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55"/>
  </p:notesMasterIdLst>
  <p:sldIdLst>
    <p:sldId id="256" r:id="rId2"/>
    <p:sldId id="29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99" r:id="rId19"/>
    <p:sldId id="300" r:id="rId20"/>
    <p:sldId id="301" r:id="rId21"/>
    <p:sldId id="272" r:id="rId22"/>
    <p:sldId id="273" r:id="rId23"/>
    <p:sldId id="274" r:id="rId24"/>
    <p:sldId id="302" r:id="rId25"/>
    <p:sldId id="303" r:id="rId26"/>
    <p:sldId id="275" r:id="rId27"/>
    <p:sldId id="276" r:id="rId28"/>
    <p:sldId id="277" r:id="rId29"/>
    <p:sldId id="278" r:id="rId30"/>
    <p:sldId id="279" r:id="rId31"/>
    <p:sldId id="304" r:id="rId32"/>
    <p:sldId id="280" r:id="rId33"/>
    <p:sldId id="281" r:id="rId34"/>
    <p:sldId id="282" r:id="rId35"/>
    <p:sldId id="283" r:id="rId36"/>
    <p:sldId id="284" r:id="rId37"/>
    <p:sldId id="310" r:id="rId38"/>
    <p:sldId id="311" r:id="rId39"/>
    <p:sldId id="312" r:id="rId40"/>
    <p:sldId id="286" r:id="rId41"/>
    <p:sldId id="287" r:id="rId42"/>
    <p:sldId id="288" r:id="rId43"/>
    <p:sldId id="305" r:id="rId44"/>
    <p:sldId id="306" r:id="rId45"/>
    <p:sldId id="307" r:id="rId46"/>
    <p:sldId id="308" r:id="rId47"/>
    <p:sldId id="309" r:id="rId48"/>
    <p:sldId id="294" r:id="rId49"/>
    <p:sldId id="295" r:id="rId50"/>
    <p:sldId id="296" r:id="rId51"/>
    <p:sldId id="313" r:id="rId52"/>
    <p:sldId id="297" r:id="rId53"/>
    <p:sldId id="314" r:id="rId54"/>
  </p:sldIdLst>
  <p:sldSz cx="9144000" cy="6858000" type="screen4x3"/>
  <p:notesSz cx="6858000" cy="9144000"/>
  <p:embeddedFontLst>
    <p:embeddedFont>
      <p:font typeface="Segoe" pitchFamily="34" charset="0"/>
      <p:regular r:id="rId56"/>
      <p:bold r:id="rId57"/>
      <p:italic r:id="rId58"/>
      <p:boldItalic r:id="rId59"/>
    </p:embeddedFont>
    <p:embeddedFont>
      <p:font typeface="Segoe UI Light" pitchFamily="34" charset="0"/>
      <p:regular r:id="rId60"/>
    </p:embeddedFont>
    <p:embeddedFont>
      <p:font typeface="Segoe UI" pitchFamily="34" charset="0"/>
      <p:regular r:id="rId61"/>
      <p:bold r:id="rId62"/>
      <p:italic r:id="rId63"/>
      <p:boldItalic r:id="rId64"/>
    </p:embeddedFont>
    <p:embeddedFont>
      <p:font typeface="Segoe Light" pitchFamily="34" charset="0"/>
      <p:regular r:id="rId65"/>
      <p:italic r:id="rId66"/>
    </p:embeddedFont>
    <p:embeddedFont>
      <p:font typeface="Verdana" pitchFamily="34" charset="0"/>
      <p:regular r:id="rId67"/>
      <p:bold r:id="rId68"/>
      <p:italic r:id="rId69"/>
      <p:boldItalic r:id="rId70"/>
    </p:embeddedFont>
    <p:embeddedFont>
      <p:font typeface="Calibri" pitchFamily="34" charset="0"/>
      <p:regular r:id="rId71"/>
      <p:bold r:id="rId72"/>
      <p:italic r:id="rId73"/>
      <p:boldItalic r:id="rId74"/>
    </p:embeddedFont>
    <p:embeddedFont>
      <p:font typeface="Cordia New" pitchFamily="34" charset="-34"/>
      <p:regular r:id="rId75"/>
      <p:bold r:id="rId76"/>
      <p:italic r:id="rId77"/>
      <p:boldItalic r:id="rId78"/>
    </p:embeddedFont>
    <p:embeddedFont>
      <p:font typeface="SimSun" pitchFamily="2" charset="-122"/>
      <p:regular r:id="rId79"/>
    </p:embeddedFont>
    <p:embeddedFont>
      <p:font typeface="Arial Unicode MS" pitchFamily="34" charset="-128"/>
      <p:regular r:id="rId80"/>
    </p:embeddedFont>
    <p:embeddedFont>
      <p:font typeface="新細明體" pitchFamily="18" charset="-120"/>
      <p:regular r:id="rId8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0035" autoAdjust="0"/>
    <p:restoredTop sz="77937" autoAdjust="0"/>
  </p:normalViewPr>
  <p:slideViewPr>
    <p:cSldViewPr snapToGrid="0">
      <p:cViewPr>
        <p:scale>
          <a:sx n="109" d="100"/>
          <a:sy n="109" d="100"/>
        </p:scale>
        <p:origin x="-2460" y="-174"/>
      </p:cViewPr>
      <p:guideLst>
        <p:guide orient="horz" pos="2160"/>
        <p:guide pos="2036"/>
      </p:guideLst>
    </p:cSldViewPr>
  </p:slideViewPr>
  <p:notesTextViewPr>
    <p:cViewPr>
      <p:scale>
        <a:sx n="1" d="1"/>
        <a:sy n="1" d="1"/>
      </p:scale>
      <p:origin x="0" y="0"/>
    </p:cViewPr>
  </p:notesTextViewPr>
  <p:notesViewPr>
    <p:cSldViewPr snapToGrid="0" showGuides="1">
      <p:cViewPr varScale="1">
        <p:scale>
          <a:sx n="102" d="100"/>
          <a:sy n="102" d="100"/>
        </p:scale>
        <p:origin x="-34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font" Target="fonts/font8.fntdata"/><Relationship Id="rId68" Type="http://schemas.openxmlformats.org/officeDocument/2006/relationships/font" Target="fonts/font13.fntdata"/><Relationship Id="rId76" Type="http://schemas.openxmlformats.org/officeDocument/2006/relationships/font" Target="fonts/font21.fntdata"/><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font" Target="fonts/font11.fntdata"/><Relationship Id="rId74" Type="http://schemas.openxmlformats.org/officeDocument/2006/relationships/font" Target="fonts/font19.fntdata"/><Relationship Id="rId79" Type="http://schemas.openxmlformats.org/officeDocument/2006/relationships/font" Target="fonts/font24.fntdata"/><Relationship Id="rId5" Type="http://schemas.openxmlformats.org/officeDocument/2006/relationships/slide" Target="slides/slide4.xml"/><Relationship Id="rId61" Type="http://schemas.openxmlformats.org/officeDocument/2006/relationships/font" Target="fonts/font6.fntdata"/><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font" Target="fonts/font14.fntdata"/><Relationship Id="rId77" Type="http://schemas.openxmlformats.org/officeDocument/2006/relationships/font" Target="fonts/font2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7.fntdata"/><Relationship Id="rId80" Type="http://schemas.openxmlformats.org/officeDocument/2006/relationships/font" Target="fonts/font25.fntdata"/><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7.fntdata"/><Relationship Id="rId70" Type="http://schemas.openxmlformats.org/officeDocument/2006/relationships/font" Target="fonts/font15.fntdata"/><Relationship Id="rId75" Type="http://schemas.openxmlformats.org/officeDocument/2006/relationships/font" Target="fonts/font20.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font" Target="fonts/font10.fntdata"/><Relationship Id="rId73" Type="http://schemas.openxmlformats.org/officeDocument/2006/relationships/font" Target="fonts/font18.fntdata"/><Relationship Id="rId78" Type="http://schemas.openxmlformats.org/officeDocument/2006/relationships/font" Target="fonts/font23.fntdata"/><Relationship Id="rId81" Type="http://schemas.openxmlformats.org/officeDocument/2006/relationships/font" Target="fonts/font2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341872-7D94-4E0B-9B20-C07826E5218B}" type="datetimeFigureOut">
              <a:rPr lang="en-US" smtClean="0"/>
              <a:t>3/15/2013</a:t>
            </a:fld>
            <a:endParaRPr lang="en-US"/>
          </a:p>
        </p:txBody>
      </p:sp>
      <p:sp>
        <p:nvSpPr>
          <p:cNvPr id="4" name="Slide Image Placeholder 3"/>
          <p:cNvSpPr>
            <a:spLocks noGrp="1" noRot="1" noChangeAspect="1"/>
          </p:cNvSpPr>
          <p:nvPr>
            <p:ph type="sldImg" idx="2"/>
          </p:nvPr>
        </p:nvSpPr>
        <p:spPr>
          <a:xfrm>
            <a:off x="4325112" y="73152"/>
            <a:ext cx="2468880" cy="185166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10896" y="2093976"/>
            <a:ext cx="6153912" cy="6604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C78250-69A2-4CFA-9B6A-8D5286EDEFF8}" type="slidenum">
              <a:rPr lang="en-US" smtClean="0"/>
              <a:t>‹#›</a:t>
            </a:fld>
            <a:endParaRPr lang="en-US"/>
          </a:p>
        </p:txBody>
      </p:sp>
    </p:spTree>
    <p:extLst>
      <p:ext uri="{BB962C8B-B14F-4D97-AF65-F5344CB8AC3E}">
        <p14:creationId xmlns:p14="http://schemas.microsoft.com/office/powerpoint/2010/main" val="2968626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b="1" dirty="0" err="1">
                <a:latin typeface="Arial"/>
                <a:ea typeface="SimSun"/>
                <a:cs typeface="Arial"/>
              </a:rPr>
              <a:t>Présentation</a:t>
            </a:r>
            <a:r>
              <a:rPr lang="en-US" sz="1000" b="1" dirty="0">
                <a:latin typeface="Arial"/>
                <a:ea typeface="SimSun"/>
                <a:cs typeface="Arial"/>
              </a:rPr>
              <a:t> : 120 minutes</a:t>
            </a:r>
            <a:endParaRPr lang="en-US" sz="1000" dirty="0">
              <a:latin typeface="Arial"/>
              <a:ea typeface="SimSun"/>
              <a:cs typeface="Arial"/>
            </a:endParaRPr>
          </a:p>
          <a:p>
            <a:pPr>
              <a:lnSpc>
                <a:spcPct val="115000"/>
              </a:lnSpc>
              <a:spcAft>
                <a:spcPts val="1000"/>
              </a:spcAft>
            </a:pPr>
            <a:r>
              <a:rPr lang="en-US" sz="1000" b="1" dirty="0">
                <a:latin typeface="Arial"/>
                <a:ea typeface="SimSun"/>
                <a:cs typeface="Arial"/>
              </a:rPr>
              <a:t>Atelier </a:t>
            </a:r>
            <a:r>
              <a:rPr lang="en-US" sz="1000" b="1" dirty="0" err="1">
                <a:latin typeface="Arial"/>
                <a:ea typeface="SimSun"/>
                <a:cs typeface="Arial"/>
              </a:rPr>
              <a:t>pratique</a:t>
            </a:r>
            <a:r>
              <a:rPr lang="en-US" sz="1000" b="1" dirty="0">
                <a:latin typeface="Arial"/>
                <a:ea typeface="SimSun"/>
                <a:cs typeface="Arial"/>
              </a:rPr>
              <a:t> : 120 minutes</a:t>
            </a:r>
            <a:endParaRPr lang="en-US" sz="1000" dirty="0">
              <a:latin typeface="Arial"/>
              <a:ea typeface="SimSun"/>
              <a:cs typeface="Arial"/>
            </a:endParaRPr>
          </a:p>
          <a:p>
            <a:pPr>
              <a:lnSpc>
                <a:spcPct val="115000"/>
              </a:lnSpc>
              <a:spcAft>
                <a:spcPts val="1000"/>
              </a:spcAft>
            </a:pPr>
            <a:r>
              <a:rPr lang="en-US" sz="1000" dirty="0">
                <a:latin typeface="Arial"/>
                <a:ea typeface="Times New Roman"/>
                <a:cs typeface="Calibri"/>
              </a:rPr>
              <a:t>À la fin de </a:t>
            </a:r>
            <a:r>
              <a:rPr lang="en-US" sz="1000" dirty="0" err="1">
                <a:latin typeface="Arial"/>
                <a:ea typeface="Times New Roman"/>
                <a:cs typeface="Calibri"/>
              </a:rPr>
              <a:t>ce</a:t>
            </a:r>
            <a:r>
              <a:rPr lang="en-US" sz="1000" dirty="0">
                <a:latin typeface="Arial"/>
                <a:ea typeface="Times New Roman"/>
                <a:cs typeface="Calibri"/>
              </a:rPr>
              <a:t> module, les </a:t>
            </a:r>
            <a:r>
              <a:rPr lang="en-US" sz="1000" dirty="0" err="1">
                <a:latin typeface="Arial"/>
                <a:ea typeface="Times New Roman"/>
                <a:cs typeface="Calibri"/>
              </a:rPr>
              <a:t>stagiaires</a:t>
            </a:r>
            <a:r>
              <a:rPr lang="en-US" sz="1000" dirty="0">
                <a:latin typeface="Arial"/>
                <a:ea typeface="Times New Roman"/>
                <a:cs typeface="Calibri"/>
              </a:rPr>
              <a:t> </a:t>
            </a:r>
            <a:r>
              <a:rPr lang="en-US" sz="1000" dirty="0" err="1">
                <a:latin typeface="Arial"/>
                <a:ea typeface="Times New Roman"/>
                <a:cs typeface="Calibri"/>
              </a:rPr>
              <a:t>seront</a:t>
            </a:r>
            <a:r>
              <a:rPr lang="en-US" sz="1000" dirty="0">
                <a:latin typeface="Arial"/>
                <a:ea typeface="Times New Roman"/>
                <a:cs typeface="Calibri"/>
              </a:rPr>
              <a:t> à </a:t>
            </a:r>
            <a:r>
              <a:rPr lang="en-US" sz="1000" dirty="0" err="1">
                <a:latin typeface="Arial"/>
                <a:ea typeface="Times New Roman"/>
                <a:cs typeface="Calibri"/>
              </a:rPr>
              <a:t>même</a:t>
            </a:r>
            <a:r>
              <a:rPr lang="en-US" sz="1000" dirty="0">
                <a:latin typeface="Arial"/>
                <a:ea typeface="Times New Roman"/>
                <a:cs typeface="Calibri"/>
              </a:rPr>
              <a:t> </a:t>
            </a:r>
            <a:r>
              <a:rPr lang="en-US" sz="1000" dirty="0" err="1">
                <a:latin typeface="Arial"/>
                <a:ea typeface="Times New Roman"/>
                <a:cs typeface="Calibri"/>
              </a:rPr>
              <a:t>d'effectuer</a:t>
            </a:r>
            <a:r>
              <a:rPr lang="en-US" sz="1000" dirty="0">
                <a:latin typeface="Arial"/>
                <a:ea typeface="Times New Roman"/>
                <a:cs typeface="Calibri"/>
              </a:rPr>
              <a:t> les </a:t>
            </a:r>
            <a:r>
              <a:rPr lang="en-US" sz="1000" dirty="0" err="1">
                <a:latin typeface="Arial"/>
                <a:ea typeface="Times New Roman"/>
                <a:cs typeface="Calibri"/>
              </a:rPr>
              <a:t>tâches</a:t>
            </a:r>
            <a:r>
              <a:rPr lang="en-US" sz="1000" dirty="0">
                <a:latin typeface="Arial"/>
                <a:ea typeface="Times New Roman"/>
                <a:cs typeface="Calibri"/>
              </a:rPr>
              <a:t> </a:t>
            </a:r>
            <a:r>
              <a:rPr lang="en-US" sz="1000" dirty="0" err="1">
                <a:latin typeface="Arial"/>
                <a:ea typeface="Times New Roman"/>
                <a:cs typeface="Calibri"/>
              </a:rPr>
              <a:t>suivantes</a:t>
            </a:r>
            <a:r>
              <a:rPr lang="en-US" sz="1000" dirty="0">
                <a:latin typeface="Arial"/>
                <a:ea typeface="Times New Roman"/>
                <a:cs typeface="Calibri"/>
              </a:rPr>
              <a:t> :</a:t>
            </a:r>
            <a:endParaRPr lang="en-US" sz="1000" dirty="0">
              <a:latin typeface="Arial"/>
              <a:ea typeface="SimSun"/>
              <a:cs typeface="Arial"/>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Arial Unicode MS"/>
                <a:cs typeface="Times New Roman"/>
              </a:rPr>
              <a:t>configurer</a:t>
            </a:r>
            <a:r>
              <a:rPr lang="en-US" sz="1000" dirty="0" smtClean="0">
                <a:effectLst/>
                <a:latin typeface="Arial"/>
                <a:ea typeface="Arial Unicode MS"/>
                <a:cs typeface="Times New Roman"/>
              </a:rPr>
              <a:t> </a:t>
            </a:r>
            <a:r>
              <a:rPr lang="en-US" sz="1000" dirty="0" err="1" smtClean="0">
                <a:effectLst/>
                <a:latin typeface="Arial"/>
                <a:ea typeface="Arial Unicode MS"/>
                <a:cs typeface="Times New Roman"/>
              </a:rPr>
              <a:t>l'accès</a:t>
            </a:r>
            <a:r>
              <a:rPr lang="en-US" sz="1000" dirty="0" smtClean="0">
                <a:effectLst/>
                <a:latin typeface="Arial"/>
                <a:ea typeface="Arial Unicode MS"/>
                <a:cs typeface="Times New Roman"/>
              </a:rPr>
              <a:t> </a:t>
            </a:r>
            <a:r>
              <a:rPr lang="en-US" sz="1000" dirty="0" err="1" smtClean="0">
                <a:effectLst/>
                <a:latin typeface="Arial"/>
                <a:ea typeface="Arial Unicode MS"/>
                <a:cs typeface="Times New Roman"/>
              </a:rPr>
              <a:t>réseau</a:t>
            </a:r>
            <a:r>
              <a:rPr lang="en-US" sz="1000" dirty="0" smtClean="0">
                <a:effectLst/>
                <a:latin typeface="Arial"/>
                <a:ea typeface="Arial Unicode MS"/>
                <a:cs typeface="Times New Roman"/>
              </a:rPr>
              <a:t>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Arial Unicode MS"/>
                <a:cs typeface="Times New Roman"/>
              </a:rPr>
              <a:t>configurer</a:t>
            </a:r>
            <a:r>
              <a:rPr lang="en-US" sz="1000" dirty="0" smtClean="0">
                <a:effectLst/>
                <a:latin typeface="Arial"/>
                <a:ea typeface="Arial Unicode MS"/>
                <a:cs typeface="Times New Roman"/>
              </a:rPr>
              <a:t> </a:t>
            </a:r>
            <a:r>
              <a:rPr lang="en-US" sz="1000" dirty="0" err="1" smtClean="0">
                <a:effectLst/>
                <a:latin typeface="Arial"/>
                <a:ea typeface="Arial Unicode MS"/>
                <a:cs typeface="Times New Roman"/>
              </a:rPr>
              <a:t>l'accès</a:t>
            </a:r>
            <a:r>
              <a:rPr lang="en-US" sz="1000" dirty="0" smtClean="0">
                <a:effectLst/>
                <a:latin typeface="Arial"/>
                <a:ea typeface="Arial Unicode MS"/>
                <a:cs typeface="Times New Roman"/>
              </a:rPr>
              <a:t> à un </a:t>
            </a:r>
            <a:r>
              <a:rPr lang="en-US" sz="1000" dirty="0" err="1" smtClean="0">
                <a:effectLst/>
                <a:latin typeface="Arial"/>
                <a:ea typeface="Arial Unicode MS"/>
                <a:cs typeface="Times New Roman"/>
              </a:rPr>
              <a:t>réseau</a:t>
            </a:r>
            <a:r>
              <a:rPr lang="en-US" sz="1000" dirty="0" smtClean="0">
                <a:effectLst/>
                <a:latin typeface="Arial"/>
                <a:ea typeface="Arial Unicode MS"/>
                <a:cs typeface="Times New Roman"/>
              </a:rPr>
              <a:t> </a:t>
            </a:r>
            <a:r>
              <a:rPr lang="en-US" sz="1000" dirty="0" err="1" smtClean="0">
                <a:effectLst/>
                <a:latin typeface="Arial"/>
                <a:ea typeface="Arial Unicode MS"/>
                <a:cs typeface="Times New Roman"/>
              </a:rPr>
              <a:t>privé</a:t>
            </a:r>
            <a:r>
              <a:rPr lang="en-US" sz="1000" dirty="0" smtClean="0">
                <a:effectLst/>
                <a:latin typeface="Arial"/>
                <a:ea typeface="Arial Unicode MS"/>
                <a:cs typeface="Times New Roman"/>
              </a:rPr>
              <a:t> </a:t>
            </a:r>
            <a:r>
              <a:rPr lang="en-US" sz="1000" dirty="0" err="1" smtClean="0">
                <a:effectLst/>
                <a:latin typeface="Arial"/>
                <a:ea typeface="Arial Unicode MS"/>
                <a:cs typeface="Times New Roman"/>
              </a:rPr>
              <a:t>virtuel</a:t>
            </a:r>
            <a:r>
              <a:rPr lang="en-US" sz="1000" dirty="0" smtClean="0">
                <a:effectLst/>
                <a:latin typeface="Arial"/>
                <a:ea typeface="Arial Unicode MS"/>
                <a:cs typeface="Times New Roman"/>
              </a:rPr>
              <a:t> (VPN)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décrire</a:t>
            </a:r>
            <a:r>
              <a:rPr lang="en-US" sz="1000" dirty="0" smtClean="0">
                <a:effectLst/>
                <a:latin typeface="Arial"/>
                <a:ea typeface="Times New Roman"/>
                <a:cs typeface="Segoe UI"/>
              </a:rPr>
              <a:t> le </a:t>
            </a:r>
            <a:r>
              <a:rPr lang="en-US" sz="1000" dirty="0" err="1" smtClean="0">
                <a:effectLst/>
                <a:latin typeface="Arial"/>
                <a:ea typeface="Times New Roman"/>
                <a:cs typeface="Segoe UI"/>
              </a:rPr>
              <a:t>rôle</a:t>
            </a:r>
            <a:r>
              <a:rPr lang="en-US" sz="1000" dirty="0" smtClean="0">
                <a:effectLst/>
                <a:latin typeface="Arial"/>
                <a:ea typeface="Times New Roman"/>
                <a:cs typeface="Segoe UI"/>
              </a:rPr>
              <a:t> des </a:t>
            </a:r>
            <a:r>
              <a:rPr lang="en-US" sz="1000" dirty="0" err="1" smtClean="0">
                <a:effectLst/>
                <a:latin typeface="Arial"/>
                <a:ea typeface="Times New Roman"/>
                <a:cs typeface="Segoe UI"/>
              </a:rPr>
              <a:t>stratégies</a:t>
            </a:r>
            <a:r>
              <a:rPr lang="en-US" sz="1000" dirty="0" smtClean="0">
                <a:effectLst/>
                <a:latin typeface="Arial"/>
                <a:ea typeface="Times New Roman"/>
                <a:cs typeface="Segoe UI"/>
              </a:rPr>
              <a:t> </a:t>
            </a:r>
            <a:r>
              <a:rPr lang="en-US" sz="1000" dirty="0" err="1" smtClean="0">
                <a:effectLst/>
                <a:latin typeface="Arial"/>
                <a:ea typeface="Times New Roman"/>
                <a:cs typeface="Segoe UI"/>
              </a:rPr>
              <a:t>réseau</a:t>
            </a:r>
            <a:r>
              <a:rPr lang="en-US" sz="1000" dirty="0" smtClean="0">
                <a:effectLst/>
                <a:latin typeface="Arial"/>
                <a:ea typeface="Times New Roman"/>
                <a:cs typeface="Segoe UI"/>
              </a:rPr>
              <a:t>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Arial Unicode MS"/>
                <a:cs typeface="Times New Roman"/>
              </a:rPr>
              <a:t>dépanner</a:t>
            </a:r>
            <a:r>
              <a:rPr lang="en-US" sz="1000" dirty="0" smtClean="0">
                <a:effectLst/>
                <a:latin typeface="Arial"/>
                <a:ea typeface="Arial Unicode MS"/>
                <a:cs typeface="Times New Roman"/>
              </a:rPr>
              <a:t> le service de </a:t>
            </a:r>
            <a:r>
              <a:rPr lang="en-US" sz="1000" dirty="0" err="1" smtClean="0">
                <a:effectLst/>
                <a:latin typeface="Arial"/>
                <a:ea typeface="Arial Unicode MS"/>
                <a:cs typeface="Times New Roman"/>
              </a:rPr>
              <a:t>routage</a:t>
            </a:r>
            <a:r>
              <a:rPr lang="en-US" sz="1000" dirty="0" smtClean="0">
                <a:effectLst/>
                <a:latin typeface="Arial"/>
                <a:ea typeface="Arial Unicode MS"/>
                <a:cs typeface="Times New Roman"/>
              </a:rPr>
              <a:t> et </a:t>
            </a:r>
            <a:r>
              <a:rPr lang="en-US" sz="1000" dirty="0" err="1" smtClean="0">
                <a:effectLst/>
                <a:latin typeface="Arial"/>
                <a:ea typeface="Arial Unicode MS"/>
                <a:cs typeface="Times New Roman"/>
              </a:rPr>
              <a:t>d'accès</a:t>
            </a:r>
            <a:r>
              <a:rPr lang="en-US" sz="1000" dirty="0" smtClean="0">
                <a:effectLst/>
                <a:latin typeface="Arial"/>
                <a:ea typeface="Arial Unicode MS"/>
                <a:cs typeface="Times New Roman"/>
              </a:rPr>
              <a:t> à distance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Arial Unicode MS"/>
                <a:cs typeface="Times New Roman"/>
              </a:rPr>
              <a:t>configurer</a:t>
            </a:r>
            <a:r>
              <a:rPr lang="en-US" sz="1000" dirty="0" smtClean="0">
                <a:effectLst/>
                <a:latin typeface="Arial"/>
                <a:ea typeface="Arial Unicode MS"/>
                <a:cs typeface="Times New Roman"/>
              </a:rPr>
              <a:t> </a:t>
            </a:r>
            <a:r>
              <a:rPr lang="en-US" sz="1000" dirty="0" err="1" smtClean="0">
                <a:effectLst/>
                <a:latin typeface="Arial"/>
                <a:ea typeface="Arial Unicode MS"/>
                <a:cs typeface="Times New Roman"/>
              </a:rPr>
              <a:t>DirectAccess</a:t>
            </a:r>
            <a:r>
              <a:rPr lang="en-US" sz="1000" dirty="0" smtClean="0">
                <a:effectLst/>
                <a:latin typeface="Arial"/>
                <a:ea typeface="Arial Unicode MS"/>
                <a:cs typeface="Times New Roman"/>
              </a:rPr>
              <a:t>, </a:t>
            </a:r>
            <a:r>
              <a:rPr lang="en-US" sz="1000" dirty="0" err="1" smtClean="0">
                <a:effectLst/>
                <a:latin typeface="Arial"/>
                <a:ea typeface="Arial Unicode MS"/>
                <a:cs typeface="Times New Roman"/>
              </a:rPr>
              <a:t>une</a:t>
            </a:r>
            <a:r>
              <a:rPr lang="en-US" sz="1000" dirty="0" smtClean="0">
                <a:effectLst/>
                <a:latin typeface="Arial"/>
                <a:ea typeface="Arial Unicode MS"/>
                <a:cs typeface="Times New Roman"/>
              </a:rPr>
              <a:t> </a:t>
            </a:r>
            <a:r>
              <a:rPr lang="en-US" sz="1000" dirty="0" err="1" smtClean="0">
                <a:effectLst/>
                <a:latin typeface="Arial"/>
                <a:ea typeface="Arial Unicode MS"/>
                <a:cs typeface="Times New Roman"/>
              </a:rPr>
              <a:t>fonctionnalité</a:t>
            </a:r>
            <a:r>
              <a:rPr lang="en-US" sz="1000" dirty="0" smtClean="0">
                <a:effectLst/>
                <a:latin typeface="Arial"/>
                <a:ea typeface="Arial Unicode MS"/>
                <a:cs typeface="Times New Roman"/>
              </a:rPr>
              <a:t> des </a:t>
            </a:r>
            <a:r>
              <a:rPr lang="en-US" sz="1000" dirty="0" err="1" smtClean="0">
                <a:effectLst/>
                <a:latin typeface="Arial"/>
                <a:ea typeface="Arial Unicode MS"/>
                <a:cs typeface="Times New Roman"/>
              </a:rPr>
              <a:t>systèmes</a:t>
            </a:r>
            <a:r>
              <a:rPr lang="en-US" sz="1000" dirty="0" smtClean="0">
                <a:effectLst/>
                <a:latin typeface="Arial"/>
                <a:ea typeface="Arial Unicode MS"/>
                <a:cs typeface="Times New Roman"/>
              </a:rPr>
              <a:t> </a:t>
            </a:r>
            <a:r>
              <a:rPr lang="en-US" sz="1000" dirty="0" err="1" smtClean="0">
                <a:effectLst/>
                <a:latin typeface="Arial"/>
                <a:ea typeface="Arial Unicode MS"/>
                <a:cs typeface="Times New Roman"/>
              </a:rPr>
              <a:t>d'exploitation</a:t>
            </a:r>
            <a:r>
              <a:rPr lang="en-US" sz="1000" dirty="0" smtClean="0">
                <a:effectLst/>
                <a:latin typeface="Arial"/>
                <a:ea typeface="Arial Unicode MS"/>
                <a:cs typeface="Times New Roman"/>
              </a:rPr>
              <a:t> Windows</a:t>
            </a:r>
            <a:r>
              <a:rPr lang="en-US" sz="1000" baseline="30000" dirty="0" smtClean="0">
                <a:effectLst/>
                <a:latin typeface="Arial"/>
                <a:ea typeface="Arial Unicode MS"/>
                <a:cs typeface="Times New Roman"/>
              </a:rPr>
              <a:t>®</a:t>
            </a:r>
            <a:r>
              <a:rPr lang="en-US" sz="1000" dirty="0" smtClean="0">
                <a:effectLst/>
                <a:latin typeface="Arial"/>
                <a:ea typeface="Arial Unicode MS"/>
                <a:cs typeface="Times New Roman"/>
              </a:rPr>
              <a:t> 7 et Windows 8.</a:t>
            </a:r>
            <a:endParaRPr lang="en-US" sz="1000" dirty="0" smtClean="0">
              <a:effectLst/>
              <a:latin typeface="Arial"/>
              <a:ea typeface="Times New Roman"/>
              <a:cs typeface="Times New Roman"/>
            </a:endParaRPr>
          </a:p>
          <a:p>
            <a:pPr>
              <a:lnSpc>
                <a:spcPct val="115000"/>
              </a:lnSpc>
              <a:spcBef>
                <a:spcPts val="900"/>
              </a:spcBef>
              <a:spcAft>
                <a:spcPts val="995"/>
              </a:spcAft>
            </a:pPr>
            <a:r>
              <a:rPr lang="en-US" sz="1000" b="1" dirty="0" smtClean="0">
                <a:effectLst/>
                <a:latin typeface="Arial"/>
                <a:ea typeface="SimSun"/>
                <a:cs typeface="Segoe UI"/>
              </a:rPr>
              <a:t>Documents de </a:t>
            </a:r>
            <a:r>
              <a:rPr lang="en-US" sz="1000" b="1" dirty="0" err="1" smtClean="0">
                <a:effectLst/>
                <a:latin typeface="Arial"/>
                <a:ea typeface="SimSun"/>
                <a:cs typeface="Segoe UI"/>
              </a:rPr>
              <a:t>cours</a:t>
            </a:r>
            <a:endParaRPr lang="en-US" sz="1000" b="1" dirty="0" smtClean="0">
              <a:effectLst/>
              <a:latin typeface="Arial"/>
              <a:ea typeface="SimSun"/>
              <a:cs typeface="Segoe UI"/>
            </a:endParaRPr>
          </a:p>
          <a:p>
            <a:pPr>
              <a:lnSpc>
                <a:spcPct val="115000"/>
              </a:lnSpc>
              <a:spcAft>
                <a:spcPts val="995"/>
              </a:spcAft>
            </a:pPr>
            <a:r>
              <a:rPr lang="en-US" sz="1000" dirty="0">
                <a:latin typeface="Arial"/>
                <a:ea typeface="SimSun"/>
                <a:cs typeface="Segoe UI"/>
              </a:rPr>
              <a:t>Pour </a:t>
            </a:r>
            <a:r>
              <a:rPr lang="en-US" sz="1000" dirty="0" err="1">
                <a:latin typeface="Arial"/>
                <a:ea typeface="SimSun"/>
                <a:cs typeface="Segoe UI"/>
              </a:rPr>
              <a:t>animer</a:t>
            </a:r>
            <a:r>
              <a:rPr lang="en-US" sz="1000" dirty="0">
                <a:latin typeface="Arial"/>
                <a:ea typeface="SimSun"/>
                <a:cs typeface="Segoe UI"/>
              </a:rPr>
              <a:t> </a:t>
            </a:r>
            <a:r>
              <a:rPr lang="en-US" sz="1000" dirty="0" err="1">
                <a:latin typeface="Arial"/>
                <a:ea typeface="SimSun"/>
                <a:cs typeface="Segoe UI"/>
              </a:rPr>
              <a:t>ce</a:t>
            </a:r>
            <a:r>
              <a:rPr lang="en-US" sz="1000" dirty="0">
                <a:latin typeface="Arial"/>
                <a:ea typeface="SimSun"/>
                <a:cs typeface="Segoe UI"/>
              </a:rPr>
              <a:t> module,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devez</a:t>
            </a:r>
            <a:r>
              <a:rPr lang="en-US" sz="1000" dirty="0">
                <a:latin typeface="Arial"/>
                <a:ea typeface="SimSun"/>
                <a:cs typeface="Segoe UI"/>
              </a:rPr>
              <a:t> disposer du </a:t>
            </a:r>
            <a:r>
              <a:rPr lang="en-US" sz="1000" dirty="0" err="1">
                <a:latin typeface="Arial"/>
                <a:ea typeface="SimSun"/>
                <a:cs typeface="Segoe UI"/>
              </a:rPr>
              <a:t>fichier</a:t>
            </a:r>
            <a:r>
              <a:rPr lang="en-US" sz="1000" dirty="0">
                <a:latin typeface="Arial"/>
                <a:ea typeface="SimSun"/>
                <a:cs typeface="Segoe UI"/>
              </a:rPr>
              <a:t> Microsoft</a:t>
            </a:r>
            <a:r>
              <a:rPr lang="en-US" sz="1000" baseline="30000" dirty="0">
                <a:latin typeface="Arial"/>
                <a:ea typeface="SimSun"/>
                <a:cs typeface="Segoe UI"/>
              </a:rPr>
              <a:t>®</a:t>
            </a:r>
            <a:r>
              <a:rPr lang="en-US" sz="1000" dirty="0">
                <a:latin typeface="Arial"/>
                <a:ea typeface="SimSun"/>
                <a:cs typeface="Segoe UI"/>
              </a:rPr>
              <a:t> Office PowerPoint</a:t>
            </a:r>
            <a:r>
              <a:rPr lang="en-US" sz="1000" baseline="30000" dirty="0">
                <a:latin typeface="Arial"/>
                <a:ea typeface="SimSun"/>
                <a:cs typeface="Segoe UI"/>
              </a:rPr>
              <a:t>®</a:t>
            </a:r>
            <a:r>
              <a:rPr lang="en-US" sz="1000" dirty="0">
                <a:latin typeface="Arial"/>
                <a:ea typeface="SimSun"/>
                <a:cs typeface="Segoe UI"/>
              </a:rPr>
              <a:t> 22411B_07.pptx.</a:t>
            </a:r>
            <a:endParaRPr lang="en-US" sz="1000" dirty="0">
              <a:latin typeface="Arial"/>
              <a:ea typeface="SimSun"/>
              <a:cs typeface="Arial"/>
            </a:endParaRPr>
          </a:p>
          <a:p>
            <a:pPr>
              <a:lnSpc>
                <a:spcPct val="115000"/>
              </a:lnSpc>
              <a:spcAft>
                <a:spcPts val="995"/>
              </a:spcAft>
            </a:pPr>
            <a:r>
              <a:rPr lang="en-US" sz="1000" dirty="0">
                <a:latin typeface="Arial"/>
                <a:ea typeface="SimSun"/>
                <a:cs typeface="Segoe UI"/>
              </a:rPr>
              <a:t>Important : </a:t>
            </a:r>
            <a:r>
              <a:rPr lang="en-US" sz="1000" dirty="0" err="1">
                <a:latin typeface="Arial"/>
                <a:ea typeface="SimSun"/>
                <a:cs typeface="Segoe UI"/>
              </a:rPr>
              <a:t>il</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a:t>
            </a:r>
            <a:r>
              <a:rPr lang="en-US" sz="1000" dirty="0" err="1">
                <a:latin typeface="Arial"/>
                <a:ea typeface="SimSun"/>
                <a:cs typeface="Segoe UI"/>
              </a:rPr>
              <a:t>recommandé</a:t>
            </a:r>
            <a:r>
              <a:rPr lang="en-US" sz="1000" dirty="0">
                <a:latin typeface="Arial"/>
                <a:ea typeface="SimSun"/>
                <a:cs typeface="Segoe UI"/>
              </a:rPr>
              <a:t> </a:t>
            </a:r>
            <a:r>
              <a:rPr lang="en-US" sz="1000" dirty="0" err="1">
                <a:latin typeface="Arial"/>
                <a:ea typeface="SimSun"/>
                <a:cs typeface="Segoe UI"/>
              </a:rPr>
              <a:t>d'utiliser</a:t>
            </a:r>
            <a:r>
              <a:rPr lang="en-US" sz="1000" dirty="0">
                <a:latin typeface="Arial"/>
                <a:ea typeface="SimSun"/>
                <a:cs typeface="Segoe UI"/>
              </a:rPr>
              <a:t> PowerPoint 2007 </a:t>
            </a:r>
            <a:r>
              <a:rPr lang="en-US" sz="1000" dirty="0" err="1">
                <a:latin typeface="Arial"/>
                <a:ea typeface="SimSun"/>
                <a:cs typeface="Segoe UI"/>
              </a:rPr>
              <a:t>ou</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version plus </a:t>
            </a:r>
            <a:r>
              <a:rPr lang="en-US" sz="1000" dirty="0" err="1">
                <a:latin typeface="Arial"/>
                <a:ea typeface="SimSun"/>
                <a:cs typeface="Segoe UI"/>
              </a:rPr>
              <a:t>récente</a:t>
            </a:r>
            <a:r>
              <a:rPr lang="en-US" sz="1000" dirty="0">
                <a:latin typeface="Arial"/>
                <a:ea typeface="SimSun"/>
                <a:cs typeface="Segoe UI"/>
              </a:rPr>
              <a:t> pour </a:t>
            </a:r>
            <a:r>
              <a:rPr lang="en-US" sz="1000" dirty="0" err="1">
                <a:latin typeface="Arial"/>
                <a:ea typeface="SimSun"/>
                <a:cs typeface="Segoe UI"/>
              </a:rPr>
              <a:t>afficher</a:t>
            </a:r>
            <a:r>
              <a:rPr lang="en-US" sz="1000" dirty="0">
                <a:latin typeface="Arial"/>
                <a:ea typeface="SimSun"/>
                <a:cs typeface="Segoe UI"/>
              </a:rPr>
              <a:t> les </a:t>
            </a:r>
            <a:r>
              <a:rPr lang="en-US" sz="1000" dirty="0" err="1">
                <a:latin typeface="Arial"/>
                <a:ea typeface="SimSun"/>
                <a:cs typeface="Segoe UI"/>
              </a:rPr>
              <a:t>diapositives</a:t>
            </a:r>
            <a:r>
              <a:rPr lang="en-US" sz="1000" dirty="0">
                <a:latin typeface="Arial"/>
                <a:ea typeface="SimSun"/>
                <a:cs typeface="Segoe UI"/>
              </a:rPr>
              <a:t> de </a:t>
            </a:r>
            <a:r>
              <a:rPr lang="en-US" sz="1000" dirty="0" err="1">
                <a:latin typeface="Arial"/>
                <a:ea typeface="SimSun"/>
                <a:cs typeface="Segoe UI"/>
              </a:rPr>
              <a:t>ce</a:t>
            </a:r>
            <a:r>
              <a:rPr lang="en-US" sz="1000" dirty="0">
                <a:latin typeface="Arial"/>
                <a:ea typeface="SimSun"/>
                <a:cs typeface="Segoe UI"/>
              </a:rPr>
              <a:t> </a:t>
            </a:r>
            <a:r>
              <a:rPr lang="en-US" sz="1000" dirty="0" err="1">
                <a:latin typeface="Arial"/>
                <a:ea typeface="SimSun"/>
                <a:cs typeface="Segoe UI"/>
              </a:rPr>
              <a:t>cours</a:t>
            </a:r>
            <a:r>
              <a:rPr lang="en-US" sz="1000" dirty="0">
                <a:latin typeface="Arial"/>
                <a:ea typeface="SimSun"/>
                <a:cs typeface="Segoe UI"/>
              </a:rPr>
              <a:t>. Si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utilisez</a:t>
            </a:r>
            <a:r>
              <a:rPr lang="en-US" sz="1000" dirty="0">
                <a:latin typeface="Arial"/>
                <a:ea typeface="SimSun"/>
                <a:cs typeface="Segoe UI"/>
              </a:rPr>
              <a:t> la </a:t>
            </a:r>
            <a:r>
              <a:rPr lang="en-US" sz="1000" dirty="0" err="1">
                <a:latin typeface="Arial"/>
                <a:ea typeface="SimSun"/>
                <a:cs typeface="Segoe UI"/>
              </a:rPr>
              <a:t>Visionneuse</a:t>
            </a:r>
            <a:r>
              <a:rPr lang="en-US" sz="1000" dirty="0">
                <a:latin typeface="Arial"/>
                <a:ea typeface="SimSun"/>
                <a:cs typeface="Segoe UI"/>
              </a:rPr>
              <a:t> PowerPoint </a:t>
            </a:r>
            <a:r>
              <a:rPr lang="en-US" sz="1000" dirty="0" err="1">
                <a:latin typeface="Arial"/>
                <a:ea typeface="SimSun"/>
                <a:cs typeface="Segoe UI"/>
              </a:rPr>
              <a:t>ou</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version </a:t>
            </a:r>
            <a:r>
              <a:rPr lang="en-US" sz="1000" dirty="0" err="1">
                <a:latin typeface="Arial"/>
                <a:ea typeface="SimSun"/>
                <a:cs typeface="Segoe UI"/>
              </a:rPr>
              <a:t>antérieure</a:t>
            </a:r>
            <a:r>
              <a:rPr lang="en-US" sz="1000" dirty="0">
                <a:latin typeface="Arial"/>
                <a:ea typeface="SimSun"/>
                <a:cs typeface="Segoe UI"/>
              </a:rPr>
              <a:t> </a:t>
            </a:r>
            <a:r>
              <a:rPr lang="en-US" sz="1000" dirty="0" err="1">
                <a:latin typeface="Arial"/>
                <a:ea typeface="SimSun"/>
                <a:cs typeface="Segoe UI"/>
              </a:rPr>
              <a:t>d'Office</a:t>
            </a:r>
            <a:r>
              <a:rPr lang="en-US" sz="1000" dirty="0">
                <a:latin typeface="Arial"/>
                <a:ea typeface="SimSun"/>
                <a:cs typeface="Segoe UI"/>
              </a:rPr>
              <a:t> PowerPoint, </a:t>
            </a:r>
            <a:r>
              <a:rPr lang="en-US" sz="1000" dirty="0" err="1">
                <a:latin typeface="Arial"/>
                <a:ea typeface="SimSun"/>
                <a:cs typeface="Segoe UI"/>
              </a:rPr>
              <a:t>il</a:t>
            </a:r>
            <a:r>
              <a:rPr lang="en-US" sz="1000" dirty="0">
                <a:latin typeface="Arial"/>
                <a:ea typeface="SimSun"/>
                <a:cs typeface="Segoe UI"/>
              </a:rPr>
              <a:t> se </a:t>
            </a:r>
            <a:r>
              <a:rPr lang="en-US" sz="1000" dirty="0" err="1">
                <a:latin typeface="Arial"/>
                <a:ea typeface="SimSun"/>
                <a:cs typeface="Segoe UI"/>
              </a:rPr>
              <a:t>peut</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les </a:t>
            </a:r>
            <a:r>
              <a:rPr lang="en-US" sz="1000" dirty="0" err="1">
                <a:latin typeface="Arial"/>
                <a:ea typeface="SimSun"/>
                <a:cs typeface="Segoe UI"/>
              </a:rPr>
              <a:t>diapositives</a:t>
            </a:r>
            <a:r>
              <a:rPr lang="en-US" sz="1000" dirty="0">
                <a:latin typeface="Arial"/>
                <a:ea typeface="SimSun"/>
                <a:cs typeface="Segoe UI"/>
              </a:rPr>
              <a:t> ne </a:t>
            </a:r>
            <a:r>
              <a:rPr lang="en-US" sz="1000" dirty="0" err="1">
                <a:latin typeface="Arial"/>
                <a:ea typeface="SimSun"/>
                <a:cs typeface="Segoe UI"/>
              </a:rPr>
              <a:t>s'affichent</a:t>
            </a:r>
            <a:r>
              <a:rPr lang="en-US" sz="1000" dirty="0">
                <a:latin typeface="Arial"/>
                <a:ea typeface="SimSun"/>
                <a:cs typeface="Segoe UI"/>
              </a:rPr>
              <a:t> pas </a:t>
            </a:r>
            <a:r>
              <a:rPr lang="en-US" sz="1000" dirty="0" err="1">
                <a:latin typeface="Arial"/>
                <a:ea typeface="SimSun"/>
                <a:cs typeface="Segoe UI"/>
              </a:rPr>
              <a:t>correctement</a:t>
            </a:r>
            <a:r>
              <a:rPr lang="en-US" sz="1000" dirty="0">
                <a:latin typeface="Arial"/>
                <a:ea typeface="SimSun"/>
                <a:cs typeface="Segoe UI"/>
              </a:rPr>
              <a:t>.</a:t>
            </a:r>
            <a:endParaRPr lang="en-US" sz="1000" dirty="0">
              <a:latin typeface="Arial"/>
              <a:ea typeface="SimSun"/>
              <a:cs typeface="Arial"/>
            </a:endParaRPr>
          </a:p>
          <a:p>
            <a:pPr>
              <a:lnSpc>
                <a:spcPct val="115000"/>
              </a:lnSpc>
              <a:spcAft>
                <a:spcPts val="995"/>
              </a:spcAft>
            </a:pPr>
            <a:r>
              <a:rPr lang="en-US" sz="1000" b="1" dirty="0" err="1">
                <a:latin typeface="Arial"/>
                <a:ea typeface="SimSun"/>
                <a:cs typeface="Arial"/>
              </a:rPr>
              <a:t>Préparation</a:t>
            </a:r>
            <a:endParaRPr lang="en-US" sz="1000" dirty="0">
              <a:latin typeface="Arial"/>
              <a:ea typeface="SimSun"/>
              <a:cs typeface="Arial"/>
            </a:endParaRPr>
          </a:p>
          <a:p>
            <a:pPr fontAlgn="base">
              <a:lnSpc>
                <a:spcPct val="115000"/>
              </a:lnSpc>
            </a:pPr>
            <a:r>
              <a:rPr lang="en-US" sz="1000" dirty="0" smtClean="0">
                <a:effectLst/>
                <a:latin typeface="Arial"/>
                <a:ea typeface="Times New Roman"/>
                <a:cs typeface="Segoe UI"/>
              </a:rPr>
              <a:t>Pour </a:t>
            </a:r>
            <a:r>
              <a:rPr lang="en-US" sz="1000" dirty="0" err="1" smtClean="0">
                <a:effectLst/>
                <a:latin typeface="Arial"/>
                <a:ea typeface="Times New Roman"/>
                <a:cs typeface="Segoe UI"/>
              </a:rPr>
              <a:t>préparer</a:t>
            </a:r>
            <a:r>
              <a:rPr lang="en-US" sz="1000" dirty="0" smtClean="0">
                <a:effectLst/>
                <a:latin typeface="Arial"/>
                <a:ea typeface="Times New Roman"/>
                <a:cs typeface="Segoe UI"/>
              </a:rPr>
              <a:t> </a:t>
            </a:r>
            <a:r>
              <a:rPr lang="en-US" sz="1000" dirty="0" err="1" smtClean="0">
                <a:effectLst/>
                <a:latin typeface="Arial"/>
                <a:ea typeface="Times New Roman"/>
                <a:cs typeface="Segoe UI"/>
              </a:rPr>
              <a:t>ce</a:t>
            </a:r>
            <a:r>
              <a:rPr lang="en-US" sz="1000" dirty="0" smtClean="0">
                <a:effectLst/>
                <a:latin typeface="Arial"/>
                <a:ea typeface="Times New Roman"/>
                <a:cs typeface="Segoe UI"/>
              </a:rPr>
              <a:t> module, </a:t>
            </a:r>
            <a:r>
              <a:rPr lang="en-US" sz="1000" dirty="0" err="1" smtClean="0">
                <a:effectLst/>
                <a:latin typeface="Arial"/>
                <a:ea typeface="Times New Roman"/>
                <a:cs typeface="Segoe UI"/>
              </a:rPr>
              <a:t>vous</a:t>
            </a:r>
            <a:r>
              <a:rPr lang="en-US" sz="1000" dirty="0" smtClean="0">
                <a:effectLst/>
                <a:latin typeface="Arial"/>
                <a:ea typeface="Times New Roman"/>
                <a:cs typeface="Segoe UI"/>
              </a:rPr>
              <a:t> </a:t>
            </a:r>
            <a:r>
              <a:rPr lang="en-US" sz="1000" dirty="0" err="1" smtClean="0">
                <a:effectLst/>
                <a:latin typeface="Arial"/>
                <a:ea typeface="Times New Roman"/>
                <a:cs typeface="Segoe UI"/>
              </a:rPr>
              <a:t>devez</a:t>
            </a:r>
            <a:r>
              <a:rPr lang="en-US" sz="1000" dirty="0" smtClean="0">
                <a:effectLst/>
                <a:latin typeface="Arial"/>
                <a:ea typeface="Times New Roman"/>
                <a:cs typeface="Segoe UI"/>
              </a:rPr>
              <a:t> </a:t>
            </a:r>
            <a:r>
              <a:rPr lang="en-US" sz="1000" dirty="0" err="1" smtClean="0">
                <a:effectLst/>
                <a:latin typeface="Arial"/>
                <a:ea typeface="Times New Roman"/>
                <a:cs typeface="Segoe UI"/>
              </a:rPr>
              <a:t>effectuer</a:t>
            </a:r>
            <a:r>
              <a:rPr lang="en-US" sz="1000" dirty="0" smtClean="0">
                <a:effectLst/>
                <a:latin typeface="Arial"/>
                <a:ea typeface="Times New Roman"/>
                <a:cs typeface="Segoe UI"/>
              </a:rPr>
              <a:t> les </a:t>
            </a:r>
            <a:r>
              <a:rPr lang="en-US" sz="1000" dirty="0" err="1" smtClean="0">
                <a:effectLst/>
                <a:latin typeface="Arial"/>
                <a:ea typeface="Times New Roman"/>
                <a:cs typeface="Segoe UI"/>
              </a:rPr>
              <a:t>tâches</a:t>
            </a:r>
            <a:r>
              <a:rPr lang="en-US" sz="1000" dirty="0" smtClean="0">
                <a:effectLst/>
                <a:latin typeface="Arial"/>
                <a:ea typeface="Times New Roman"/>
                <a:cs typeface="Segoe UI"/>
              </a:rPr>
              <a:t> </a:t>
            </a:r>
            <a:r>
              <a:rPr lang="en-US" sz="1000" dirty="0" err="1" smtClean="0">
                <a:effectLst/>
                <a:latin typeface="Arial"/>
                <a:ea typeface="Times New Roman"/>
                <a:cs typeface="Segoe UI"/>
              </a:rPr>
              <a:t>suivantes</a:t>
            </a:r>
            <a:r>
              <a:rPr lang="en-US" sz="1000" dirty="0" smtClean="0">
                <a:effectLst/>
                <a:latin typeface="Arial"/>
                <a:ea typeface="Times New Roman"/>
                <a:cs typeface="Segoe UI"/>
              </a:rPr>
              <a:t> :</a:t>
            </a:r>
            <a:endParaRPr lang="en-US" sz="1000" dirty="0" smtClean="0">
              <a:effectLst/>
              <a:latin typeface="Arial"/>
              <a:ea typeface="Times New Roman"/>
            </a:endParaRPr>
          </a:p>
          <a:p>
            <a:pPr marL="342900" marR="0" lvl="0" indent="-342900">
              <a:lnSpc>
                <a:spcPct val="115000"/>
              </a:lnSpc>
              <a:spcBef>
                <a:spcPts val="0"/>
              </a:spcBef>
              <a:spcAft>
                <a:spcPts val="995"/>
              </a:spcAft>
              <a:buFont typeface="Symbol"/>
              <a:buChar char=""/>
            </a:pPr>
            <a:r>
              <a:rPr lang="en-US" sz="1000" dirty="0" smtClean="0">
                <a:effectLst/>
                <a:latin typeface="Arial"/>
                <a:ea typeface="Arial Unicode MS"/>
                <a:cs typeface="Times New Roman"/>
              </a:rPr>
              <a:t>lire </a:t>
            </a:r>
            <a:r>
              <a:rPr lang="en-US" sz="1000" dirty="0" err="1" smtClean="0">
                <a:effectLst/>
                <a:latin typeface="Arial"/>
                <a:ea typeface="Arial Unicode MS"/>
                <a:cs typeface="Times New Roman"/>
              </a:rPr>
              <a:t>tous</a:t>
            </a:r>
            <a:r>
              <a:rPr lang="en-US" sz="1000" dirty="0" smtClean="0">
                <a:effectLst/>
                <a:latin typeface="Arial"/>
                <a:ea typeface="Arial Unicode MS"/>
                <a:cs typeface="Times New Roman"/>
              </a:rPr>
              <a:t> les documents de </a:t>
            </a:r>
            <a:r>
              <a:rPr lang="en-US" sz="1000" dirty="0" err="1" smtClean="0">
                <a:effectLst/>
                <a:latin typeface="Arial"/>
                <a:ea typeface="Arial Unicode MS"/>
                <a:cs typeface="Times New Roman"/>
              </a:rPr>
              <a:t>cours</a:t>
            </a:r>
            <a:r>
              <a:rPr lang="en-US" sz="1000" dirty="0" smtClean="0">
                <a:effectLst/>
                <a:latin typeface="Arial"/>
                <a:ea typeface="Arial Unicode MS"/>
                <a:cs typeface="Times New Roman"/>
              </a:rPr>
              <a:t> </a:t>
            </a:r>
            <a:r>
              <a:rPr lang="en-US" sz="1000" dirty="0" err="1" smtClean="0">
                <a:effectLst/>
                <a:latin typeface="Arial"/>
                <a:ea typeface="Arial Unicode MS"/>
                <a:cs typeface="Times New Roman"/>
              </a:rPr>
              <a:t>relatifs</a:t>
            </a:r>
            <a:r>
              <a:rPr lang="en-US" sz="1000" dirty="0" smtClean="0">
                <a:effectLst/>
                <a:latin typeface="Arial"/>
                <a:ea typeface="Arial Unicode MS"/>
                <a:cs typeface="Times New Roman"/>
              </a:rPr>
              <a:t> à </a:t>
            </a:r>
            <a:r>
              <a:rPr lang="en-US" sz="1000" dirty="0" err="1" smtClean="0">
                <a:effectLst/>
                <a:latin typeface="Arial"/>
                <a:ea typeface="Arial Unicode MS"/>
                <a:cs typeface="Times New Roman"/>
              </a:rPr>
              <a:t>ce</a:t>
            </a:r>
            <a:r>
              <a:rPr lang="en-US" sz="1000" dirty="0" smtClean="0">
                <a:effectLst/>
                <a:latin typeface="Arial"/>
                <a:ea typeface="Arial Unicode MS"/>
                <a:cs typeface="Times New Roman"/>
              </a:rPr>
              <a:t> module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Arial Unicode MS"/>
                <a:cs typeface="Times New Roman"/>
              </a:rPr>
              <a:t>vous</a:t>
            </a:r>
            <a:r>
              <a:rPr lang="en-US" sz="1000" dirty="0" smtClean="0">
                <a:effectLst/>
                <a:latin typeface="Arial"/>
                <a:ea typeface="Arial Unicode MS"/>
                <a:cs typeface="Times New Roman"/>
              </a:rPr>
              <a:t> </a:t>
            </a:r>
            <a:r>
              <a:rPr lang="en-US" sz="1000" dirty="0" err="1" smtClean="0">
                <a:effectLst/>
                <a:latin typeface="Arial"/>
                <a:ea typeface="Arial Unicode MS"/>
                <a:cs typeface="Times New Roman"/>
              </a:rPr>
              <a:t>exercer</a:t>
            </a:r>
            <a:r>
              <a:rPr lang="en-US" sz="1000" dirty="0" smtClean="0">
                <a:effectLst/>
                <a:latin typeface="Arial"/>
                <a:ea typeface="Arial Unicode MS"/>
                <a:cs typeface="Times New Roman"/>
              </a:rPr>
              <a:t> à </a:t>
            </a:r>
            <a:r>
              <a:rPr lang="en-US" sz="1000" dirty="0" err="1" smtClean="0">
                <a:effectLst/>
                <a:latin typeface="Arial"/>
                <a:ea typeface="Arial Unicode MS"/>
                <a:cs typeface="Times New Roman"/>
              </a:rPr>
              <a:t>exécuter</a:t>
            </a:r>
            <a:r>
              <a:rPr lang="en-US" sz="1000" dirty="0" smtClean="0">
                <a:effectLst/>
                <a:latin typeface="Arial"/>
                <a:ea typeface="Arial Unicode MS"/>
                <a:cs typeface="Times New Roman"/>
              </a:rPr>
              <a:t> les </a:t>
            </a:r>
            <a:r>
              <a:rPr lang="en-US" sz="1000" dirty="0" err="1" smtClean="0">
                <a:effectLst/>
                <a:latin typeface="Arial"/>
                <a:ea typeface="Arial Unicode MS"/>
                <a:cs typeface="Times New Roman"/>
              </a:rPr>
              <a:t>démonstrations</a:t>
            </a:r>
            <a:r>
              <a:rPr lang="en-US" sz="1000" dirty="0" smtClean="0">
                <a:effectLst/>
                <a:latin typeface="Arial"/>
                <a:ea typeface="Arial Unicode MS"/>
                <a:cs typeface="Times New Roman"/>
              </a:rPr>
              <a:t>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Arial Unicode MS"/>
                <a:cs typeface="Times New Roman"/>
              </a:rPr>
              <a:t>exécuter</a:t>
            </a:r>
            <a:r>
              <a:rPr lang="en-US" sz="1000" dirty="0" smtClean="0">
                <a:effectLst/>
                <a:latin typeface="Arial"/>
                <a:ea typeface="Arial Unicode MS"/>
                <a:cs typeface="Times New Roman"/>
              </a:rPr>
              <a:t> les ateliers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smtClean="0">
                <a:effectLst/>
                <a:latin typeface="Arial"/>
                <a:ea typeface="Arial Unicode MS"/>
                <a:cs typeface="Times New Roman"/>
              </a:rPr>
              <a:t>passer en revue la section « </a:t>
            </a:r>
            <a:r>
              <a:rPr lang="en-US" sz="1000" dirty="0" err="1" smtClean="0">
                <a:effectLst/>
                <a:latin typeface="Arial"/>
                <a:ea typeface="Arial Unicode MS"/>
                <a:cs typeface="Times New Roman"/>
              </a:rPr>
              <a:t>Contrôle</a:t>
            </a:r>
            <a:r>
              <a:rPr lang="en-US" sz="1000" dirty="0" smtClean="0">
                <a:effectLst/>
                <a:latin typeface="Arial"/>
                <a:ea typeface="Arial Unicode MS"/>
                <a:cs typeface="Times New Roman"/>
              </a:rPr>
              <a:t> des </a:t>
            </a:r>
            <a:r>
              <a:rPr lang="en-US" sz="1000" dirty="0" err="1" smtClean="0">
                <a:effectLst/>
                <a:latin typeface="Arial"/>
                <a:ea typeface="Arial Unicode MS"/>
                <a:cs typeface="Times New Roman"/>
              </a:rPr>
              <a:t>acquis</a:t>
            </a:r>
            <a:r>
              <a:rPr lang="en-US" sz="1000" dirty="0" smtClean="0">
                <a:effectLst/>
                <a:latin typeface="Arial"/>
                <a:ea typeface="Arial Unicode MS"/>
                <a:cs typeface="Times New Roman"/>
              </a:rPr>
              <a:t> et </a:t>
            </a:r>
            <a:r>
              <a:rPr lang="en-US" sz="1000" dirty="0" err="1" smtClean="0">
                <a:effectLst/>
                <a:latin typeface="Arial"/>
                <a:ea typeface="Arial Unicode MS"/>
                <a:cs typeface="Times New Roman"/>
              </a:rPr>
              <a:t>éléments</a:t>
            </a:r>
            <a:r>
              <a:rPr lang="en-US" sz="1000" dirty="0" smtClean="0">
                <a:effectLst/>
                <a:latin typeface="Arial"/>
                <a:ea typeface="Arial Unicode MS"/>
                <a:cs typeface="Times New Roman"/>
              </a:rPr>
              <a:t> à </a:t>
            </a:r>
            <a:r>
              <a:rPr lang="en-US" sz="1000" dirty="0" err="1" smtClean="0">
                <a:effectLst/>
                <a:latin typeface="Arial"/>
                <a:ea typeface="Arial Unicode MS"/>
                <a:cs typeface="Times New Roman"/>
              </a:rPr>
              <a:t>retenir</a:t>
            </a:r>
            <a:r>
              <a:rPr lang="en-US" sz="1000" dirty="0" smtClean="0">
                <a:effectLst/>
                <a:latin typeface="Arial"/>
                <a:ea typeface="Arial Unicode MS"/>
                <a:cs typeface="Times New Roman"/>
              </a:rPr>
              <a:t> » et </a:t>
            </a:r>
            <a:r>
              <a:rPr lang="en-US" sz="1000" dirty="0" err="1" smtClean="0">
                <a:effectLst/>
                <a:latin typeface="Arial"/>
                <a:ea typeface="Arial Unicode MS"/>
                <a:cs typeface="Times New Roman"/>
              </a:rPr>
              <a:t>réfléchir</a:t>
            </a:r>
            <a:r>
              <a:rPr lang="en-US" sz="1000" dirty="0" smtClean="0">
                <a:effectLst/>
                <a:latin typeface="Arial"/>
                <a:ea typeface="Arial Unicode MS"/>
                <a:cs typeface="Times New Roman"/>
              </a:rPr>
              <a:t> à la </a:t>
            </a:r>
            <a:r>
              <a:rPr lang="en-US" sz="1000" dirty="0" err="1" smtClean="0">
                <a:effectLst/>
                <a:latin typeface="Arial"/>
                <a:ea typeface="Arial Unicode MS"/>
                <a:cs typeface="Times New Roman"/>
              </a:rPr>
              <a:t>façon</a:t>
            </a:r>
            <a:r>
              <a:rPr lang="en-US" sz="1000" dirty="0" smtClean="0">
                <a:effectLst/>
                <a:latin typeface="Arial"/>
                <a:ea typeface="Arial Unicode MS"/>
                <a:cs typeface="Times New Roman"/>
              </a:rPr>
              <a:t> de </a:t>
            </a:r>
            <a:r>
              <a:rPr lang="en-US" sz="1000" dirty="0" err="1" smtClean="0">
                <a:effectLst/>
                <a:latin typeface="Arial"/>
                <a:ea typeface="Arial Unicode MS"/>
                <a:cs typeface="Times New Roman"/>
              </a:rPr>
              <a:t>l'utiliser</a:t>
            </a:r>
            <a:r>
              <a:rPr lang="en-US" sz="1000" dirty="0" smtClean="0">
                <a:effectLst/>
                <a:latin typeface="Arial"/>
                <a:ea typeface="Arial Unicode MS"/>
                <a:cs typeface="Times New Roman"/>
              </a:rPr>
              <a:t> pour </a:t>
            </a:r>
            <a:r>
              <a:rPr lang="en-US" sz="1000" dirty="0" err="1" smtClean="0">
                <a:effectLst/>
                <a:latin typeface="Arial"/>
                <a:ea typeface="Arial Unicode MS"/>
                <a:cs typeface="Times New Roman"/>
              </a:rPr>
              <a:t>que</a:t>
            </a:r>
            <a:r>
              <a:rPr lang="en-US" sz="1000" dirty="0" smtClean="0">
                <a:effectLst/>
                <a:latin typeface="Arial"/>
                <a:ea typeface="Arial Unicode MS"/>
                <a:cs typeface="Times New Roman"/>
              </a:rPr>
              <a:t> les </a:t>
            </a:r>
            <a:r>
              <a:rPr lang="en-US" sz="1000" dirty="0" err="1" smtClean="0">
                <a:effectLst/>
                <a:latin typeface="Arial"/>
                <a:ea typeface="Arial Unicode MS"/>
                <a:cs typeface="Times New Roman"/>
              </a:rPr>
              <a:t>stagiaires</a:t>
            </a:r>
            <a:r>
              <a:rPr lang="en-US" sz="1000" dirty="0" smtClean="0">
                <a:effectLst/>
                <a:latin typeface="Arial"/>
                <a:ea typeface="Arial Unicode MS"/>
                <a:cs typeface="Times New Roman"/>
              </a:rPr>
              <a:t> </a:t>
            </a:r>
            <a:r>
              <a:rPr lang="en-US" sz="1000" dirty="0" err="1" smtClean="0">
                <a:effectLst/>
                <a:latin typeface="Arial"/>
                <a:ea typeface="Arial Unicode MS"/>
                <a:cs typeface="Times New Roman"/>
              </a:rPr>
              <a:t>puissent</a:t>
            </a:r>
            <a:r>
              <a:rPr lang="en-US" sz="1000" dirty="0" smtClean="0">
                <a:effectLst/>
                <a:latin typeface="Arial"/>
                <a:ea typeface="Arial Unicode MS"/>
                <a:cs typeface="Times New Roman"/>
              </a:rPr>
              <a:t> </a:t>
            </a:r>
            <a:r>
              <a:rPr lang="en-US" sz="1000" dirty="0" err="1" smtClean="0">
                <a:effectLst/>
                <a:latin typeface="Arial"/>
                <a:ea typeface="Arial Unicode MS"/>
                <a:cs typeface="Times New Roman"/>
              </a:rPr>
              <a:t>approfondir</a:t>
            </a:r>
            <a:r>
              <a:rPr lang="en-US" sz="1000" dirty="0" smtClean="0">
                <a:effectLst/>
                <a:latin typeface="Arial"/>
                <a:ea typeface="Arial Unicode MS"/>
                <a:cs typeface="Times New Roman"/>
              </a:rPr>
              <a:t> </a:t>
            </a:r>
            <a:r>
              <a:rPr lang="en-US" sz="1000" dirty="0" err="1" smtClean="0">
                <a:effectLst/>
                <a:latin typeface="Arial"/>
                <a:ea typeface="Arial Unicode MS"/>
                <a:cs typeface="Times New Roman"/>
              </a:rPr>
              <a:t>leurs</a:t>
            </a:r>
            <a:r>
              <a:rPr lang="en-US" sz="1000" dirty="0" smtClean="0">
                <a:effectLst/>
                <a:latin typeface="Arial"/>
                <a:ea typeface="Arial Unicode MS"/>
                <a:cs typeface="Times New Roman"/>
              </a:rPr>
              <a:t> </a:t>
            </a:r>
            <a:r>
              <a:rPr lang="en-US" sz="1000" dirty="0" err="1" smtClean="0">
                <a:effectLst/>
                <a:latin typeface="Arial"/>
                <a:ea typeface="Arial Unicode MS"/>
                <a:cs typeface="Times New Roman"/>
              </a:rPr>
              <a:t>connaissances</a:t>
            </a:r>
            <a:r>
              <a:rPr lang="en-US" sz="1000" dirty="0" smtClean="0">
                <a:effectLst/>
                <a:latin typeface="Arial"/>
                <a:ea typeface="Arial Unicode MS"/>
                <a:cs typeface="Times New Roman"/>
              </a:rPr>
              <a:t> et les </a:t>
            </a:r>
            <a:r>
              <a:rPr lang="en-US" sz="1000" dirty="0" err="1" smtClean="0">
                <a:effectLst/>
                <a:latin typeface="Arial"/>
                <a:ea typeface="Arial Unicode MS"/>
                <a:cs typeface="Times New Roman"/>
              </a:rPr>
              <a:t>mettre</a:t>
            </a:r>
            <a:r>
              <a:rPr lang="en-US" sz="1000" dirty="0" smtClean="0">
                <a:effectLst/>
                <a:latin typeface="Arial"/>
                <a:ea typeface="Arial Unicode MS"/>
                <a:cs typeface="Times New Roman"/>
              </a:rPr>
              <a:t> en </a:t>
            </a:r>
            <a:r>
              <a:rPr lang="en-US" sz="1000" dirty="0" err="1" smtClean="0">
                <a:effectLst/>
                <a:latin typeface="Arial"/>
                <a:ea typeface="Arial Unicode MS"/>
                <a:cs typeface="Times New Roman"/>
              </a:rPr>
              <a:t>pratique</a:t>
            </a:r>
            <a:r>
              <a:rPr lang="en-US" sz="1000" dirty="0" smtClean="0">
                <a:effectLst/>
                <a:latin typeface="Arial"/>
                <a:ea typeface="Arial Unicode MS"/>
                <a:cs typeface="Times New Roman"/>
              </a:rPr>
              <a:t> </a:t>
            </a:r>
            <a:r>
              <a:rPr lang="en-US" sz="1000" dirty="0" err="1" smtClean="0">
                <a:effectLst/>
                <a:latin typeface="Arial"/>
                <a:ea typeface="Arial Unicode MS"/>
                <a:cs typeface="Times New Roman"/>
              </a:rPr>
              <a:t>dans</a:t>
            </a:r>
            <a:r>
              <a:rPr lang="en-US" sz="1000" dirty="0" smtClean="0">
                <a:effectLst/>
                <a:latin typeface="Arial"/>
                <a:ea typeface="Arial Unicode MS"/>
                <a:cs typeface="Times New Roman"/>
              </a:rPr>
              <a:t> le cadre de </a:t>
            </a:r>
            <a:r>
              <a:rPr lang="en-US" sz="1000" dirty="0" err="1" smtClean="0">
                <a:effectLst/>
                <a:latin typeface="Arial"/>
                <a:ea typeface="Arial Unicode MS"/>
                <a:cs typeface="Times New Roman"/>
              </a:rPr>
              <a:t>leur</a:t>
            </a:r>
            <a:r>
              <a:rPr lang="en-US" sz="1000" dirty="0" smtClean="0">
                <a:effectLst/>
                <a:latin typeface="Arial"/>
                <a:ea typeface="Arial Unicode MS"/>
                <a:cs typeface="Times New Roman"/>
              </a:rPr>
              <a:t> </a:t>
            </a:r>
            <a:r>
              <a:rPr lang="en-US" sz="1000" dirty="0" err="1" smtClean="0">
                <a:effectLst/>
                <a:latin typeface="Arial"/>
                <a:ea typeface="Arial Unicode MS"/>
                <a:cs typeface="Times New Roman"/>
              </a:rPr>
              <a:t>fonction</a:t>
            </a:r>
            <a:r>
              <a:rPr lang="en-US" sz="1000" dirty="0" smtClean="0">
                <a:effectLst/>
                <a:latin typeface="Arial"/>
                <a:ea typeface="Arial Unicode MS"/>
                <a:cs typeface="Times New Roman"/>
              </a:rPr>
              <a:t>.</a:t>
            </a:r>
            <a:endParaRPr lang="en-US" sz="1000" dirty="0" smtClean="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8FC78250-69A2-4CFA-9B6A-8D5286EDEFF8}" type="slidenum">
              <a:rPr lang="en-US" smtClean="0"/>
              <a:t>1</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Configuration et résolution des problèmes d'accès à distance</a:t>
            </a:r>
            <a:endParaRPr lang="en-US" sz="1200" b="1">
              <a:solidFill>
                <a:srgbClr val="336699"/>
              </a:solidFill>
              <a:latin typeface="Arial"/>
            </a:endParaRPr>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TextBox 7"/>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val="902041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Arial"/>
              </a:rPr>
              <a:t>Décrivez brièvement les composants de la solution PKI. </a:t>
            </a:r>
          </a:p>
        </p:txBody>
      </p:sp>
      <p:sp>
        <p:nvSpPr>
          <p:cNvPr id="4" name="Slide Number Placeholder 3"/>
          <p:cNvSpPr>
            <a:spLocks noGrp="1"/>
          </p:cNvSpPr>
          <p:nvPr>
            <p:ph type="sldNum" sz="quarter" idx="10"/>
          </p:nvPr>
        </p:nvSpPr>
        <p:spPr/>
        <p:txBody>
          <a:bodyPr/>
          <a:lstStyle/>
          <a:p>
            <a:fld id="{8FC78250-69A2-4CFA-9B6A-8D5286EDEFF8}" type="slidenum">
              <a:rPr lang="en-US" smtClean="0"/>
              <a:t>10</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Configuration et résolution des problèmes d'accès à distance</a:t>
            </a:r>
            <a:endParaRPr lang="en-US" sz="1200" b="1">
              <a:solidFill>
                <a:srgbClr val="336699"/>
              </a:solidFill>
              <a:latin typeface="Arial"/>
            </a:endParaRPr>
          </a:p>
        </p:txBody>
      </p:sp>
    </p:spTree>
    <p:extLst>
      <p:ext uri="{BB962C8B-B14F-4D97-AF65-F5344CB8AC3E}">
        <p14:creationId xmlns:p14="http://schemas.microsoft.com/office/powerpoint/2010/main" val="1898625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SimSun"/>
                <a:cs typeface="Segoe UI"/>
              </a:rPr>
              <a:t>Expliquez que l'administrateur du service d'accès à distance peut fournir un pool d'adresses sur le serveur de routage et d'accès à distance de manière à prendre en charge les clients distants avec une configuration IP ou choisir d'utiliser l'infrastructure DHCP (Dynamic Host Configuration Protocol) existante sur le réseau local d'entreprise.</a:t>
            </a:r>
            <a:endParaRPr lang="en-US" sz="1000">
              <a:latin typeface="Arial"/>
              <a:ea typeface="SimSun"/>
              <a:cs typeface="Arial"/>
            </a:endParaRPr>
          </a:p>
          <a:p>
            <a:pPr>
              <a:lnSpc>
                <a:spcPct val="115000"/>
              </a:lnSpc>
              <a:spcAft>
                <a:spcPts val="1000"/>
              </a:spcAft>
            </a:pPr>
            <a:r>
              <a:rPr lang="en-US" sz="1000">
                <a:latin typeface="Arial"/>
                <a:ea typeface="SimSun"/>
                <a:cs typeface="Segoe UI"/>
              </a:rPr>
              <a:t>Si l'administrateur choisit d'utiliser le serveur DHCP existant, le serveur Routage et accès distant acquiert un pool de 10 adresses IP au minimum. Le serveur de routage et d'accès à distance applique la première adresse IP à sa propre interface et les neuf adresses restantes sont utilisées pour les connexions de clients distants. Une fois les 10 premières adresses IP affectées, le serveur de routage et d'accès à distance se retourne vers le serveur DHCP pour acquérir 10 adresses IP supplémentaires.</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8FC78250-69A2-4CFA-9B6A-8D5286EDEFF8}" type="slidenum">
              <a:rPr lang="en-US" smtClean="0"/>
              <a:t>11</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Configuration et résolution des problèmes d'accès à distance</a:t>
            </a:r>
            <a:endParaRPr lang="en-US" sz="1200" b="1">
              <a:solidFill>
                <a:srgbClr val="336699"/>
              </a:solidFill>
              <a:latin typeface="Arial"/>
            </a:endParaRPr>
          </a:p>
        </p:txBody>
      </p:sp>
    </p:spTree>
    <p:extLst>
      <p:ext uri="{BB962C8B-B14F-4D97-AF65-F5344CB8AC3E}">
        <p14:creationId xmlns:p14="http://schemas.microsoft.com/office/powerpoint/2010/main" val="1443932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Décrivez brièvement le contenu de la leçon.</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8FC78250-69A2-4CFA-9B6A-8D5286EDEFF8}" type="slidenum">
              <a:rPr lang="en-US" smtClean="0"/>
              <a:t>12</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Configuration et résolution des problèmes d'accès à distance</a:t>
            </a:r>
            <a:endParaRPr lang="en-US" sz="1200" b="1">
              <a:solidFill>
                <a:srgbClr val="336699"/>
              </a:solidFill>
              <a:latin typeface="Arial"/>
            </a:endParaRPr>
          </a:p>
        </p:txBody>
      </p:sp>
    </p:spTree>
    <p:extLst>
      <p:ext uri="{BB962C8B-B14F-4D97-AF65-F5344CB8AC3E}">
        <p14:creationId xmlns:p14="http://schemas.microsoft.com/office/powerpoint/2010/main" val="675116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Décrivez de quelle manière une connexion VPN est utilisée pour connecter des clients de réseau distant. Présentez la diapositive tout en expliquant les avantages de l'utilisation d'un réseau public (Internet) pour s'infiltrer en toute sécurité dans le réseau local d'entreprise et accéder aux ressources.</a:t>
            </a:r>
            <a:endParaRPr lang="en-US" sz="1000">
              <a:latin typeface="Arial"/>
              <a:ea typeface="SimSun"/>
              <a:cs typeface="Arial"/>
            </a:endParaRPr>
          </a:p>
          <a:p>
            <a:pPr>
              <a:lnSpc>
                <a:spcPct val="115000"/>
              </a:lnSpc>
              <a:spcAft>
                <a:spcPts val="1000"/>
              </a:spcAft>
            </a:pPr>
            <a:r>
              <a:rPr lang="en-US" sz="1000">
                <a:latin typeface="Arial"/>
                <a:ea typeface="SimSun"/>
                <a:cs typeface="Segoe UI"/>
              </a:rPr>
              <a:t>Les principaux avantages de l'utilisation d'une connexion VPN, par rapport à une connexion d'accès à distance, sont les économies de coût et une plus grande bande passante.</a:t>
            </a:r>
            <a:endParaRPr lang="en-US" sz="1000">
              <a:latin typeface="Arial"/>
              <a:ea typeface="SimSun"/>
              <a:cs typeface="Arial"/>
            </a:endParaRPr>
          </a:p>
          <a:p>
            <a:pPr>
              <a:lnSpc>
                <a:spcPct val="115000"/>
              </a:lnSpc>
              <a:spcAft>
                <a:spcPts val="1000"/>
              </a:spcAft>
            </a:pPr>
            <a:r>
              <a:rPr lang="en-US" sz="1000">
                <a:latin typeface="Arial"/>
                <a:ea typeface="SimSun"/>
                <a:cs typeface="Segoe UI"/>
              </a:rPr>
              <a:t>Expliquez les propriétés d'une connexion VPN dans chacun des domaines suivants : </a:t>
            </a:r>
            <a:endParaRPr lang="en-US" sz="1000">
              <a:latin typeface="Arial"/>
              <a:ea typeface="SimSun"/>
              <a:cs typeface="Arial"/>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encapsulation ;</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Authentification</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chiffrement des données.</a:t>
            </a:r>
            <a:endParaRPr lang="en-US"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8FC78250-69A2-4CFA-9B6A-8D5286EDEFF8}" type="slidenum">
              <a:rPr lang="en-US" smtClean="0"/>
              <a:t>13</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Configuration et résolution des problèmes d'accès à distance</a:t>
            </a:r>
            <a:endParaRPr lang="en-US" sz="1200" b="1">
              <a:solidFill>
                <a:srgbClr val="336699"/>
              </a:solidFill>
              <a:latin typeface="Arial"/>
            </a:endParaRPr>
          </a:p>
        </p:txBody>
      </p:sp>
    </p:spTree>
    <p:extLst>
      <p:ext uri="{BB962C8B-B14F-4D97-AF65-F5344CB8AC3E}">
        <p14:creationId xmlns:p14="http://schemas.microsoft.com/office/powerpoint/2010/main" val="786004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Présentez les différences de prise en charge de chacun des protocoles clients. Vous pouvez aborder les conditions requises du port pour chaque protocole VPN :</a:t>
            </a:r>
            <a:endParaRPr lang="en-US" sz="1000">
              <a:latin typeface="Arial"/>
              <a:ea typeface="SimSun"/>
              <a:cs typeface="Arial"/>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pour implémenter le protocole PPTP (Point-to-Point Tunneling Protocol), vous devez configurer votre pare-feu de manière à autoriser le port TCP (Transmission Control Protocol) 1723 et le protocole IP 47 ; </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pour implémenter le protocole L2TP (Layer 2 Tunneling Protocol), vous devez configurer votre pare-feu de manière à autoriser le port UDP (User Datagram Protocol) 500, le port UDP 1701, le port UDP 4500 et le protocole IP 50 ;</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pour implémenter le protocole SSTP (Secure Socket Tunneling Protocol), vous devez configurer votre pare-feu de manière à autoriser le port TCP 443 ;</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pour implémenter IKEv2 (Internet Key Exchange version 2), vous devez configurer votre pare-feu de manière à autoriser le port UDP 500.</a:t>
            </a:r>
            <a:endParaRPr lang="en-US"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8FC78250-69A2-4CFA-9B6A-8D5286EDEFF8}" type="slidenum">
              <a:rPr lang="en-US" smtClean="0"/>
              <a:t>14</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Configuration et résolution des problèmes d'accès à distance</a:t>
            </a:r>
            <a:endParaRPr lang="en-US" sz="1200" b="1">
              <a:solidFill>
                <a:srgbClr val="336699"/>
              </a:solidFill>
              <a:latin typeface="Arial"/>
            </a:endParaRPr>
          </a:p>
        </p:txBody>
      </p:sp>
    </p:spTree>
    <p:extLst>
      <p:ext uri="{BB962C8B-B14F-4D97-AF65-F5344CB8AC3E}">
        <p14:creationId xmlns:p14="http://schemas.microsoft.com/office/powerpoint/2010/main" val="2048848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Fournissez une vue d'ensemble de la Reconnexion VPN. Vous pouvez présenter l'exemple suivant aux stagiaires en matière de Reconnexion VPN :</a:t>
            </a:r>
            <a:endParaRPr lang="en-US" sz="1000">
              <a:latin typeface="Arial"/>
              <a:ea typeface="SimSun"/>
              <a:cs typeface="Arial"/>
            </a:endParaRPr>
          </a:p>
          <a:p>
            <a:pPr>
              <a:lnSpc>
                <a:spcPct val="115000"/>
              </a:lnSpc>
              <a:spcAft>
                <a:spcPts val="1000"/>
              </a:spcAft>
            </a:pPr>
            <a:r>
              <a:rPr lang="en-US" sz="1000">
                <a:latin typeface="Arial"/>
                <a:ea typeface="SimSun"/>
                <a:cs typeface="Segoe UI"/>
              </a:rPr>
              <a:t>Prenons l'exemple d'un utilisateur avec un ordinateur portable équipé de Windows XP. Lorsque l'utilisateur emprunte le train pour se rendre sur son lieu de travail, il se connecte à Internet à l'aide d'une clé 3G, puis établit une connexion VPN au réseau de l'entreprise. Quand le train passe dans un tunnel, la connexion Internet s'interrompt. Une fois que le train est sorti du tunnel, l'utilisateur doit recomposer le numéro pour établir la connexion VPN, mais aussi chaque fois qu'il perd la connectivité Internet. Si l'utilisateur a Windows 7 ou Windows 8, le système d'exploitation de l'ordinateur semble maintenir la connectivité Internet avec la Reconnexion VPN. Le client sera automatiquement reconnecté au VPN une fois que la connectivité du réseau sous-jacent sera rétablie. </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8FC78250-69A2-4CFA-9B6A-8D5286EDEFF8}" type="slidenum">
              <a:rPr lang="en-US" smtClean="0"/>
              <a:t>15</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Configuration et résolution des problèmes d'accès à distance</a:t>
            </a:r>
            <a:endParaRPr lang="en-US" sz="1200" b="1">
              <a:solidFill>
                <a:srgbClr val="336699"/>
              </a:solidFill>
              <a:latin typeface="Arial"/>
            </a:endParaRPr>
          </a:p>
        </p:txBody>
      </p:sp>
    </p:spTree>
    <p:extLst>
      <p:ext uri="{BB962C8B-B14F-4D97-AF65-F5344CB8AC3E}">
        <p14:creationId xmlns:p14="http://schemas.microsoft.com/office/powerpoint/2010/main" val="3364206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SimSun"/>
                <a:cs typeface="Arial"/>
              </a:rPr>
              <a:t> </a:t>
            </a:r>
            <a:r>
              <a:rPr lang="en-US" sz="1000">
                <a:latin typeface="Arial"/>
                <a:ea typeface="SimSun"/>
                <a:cs typeface="Segoe UI"/>
              </a:rPr>
              <a:t>Abordez l'importance de renommer les connexions par réseau local pour refléter leur portée (public ou privé) et présentez les meilleures pratiques en la matière. </a:t>
            </a:r>
            <a:endParaRPr lang="en-US" sz="1000">
              <a:latin typeface="Arial"/>
              <a:ea typeface="SimSun"/>
              <a:cs typeface="Arial"/>
            </a:endParaRPr>
          </a:p>
          <a:p>
            <a:pPr>
              <a:lnSpc>
                <a:spcPct val="115000"/>
              </a:lnSpc>
              <a:spcAft>
                <a:spcPts val="1000"/>
              </a:spcAft>
            </a:pPr>
            <a:r>
              <a:rPr lang="en-US" sz="1000">
                <a:latin typeface="Arial"/>
                <a:ea typeface="SimSun"/>
                <a:cs typeface="Segoe UI"/>
              </a:rPr>
              <a:t>Expliquez la différence entre l'utilisation d'un serveur DHCP interne et d'un pool statique.</a:t>
            </a:r>
            <a:endParaRPr lang="en-US" sz="1000">
              <a:latin typeface="Arial"/>
              <a:ea typeface="SimSun"/>
              <a:cs typeface="Arial"/>
            </a:endParaRPr>
          </a:p>
          <a:p>
            <a:pPr>
              <a:lnSpc>
                <a:spcPct val="115000"/>
              </a:lnSpc>
              <a:spcAft>
                <a:spcPts val="1000"/>
              </a:spcAft>
            </a:pPr>
            <a:r>
              <a:rPr lang="en-US" sz="1000">
                <a:latin typeface="Arial"/>
                <a:ea typeface="SimSun"/>
                <a:cs typeface="Segoe UI"/>
              </a:rPr>
              <a:t>Entamez une discussion avec les stagiaires à propos des conditions requises restantes de la configuration. Demandez-leur de considérer en particulier les points suivants :</a:t>
            </a:r>
            <a:endParaRPr lang="en-US" sz="1000">
              <a:latin typeface="Arial"/>
              <a:ea typeface="SimSun"/>
              <a:cs typeface="Arial"/>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Pourquoi utiliseriez-vous plutôt un serveur RADIUS (Remote Authentication Dial-in User Service) qu'un serveur VPN pour l'authentification ? (En règle générale, vous disposez de plusieurs serveurs VPN, ou afin de centraliser la gestion de comptes et les enregistrements.)</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Avez besoin-vous d'un agent de relais ? (Le serveur DHCP se trouve-t-il sur un segment distinct du réseau local ?)</a:t>
            </a:r>
            <a:endParaRPr lang="en-US"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8FC78250-69A2-4CFA-9B6A-8D5286EDEFF8}" type="slidenum">
              <a:rPr lang="en-US" smtClean="0"/>
              <a:t>16</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Configuration et résolution des problèmes d'accès à distance</a:t>
            </a:r>
            <a:endParaRPr lang="en-US" sz="1200" b="1">
              <a:solidFill>
                <a:srgbClr val="336699"/>
              </a:solidFill>
              <a:latin typeface="Arial"/>
            </a:endParaRPr>
          </a:p>
        </p:txBody>
      </p:sp>
    </p:spTree>
    <p:extLst>
      <p:ext uri="{BB962C8B-B14F-4D97-AF65-F5344CB8AC3E}">
        <p14:creationId xmlns:p14="http://schemas.microsoft.com/office/powerpoint/2010/main" val="3878844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Laissez l'ordinateur virtuel en exécution pour les démonstrations suivantes.</a:t>
            </a:r>
            <a:endParaRPr lang="en-US" sz="1000">
              <a:latin typeface="Arial"/>
              <a:ea typeface="SimSun"/>
              <a:cs typeface="Arial"/>
            </a:endParaRPr>
          </a:p>
          <a:p>
            <a:pPr>
              <a:lnSpc>
                <a:spcPct val="115000"/>
              </a:lnSpc>
              <a:spcAft>
                <a:spcPts val="1000"/>
              </a:spcAft>
            </a:pPr>
            <a:r>
              <a:rPr lang="en-US" sz="1000" b="1">
                <a:latin typeface="Arial"/>
                <a:ea typeface="SimSun"/>
                <a:cs typeface="Arial"/>
              </a:rPr>
              <a:t>Étapes de préparation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Vous devez disposer des ordinateurs virtuels </a:t>
            </a:r>
            <a:r>
              <a:rPr lang="en-US" sz="1000" b="1">
                <a:latin typeface="Arial"/>
                <a:ea typeface="SimSun"/>
                <a:cs typeface="Arial"/>
              </a:rPr>
              <a:t>22411B-LON-DC1</a:t>
            </a:r>
            <a:r>
              <a:rPr lang="en-US" sz="1000">
                <a:latin typeface="Arial"/>
                <a:ea typeface="SimSun"/>
                <a:cs typeface="Segoe UI"/>
              </a:rPr>
              <a:t>, </a:t>
            </a:r>
            <a:r>
              <a:rPr lang="en-US" sz="1000" b="1">
                <a:latin typeface="Arial"/>
                <a:ea typeface="SimSun"/>
                <a:cs typeface="Arial"/>
              </a:rPr>
              <a:t>22411B-LON-RTR</a:t>
            </a:r>
            <a:r>
              <a:rPr lang="en-US" sz="1000">
                <a:latin typeface="Arial"/>
                <a:ea typeface="SimSun"/>
                <a:cs typeface="Segoe UI"/>
              </a:rPr>
              <a:t> et </a:t>
            </a:r>
            <a:r>
              <a:rPr lang="en-US" sz="1000" b="1">
                <a:latin typeface="Arial"/>
                <a:ea typeface="SimSun"/>
                <a:cs typeface="Arial"/>
              </a:rPr>
              <a:t>22411B-LON-CL2</a:t>
            </a:r>
            <a:r>
              <a:rPr lang="en-US" sz="1000">
                <a:latin typeface="Arial"/>
                <a:ea typeface="SimSun"/>
                <a:cs typeface="Segoe UI"/>
              </a:rPr>
              <a:t> pour cette démonstration.</a:t>
            </a:r>
            <a:endParaRPr lang="en-US" sz="1000">
              <a:latin typeface="Arial"/>
              <a:ea typeface="SimSun"/>
              <a:cs typeface="Arial"/>
            </a:endParaRPr>
          </a:p>
          <a:p>
            <a:pPr>
              <a:lnSpc>
                <a:spcPct val="115000"/>
              </a:lnSpc>
              <a:spcAft>
                <a:spcPts val="1000"/>
              </a:spcAft>
            </a:pPr>
            <a:r>
              <a:rPr lang="en-US" sz="1000" b="1">
                <a:latin typeface="Arial"/>
                <a:ea typeface="SimSun"/>
                <a:cs typeface="Arial"/>
              </a:rPr>
              <a:t>Procédure de démonstration</a:t>
            </a:r>
            <a:endParaRPr lang="en-US" sz="1000">
              <a:latin typeface="Arial"/>
              <a:ea typeface="SimSun"/>
              <a:cs typeface="Arial"/>
            </a:endParaRPr>
          </a:p>
          <a:p>
            <a:pPr>
              <a:lnSpc>
                <a:spcPts val="1300"/>
              </a:lnSpc>
              <a:spcBef>
                <a:spcPts val="900"/>
              </a:spcBef>
              <a:spcAft>
                <a:spcPts val="300"/>
              </a:spcAft>
            </a:pPr>
            <a:r>
              <a:rPr lang="en-US" sz="1000" b="1" smtClean="0">
                <a:effectLst/>
                <a:latin typeface="Arial"/>
                <a:ea typeface="SimSun"/>
                <a:cs typeface="Segoe UI"/>
              </a:rPr>
              <a:t>Configurer l'accès à distance en tant que serveur VPN</a:t>
            </a:r>
          </a:p>
          <a:p>
            <a:pPr marL="342900" lvl="0" indent="-342900">
              <a:spcBef>
                <a:spcPts val="0"/>
              </a:spcBef>
              <a:spcAft>
                <a:spcPts val="995"/>
              </a:spcAft>
              <a:buFont typeface="+mj-lt"/>
              <a:buAutoNum type="arabicPeriod"/>
            </a:pPr>
            <a:r>
              <a:rPr lang="en-US" sz="1000" smtClean="0">
                <a:effectLst/>
                <a:latin typeface="Arial"/>
                <a:ea typeface="Times New Roman"/>
                <a:cs typeface="Segoe UI"/>
              </a:rPr>
              <a:t>Ouvrez une session sur </a:t>
            </a:r>
            <a:r>
              <a:rPr lang="en-US" sz="1000" smtClean="0">
                <a:effectLst/>
                <a:latin typeface="Arial"/>
                <a:cs typeface="Segoe UI"/>
              </a:rPr>
              <a:t>LON-RTR</a:t>
            </a:r>
            <a:r>
              <a:rPr lang="en-US" sz="1000" smtClean="0">
                <a:effectLst/>
                <a:latin typeface="Arial"/>
                <a:ea typeface="Times New Roman"/>
                <a:cs typeface="Segoe UI"/>
              </a:rPr>
              <a:t> en tant qu'</a:t>
            </a:r>
            <a:r>
              <a:rPr lang="en-US" sz="1000" b="1">
                <a:latin typeface="Arial"/>
                <a:cs typeface="Arial"/>
              </a:rPr>
              <a:t>ADATUM\Administrateur</a:t>
            </a:r>
            <a:r>
              <a:rPr lang="en-US" sz="1000" smtClean="0">
                <a:effectLst/>
                <a:latin typeface="Arial"/>
                <a:ea typeface="Times New Roman"/>
                <a:cs typeface="Segoe UI"/>
              </a:rPr>
              <a:t> avec le mot de passe </a:t>
            </a:r>
            <a:r>
              <a:rPr lang="en-US" sz="1000" b="1">
                <a:latin typeface="Arial"/>
                <a:cs typeface="Arial"/>
              </a:rPr>
              <a:t>Pa$$w0rd</a:t>
            </a:r>
            <a:r>
              <a:rPr lang="en-US" sz="1000" smtClean="0">
                <a:effectLst/>
                <a:latin typeface="Arial"/>
                <a:ea typeface="Times New Roman"/>
                <a:cs typeface="Segoe UI"/>
              </a:rPr>
              <a:t>.</a:t>
            </a:r>
            <a:endParaRPr lang="en-US" sz="1000" smtClean="0">
              <a:effectLst/>
              <a:latin typeface="Arial"/>
            </a:endParaRPr>
          </a:p>
          <a:p>
            <a:pPr marL="342900" lvl="0" indent="-342900">
              <a:spcBef>
                <a:spcPts val="0"/>
              </a:spcBef>
              <a:spcAft>
                <a:spcPts val="995"/>
              </a:spcAft>
              <a:buFont typeface="+mj-lt"/>
              <a:buAutoNum type="arabicPeriod"/>
            </a:pPr>
            <a:r>
              <a:rPr lang="en-US" sz="1000" smtClean="0">
                <a:effectLst/>
                <a:latin typeface="Arial"/>
                <a:ea typeface="Times New Roman"/>
                <a:cs typeface="Segoe UI"/>
              </a:rPr>
              <a:t>Au besoin, cliquez sur l'icône </a:t>
            </a:r>
            <a:r>
              <a:rPr lang="en-US" sz="1000" b="1">
                <a:latin typeface="Arial"/>
                <a:cs typeface="Arial"/>
              </a:rPr>
              <a:t>Gestionnaire de serveur</a:t>
            </a:r>
            <a:r>
              <a:rPr lang="en-US" sz="1000" smtClean="0">
                <a:effectLst/>
                <a:latin typeface="Arial"/>
                <a:ea typeface="Times New Roman"/>
                <a:cs typeface="Segoe UI"/>
              </a:rPr>
              <a:t> dans la barre des tâches. </a:t>
            </a:r>
            <a:endParaRPr lang="en-US" sz="1000" smtClean="0">
              <a:effectLst/>
              <a:latin typeface="Arial"/>
            </a:endParaRPr>
          </a:p>
          <a:p>
            <a:pPr marL="342900" lvl="0" indent="-342900">
              <a:spcBef>
                <a:spcPts val="0"/>
              </a:spcBef>
              <a:spcAft>
                <a:spcPts val="995"/>
              </a:spcAft>
              <a:buFont typeface="+mj-lt"/>
              <a:buAutoNum type="arabicPeriod"/>
            </a:pPr>
            <a:r>
              <a:rPr lang="en-US" sz="1000" smtClean="0">
                <a:effectLst/>
                <a:latin typeface="Arial"/>
                <a:ea typeface="Times New Roman"/>
                <a:cs typeface="Segoe UI"/>
              </a:rPr>
              <a:t>Dans le volet Détails, cliquez sur </a:t>
            </a:r>
            <a:r>
              <a:rPr lang="en-US" sz="1000" b="1">
                <a:latin typeface="Arial"/>
                <a:cs typeface="Arial"/>
              </a:rPr>
              <a:t>Ajouter des rôles et des fonctionnalités</a:t>
            </a:r>
            <a:r>
              <a:rPr lang="en-US" sz="1000" smtClean="0">
                <a:effectLst/>
                <a:latin typeface="Arial"/>
                <a:ea typeface="Times New Roman"/>
                <a:cs typeface="Segoe UI"/>
              </a:rPr>
              <a:t>.</a:t>
            </a:r>
            <a:endParaRPr lang="en-US" sz="1000" smtClean="0">
              <a:effectLst/>
              <a:latin typeface="Arial"/>
            </a:endParaRPr>
          </a:p>
          <a:p>
            <a:pPr marL="342900" lvl="0" indent="-342900">
              <a:spcBef>
                <a:spcPts val="0"/>
              </a:spcBef>
              <a:spcAft>
                <a:spcPts val="995"/>
              </a:spcAft>
              <a:buFont typeface="+mj-lt"/>
              <a:buAutoNum type="arabicPeriod"/>
            </a:pPr>
            <a:r>
              <a:rPr lang="en-US" sz="1000" smtClean="0">
                <a:effectLst/>
                <a:latin typeface="Arial"/>
                <a:ea typeface="Times New Roman"/>
                <a:cs typeface="Segoe UI"/>
              </a:rPr>
              <a:t>Dans l'Assistant Ajout de rôles et de fonctionnalités, cliquez sur </a:t>
            </a:r>
            <a:r>
              <a:rPr lang="en-US" sz="1000" b="1">
                <a:latin typeface="Arial"/>
                <a:cs typeface="Arial"/>
              </a:rPr>
              <a:t>Suivant</a:t>
            </a:r>
            <a:r>
              <a:rPr lang="en-US" sz="1000" smtClean="0">
                <a:effectLst/>
                <a:latin typeface="Arial"/>
                <a:ea typeface="Times New Roman"/>
                <a:cs typeface="Segoe UI"/>
              </a:rPr>
              <a:t>.</a:t>
            </a:r>
            <a:endParaRPr lang="en-US" sz="1000" smtClean="0">
              <a:effectLst/>
              <a:latin typeface="Arial"/>
            </a:endParaRPr>
          </a:p>
          <a:p>
            <a:pPr marL="342900" lvl="0" indent="-342900">
              <a:spcBef>
                <a:spcPts val="0"/>
              </a:spcBef>
              <a:spcAft>
                <a:spcPts val="995"/>
              </a:spcAft>
              <a:buFont typeface="+mj-lt"/>
              <a:buAutoNum type="arabicPeriod"/>
            </a:pPr>
            <a:r>
              <a:rPr lang="en-US" sz="1000" smtClean="0">
                <a:effectLst/>
                <a:latin typeface="Arial"/>
                <a:ea typeface="Times New Roman"/>
                <a:cs typeface="Segoe UI"/>
              </a:rPr>
              <a:t>Sur la page </a:t>
            </a:r>
            <a:r>
              <a:rPr lang="en-US" sz="1000" b="1">
                <a:latin typeface="Arial"/>
                <a:cs typeface="Arial"/>
              </a:rPr>
              <a:t>Sélectionner le type d'installation</a:t>
            </a:r>
            <a:r>
              <a:rPr lang="en-US" sz="1000" smtClean="0">
                <a:effectLst/>
                <a:latin typeface="Arial"/>
                <a:ea typeface="Times New Roman"/>
                <a:cs typeface="Segoe UI"/>
              </a:rPr>
              <a:t>, cliquez sur </a:t>
            </a:r>
            <a:r>
              <a:rPr lang="en-US" sz="1000" b="1">
                <a:latin typeface="Arial"/>
                <a:cs typeface="Arial"/>
              </a:rPr>
              <a:t>Installation</a:t>
            </a:r>
            <a:r>
              <a:rPr lang="en-US" sz="1000" smtClean="0">
                <a:effectLst/>
                <a:latin typeface="Arial"/>
                <a:ea typeface="Times New Roman"/>
                <a:cs typeface="Segoe UI"/>
              </a:rPr>
              <a:t> </a:t>
            </a:r>
            <a:r>
              <a:rPr lang="en-US" sz="1000" b="1">
                <a:latin typeface="Arial"/>
                <a:cs typeface="Arial"/>
              </a:rPr>
              <a:t>basée sur un rôle ou une fonctionnalité</a:t>
            </a:r>
            <a:r>
              <a:rPr lang="en-US" sz="1000" smtClean="0">
                <a:effectLst/>
                <a:latin typeface="Arial"/>
                <a:ea typeface="Times New Roman"/>
                <a:cs typeface="Segoe UI"/>
              </a:rPr>
              <a:t>, puis cliquez sur </a:t>
            </a:r>
            <a:r>
              <a:rPr lang="en-US" sz="1000" b="1">
                <a:latin typeface="Arial"/>
                <a:cs typeface="Arial"/>
              </a:rPr>
              <a:t>Suivant</a:t>
            </a:r>
            <a:r>
              <a:rPr lang="en-US" sz="1000" smtClean="0">
                <a:effectLst/>
                <a:latin typeface="Arial"/>
                <a:ea typeface="Times New Roman"/>
                <a:cs typeface="Segoe UI"/>
              </a:rPr>
              <a:t>.</a:t>
            </a:r>
            <a:endParaRPr lang="en-US" sz="1000" smtClean="0">
              <a:effectLst/>
              <a:latin typeface="Arial"/>
            </a:endParaRPr>
          </a:p>
          <a:p>
            <a:pPr marL="342900" lvl="0" indent="-342900">
              <a:spcBef>
                <a:spcPts val="0"/>
              </a:spcBef>
              <a:spcAft>
                <a:spcPts val="995"/>
              </a:spcAft>
              <a:buFont typeface="+mj-lt"/>
              <a:buAutoNum type="arabicPeriod"/>
            </a:pPr>
            <a:r>
              <a:rPr lang="en-US" sz="1000" smtClean="0">
                <a:effectLst/>
                <a:latin typeface="Arial"/>
                <a:ea typeface="Times New Roman"/>
                <a:cs typeface="Segoe UI"/>
              </a:rPr>
              <a:t>Dans la page </a:t>
            </a:r>
            <a:r>
              <a:rPr lang="en-US" sz="1000" b="1">
                <a:latin typeface="Arial"/>
                <a:cs typeface="Arial"/>
              </a:rPr>
              <a:t>Sélectionner le serveur de destination</a:t>
            </a:r>
            <a:r>
              <a:rPr lang="en-US" sz="1000" smtClean="0">
                <a:effectLst/>
                <a:latin typeface="Arial"/>
                <a:ea typeface="Times New Roman"/>
                <a:cs typeface="Segoe UI"/>
              </a:rPr>
              <a:t>, cliquez sur </a:t>
            </a:r>
            <a:r>
              <a:rPr lang="en-US" sz="1000" b="1">
                <a:latin typeface="Arial"/>
                <a:cs typeface="Arial"/>
              </a:rPr>
              <a:t>Suivant</a:t>
            </a:r>
            <a:r>
              <a:rPr lang="en-US" sz="1000" smtClean="0">
                <a:effectLst/>
                <a:latin typeface="Arial"/>
                <a:ea typeface="Times New Roman"/>
                <a:cs typeface="Segoe UI"/>
              </a:rPr>
              <a:t>.</a:t>
            </a:r>
            <a:endParaRPr lang="en-US" sz="1000" smtClean="0">
              <a:effectLst/>
              <a:latin typeface="Arial"/>
            </a:endParaRPr>
          </a:p>
          <a:p>
            <a:pPr marL="342900" lvl="0" indent="-342900">
              <a:spcBef>
                <a:spcPts val="0"/>
              </a:spcBef>
              <a:spcAft>
                <a:spcPts val="995"/>
              </a:spcAft>
              <a:buFont typeface="+mj-lt"/>
              <a:buAutoNum type="arabicPeriod"/>
            </a:pPr>
            <a:r>
              <a:rPr lang="en-US" sz="1000" smtClean="0">
                <a:effectLst/>
                <a:latin typeface="Arial"/>
                <a:ea typeface="Times New Roman"/>
                <a:cs typeface="Segoe UI"/>
              </a:rPr>
              <a:t>Sur la page </a:t>
            </a:r>
            <a:r>
              <a:rPr lang="en-US" sz="1000" b="1">
                <a:latin typeface="Arial"/>
                <a:cs typeface="Arial"/>
              </a:rPr>
              <a:t>Sélectionner des rôles de serveurs</a:t>
            </a:r>
            <a:r>
              <a:rPr lang="en-US" sz="1000" smtClean="0">
                <a:effectLst/>
                <a:latin typeface="Arial"/>
                <a:ea typeface="Times New Roman"/>
                <a:cs typeface="Segoe UI"/>
              </a:rPr>
              <a:t>, activez la case à cocher </a:t>
            </a:r>
            <a:r>
              <a:rPr lang="en-US" sz="1000" b="1">
                <a:latin typeface="Arial"/>
                <a:cs typeface="Arial"/>
              </a:rPr>
              <a:t>Services de stratégie et d'accès réseau</a:t>
            </a:r>
            <a:r>
              <a:rPr lang="en-US" sz="1000" smtClean="0">
                <a:effectLst/>
                <a:latin typeface="Arial"/>
                <a:ea typeface="Times New Roman"/>
                <a:cs typeface="Segoe UI"/>
              </a:rPr>
              <a:t>.</a:t>
            </a:r>
            <a:endParaRPr lang="en-US" sz="1000" smtClean="0">
              <a:effectLst/>
              <a:latin typeface="Arial"/>
            </a:endParaRPr>
          </a:p>
          <a:p>
            <a:pPr marL="342900" lvl="0" indent="-342900">
              <a:spcBef>
                <a:spcPts val="0"/>
              </a:spcBef>
              <a:spcAft>
                <a:spcPts val="995"/>
              </a:spcAft>
              <a:buFont typeface="+mj-lt"/>
              <a:buAutoNum type="arabicPeriod"/>
            </a:pPr>
            <a:r>
              <a:rPr lang="en-US" sz="1000" smtClean="0">
                <a:effectLst/>
                <a:latin typeface="Arial"/>
                <a:ea typeface="Times New Roman"/>
                <a:cs typeface="Segoe UI"/>
              </a:rPr>
              <a:t>Cliquez sur </a:t>
            </a:r>
            <a:r>
              <a:rPr lang="en-US" sz="1000" b="1">
                <a:latin typeface="Arial"/>
                <a:cs typeface="Arial"/>
              </a:rPr>
              <a:t>Ajouter des fonctionnalités</a:t>
            </a:r>
            <a:r>
              <a:rPr lang="en-US" sz="1000" smtClean="0">
                <a:effectLst/>
                <a:latin typeface="Arial"/>
                <a:ea typeface="Times New Roman"/>
                <a:cs typeface="Segoe UI"/>
              </a:rPr>
              <a:t>, puis cliquez sur </a:t>
            </a:r>
            <a:r>
              <a:rPr lang="en-US" sz="1000" b="1">
                <a:latin typeface="Arial"/>
                <a:cs typeface="Arial"/>
              </a:rPr>
              <a:t>Suivant</a:t>
            </a:r>
            <a:r>
              <a:rPr lang="en-US" sz="1000" smtClean="0">
                <a:effectLst/>
                <a:latin typeface="Arial"/>
                <a:ea typeface="Times New Roman"/>
                <a:cs typeface="Segoe UI"/>
              </a:rPr>
              <a:t> à deux reprises.</a:t>
            </a:r>
            <a:endParaRPr lang="en-US" sz="1000" smtClean="0">
              <a:effectLst/>
              <a:latin typeface="Arial"/>
            </a:endParaRPr>
          </a:p>
          <a:p>
            <a:pPr marL="342900" lvl="0" indent="-342900">
              <a:spcBef>
                <a:spcPts val="0"/>
              </a:spcBef>
              <a:spcAft>
                <a:spcPts val="995"/>
              </a:spcAft>
              <a:buFont typeface="+mj-lt"/>
              <a:buAutoNum type="arabicPeriod"/>
            </a:pPr>
            <a:r>
              <a:rPr lang="en-US" sz="1000" smtClean="0">
                <a:effectLst/>
                <a:latin typeface="Arial"/>
                <a:ea typeface="Times New Roman"/>
                <a:cs typeface="Segoe UI"/>
              </a:rPr>
              <a:t>Sur la page </a:t>
            </a:r>
            <a:r>
              <a:rPr lang="en-US" sz="1000" b="1">
                <a:latin typeface="Arial"/>
                <a:cs typeface="Arial"/>
              </a:rPr>
              <a:t>Services de stratégie et d'accès réseau</a:t>
            </a:r>
            <a:r>
              <a:rPr lang="en-US" sz="1000" smtClean="0">
                <a:effectLst/>
                <a:latin typeface="Arial"/>
                <a:ea typeface="Times New Roman"/>
                <a:cs typeface="Segoe UI"/>
              </a:rPr>
              <a:t>, cliquez sur </a:t>
            </a:r>
            <a:r>
              <a:rPr lang="en-US" sz="1000" b="1">
                <a:latin typeface="Arial"/>
                <a:cs typeface="Arial"/>
              </a:rPr>
              <a:t>Suivant</a:t>
            </a:r>
            <a:r>
              <a:rPr lang="en-US" sz="1000" smtClean="0">
                <a:effectLst/>
                <a:latin typeface="Arial"/>
                <a:ea typeface="Times New Roman"/>
                <a:cs typeface="Segoe UI"/>
              </a:rPr>
              <a:t>.</a:t>
            </a:r>
            <a:endParaRPr lang="en-US" sz="1000" smtClean="0">
              <a:effectLst/>
              <a:latin typeface="Arial"/>
            </a:endParaRPr>
          </a:p>
          <a:p>
            <a:pPr marL="342900" lvl="0" indent="-342900">
              <a:spcBef>
                <a:spcPts val="0"/>
              </a:spcBef>
              <a:spcAft>
                <a:spcPts val="995"/>
              </a:spcAft>
              <a:buFont typeface="+mj-lt"/>
              <a:buAutoNum type="arabicPeriod"/>
            </a:pPr>
            <a:r>
              <a:rPr lang="en-US" sz="1000" smtClean="0">
                <a:effectLst/>
                <a:latin typeface="Arial"/>
                <a:ea typeface="Times New Roman"/>
                <a:cs typeface="Segoe UI"/>
              </a:rPr>
              <a:t>Sur la page </a:t>
            </a:r>
            <a:r>
              <a:rPr lang="en-US" sz="1000" b="1">
                <a:latin typeface="Arial"/>
                <a:cs typeface="Arial"/>
              </a:rPr>
              <a:t>Sélectionner des services de rôle</a:t>
            </a:r>
            <a:r>
              <a:rPr lang="en-US" sz="1000" smtClean="0">
                <a:effectLst/>
                <a:latin typeface="Arial"/>
                <a:ea typeface="Times New Roman"/>
                <a:cs typeface="Segoe UI"/>
              </a:rPr>
              <a:t>, vérifiez que la case à cocher </a:t>
            </a:r>
            <a:r>
              <a:rPr lang="en-US" sz="1000" b="1">
                <a:latin typeface="Arial"/>
                <a:cs typeface="Arial"/>
              </a:rPr>
              <a:t>Serveur NPS (Network Policy Server)</a:t>
            </a:r>
            <a:r>
              <a:rPr lang="en-US" sz="1000" smtClean="0">
                <a:effectLst/>
                <a:latin typeface="Arial"/>
                <a:ea typeface="Times New Roman"/>
                <a:cs typeface="Segoe UI"/>
              </a:rPr>
              <a:t> est activée, puis cliquez sur </a:t>
            </a:r>
            <a:r>
              <a:rPr lang="en-US" sz="1000" b="1">
                <a:latin typeface="Arial"/>
                <a:cs typeface="Arial"/>
              </a:rPr>
              <a:t>Suivant</a:t>
            </a:r>
            <a:r>
              <a:rPr lang="en-US" sz="1000" smtClean="0">
                <a:effectLst/>
                <a:latin typeface="Arial"/>
                <a:ea typeface="Times New Roman"/>
                <a:cs typeface="Segoe UI"/>
              </a:rPr>
              <a:t>.</a:t>
            </a:r>
            <a:endParaRPr lang="en-US" sz="1000" smtClean="0">
              <a:effectLst/>
              <a:latin typeface="Arial"/>
            </a:endParaRPr>
          </a:p>
          <a:p>
            <a:pPr marL="342900" lvl="0" indent="-342900">
              <a:spcBef>
                <a:spcPts val="0"/>
              </a:spcBef>
              <a:spcAft>
                <a:spcPts val="995"/>
              </a:spcAft>
              <a:buFont typeface="+mj-lt"/>
              <a:buAutoNum type="arabicPeriod"/>
            </a:pPr>
            <a:r>
              <a:rPr lang="en-US" sz="1000" smtClean="0">
                <a:effectLst/>
                <a:latin typeface="Arial"/>
                <a:ea typeface="Times New Roman"/>
                <a:cs typeface="Segoe UI"/>
              </a:rPr>
              <a:t>Sur la page </a:t>
            </a:r>
            <a:r>
              <a:rPr lang="en-US" sz="1000" b="1">
                <a:latin typeface="Arial"/>
                <a:cs typeface="Arial"/>
              </a:rPr>
              <a:t>Confirmer les sélections</a:t>
            </a:r>
            <a:r>
              <a:rPr lang="en-US" sz="1000" smtClean="0">
                <a:effectLst/>
                <a:latin typeface="Arial"/>
                <a:ea typeface="Times New Roman"/>
                <a:cs typeface="Segoe UI"/>
              </a:rPr>
              <a:t> </a:t>
            </a:r>
            <a:r>
              <a:rPr lang="en-US" sz="1000" b="1">
                <a:latin typeface="Arial"/>
                <a:cs typeface="Arial"/>
              </a:rPr>
              <a:t>d'installation</a:t>
            </a:r>
            <a:r>
              <a:rPr lang="en-US" sz="1000" smtClean="0">
                <a:effectLst/>
                <a:latin typeface="Arial"/>
                <a:ea typeface="Times New Roman"/>
                <a:cs typeface="Segoe UI"/>
              </a:rPr>
              <a:t>, cliquez sur </a:t>
            </a:r>
            <a:r>
              <a:rPr lang="en-US" sz="1000" b="1">
                <a:latin typeface="Arial"/>
                <a:cs typeface="Arial"/>
              </a:rPr>
              <a:t>Installer</a:t>
            </a:r>
            <a:r>
              <a:rPr lang="en-US" sz="1000" smtClean="0">
                <a:effectLst/>
                <a:latin typeface="Arial"/>
                <a:ea typeface="Times New Roman"/>
                <a:cs typeface="Segoe UI"/>
              </a:rPr>
              <a:t>.</a:t>
            </a:r>
            <a:endParaRPr lang="en-US" sz="1000" smtClean="0">
              <a:effectLst/>
              <a:latin typeface="Arial"/>
            </a:endParaRPr>
          </a:p>
          <a:p>
            <a:pPr marL="342900" lvl="0" indent="-342900">
              <a:spcBef>
                <a:spcPts val="0"/>
              </a:spcBef>
              <a:spcAft>
                <a:spcPts val="995"/>
              </a:spcAft>
              <a:buFont typeface="+mj-lt"/>
              <a:buAutoNum type="arabicPeriod"/>
            </a:pPr>
            <a:r>
              <a:rPr lang="en-US" sz="1000" smtClean="0">
                <a:effectLst/>
                <a:latin typeface="Arial"/>
                <a:ea typeface="Times New Roman"/>
                <a:cs typeface="Segoe UI"/>
              </a:rPr>
              <a:t>Vérifiez que l'installation a réussi, puis cliquez sur </a:t>
            </a:r>
            <a:r>
              <a:rPr lang="en-US" sz="1000" b="1">
                <a:latin typeface="Arial"/>
                <a:cs typeface="Arial"/>
              </a:rPr>
              <a:t>Fermer</a:t>
            </a:r>
            <a:r>
              <a:rPr lang="en-US" sz="1000" smtClean="0">
                <a:effectLst/>
                <a:latin typeface="Arial"/>
                <a:ea typeface="Times New Roman"/>
                <a:cs typeface="Segoe UI"/>
              </a:rPr>
              <a:t>.</a:t>
            </a:r>
            <a:endParaRPr lang="en-US" sz="1000" smtClean="0">
              <a:effectLst/>
              <a:latin typeface="Arial"/>
            </a:endParaRPr>
          </a:p>
          <a:p>
            <a:pPr marL="342900" lvl="0" indent="-342900">
              <a:spcBef>
                <a:spcPts val="0"/>
              </a:spcBef>
              <a:spcAft>
                <a:spcPts val="995"/>
              </a:spcAft>
              <a:buFont typeface="+mj-lt"/>
              <a:buAutoNum type="arabicPeriod"/>
            </a:pPr>
            <a:r>
              <a:rPr lang="en-US" sz="1000" smtClean="0">
                <a:effectLst/>
                <a:latin typeface="Arial"/>
                <a:ea typeface="Times New Roman"/>
                <a:cs typeface="Segoe UI"/>
              </a:rPr>
              <a:t>Fermez la fenêtre du </a:t>
            </a:r>
            <a:r>
              <a:rPr lang="en-US" sz="1000" smtClean="0">
                <a:effectLst/>
                <a:latin typeface="Arial"/>
              </a:rPr>
              <a:t>Gestionnaire de serveur</a:t>
            </a:r>
            <a:r>
              <a:rPr lang="en-US" sz="1000" smtClean="0">
                <a:effectLst/>
                <a:latin typeface="Arial"/>
                <a:ea typeface="Times New Roman"/>
                <a:cs typeface="Segoe UI"/>
              </a:rPr>
              <a:t>.</a:t>
            </a:r>
            <a:endParaRPr lang="en-US" sz="1000" smtClean="0">
              <a:effectLst/>
              <a:latin typeface="Arial"/>
            </a:endParaRPr>
          </a:p>
          <a:p>
            <a:pPr marL="342900" indent="-342900">
              <a:spcAft>
                <a:spcPts val="995"/>
              </a:spcAft>
              <a:buFont typeface="+mj-lt"/>
              <a:buAutoNum type="arabicPeriod"/>
            </a:pPr>
            <a:r>
              <a:rPr lang="en-US" sz="1000" smtClean="0">
                <a:effectLst/>
                <a:latin typeface="Arial"/>
                <a:ea typeface="Times New Roman"/>
                <a:cs typeface="Segoe UI"/>
              </a:rPr>
              <a:t>Suspendez le pointeur de la souris dans le coin inférieur gauche de la barre des tâches, puis cliquez </a:t>
            </a:r>
            <a:r>
              <a:rPr lang="en-US" sz="1000">
                <a:solidFill>
                  <a:prstClr val="black"/>
                </a:solidFill>
                <a:latin typeface="Arial"/>
                <a:ea typeface="Times New Roman"/>
                <a:cs typeface="Segoe UI"/>
              </a:rPr>
              <a:t>sur </a:t>
            </a:r>
            <a:r>
              <a:rPr lang="en-US" sz="1000" b="1">
                <a:solidFill>
                  <a:prstClr val="black"/>
                </a:solidFill>
                <a:latin typeface="Arial"/>
                <a:cs typeface="Arial"/>
              </a:rPr>
              <a:t>Accueil</a:t>
            </a:r>
            <a:r>
              <a:rPr lang="en-US" sz="1000">
                <a:solidFill>
                  <a:prstClr val="black"/>
                </a:solidFill>
                <a:latin typeface="Arial"/>
                <a:ea typeface="Times New Roman"/>
                <a:cs typeface="Segoe UI"/>
              </a:rPr>
              <a:t>.</a:t>
            </a:r>
            <a:endParaRPr lang="en-US" sz="1000">
              <a:solidFill>
                <a:prstClr val="black"/>
              </a:solidFill>
              <a:latin typeface="Arial"/>
            </a:endParaRPr>
          </a:p>
          <a:p>
            <a:pPr marL="342900" lvl="0" indent="-342900">
              <a:spcBef>
                <a:spcPts val="0"/>
              </a:spcBef>
              <a:spcAft>
                <a:spcPts val="995"/>
              </a:spcAft>
              <a:buFont typeface="+mj-lt"/>
              <a:buAutoNum type="arabicPeriod"/>
            </a:pPr>
            <a:endParaRPr lang="en-US"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8FC78250-69A2-4CFA-9B6A-8D5286EDEFF8}" type="slidenum">
              <a:rPr lang="en-US" smtClean="0"/>
              <a:t>17</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Configuration et résolution des problèmes d'accès à distance</a:t>
            </a:r>
            <a:endParaRPr lang="en-US" sz="1200" b="1">
              <a:solidFill>
                <a:srgbClr val="336699"/>
              </a:solidFill>
              <a:latin typeface="Arial"/>
            </a:endParaRPr>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TextBox 7"/>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val="4098456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marL="342900" indent="-342900">
              <a:spcAft>
                <a:spcPts val="995"/>
              </a:spcAft>
              <a:buFont typeface="+mj-lt"/>
              <a:buAutoNum type="arabicPeriod" startAt="15"/>
            </a:pPr>
            <a:r>
              <a:rPr lang="en-US" sz="1000" dirty="0" err="1" smtClean="0">
                <a:solidFill>
                  <a:prstClr val="black"/>
                </a:solidFill>
                <a:latin typeface="Arial"/>
                <a:ea typeface="Times New Roman"/>
                <a:cs typeface="Segoe UI"/>
              </a:rPr>
              <a:t>Dans</a:t>
            </a:r>
            <a:r>
              <a:rPr lang="en-US" sz="1000" dirty="0" smtClean="0">
                <a:solidFill>
                  <a:prstClr val="black"/>
                </a:solidFill>
                <a:latin typeface="Arial"/>
                <a:ea typeface="Times New Roman"/>
                <a:cs typeface="Segoe UI"/>
              </a:rPr>
              <a:t> le menu </a:t>
            </a:r>
            <a:r>
              <a:rPr lang="en-US" sz="1000" b="1" dirty="0" err="1" smtClean="0">
                <a:solidFill>
                  <a:prstClr val="black"/>
                </a:solidFill>
                <a:latin typeface="Arial"/>
                <a:cs typeface="Arial"/>
              </a:rPr>
              <a:t>Accueil</a:t>
            </a:r>
            <a:r>
              <a:rPr lang="en-US" sz="1000" dirty="0" smtClean="0">
                <a:solidFill>
                  <a:prstClr val="black"/>
                </a:solidFill>
                <a:latin typeface="Arial"/>
                <a:ea typeface="Times New Roman"/>
                <a:cs typeface="Segoe UI"/>
              </a:rPr>
              <a:t>, </a:t>
            </a:r>
            <a:r>
              <a:rPr lang="en-US" sz="1000" dirty="0" err="1" smtClean="0">
                <a:solidFill>
                  <a:prstClr val="black"/>
                </a:solidFill>
                <a:latin typeface="Arial"/>
                <a:ea typeface="Times New Roman"/>
                <a:cs typeface="Segoe UI"/>
              </a:rPr>
              <a:t>cliquez</a:t>
            </a:r>
            <a:r>
              <a:rPr lang="en-US" sz="1000" dirty="0" smtClean="0">
                <a:solidFill>
                  <a:prstClr val="black"/>
                </a:solidFill>
                <a:latin typeface="Arial"/>
                <a:ea typeface="Times New Roman"/>
                <a:cs typeface="Segoe UI"/>
              </a:rPr>
              <a:t> </a:t>
            </a:r>
            <a:r>
              <a:rPr lang="en-US" sz="1000" dirty="0" err="1" smtClean="0">
                <a:solidFill>
                  <a:prstClr val="black"/>
                </a:solidFill>
                <a:latin typeface="Arial"/>
                <a:ea typeface="Times New Roman"/>
                <a:cs typeface="Segoe UI"/>
              </a:rPr>
              <a:t>sur</a:t>
            </a:r>
            <a:r>
              <a:rPr lang="en-US" sz="1000" dirty="0" smtClean="0">
                <a:solidFill>
                  <a:prstClr val="black"/>
                </a:solidFill>
                <a:latin typeface="Arial"/>
                <a:ea typeface="Times New Roman"/>
                <a:cs typeface="Segoe UI"/>
              </a:rPr>
              <a:t> </a:t>
            </a:r>
            <a:r>
              <a:rPr lang="en-US" sz="1000" b="1" dirty="0" err="1" smtClean="0">
                <a:solidFill>
                  <a:prstClr val="black"/>
                </a:solidFill>
                <a:latin typeface="Arial"/>
                <a:cs typeface="Arial"/>
              </a:rPr>
              <a:t>Serveur</a:t>
            </a:r>
            <a:r>
              <a:rPr lang="en-US" sz="1000" b="1" dirty="0" smtClean="0">
                <a:solidFill>
                  <a:prstClr val="black"/>
                </a:solidFill>
                <a:latin typeface="Arial"/>
                <a:cs typeface="Arial"/>
              </a:rPr>
              <a:t> NPS (Network Policy Server)</a:t>
            </a:r>
            <a:r>
              <a:rPr lang="en-US" sz="1000" dirty="0" smtClean="0">
                <a:solidFill>
                  <a:prstClr val="black"/>
                </a:solidFill>
                <a:latin typeface="Arial"/>
                <a:ea typeface="Times New Roman"/>
                <a:cs typeface="Segoe UI"/>
              </a:rPr>
              <a:t>.</a:t>
            </a:r>
            <a:endParaRPr lang="en-US" sz="1000" dirty="0" smtClean="0">
              <a:solidFill>
                <a:prstClr val="black"/>
              </a:solidFill>
              <a:latin typeface="Arial"/>
            </a:endParaRPr>
          </a:p>
          <a:p>
            <a:pPr marL="342900" lvl="0" indent="-342900">
              <a:spcAft>
                <a:spcPts val="995"/>
              </a:spcAft>
              <a:buFont typeface="+mj-lt"/>
              <a:buAutoNum type="arabicPeriod" startAt="15"/>
            </a:pPr>
            <a:r>
              <a:rPr lang="en-US" sz="1000" dirty="0" err="1" smtClean="0">
                <a:solidFill>
                  <a:prstClr val="black"/>
                </a:solidFill>
                <a:latin typeface="Arial"/>
                <a:ea typeface="Times New Roman"/>
                <a:cs typeface="Segoe UI"/>
              </a:rPr>
              <a:t>Dans</a:t>
            </a:r>
            <a:r>
              <a:rPr lang="en-US" sz="1000" dirty="0" smtClean="0">
                <a:solidFill>
                  <a:prstClr val="black"/>
                </a:solidFill>
                <a:latin typeface="Arial"/>
                <a:ea typeface="Times New Roman"/>
                <a:cs typeface="Segoe UI"/>
              </a:rPr>
              <a:t> </a:t>
            </a:r>
            <a:r>
              <a:rPr lang="en-US" sz="1000" dirty="0">
                <a:solidFill>
                  <a:prstClr val="black"/>
                </a:solidFill>
                <a:latin typeface="Arial"/>
                <a:ea typeface="Times New Roman"/>
                <a:cs typeface="Segoe UI"/>
              </a:rPr>
              <a:t>le </a:t>
            </a:r>
            <a:r>
              <a:rPr lang="en-US" sz="1000" dirty="0" err="1">
                <a:solidFill>
                  <a:prstClr val="black"/>
                </a:solidFill>
                <a:latin typeface="Arial"/>
                <a:ea typeface="Times New Roman"/>
                <a:cs typeface="Segoe UI"/>
              </a:rPr>
              <a:t>volet</a:t>
            </a:r>
            <a:r>
              <a:rPr lang="en-US" sz="1000" dirty="0">
                <a:solidFill>
                  <a:prstClr val="black"/>
                </a:solidFill>
                <a:latin typeface="Arial"/>
                <a:ea typeface="Times New Roman"/>
                <a:cs typeface="Segoe UI"/>
              </a:rPr>
              <a:t> de navigation du </a:t>
            </a:r>
            <a:r>
              <a:rPr lang="en-US" sz="1000" dirty="0" err="1">
                <a:solidFill>
                  <a:prstClr val="black"/>
                </a:solidFill>
                <a:latin typeface="Arial"/>
                <a:ea typeface="Times New Roman"/>
                <a:cs typeface="Segoe UI"/>
              </a:rPr>
              <a:t>Gestionnaire</a:t>
            </a:r>
            <a:r>
              <a:rPr lang="en-US" sz="1000" dirty="0">
                <a:solidFill>
                  <a:prstClr val="black"/>
                </a:solidFill>
                <a:latin typeface="Arial"/>
                <a:ea typeface="Times New Roman"/>
                <a:cs typeface="Segoe UI"/>
              </a:rPr>
              <a:t> de </a:t>
            </a:r>
            <a:r>
              <a:rPr lang="en-US" sz="1000" dirty="0" err="1">
                <a:solidFill>
                  <a:prstClr val="black"/>
                </a:solidFill>
                <a:latin typeface="Arial"/>
                <a:ea typeface="Times New Roman"/>
                <a:cs typeface="Segoe UI"/>
              </a:rPr>
              <a:t>stratégies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réseau</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avec le </a:t>
            </a:r>
            <a:r>
              <a:rPr lang="en-US" sz="1000" dirty="0" err="1">
                <a:solidFill>
                  <a:prstClr val="black"/>
                </a:solidFill>
                <a:latin typeface="Arial"/>
                <a:ea typeface="Times New Roman"/>
                <a:cs typeface="Segoe UI"/>
              </a:rPr>
              <a:t>bouton</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droit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cs typeface="Arial"/>
              </a:rPr>
              <a:t>NPS (local)</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cs typeface="Arial"/>
              </a:rPr>
              <a:t>Inscrire</a:t>
            </a:r>
            <a:r>
              <a:rPr lang="en-US" sz="1000" b="1" dirty="0">
                <a:solidFill>
                  <a:prstClr val="black"/>
                </a:solidFill>
                <a:latin typeface="Arial"/>
                <a:cs typeface="Arial"/>
              </a:rPr>
              <a:t> un </a:t>
            </a:r>
            <a:r>
              <a:rPr lang="en-US" sz="1000" b="1" dirty="0" err="1">
                <a:solidFill>
                  <a:prstClr val="black"/>
                </a:solidFill>
                <a:latin typeface="Arial"/>
                <a:cs typeface="Arial"/>
              </a:rPr>
              <a:t>serveur</a:t>
            </a:r>
            <a:r>
              <a:rPr lang="en-US" sz="1000" b="1" dirty="0">
                <a:solidFill>
                  <a:prstClr val="black"/>
                </a:solidFill>
                <a:latin typeface="Arial"/>
                <a:cs typeface="Arial"/>
              </a:rPr>
              <a:t> </a:t>
            </a:r>
            <a:r>
              <a:rPr lang="en-US" sz="1000" b="1" dirty="0" err="1">
                <a:solidFill>
                  <a:prstClr val="black"/>
                </a:solidFill>
                <a:latin typeface="Arial"/>
                <a:cs typeface="Arial"/>
              </a:rPr>
              <a:t>dans</a:t>
            </a:r>
            <a:r>
              <a:rPr lang="en-US" sz="1000" b="1" dirty="0">
                <a:solidFill>
                  <a:prstClr val="black"/>
                </a:solidFill>
                <a:latin typeface="Arial"/>
                <a:cs typeface="Arial"/>
              </a:rPr>
              <a:t> Active Directory</a:t>
            </a:r>
            <a:r>
              <a:rPr lang="en-US" sz="1000" dirty="0">
                <a:solidFill>
                  <a:prstClr val="black"/>
                </a:solidFill>
                <a:latin typeface="Arial"/>
                <a:ea typeface="Times New Roman"/>
                <a:cs typeface="Segoe UI"/>
              </a:rPr>
              <a:t>.</a:t>
            </a:r>
            <a:endParaRPr lang="en-US" sz="1000" dirty="0">
              <a:solidFill>
                <a:prstClr val="black"/>
              </a:solidFill>
              <a:latin typeface="Arial"/>
            </a:endParaRPr>
          </a:p>
          <a:p>
            <a:pPr marL="342900" lvl="0" indent="-342900">
              <a:spcAft>
                <a:spcPts val="995"/>
              </a:spcAft>
              <a:buFont typeface="+mj-lt"/>
              <a:buAutoNum type="arabicPeriod" startAt="15"/>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zone de message </a:t>
            </a:r>
            <a:r>
              <a:rPr lang="en-US" sz="1000" b="1" dirty="0" err="1">
                <a:solidFill>
                  <a:prstClr val="black"/>
                </a:solidFill>
                <a:latin typeface="Arial"/>
                <a:cs typeface="Arial"/>
              </a:rPr>
              <a:t>Serveur</a:t>
            </a:r>
            <a:r>
              <a:rPr lang="en-US" sz="1000" b="1" dirty="0">
                <a:solidFill>
                  <a:prstClr val="black"/>
                </a:solidFill>
                <a:latin typeface="Arial"/>
                <a:cs typeface="Arial"/>
              </a:rPr>
              <a:t> NPS (Network Policy Server)</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cs typeface="Arial"/>
              </a:rPr>
              <a:t>OK</a:t>
            </a:r>
            <a:r>
              <a:rPr lang="en-US" sz="1000" dirty="0">
                <a:solidFill>
                  <a:prstClr val="black"/>
                </a:solidFill>
                <a:latin typeface="Arial"/>
                <a:ea typeface="Times New Roman"/>
                <a:cs typeface="Segoe UI"/>
              </a:rPr>
              <a:t>. </a:t>
            </a:r>
            <a:endParaRPr lang="en-US" sz="1000" dirty="0">
              <a:solidFill>
                <a:prstClr val="black"/>
              </a:solidFill>
              <a:latin typeface="Arial"/>
            </a:endParaRPr>
          </a:p>
          <a:p>
            <a:pPr marL="342900" lvl="0" indent="-342900">
              <a:spcAft>
                <a:spcPts val="995"/>
              </a:spcAft>
              <a:buFont typeface="+mj-lt"/>
              <a:buAutoNum type="arabicPeriod" startAt="15"/>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boîte</a:t>
            </a:r>
            <a:r>
              <a:rPr lang="en-US" sz="1000" dirty="0">
                <a:solidFill>
                  <a:prstClr val="black"/>
                </a:solidFill>
                <a:latin typeface="Arial"/>
                <a:ea typeface="Times New Roman"/>
                <a:cs typeface="Segoe UI"/>
              </a:rPr>
              <a:t> de dialogue </a:t>
            </a:r>
            <a:r>
              <a:rPr lang="en-US" sz="1000" b="1" dirty="0" err="1">
                <a:solidFill>
                  <a:prstClr val="black"/>
                </a:solidFill>
                <a:latin typeface="Arial"/>
                <a:cs typeface="Arial"/>
              </a:rPr>
              <a:t>Serveur</a:t>
            </a:r>
            <a:r>
              <a:rPr lang="en-US" sz="1000" b="1" dirty="0">
                <a:solidFill>
                  <a:prstClr val="black"/>
                </a:solidFill>
                <a:latin typeface="Arial"/>
                <a:cs typeface="Arial"/>
              </a:rPr>
              <a:t> NPS (Network Policy Server)</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suivante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cs typeface="Arial"/>
              </a:rPr>
              <a:t>OK</a:t>
            </a:r>
            <a:r>
              <a:rPr lang="en-US" sz="1000" dirty="0">
                <a:solidFill>
                  <a:prstClr val="black"/>
                </a:solidFill>
                <a:latin typeface="Arial"/>
                <a:ea typeface="Times New Roman"/>
                <a:cs typeface="Segoe UI"/>
              </a:rPr>
              <a:t>.</a:t>
            </a:r>
            <a:endParaRPr lang="en-US" sz="1000" dirty="0">
              <a:solidFill>
                <a:prstClr val="black"/>
              </a:solidFill>
              <a:latin typeface="Arial"/>
            </a:endParaRPr>
          </a:p>
          <a:p>
            <a:pPr marL="342900" lvl="0" indent="-342900">
              <a:spcAft>
                <a:spcPts val="995"/>
              </a:spcAft>
              <a:buFont typeface="+mj-lt"/>
              <a:buAutoNum type="arabicPeriod" startAt="15"/>
            </a:pPr>
            <a:r>
              <a:rPr lang="en-US" sz="1000" dirty="0">
                <a:solidFill>
                  <a:prstClr val="black"/>
                </a:solidFill>
                <a:latin typeface="Arial"/>
                <a:ea typeface="Times New Roman"/>
                <a:cs typeface="Segoe UI"/>
              </a:rPr>
              <a:t>Laissez la </a:t>
            </a:r>
            <a:r>
              <a:rPr lang="en-US" sz="1000" dirty="0" err="1">
                <a:solidFill>
                  <a:prstClr val="black"/>
                </a:solidFill>
                <a:latin typeface="Arial"/>
                <a:ea typeface="Times New Roman"/>
                <a:cs typeface="Segoe UI"/>
              </a:rPr>
              <a:t>fenêtre</a:t>
            </a:r>
            <a:r>
              <a:rPr lang="en-US" sz="1000" dirty="0">
                <a:solidFill>
                  <a:prstClr val="black"/>
                </a:solidFill>
                <a:latin typeface="Arial"/>
                <a:ea typeface="Times New Roman"/>
                <a:cs typeface="Segoe UI"/>
              </a:rPr>
              <a:t> de la console </a:t>
            </a:r>
            <a:r>
              <a:rPr lang="en-US" sz="1000" dirty="0" err="1">
                <a:solidFill>
                  <a:prstClr val="black"/>
                </a:solidFill>
                <a:latin typeface="Arial"/>
                <a:ea typeface="Times New Roman"/>
                <a:cs typeface="Segoe UI"/>
              </a:rPr>
              <a:t>Serveur</a:t>
            </a:r>
            <a:r>
              <a:rPr lang="en-US" sz="1000" dirty="0">
                <a:solidFill>
                  <a:prstClr val="black"/>
                </a:solidFill>
                <a:latin typeface="Arial"/>
                <a:ea typeface="Times New Roman"/>
                <a:cs typeface="Segoe UI"/>
              </a:rPr>
              <a:t> NPS (Network Policy Server) </a:t>
            </a:r>
            <a:r>
              <a:rPr lang="en-US" sz="1000" dirty="0" err="1">
                <a:solidFill>
                  <a:prstClr val="black"/>
                </a:solidFill>
                <a:latin typeface="Arial"/>
                <a:ea typeface="Times New Roman"/>
                <a:cs typeface="Segoe UI"/>
              </a:rPr>
              <a:t>ouverte</a:t>
            </a:r>
            <a:r>
              <a:rPr lang="en-US" sz="1000" dirty="0">
                <a:solidFill>
                  <a:prstClr val="black"/>
                </a:solidFill>
                <a:latin typeface="Arial"/>
                <a:ea typeface="Times New Roman"/>
                <a:cs typeface="Segoe UI"/>
              </a:rPr>
              <a:t>.</a:t>
            </a:r>
            <a:endParaRPr lang="en-US" sz="1000" dirty="0">
              <a:solidFill>
                <a:prstClr val="black"/>
              </a:solidFill>
              <a:latin typeface="Arial"/>
            </a:endParaRPr>
          </a:p>
          <a:p>
            <a:pPr marL="342900" lvl="0" indent="-342900">
              <a:spcAft>
                <a:spcPts val="995"/>
              </a:spcAft>
              <a:buFont typeface="+mj-lt"/>
              <a:buAutoNum type="arabicPeriod" startAt="15"/>
            </a:pPr>
            <a:r>
              <a:rPr lang="en-US" sz="1000" dirty="0" err="1">
                <a:solidFill>
                  <a:prstClr val="black"/>
                </a:solidFill>
                <a:latin typeface="Arial"/>
                <a:ea typeface="Times New Roman"/>
                <a:cs typeface="Segoe UI"/>
              </a:rPr>
              <a:t>Suspendez</a:t>
            </a:r>
            <a:r>
              <a:rPr lang="en-US" sz="1000" dirty="0">
                <a:solidFill>
                  <a:prstClr val="black"/>
                </a:solidFill>
                <a:latin typeface="Arial"/>
                <a:ea typeface="Times New Roman"/>
                <a:cs typeface="Segoe UI"/>
              </a:rPr>
              <a:t> le </a:t>
            </a:r>
            <a:r>
              <a:rPr lang="en-US" sz="1000" dirty="0" err="1">
                <a:solidFill>
                  <a:prstClr val="black"/>
                </a:solidFill>
                <a:latin typeface="Arial"/>
                <a:ea typeface="Times New Roman"/>
                <a:cs typeface="Segoe UI"/>
              </a:rPr>
              <a:t>pointeur</a:t>
            </a:r>
            <a:r>
              <a:rPr lang="en-US" sz="1000" dirty="0">
                <a:solidFill>
                  <a:prstClr val="black"/>
                </a:solidFill>
                <a:latin typeface="Arial"/>
                <a:ea typeface="Times New Roman"/>
                <a:cs typeface="Segoe UI"/>
              </a:rPr>
              <a:t> de la </a:t>
            </a:r>
            <a:r>
              <a:rPr lang="en-US" sz="1000" dirty="0" err="1">
                <a:solidFill>
                  <a:prstClr val="black"/>
                </a:solidFill>
                <a:latin typeface="Arial"/>
                <a:ea typeface="Times New Roman"/>
                <a:cs typeface="Segoe UI"/>
              </a:rPr>
              <a:t>souris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le coin </a:t>
            </a:r>
            <a:r>
              <a:rPr lang="en-US" sz="1000" dirty="0" err="1">
                <a:solidFill>
                  <a:prstClr val="black"/>
                </a:solidFill>
                <a:latin typeface="Arial"/>
                <a:ea typeface="Times New Roman"/>
                <a:cs typeface="Segoe UI"/>
              </a:rPr>
              <a:t>inférieur</a:t>
            </a:r>
            <a:r>
              <a:rPr lang="en-US" sz="1000" dirty="0">
                <a:solidFill>
                  <a:prstClr val="black"/>
                </a:solidFill>
                <a:latin typeface="Arial"/>
                <a:ea typeface="Times New Roman"/>
                <a:cs typeface="Segoe UI"/>
              </a:rPr>
              <a:t> gauche de la </a:t>
            </a:r>
            <a:r>
              <a:rPr lang="en-US" sz="1000" dirty="0" err="1">
                <a:solidFill>
                  <a:prstClr val="black"/>
                </a:solidFill>
                <a:latin typeface="Arial"/>
                <a:ea typeface="Times New Roman"/>
                <a:cs typeface="Segoe UI"/>
              </a:rPr>
              <a:t>barre</a:t>
            </a:r>
            <a:r>
              <a:rPr lang="en-US" sz="1000" dirty="0">
                <a:solidFill>
                  <a:prstClr val="black"/>
                </a:solidFill>
                <a:latin typeface="Arial"/>
                <a:ea typeface="Times New Roman"/>
                <a:cs typeface="Segoe UI"/>
              </a:rPr>
              <a:t> des </a:t>
            </a:r>
            <a:r>
              <a:rPr lang="en-US" sz="1000" dirty="0" err="1">
                <a:solidFill>
                  <a:prstClr val="black"/>
                </a:solidFill>
                <a:latin typeface="Arial"/>
                <a:ea typeface="Times New Roman"/>
                <a:cs typeface="Segoe UI"/>
              </a:rPr>
              <a:t>tâches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cs typeface="Arial"/>
              </a:rPr>
              <a:t>Accueil</a:t>
            </a:r>
            <a:r>
              <a:rPr lang="en-US" sz="1000" dirty="0">
                <a:solidFill>
                  <a:prstClr val="black"/>
                </a:solidFill>
                <a:latin typeface="Arial"/>
                <a:ea typeface="Times New Roman"/>
                <a:cs typeface="Segoe UI"/>
              </a:rPr>
              <a:t>.</a:t>
            </a:r>
            <a:endParaRPr lang="en-US" sz="1000" dirty="0">
              <a:solidFill>
                <a:prstClr val="black"/>
              </a:solidFill>
              <a:latin typeface="Arial"/>
            </a:endParaRPr>
          </a:p>
          <a:p>
            <a:pPr marL="342900" lvl="0" indent="-342900">
              <a:lnSpc>
                <a:spcPct val="115000"/>
              </a:lnSpc>
              <a:spcAft>
                <a:spcPts val="995"/>
              </a:spcAft>
              <a:buFont typeface="+mj-lt"/>
              <a:buAutoNum type="arabicPeriod" startAt="15"/>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a:t>
            </a:r>
            <a:r>
              <a:rPr lang="en-US" sz="1000" dirty="0" err="1" smtClean="0">
                <a:solidFill>
                  <a:prstClr val="black"/>
                </a:solidFill>
                <a:latin typeface="Arial"/>
                <a:ea typeface="Times New Roman"/>
                <a:cs typeface="Segoe UI"/>
              </a:rPr>
              <a:t>Accueil</a:t>
            </a:r>
            <a:r>
              <a:rPr lang="en-US" sz="1000" dirty="0" smtClean="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Outils</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d'administration</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double-</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Routage</a:t>
            </a:r>
            <a:r>
              <a:rPr lang="en-US" sz="1000" b="1" dirty="0">
                <a:solidFill>
                  <a:prstClr val="black"/>
                </a:solidFill>
                <a:latin typeface="Arial"/>
                <a:ea typeface="Times New Roman"/>
                <a:cs typeface="Times New Roman"/>
              </a:rPr>
              <a:t> et </a:t>
            </a:r>
            <a:r>
              <a:rPr lang="en-US" sz="1000" b="1" dirty="0" err="1">
                <a:solidFill>
                  <a:prstClr val="black"/>
                </a:solidFill>
                <a:latin typeface="Arial"/>
                <a:ea typeface="Times New Roman"/>
                <a:cs typeface="Times New Roman"/>
              </a:rPr>
              <a:t>accès</a:t>
            </a:r>
            <a:r>
              <a:rPr lang="en-US" sz="1000" b="1" dirty="0">
                <a:solidFill>
                  <a:prstClr val="black"/>
                </a:solidFill>
                <a:latin typeface="Arial"/>
                <a:ea typeface="Times New Roman"/>
                <a:cs typeface="Times New Roman"/>
              </a:rPr>
              <a:t> distant</a:t>
            </a:r>
            <a:r>
              <a:rPr lang="en-US" sz="1000" dirty="0">
                <a:solidFill>
                  <a:prstClr val="black"/>
                </a:solidFill>
                <a:latin typeface="Arial"/>
                <a:ea typeface="Times New Roman"/>
                <a:cs typeface="Segoe UI"/>
              </a:rPr>
              <a:t>. Si </a:t>
            </a:r>
            <a:r>
              <a:rPr lang="en-US" sz="1000" dirty="0" err="1">
                <a:solidFill>
                  <a:prstClr val="black"/>
                </a:solidFill>
                <a:latin typeface="Arial"/>
                <a:ea typeface="Times New Roman"/>
                <a:cs typeface="Segoe UI"/>
              </a:rPr>
              <a:t>l'</a:t>
            </a:r>
            <a:r>
              <a:rPr lang="en-US" sz="1000" b="1" dirty="0" err="1">
                <a:solidFill>
                  <a:prstClr val="black"/>
                </a:solidFill>
                <a:latin typeface="Arial"/>
                <a:ea typeface="Times New Roman"/>
                <a:cs typeface="Times New Roman"/>
              </a:rPr>
              <a:t>Assistant</a:t>
            </a:r>
            <a:r>
              <a:rPr lang="en-US" sz="1000" b="1" dirty="0">
                <a:solidFill>
                  <a:prstClr val="black"/>
                </a:solidFill>
                <a:latin typeface="Arial"/>
                <a:ea typeface="Times New Roman"/>
                <a:cs typeface="Times New Roman"/>
              </a:rPr>
              <a:t> Activation de </a:t>
            </a:r>
            <a:r>
              <a:rPr lang="en-US" sz="1000" b="1" dirty="0" err="1">
                <a:solidFill>
                  <a:prstClr val="black"/>
                </a:solidFill>
                <a:latin typeface="Arial"/>
                <a:ea typeface="Times New Roman"/>
                <a:cs typeface="Times New Roman"/>
              </a:rPr>
              <a:t>DirectAccess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s'ouvre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Annuler</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OK</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spcAft>
                <a:spcPts val="995"/>
              </a:spcAft>
              <a:buFont typeface="+mj-lt"/>
              <a:buAutoNum type="arabicPeriod" startAt="15"/>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console </a:t>
            </a:r>
            <a:r>
              <a:rPr lang="en-US" sz="1000" dirty="0" err="1">
                <a:solidFill>
                  <a:prstClr val="black"/>
                </a:solidFill>
                <a:latin typeface="Arial"/>
                <a:ea typeface="Times New Roman"/>
                <a:cs typeface="Segoe UI"/>
              </a:rPr>
              <a:t>Routage</a:t>
            </a:r>
            <a:r>
              <a:rPr lang="en-US" sz="1000" dirty="0">
                <a:solidFill>
                  <a:prstClr val="black"/>
                </a:solidFill>
                <a:latin typeface="Arial"/>
                <a:ea typeface="Times New Roman"/>
                <a:cs typeface="Segoe UI"/>
              </a:rPr>
              <a:t> et </a:t>
            </a:r>
            <a:r>
              <a:rPr lang="en-US" sz="1000" dirty="0" err="1">
                <a:solidFill>
                  <a:prstClr val="black"/>
                </a:solidFill>
                <a:latin typeface="Arial"/>
                <a:ea typeface="Times New Roman"/>
                <a:cs typeface="Segoe UI"/>
              </a:rPr>
              <a:t>accès</a:t>
            </a:r>
            <a:r>
              <a:rPr lang="en-US" sz="1000" dirty="0">
                <a:solidFill>
                  <a:prstClr val="black"/>
                </a:solidFill>
                <a:latin typeface="Arial"/>
                <a:ea typeface="Times New Roman"/>
                <a:cs typeface="Segoe UI"/>
              </a:rPr>
              <a:t> distant,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avec le </a:t>
            </a:r>
            <a:r>
              <a:rPr lang="en-US" sz="1000" dirty="0" err="1">
                <a:solidFill>
                  <a:prstClr val="black"/>
                </a:solidFill>
                <a:latin typeface="Arial"/>
                <a:ea typeface="Times New Roman"/>
                <a:cs typeface="Segoe UI"/>
              </a:rPr>
              <a:t>bouton</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droit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cs typeface="Arial"/>
              </a:rPr>
              <a:t>LON-RTR (local)</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cs typeface="Arial"/>
              </a:rPr>
              <a:t>Désactiver</a:t>
            </a:r>
            <a:r>
              <a:rPr lang="en-US" sz="1000" b="1" dirty="0">
                <a:solidFill>
                  <a:prstClr val="black"/>
                </a:solidFill>
                <a:latin typeface="Arial"/>
                <a:cs typeface="Arial"/>
              </a:rPr>
              <a:t> le </a:t>
            </a:r>
            <a:r>
              <a:rPr lang="en-US" sz="1000" b="1" dirty="0" err="1">
                <a:solidFill>
                  <a:prstClr val="black"/>
                </a:solidFill>
                <a:latin typeface="Arial"/>
                <a:cs typeface="Arial"/>
              </a:rPr>
              <a:t>routage</a:t>
            </a:r>
            <a:r>
              <a:rPr lang="en-US" sz="1000" b="1" dirty="0">
                <a:solidFill>
                  <a:prstClr val="black"/>
                </a:solidFill>
                <a:latin typeface="Arial"/>
                <a:cs typeface="Arial"/>
              </a:rPr>
              <a:t> et </a:t>
            </a:r>
            <a:r>
              <a:rPr lang="en-US" sz="1000" b="1" dirty="0" err="1">
                <a:solidFill>
                  <a:prstClr val="black"/>
                </a:solidFill>
                <a:latin typeface="Arial"/>
                <a:cs typeface="Arial"/>
              </a:rPr>
              <a:t>l'accès</a:t>
            </a:r>
            <a:r>
              <a:rPr lang="en-US" sz="1000" b="1" dirty="0">
                <a:solidFill>
                  <a:prstClr val="black"/>
                </a:solidFill>
                <a:latin typeface="Arial"/>
                <a:cs typeface="Arial"/>
              </a:rPr>
              <a:t> à distance</a:t>
            </a:r>
            <a:r>
              <a:rPr lang="en-US" sz="1000" dirty="0">
                <a:solidFill>
                  <a:prstClr val="black"/>
                </a:solidFill>
                <a:latin typeface="Arial"/>
                <a:ea typeface="Times New Roman"/>
                <a:cs typeface="Segoe UI"/>
              </a:rPr>
              <a:t>. </a:t>
            </a:r>
            <a:endParaRPr lang="en-US" sz="1000" dirty="0">
              <a:solidFill>
                <a:prstClr val="black"/>
              </a:solidFill>
              <a:latin typeface="Arial"/>
            </a:endParaRPr>
          </a:p>
          <a:p>
            <a:pPr marL="342900" lvl="0" indent="-342900">
              <a:spcAft>
                <a:spcPts val="995"/>
              </a:spcAft>
              <a:buFont typeface="+mj-lt"/>
              <a:buAutoNum type="arabicPeriod" startAt="15"/>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boîte</a:t>
            </a:r>
            <a:r>
              <a:rPr lang="en-US" sz="1000" dirty="0">
                <a:solidFill>
                  <a:prstClr val="black"/>
                </a:solidFill>
                <a:latin typeface="Arial"/>
                <a:ea typeface="Times New Roman"/>
                <a:cs typeface="Segoe UI"/>
              </a:rPr>
              <a:t> de dialogue,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cs typeface="Arial"/>
              </a:rPr>
              <a:t>Oui</a:t>
            </a:r>
            <a:r>
              <a:rPr lang="en-US" sz="1000" dirty="0">
                <a:solidFill>
                  <a:prstClr val="black"/>
                </a:solidFill>
                <a:latin typeface="Arial"/>
                <a:ea typeface="Times New Roman"/>
                <a:cs typeface="Segoe UI"/>
              </a:rPr>
              <a:t>.</a:t>
            </a:r>
            <a:endParaRPr lang="en-US" sz="1000" dirty="0">
              <a:solidFill>
                <a:prstClr val="black"/>
              </a:solidFill>
              <a:latin typeface="Arial"/>
            </a:endParaRPr>
          </a:p>
          <a:p>
            <a:pPr marL="342900" lvl="0" indent="-342900">
              <a:spcAft>
                <a:spcPts val="995"/>
              </a:spcAft>
              <a:buFont typeface="+mj-lt"/>
              <a:buAutoNum type="arabicPeriod" startAt="15"/>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console </a:t>
            </a:r>
            <a:r>
              <a:rPr lang="en-US" sz="1000" dirty="0" err="1">
                <a:solidFill>
                  <a:prstClr val="black"/>
                </a:solidFill>
                <a:latin typeface="Arial"/>
                <a:ea typeface="Times New Roman"/>
                <a:cs typeface="Segoe UI"/>
              </a:rPr>
              <a:t>Routage</a:t>
            </a:r>
            <a:r>
              <a:rPr lang="en-US" sz="1000" dirty="0">
                <a:solidFill>
                  <a:prstClr val="black"/>
                </a:solidFill>
                <a:latin typeface="Arial"/>
                <a:ea typeface="Times New Roman"/>
                <a:cs typeface="Segoe UI"/>
              </a:rPr>
              <a:t> et </a:t>
            </a:r>
            <a:r>
              <a:rPr lang="en-US" sz="1000" dirty="0" err="1">
                <a:solidFill>
                  <a:prstClr val="black"/>
                </a:solidFill>
                <a:latin typeface="Arial"/>
                <a:ea typeface="Times New Roman"/>
                <a:cs typeface="Segoe UI"/>
              </a:rPr>
              <a:t>accès</a:t>
            </a:r>
            <a:r>
              <a:rPr lang="en-US" sz="1000" dirty="0">
                <a:solidFill>
                  <a:prstClr val="black"/>
                </a:solidFill>
                <a:latin typeface="Arial"/>
                <a:ea typeface="Times New Roman"/>
                <a:cs typeface="Segoe UI"/>
              </a:rPr>
              <a:t> distant,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avec le </a:t>
            </a:r>
            <a:r>
              <a:rPr lang="en-US" sz="1000" dirty="0" err="1">
                <a:solidFill>
                  <a:prstClr val="black"/>
                </a:solidFill>
                <a:latin typeface="Arial"/>
                <a:ea typeface="Times New Roman"/>
                <a:cs typeface="Segoe UI"/>
              </a:rPr>
              <a:t>bouton</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droit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cs typeface="Arial"/>
              </a:rPr>
              <a:t>LON-RTR (local)</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cs typeface="Arial"/>
              </a:rPr>
              <a:t>Configurer</a:t>
            </a:r>
            <a:r>
              <a:rPr lang="en-US" sz="1000" b="1" dirty="0">
                <a:solidFill>
                  <a:prstClr val="black"/>
                </a:solidFill>
                <a:latin typeface="Arial"/>
                <a:cs typeface="Arial"/>
              </a:rPr>
              <a:t> et </a:t>
            </a:r>
            <a:r>
              <a:rPr lang="en-US" sz="1000" b="1" dirty="0" err="1">
                <a:solidFill>
                  <a:prstClr val="black"/>
                </a:solidFill>
                <a:latin typeface="Arial"/>
                <a:cs typeface="Arial"/>
              </a:rPr>
              <a:t>activer</a:t>
            </a:r>
            <a:r>
              <a:rPr lang="en-US" sz="1000" b="1" dirty="0">
                <a:solidFill>
                  <a:prstClr val="black"/>
                </a:solidFill>
                <a:latin typeface="Arial"/>
                <a:cs typeface="Arial"/>
              </a:rPr>
              <a:t> le </a:t>
            </a:r>
            <a:r>
              <a:rPr lang="en-US" sz="1000" b="1" dirty="0" err="1">
                <a:solidFill>
                  <a:prstClr val="black"/>
                </a:solidFill>
                <a:latin typeface="Arial"/>
                <a:cs typeface="Arial"/>
              </a:rPr>
              <a:t>routage</a:t>
            </a:r>
            <a:r>
              <a:rPr lang="en-US" sz="1000" b="1" dirty="0">
                <a:solidFill>
                  <a:prstClr val="black"/>
                </a:solidFill>
                <a:latin typeface="Arial"/>
                <a:cs typeface="Arial"/>
              </a:rPr>
              <a:t> et </a:t>
            </a:r>
            <a:r>
              <a:rPr lang="en-US" sz="1000" b="1" dirty="0" err="1">
                <a:solidFill>
                  <a:prstClr val="black"/>
                </a:solidFill>
                <a:latin typeface="Arial"/>
                <a:cs typeface="Arial"/>
              </a:rPr>
              <a:t>l'accès</a:t>
            </a:r>
            <a:r>
              <a:rPr lang="en-US" sz="1000" b="1" dirty="0">
                <a:solidFill>
                  <a:prstClr val="black"/>
                </a:solidFill>
                <a:latin typeface="Arial"/>
                <a:cs typeface="Arial"/>
              </a:rPr>
              <a:t> à distance</a:t>
            </a:r>
            <a:r>
              <a:rPr lang="en-US" sz="1000" dirty="0">
                <a:solidFill>
                  <a:prstClr val="black"/>
                </a:solidFill>
                <a:latin typeface="Arial"/>
                <a:ea typeface="Times New Roman"/>
                <a:cs typeface="Segoe UI"/>
              </a:rPr>
              <a:t>. </a:t>
            </a:r>
            <a:endParaRPr lang="en-US" sz="1000" dirty="0">
              <a:solidFill>
                <a:prstClr val="black"/>
              </a:solidFill>
              <a:latin typeface="Arial"/>
            </a:endParaRPr>
          </a:p>
          <a:p>
            <a:pPr marL="342900" lvl="0" indent="-342900">
              <a:spcAft>
                <a:spcPts val="995"/>
              </a:spcAft>
              <a:buFont typeface="+mj-lt"/>
              <a:buAutoNum type="arabicPeriod" startAt="15"/>
            </a:pP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cs typeface="Arial"/>
              </a:rPr>
              <a:t>Suivant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cs typeface="Arial"/>
              </a:rPr>
              <a:t>Accès</a:t>
            </a:r>
            <a:r>
              <a:rPr lang="en-US" sz="1000" b="1" dirty="0">
                <a:solidFill>
                  <a:prstClr val="black"/>
                </a:solidFill>
                <a:latin typeface="Arial"/>
                <a:cs typeface="Arial"/>
              </a:rPr>
              <a:t> à distance (</a:t>
            </a:r>
            <a:r>
              <a:rPr lang="en-US" sz="1000" b="1" dirty="0" err="1">
                <a:solidFill>
                  <a:prstClr val="black"/>
                </a:solidFill>
                <a:latin typeface="Arial"/>
                <a:cs typeface="Arial"/>
              </a:rPr>
              <a:t>connexion</a:t>
            </a:r>
            <a:r>
              <a:rPr lang="en-US" sz="1000" b="1" dirty="0">
                <a:solidFill>
                  <a:prstClr val="black"/>
                </a:solidFill>
                <a:latin typeface="Arial"/>
                <a:cs typeface="Arial"/>
              </a:rPr>
              <a:t> à distance </a:t>
            </a:r>
            <a:r>
              <a:rPr lang="en-US" sz="1000" b="1" dirty="0" err="1">
                <a:solidFill>
                  <a:prstClr val="black"/>
                </a:solidFill>
                <a:latin typeface="Arial"/>
                <a:cs typeface="Arial"/>
              </a:rPr>
              <a:t>ou</a:t>
            </a:r>
            <a:r>
              <a:rPr lang="en-US" sz="1000" b="1" dirty="0">
                <a:solidFill>
                  <a:prstClr val="black"/>
                </a:solidFill>
                <a:latin typeface="Arial"/>
                <a:cs typeface="Arial"/>
              </a:rPr>
              <a:t> VPN)</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cs typeface="Arial"/>
              </a:rPr>
              <a:t>Suivant</a:t>
            </a:r>
            <a:r>
              <a:rPr lang="en-US" sz="1000" dirty="0">
                <a:solidFill>
                  <a:prstClr val="black"/>
                </a:solidFill>
                <a:latin typeface="Arial"/>
                <a:ea typeface="Times New Roman"/>
                <a:cs typeface="Segoe UI"/>
              </a:rPr>
              <a:t>.</a:t>
            </a:r>
            <a:endParaRPr lang="en-US" sz="1000" dirty="0">
              <a:solidFill>
                <a:prstClr val="black"/>
              </a:solidFill>
              <a:latin typeface="Arial"/>
            </a:endParaRPr>
          </a:p>
          <a:p>
            <a:pPr marL="342900" lvl="0" indent="-342900">
              <a:spcAft>
                <a:spcPts val="995"/>
              </a:spcAft>
              <a:buFont typeface="+mj-lt"/>
              <a:buAutoNum type="arabicPeriod" startAt="15"/>
            </a:pPr>
            <a:r>
              <a:rPr lang="en-US" sz="1000" dirty="0" err="1">
                <a:solidFill>
                  <a:prstClr val="black"/>
                </a:solidFill>
                <a:latin typeface="Arial"/>
                <a:ea typeface="Times New Roman"/>
                <a:cs typeface="Segoe UI"/>
              </a:rPr>
              <a:t>Activez</a:t>
            </a:r>
            <a:r>
              <a:rPr lang="en-US" sz="1000" dirty="0">
                <a:solidFill>
                  <a:prstClr val="black"/>
                </a:solidFill>
                <a:latin typeface="Arial"/>
                <a:ea typeface="Times New Roman"/>
                <a:cs typeface="Segoe UI"/>
              </a:rPr>
              <a:t> la case à </a:t>
            </a:r>
            <a:r>
              <a:rPr lang="en-US" sz="1000" dirty="0" err="1">
                <a:solidFill>
                  <a:prstClr val="black"/>
                </a:solidFill>
                <a:latin typeface="Arial"/>
                <a:ea typeface="Times New Roman"/>
                <a:cs typeface="Segoe UI"/>
              </a:rPr>
              <a:t>cocher</a:t>
            </a:r>
            <a:r>
              <a:rPr lang="en-US" sz="1000" dirty="0">
                <a:solidFill>
                  <a:prstClr val="black"/>
                </a:solidFill>
                <a:latin typeface="Arial"/>
                <a:ea typeface="Times New Roman"/>
                <a:cs typeface="Segoe UI"/>
              </a:rPr>
              <a:t> </a:t>
            </a:r>
            <a:r>
              <a:rPr lang="en-US" sz="1000" b="1" dirty="0">
                <a:solidFill>
                  <a:prstClr val="black"/>
                </a:solidFill>
                <a:latin typeface="Arial"/>
                <a:cs typeface="Arial"/>
              </a:rPr>
              <a:t>VPN</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cs typeface="Arial"/>
              </a:rPr>
              <a:t>Suivant</a:t>
            </a:r>
            <a:r>
              <a:rPr lang="en-US" sz="1000" dirty="0">
                <a:solidFill>
                  <a:prstClr val="black"/>
                </a:solidFill>
                <a:latin typeface="Arial"/>
                <a:ea typeface="Times New Roman"/>
                <a:cs typeface="Segoe UI"/>
              </a:rPr>
              <a:t>.</a:t>
            </a:r>
            <a:endParaRPr lang="en-US" sz="1000" dirty="0">
              <a:solidFill>
                <a:prstClr val="black"/>
              </a:solidFill>
              <a:latin typeface="Arial"/>
            </a:endParaRPr>
          </a:p>
          <a:p>
            <a:pPr marL="342900" lvl="0" indent="-342900">
              <a:spcAft>
                <a:spcPts val="995"/>
              </a:spcAft>
              <a:buFont typeface="+mj-lt"/>
              <a:buAutoNum type="arabicPeriod" startAt="15"/>
            </a:pP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l'interface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réseau</a:t>
            </a:r>
            <a:r>
              <a:rPr lang="en-US" sz="1000" dirty="0">
                <a:solidFill>
                  <a:prstClr val="black"/>
                </a:solidFill>
                <a:latin typeface="Arial"/>
                <a:ea typeface="Times New Roman"/>
                <a:cs typeface="Segoe UI"/>
              </a:rPr>
              <a:t> </a:t>
            </a:r>
            <a:r>
              <a:rPr lang="en-US" sz="1000" b="1" dirty="0" err="1">
                <a:solidFill>
                  <a:prstClr val="black"/>
                </a:solidFill>
                <a:latin typeface="Arial"/>
                <a:cs typeface="Arial"/>
              </a:rPr>
              <a:t>Connexion</a:t>
            </a:r>
            <a:r>
              <a:rPr lang="en-US" sz="1000" b="1" dirty="0">
                <a:solidFill>
                  <a:prstClr val="black"/>
                </a:solidFill>
                <a:latin typeface="Arial"/>
                <a:cs typeface="Arial"/>
              </a:rPr>
              <a:t> au </a:t>
            </a:r>
            <a:r>
              <a:rPr lang="en-US" sz="1000" b="1" dirty="0" err="1">
                <a:solidFill>
                  <a:prstClr val="black"/>
                </a:solidFill>
                <a:latin typeface="Arial"/>
                <a:cs typeface="Arial"/>
              </a:rPr>
              <a:t>réseau</a:t>
            </a:r>
            <a:r>
              <a:rPr lang="en-US" sz="1000" b="1" dirty="0">
                <a:solidFill>
                  <a:prstClr val="black"/>
                </a:solidFill>
                <a:latin typeface="Arial"/>
                <a:cs typeface="Arial"/>
              </a:rPr>
              <a:t> local 2</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désactivez</a:t>
            </a:r>
            <a:r>
              <a:rPr lang="en-US" sz="1000" dirty="0">
                <a:solidFill>
                  <a:prstClr val="black"/>
                </a:solidFill>
                <a:latin typeface="Arial"/>
                <a:ea typeface="Times New Roman"/>
                <a:cs typeface="Segoe UI"/>
              </a:rPr>
              <a:t> la case à </a:t>
            </a:r>
            <a:r>
              <a:rPr lang="en-US" sz="1000" dirty="0" err="1">
                <a:solidFill>
                  <a:prstClr val="black"/>
                </a:solidFill>
                <a:latin typeface="Arial"/>
                <a:ea typeface="Times New Roman"/>
                <a:cs typeface="Segoe UI"/>
              </a:rPr>
              <a:t>cocher</a:t>
            </a:r>
            <a:r>
              <a:rPr lang="en-US" sz="1000" dirty="0">
                <a:solidFill>
                  <a:prstClr val="black"/>
                </a:solidFill>
                <a:latin typeface="Arial"/>
                <a:ea typeface="Times New Roman"/>
                <a:cs typeface="Segoe UI"/>
              </a:rPr>
              <a:t> </a:t>
            </a:r>
            <a:r>
              <a:rPr lang="en-US" sz="1000" b="1" dirty="0" err="1">
                <a:solidFill>
                  <a:prstClr val="black"/>
                </a:solidFill>
                <a:latin typeface="Arial"/>
                <a:cs typeface="Arial"/>
              </a:rPr>
              <a:t>Sécuriser</a:t>
            </a:r>
            <a:r>
              <a:rPr lang="en-US" sz="1000" b="1" dirty="0">
                <a:solidFill>
                  <a:prstClr val="black"/>
                </a:solidFill>
                <a:latin typeface="Arial"/>
                <a:cs typeface="Arial"/>
              </a:rPr>
              <a:t> </a:t>
            </a:r>
            <a:r>
              <a:rPr lang="en-US" sz="1000" b="1" dirty="0" err="1">
                <a:solidFill>
                  <a:prstClr val="black"/>
                </a:solidFill>
                <a:latin typeface="Arial"/>
                <a:cs typeface="Arial"/>
              </a:rPr>
              <a:t>l'interface</a:t>
            </a:r>
            <a:r>
              <a:rPr lang="en-US" sz="1000" b="1" dirty="0">
                <a:solidFill>
                  <a:prstClr val="black"/>
                </a:solidFill>
                <a:latin typeface="Arial"/>
                <a:cs typeface="Arial"/>
              </a:rPr>
              <a:t> </a:t>
            </a:r>
            <a:r>
              <a:rPr lang="en-US" sz="1000" b="1" dirty="0" err="1">
                <a:solidFill>
                  <a:prstClr val="black"/>
                </a:solidFill>
                <a:latin typeface="Arial"/>
                <a:cs typeface="Arial"/>
              </a:rPr>
              <a:t>sélectionnée</a:t>
            </a:r>
            <a:r>
              <a:rPr lang="en-US" sz="1000" b="1" dirty="0">
                <a:solidFill>
                  <a:prstClr val="black"/>
                </a:solidFill>
                <a:latin typeface="Arial"/>
                <a:cs typeface="Arial"/>
              </a:rPr>
              <a:t> en </a:t>
            </a:r>
            <a:r>
              <a:rPr lang="en-US" sz="1000" b="1" dirty="0" err="1">
                <a:solidFill>
                  <a:prstClr val="black"/>
                </a:solidFill>
                <a:latin typeface="Arial"/>
                <a:cs typeface="Arial"/>
              </a:rPr>
              <a:t>configurant</a:t>
            </a:r>
            <a:r>
              <a:rPr lang="en-US" sz="1000" b="1" dirty="0">
                <a:solidFill>
                  <a:prstClr val="black"/>
                </a:solidFill>
                <a:latin typeface="Arial"/>
                <a:cs typeface="Arial"/>
              </a:rPr>
              <a:t> des </a:t>
            </a:r>
            <a:r>
              <a:rPr lang="en-US" sz="1000" b="1" dirty="0" err="1">
                <a:solidFill>
                  <a:prstClr val="black"/>
                </a:solidFill>
                <a:latin typeface="Arial"/>
                <a:cs typeface="Arial"/>
              </a:rPr>
              <a:t>filtres</a:t>
            </a:r>
            <a:r>
              <a:rPr lang="en-US" sz="1000" b="1" dirty="0">
                <a:solidFill>
                  <a:prstClr val="black"/>
                </a:solidFill>
                <a:latin typeface="Arial"/>
                <a:cs typeface="Arial"/>
              </a:rPr>
              <a:t> de </a:t>
            </a:r>
            <a:r>
              <a:rPr lang="en-US" sz="1000" b="1" dirty="0" err="1">
                <a:solidFill>
                  <a:prstClr val="black"/>
                </a:solidFill>
                <a:latin typeface="Arial"/>
                <a:cs typeface="Arial"/>
              </a:rPr>
              <a:t>paquet</a:t>
            </a:r>
            <a:r>
              <a:rPr lang="en-US" sz="1000" b="1" dirty="0">
                <a:solidFill>
                  <a:prstClr val="black"/>
                </a:solidFill>
                <a:latin typeface="Arial"/>
                <a:cs typeface="Arial"/>
              </a:rPr>
              <a:t> </a:t>
            </a:r>
            <a:r>
              <a:rPr lang="en-US" sz="1000" b="1" dirty="0" err="1">
                <a:solidFill>
                  <a:prstClr val="black"/>
                </a:solidFill>
                <a:latin typeface="Arial"/>
                <a:cs typeface="Arial"/>
              </a:rPr>
              <a:t>statiques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cs typeface="Arial"/>
              </a:rPr>
              <a:t>Suivant</a:t>
            </a:r>
            <a:r>
              <a:rPr lang="en-US" sz="1000" dirty="0">
                <a:solidFill>
                  <a:prstClr val="black"/>
                </a:solidFill>
                <a:latin typeface="Arial"/>
                <a:ea typeface="Times New Roman"/>
                <a:cs typeface="Segoe UI"/>
              </a:rPr>
              <a:t>. </a:t>
            </a:r>
            <a:endParaRPr lang="en-US" sz="1000" dirty="0">
              <a:solidFill>
                <a:prstClr val="black"/>
              </a:solidFill>
              <a:latin typeface="Arial"/>
            </a:endParaRPr>
          </a:p>
          <a:p>
            <a:pPr marL="342900" lvl="0" indent="-342900">
              <a:spcAft>
                <a:spcPts val="995"/>
              </a:spcAft>
              <a:buFont typeface="+mj-lt"/>
              <a:buAutoNum type="arabicPeriod" startAt="15"/>
            </a:pPr>
            <a:r>
              <a:rPr lang="en-US" sz="1000" dirty="0">
                <a:solidFill>
                  <a:prstClr val="black"/>
                </a:solidFill>
                <a:latin typeface="Arial"/>
                <a:ea typeface="Times New Roman"/>
                <a:cs typeface="Segoe UI"/>
              </a:rPr>
              <a:t>Sur la page </a:t>
            </a:r>
            <a:r>
              <a:rPr lang="en-US" sz="1000" b="1" dirty="0">
                <a:solidFill>
                  <a:prstClr val="black"/>
                </a:solidFill>
                <a:latin typeface="Arial"/>
                <a:cs typeface="Arial"/>
              </a:rPr>
              <a:t>Attribution </a:t>
            </a:r>
            <a:r>
              <a:rPr lang="en-US" sz="1000" b="1" dirty="0" err="1">
                <a:solidFill>
                  <a:prstClr val="black"/>
                </a:solidFill>
                <a:latin typeface="Arial"/>
                <a:cs typeface="Arial"/>
              </a:rPr>
              <a:t>d'adresses</a:t>
            </a:r>
            <a:r>
              <a:rPr lang="en-US" sz="1000" b="1" dirty="0">
                <a:solidFill>
                  <a:prstClr val="black"/>
                </a:solidFill>
                <a:latin typeface="Arial"/>
                <a:cs typeface="Arial"/>
              </a:rPr>
              <a:t> IP</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cs typeface="Arial"/>
              </a:rPr>
              <a:t>À </a:t>
            </a:r>
            <a:r>
              <a:rPr lang="en-US" sz="1000" b="1" dirty="0" err="1">
                <a:solidFill>
                  <a:prstClr val="black"/>
                </a:solidFill>
                <a:latin typeface="Arial"/>
                <a:cs typeface="Arial"/>
              </a:rPr>
              <a:t>partir</a:t>
            </a:r>
            <a:r>
              <a:rPr lang="en-US" sz="1000" b="1" dirty="0">
                <a:solidFill>
                  <a:prstClr val="black"/>
                </a:solidFill>
                <a:latin typeface="Arial"/>
                <a:cs typeface="Arial"/>
              </a:rPr>
              <a:t> </a:t>
            </a:r>
            <a:r>
              <a:rPr lang="en-US" sz="1000" b="1" dirty="0" err="1">
                <a:solidFill>
                  <a:prstClr val="black"/>
                </a:solidFill>
                <a:latin typeface="Arial"/>
                <a:cs typeface="Arial"/>
              </a:rPr>
              <a:t>d'une</a:t>
            </a:r>
            <a:r>
              <a:rPr lang="en-US" sz="1000" b="1" dirty="0">
                <a:solidFill>
                  <a:prstClr val="black"/>
                </a:solidFill>
                <a:latin typeface="Arial"/>
                <a:cs typeface="Arial"/>
              </a:rPr>
              <a:t> </a:t>
            </a:r>
            <a:r>
              <a:rPr lang="en-US" sz="1000" b="1" dirty="0" err="1">
                <a:solidFill>
                  <a:prstClr val="black"/>
                </a:solidFill>
                <a:latin typeface="Arial"/>
                <a:cs typeface="Arial"/>
              </a:rPr>
              <a:t>plage</a:t>
            </a:r>
            <a:r>
              <a:rPr lang="en-US" sz="1000" b="1" dirty="0">
                <a:solidFill>
                  <a:prstClr val="black"/>
                </a:solidFill>
                <a:latin typeface="Arial"/>
                <a:cs typeface="Arial"/>
              </a:rPr>
              <a:t> </a:t>
            </a:r>
            <a:r>
              <a:rPr lang="en-US" sz="1000" b="1" dirty="0" err="1">
                <a:solidFill>
                  <a:prstClr val="black"/>
                </a:solidFill>
                <a:latin typeface="Arial"/>
                <a:cs typeface="Arial"/>
              </a:rPr>
              <a:t>d'adresses</a:t>
            </a:r>
            <a:r>
              <a:rPr lang="en-US" sz="1000" b="1" dirty="0">
                <a:solidFill>
                  <a:prstClr val="black"/>
                </a:solidFill>
                <a:latin typeface="Arial"/>
                <a:cs typeface="Arial"/>
              </a:rPr>
              <a:t> </a:t>
            </a:r>
            <a:r>
              <a:rPr lang="en-US" sz="1000" b="1" dirty="0" err="1">
                <a:solidFill>
                  <a:prstClr val="black"/>
                </a:solidFill>
                <a:latin typeface="Arial"/>
                <a:cs typeface="Arial"/>
              </a:rPr>
              <a:t>spécifiée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cs typeface="Arial"/>
              </a:rPr>
              <a:t>Suivant</a:t>
            </a:r>
            <a:r>
              <a:rPr lang="en-US" sz="1000" dirty="0">
                <a:solidFill>
                  <a:prstClr val="black"/>
                </a:solidFill>
                <a:latin typeface="Arial"/>
                <a:ea typeface="Times New Roman"/>
                <a:cs typeface="Segoe UI"/>
              </a:rPr>
              <a:t>.</a:t>
            </a:r>
            <a:endParaRPr lang="en-US" sz="1000" dirty="0">
              <a:solidFill>
                <a:prstClr val="black"/>
              </a:solidFill>
              <a:latin typeface="Arial"/>
            </a:endParaRPr>
          </a:p>
        </p:txBody>
      </p:sp>
      <p:sp>
        <p:nvSpPr>
          <p:cNvPr id="4" name="Slide Number Placeholder 3"/>
          <p:cNvSpPr>
            <a:spLocks noGrp="1"/>
          </p:cNvSpPr>
          <p:nvPr>
            <p:ph type="sldNum" sz="quarter" idx="10"/>
          </p:nvPr>
        </p:nvSpPr>
        <p:spPr/>
        <p:txBody>
          <a:bodyPr/>
          <a:lstStyle/>
          <a:p>
            <a:fld id="{8FC78250-69A2-4CFA-9B6A-8D5286EDEFF8}" type="slidenum">
              <a:rPr lang="en-US" smtClean="0"/>
              <a:t>18</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Configuration et résolution des problèmes d'accès à distance</a:t>
            </a:r>
            <a:endParaRPr lang="en-US" sz="1200" b="1">
              <a:solidFill>
                <a:srgbClr val="336699"/>
              </a:solidFill>
              <a:latin typeface="Arial"/>
            </a:endParaRPr>
          </a:p>
        </p:txBody>
      </p:sp>
      <p:sp>
        <p:nvSpPr>
          <p:cNvPr id="8" name="TextBox 7"/>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val="4245422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marL="342900" lvl="0" indent="-342900">
              <a:spcAft>
                <a:spcPts val="995"/>
              </a:spcAft>
              <a:buFont typeface="+mj-lt"/>
              <a:buAutoNum type="arabicPeriod" startAt="29"/>
            </a:pPr>
            <a:r>
              <a:rPr lang="en-US" sz="1000">
                <a:solidFill>
                  <a:prstClr val="black"/>
                </a:solidFill>
                <a:latin typeface="Arial"/>
                <a:ea typeface="Times New Roman"/>
                <a:cs typeface="Segoe UI"/>
              </a:rPr>
              <a:t>Sur la page </a:t>
            </a:r>
            <a:r>
              <a:rPr lang="en-US" sz="1000" b="1">
                <a:solidFill>
                  <a:prstClr val="black"/>
                </a:solidFill>
                <a:latin typeface="Arial"/>
                <a:cs typeface="Arial"/>
              </a:rPr>
              <a:t>Assignation de plages d'adresses</a:t>
            </a:r>
            <a:r>
              <a:rPr lang="en-US" sz="1000">
                <a:solidFill>
                  <a:prstClr val="black"/>
                </a:solidFill>
                <a:latin typeface="Arial"/>
                <a:ea typeface="Times New Roman"/>
                <a:cs typeface="Segoe UI"/>
              </a:rPr>
              <a:t>, cliquez sur </a:t>
            </a:r>
            <a:r>
              <a:rPr lang="en-US" sz="1000" b="1">
                <a:solidFill>
                  <a:prstClr val="black"/>
                </a:solidFill>
                <a:latin typeface="Arial"/>
                <a:cs typeface="Arial"/>
              </a:rPr>
              <a:t>Nouveau</a:t>
            </a:r>
            <a:r>
              <a:rPr lang="en-US" sz="1000">
                <a:solidFill>
                  <a:prstClr val="black"/>
                </a:solidFill>
                <a:latin typeface="Arial"/>
                <a:ea typeface="Times New Roman"/>
                <a:cs typeface="Segoe UI"/>
              </a:rPr>
              <a:t>. Dans le champ </a:t>
            </a:r>
            <a:r>
              <a:rPr lang="en-US" sz="1000" b="1">
                <a:solidFill>
                  <a:prstClr val="black"/>
                </a:solidFill>
                <a:latin typeface="Arial"/>
                <a:cs typeface="Arial"/>
              </a:rPr>
              <a:t>Adresse IP de début</a:t>
            </a:r>
            <a:r>
              <a:rPr lang="en-US" sz="1000">
                <a:solidFill>
                  <a:prstClr val="black"/>
                </a:solidFill>
                <a:latin typeface="Arial"/>
                <a:ea typeface="Times New Roman"/>
                <a:cs typeface="Segoe UI"/>
              </a:rPr>
              <a:t>, saisissez </a:t>
            </a:r>
            <a:r>
              <a:rPr lang="en-US" sz="1000" b="1">
                <a:solidFill>
                  <a:prstClr val="black"/>
                </a:solidFill>
                <a:latin typeface="Arial"/>
                <a:cs typeface="Arial"/>
              </a:rPr>
              <a:t>172.16.0.100</a:t>
            </a:r>
            <a:r>
              <a:rPr lang="en-US" sz="1000">
                <a:solidFill>
                  <a:prstClr val="black"/>
                </a:solidFill>
                <a:latin typeface="Arial"/>
                <a:ea typeface="Times New Roman"/>
                <a:cs typeface="Segoe UI"/>
              </a:rPr>
              <a:t>, dans le champ </a:t>
            </a:r>
            <a:r>
              <a:rPr lang="en-US" sz="1000" b="1">
                <a:solidFill>
                  <a:prstClr val="black"/>
                </a:solidFill>
                <a:latin typeface="Arial"/>
                <a:cs typeface="Arial"/>
              </a:rPr>
              <a:t>Adresse IP de fin</a:t>
            </a:r>
            <a:r>
              <a:rPr lang="en-US" sz="1000">
                <a:solidFill>
                  <a:prstClr val="black"/>
                </a:solidFill>
                <a:latin typeface="Arial"/>
                <a:ea typeface="Times New Roman"/>
                <a:cs typeface="Segoe UI"/>
              </a:rPr>
              <a:t>, saisissez </a:t>
            </a:r>
            <a:r>
              <a:rPr lang="en-US" sz="1000" b="1">
                <a:solidFill>
                  <a:prstClr val="black"/>
                </a:solidFill>
                <a:latin typeface="Arial"/>
                <a:cs typeface="Arial"/>
              </a:rPr>
              <a:t>172.16.0.110</a:t>
            </a:r>
            <a:r>
              <a:rPr lang="en-US" sz="1000">
                <a:solidFill>
                  <a:prstClr val="black"/>
                </a:solidFill>
                <a:latin typeface="Arial"/>
                <a:ea typeface="Times New Roman"/>
                <a:cs typeface="Segoe UI"/>
              </a:rPr>
              <a:t>, puis cliquez sur </a:t>
            </a:r>
            <a:r>
              <a:rPr lang="en-US" sz="1000" b="1">
                <a:solidFill>
                  <a:prstClr val="black"/>
                </a:solidFill>
                <a:latin typeface="Arial"/>
                <a:cs typeface="Arial"/>
              </a:rPr>
              <a:t>OK</a:t>
            </a:r>
            <a:r>
              <a:rPr lang="en-US" sz="1000">
                <a:solidFill>
                  <a:prstClr val="black"/>
                </a:solidFill>
                <a:latin typeface="Arial"/>
                <a:ea typeface="Times New Roman"/>
                <a:cs typeface="Segoe UI"/>
              </a:rPr>
              <a:t>. </a:t>
            </a:r>
            <a:endParaRPr lang="en-US" sz="1000">
              <a:solidFill>
                <a:prstClr val="black"/>
              </a:solidFill>
              <a:latin typeface="Arial"/>
            </a:endParaRPr>
          </a:p>
          <a:p>
            <a:pPr marL="342900" lvl="0" indent="-342900">
              <a:spcAft>
                <a:spcPts val="995"/>
              </a:spcAft>
              <a:buFont typeface="+mj-lt"/>
              <a:buAutoNum type="arabicPeriod" startAt="29"/>
            </a:pPr>
            <a:r>
              <a:rPr lang="en-US" sz="1000">
                <a:solidFill>
                  <a:prstClr val="black"/>
                </a:solidFill>
                <a:latin typeface="Arial"/>
                <a:ea typeface="Times New Roman"/>
                <a:cs typeface="Segoe UI"/>
              </a:rPr>
              <a:t>Vérifiez que 11 adresses IP ont été attribuées aux clients distants, puis cliquez sur </a:t>
            </a:r>
            <a:r>
              <a:rPr lang="en-US" sz="1000" b="1">
                <a:solidFill>
                  <a:prstClr val="black"/>
                </a:solidFill>
                <a:latin typeface="Arial"/>
                <a:cs typeface="Arial"/>
              </a:rPr>
              <a:t>Suivant</a:t>
            </a:r>
            <a:r>
              <a:rPr lang="en-US" sz="1000">
                <a:solidFill>
                  <a:prstClr val="black"/>
                </a:solidFill>
                <a:latin typeface="Arial"/>
                <a:ea typeface="Times New Roman"/>
                <a:cs typeface="Segoe UI"/>
              </a:rPr>
              <a:t>.</a:t>
            </a:r>
            <a:endParaRPr lang="en-US" sz="1000">
              <a:solidFill>
                <a:prstClr val="black"/>
              </a:solidFill>
              <a:latin typeface="Arial"/>
            </a:endParaRPr>
          </a:p>
          <a:p>
            <a:pPr marL="342900" lvl="0" indent="-342900">
              <a:spcAft>
                <a:spcPts val="995"/>
              </a:spcAft>
              <a:buFont typeface="+mj-lt"/>
              <a:buAutoNum type="arabicPeriod" startAt="29"/>
            </a:pPr>
            <a:r>
              <a:rPr lang="en-US" sz="1000">
                <a:solidFill>
                  <a:prstClr val="black"/>
                </a:solidFill>
                <a:latin typeface="Arial"/>
                <a:ea typeface="Times New Roman"/>
                <a:cs typeface="Segoe UI"/>
              </a:rPr>
              <a:t>Sur la page </a:t>
            </a:r>
            <a:r>
              <a:rPr lang="en-US" sz="1000" b="1">
                <a:solidFill>
                  <a:prstClr val="black"/>
                </a:solidFill>
                <a:latin typeface="Arial"/>
                <a:cs typeface="Arial"/>
              </a:rPr>
              <a:t>Gestion de serveurs d'accès à distance multiples</a:t>
            </a:r>
            <a:r>
              <a:rPr lang="en-US" sz="1000">
                <a:solidFill>
                  <a:prstClr val="black"/>
                </a:solidFill>
                <a:latin typeface="Arial"/>
                <a:ea typeface="Times New Roman"/>
                <a:cs typeface="Segoe UI"/>
              </a:rPr>
              <a:t>, cliquez sur </a:t>
            </a:r>
            <a:r>
              <a:rPr lang="en-US" sz="1000" b="1">
                <a:solidFill>
                  <a:prstClr val="black"/>
                </a:solidFill>
                <a:latin typeface="Arial"/>
                <a:cs typeface="Arial"/>
              </a:rPr>
              <a:t>Suivant</a:t>
            </a:r>
            <a:r>
              <a:rPr lang="en-US" sz="1000">
                <a:solidFill>
                  <a:prstClr val="black"/>
                </a:solidFill>
                <a:latin typeface="Arial"/>
                <a:ea typeface="Times New Roman"/>
                <a:cs typeface="Segoe UI"/>
              </a:rPr>
              <a:t>.</a:t>
            </a:r>
            <a:endParaRPr lang="en-US" sz="1000">
              <a:solidFill>
                <a:prstClr val="black"/>
              </a:solidFill>
              <a:latin typeface="Arial"/>
            </a:endParaRPr>
          </a:p>
          <a:p>
            <a:pPr marL="342900" lvl="0" indent="-342900">
              <a:spcAft>
                <a:spcPts val="995"/>
              </a:spcAft>
              <a:buFont typeface="+mj-lt"/>
              <a:buAutoNum type="arabicPeriod" startAt="29"/>
            </a:pPr>
            <a:r>
              <a:rPr lang="en-US" sz="1000">
                <a:solidFill>
                  <a:prstClr val="black"/>
                </a:solidFill>
                <a:latin typeface="Arial"/>
                <a:ea typeface="Times New Roman"/>
                <a:cs typeface="Segoe UI"/>
              </a:rPr>
              <a:t>Cliquez sur </a:t>
            </a:r>
            <a:r>
              <a:rPr lang="en-US" sz="1000" b="1">
                <a:solidFill>
                  <a:prstClr val="black"/>
                </a:solidFill>
                <a:latin typeface="Arial"/>
                <a:cs typeface="Arial"/>
              </a:rPr>
              <a:t>Terminer</a:t>
            </a:r>
            <a:r>
              <a:rPr lang="en-US" sz="1000">
                <a:solidFill>
                  <a:prstClr val="black"/>
                </a:solidFill>
                <a:latin typeface="Arial"/>
                <a:ea typeface="Times New Roman"/>
                <a:cs typeface="Segoe UI"/>
              </a:rPr>
              <a:t>.</a:t>
            </a:r>
            <a:endParaRPr lang="en-US" sz="1000">
              <a:solidFill>
                <a:prstClr val="black"/>
              </a:solidFill>
              <a:latin typeface="Arial"/>
            </a:endParaRPr>
          </a:p>
          <a:p>
            <a:pPr marL="342900" lvl="0" indent="-342900">
              <a:spcAft>
                <a:spcPts val="995"/>
              </a:spcAft>
              <a:buFont typeface="+mj-lt"/>
              <a:buAutoNum type="arabicPeriod" startAt="29"/>
            </a:pPr>
            <a:r>
              <a:rPr lang="en-US" sz="1000">
                <a:solidFill>
                  <a:prstClr val="black"/>
                </a:solidFill>
                <a:latin typeface="Arial"/>
                <a:ea typeface="Times New Roman"/>
                <a:cs typeface="Segoe UI"/>
              </a:rPr>
              <a:t>Dans la boîte de dialogue </a:t>
            </a:r>
            <a:r>
              <a:rPr lang="en-US" sz="1000" b="1">
                <a:solidFill>
                  <a:prstClr val="black"/>
                </a:solidFill>
                <a:latin typeface="Arial"/>
                <a:cs typeface="Arial"/>
              </a:rPr>
              <a:t>Routage et accès distant</a:t>
            </a:r>
            <a:r>
              <a:rPr lang="en-US" sz="1000">
                <a:solidFill>
                  <a:prstClr val="black"/>
                </a:solidFill>
                <a:latin typeface="Arial"/>
                <a:ea typeface="Times New Roman"/>
                <a:cs typeface="Segoe UI"/>
              </a:rPr>
              <a:t>, cliquez sur </a:t>
            </a:r>
            <a:r>
              <a:rPr lang="en-US" sz="1000" b="1">
                <a:solidFill>
                  <a:prstClr val="black"/>
                </a:solidFill>
                <a:latin typeface="Arial"/>
                <a:cs typeface="Arial"/>
              </a:rPr>
              <a:t>OK</a:t>
            </a:r>
            <a:r>
              <a:rPr lang="en-US" sz="1000">
                <a:solidFill>
                  <a:prstClr val="black"/>
                </a:solidFill>
                <a:latin typeface="Arial"/>
                <a:ea typeface="Times New Roman"/>
                <a:cs typeface="Segoe UI"/>
              </a:rPr>
              <a:t>.</a:t>
            </a:r>
            <a:endParaRPr lang="en-US" sz="1000">
              <a:solidFill>
                <a:prstClr val="black"/>
              </a:solidFill>
              <a:latin typeface="Arial"/>
            </a:endParaRPr>
          </a:p>
          <a:p>
            <a:pPr marL="342900" lvl="0" indent="-342900">
              <a:spcAft>
                <a:spcPts val="995"/>
              </a:spcAft>
              <a:buFont typeface="+mj-lt"/>
              <a:buAutoNum type="arabicPeriod" startAt="29"/>
            </a:pPr>
            <a:r>
              <a:rPr lang="en-US" sz="1000">
                <a:solidFill>
                  <a:prstClr val="black"/>
                </a:solidFill>
                <a:latin typeface="Arial"/>
                <a:ea typeface="Times New Roman"/>
                <a:cs typeface="Segoe UI"/>
              </a:rPr>
              <a:t>Si vous y êtes invité, cliquez de nouveau sur </a:t>
            </a:r>
            <a:r>
              <a:rPr lang="en-US" sz="1000" b="1">
                <a:solidFill>
                  <a:prstClr val="black"/>
                </a:solidFill>
                <a:latin typeface="Arial"/>
                <a:cs typeface="Arial"/>
              </a:rPr>
              <a:t>OK</a:t>
            </a:r>
            <a:r>
              <a:rPr lang="en-US" sz="1000">
                <a:solidFill>
                  <a:prstClr val="black"/>
                </a:solidFill>
                <a:latin typeface="Arial"/>
                <a:ea typeface="Times New Roman"/>
                <a:cs typeface="Segoe UI"/>
              </a:rPr>
              <a:t>.</a:t>
            </a:r>
            <a:endParaRPr lang="en-US" sz="1000">
              <a:solidFill>
                <a:prstClr val="black"/>
              </a:solidFill>
              <a:latin typeface="Arial"/>
            </a:endParaRPr>
          </a:p>
          <a:p>
            <a:pPr lvl="0">
              <a:lnSpc>
                <a:spcPts val="1300"/>
              </a:lnSpc>
              <a:spcBef>
                <a:spcPts val="900"/>
              </a:spcBef>
              <a:spcAft>
                <a:spcPts val="300"/>
              </a:spcAft>
            </a:pPr>
            <a:r>
              <a:rPr lang="en-US" sz="1000" b="1">
                <a:solidFill>
                  <a:prstClr val="black"/>
                </a:solidFill>
                <a:latin typeface="Arial"/>
                <a:ea typeface="SimSun"/>
                <a:cs typeface="Segoe UI"/>
              </a:rPr>
              <a:t>Configurer un client VPN</a:t>
            </a: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Basculez vers LON-CL2.</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Ouvrez une session en tant qu'</a:t>
            </a:r>
            <a:r>
              <a:rPr lang="en-US" sz="1000" b="1">
                <a:solidFill>
                  <a:prstClr val="black"/>
                </a:solidFill>
                <a:latin typeface="Arial"/>
                <a:ea typeface="Times New Roman"/>
                <a:cs typeface="Times New Roman"/>
              </a:rPr>
              <a:t>ADATUM\Administrateur</a:t>
            </a:r>
            <a:r>
              <a:rPr lang="en-US" sz="1000">
                <a:solidFill>
                  <a:prstClr val="black"/>
                </a:solidFill>
                <a:latin typeface="Arial"/>
                <a:ea typeface="Times New Roman"/>
                <a:cs typeface="Segoe UI"/>
              </a:rPr>
              <a:t> avec le mot de passe </a:t>
            </a:r>
            <a:r>
              <a:rPr lang="en-US" sz="1000" b="1">
                <a:solidFill>
                  <a:prstClr val="black"/>
                </a:solidFill>
                <a:latin typeface="Arial"/>
                <a:ea typeface="Times New Roman"/>
                <a:cs typeface="Times New Roman"/>
              </a:rPr>
              <a:t>Pa$$w0rd</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prstClr val="black"/>
                </a:solidFill>
                <a:latin typeface="Arial"/>
                <a:ea typeface="SimSun"/>
                <a:cs typeface="Arial"/>
              </a:rPr>
              <a:t>Cliquez sur </a:t>
            </a:r>
            <a:r>
              <a:rPr lang="en-US" sz="1000" b="1">
                <a:solidFill>
                  <a:prstClr val="black"/>
                </a:solidFill>
                <a:latin typeface="Arial"/>
                <a:ea typeface="SimSun"/>
                <a:cs typeface="Times New Roman"/>
              </a:rPr>
              <a:t>Accueil</a:t>
            </a:r>
            <a:r>
              <a:rPr lang="en-US" sz="1000">
                <a:solidFill>
                  <a:prstClr val="black"/>
                </a:solidFill>
                <a:latin typeface="Arial"/>
                <a:ea typeface="SimSun"/>
                <a:cs typeface="Arial"/>
              </a:rPr>
              <a:t>, saisissez </a:t>
            </a:r>
            <a:r>
              <a:rPr lang="en-US" sz="1000" b="1">
                <a:solidFill>
                  <a:prstClr val="black"/>
                </a:solidFill>
                <a:latin typeface="Arial"/>
                <a:ea typeface="SimSun"/>
                <a:cs typeface="Times New Roman"/>
              </a:rPr>
              <a:t>Panneau</a:t>
            </a:r>
            <a:r>
              <a:rPr lang="en-US" sz="1000">
                <a:solidFill>
                  <a:prstClr val="black"/>
                </a:solidFill>
                <a:latin typeface="Arial"/>
                <a:ea typeface="SimSun"/>
                <a:cs typeface="Arial"/>
              </a:rPr>
              <a:t>, puis dans la liste </a:t>
            </a:r>
            <a:r>
              <a:rPr lang="en-US" sz="1000" b="1">
                <a:solidFill>
                  <a:prstClr val="black"/>
                </a:solidFill>
                <a:latin typeface="Arial"/>
                <a:ea typeface="SimSun"/>
                <a:cs typeface="Times New Roman"/>
              </a:rPr>
              <a:t>Applications</a:t>
            </a:r>
            <a:r>
              <a:rPr lang="en-US" sz="1000">
                <a:solidFill>
                  <a:prstClr val="black"/>
                </a:solidFill>
                <a:latin typeface="Arial"/>
                <a:ea typeface="SimSun"/>
                <a:cs typeface="Arial"/>
              </a:rPr>
              <a:t>, cliquez sur </a:t>
            </a:r>
            <a:r>
              <a:rPr lang="en-US" sz="1000" b="1">
                <a:solidFill>
                  <a:prstClr val="black"/>
                </a:solidFill>
                <a:latin typeface="Arial"/>
                <a:ea typeface="SimSun"/>
                <a:cs typeface="Times New Roman"/>
              </a:rPr>
              <a:t>Panneau de configuration</a:t>
            </a:r>
            <a:r>
              <a:rPr lang="en-US" sz="1000">
                <a:solidFill>
                  <a:prstClr val="black"/>
                </a:solidFill>
                <a:latin typeface="Arial"/>
                <a:ea typeface="SimSun"/>
                <a:cs typeface="Arial"/>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srgbClr val="000000"/>
                </a:solidFill>
                <a:latin typeface="Arial"/>
                <a:ea typeface="Times New Roman"/>
                <a:cs typeface="Segoe UI"/>
              </a:rPr>
              <a:t>Dans Panneau de configuration, cliquez sur </a:t>
            </a:r>
            <a:r>
              <a:rPr lang="en-US" sz="1000" b="1">
                <a:solidFill>
                  <a:prstClr val="black"/>
                </a:solidFill>
                <a:latin typeface="Arial"/>
                <a:ea typeface="Times New Roman"/>
                <a:cs typeface="Times New Roman"/>
              </a:rPr>
              <a:t>Réseau et Internet</a:t>
            </a:r>
            <a:r>
              <a:rPr lang="en-US" sz="1000">
                <a:solidFill>
                  <a:srgbClr val="000000"/>
                </a:solidFill>
                <a:latin typeface="Arial"/>
                <a:ea typeface="Times New Roman"/>
                <a:cs typeface="Segoe UI"/>
              </a:rPr>
              <a:t>,</a:t>
            </a:r>
            <a:r>
              <a:rPr lang="en-US" sz="1000" b="1">
                <a:solidFill>
                  <a:prstClr val="black"/>
                </a:solidFill>
                <a:latin typeface="Arial"/>
                <a:ea typeface="Times New Roman"/>
                <a:cs typeface="Times New Roman"/>
              </a:rPr>
              <a:t> </a:t>
            </a:r>
            <a:r>
              <a:rPr lang="en-US" sz="1000">
                <a:solidFill>
                  <a:srgbClr val="000000"/>
                </a:solidFill>
                <a:latin typeface="Arial"/>
                <a:ea typeface="Times New Roman"/>
                <a:cs typeface="Segoe UI"/>
              </a:rPr>
              <a:t>sur </a:t>
            </a:r>
            <a:r>
              <a:rPr lang="en-US" sz="1000" b="1">
                <a:solidFill>
                  <a:prstClr val="black"/>
                </a:solidFill>
                <a:latin typeface="Arial"/>
                <a:ea typeface="Times New Roman"/>
                <a:cs typeface="Times New Roman"/>
              </a:rPr>
              <a:t>Centre Réseau et partage</a:t>
            </a:r>
            <a:r>
              <a:rPr lang="en-US" sz="1000">
                <a:solidFill>
                  <a:srgbClr val="000000"/>
                </a:solidFill>
                <a:latin typeface="Arial"/>
                <a:ea typeface="Times New Roman"/>
                <a:cs typeface="Segoe UI"/>
              </a:rPr>
              <a:t>, puis sur </a:t>
            </a:r>
            <a:r>
              <a:rPr lang="en-US" sz="1000" b="1">
                <a:solidFill>
                  <a:prstClr val="black"/>
                </a:solidFill>
                <a:latin typeface="Arial"/>
                <a:ea typeface="Times New Roman"/>
                <a:cs typeface="Times New Roman"/>
              </a:rPr>
              <a:t>Configurer une nouvelle connexion ou un nouveau réseau</a:t>
            </a:r>
            <a:r>
              <a:rPr lang="en-US" sz="1000">
                <a:solidFill>
                  <a:srgbClr val="000000"/>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srgbClr val="000000"/>
                </a:solidFill>
                <a:latin typeface="Arial"/>
                <a:ea typeface="Times New Roman"/>
                <a:cs typeface="Segoe UI"/>
              </a:rPr>
              <a:t>Sur la page </a:t>
            </a:r>
            <a:r>
              <a:rPr lang="en-US" sz="1000" b="1">
                <a:solidFill>
                  <a:prstClr val="black"/>
                </a:solidFill>
                <a:latin typeface="Arial"/>
                <a:ea typeface="Times New Roman"/>
                <a:cs typeface="Times New Roman"/>
              </a:rPr>
              <a:t>Choisir une option de</a:t>
            </a:r>
            <a:r>
              <a:rPr lang="en-US" sz="1000">
                <a:solidFill>
                  <a:srgbClr val="000000"/>
                </a:solidFill>
                <a:latin typeface="Arial"/>
                <a:ea typeface="Times New Roman"/>
                <a:cs typeface="Segoe UI"/>
              </a:rPr>
              <a:t> </a:t>
            </a:r>
            <a:r>
              <a:rPr lang="en-US" sz="1000" b="1">
                <a:solidFill>
                  <a:prstClr val="black"/>
                </a:solidFill>
                <a:latin typeface="Arial"/>
                <a:ea typeface="Times New Roman"/>
                <a:cs typeface="Times New Roman"/>
              </a:rPr>
              <a:t>connexion</a:t>
            </a:r>
            <a:r>
              <a:rPr lang="en-US" sz="1000">
                <a:solidFill>
                  <a:srgbClr val="000000"/>
                </a:solidFill>
                <a:latin typeface="Arial"/>
                <a:ea typeface="Times New Roman"/>
                <a:cs typeface="Segoe UI"/>
              </a:rPr>
              <a:t>, cliquez sur </a:t>
            </a:r>
            <a:r>
              <a:rPr lang="en-US" sz="1000" b="1">
                <a:solidFill>
                  <a:prstClr val="black"/>
                </a:solidFill>
                <a:latin typeface="Arial"/>
                <a:ea typeface="Times New Roman"/>
                <a:cs typeface="Times New Roman"/>
              </a:rPr>
              <a:t>Connexion à un espace de travail</a:t>
            </a:r>
            <a:r>
              <a:rPr lang="en-US" sz="1000">
                <a:solidFill>
                  <a:prstClr val="black"/>
                </a:solidFill>
                <a:latin typeface="Arial"/>
                <a:ea typeface="SimSun"/>
                <a:cs typeface="Arial"/>
              </a:rPr>
              <a:t>,</a:t>
            </a:r>
            <a:r>
              <a:rPr lang="en-US" sz="1000">
                <a:solidFill>
                  <a:srgbClr val="000000"/>
                </a:solidFill>
                <a:latin typeface="Arial"/>
                <a:ea typeface="Times New Roman"/>
                <a:cs typeface="Segoe UI"/>
              </a:rPr>
              <a:t> puis sur </a:t>
            </a:r>
            <a:r>
              <a:rPr lang="en-US" sz="1000" b="1">
                <a:solidFill>
                  <a:prstClr val="black"/>
                </a:solidFill>
                <a:latin typeface="Arial"/>
                <a:ea typeface="Times New Roman"/>
                <a:cs typeface="Times New Roman"/>
              </a:rPr>
              <a:t>Suivant</a:t>
            </a:r>
            <a:r>
              <a:rPr lang="en-US" sz="1000">
                <a:solidFill>
                  <a:srgbClr val="000000"/>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srgbClr val="000000"/>
                </a:solidFill>
                <a:latin typeface="Arial"/>
                <a:ea typeface="Times New Roman"/>
                <a:cs typeface="Segoe UI"/>
              </a:rPr>
              <a:t>Sur la page </a:t>
            </a:r>
            <a:r>
              <a:rPr lang="en-US" sz="1000" b="1">
                <a:solidFill>
                  <a:prstClr val="black"/>
                </a:solidFill>
                <a:latin typeface="Arial"/>
                <a:ea typeface="Times New Roman"/>
                <a:cs typeface="Times New Roman"/>
              </a:rPr>
              <a:t>Comment voulez-vous vous connecter ?</a:t>
            </a:r>
            <a:r>
              <a:rPr lang="en-US" sz="1000">
                <a:solidFill>
                  <a:srgbClr val="000000"/>
                </a:solidFill>
                <a:latin typeface="Arial"/>
                <a:ea typeface="Times New Roman"/>
                <a:cs typeface="Segoe UI"/>
              </a:rPr>
              <a:t>, cliquez sur </a:t>
            </a:r>
            <a:r>
              <a:rPr lang="en-US" sz="1000" b="1">
                <a:solidFill>
                  <a:prstClr val="black"/>
                </a:solidFill>
                <a:latin typeface="Arial"/>
                <a:ea typeface="Times New Roman"/>
                <a:cs typeface="Times New Roman"/>
              </a:rPr>
              <a:t>Utiliser ma connexion Internet (VPN)</a:t>
            </a:r>
            <a:r>
              <a:rPr lang="en-US" sz="1000">
                <a:solidFill>
                  <a:srgbClr val="000000"/>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srgbClr val="000000"/>
                </a:solidFill>
                <a:latin typeface="Arial"/>
                <a:ea typeface="Times New Roman"/>
                <a:cs typeface="Segoe UI"/>
              </a:rPr>
              <a:t>Cliquez sur </a:t>
            </a:r>
            <a:r>
              <a:rPr lang="en-US" sz="1000" b="1">
                <a:solidFill>
                  <a:prstClr val="black"/>
                </a:solidFill>
                <a:latin typeface="Arial"/>
                <a:ea typeface="Times New Roman"/>
                <a:cs typeface="Times New Roman"/>
              </a:rPr>
              <a:t>Je configurerai une connexion Internet ultérieurement</a:t>
            </a:r>
            <a:r>
              <a:rPr lang="en-US" sz="1000">
                <a:solidFill>
                  <a:srgbClr val="000000"/>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srgbClr val="000000"/>
                </a:solidFill>
                <a:latin typeface="Arial"/>
                <a:ea typeface="Times New Roman"/>
                <a:cs typeface="Segoe UI"/>
              </a:rPr>
              <a:t>Sur la page </a:t>
            </a:r>
            <a:r>
              <a:rPr lang="en-US" sz="1000" b="1">
                <a:solidFill>
                  <a:prstClr val="black"/>
                </a:solidFill>
                <a:latin typeface="Arial"/>
                <a:ea typeface="Times New Roman"/>
                <a:cs typeface="Times New Roman"/>
              </a:rPr>
              <a:t>Entrez l'adresse Internet à laquelle vous souhaitez vous connecter</a:t>
            </a:r>
            <a:r>
              <a:rPr lang="en-US" sz="1000">
                <a:solidFill>
                  <a:srgbClr val="000000"/>
                </a:solidFill>
                <a:latin typeface="Arial"/>
                <a:ea typeface="Times New Roman"/>
                <a:cs typeface="Segoe UI"/>
              </a:rPr>
              <a:t>, dans le champ </a:t>
            </a:r>
            <a:r>
              <a:rPr lang="en-US" sz="1000" b="1">
                <a:solidFill>
                  <a:prstClr val="black"/>
                </a:solidFill>
                <a:latin typeface="Arial"/>
                <a:ea typeface="Times New Roman"/>
                <a:cs typeface="Times New Roman"/>
              </a:rPr>
              <a:t>Adresse Internet</a:t>
            </a:r>
            <a:r>
              <a:rPr lang="en-US" sz="1000">
                <a:solidFill>
                  <a:srgbClr val="000000"/>
                </a:solidFill>
                <a:latin typeface="Arial"/>
                <a:ea typeface="Times New Roman"/>
                <a:cs typeface="Segoe UI"/>
              </a:rPr>
              <a:t>, tapez </a:t>
            </a:r>
            <a:r>
              <a:rPr lang="en-US" sz="1000" b="1">
                <a:solidFill>
                  <a:prstClr val="black"/>
                </a:solidFill>
                <a:latin typeface="Arial"/>
                <a:ea typeface="Times New Roman"/>
                <a:cs typeface="Times New Roman"/>
              </a:rPr>
              <a:t>10.10.0.1</a:t>
            </a:r>
            <a:r>
              <a:rPr lang="en-US" sz="1000">
                <a:solidFill>
                  <a:srgbClr val="000000"/>
                </a:solidFill>
                <a:latin typeface="Arial"/>
                <a:ea typeface="Times New Roman"/>
                <a:cs typeface="Segoe UI"/>
              </a:rPr>
              <a:t>. </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srgbClr val="000000"/>
                </a:solidFill>
                <a:latin typeface="Arial"/>
                <a:ea typeface="Times New Roman"/>
                <a:cs typeface="Segoe UI"/>
              </a:rPr>
              <a:t>Dans la zone </a:t>
            </a:r>
            <a:r>
              <a:rPr lang="en-US" sz="1000" b="1">
                <a:solidFill>
                  <a:prstClr val="black"/>
                </a:solidFill>
                <a:latin typeface="Arial"/>
                <a:ea typeface="Times New Roman"/>
                <a:cs typeface="Times New Roman"/>
              </a:rPr>
              <a:t>Nom de la destination</a:t>
            </a:r>
            <a:r>
              <a:rPr lang="en-US" sz="1000">
                <a:solidFill>
                  <a:srgbClr val="000000"/>
                </a:solidFill>
                <a:latin typeface="Arial"/>
                <a:ea typeface="Times New Roman"/>
                <a:cs typeface="Segoe UI"/>
              </a:rPr>
              <a:t>, tapez </a:t>
            </a:r>
            <a:r>
              <a:rPr lang="en-US" sz="1000" b="1">
                <a:solidFill>
                  <a:prstClr val="black"/>
                </a:solidFill>
                <a:latin typeface="Arial"/>
                <a:ea typeface="Times New Roman"/>
                <a:cs typeface="Times New Roman"/>
              </a:rPr>
              <a:t>VPN Adatum</a:t>
            </a:r>
            <a:r>
              <a:rPr lang="en-US" sz="1000">
                <a:solidFill>
                  <a:srgbClr val="000000"/>
                </a:solidFill>
                <a:latin typeface="Arial"/>
                <a:ea typeface="Times New Roman"/>
                <a:cs typeface="Segoe UI"/>
              </a:rPr>
              <a:t>. </a:t>
            </a:r>
            <a:endParaRPr lang="en-US" sz="1000">
              <a:solidFill>
                <a:prstClr val="black"/>
              </a:solidFill>
              <a:latin typeface="Arial"/>
              <a:ea typeface="Times New Roman"/>
              <a:cs typeface="Times New Roman"/>
            </a:endParaRPr>
          </a:p>
          <a:p>
            <a:pPr marL="342900" indent="-342900">
              <a:lnSpc>
                <a:spcPct val="115000"/>
              </a:lnSpc>
              <a:spcAft>
                <a:spcPts val="995"/>
              </a:spcAft>
              <a:buFont typeface="+mj-lt"/>
              <a:buAutoNum type="arabicPeriod"/>
            </a:pPr>
            <a:r>
              <a:rPr lang="en-US" sz="1000">
                <a:solidFill>
                  <a:srgbClr val="000000"/>
                </a:solidFill>
                <a:latin typeface="Arial"/>
                <a:ea typeface="Times New Roman"/>
                <a:cs typeface="Segoe UI"/>
              </a:rPr>
              <a:t>Activez la case à cocher </a:t>
            </a:r>
            <a:r>
              <a:rPr lang="en-US" sz="1000" b="1">
                <a:solidFill>
                  <a:prstClr val="black"/>
                </a:solidFill>
                <a:latin typeface="Arial"/>
                <a:ea typeface="Times New Roman"/>
                <a:cs typeface="Times New Roman"/>
              </a:rPr>
              <a:t>Autoriser d'autres personnes à utiliser cette connexion</a:t>
            </a:r>
            <a:r>
              <a:rPr lang="en-US" sz="1000">
                <a:solidFill>
                  <a:srgbClr val="000000"/>
                </a:solidFill>
                <a:latin typeface="Arial"/>
                <a:ea typeface="Times New Roman"/>
                <a:cs typeface="Segoe UI"/>
              </a:rPr>
              <a:t>, puis </a:t>
            </a:r>
            <a:r>
              <a:rPr lang="en-US" sz="1000" smtClean="0">
                <a:solidFill>
                  <a:srgbClr val="000000"/>
                </a:solidFill>
                <a:latin typeface="Arial"/>
                <a:ea typeface="Times New Roman"/>
                <a:cs typeface="Segoe UI"/>
              </a:rPr>
              <a:t>cliquez </a:t>
            </a:r>
            <a:r>
              <a:rPr lang="en-US" smtClean="0">
                <a:solidFill>
                  <a:srgbClr val="000000"/>
                </a:solidFill>
                <a:latin typeface="Arial"/>
                <a:ea typeface="Times New Roman"/>
                <a:cs typeface="Segoe UI"/>
              </a:rPr>
              <a:t>sur </a:t>
            </a:r>
            <a:r>
              <a:rPr lang="en-US" b="1">
                <a:solidFill>
                  <a:prstClr val="black"/>
                </a:solidFill>
                <a:latin typeface="Arial"/>
                <a:ea typeface="Times New Roman"/>
                <a:cs typeface="Times New Roman"/>
              </a:rPr>
              <a:t>Créer</a:t>
            </a:r>
            <a:r>
              <a:rPr lang="en-US">
                <a:solidFill>
                  <a:srgbClr val="000000"/>
                </a:solidFill>
                <a:latin typeface="Arial"/>
                <a:ea typeface="Times New Roman"/>
                <a:cs typeface="Segoe UI"/>
              </a:rPr>
              <a:t>.</a:t>
            </a:r>
            <a:endParaRPr lang="en-US">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endParaRPr lang="en-US"/>
          </a:p>
        </p:txBody>
      </p:sp>
      <p:sp>
        <p:nvSpPr>
          <p:cNvPr id="4" name="Slide Number Placeholder 3"/>
          <p:cNvSpPr>
            <a:spLocks noGrp="1"/>
          </p:cNvSpPr>
          <p:nvPr>
            <p:ph type="sldNum" sz="quarter" idx="10"/>
          </p:nvPr>
        </p:nvSpPr>
        <p:spPr/>
        <p:txBody>
          <a:bodyPr/>
          <a:lstStyle/>
          <a:p>
            <a:fld id="{8FC78250-69A2-4CFA-9B6A-8D5286EDEFF8}" type="slidenum">
              <a:rPr lang="en-US" smtClean="0"/>
              <a:t>19</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Configuration et résolution des problèmes d'accès à distance</a:t>
            </a:r>
            <a:endParaRPr lang="en-US" sz="1200" b="1">
              <a:solidFill>
                <a:srgbClr val="336699"/>
              </a:solidFill>
              <a:latin typeface="Arial"/>
            </a:endParaRPr>
          </a:p>
        </p:txBody>
      </p:sp>
      <p:sp>
        <p:nvSpPr>
          <p:cNvPr id="8" name="TextBox 7"/>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val="1977077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4000"/>
              </a:lnSpc>
            </a:pPr>
            <a:r>
              <a:rPr lang="en-US" sz="1000">
                <a:latin typeface="Arial"/>
                <a:ea typeface="SimSun"/>
                <a:cs typeface="Segoe UI"/>
              </a:rPr>
              <a:t>Lors de la préparation de ce cours, il est impératif que vous exécutiez vous-même les ateliers afin de comprendre comment ils fonctionnent et les concepts abordés dans chacun d'entre eux. Vous serez ainsi</a:t>
            </a:r>
            <a:endParaRPr lang="en-US" sz="1000">
              <a:latin typeface="Arial"/>
              <a:ea typeface="SimSun"/>
              <a:cs typeface="Arial"/>
            </a:endParaRPr>
          </a:p>
          <a:p>
            <a:pPr>
              <a:lnSpc>
                <a:spcPct val="114000"/>
              </a:lnSpc>
            </a:pPr>
            <a:r>
              <a:rPr lang="en-US" sz="1000" smtClean="0">
                <a:solidFill>
                  <a:prstClr val="black"/>
                </a:solidFill>
                <a:latin typeface="Arial"/>
                <a:ea typeface="SimSun"/>
                <a:cs typeface="Segoe UI"/>
              </a:rPr>
              <a:t>à </a:t>
            </a:r>
            <a:r>
              <a:rPr lang="en-US" sz="1000">
                <a:solidFill>
                  <a:prstClr val="black"/>
                </a:solidFill>
                <a:latin typeface="Arial"/>
                <a:ea typeface="SimSun"/>
                <a:cs typeface="Segoe UI"/>
              </a:rPr>
              <a:t>même de fournir des conseils avisés aux stagiaires qui peuvent rester bloqués lors d'un atelier. Vous serez également plus en mesure d'organiser votre cours afin de vous assurer que tous les concepts abordés dans les ateliers sont également traités dans votre cours.</a:t>
            </a:r>
            <a:endParaRPr lang="en-US"/>
          </a:p>
        </p:txBody>
      </p:sp>
      <p:sp>
        <p:nvSpPr>
          <p:cNvPr id="4" name="Slide Number Placeholder 3"/>
          <p:cNvSpPr>
            <a:spLocks noGrp="1"/>
          </p:cNvSpPr>
          <p:nvPr>
            <p:ph type="sldNum" sz="quarter" idx="10"/>
          </p:nvPr>
        </p:nvSpPr>
        <p:spPr/>
        <p:txBody>
          <a:bodyPr/>
          <a:lstStyle/>
          <a:p>
            <a:fld id="{8FC78250-69A2-4CFA-9B6A-8D5286EDEFF8}" type="slidenum">
              <a:rPr lang="en-US" smtClean="0"/>
              <a:t>2</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Configuration et résolution des problèmes d'accès à distance</a:t>
            </a:r>
            <a:endParaRPr lang="en-US" sz="1200" b="1">
              <a:solidFill>
                <a:srgbClr val="336699"/>
              </a:solidFill>
              <a:latin typeface="Arial"/>
            </a:endParaRPr>
          </a:p>
        </p:txBody>
      </p:sp>
    </p:spTree>
    <p:extLst>
      <p:ext uri="{BB962C8B-B14F-4D97-AF65-F5344CB8AC3E}">
        <p14:creationId xmlns:p14="http://schemas.microsoft.com/office/powerpoint/2010/main" val="18252974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marL="342900" lvl="0" indent="-342900">
              <a:lnSpc>
                <a:spcPct val="115000"/>
              </a:lnSpc>
              <a:spcAft>
                <a:spcPts val="995"/>
              </a:spcAft>
              <a:buFont typeface="+mj-lt"/>
              <a:buAutoNum type="arabicPeriod" startAt="11"/>
            </a:pPr>
            <a:r>
              <a:rPr lang="en-US" sz="1000" dirty="0" err="1" smtClean="0">
                <a:solidFill>
                  <a:srgbClr val="000000"/>
                </a:solidFill>
                <a:latin typeface="Arial"/>
                <a:ea typeface="Times New Roman"/>
                <a:cs typeface="Segoe UI"/>
              </a:rPr>
              <a:t>Dans</a:t>
            </a:r>
            <a:r>
              <a:rPr lang="en-US" sz="1000" dirty="0" smtClean="0">
                <a:solidFill>
                  <a:srgbClr val="000000"/>
                </a:solidFill>
                <a:latin typeface="Arial"/>
                <a:ea typeface="Times New Roman"/>
                <a:cs typeface="Segoe UI"/>
              </a:rPr>
              <a:t> </a:t>
            </a:r>
            <a:r>
              <a:rPr lang="en-US" sz="1000" dirty="0">
                <a:solidFill>
                  <a:srgbClr val="000000"/>
                </a:solidFill>
                <a:latin typeface="Arial"/>
                <a:ea typeface="Times New Roman"/>
                <a:cs typeface="Segoe UI"/>
              </a:rPr>
              <a:t>la </a:t>
            </a:r>
            <a:r>
              <a:rPr lang="en-US" sz="1000" dirty="0" err="1">
                <a:solidFill>
                  <a:srgbClr val="000000"/>
                </a:solidFill>
                <a:latin typeface="Arial"/>
                <a:ea typeface="Times New Roman"/>
                <a:cs typeface="Segoe UI"/>
              </a:rPr>
              <a:t>fenêtre</a:t>
            </a:r>
            <a:r>
              <a:rPr lang="en-US" sz="1000" dirty="0">
                <a:solidFill>
                  <a:srgbClr val="000000"/>
                </a:solidFill>
                <a:latin typeface="Arial"/>
                <a:ea typeface="Times New Roman"/>
                <a:cs typeface="Segoe UI"/>
              </a:rPr>
              <a:t> </a:t>
            </a:r>
            <a:r>
              <a:rPr lang="en-US" sz="1000" b="1" dirty="0">
                <a:solidFill>
                  <a:prstClr val="black"/>
                </a:solidFill>
                <a:latin typeface="Arial"/>
                <a:ea typeface="Times New Roman"/>
                <a:cs typeface="Times New Roman"/>
              </a:rPr>
              <a:t>Centre </a:t>
            </a:r>
            <a:r>
              <a:rPr lang="en-US" sz="1000" b="1" dirty="0" err="1">
                <a:solidFill>
                  <a:prstClr val="black"/>
                </a:solidFill>
                <a:latin typeface="Arial"/>
                <a:ea typeface="Times New Roman"/>
                <a:cs typeface="Times New Roman"/>
              </a:rPr>
              <a:t>Réseau</a:t>
            </a:r>
            <a:r>
              <a:rPr lang="en-US" sz="1000" b="1" dirty="0">
                <a:solidFill>
                  <a:prstClr val="black"/>
                </a:solidFill>
                <a:latin typeface="Arial"/>
                <a:ea typeface="Times New Roman"/>
                <a:cs typeface="Times New Roman"/>
              </a:rPr>
              <a:t> et </a:t>
            </a:r>
            <a:r>
              <a:rPr lang="en-US" sz="1000" b="1" dirty="0" err="1">
                <a:solidFill>
                  <a:prstClr val="black"/>
                </a:solidFill>
                <a:latin typeface="Arial"/>
                <a:ea typeface="Times New Roman"/>
                <a:cs typeface="Times New Roman"/>
              </a:rPr>
              <a:t>partage</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a:solidFill>
                  <a:prstClr val="black"/>
                </a:solidFill>
                <a:latin typeface="Arial"/>
                <a:ea typeface="Times New Roman"/>
                <a:cs typeface="Times New Roman"/>
              </a:rPr>
              <a:t>Modifier les </a:t>
            </a:r>
            <a:r>
              <a:rPr lang="en-US" sz="1000" b="1" dirty="0" err="1">
                <a:solidFill>
                  <a:prstClr val="black"/>
                </a:solidFill>
                <a:latin typeface="Arial"/>
                <a:ea typeface="Times New Roman"/>
                <a:cs typeface="Times New Roman"/>
              </a:rPr>
              <a:t>paramètres</a:t>
            </a:r>
            <a:r>
              <a:rPr lang="en-US" sz="1000" b="1" dirty="0">
                <a:solidFill>
                  <a:prstClr val="black"/>
                </a:solidFill>
                <a:latin typeface="Arial"/>
                <a:ea typeface="Times New Roman"/>
                <a:cs typeface="Times New Roman"/>
              </a:rPr>
              <a:t> de la carte</a:t>
            </a:r>
            <a:r>
              <a:rPr lang="en-US" sz="1000" dirty="0">
                <a:solidFill>
                  <a:srgbClr val="000000"/>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1"/>
            </a:pP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avec le </a:t>
            </a:r>
            <a:r>
              <a:rPr lang="en-US" sz="1000" dirty="0" err="1">
                <a:solidFill>
                  <a:srgbClr val="000000"/>
                </a:solidFill>
                <a:latin typeface="Arial"/>
                <a:ea typeface="Times New Roman"/>
                <a:cs typeface="Segoe UI"/>
              </a:rPr>
              <a:t>bouton</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droit</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la </a:t>
            </a:r>
            <a:r>
              <a:rPr lang="en-US" sz="1000" dirty="0" err="1">
                <a:solidFill>
                  <a:srgbClr val="000000"/>
                </a:solidFill>
                <a:latin typeface="Arial"/>
                <a:ea typeface="Times New Roman"/>
                <a:cs typeface="Segoe UI"/>
              </a:rPr>
              <a:t>connexion</a:t>
            </a:r>
            <a:r>
              <a:rPr lang="en-US" sz="1000" dirty="0">
                <a:solidFill>
                  <a:srgbClr val="000000"/>
                </a:solidFill>
                <a:latin typeface="Arial"/>
                <a:ea typeface="Times New Roman"/>
                <a:cs typeface="Segoe UI"/>
              </a:rPr>
              <a:t> </a:t>
            </a:r>
            <a:r>
              <a:rPr lang="en-US" sz="1000" b="1" dirty="0">
                <a:solidFill>
                  <a:prstClr val="black"/>
                </a:solidFill>
                <a:latin typeface="Arial"/>
                <a:ea typeface="Times New Roman"/>
                <a:cs typeface="Times New Roman"/>
              </a:rPr>
              <a:t>VPN </a:t>
            </a:r>
            <a:r>
              <a:rPr lang="en-US" sz="1000" b="1" dirty="0" err="1">
                <a:solidFill>
                  <a:prstClr val="black"/>
                </a:solidFill>
                <a:latin typeface="Arial"/>
                <a:ea typeface="Times New Roman"/>
                <a:cs typeface="Times New Roman"/>
              </a:rPr>
              <a:t>Adatum</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err="1">
                <a:solidFill>
                  <a:prstClr val="black"/>
                </a:solidFill>
                <a:latin typeface="Arial"/>
                <a:ea typeface="Times New Roman"/>
                <a:cs typeface="Times New Roman"/>
              </a:rPr>
              <a:t>Propriétés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puis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l'onglet</a:t>
            </a:r>
            <a:r>
              <a:rPr lang="en-US" sz="1000" dirty="0">
                <a:solidFill>
                  <a:srgbClr val="000000"/>
                </a:solidFill>
                <a:latin typeface="Arial"/>
                <a:ea typeface="Times New Roman"/>
                <a:cs typeface="Segoe UI"/>
              </a:rPr>
              <a:t> </a:t>
            </a:r>
            <a:r>
              <a:rPr lang="en-US" sz="1000" b="1" dirty="0" err="1">
                <a:solidFill>
                  <a:prstClr val="black"/>
                </a:solidFill>
                <a:latin typeface="Arial"/>
                <a:ea typeface="Times New Roman"/>
                <a:cs typeface="Times New Roman"/>
              </a:rPr>
              <a:t>Sécurité</a:t>
            </a:r>
            <a:r>
              <a:rPr lang="en-US" sz="1000" dirty="0">
                <a:solidFill>
                  <a:srgbClr val="000000"/>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1"/>
            </a:pPr>
            <a:r>
              <a:rPr lang="en-US" sz="1000" dirty="0" err="1">
                <a:solidFill>
                  <a:srgbClr val="000000"/>
                </a:solidFill>
                <a:latin typeface="Arial"/>
                <a:ea typeface="Times New Roman"/>
                <a:cs typeface="Segoe UI"/>
              </a:rPr>
              <a:t>Dans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l'onglet</a:t>
            </a:r>
            <a:r>
              <a:rPr lang="en-US" sz="1000" dirty="0">
                <a:solidFill>
                  <a:srgbClr val="000000"/>
                </a:solidFill>
                <a:latin typeface="Arial"/>
                <a:ea typeface="Times New Roman"/>
                <a:cs typeface="Segoe UI"/>
              </a:rPr>
              <a:t> </a:t>
            </a:r>
            <a:r>
              <a:rPr lang="en-US" sz="1000" b="1" dirty="0" err="1">
                <a:solidFill>
                  <a:prstClr val="black"/>
                </a:solidFill>
                <a:latin typeface="Arial"/>
                <a:ea typeface="Times New Roman"/>
                <a:cs typeface="Times New Roman"/>
              </a:rPr>
              <a:t>Sécurité</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dans</a:t>
            </a:r>
            <a:r>
              <a:rPr lang="en-US" sz="1000" dirty="0">
                <a:solidFill>
                  <a:srgbClr val="000000"/>
                </a:solidFill>
                <a:latin typeface="Arial"/>
                <a:ea typeface="Times New Roman"/>
                <a:cs typeface="Segoe UI"/>
              </a:rPr>
              <a:t> la </a:t>
            </a:r>
            <a:r>
              <a:rPr lang="en-US" sz="1000" dirty="0" err="1">
                <a:solidFill>
                  <a:srgbClr val="000000"/>
                </a:solidFill>
                <a:latin typeface="Arial"/>
                <a:ea typeface="Times New Roman"/>
                <a:cs typeface="Segoe UI"/>
              </a:rPr>
              <a:t>liste</a:t>
            </a:r>
            <a:r>
              <a:rPr lang="en-US" sz="1000" dirty="0">
                <a:solidFill>
                  <a:srgbClr val="000000"/>
                </a:solidFill>
                <a:latin typeface="Arial"/>
                <a:ea typeface="Times New Roman"/>
                <a:cs typeface="Segoe UI"/>
              </a:rPr>
              <a:t> </a:t>
            </a:r>
            <a:r>
              <a:rPr lang="en-US" sz="1000" b="1" dirty="0">
                <a:solidFill>
                  <a:prstClr val="black"/>
                </a:solidFill>
                <a:latin typeface="Arial"/>
                <a:ea typeface="Times New Roman"/>
                <a:cs typeface="Times New Roman"/>
              </a:rPr>
              <a:t>Type de </a:t>
            </a:r>
            <a:r>
              <a:rPr lang="en-US" sz="1000" b="1" dirty="0" err="1">
                <a:solidFill>
                  <a:prstClr val="black"/>
                </a:solidFill>
                <a:latin typeface="Arial"/>
                <a:ea typeface="Times New Roman"/>
                <a:cs typeface="Times New Roman"/>
              </a:rPr>
              <a:t>réseau</a:t>
            </a:r>
            <a:r>
              <a:rPr lang="en-US" sz="1000" b="1" dirty="0">
                <a:solidFill>
                  <a:prstClr val="black"/>
                </a:solidFill>
                <a:latin typeface="Arial"/>
                <a:ea typeface="Times New Roman"/>
                <a:cs typeface="Times New Roman"/>
              </a:rPr>
              <a:t> VPN</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err="1">
                <a:solidFill>
                  <a:prstClr val="black"/>
                </a:solidFill>
                <a:latin typeface="Arial"/>
                <a:ea typeface="Times New Roman"/>
                <a:cs typeface="Times New Roman"/>
              </a:rPr>
              <a:t>Protocole</a:t>
            </a:r>
            <a:r>
              <a:rPr lang="en-US" sz="1000" b="1" dirty="0">
                <a:solidFill>
                  <a:prstClr val="black"/>
                </a:solidFill>
                <a:latin typeface="Arial"/>
                <a:ea typeface="Times New Roman"/>
                <a:cs typeface="Times New Roman"/>
              </a:rPr>
              <a:t> PPTP (Point to Point Tunneling Protocol)</a:t>
            </a:r>
            <a:r>
              <a:rPr lang="en-US" sz="1000" dirty="0">
                <a:solidFill>
                  <a:srgbClr val="000000"/>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1"/>
            </a:pPr>
            <a:r>
              <a:rPr lang="en-US" sz="1000" dirty="0">
                <a:solidFill>
                  <a:srgbClr val="000000"/>
                </a:solidFill>
                <a:latin typeface="Arial"/>
                <a:ea typeface="Times New Roman"/>
                <a:cs typeface="Segoe UI"/>
              </a:rPr>
              <a:t>Sous </a:t>
            </a:r>
            <a:r>
              <a:rPr lang="en-US" sz="1000" dirty="0" err="1">
                <a:solidFill>
                  <a:srgbClr val="000000"/>
                </a:solidFill>
                <a:latin typeface="Arial"/>
                <a:ea typeface="Times New Roman"/>
                <a:cs typeface="Segoe UI"/>
              </a:rPr>
              <a:t>Authentification</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err="1">
                <a:solidFill>
                  <a:prstClr val="black"/>
                </a:solidFill>
                <a:latin typeface="Arial"/>
                <a:ea typeface="Times New Roman"/>
                <a:cs typeface="Times New Roman"/>
              </a:rPr>
              <a:t>Autoriser</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ces</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protocoles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puis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a:solidFill>
                  <a:prstClr val="black"/>
                </a:solidFill>
                <a:latin typeface="Arial"/>
                <a:ea typeface="Times New Roman"/>
                <a:cs typeface="Times New Roman"/>
              </a:rPr>
              <a:t>OK</a:t>
            </a:r>
            <a:r>
              <a:rPr lang="en-US" sz="1000" dirty="0">
                <a:solidFill>
                  <a:srgbClr val="000000"/>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1"/>
            </a:pPr>
            <a:r>
              <a:rPr lang="en-US" sz="1000" dirty="0" err="1">
                <a:solidFill>
                  <a:srgbClr val="000000"/>
                </a:solidFill>
                <a:latin typeface="Arial"/>
                <a:ea typeface="Times New Roman"/>
                <a:cs typeface="Segoe UI"/>
              </a:rPr>
              <a:t>Dans</a:t>
            </a:r>
            <a:r>
              <a:rPr lang="en-US" sz="1000" dirty="0">
                <a:solidFill>
                  <a:srgbClr val="000000"/>
                </a:solidFill>
                <a:latin typeface="Arial"/>
                <a:ea typeface="Times New Roman"/>
                <a:cs typeface="Segoe UI"/>
              </a:rPr>
              <a:t> la </a:t>
            </a:r>
            <a:r>
              <a:rPr lang="en-US" sz="1000" dirty="0" err="1">
                <a:solidFill>
                  <a:srgbClr val="000000"/>
                </a:solidFill>
                <a:latin typeface="Arial"/>
                <a:ea typeface="Times New Roman"/>
                <a:cs typeface="Segoe UI"/>
              </a:rPr>
              <a:t>fenêtre</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Connexions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réseau</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avec le </a:t>
            </a:r>
            <a:r>
              <a:rPr lang="en-US" sz="1000" dirty="0" err="1">
                <a:solidFill>
                  <a:srgbClr val="000000"/>
                </a:solidFill>
                <a:latin typeface="Arial"/>
                <a:ea typeface="Times New Roman"/>
                <a:cs typeface="Segoe UI"/>
              </a:rPr>
              <a:t>bouton</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droit</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la </a:t>
            </a:r>
            <a:r>
              <a:rPr lang="en-US" sz="1000" dirty="0" err="1">
                <a:solidFill>
                  <a:srgbClr val="000000"/>
                </a:solidFill>
                <a:latin typeface="Arial"/>
                <a:ea typeface="Times New Roman"/>
                <a:cs typeface="Segoe UI"/>
              </a:rPr>
              <a:t>connexion</a:t>
            </a:r>
            <a:r>
              <a:rPr lang="en-US" sz="1000" dirty="0">
                <a:solidFill>
                  <a:srgbClr val="000000"/>
                </a:solidFill>
                <a:latin typeface="Arial"/>
                <a:ea typeface="Times New Roman"/>
                <a:cs typeface="Segoe UI"/>
              </a:rPr>
              <a:t> </a:t>
            </a:r>
            <a:r>
              <a:rPr lang="en-US" sz="1000" b="1" dirty="0">
                <a:solidFill>
                  <a:prstClr val="black"/>
                </a:solidFill>
                <a:latin typeface="Arial"/>
                <a:ea typeface="Times New Roman"/>
                <a:cs typeface="Times New Roman"/>
              </a:rPr>
              <a:t>VPN </a:t>
            </a:r>
            <a:r>
              <a:rPr lang="en-US" sz="1000" b="1" dirty="0" err="1">
                <a:solidFill>
                  <a:prstClr val="black"/>
                </a:solidFill>
                <a:latin typeface="Arial"/>
                <a:ea typeface="Times New Roman"/>
                <a:cs typeface="Times New Roman"/>
              </a:rPr>
              <a:t>Adatum</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puis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a:solidFill>
                  <a:prstClr val="black"/>
                </a:solidFill>
                <a:latin typeface="Arial"/>
                <a:ea typeface="Times New Roman"/>
                <a:cs typeface="Times New Roman"/>
              </a:rPr>
              <a:t>Connecter/</a:t>
            </a:r>
            <a:r>
              <a:rPr lang="en-US" sz="1000" b="1" dirty="0" err="1">
                <a:solidFill>
                  <a:prstClr val="black"/>
                </a:solidFill>
                <a:latin typeface="Arial"/>
                <a:ea typeface="Times New Roman"/>
                <a:cs typeface="Times New Roman"/>
              </a:rPr>
              <a:t>Déconnecter</a:t>
            </a:r>
            <a:r>
              <a:rPr lang="en-US" sz="1000" dirty="0">
                <a:solidFill>
                  <a:srgbClr val="000000"/>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1"/>
            </a:pPr>
            <a:r>
              <a:rPr lang="en-US" sz="1000" dirty="0" err="1">
                <a:solidFill>
                  <a:srgbClr val="000000"/>
                </a:solidFill>
                <a:latin typeface="Arial"/>
                <a:ea typeface="Times New Roman"/>
                <a:cs typeface="Segoe UI"/>
              </a:rPr>
              <a:t>Dans</a:t>
            </a:r>
            <a:r>
              <a:rPr lang="en-US" sz="1000" dirty="0">
                <a:solidFill>
                  <a:srgbClr val="000000"/>
                </a:solidFill>
                <a:latin typeface="Arial"/>
                <a:ea typeface="Times New Roman"/>
                <a:cs typeface="Segoe UI"/>
              </a:rPr>
              <a:t> la </a:t>
            </a:r>
            <a:r>
              <a:rPr lang="en-US" sz="1000" dirty="0" err="1">
                <a:solidFill>
                  <a:srgbClr val="000000"/>
                </a:solidFill>
                <a:latin typeface="Arial"/>
                <a:ea typeface="Times New Roman"/>
                <a:cs typeface="Segoe UI"/>
              </a:rPr>
              <a:t>liste</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Réseaux</a:t>
            </a:r>
            <a:r>
              <a:rPr lang="en-US" sz="1000" dirty="0">
                <a:solidFill>
                  <a:srgbClr val="000000"/>
                </a:solidFill>
                <a:latin typeface="Arial"/>
                <a:ea typeface="Times New Roman"/>
                <a:cs typeface="Segoe UI"/>
              </a:rPr>
              <a:t> de </a:t>
            </a:r>
            <a:r>
              <a:rPr lang="en-US" sz="1000" dirty="0" err="1">
                <a:solidFill>
                  <a:srgbClr val="000000"/>
                </a:solidFill>
                <a:latin typeface="Arial"/>
                <a:ea typeface="Times New Roman"/>
                <a:cs typeface="Segoe UI"/>
              </a:rPr>
              <a:t>droite</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a:solidFill>
                  <a:prstClr val="black"/>
                </a:solidFill>
                <a:latin typeface="Arial"/>
                <a:ea typeface="Times New Roman"/>
                <a:cs typeface="Times New Roman"/>
              </a:rPr>
              <a:t>VPN </a:t>
            </a:r>
            <a:r>
              <a:rPr lang="en-US" sz="1000" b="1" dirty="0" err="1">
                <a:solidFill>
                  <a:prstClr val="black"/>
                </a:solidFill>
                <a:latin typeface="Arial"/>
                <a:ea typeface="Times New Roman"/>
                <a:cs typeface="Times New Roman"/>
              </a:rPr>
              <a:t>Adatum</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puis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err="1">
                <a:solidFill>
                  <a:prstClr val="black"/>
                </a:solidFill>
                <a:latin typeface="Arial"/>
                <a:ea typeface="Times New Roman"/>
                <a:cs typeface="Times New Roman"/>
              </a:rPr>
              <a:t>Connexion</a:t>
            </a:r>
            <a:r>
              <a:rPr lang="en-US" sz="1000" dirty="0">
                <a:solidFill>
                  <a:srgbClr val="000000"/>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1"/>
            </a:pPr>
            <a:r>
              <a:rPr lang="en-US" sz="1000" dirty="0" err="1">
                <a:solidFill>
                  <a:srgbClr val="000000"/>
                </a:solidFill>
                <a:latin typeface="Arial"/>
                <a:ea typeface="Times New Roman"/>
                <a:cs typeface="Segoe UI"/>
              </a:rPr>
              <a:t>Dans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Authentification</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réseau</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dans</a:t>
            </a:r>
            <a:r>
              <a:rPr lang="en-US" sz="1000" dirty="0">
                <a:solidFill>
                  <a:srgbClr val="000000"/>
                </a:solidFill>
                <a:latin typeface="Arial"/>
                <a:ea typeface="Times New Roman"/>
                <a:cs typeface="Segoe UI"/>
              </a:rPr>
              <a:t> la zone de </a:t>
            </a:r>
            <a:r>
              <a:rPr lang="en-US" sz="1000" dirty="0" err="1">
                <a:solidFill>
                  <a:srgbClr val="000000"/>
                </a:solidFill>
                <a:latin typeface="Arial"/>
                <a:ea typeface="Times New Roman"/>
                <a:cs typeface="Segoe UI"/>
              </a:rPr>
              <a:t>texte</a:t>
            </a:r>
            <a:r>
              <a:rPr lang="en-US" sz="1000" dirty="0">
                <a:solidFill>
                  <a:srgbClr val="000000"/>
                </a:solidFill>
                <a:latin typeface="Arial"/>
                <a:ea typeface="Times New Roman"/>
                <a:cs typeface="Segoe UI"/>
              </a:rPr>
              <a:t> </a:t>
            </a:r>
            <a:r>
              <a:rPr lang="en-US" sz="1000" b="1" dirty="0">
                <a:solidFill>
                  <a:prstClr val="black"/>
                </a:solidFill>
                <a:latin typeface="Arial"/>
                <a:ea typeface="Times New Roman"/>
                <a:cs typeface="Times New Roman"/>
              </a:rPr>
              <a:t>Nom </a:t>
            </a:r>
            <a:r>
              <a:rPr lang="en-US" sz="1000" b="1" dirty="0" err="1">
                <a:solidFill>
                  <a:prstClr val="black"/>
                </a:solidFill>
                <a:latin typeface="Arial"/>
                <a:ea typeface="Times New Roman"/>
                <a:cs typeface="Times New Roman"/>
              </a:rPr>
              <a:t>d'utilisateur</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saisissez</a:t>
            </a:r>
            <a:r>
              <a:rPr lang="en-US" sz="1000" dirty="0">
                <a:solidFill>
                  <a:srgbClr val="000000"/>
                </a:solidFill>
                <a:latin typeface="Arial"/>
                <a:ea typeface="Times New Roman"/>
                <a:cs typeface="Segoe UI"/>
              </a:rPr>
              <a:t> </a:t>
            </a:r>
            <a:r>
              <a:rPr lang="en-US" sz="1000" b="1" dirty="0">
                <a:solidFill>
                  <a:prstClr val="black"/>
                </a:solidFill>
                <a:latin typeface="Arial"/>
                <a:ea typeface="Times New Roman"/>
                <a:cs typeface="Times New Roman"/>
              </a:rPr>
              <a:t>ADATUM\</a:t>
            </a:r>
            <a:r>
              <a:rPr lang="en-US" sz="1000" b="1" dirty="0" err="1">
                <a:solidFill>
                  <a:prstClr val="black"/>
                </a:solidFill>
                <a:latin typeface="Arial"/>
                <a:ea typeface="Times New Roman"/>
                <a:cs typeface="Times New Roman"/>
              </a:rPr>
              <a:t>Administrateur</a:t>
            </a:r>
            <a:r>
              <a:rPr lang="en-US" sz="1000" dirty="0">
                <a:solidFill>
                  <a:srgbClr val="000000"/>
                </a:solidFill>
                <a:latin typeface="Arial"/>
                <a:ea typeface="Times New Roman"/>
                <a:cs typeface="Segoe UI"/>
              </a:rPr>
              <a:t>. </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1"/>
            </a:pPr>
            <a:r>
              <a:rPr lang="en-US" sz="1000" dirty="0" err="1">
                <a:solidFill>
                  <a:srgbClr val="000000"/>
                </a:solidFill>
                <a:latin typeface="Arial"/>
                <a:ea typeface="Times New Roman"/>
                <a:cs typeface="Segoe UI"/>
              </a:rPr>
              <a:t>Dans</a:t>
            </a:r>
            <a:r>
              <a:rPr lang="en-US" sz="1000" dirty="0">
                <a:solidFill>
                  <a:srgbClr val="000000"/>
                </a:solidFill>
                <a:latin typeface="Arial"/>
                <a:ea typeface="Times New Roman"/>
                <a:cs typeface="Segoe UI"/>
              </a:rPr>
              <a:t> la zone de </a:t>
            </a:r>
            <a:r>
              <a:rPr lang="en-US" sz="1000" dirty="0" err="1">
                <a:solidFill>
                  <a:srgbClr val="000000"/>
                </a:solidFill>
                <a:latin typeface="Arial"/>
                <a:ea typeface="Times New Roman"/>
                <a:cs typeface="Segoe UI"/>
              </a:rPr>
              <a:t>texte</a:t>
            </a:r>
            <a:r>
              <a:rPr lang="en-US" sz="1000" dirty="0">
                <a:solidFill>
                  <a:srgbClr val="000000"/>
                </a:solidFill>
                <a:latin typeface="Arial"/>
                <a:ea typeface="Times New Roman"/>
                <a:cs typeface="Segoe UI"/>
              </a:rPr>
              <a:t> </a:t>
            </a:r>
            <a:r>
              <a:rPr lang="en-US" sz="1000" b="1" dirty="0">
                <a:solidFill>
                  <a:prstClr val="black"/>
                </a:solidFill>
                <a:latin typeface="Arial"/>
                <a:ea typeface="Times New Roman"/>
                <a:cs typeface="Times New Roman"/>
              </a:rPr>
              <a:t>Mot de </a:t>
            </a:r>
            <a:r>
              <a:rPr lang="en-US" sz="1000" b="1" dirty="0" err="1">
                <a:solidFill>
                  <a:prstClr val="black"/>
                </a:solidFill>
                <a:latin typeface="Arial"/>
                <a:ea typeface="Times New Roman"/>
                <a:cs typeface="Times New Roman"/>
              </a:rPr>
              <a:t>passe</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saisissez</a:t>
            </a:r>
            <a:r>
              <a:rPr lang="en-US" sz="1000" dirty="0">
                <a:solidFill>
                  <a:srgbClr val="000000"/>
                </a:solidFill>
                <a:latin typeface="Arial"/>
                <a:ea typeface="Times New Roman"/>
                <a:cs typeface="Segoe UI"/>
              </a:rPr>
              <a:t> </a:t>
            </a:r>
            <a:r>
              <a:rPr lang="en-US" sz="1000" b="1" dirty="0">
                <a:solidFill>
                  <a:prstClr val="black"/>
                </a:solidFill>
                <a:latin typeface="Arial"/>
                <a:ea typeface="Times New Roman"/>
                <a:cs typeface="Times New Roman"/>
              </a:rPr>
              <a:t>Pa$$w0rd</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puis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a:solidFill>
                  <a:prstClr val="black"/>
                </a:solidFill>
                <a:latin typeface="Arial"/>
                <a:ea typeface="Times New Roman"/>
                <a:cs typeface="Times New Roman"/>
              </a:rPr>
              <a:t>OK</a:t>
            </a:r>
            <a:r>
              <a:rPr lang="en-US" sz="1000" dirty="0">
                <a:solidFill>
                  <a:srgbClr val="000000"/>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1"/>
            </a:pPr>
            <a:r>
              <a:rPr lang="en-US" sz="1000" dirty="0" err="1">
                <a:solidFill>
                  <a:srgbClr val="000000"/>
                </a:solidFill>
                <a:latin typeface="Arial"/>
                <a:ea typeface="Times New Roman"/>
                <a:cs typeface="Segoe UI"/>
              </a:rPr>
              <a:t>Attendez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que</a:t>
            </a:r>
            <a:r>
              <a:rPr lang="en-US" sz="1000" dirty="0">
                <a:solidFill>
                  <a:srgbClr val="000000"/>
                </a:solidFill>
                <a:latin typeface="Arial"/>
                <a:ea typeface="Times New Roman"/>
                <a:cs typeface="Segoe UI"/>
              </a:rPr>
              <a:t> la </a:t>
            </a:r>
            <a:r>
              <a:rPr lang="en-US" sz="1000" dirty="0" err="1">
                <a:solidFill>
                  <a:srgbClr val="000000"/>
                </a:solidFill>
                <a:latin typeface="Arial"/>
                <a:ea typeface="Times New Roman"/>
                <a:cs typeface="Segoe UI"/>
              </a:rPr>
              <a:t>connexion</a:t>
            </a:r>
            <a:r>
              <a:rPr lang="en-US" sz="1000" dirty="0">
                <a:solidFill>
                  <a:srgbClr val="000000"/>
                </a:solidFill>
                <a:latin typeface="Arial"/>
                <a:ea typeface="Times New Roman"/>
                <a:cs typeface="Segoe UI"/>
              </a:rPr>
              <a:t> VPN </a:t>
            </a:r>
            <a:r>
              <a:rPr lang="en-US" sz="1000" dirty="0" err="1">
                <a:solidFill>
                  <a:srgbClr val="000000"/>
                </a:solidFill>
                <a:latin typeface="Arial"/>
                <a:ea typeface="Times New Roman"/>
                <a:cs typeface="Segoe UI"/>
              </a:rPr>
              <a:t>soit</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établie</a:t>
            </a:r>
            <a:r>
              <a:rPr lang="en-US" sz="1000" dirty="0">
                <a:solidFill>
                  <a:srgbClr val="000000"/>
                </a:solidFill>
                <a:latin typeface="Arial"/>
                <a:ea typeface="Times New Roman"/>
                <a:cs typeface="Segoe UI"/>
              </a:rPr>
              <a:t>. La </a:t>
            </a:r>
            <a:r>
              <a:rPr lang="en-US" sz="1000" dirty="0" err="1">
                <a:solidFill>
                  <a:srgbClr val="000000"/>
                </a:solidFill>
                <a:latin typeface="Arial"/>
                <a:ea typeface="Times New Roman"/>
                <a:cs typeface="Segoe UI"/>
              </a:rPr>
              <a:t>connexion</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échoue</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Vous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recevez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une</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erreur</a:t>
            </a:r>
            <a:r>
              <a:rPr lang="en-US" sz="1000" dirty="0">
                <a:solidFill>
                  <a:srgbClr val="000000"/>
                </a:solidFill>
                <a:latin typeface="Arial"/>
                <a:ea typeface="Times New Roman"/>
                <a:cs typeface="Segoe UI"/>
              </a:rPr>
              <a:t> relative aux </a:t>
            </a:r>
            <a:r>
              <a:rPr lang="en-US" sz="1000" dirty="0" err="1">
                <a:solidFill>
                  <a:srgbClr val="000000"/>
                </a:solidFill>
                <a:latin typeface="Arial"/>
                <a:ea typeface="Times New Roman"/>
                <a:cs typeface="Segoe UI"/>
              </a:rPr>
              <a:t>problèmes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d'authentification</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Ce</a:t>
            </a:r>
            <a:r>
              <a:rPr lang="en-US" sz="1000" dirty="0">
                <a:solidFill>
                  <a:srgbClr val="000000"/>
                </a:solidFill>
                <a:latin typeface="Arial"/>
                <a:ea typeface="Times New Roman"/>
                <a:cs typeface="Segoe UI"/>
              </a:rPr>
              <a:t> message sera </a:t>
            </a:r>
            <a:r>
              <a:rPr lang="en-US" sz="1000" dirty="0" err="1">
                <a:solidFill>
                  <a:srgbClr val="000000"/>
                </a:solidFill>
                <a:latin typeface="Arial"/>
                <a:ea typeface="Times New Roman"/>
                <a:cs typeface="Segoe UI"/>
              </a:rPr>
              <a:t>abordé</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dans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une</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démonstration</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ultérieure</a:t>
            </a:r>
            <a:r>
              <a:rPr lang="en-US" sz="1000" dirty="0">
                <a:solidFill>
                  <a:srgbClr val="000000"/>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1"/>
            </a:pPr>
            <a:r>
              <a:rPr lang="en-US" sz="1000" dirty="0" err="1">
                <a:solidFill>
                  <a:srgbClr val="000000"/>
                </a:solidFill>
                <a:latin typeface="Arial"/>
                <a:ea typeface="Times New Roman"/>
                <a:cs typeface="Segoe UI"/>
              </a:rPr>
              <a:t>Fermez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toutes</a:t>
            </a:r>
            <a:r>
              <a:rPr lang="en-US" sz="1000" dirty="0">
                <a:solidFill>
                  <a:srgbClr val="000000"/>
                </a:solidFill>
                <a:latin typeface="Arial"/>
                <a:ea typeface="Times New Roman"/>
                <a:cs typeface="Segoe UI"/>
              </a:rPr>
              <a:t> les </a:t>
            </a:r>
            <a:r>
              <a:rPr lang="en-US" sz="1000" dirty="0" err="1">
                <a:solidFill>
                  <a:srgbClr val="000000"/>
                </a:solidFill>
                <a:latin typeface="Arial"/>
                <a:ea typeface="Times New Roman"/>
                <a:cs typeface="Segoe UI"/>
              </a:rPr>
              <a:t>fenêtres</a:t>
            </a:r>
            <a:r>
              <a:rPr lang="en-US" sz="1000" dirty="0">
                <a:solidFill>
                  <a:srgbClr val="000000"/>
                </a:solidFill>
                <a:latin typeface="Arial"/>
                <a:ea typeface="Times New Roman"/>
                <a:cs typeface="Segoe UI"/>
              </a:rPr>
              <a:t>.</a:t>
            </a:r>
            <a:endParaRPr lang="en-US" dirty="0"/>
          </a:p>
        </p:txBody>
      </p:sp>
      <p:sp>
        <p:nvSpPr>
          <p:cNvPr id="4" name="Slide Number Placeholder 3"/>
          <p:cNvSpPr>
            <a:spLocks noGrp="1"/>
          </p:cNvSpPr>
          <p:nvPr>
            <p:ph type="sldNum" sz="quarter" idx="10"/>
          </p:nvPr>
        </p:nvSpPr>
        <p:spPr/>
        <p:txBody>
          <a:bodyPr/>
          <a:lstStyle/>
          <a:p>
            <a:fld id="{8FC78250-69A2-4CFA-9B6A-8D5286EDEFF8}" type="slidenum">
              <a:rPr lang="en-US" smtClean="0"/>
              <a:t>20</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Configuration et résolution des problèmes d'accès à distance</a:t>
            </a:r>
            <a:endParaRPr lang="en-US" sz="1200" b="1">
              <a:solidFill>
                <a:srgbClr val="336699"/>
              </a:solidFill>
              <a:latin typeface="Arial"/>
            </a:endParaRPr>
          </a:p>
        </p:txBody>
      </p:sp>
    </p:spTree>
    <p:extLst>
      <p:ext uri="{BB962C8B-B14F-4D97-AF65-F5344CB8AC3E}">
        <p14:creationId xmlns:p14="http://schemas.microsoft.com/office/powerpoint/2010/main" val="488442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SimSun"/>
                <a:cs typeface="Segoe UI"/>
              </a:rPr>
              <a:t>Expliquez aux stagiaires qu'après avoir activé le service d'accès à distance, ils doivent réaliser des tâches supplémentaires pour sécuriser la solution de routage et d'accès à distance de sorte qu'elle réponde aux spécifications :</a:t>
            </a:r>
            <a:endParaRPr lang="en-US" sz="1000">
              <a:latin typeface="Arial"/>
              <a:ea typeface="SimSun"/>
              <a:cs typeface="Arial"/>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Configurer des filtres statiques (d'entrée/de sortie) de manière à créer des restrictions et des autorisations de trafic réseau.</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Ajuster les options d'enregistrement pour surveiller l'utilisation et résoudre les problèmes de connectivité.</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Configurer les ports VPN disponibles. Par exemple, vous pouvez augmenter le nombre de ports L2TP et supprimer toutes les connexions PPTP et SSTP. Configurez les ports de manière à prendre en charge le nombre d'utilisateurs et les types de connexions autorisés.</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Créer un profil Gestionnaire des connexions pour automatiser la configuration des connexions RRAS sur les ordinateurs clients.</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Ajouter les services de certificats si vous envisagez d'utiliser des méthodes d'authentification nécessitant des certificats d'utilisateur/ordinateur.</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Renforcer la sécurité en désactivant les protocoles d'authentification que vous ne souhaitez pas autoriser.</a:t>
            </a:r>
            <a:endParaRPr lang="en-US" sz="1000" smtClean="0">
              <a:effectLst/>
              <a:latin typeface="Arial"/>
              <a:ea typeface="Times New Roman"/>
              <a:cs typeface="Times New Roman"/>
            </a:endParaRPr>
          </a:p>
          <a:p>
            <a:pPr>
              <a:lnSpc>
                <a:spcPct val="115000"/>
              </a:lnSpc>
              <a:spcAft>
                <a:spcPts val="1000"/>
              </a:spcAft>
            </a:pPr>
            <a:r>
              <a:rPr lang="en-US" sz="1000">
                <a:latin typeface="Arial"/>
                <a:ea typeface="SimSun"/>
                <a:cs typeface="Segoe UI"/>
              </a:rPr>
              <a:t>Utilisez les informations de référence pour développer chacun de ces points.</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8FC78250-69A2-4CFA-9B6A-8D5286EDEFF8}" type="slidenum">
              <a:rPr lang="en-US" smtClean="0"/>
              <a:t>21</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Configuration et résolution des problèmes d'accès à distance</a:t>
            </a:r>
            <a:endParaRPr lang="en-US" sz="1200" b="1">
              <a:solidFill>
                <a:srgbClr val="336699"/>
              </a:solidFill>
              <a:latin typeface="Arial"/>
            </a:endParaRPr>
          </a:p>
        </p:txBody>
      </p:sp>
    </p:spTree>
    <p:extLst>
      <p:ext uri="{BB962C8B-B14F-4D97-AF65-F5344CB8AC3E}">
        <p14:creationId xmlns:p14="http://schemas.microsoft.com/office/powerpoint/2010/main" val="3382264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Expliquez les avantages du stockage des configurations RAS (Remote Access Service) sous forme de fichiers exécutables que vous pouvez envoyer par courrier électronique, placer sur un média amovible ou rendre accessibles depuis des partages de fichiers, par rapport à la configuration manuelle des objets de connexion. Présentez également les avantages du processus de dépannage.</a:t>
            </a:r>
            <a:endParaRPr lang="en-US" sz="1000">
              <a:latin typeface="Arial"/>
              <a:ea typeface="SimSun"/>
              <a:cs typeface="Arial"/>
            </a:endParaRPr>
          </a:p>
          <a:p>
            <a:pPr>
              <a:lnSpc>
                <a:spcPct val="115000"/>
              </a:lnSpc>
              <a:spcAft>
                <a:spcPts val="1000"/>
              </a:spcAft>
            </a:pPr>
            <a:r>
              <a:rPr lang="en-US" sz="1000">
                <a:solidFill>
                  <a:srgbClr val="000000"/>
                </a:solidFill>
                <a:latin typeface="Arial"/>
                <a:ea typeface="SimSun"/>
                <a:cs typeface="Segoe UI"/>
              </a:rPr>
              <a:t>Assurez-vous que les stagiaires comprennent bien que du fait que l'Assistant Kit d'administration du Gestionnaire des connexions (CMAK) crée un fichier exécutable, il existe différentes méthodes de distribution d'un profil de connexion aux utilisateurs. </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8FC78250-69A2-4CFA-9B6A-8D5286EDEFF8}" type="slidenum">
              <a:rPr lang="en-US" smtClean="0"/>
              <a:t>22</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Configuration et résolution des problèmes d'accès à distance</a:t>
            </a:r>
            <a:endParaRPr lang="en-US" sz="1200" b="1">
              <a:solidFill>
                <a:srgbClr val="336699"/>
              </a:solidFill>
              <a:latin typeface="Arial"/>
            </a:endParaRPr>
          </a:p>
        </p:txBody>
      </p:sp>
    </p:spTree>
    <p:extLst>
      <p:ext uri="{BB962C8B-B14F-4D97-AF65-F5344CB8AC3E}">
        <p14:creationId xmlns:p14="http://schemas.microsoft.com/office/powerpoint/2010/main" val="32523856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Arial"/>
              </a:rPr>
              <a:t> </a:t>
            </a:r>
            <a:r>
              <a:rPr lang="en-US" sz="1000">
                <a:latin typeface="Arial"/>
                <a:ea typeface="SimSun"/>
                <a:cs typeface="Segoe UI"/>
              </a:rPr>
              <a:t>Laissez l'ordinateur virtuel en exécution pour les démonstrations suivantes.</a:t>
            </a:r>
            <a:endParaRPr lang="en-US" sz="1000">
              <a:latin typeface="Arial"/>
              <a:ea typeface="SimSun"/>
              <a:cs typeface="Arial"/>
            </a:endParaRPr>
          </a:p>
          <a:p>
            <a:pPr>
              <a:lnSpc>
                <a:spcPct val="115000"/>
              </a:lnSpc>
              <a:spcAft>
                <a:spcPts val="1000"/>
              </a:spcAft>
            </a:pPr>
            <a:r>
              <a:rPr lang="en-US" sz="1000" b="1">
                <a:latin typeface="Arial"/>
                <a:ea typeface="SimSun"/>
                <a:cs typeface="Arial"/>
              </a:rPr>
              <a:t>Étapes de préparation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Les ordinateurs virtuels requis, </a:t>
            </a:r>
            <a:r>
              <a:rPr lang="en-US" sz="1000" b="1">
                <a:latin typeface="Arial"/>
                <a:ea typeface="SimSun"/>
                <a:cs typeface="Arial"/>
              </a:rPr>
              <a:t>22411B-LON-DC1</a:t>
            </a:r>
            <a:r>
              <a:rPr lang="en-US" sz="1000">
                <a:latin typeface="Arial"/>
                <a:ea typeface="SimSun"/>
                <a:cs typeface="Segoe UI"/>
              </a:rPr>
              <a:t>, </a:t>
            </a:r>
            <a:r>
              <a:rPr lang="en-US" sz="1000" b="1">
                <a:latin typeface="Arial"/>
                <a:ea typeface="SimSun"/>
                <a:cs typeface="Arial"/>
              </a:rPr>
              <a:t>22411B-LON-RTR</a:t>
            </a:r>
            <a:r>
              <a:rPr lang="en-US" sz="1000">
                <a:latin typeface="Arial"/>
                <a:ea typeface="SimSun"/>
                <a:cs typeface="Segoe UI"/>
              </a:rPr>
              <a:t> et </a:t>
            </a:r>
            <a:r>
              <a:rPr lang="en-US" sz="1000" b="1">
                <a:latin typeface="Arial"/>
                <a:ea typeface="SimSun"/>
                <a:cs typeface="Arial"/>
              </a:rPr>
              <a:t>22411B-LON-CL2</a:t>
            </a:r>
            <a:r>
              <a:rPr lang="en-US" sz="1000">
                <a:latin typeface="Arial"/>
                <a:ea typeface="SimSun"/>
                <a:cs typeface="Segoe UI"/>
              </a:rPr>
              <a:t>, devraient déjà s'exécuter après la démonstration précédente.</a:t>
            </a:r>
            <a:endParaRPr lang="en-US" sz="1000">
              <a:latin typeface="Arial"/>
              <a:ea typeface="SimSun"/>
              <a:cs typeface="Arial"/>
            </a:endParaRPr>
          </a:p>
          <a:p>
            <a:pPr>
              <a:lnSpc>
                <a:spcPct val="115000"/>
              </a:lnSpc>
              <a:spcAft>
                <a:spcPts val="1000"/>
              </a:spcAft>
            </a:pPr>
            <a:r>
              <a:rPr lang="en-US" sz="1000" b="1">
                <a:latin typeface="Arial"/>
                <a:ea typeface="SimSun"/>
                <a:cs typeface="Arial"/>
              </a:rPr>
              <a:t>Procédure de démonstration</a:t>
            </a:r>
            <a:endParaRPr lang="en-US" sz="1000">
              <a:latin typeface="Arial"/>
              <a:ea typeface="SimSun"/>
              <a:cs typeface="Arial"/>
            </a:endParaRPr>
          </a:p>
          <a:p>
            <a:pPr>
              <a:lnSpc>
                <a:spcPts val="1300"/>
              </a:lnSpc>
              <a:spcBef>
                <a:spcPts val="900"/>
              </a:spcBef>
              <a:spcAft>
                <a:spcPts val="300"/>
              </a:spcAft>
            </a:pPr>
            <a:r>
              <a:rPr lang="en-US" sz="1000" b="1" smtClean="0">
                <a:effectLst/>
                <a:latin typeface="Arial"/>
                <a:ea typeface="SimSun"/>
                <a:cs typeface="Segoe UI"/>
              </a:rPr>
              <a:t>Installer les services CMAK </a:t>
            </a:r>
          </a:p>
          <a:p>
            <a:pPr marL="342900" marR="0" lvl="0" indent="-342900">
              <a:lnSpc>
                <a:spcPct val="115000"/>
              </a:lnSpc>
              <a:spcBef>
                <a:spcPts val="0"/>
              </a:spcBef>
              <a:spcAft>
                <a:spcPts val="995"/>
              </a:spcAft>
              <a:buFont typeface="+mj-lt"/>
              <a:buAutoNum type="arabicPeriod"/>
            </a:pPr>
            <a:r>
              <a:rPr lang="en-US" sz="1000">
                <a:solidFill>
                  <a:srgbClr val="000000"/>
                </a:solidFill>
                <a:latin typeface="Arial"/>
                <a:ea typeface="Times New Roman"/>
                <a:cs typeface="Segoe UI"/>
              </a:rPr>
              <a:t>Au besoin, ouvrez une session sur LON-CL2 en tant qu'</a:t>
            </a:r>
            <a:r>
              <a:rPr lang="en-US" sz="1000" b="1">
                <a:solidFill>
                  <a:srgbClr val="000000"/>
                </a:solidFill>
                <a:latin typeface="Arial"/>
                <a:ea typeface="SimSun"/>
                <a:cs typeface="Arial"/>
              </a:rPr>
              <a:t>ADATUM\Administrateur</a:t>
            </a:r>
            <a:r>
              <a:rPr lang="en-US" sz="1000">
                <a:solidFill>
                  <a:srgbClr val="000000"/>
                </a:solidFill>
                <a:latin typeface="Arial"/>
                <a:ea typeface="Times New Roman"/>
                <a:cs typeface="Segoe UI"/>
              </a:rPr>
              <a:t> avec le mot de passe </a:t>
            </a:r>
            <a:r>
              <a:rPr lang="en-US" sz="1000" b="1">
                <a:solidFill>
                  <a:srgbClr val="000000"/>
                </a:solidFill>
                <a:latin typeface="Arial"/>
                <a:ea typeface="SimSun"/>
                <a:cs typeface="Arial"/>
              </a:rPr>
              <a:t>Pa$$w0rd</a:t>
            </a:r>
            <a:r>
              <a:rPr lang="en-US" sz="1000">
                <a:solidFill>
                  <a:srgbClr val="000000"/>
                </a:solidFill>
                <a:latin typeface="Arial"/>
                <a:ea typeface="Times New Roman"/>
                <a:cs typeface="Segoe UI"/>
              </a:rPr>
              <a:t>.</a:t>
            </a:r>
            <a:endParaRPr lang="en-US" sz="1000">
              <a:solidFill>
                <a:srgbClr val="000000"/>
              </a:solidFill>
              <a:latin typeface="Arial"/>
              <a:ea typeface="SimSun"/>
              <a:cs typeface="Arial"/>
            </a:endParaRPr>
          </a:p>
          <a:p>
            <a:pPr marL="342900" marR="0" lvl="0" indent="-342900">
              <a:lnSpc>
                <a:spcPct val="115000"/>
              </a:lnSpc>
              <a:spcBef>
                <a:spcPts val="0"/>
              </a:spcBef>
              <a:spcAft>
                <a:spcPts val="995"/>
              </a:spcAft>
              <a:buFont typeface="+mj-lt"/>
              <a:buAutoNum type="arabicPeriod"/>
            </a:pPr>
            <a:r>
              <a:rPr lang="en-US" sz="1000" smtClean="0">
                <a:solidFill>
                  <a:srgbClr val="000000"/>
                </a:solidFill>
                <a:effectLst/>
                <a:latin typeface="Arial"/>
                <a:ea typeface="Times New Roman"/>
                <a:cs typeface="Segoe UI"/>
              </a:rPr>
              <a:t>Suspendez le pointeur de la souris dans le coin inférieur gauche de la barre des tâches, puis cliquez sur </a:t>
            </a:r>
            <a:r>
              <a:rPr lang="en-US" sz="1000" b="1" smtClean="0">
                <a:effectLst/>
                <a:latin typeface="Arial"/>
                <a:ea typeface="Times New Roman"/>
                <a:cs typeface="Times New Roman"/>
              </a:rPr>
              <a:t>Accueil</a:t>
            </a:r>
            <a:r>
              <a:rPr lang="en-US" sz="1000" smtClean="0">
                <a:solidFill>
                  <a:srgbClr val="000000"/>
                </a:solidFill>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SimSun"/>
                <a:cs typeface="Arial"/>
              </a:rPr>
              <a:t>Dans Accueil, saisissez </a:t>
            </a:r>
            <a:r>
              <a:rPr lang="en-US" sz="1000" b="1" smtClean="0">
                <a:effectLst/>
                <a:latin typeface="Arial"/>
                <a:ea typeface="SimSun"/>
                <a:cs typeface="Times New Roman"/>
              </a:rPr>
              <a:t>Panneau</a:t>
            </a:r>
            <a:r>
              <a:rPr lang="en-US" sz="1000" smtClean="0">
                <a:effectLst/>
                <a:latin typeface="Arial"/>
                <a:ea typeface="SimSun"/>
                <a:cs typeface="Arial"/>
              </a:rPr>
              <a:t>, puis dans la liste </a:t>
            </a:r>
            <a:r>
              <a:rPr lang="en-US" sz="1000" b="1" smtClean="0">
                <a:effectLst/>
                <a:latin typeface="Arial"/>
                <a:ea typeface="SimSun"/>
                <a:cs typeface="Times New Roman"/>
              </a:rPr>
              <a:t>Applications</a:t>
            </a:r>
            <a:r>
              <a:rPr lang="en-US" sz="1000" smtClean="0">
                <a:effectLst/>
                <a:latin typeface="Arial"/>
                <a:ea typeface="SimSun"/>
                <a:cs typeface="Arial"/>
              </a:rPr>
              <a:t>, cliquez sur </a:t>
            </a:r>
            <a:r>
              <a:rPr lang="en-US" sz="1000" b="1" smtClean="0">
                <a:effectLst/>
                <a:latin typeface="Arial"/>
                <a:ea typeface="SimSun"/>
                <a:cs typeface="Times New Roman"/>
              </a:rPr>
              <a:t>Panneau de configuration</a:t>
            </a:r>
            <a:r>
              <a:rPr lang="en-US" sz="1000" smtClean="0">
                <a:effectLst/>
                <a:latin typeface="Arial"/>
                <a:ea typeface="SimSun"/>
                <a:cs typeface="Arial"/>
              </a:rPr>
              <a:t>.</a:t>
            </a:r>
            <a:endParaRPr lang="en-US" sz="1000" smtClean="0">
              <a:effectLst/>
              <a:latin typeface="Arial"/>
              <a:ea typeface="Times New Roman"/>
              <a:cs typeface="Times New Roman"/>
            </a:endParaRPr>
          </a:p>
          <a:p>
            <a:pPr marL="342900" lvl="0" indent="-342900">
              <a:spcBef>
                <a:spcPts val="0"/>
              </a:spcBef>
              <a:spcAft>
                <a:spcPts val="995"/>
              </a:spcAft>
              <a:buFont typeface="+mj-lt"/>
              <a:buAutoNum type="arabicPeriod"/>
            </a:pPr>
            <a:r>
              <a:rPr lang="en-US" sz="1000" smtClean="0">
                <a:effectLst/>
                <a:latin typeface="Arial"/>
                <a:ea typeface="Times New Roman"/>
                <a:cs typeface="Segoe UI"/>
              </a:rPr>
              <a:t>Dans le Panneau de configuration, cliquez sur </a:t>
            </a:r>
            <a:r>
              <a:rPr lang="en-US" sz="1000" b="1">
                <a:latin typeface="Arial"/>
                <a:cs typeface="Arial"/>
              </a:rPr>
              <a:t>Programmes</a:t>
            </a:r>
            <a:r>
              <a:rPr lang="en-US" sz="1000" smtClean="0">
                <a:effectLst/>
                <a:latin typeface="Arial"/>
                <a:ea typeface="Times New Roman"/>
                <a:cs typeface="Segoe UI"/>
              </a:rPr>
              <a:t>.</a:t>
            </a:r>
            <a:endParaRPr lang="en-US" sz="1000" smtClean="0">
              <a:effectLst/>
              <a:latin typeface="Arial"/>
            </a:endParaRPr>
          </a:p>
          <a:p>
            <a:pPr marL="342900" lvl="0" indent="-342900">
              <a:spcBef>
                <a:spcPts val="0"/>
              </a:spcBef>
              <a:spcAft>
                <a:spcPts val="995"/>
              </a:spcAft>
              <a:buFont typeface="+mj-lt"/>
              <a:buAutoNum type="arabicPeriod"/>
            </a:pPr>
            <a:r>
              <a:rPr lang="en-US" sz="1000" smtClean="0">
                <a:effectLst/>
                <a:latin typeface="Arial"/>
                <a:ea typeface="Times New Roman"/>
                <a:cs typeface="Segoe UI"/>
              </a:rPr>
              <a:t>Dans Programmes, cliquez sur </a:t>
            </a:r>
            <a:r>
              <a:rPr lang="en-US" sz="1000" b="1">
                <a:latin typeface="Arial"/>
                <a:cs typeface="Arial"/>
              </a:rPr>
              <a:t>Activer ou désactiver des fonctionnalités Windows</a:t>
            </a:r>
            <a:r>
              <a:rPr lang="en-US" sz="1000" smtClean="0">
                <a:effectLst/>
                <a:latin typeface="Arial"/>
                <a:ea typeface="Times New Roman"/>
                <a:cs typeface="Segoe UI"/>
              </a:rPr>
              <a:t>.</a:t>
            </a:r>
            <a:endParaRPr lang="en-US" sz="1000" smtClean="0">
              <a:effectLst/>
              <a:latin typeface="Arial"/>
            </a:endParaRPr>
          </a:p>
          <a:p>
            <a:pPr marL="342900" lvl="0" indent="-342900">
              <a:spcBef>
                <a:spcPts val="0"/>
              </a:spcBef>
              <a:spcAft>
                <a:spcPts val="995"/>
              </a:spcAft>
              <a:buFont typeface="+mj-lt"/>
              <a:buAutoNum type="arabicPeriod"/>
            </a:pPr>
            <a:r>
              <a:rPr lang="en-US" sz="1000" smtClean="0">
                <a:effectLst/>
                <a:latin typeface="Arial"/>
                <a:ea typeface="Times New Roman"/>
                <a:cs typeface="Segoe UI"/>
              </a:rPr>
              <a:t>Dans Fonctionnalités de Windows</a:t>
            </a:r>
            <a:r>
              <a:rPr lang="en-US" sz="1000" baseline="30000" smtClean="0">
                <a:effectLst/>
                <a:latin typeface="Arial"/>
                <a:ea typeface="Times New Roman"/>
                <a:cs typeface="Segoe UI"/>
              </a:rPr>
              <a:t>®</a:t>
            </a:r>
            <a:r>
              <a:rPr lang="en-US" sz="1000" smtClean="0">
                <a:effectLst/>
                <a:latin typeface="Arial"/>
                <a:ea typeface="Times New Roman"/>
                <a:cs typeface="Segoe UI"/>
              </a:rPr>
              <a:t>, activez la case à cocher </a:t>
            </a:r>
            <a:r>
              <a:rPr lang="en-US" sz="1000" b="1">
                <a:latin typeface="Arial"/>
                <a:cs typeface="Arial"/>
              </a:rPr>
              <a:t>Kit d'administration du Gestionnaire des connexions Microsoft (CMAK) RAS</a:t>
            </a:r>
            <a:r>
              <a:rPr lang="en-US" sz="1000" smtClean="0">
                <a:effectLst/>
                <a:latin typeface="Arial"/>
                <a:ea typeface="Times New Roman"/>
                <a:cs typeface="Segoe UI"/>
              </a:rPr>
              <a:t>, puis cliquez sur </a:t>
            </a:r>
            <a:r>
              <a:rPr lang="en-US" sz="1000" b="1">
                <a:latin typeface="Arial"/>
                <a:cs typeface="Arial"/>
              </a:rPr>
              <a:t>OK</a:t>
            </a:r>
            <a:r>
              <a:rPr lang="en-US" sz="1000" smtClean="0">
                <a:effectLst/>
                <a:latin typeface="Arial"/>
                <a:ea typeface="Times New Roman"/>
                <a:cs typeface="Segoe UI"/>
              </a:rPr>
              <a:t>.</a:t>
            </a:r>
            <a:endParaRPr lang="en-US" sz="1000" smtClean="0">
              <a:effectLst/>
              <a:latin typeface="Arial"/>
            </a:endParaRPr>
          </a:p>
          <a:p>
            <a:pPr marL="342900" lvl="0" indent="-342900">
              <a:spcBef>
                <a:spcPts val="0"/>
              </a:spcBef>
              <a:spcAft>
                <a:spcPts val="995"/>
              </a:spcAft>
              <a:buFont typeface="+mj-lt"/>
              <a:buAutoNum type="arabicPeriod"/>
            </a:pPr>
            <a:r>
              <a:rPr lang="en-US" sz="1000" smtClean="0">
                <a:effectLst/>
                <a:latin typeface="Arial"/>
                <a:ea typeface="Times New Roman"/>
                <a:cs typeface="Segoe UI"/>
              </a:rPr>
              <a:t>Cliquez sur </a:t>
            </a:r>
            <a:r>
              <a:rPr lang="en-US" sz="1000" b="1">
                <a:latin typeface="Arial"/>
                <a:cs typeface="Arial"/>
              </a:rPr>
              <a:t>Fermer</a:t>
            </a:r>
            <a:r>
              <a:rPr lang="en-US" sz="1000" smtClean="0">
                <a:effectLst/>
                <a:latin typeface="Arial"/>
                <a:ea typeface="Times New Roman"/>
                <a:cs typeface="Segoe UI"/>
              </a:rPr>
              <a:t>.</a:t>
            </a:r>
            <a:endParaRPr lang="en-US" sz="1000" smtClean="0">
              <a:effectLst/>
              <a:latin typeface="Arial"/>
            </a:endParaRPr>
          </a:p>
          <a:p>
            <a:pPr>
              <a:lnSpc>
                <a:spcPts val="1300"/>
              </a:lnSpc>
              <a:spcBef>
                <a:spcPts val="900"/>
              </a:spcBef>
              <a:spcAft>
                <a:spcPts val="300"/>
              </a:spcAft>
            </a:pPr>
            <a:r>
              <a:rPr lang="en-US" sz="1000" b="1">
                <a:latin typeface="Arial"/>
                <a:ea typeface="SimSun"/>
                <a:cs typeface="Arial"/>
              </a:rPr>
              <a:t>Créer un profil de connexion</a:t>
            </a:r>
            <a:endParaRPr lang="en-US" sz="1000">
              <a:latin typeface="Arial"/>
              <a:ea typeface="SimSun"/>
              <a:cs typeface="Arial"/>
            </a:endParaRPr>
          </a:p>
          <a:p>
            <a:pPr marL="342900" lvl="0" indent="-342900">
              <a:spcBef>
                <a:spcPts val="0"/>
              </a:spcBef>
              <a:spcAft>
                <a:spcPts val="995"/>
              </a:spcAft>
              <a:buFont typeface="+mj-lt"/>
              <a:buAutoNum type="arabicPeriod"/>
            </a:pPr>
            <a:r>
              <a:rPr lang="en-US" sz="1000" smtClean="0">
                <a:effectLst/>
                <a:latin typeface="Arial"/>
                <a:ea typeface="Times New Roman"/>
                <a:cs typeface="Times New Roman"/>
              </a:rPr>
              <a:t>Dans le Panneau de configuration, cliquez sur </a:t>
            </a:r>
            <a:r>
              <a:rPr lang="en-US" sz="1000" b="1">
                <a:latin typeface="Arial"/>
                <a:cs typeface="Arial"/>
              </a:rPr>
              <a:t>Page d'accueil du Panneau de configuration</a:t>
            </a:r>
            <a:r>
              <a:rPr lang="en-US" sz="1000" smtClean="0">
                <a:effectLst/>
                <a:latin typeface="Arial"/>
                <a:ea typeface="Times New Roman"/>
                <a:cs typeface="Times New Roman"/>
              </a:rPr>
              <a:t>.</a:t>
            </a:r>
            <a:endParaRPr lang="en-US" sz="1000" smtClean="0">
              <a:effectLst/>
              <a:latin typeface="Arial"/>
            </a:endParaRPr>
          </a:p>
          <a:p>
            <a:pPr marL="342900" lvl="0" indent="-342900">
              <a:spcBef>
                <a:spcPts val="0"/>
              </a:spcBef>
              <a:spcAft>
                <a:spcPts val="995"/>
              </a:spcAft>
              <a:buFont typeface="+mj-lt"/>
              <a:buAutoNum type="arabicPeriod"/>
            </a:pPr>
            <a:r>
              <a:rPr lang="en-US" sz="1000" smtClean="0">
                <a:effectLst/>
                <a:latin typeface="Arial"/>
                <a:ea typeface="Times New Roman"/>
                <a:cs typeface="Times New Roman"/>
              </a:rPr>
              <a:t>Dans la liste </a:t>
            </a:r>
            <a:r>
              <a:rPr lang="en-US" sz="1000" b="1">
                <a:latin typeface="Arial"/>
                <a:cs typeface="Arial"/>
              </a:rPr>
              <a:t>Afficher</a:t>
            </a:r>
            <a:r>
              <a:rPr lang="en-US" sz="1000" smtClean="0">
                <a:effectLst/>
                <a:latin typeface="Arial"/>
                <a:ea typeface="Times New Roman"/>
                <a:cs typeface="Times New Roman"/>
              </a:rPr>
              <a:t> </a:t>
            </a:r>
            <a:r>
              <a:rPr lang="en-US" sz="1000" b="1">
                <a:latin typeface="Arial"/>
                <a:cs typeface="Arial"/>
              </a:rPr>
              <a:t>par</a:t>
            </a:r>
            <a:r>
              <a:rPr lang="en-US" sz="1000" smtClean="0">
                <a:effectLst/>
                <a:latin typeface="Arial"/>
                <a:ea typeface="Times New Roman"/>
                <a:cs typeface="Times New Roman"/>
              </a:rPr>
              <a:t>, cliquez sur </a:t>
            </a:r>
            <a:r>
              <a:rPr lang="en-US" sz="1000" b="1">
                <a:latin typeface="Arial"/>
                <a:cs typeface="Arial"/>
              </a:rPr>
              <a:t>Grandes icônes</a:t>
            </a:r>
            <a:r>
              <a:rPr lang="en-US" sz="1000" smtClean="0">
                <a:effectLst/>
                <a:latin typeface="Arial"/>
                <a:ea typeface="Times New Roman"/>
                <a:cs typeface="Times New Roman"/>
              </a:rPr>
              <a:t>.</a:t>
            </a:r>
            <a:endParaRPr lang="en-US" sz="1000" smtClean="0">
              <a:effectLst/>
              <a:latin typeface="Arial"/>
            </a:endParaRPr>
          </a:p>
          <a:p>
            <a:pPr marL="342900" lvl="0" indent="-342900">
              <a:spcBef>
                <a:spcPts val="0"/>
              </a:spcBef>
              <a:spcAft>
                <a:spcPts val="995"/>
              </a:spcAft>
              <a:buFont typeface="+mj-lt"/>
              <a:buAutoNum type="arabicPeriod"/>
            </a:pPr>
            <a:r>
              <a:rPr lang="en-US" sz="1000" smtClean="0">
                <a:effectLst/>
                <a:latin typeface="Arial"/>
                <a:ea typeface="Times New Roman"/>
                <a:cs typeface="Segoe UI"/>
              </a:rPr>
              <a:t>Cliquez sur </a:t>
            </a:r>
            <a:r>
              <a:rPr lang="en-US" sz="1000" b="1">
                <a:latin typeface="Arial"/>
                <a:cs typeface="Arial"/>
              </a:rPr>
              <a:t>Outils d'administration</a:t>
            </a:r>
            <a:r>
              <a:rPr lang="en-US" sz="1000" smtClean="0">
                <a:effectLst/>
                <a:latin typeface="Arial"/>
                <a:ea typeface="Times New Roman"/>
                <a:cs typeface="Segoe UI"/>
              </a:rPr>
              <a:t>, puis double-cliquez sur </a:t>
            </a:r>
            <a:r>
              <a:rPr lang="en-US" sz="1000" b="1">
                <a:latin typeface="Arial"/>
                <a:cs typeface="Arial"/>
              </a:rPr>
              <a:t>Kit d'administration du Gestionnaire des connexions</a:t>
            </a:r>
            <a:r>
              <a:rPr lang="en-US" sz="1000" smtClean="0">
                <a:effectLst/>
                <a:latin typeface="Arial"/>
                <a:ea typeface="Times New Roman"/>
                <a:cs typeface="Segoe UI"/>
              </a:rPr>
              <a:t>.</a:t>
            </a:r>
            <a:endParaRPr lang="en-US" sz="1000" smtClean="0">
              <a:effectLst/>
              <a:latin typeface="Arial"/>
            </a:endParaRPr>
          </a:p>
          <a:p>
            <a:pPr marL="342900" lvl="0" indent="-342900">
              <a:spcBef>
                <a:spcPts val="0"/>
              </a:spcBef>
              <a:spcAft>
                <a:spcPts val="995"/>
              </a:spcAft>
              <a:buFont typeface="+mj-lt"/>
              <a:buAutoNum type="arabicPeriod"/>
            </a:pPr>
            <a:r>
              <a:rPr lang="en-US" sz="1000" smtClean="0">
                <a:effectLst/>
                <a:latin typeface="Arial"/>
                <a:ea typeface="Times New Roman"/>
                <a:cs typeface="Segoe UI"/>
              </a:rPr>
              <a:t>Dans l'Assistant Kit d'administration du Gestionnaire des connexions</a:t>
            </a:r>
            <a:r>
              <a:rPr lang="en-US" sz="1000" b="1">
                <a:latin typeface="Arial"/>
                <a:cs typeface="Arial"/>
              </a:rPr>
              <a:t>,</a:t>
            </a:r>
            <a:r>
              <a:rPr lang="en-US" sz="1000" smtClean="0">
                <a:effectLst/>
                <a:latin typeface="Arial"/>
                <a:ea typeface="Times New Roman"/>
                <a:cs typeface="Segoe UI"/>
              </a:rPr>
              <a:t> cliquez sur </a:t>
            </a:r>
            <a:r>
              <a:rPr lang="en-US" sz="1000" b="1">
                <a:latin typeface="Arial"/>
                <a:cs typeface="Arial"/>
              </a:rPr>
              <a:t>Suivant</a:t>
            </a:r>
            <a:r>
              <a:rPr lang="en-US" sz="1000" smtClean="0">
                <a:effectLst/>
                <a:latin typeface="Arial"/>
                <a:ea typeface="Times New Roman"/>
                <a:cs typeface="Segoe UI"/>
              </a:rPr>
              <a:t>.</a:t>
            </a:r>
            <a:endParaRPr lang="en-US" sz="1000" smtClean="0">
              <a:effectLst/>
              <a:latin typeface="Arial"/>
            </a:endParaRPr>
          </a:p>
          <a:p>
            <a:pPr marL="342900" lvl="0" indent="-342900">
              <a:spcBef>
                <a:spcPts val="0"/>
              </a:spcBef>
              <a:spcAft>
                <a:spcPts val="995"/>
              </a:spcAft>
              <a:buFont typeface="+mj-lt"/>
              <a:buAutoNum type="arabicPeriod"/>
            </a:pPr>
            <a:r>
              <a:rPr lang="en-US" sz="1000" smtClean="0">
                <a:effectLst/>
                <a:latin typeface="Arial"/>
                <a:ea typeface="Times New Roman"/>
                <a:cs typeface="Segoe UI"/>
              </a:rPr>
              <a:t>Sur la page </a:t>
            </a:r>
            <a:r>
              <a:rPr lang="en-US" sz="1000" b="1">
                <a:latin typeface="Arial"/>
                <a:cs typeface="Arial"/>
              </a:rPr>
              <a:t>Sélectionner le système d'exploitation cible</a:t>
            </a:r>
            <a:r>
              <a:rPr lang="en-US" sz="1000" smtClean="0">
                <a:effectLst/>
                <a:latin typeface="Arial"/>
                <a:ea typeface="Times New Roman"/>
                <a:cs typeface="Segoe UI"/>
              </a:rPr>
              <a:t>, cliquez sur </a:t>
            </a:r>
            <a:r>
              <a:rPr lang="en-US" sz="1000" b="1">
                <a:latin typeface="Arial"/>
                <a:cs typeface="Arial"/>
              </a:rPr>
              <a:t>Windows Vista ou version ultérieure</a:t>
            </a:r>
            <a:r>
              <a:rPr lang="en-US" sz="1000" smtClean="0">
                <a:effectLst/>
                <a:latin typeface="Arial"/>
                <a:ea typeface="Times New Roman"/>
                <a:cs typeface="Segoe UI"/>
              </a:rPr>
              <a:t>, puis sur </a:t>
            </a:r>
            <a:r>
              <a:rPr lang="en-US" sz="1000" b="1">
                <a:latin typeface="Arial"/>
                <a:cs typeface="Arial"/>
              </a:rPr>
              <a:t>Suivant</a:t>
            </a:r>
            <a:r>
              <a:rPr lang="en-US" sz="1000" smtClean="0">
                <a:effectLst/>
                <a:latin typeface="Arial"/>
                <a:ea typeface="Times New Roman"/>
                <a:cs typeface="Segoe UI"/>
              </a:rPr>
              <a:t>.</a:t>
            </a:r>
            <a:endParaRPr lang="en-US" sz="1000" smtClean="0">
              <a:effectLst/>
              <a:latin typeface="Arial"/>
            </a:endParaRPr>
          </a:p>
          <a:p>
            <a:pPr marL="342900" lvl="0" indent="-342900">
              <a:spcBef>
                <a:spcPts val="0"/>
              </a:spcBef>
              <a:spcAft>
                <a:spcPts val="995"/>
              </a:spcAft>
              <a:buFont typeface="+mj-lt"/>
              <a:buAutoNum type="arabicPeriod"/>
            </a:pPr>
            <a:endParaRPr lang="en-US" sz="1000">
              <a:effectLst/>
              <a:latin typeface="Arial"/>
            </a:endParaRPr>
          </a:p>
        </p:txBody>
      </p:sp>
      <p:sp>
        <p:nvSpPr>
          <p:cNvPr id="4" name="Slide Number Placeholder 3"/>
          <p:cNvSpPr>
            <a:spLocks noGrp="1"/>
          </p:cNvSpPr>
          <p:nvPr>
            <p:ph type="sldNum" sz="quarter" idx="10"/>
          </p:nvPr>
        </p:nvSpPr>
        <p:spPr/>
        <p:txBody>
          <a:bodyPr/>
          <a:lstStyle/>
          <a:p>
            <a:fld id="{8FC78250-69A2-4CFA-9B6A-8D5286EDEFF8}" type="slidenum">
              <a:rPr lang="en-US" smtClean="0"/>
              <a:t>23</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Configuration et résolution des problèmes d'accès à distance</a:t>
            </a:r>
            <a:endParaRPr lang="en-US" sz="1200" b="1">
              <a:solidFill>
                <a:srgbClr val="336699"/>
              </a:solidFill>
              <a:latin typeface="Arial"/>
            </a:endParaRPr>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TextBox 7"/>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val="1606674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marL="342900" lvl="0" indent="-342900">
              <a:spcAft>
                <a:spcPts val="995"/>
              </a:spcAft>
              <a:buFont typeface="+mj-lt"/>
              <a:buAutoNum type="arabicPeriod" startAt="6"/>
            </a:pPr>
            <a:r>
              <a:rPr lang="en-US" sz="1000">
                <a:solidFill>
                  <a:prstClr val="black"/>
                </a:solidFill>
                <a:latin typeface="Arial"/>
                <a:ea typeface="Times New Roman"/>
                <a:cs typeface="Segoe UI"/>
              </a:rPr>
              <a:t>Sur la page </a:t>
            </a:r>
            <a:r>
              <a:rPr lang="en-US" sz="1000" b="1">
                <a:solidFill>
                  <a:prstClr val="black"/>
                </a:solidFill>
                <a:latin typeface="Arial"/>
                <a:cs typeface="Arial"/>
              </a:rPr>
              <a:t>Créer ou modifier un profil Gestionnaire des connexions</a:t>
            </a:r>
            <a:r>
              <a:rPr lang="en-US" sz="1000">
                <a:solidFill>
                  <a:prstClr val="black"/>
                </a:solidFill>
                <a:latin typeface="Arial"/>
                <a:ea typeface="Times New Roman"/>
                <a:cs typeface="Segoe UI"/>
              </a:rPr>
              <a:t>, cliquez sur </a:t>
            </a:r>
            <a:r>
              <a:rPr lang="en-US" sz="1000" b="1">
                <a:solidFill>
                  <a:prstClr val="black"/>
                </a:solidFill>
                <a:latin typeface="Arial"/>
                <a:cs typeface="Arial"/>
              </a:rPr>
              <a:t>Nouveau profil</a:t>
            </a:r>
            <a:r>
              <a:rPr lang="en-US" sz="1000">
                <a:solidFill>
                  <a:prstClr val="black"/>
                </a:solidFill>
                <a:latin typeface="Arial"/>
                <a:ea typeface="Times New Roman"/>
                <a:cs typeface="Segoe UI"/>
              </a:rPr>
              <a:t>, puis sur </a:t>
            </a:r>
            <a:r>
              <a:rPr lang="en-US" sz="1000" b="1">
                <a:solidFill>
                  <a:prstClr val="black"/>
                </a:solidFill>
                <a:latin typeface="Arial"/>
                <a:cs typeface="Arial"/>
              </a:rPr>
              <a:t>Suivant</a:t>
            </a:r>
            <a:r>
              <a:rPr lang="en-US" sz="1000">
                <a:solidFill>
                  <a:prstClr val="black"/>
                </a:solidFill>
                <a:latin typeface="Arial"/>
                <a:ea typeface="Times New Roman"/>
                <a:cs typeface="Segoe UI"/>
              </a:rPr>
              <a:t>.</a:t>
            </a:r>
            <a:endParaRPr lang="en-US" sz="1000">
              <a:solidFill>
                <a:prstClr val="black"/>
              </a:solidFill>
              <a:latin typeface="Arial"/>
            </a:endParaRPr>
          </a:p>
          <a:p>
            <a:pPr marL="342900" lvl="0" indent="-342900">
              <a:spcAft>
                <a:spcPts val="995"/>
              </a:spcAft>
              <a:buFont typeface="+mj-lt"/>
              <a:buAutoNum type="arabicPeriod" startAt="6"/>
            </a:pPr>
            <a:r>
              <a:rPr lang="en-US" sz="1000">
                <a:solidFill>
                  <a:prstClr val="black"/>
                </a:solidFill>
                <a:latin typeface="Arial"/>
                <a:ea typeface="Times New Roman"/>
                <a:cs typeface="Segoe UI"/>
              </a:rPr>
              <a:t>Sur la page </a:t>
            </a:r>
            <a:r>
              <a:rPr lang="en-US" sz="1000" b="1">
                <a:solidFill>
                  <a:prstClr val="black"/>
                </a:solidFill>
                <a:latin typeface="Arial"/>
                <a:cs typeface="Arial"/>
              </a:rPr>
              <a:t>Spécifier les noms de service et de fichier</a:t>
            </a:r>
            <a:r>
              <a:rPr lang="en-US" sz="1000">
                <a:solidFill>
                  <a:prstClr val="black"/>
                </a:solidFill>
                <a:latin typeface="Arial"/>
                <a:ea typeface="Times New Roman"/>
                <a:cs typeface="Segoe UI"/>
              </a:rPr>
              <a:t>, dans la zone de texte </a:t>
            </a:r>
            <a:r>
              <a:rPr lang="en-US" sz="1000" b="1">
                <a:solidFill>
                  <a:prstClr val="black"/>
                </a:solidFill>
                <a:latin typeface="Arial"/>
                <a:cs typeface="Arial"/>
              </a:rPr>
              <a:t>Nom du service</a:t>
            </a:r>
            <a:r>
              <a:rPr lang="en-US" sz="1000">
                <a:solidFill>
                  <a:prstClr val="black"/>
                </a:solidFill>
                <a:latin typeface="Arial"/>
                <a:ea typeface="Times New Roman"/>
                <a:cs typeface="Segoe UI"/>
              </a:rPr>
              <a:t>, saisissez </a:t>
            </a:r>
            <a:r>
              <a:rPr lang="en-US" sz="1000" b="1">
                <a:solidFill>
                  <a:prstClr val="black"/>
                </a:solidFill>
                <a:latin typeface="Arial"/>
                <a:cs typeface="Arial"/>
              </a:rPr>
              <a:t>SS Adatum</a:t>
            </a:r>
            <a:r>
              <a:rPr lang="en-US" sz="1000">
                <a:solidFill>
                  <a:prstClr val="black"/>
                </a:solidFill>
                <a:latin typeface="Arial"/>
                <a:ea typeface="Times New Roman"/>
                <a:cs typeface="Segoe UI"/>
              </a:rPr>
              <a:t>, dans la zone de texte </a:t>
            </a:r>
            <a:r>
              <a:rPr lang="en-US" sz="1000" b="1">
                <a:solidFill>
                  <a:prstClr val="black"/>
                </a:solidFill>
                <a:latin typeface="Arial"/>
                <a:cs typeface="Arial"/>
              </a:rPr>
              <a:t>Nom du fichier</a:t>
            </a:r>
            <a:r>
              <a:rPr lang="en-US" sz="1000">
                <a:solidFill>
                  <a:prstClr val="black"/>
                </a:solidFill>
                <a:latin typeface="Arial"/>
                <a:ea typeface="Times New Roman"/>
                <a:cs typeface="Segoe UI"/>
              </a:rPr>
              <a:t>, saisissez </a:t>
            </a:r>
            <a:r>
              <a:rPr lang="en-US" sz="1000" b="1">
                <a:solidFill>
                  <a:prstClr val="black"/>
                </a:solidFill>
                <a:latin typeface="Arial"/>
                <a:cs typeface="Arial"/>
              </a:rPr>
              <a:t>Adatum</a:t>
            </a:r>
            <a:r>
              <a:rPr lang="en-US" sz="1000">
                <a:solidFill>
                  <a:prstClr val="black"/>
                </a:solidFill>
                <a:latin typeface="Arial"/>
                <a:ea typeface="Times New Roman"/>
                <a:cs typeface="Segoe UI"/>
              </a:rPr>
              <a:t>, puis cliquez sur </a:t>
            </a:r>
            <a:r>
              <a:rPr lang="en-US" sz="1000" b="1">
                <a:solidFill>
                  <a:prstClr val="black"/>
                </a:solidFill>
                <a:latin typeface="Arial"/>
                <a:cs typeface="Arial"/>
              </a:rPr>
              <a:t>Suivant</a:t>
            </a:r>
            <a:r>
              <a:rPr lang="en-US" sz="1000">
                <a:solidFill>
                  <a:prstClr val="black"/>
                </a:solidFill>
                <a:latin typeface="Arial"/>
                <a:ea typeface="Times New Roman"/>
                <a:cs typeface="Segoe UI"/>
              </a:rPr>
              <a:t>.</a:t>
            </a:r>
            <a:endParaRPr lang="en-US" sz="1000">
              <a:solidFill>
                <a:prstClr val="black"/>
              </a:solidFill>
              <a:latin typeface="Arial"/>
            </a:endParaRPr>
          </a:p>
          <a:p>
            <a:pPr marL="342900" lvl="0" indent="-342900">
              <a:spcAft>
                <a:spcPts val="995"/>
              </a:spcAft>
              <a:buFont typeface="+mj-lt"/>
              <a:buAutoNum type="arabicPeriod" startAt="6"/>
            </a:pPr>
            <a:r>
              <a:rPr lang="en-US" sz="1000">
                <a:solidFill>
                  <a:prstClr val="black"/>
                </a:solidFill>
                <a:latin typeface="Arial"/>
                <a:ea typeface="Times New Roman"/>
                <a:cs typeface="Segoe UI"/>
              </a:rPr>
              <a:t>Sur la page </a:t>
            </a:r>
            <a:r>
              <a:rPr lang="en-US" sz="1000" b="1">
                <a:solidFill>
                  <a:prstClr val="black"/>
                </a:solidFill>
                <a:latin typeface="Arial"/>
                <a:cs typeface="Arial"/>
              </a:rPr>
              <a:t>Spécifier un nom de domaine</a:t>
            </a:r>
            <a:r>
              <a:rPr lang="en-US" sz="1000">
                <a:solidFill>
                  <a:prstClr val="black"/>
                </a:solidFill>
                <a:latin typeface="Arial"/>
                <a:ea typeface="Times New Roman"/>
                <a:cs typeface="Segoe UI"/>
              </a:rPr>
              <a:t>, cliquez sur </a:t>
            </a:r>
            <a:r>
              <a:rPr lang="en-US" sz="1000" b="1">
                <a:solidFill>
                  <a:prstClr val="black"/>
                </a:solidFill>
                <a:latin typeface="Arial"/>
                <a:cs typeface="Arial"/>
              </a:rPr>
              <a:t>Ne pas ajouter de nom de domaine Kerberos au nom d'utilisateur</a:t>
            </a:r>
            <a:r>
              <a:rPr lang="en-US" sz="1000">
                <a:solidFill>
                  <a:prstClr val="black"/>
                </a:solidFill>
                <a:latin typeface="Arial"/>
                <a:ea typeface="Times New Roman"/>
                <a:cs typeface="Segoe UI"/>
              </a:rPr>
              <a:t>, puis sur </a:t>
            </a:r>
            <a:r>
              <a:rPr lang="en-US" sz="1000" b="1">
                <a:solidFill>
                  <a:prstClr val="black"/>
                </a:solidFill>
                <a:latin typeface="Arial"/>
                <a:cs typeface="Arial"/>
              </a:rPr>
              <a:t>Suivant</a:t>
            </a:r>
            <a:r>
              <a:rPr lang="en-US" sz="1000">
                <a:solidFill>
                  <a:prstClr val="black"/>
                </a:solidFill>
                <a:latin typeface="Arial"/>
                <a:ea typeface="Times New Roman"/>
                <a:cs typeface="Segoe UI"/>
              </a:rPr>
              <a:t>.</a:t>
            </a:r>
            <a:endParaRPr lang="en-US" sz="1000">
              <a:solidFill>
                <a:prstClr val="black"/>
              </a:solidFill>
              <a:latin typeface="Arial"/>
            </a:endParaRPr>
          </a:p>
          <a:p>
            <a:pPr marL="342900" lvl="0" indent="-342900">
              <a:spcAft>
                <a:spcPts val="995"/>
              </a:spcAft>
              <a:buFont typeface="+mj-lt"/>
              <a:buAutoNum type="arabicPeriod" startAt="6"/>
            </a:pPr>
            <a:r>
              <a:rPr lang="en-US" sz="1000">
                <a:solidFill>
                  <a:prstClr val="black"/>
                </a:solidFill>
                <a:latin typeface="Arial"/>
                <a:ea typeface="Times New Roman"/>
                <a:cs typeface="Segoe UI"/>
              </a:rPr>
              <a:t>Sur la page </a:t>
            </a:r>
            <a:r>
              <a:rPr lang="en-US" sz="1000" b="1">
                <a:solidFill>
                  <a:prstClr val="black"/>
                </a:solidFill>
                <a:latin typeface="Arial"/>
                <a:cs typeface="Arial"/>
              </a:rPr>
              <a:t>Fusionner des informations à partir d'autres profils</a:t>
            </a:r>
            <a:r>
              <a:rPr lang="en-US" sz="1000">
                <a:solidFill>
                  <a:prstClr val="black"/>
                </a:solidFill>
                <a:latin typeface="Arial"/>
                <a:ea typeface="Times New Roman"/>
                <a:cs typeface="Segoe UI"/>
              </a:rPr>
              <a:t>, cliquez sur </a:t>
            </a:r>
            <a:r>
              <a:rPr lang="en-US" sz="1000" b="1">
                <a:solidFill>
                  <a:prstClr val="black"/>
                </a:solidFill>
                <a:latin typeface="Arial"/>
                <a:cs typeface="Arial"/>
              </a:rPr>
              <a:t>Suivant</a:t>
            </a:r>
            <a:r>
              <a:rPr lang="en-US" sz="1000">
                <a:solidFill>
                  <a:prstClr val="black"/>
                </a:solidFill>
                <a:latin typeface="Arial"/>
                <a:ea typeface="Times New Roman"/>
                <a:cs typeface="Segoe UI"/>
              </a:rPr>
              <a:t>.</a:t>
            </a:r>
            <a:endParaRPr lang="en-US" sz="1000">
              <a:solidFill>
                <a:prstClr val="black"/>
              </a:solidFill>
              <a:latin typeface="Arial"/>
            </a:endParaRPr>
          </a:p>
          <a:p>
            <a:pPr marL="342900" lvl="0" indent="-342900">
              <a:spcAft>
                <a:spcPts val="995"/>
              </a:spcAft>
              <a:buFont typeface="+mj-lt"/>
              <a:buAutoNum type="arabicPeriod" startAt="6"/>
            </a:pPr>
            <a:r>
              <a:rPr lang="en-US" sz="1000">
                <a:solidFill>
                  <a:prstClr val="black"/>
                </a:solidFill>
                <a:latin typeface="Arial"/>
                <a:ea typeface="Times New Roman"/>
                <a:cs typeface="Segoe UI"/>
              </a:rPr>
              <a:t>Sur la page </a:t>
            </a:r>
            <a:r>
              <a:rPr lang="en-US" sz="1000" b="1">
                <a:solidFill>
                  <a:prstClr val="black"/>
                </a:solidFill>
                <a:latin typeface="Arial"/>
                <a:cs typeface="Arial"/>
              </a:rPr>
              <a:t>Ajouter une prise en charge des connexions VPN</a:t>
            </a:r>
            <a:r>
              <a:rPr lang="en-US" sz="1000">
                <a:solidFill>
                  <a:prstClr val="black"/>
                </a:solidFill>
                <a:latin typeface="Arial"/>
                <a:ea typeface="Times New Roman"/>
                <a:cs typeface="Segoe UI"/>
              </a:rPr>
              <a:t>, activez la case à cocher </a:t>
            </a:r>
            <a:r>
              <a:rPr lang="en-US" sz="1000" b="1">
                <a:solidFill>
                  <a:prstClr val="black"/>
                </a:solidFill>
                <a:latin typeface="Arial"/>
                <a:cs typeface="Arial"/>
              </a:rPr>
              <a:t>Annuaire</a:t>
            </a:r>
            <a:r>
              <a:rPr lang="en-US" sz="1000">
                <a:solidFill>
                  <a:prstClr val="black"/>
                </a:solidFill>
                <a:latin typeface="Arial"/>
                <a:ea typeface="Times New Roman"/>
                <a:cs typeface="Segoe UI"/>
              </a:rPr>
              <a:t> </a:t>
            </a:r>
            <a:r>
              <a:rPr lang="en-US" sz="1000" b="1">
                <a:solidFill>
                  <a:prstClr val="black"/>
                </a:solidFill>
                <a:latin typeface="Arial"/>
                <a:cs typeface="Arial"/>
              </a:rPr>
              <a:t>de ce profil</a:t>
            </a:r>
            <a:r>
              <a:rPr lang="en-US" sz="1000">
                <a:solidFill>
                  <a:prstClr val="black"/>
                </a:solidFill>
                <a:latin typeface="Arial"/>
                <a:ea typeface="Times New Roman"/>
                <a:cs typeface="Segoe UI"/>
              </a:rPr>
              <a:t>.</a:t>
            </a:r>
            <a:endParaRPr lang="en-US" sz="1000">
              <a:solidFill>
                <a:prstClr val="black"/>
              </a:solidFill>
              <a:latin typeface="Arial"/>
            </a:endParaRPr>
          </a:p>
          <a:p>
            <a:pPr marL="342900" lvl="0" indent="-342900">
              <a:spcAft>
                <a:spcPts val="995"/>
              </a:spcAft>
              <a:buFont typeface="+mj-lt"/>
              <a:buAutoNum type="arabicPeriod" startAt="6"/>
            </a:pPr>
            <a:r>
              <a:rPr lang="en-US" sz="1000">
                <a:solidFill>
                  <a:prstClr val="black"/>
                </a:solidFill>
                <a:latin typeface="Arial"/>
                <a:ea typeface="Times New Roman"/>
                <a:cs typeface="Segoe UI"/>
              </a:rPr>
              <a:t>Dans la zone de texte </a:t>
            </a:r>
            <a:r>
              <a:rPr lang="en-US" sz="1000" b="1">
                <a:solidFill>
                  <a:prstClr val="black"/>
                </a:solidFill>
                <a:latin typeface="Arial"/>
                <a:cs typeface="Arial"/>
              </a:rPr>
              <a:t>Nom de serveur VPN ou adresse IP</a:t>
            </a:r>
            <a:r>
              <a:rPr lang="en-US" sz="1000">
                <a:solidFill>
                  <a:prstClr val="black"/>
                </a:solidFill>
                <a:latin typeface="Arial"/>
                <a:ea typeface="Times New Roman"/>
                <a:cs typeface="Segoe UI"/>
              </a:rPr>
              <a:t>, saisissez </a:t>
            </a:r>
            <a:r>
              <a:rPr lang="en-US" sz="1000" b="1">
                <a:solidFill>
                  <a:prstClr val="black"/>
                </a:solidFill>
                <a:latin typeface="Arial"/>
                <a:cs typeface="Arial"/>
              </a:rPr>
              <a:t>10.10.0.1</a:t>
            </a:r>
            <a:r>
              <a:rPr lang="en-US" sz="1000">
                <a:solidFill>
                  <a:prstClr val="black"/>
                </a:solidFill>
                <a:latin typeface="Arial"/>
                <a:ea typeface="Times New Roman"/>
                <a:cs typeface="Segoe UI"/>
              </a:rPr>
              <a:t>, puis cliquez sur </a:t>
            </a:r>
            <a:r>
              <a:rPr lang="en-US" sz="1000" b="1">
                <a:solidFill>
                  <a:prstClr val="black"/>
                </a:solidFill>
                <a:latin typeface="Arial"/>
                <a:cs typeface="Arial"/>
              </a:rPr>
              <a:t>Suivant</a:t>
            </a:r>
            <a:r>
              <a:rPr lang="en-US" sz="1000">
                <a:solidFill>
                  <a:prstClr val="black"/>
                </a:solidFill>
                <a:latin typeface="Arial"/>
                <a:ea typeface="Times New Roman"/>
                <a:cs typeface="Segoe UI"/>
              </a:rPr>
              <a:t>.</a:t>
            </a:r>
            <a:endParaRPr lang="en-US" sz="1000">
              <a:solidFill>
                <a:prstClr val="black"/>
              </a:solidFill>
              <a:latin typeface="Arial"/>
            </a:endParaRPr>
          </a:p>
          <a:p>
            <a:pPr marL="342900" lvl="0" indent="-342900">
              <a:spcAft>
                <a:spcPts val="995"/>
              </a:spcAft>
              <a:buFont typeface="+mj-lt"/>
              <a:buAutoNum type="arabicPeriod" startAt="6"/>
            </a:pPr>
            <a:r>
              <a:rPr lang="en-US" sz="1000">
                <a:solidFill>
                  <a:prstClr val="black"/>
                </a:solidFill>
                <a:latin typeface="Arial"/>
                <a:ea typeface="Times New Roman"/>
                <a:cs typeface="Segoe UI"/>
              </a:rPr>
              <a:t>Sur la page </a:t>
            </a:r>
            <a:r>
              <a:rPr lang="en-US" sz="1000" b="1">
                <a:solidFill>
                  <a:prstClr val="black"/>
                </a:solidFill>
                <a:latin typeface="Arial"/>
                <a:cs typeface="Arial"/>
              </a:rPr>
              <a:t>Créer ou modifier une entrée VPN</a:t>
            </a:r>
            <a:r>
              <a:rPr lang="en-US" sz="1000">
                <a:solidFill>
                  <a:prstClr val="black"/>
                </a:solidFill>
                <a:latin typeface="Arial"/>
                <a:ea typeface="Times New Roman"/>
                <a:cs typeface="Segoe UI"/>
              </a:rPr>
              <a:t>, cliquez sur </a:t>
            </a:r>
            <a:r>
              <a:rPr lang="en-US" sz="1000" b="1">
                <a:solidFill>
                  <a:prstClr val="black"/>
                </a:solidFill>
                <a:latin typeface="Arial"/>
                <a:cs typeface="Arial"/>
              </a:rPr>
              <a:t>Suivant</a:t>
            </a:r>
            <a:r>
              <a:rPr lang="en-US" sz="1000">
                <a:solidFill>
                  <a:prstClr val="black"/>
                </a:solidFill>
                <a:latin typeface="Arial"/>
                <a:ea typeface="Times New Roman"/>
                <a:cs typeface="Segoe UI"/>
              </a:rPr>
              <a:t>.</a:t>
            </a:r>
            <a:endParaRPr lang="en-US" sz="1000">
              <a:solidFill>
                <a:prstClr val="black"/>
              </a:solidFill>
              <a:latin typeface="Arial"/>
            </a:endParaRPr>
          </a:p>
          <a:p>
            <a:pPr marL="342900" lvl="0" indent="-342900">
              <a:spcAft>
                <a:spcPts val="995"/>
              </a:spcAft>
              <a:buFont typeface="+mj-lt"/>
              <a:buAutoNum type="arabicPeriod" startAt="6"/>
            </a:pPr>
            <a:r>
              <a:rPr lang="en-US" sz="1000">
                <a:solidFill>
                  <a:prstClr val="black"/>
                </a:solidFill>
                <a:latin typeface="Arial"/>
                <a:ea typeface="Times New Roman"/>
                <a:cs typeface="Segoe UI"/>
              </a:rPr>
              <a:t>Sur la page </a:t>
            </a:r>
            <a:r>
              <a:rPr lang="en-US" sz="1000" b="1">
                <a:solidFill>
                  <a:prstClr val="black"/>
                </a:solidFill>
                <a:latin typeface="Arial"/>
                <a:cs typeface="Arial"/>
              </a:rPr>
              <a:t>Ajouter un annuaire téléphonique personnalisé</a:t>
            </a:r>
            <a:r>
              <a:rPr lang="en-US" sz="1000">
                <a:solidFill>
                  <a:prstClr val="black"/>
                </a:solidFill>
                <a:latin typeface="Arial"/>
                <a:ea typeface="Times New Roman"/>
                <a:cs typeface="Segoe UI"/>
              </a:rPr>
              <a:t>, désactivez la case à cocher </a:t>
            </a:r>
            <a:r>
              <a:rPr lang="en-US" sz="1000" b="1">
                <a:solidFill>
                  <a:prstClr val="black"/>
                </a:solidFill>
                <a:latin typeface="Arial"/>
                <a:cs typeface="Arial"/>
              </a:rPr>
              <a:t>Téléchargement automatique des mises à jour de l'annuaire téléphonique</a:t>
            </a:r>
            <a:r>
              <a:rPr lang="en-US" sz="1000">
                <a:solidFill>
                  <a:prstClr val="black"/>
                </a:solidFill>
                <a:latin typeface="Arial"/>
                <a:ea typeface="Times New Roman"/>
                <a:cs typeface="Segoe UI"/>
              </a:rPr>
              <a:t>, puis cliquez sur </a:t>
            </a:r>
            <a:r>
              <a:rPr lang="en-US" sz="1000" b="1">
                <a:solidFill>
                  <a:prstClr val="black"/>
                </a:solidFill>
                <a:latin typeface="Arial"/>
                <a:cs typeface="Arial"/>
              </a:rPr>
              <a:t>Suivant</a:t>
            </a:r>
            <a:r>
              <a:rPr lang="en-US" sz="1000">
                <a:solidFill>
                  <a:prstClr val="black"/>
                </a:solidFill>
                <a:latin typeface="Arial"/>
                <a:ea typeface="Times New Roman"/>
                <a:cs typeface="Segoe UI"/>
              </a:rPr>
              <a:t>.</a:t>
            </a:r>
            <a:endParaRPr lang="en-US" sz="1000">
              <a:solidFill>
                <a:prstClr val="black"/>
              </a:solidFill>
              <a:latin typeface="Arial"/>
            </a:endParaRPr>
          </a:p>
          <a:p>
            <a:pPr marL="342900" lvl="0" indent="-342900">
              <a:spcAft>
                <a:spcPts val="995"/>
              </a:spcAft>
              <a:buFont typeface="+mj-lt"/>
              <a:buAutoNum type="arabicPeriod" startAt="6"/>
            </a:pPr>
            <a:r>
              <a:rPr lang="en-US" sz="1000">
                <a:solidFill>
                  <a:prstClr val="black"/>
                </a:solidFill>
                <a:latin typeface="Arial"/>
                <a:ea typeface="Times New Roman"/>
                <a:cs typeface="Segoe UI"/>
              </a:rPr>
              <a:t>Sur la page </a:t>
            </a:r>
            <a:r>
              <a:rPr lang="en-US" sz="1000" b="1">
                <a:solidFill>
                  <a:prstClr val="black"/>
                </a:solidFill>
                <a:latin typeface="Arial"/>
                <a:cs typeface="Arial"/>
              </a:rPr>
              <a:t>Configurer des entrées d'accès à distance</a:t>
            </a:r>
            <a:r>
              <a:rPr lang="en-US" sz="1000">
                <a:solidFill>
                  <a:prstClr val="black"/>
                </a:solidFill>
                <a:latin typeface="Arial"/>
                <a:ea typeface="Times New Roman"/>
                <a:cs typeface="Segoe UI"/>
              </a:rPr>
              <a:t>, cliquez sur </a:t>
            </a:r>
            <a:r>
              <a:rPr lang="en-US" sz="1000" b="1">
                <a:solidFill>
                  <a:prstClr val="black"/>
                </a:solidFill>
                <a:latin typeface="Arial"/>
                <a:cs typeface="Arial"/>
              </a:rPr>
              <a:t>Suivant</a:t>
            </a:r>
            <a:r>
              <a:rPr lang="en-US" sz="1000">
                <a:solidFill>
                  <a:prstClr val="black"/>
                </a:solidFill>
                <a:latin typeface="Arial"/>
                <a:ea typeface="Times New Roman"/>
                <a:cs typeface="Segoe UI"/>
              </a:rPr>
              <a:t>.</a:t>
            </a:r>
            <a:endParaRPr lang="en-US" sz="1000">
              <a:solidFill>
                <a:prstClr val="black"/>
              </a:solidFill>
              <a:latin typeface="Arial"/>
            </a:endParaRPr>
          </a:p>
          <a:p>
            <a:pPr marL="342900" lvl="0" indent="-342900">
              <a:spcAft>
                <a:spcPts val="995"/>
              </a:spcAft>
              <a:buFont typeface="+mj-lt"/>
              <a:buAutoNum type="arabicPeriod" startAt="6"/>
            </a:pPr>
            <a:r>
              <a:rPr lang="en-US" sz="1000">
                <a:solidFill>
                  <a:prstClr val="black"/>
                </a:solidFill>
                <a:latin typeface="Arial"/>
                <a:ea typeface="Times New Roman"/>
                <a:cs typeface="Segoe UI"/>
              </a:rPr>
              <a:t>Sur la page </a:t>
            </a:r>
            <a:r>
              <a:rPr lang="en-US" sz="1000" b="1">
                <a:solidFill>
                  <a:prstClr val="black"/>
                </a:solidFill>
                <a:latin typeface="Arial"/>
                <a:cs typeface="Arial"/>
              </a:rPr>
              <a:t>Spécifier des mises à jour de table de routage</a:t>
            </a:r>
            <a:r>
              <a:rPr lang="en-US" sz="1000">
                <a:solidFill>
                  <a:prstClr val="black"/>
                </a:solidFill>
                <a:latin typeface="Arial"/>
                <a:ea typeface="Times New Roman"/>
                <a:cs typeface="Segoe UI"/>
              </a:rPr>
              <a:t>, cliquez sur </a:t>
            </a:r>
            <a:r>
              <a:rPr lang="en-US" sz="1000" b="1">
                <a:solidFill>
                  <a:prstClr val="black"/>
                </a:solidFill>
                <a:latin typeface="Arial"/>
                <a:cs typeface="Arial"/>
              </a:rPr>
              <a:t>Suivant</a:t>
            </a:r>
            <a:r>
              <a:rPr lang="en-US" sz="1000">
                <a:solidFill>
                  <a:prstClr val="black"/>
                </a:solidFill>
                <a:latin typeface="Arial"/>
                <a:ea typeface="Times New Roman"/>
                <a:cs typeface="Segoe UI"/>
              </a:rPr>
              <a:t>.</a:t>
            </a:r>
            <a:endParaRPr lang="en-US" sz="1000">
              <a:solidFill>
                <a:prstClr val="black"/>
              </a:solidFill>
              <a:latin typeface="Arial"/>
            </a:endParaRPr>
          </a:p>
          <a:p>
            <a:pPr marL="342900" lvl="0" indent="-342900">
              <a:spcAft>
                <a:spcPts val="995"/>
              </a:spcAft>
              <a:buFont typeface="+mj-lt"/>
              <a:buAutoNum type="arabicPeriod" startAt="6"/>
            </a:pPr>
            <a:r>
              <a:rPr lang="en-US" sz="1000">
                <a:solidFill>
                  <a:prstClr val="black"/>
                </a:solidFill>
                <a:latin typeface="Arial"/>
                <a:ea typeface="Times New Roman"/>
                <a:cs typeface="Segoe UI"/>
              </a:rPr>
              <a:t>Sur la page </a:t>
            </a:r>
            <a:r>
              <a:rPr lang="en-US" sz="1000" b="1">
                <a:solidFill>
                  <a:prstClr val="black"/>
                </a:solidFill>
                <a:latin typeface="Arial"/>
                <a:cs typeface="Arial"/>
              </a:rPr>
              <a:t>Configurer les paramètres proxy pour Internet Explorer</a:t>
            </a:r>
            <a:r>
              <a:rPr lang="en-US" sz="1000">
                <a:solidFill>
                  <a:prstClr val="black"/>
                </a:solidFill>
                <a:latin typeface="Arial"/>
                <a:ea typeface="Times New Roman"/>
                <a:cs typeface="Segoe UI"/>
              </a:rPr>
              <a:t>, cliquez sur </a:t>
            </a:r>
            <a:r>
              <a:rPr lang="en-US" sz="1000" b="1">
                <a:solidFill>
                  <a:prstClr val="black"/>
                </a:solidFill>
                <a:latin typeface="Arial"/>
                <a:cs typeface="Arial"/>
              </a:rPr>
              <a:t>Suivant</a:t>
            </a:r>
            <a:r>
              <a:rPr lang="en-US" sz="1000">
                <a:solidFill>
                  <a:prstClr val="black"/>
                </a:solidFill>
                <a:latin typeface="Arial"/>
                <a:ea typeface="Times New Roman"/>
                <a:cs typeface="Segoe UI"/>
              </a:rPr>
              <a:t>.</a:t>
            </a:r>
            <a:endParaRPr lang="en-US" sz="1000">
              <a:solidFill>
                <a:prstClr val="black"/>
              </a:solidFill>
              <a:latin typeface="Arial"/>
            </a:endParaRPr>
          </a:p>
          <a:p>
            <a:pPr marL="342900" lvl="0" indent="-342900">
              <a:spcAft>
                <a:spcPts val="995"/>
              </a:spcAft>
              <a:buFont typeface="+mj-lt"/>
              <a:buAutoNum type="arabicPeriod" startAt="6"/>
            </a:pPr>
            <a:r>
              <a:rPr lang="en-US" sz="1000">
                <a:solidFill>
                  <a:prstClr val="black"/>
                </a:solidFill>
                <a:latin typeface="Arial"/>
                <a:ea typeface="Times New Roman"/>
                <a:cs typeface="Segoe UI"/>
              </a:rPr>
              <a:t>Sur la page </a:t>
            </a:r>
            <a:r>
              <a:rPr lang="en-US" sz="1000" b="1">
                <a:solidFill>
                  <a:prstClr val="black"/>
                </a:solidFill>
                <a:latin typeface="Arial"/>
                <a:cs typeface="Arial"/>
              </a:rPr>
              <a:t>Ajouter des actions personnalisées</a:t>
            </a:r>
            <a:r>
              <a:rPr lang="en-US" sz="1000">
                <a:solidFill>
                  <a:prstClr val="black"/>
                </a:solidFill>
                <a:latin typeface="Arial"/>
                <a:ea typeface="Times New Roman"/>
                <a:cs typeface="Segoe UI"/>
              </a:rPr>
              <a:t>, cliquez sur </a:t>
            </a:r>
            <a:r>
              <a:rPr lang="en-US" sz="1000" b="1">
                <a:solidFill>
                  <a:prstClr val="black"/>
                </a:solidFill>
                <a:latin typeface="Arial"/>
                <a:cs typeface="Arial"/>
              </a:rPr>
              <a:t>Suivant</a:t>
            </a:r>
            <a:r>
              <a:rPr lang="en-US" sz="1000">
                <a:solidFill>
                  <a:prstClr val="black"/>
                </a:solidFill>
                <a:latin typeface="Arial"/>
                <a:ea typeface="Times New Roman"/>
                <a:cs typeface="Segoe UI"/>
              </a:rPr>
              <a:t>.</a:t>
            </a:r>
            <a:endParaRPr lang="en-US" sz="1000">
              <a:solidFill>
                <a:prstClr val="black"/>
              </a:solidFill>
              <a:latin typeface="Arial"/>
            </a:endParaRPr>
          </a:p>
          <a:p>
            <a:pPr marL="342900" lvl="0" indent="-342900">
              <a:spcAft>
                <a:spcPts val="995"/>
              </a:spcAft>
              <a:buFont typeface="+mj-lt"/>
              <a:buAutoNum type="arabicPeriod" startAt="6"/>
            </a:pPr>
            <a:r>
              <a:rPr lang="en-US" sz="1000">
                <a:solidFill>
                  <a:prstClr val="black"/>
                </a:solidFill>
                <a:latin typeface="Arial"/>
                <a:ea typeface="Times New Roman"/>
                <a:cs typeface="Segoe UI"/>
              </a:rPr>
              <a:t>Sur la page </a:t>
            </a:r>
            <a:r>
              <a:rPr lang="en-US" sz="1000" b="1">
                <a:solidFill>
                  <a:prstClr val="black"/>
                </a:solidFill>
                <a:latin typeface="Arial"/>
                <a:cs typeface="Arial"/>
              </a:rPr>
              <a:t>Afficher une image bitmap de connexion personnalisée</a:t>
            </a:r>
            <a:r>
              <a:rPr lang="en-US" sz="1000">
                <a:solidFill>
                  <a:prstClr val="black"/>
                </a:solidFill>
                <a:latin typeface="Arial"/>
                <a:ea typeface="Times New Roman"/>
                <a:cs typeface="Segoe UI"/>
              </a:rPr>
              <a:t>, cliquez sur </a:t>
            </a:r>
            <a:r>
              <a:rPr lang="en-US" sz="1000" b="1">
                <a:solidFill>
                  <a:prstClr val="black"/>
                </a:solidFill>
                <a:latin typeface="Arial"/>
                <a:cs typeface="Arial"/>
              </a:rPr>
              <a:t>Suivant</a:t>
            </a:r>
            <a:r>
              <a:rPr lang="en-US" sz="1000">
                <a:solidFill>
                  <a:prstClr val="black"/>
                </a:solidFill>
                <a:latin typeface="Arial"/>
                <a:ea typeface="Times New Roman"/>
                <a:cs typeface="Segoe UI"/>
              </a:rPr>
              <a:t>.</a:t>
            </a:r>
            <a:endParaRPr lang="en-US" sz="1000">
              <a:solidFill>
                <a:prstClr val="black"/>
              </a:solidFill>
              <a:latin typeface="Arial"/>
            </a:endParaRPr>
          </a:p>
          <a:p>
            <a:pPr marL="342900" lvl="0" indent="-342900">
              <a:spcAft>
                <a:spcPts val="995"/>
              </a:spcAft>
              <a:buFont typeface="+mj-lt"/>
              <a:buAutoNum type="arabicPeriod" startAt="6"/>
            </a:pPr>
            <a:r>
              <a:rPr lang="en-US" sz="1000">
                <a:solidFill>
                  <a:prstClr val="black"/>
                </a:solidFill>
                <a:latin typeface="Arial"/>
                <a:ea typeface="Times New Roman"/>
                <a:cs typeface="Segoe UI"/>
              </a:rPr>
              <a:t>Sur la page </a:t>
            </a:r>
            <a:r>
              <a:rPr lang="en-US" sz="1000" b="1">
                <a:solidFill>
                  <a:prstClr val="black"/>
                </a:solidFill>
                <a:latin typeface="Arial"/>
                <a:cs typeface="Arial"/>
              </a:rPr>
              <a:t>Afficher une image bitmap d'annuaire téléphonique personnalisée</a:t>
            </a:r>
            <a:r>
              <a:rPr lang="en-US" sz="1000">
                <a:solidFill>
                  <a:prstClr val="black"/>
                </a:solidFill>
                <a:latin typeface="Arial"/>
                <a:ea typeface="Times New Roman"/>
                <a:cs typeface="Segoe UI"/>
              </a:rPr>
              <a:t>, cliquez sur </a:t>
            </a:r>
            <a:r>
              <a:rPr lang="en-US" sz="1000" b="1">
                <a:solidFill>
                  <a:prstClr val="black"/>
                </a:solidFill>
                <a:latin typeface="Arial"/>
                <a:cs typeface="Arial"/>
              </a:rPr>
              <a:t>Suivant</a:t>
            </a:r>
            <a:r>
              <a:rPr lang="en-US" sz="1000">
                <a:solidFill>
                  <a:prstClr val="black"/>
                </a:solidFill>
                <a:latin typeface="Arial"/>
                <a:ea typeface="Times New Roman"/>
                <a:cs typeface="Segoe UI"/>
              </a:rPr>
              <a:t>.</a:t>
            </a:r>
            <a:endParaRPr lang="en-US" sz="1000">
              <a:solidFill>
                <a:prstClr val="black"/>
              </a:solidFill>
              <a:latin typeface="Arial"/>
            </a:endParaRPr>
          </a:p>
          <a:p>
            <a:pPr marL="342900" lvl="0" indent="-342900">
              <a:spcAft>
                <a:spcPts val="995"/>
              </a:spcAft>
              <a:buFont typeface="+mj-lt"/>
              <a:buAutoNum type="arabicPeriod" startAt="6"/>
            </a:pPr>
            <a:r>
              <a:rPr lang="en-US" sz="1000">
                <a:solidFill>
                  <a:prstClr val="black"/>
                </a:solidFill>
                <a:latin typeface="Arial"/>
                <a:ea typeface="Times New Roman"/>
                <a:cs typeface="Segoe UI"/>
              </a:rPr>
              <a:t>Sur la page </a:t>
            </a:r>
            <a:r>
              <a:rPr lang="en-US" sz="1000" b="1">
                <a:solidFill>
                  <a:prstClr val="black"/>
                </a:solidFill>
                <a:latin typeface="Arial"/>
                <a:cs typeface="Arial"/>
              </a:rPr>
              <a:t>Afficher des icônes personnalisées</a:t>
            </a:r>
            <a:r>
              <a:rPr lang="en-US" sz="1000">
                <a:solidFill>
                  <a:prstClr val="black"/>
                </a:solidFill>
                <a:latin typeface="Arial"/>
                <a:ea typeface="Times New Roman"/>
                <a:cs typeface="Segoe UI"/>
              </a:rPr>
              <a:t>, cliquez sur </a:t>
            </a:r>
            <a:r>
              <a:rPr lang="en-US" sz="1000" b="1">
                <a:solidFill>
                  <a:prstClr val="black"/>
                </a:solidFill>
                <a:latin typeface="Arial"/>
                <a:cs typeface="Arial"/>
              </a:rPr>
              <a:t>Suivant</a:t>
            </a:r>
            <a:r>
              <a:rPr lang="en-US" sz="1000">
                <a:solidFill>
                  <a:prstClr val="black"/>
                </a:solidFill>
                <a:latin typeface="Arial"/>
                <a:ea typeface="Times New Roman"/>
                <a:cs typeface="Segoe UI"/>
              </a:rPr>
              <a:t>.</a:t>
            </a:r>
            <a:endParaRPr lang="en-US" sz="1000">
              <a:solidFill>
                <a:prstClr val="black"/>
              </a:solidFill>
              <a:latin typeface="Arial"/>
            </a:endParaRPr>
          </a:p>
          <a:p>
            <a:pPr marL="342900" lvl="0" indent="-342900">
              <a:spcAft>
                <a:spcPts val="995"/>
              </a:spcAft>
              <a:buFont typeface="+mj-lt"/>
              <a:buAutoNum type="arabicPeriod" startAt="6"/>
            </a:pPr>
            <a:r>
              <a:rPr lang="en-US" sz="1000">
                <a:solidFill>
                  <a:prstClr val="black"/>
                </a:solidFill>
                <a:latin typeface="Arial"/>
                <a:ea typeface="Times New Roman"/>
                <a:cs typeface="Segoe UI"/>
              </a:rPr>
              <a:t>Sur la page </a:t>
            </a:r>
            <a:r>
              <a:rPr lang="en-US" sz="1000" b="1">
                <a:solidFill>
                  <a:prstClr val="black"/>
                </a:solidFill>
                <a:latin typeface="Arial"/>
                <a:cs typeface="Arial"/>
              </a:rPr>
              <a:t>Inclure un fichier d'aide personnalisé</a:t>
            </a:r>
            <a:r>
              <a:rPr lang="en-US" sz="1000">
                <a:solidFill>
                  <a:prstClr val="black"/>
                </a:solidFill>
                <a:latin typeface="Arial"/>
                <a:ea typeface="Times New Roman"/>
                <a:cs typeface="Segoe UI"/>
              </a:rPr>
              <a:t>, cliquez sur </a:t>
            </a:r>
            <a:r>
              <a:rPr lang="en-US" sz="1000" b="1">
                <a:solidFill>
                  <a:prstClr val="black"/>
                </a:solidFill>
                <a:latin typeface="Arial"/>
                <a:cs typeface="Arial"/>
              </a:rPr>
              <a:t>Suivant</a:t>
            </a:r>
            <a:r>
              <a:rPr lang="en-US" sz="1000">
                <a:solidFill>
                  <a:prstClr val="black"/>
                </a:solidFill>
                <a:latin typeface="Arial"/>
                <a:ea typeface="Times New Roman"/>
                <a:cs typeface="Segoe UI"/>
              </a:rPr>
              <a:t>.</a:t>
            </a:r>
            <a:endParaRPr lang="en-US" sz="1000">
              <a:solidFill>
                <a:prstClr val="black"/>
              </a:solidFill>
              <a:latin typeface="Arial"/>
            </a:endParaRPr>
          </a:p>
        </p:txBody>
      </p:sp>
      <p:sp>
        <p:nvSpPr>
          <p:cNvPr id="4" name="Slide Number Placeholder 3"/>
          <p:cNvSpPr>
            <a:spLocks noGrp="1"/>
          </p:cNvSpPr>
          <p:nvPr>
            <p:ph type="sldNum" sz="quarter" idx="10"/>
          </p:nvPr>
        </p:nvSpPr>
        <p:spPr/>
        <p:txBody>
          <a:bodyPr/>
          <a:lstStyle/>
          <a:p>
            <a:fld id="{8FC78250-69A2-4CFA-9B6A-8D5286EDEFF8}" type="slidenum">
              <a:rPr lang="en-US" smtClean="0"/>
              <a:t>24</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Configuration et résolution des problèmes d'accès à distance</a:t>
            </a:r>
            <a:endParaRPr lang="en-US" sz="1200" b="1">
              <a:solidFill>
                <a:srgbClr val="336699"/>
              </a:solidFill>
              <a:latin typeface="Arial"/>
            </a:endParaRPr>
          </a:p>
        </p:txBody>
      </p:sp>
      <p:sp>
        <p:nvSpPr>
          <p:cNvPr id="8" name="TextBox 7"/>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val="24073075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marL="342900" lvl="0" indent="-342900">
              <a:spcAft>
                <a:spcPts val="995"/>
              </a:spcAft>
              <a:buFont typeface="+mj-lt"/>
              <a:buAutoNum type="arabicPeriod" startAt="22"/>
            </a:pPr>
            <a:r>
              <a:rPr lang="en-US" sz="1000" dirty="0">
                <a:solidFill>
                  <a:prstClr val="black"/>
                </a:solidFill>
                <a:latin typeface="Arial"/>
                <a:ea typeface="Times New Roman"/>
                <a:cs typeface="Segoe UI"/>
              </a:rPr>
              <a:t>Sur la page </a:t>
            </a:r>
            <a:r>
              <a:rPr lang="en-US" sz="1000" b="1" dirty="0" err="1">
                <a:solidFill>
                  <a:prstClr val="black"/>
                </a:solidFill>
                <a:latin typeface="Arial"/>
                <a:cs typeface="Arial"/>
              </a:rPr>
              <a:t>Afficher</a:t>
            </a:r>
            <a:r>
              <a:rPr lang="en-US" sz="1000" b="1" dirty="0">
                <a:solidFill>
                  <a:prstClr val="black"/>
                </a:solidFill>
                <a:latin typeface="Arial"/>
                <a:cs typeface="Arial"/>
              </a:rPr>
              <a:t> des </a:t>
            </a:r>
            <a:r>
              <a:rPr lang="en-US" sz="1000" b="1" dirty="0" err="1">
                <a:solidFill>
                  <a:prstClr val="black"/>
                </a:solidFill>
                <a:latin typeface="Arial"/>
                <a:cs typeface="Arial"/>
              </a:rPr>
              <a:t>informations</a:t>
            </a:r>
            <a:r>
              <a:rPr lang="en-US" sz="1000" b="1" dirty="0">
                <a:solidFill>
                  <a:prstClr val="black"/>
                </a:solidFill>
                <a:latin typeface="Arial"/>
                <a:cs typeface="Arial"/>
              </a:rPr>
              <a:t> de support technique </a:t>
            </a:r>
            <a:r>
              <a:rPr lang="en-US" sz="1000" b="1" dirty="0" err="1">
                <a:solidFill>
                  <a:prstClr val="black"/>
                </a:solidFill>
                <a:latin typeface="Arial"/>
                <a:cs typeface="Arial"/>
              </a:rPr>
              <a:t>personnalisées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cs typeface="Arial"/>
              </a:rPr>
              <a:t>Suivant</a:t>
            </a:r>
            <a:r>
              <a:rPr lang="en-US" sz="1000" dirty="0">
                <a:solidFill>
                  <a:prstClr val="black"/>
                </a:solidFill>
                <a:latin typeface="Arial"/>
                <a:ea typeface="Times New Roman"/>
                <a:cs typeface="Segoe UI"/>
              </a:rPr>
              <a:t>.</a:t>
            </a:r>
            <a:endParaRPr lang="en-US" sz="1000" dirty="0">
              <a:solidFill>
                <a:prstClr val="black"/>
              </a:solidFill>
              <a:latin typeface="Arial"/>
            </a:endParaRPr>
          </a:p>
          <a:p>
            <a:pPr marL="342900" lvl="0" indent="-342900">
              <a:spcAft>
                <a:spcPts val="995"/>
              </a:spcAft>
              <a:buFont typeface="+mj-lt"/>
              <a:buAutoNum type="arabicPeriod" startAt="22"/>
            </a:pPr>
            <a:r>
              <a:rPr lang="en-US" sz="1000" dirty="0">
                <a:solidFill>
                  <a:prstClr val="black"/>
                </a:solidFill>
                <a:latin typeface="Arial"/>
                <a:ea typeface="Times New Roman"/>
                <a:cs typeface="Segoe UI"/>
              </a:rPr>
              <a:t>Sur la page </a:t>
            </a:r>
            <a:r>
              <a:rPr lang="en-US" sz="1000" b="1" dirty="0" err="1">
                <a:solidFill>
                  <a:prstClr val="black"/>
                </a:solidFill>
                <a:latin typeface="Arial"/>
                <a:cs typeface="Arial"/>
              </a:rPr>
              <a:t>Afficher</a:t>
            </a:r>
            <a:r>
              <a:rPr lang="en-US" sz="1000" b="1" dirty="0">
                <a:solidFill>
                  <a:prstClr val="black"/>
                </a:solidFill>
                <a:latin typeface="Arial"/>
                <a:cs typeface="Arial"/>
              </a:rPr>
              <a:t> un </a:t>
            </a:r>
            <a:r>
              <a:rPr lang="en-US" sz="1000" b="1" dirty="0" err="1">
                <a:solidFill>
                  <a:prstClr val="black"/>
                </a:solidFill>
                <a:latin typeface="Arial"/>
                <a:cs typeface="Arial"/>
              </a:rPr>
              <a:t>contrat</a:t>
            </a:r>
            <a:r>
              <a:rPr lang="en-US" sz="1000" b="1" dirty="0">
                <a:solidFill>
                  <a:prstClr val="black"/>
                </a:solidFill>
                <a:latin typeface="Arial"/>
                <a:cs typeface="Arial"/>
              </a:rPr>
              <a:t> de </a:t>
            </a:r>
            <a:r>
              <a:rPr lang="en-US" sz="1000" b="1" dirty="0" err="1">
                <a:solidFill>
                  <a:prstClr val="black"/>
                </a:solidFill>
                <a:latin typeface="Arial"/>
                <a:cs typeface="Arial"/>
              </a:rPr>
              <a:t>licence</a:t>
            </a:r>
            <a:r>
              <a:rPr lang="en-US" sz="1000" b="1" dirty="0">
                <a:solidFill>
                  <a:prstClr val="black"/>
                </a:solidFill>
                <a:latin typeface="Arial"/>
                <a:cs typeface="Arial"/>
              </a:rPr>
              <a:t> </a:t>
            </a:r>
            <a:r>
              <a:rPr lang="en-US" sz="1000" b="1" dirty="0" err="1">
                <a:solidFill>
                  <a:prstClr val="black"/>
                </a:solidFill>
                <a:latin typeface="Arial"/>
                <a:cs typeface="Arial"/>
              </a:rPr>
              <a:t>personnalisé</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cs typeface="Arial"/>
              </a:rPr>
              <a:t>Suivant</a:t>
            </a:r>
            <a:r>
              <a:rPr lang="en-US" sz="1000" dirty="0">
                <a:solidFill>
                  <a:prstClr val="black"/>
                </a:solidFill>
                <a:latin typeface="Arial"/>
                <a:ea typeface="Times New Roman"/>
                <a:cs typeface="Segoe UI"/>
              </a:rPr>
              <a:t>.</a:t>
            </a:r>
            <a:endParaRPr lang="en-US" sz="1000" dirty="0">
              <a:solidFill>
                <a:prstClr val="black"/>
              </a:solidFill>
              <a:latin typeface="Arial"/>
            </a:endParaRPr>
          </a:p>
          <a:p>
            <a:pPr marL="342900" lvl="0" indent="-342900">
              <a:spcAft>
                <a:spcPts val="995"/>
              </a:spcAft>
              <a:buFont typeface="+mj-lt"/>
              <a:buAutoNum type="arabicPeriod" startAt="22"/>
            </a:pPr>
            <a:r>
              <a:rPr lang="en-US" sz="1000" dirty="0">
                <a:solidFill>
                  <a:prstClr val="black"/>
                </a:solidFill>
                <a:latin typeface="Arial"/>
                <a:ea typeface="Times New Roman"/>
                <a:cs typeface="Segoe UI"/>
              </a:rPr>
              <a:t>Sur la page </a:t>
            </a:r>
            <a:r>
              <a:rPr lang="en-US" sz="1000" b="1" dirty="0">
                <a:solidFill>
                  <a:prstClr val="black"/>
                </a:solidFill>
                <a:latin typeface="Arial"/>
                <a:cs typeface="Arial"/>
              </a:rPr>
              <a:t>Installer des </a:t>
            </a:r>
            <a:r>
              <a:rPr lang="en-US" sz="1000" b="1" dirty="0" err="1">
                <a:solidFill>
                  <a:prstClr val="black"/>
                </a:solidFill>
                <a:latin typeface="Arial"/>
                <a:cs typeface="Arial"/>
              </a:rPr>
              <a:t>fichiers</a:t>
            </a:r>
            <a:r>
              <a:rPr lang="en-US" sz="1000" b="1" dirty="0">
                <a:solidFill>
                  <a:prstClr val="black"/>
                </a:solidFill>
                <a:latin typeface="Arial"/>
                <a:cs typeface="Arial"/>
              </a:rPr>
              <a:t> </a:t>
            </a:r>
            <a:r>
              <a:rPr lang="en-US" sz="1000" b="1" dirty="0" err="1">
                <a:solidFill>
                  <a:prstClr val="black"/>
                </a:solidFill>
                <a:latin typeface="Arial"/>
                <a:cs typeface="Arial"/>
              </a:rPr>
              <a:t>supplémentaires</a:t>
            </a:r>
            <a:r>
              <a:rPr lang="en-US" sz="1000" b="1" dirty="0">
                <a:solidFill>
                  <a:prstClr val="black"/>
                </a:solidFill>
                <a:latin typeface="Arial"/>
                <a:cs typeface="Arial"/>
              </a:rPr>
              <a:t> avec le </a:t>
            </a:r>
            <a:r>
              <a:rPr lang="en-US" sz="1000" b="1" dirty="0" err="1">
                <a:solidFill>
                  <a:prstClr val="black"/>
                </a:solidFill>
                <a:latin typeface="Arial"/>
                <a:cs typeface="Arial"/>
              </a:rPr>
              <a:t>profil</a:t>
            </a:r>
            <a:r>
              <a:rPr lang="en-US" sz="1000" b="1" dirty="0">
                <a:solidFill>
                  <a:prstClr val="black"/>
                </a:solidFill>
                <a:latin typeface="Arial"/>
                <a:cs typeface="Arial"/>
              </a:rPr>
              <a:t> </a:t>
            </a:r>
            <a:r>
              <a:rPr lang="en-US" sz="1000" b="1" dirty="0" err="1">
                <a:solidFill>
                  <a:prstClr val="black"/>
                </a:solidFill>
                <a:latin typeface="Arial"/>
                <a:cs typeface="Arial"/>
              </a:rPr>
              <a:t>Gestionnaire</a:t>
            </a:r>
            <a:r>
              <a:rPr lang="en-US" sz="1000" b="1" dirty="0">
                <a:solidFill>
                  <a:prstClr val="black"/>
                </a:solidFill>
                <a:latin typeface="Arial"/>
                <a:cs typeface="Arial"/>
              </a:rPr>
              <a:t> des </a:t>
            </a:r>
            <a:r>
              <a:rPr lang="en-US" sz="1000" b="1" dirty="0" err="1">
                <a:solidFill>
                  <a:prstClr val="black"/>
                </a:solidFill>
                <a:latin typeface="Arial"/>
                <a:cs typeface="Arial"/>
              </a:rPr>
              <a:t>connexions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cs typeface="Arial"/>
              </a:rPr>
              <a:t>Suivant</a:t>
            </a:r>
            <a:r>
              <a:rPr lang="en-US" sz="1000" dirty="0">
                <a:solidFill>
                  <a:prstClr val="black"/>
                </a:solidFill>
                <a:latin typeface="Arial"/>
                <a:ea typeface="Times New Roman"/>
                <a:cs typeface="Segoe UI"/>
              </a:rPr>
              <a:t>.</a:t>
            </a:r>
            <a:endParaRPr lang="en-US" sz="1000" dirty="0">
              <a:solidFill>
                <a:prstClr val="black"/>
              </a:solidFill>
              <a:latin typeface="Arial"/>
            </a:endParaRPr>
          </a:p>
          <a:p>
            <a:pPr marL="342900" lvl="0" indent="-342900">
              <a:spcAft>
                <a:spcPts val="995"/>
              </a:spcAft>
              <a:buFont typeface="+mj-lt"/>
              <a:buAutoNum type="arabicPeriod" startAt="22"/>
              <a:tabLst>
                <a:tab pos="1933575" algn="l"/>
              </a:tabLst>
            </a:pPr>
            <a:r>
              <a:rPr lang="en-US" sz="1000" dirty="0">
                <a:solidFill>
                  <a:prstClr val="black"/>
                </a:solidFill>
                <a:latin typeface="Arial"/>
                <a:ea typeface="Times New Roman"/>
                <a:cs typeface="Segoe UI"/>
              </a:rPr>
              <a:t>Sur la page </a:t>
            </a:r>
            <a:r>
              <a:rPr lang="en-US" sz="1000" b="1" dirty="0" err="1">
                <a:solidFill>
                  <a:prstClr val="black"/>
                </a:solidFill>
                <a:latin typeface="Arial"/>
                <a:cs typeface="Arial"/>
              </a:rPr>
              <a:t>Générer</a:t>
            </a:r>
            <a:r>
              <a:rPr lang="en-US" sz="1000" b="1" dirty="0">
                <a:solidFill>
                  <a:prstClr val="black"/>
                </a:solidFill>
                <a:latin typeface="Arial"/>
                <a:cs typeface="Arial"/>
              </a:rPr>
              <a:t> le </a:t>
            </a:r>
            <a:r>
              <a:rPr lang="en-US" sz="1000" b="1" dirty="0" err="1">
                <a:solidFill>
                  <a:prstClr val="black"/>
                </a:solidFill>
                <a:latin typeface="Arial"/>
                <a:cs typeface="Arial"/>
              </a:rPr>
              <a:t>profil</a:t>
            </a:r>
            <a:r>
              <a:rPr lang="en-US" sz="1000" b="1" dirty="0">
                <a:solidFill>
                  <a:prstClr val="black"/>
                </a:solidFill>
                <a:latin typeface="Arial"/>
                <a:cs typeface="Arial"/>
              </a:rPr>
              <a:t> </a:t>
            </a:r>
            <a:r>
              <a:rPr lang="en-US" sz="1000" b="1" dirty="0" err="1">
                <a:solidFill>
                  <a:prstClr val="black"/>
                </a:solidFill>
                <a:latin typeface="Arial"/>
                <a:cs typeface="Arial"/>
              </a:rPr>
              <a:t>Gestionnaire</a:t>
            </a:r>
            <a:r>
              <a:rPr lang="en-US" sz="1000" b="1" dirty="0">
                <a:solidFill>
                  <a:prstClr val="black"/>
                </a:solidFill>
                <a:latin typeface="Arial"/>
                <a:cs typeface="Arial"/>
              </a:rPr>
              <a:t> des </a:t>
            </a:r>
            <a:r>
              <a:rPr lang="en-US" sz="1000" b="1" dirty="0" err="1">
                <a:solidFill>
                  <a:prstClr val="black"/>
                </a:solidFill>
                <a:latin typeface="Arial"/>
                <a:cs typeface="Arial"/>
              </a:rPr>
              <a:t>connexions</a:t>
            </a:r>
            <a:r>
              <a:rPr lang="en-US" sz="1000" b="1" dirty="0">
                <a:solidFill>
                  <a:prstClr val="black"/>
                </a:solidFill>
                <a:latin typeface="Arial"/>
                <a:cs typeface="Arial"/>
              </a:rPr>
              <a:t> et son </a:t>
            </a:r>
            <a:r>
              <a:rPr lang="en-US" sz="1000" b="1" dirty="0" err="1">
                <a:solidFill>
                  <a:prstClr val="black"/>
                </a:solidFill>
                <a:latin typeface="Arial"/>
                <a:cs typeface="Arial"/>
              </a:rPr>
              <a:t>programme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cs typeface="Arial"/>
              </a:rPr>
              <a:t>Suivant</a:t>
            </a:r>
            <a:r>
              <a:rPr lang="en-US" sz="1000" dirty="0">
                <a:solidFill>
                  <a:prstClr val="black"/>
                </a:solidFill>
                <a:latin typeface="Arial"/>
                <a:ea typeface="Times New Roman"/>
                <a:cs typeface="Segoe UI"/>
              </a:rPr>
              <a:t>.</a:t>
            </a:r>
            <a:endParaRPr lang="en-US" sz="1000" dirty="0">
              <a:solidFill>
                <a:prstClr val="black"/>
              </a:solidFill>
              <a:latin typeface="Arial"/>
            </a:endParaRPr>
          </a:p>
          <a:p>
            <a:pPr marL="342900" lvl="0" indent="-342900">
              <a:spcAft>
                <a:spcPts val="995"/>
              </a:spcAft>
              <a:buFont typeface="+mj-lt"/>
              <a:buAutoNum type="arabicPeriod" startAt="22"/>
              <a:tabLst>
                <a:tab pos="1933575" algn="l"/>
              </a:tabLst>
            </a:pPr>
            <a:r>
              <a:rPr lang="en-US" sz="1000" dirty="0">
                <a:solidFill>
                  <a:prstClr val="black"/>
                </a:solidFill>
                <a:latin typeface="Arial"/>
                <a:ea typeface="Times New Roman"/>
                <a:cs typeface="Segoe UI"/>
              </a:rPr>
              <a:t>Sur la page </a:t>
            </a:r>
            <a:r>
              <a:rPr lang="en-US" sz="1000" b="1" dirty="0" err="1">
                <a:solidFill>
                  <a:prstClr val="black"/>
                </a:solidFill>
                <a:latin typeface="Arial"/>
                <a:cs typeface="Arial"/>
              </a:rPr>
              <a:t>Votre</a:t>
            </a:r>
            <a:r>
              <a:rPr lang="en-US" sz="1000" b="1" dirty="0">
                <a:solidFill>
                  <a:prstClr val="black"/>
                </a:solidFill>
                <a:latin typeface="Arial"/>
                <a:cs typeface="Arial"/>
              </a:rPr>
              <a:t> </a:t>
            </a:r>
            <a:r>
              <a:rPr lang="en-US" sz="1000" b="1" dirty="0" err="1">
                <a:solidFill>
                  <a:prstClr val="black"/>
                </a:solidFill>
                <a:latin typeface="Arial"/>
                <a:cs typeface="Arial"/>
              </a:rPr>
              <a:t>profil</a:t>
            </a:r>
            <a:r>
              <a:rPr lang="en-US" sz="1000" b="1" dirty="0">
                <a:solidFill>
                  <a:prstClr val="black"/>
                </a:solidFill>
                <a:latin typeface="Arial"/>
                <a:cs typeface="Arial"/>
              </a:rPr>
              <a:t> </a:t>
            </a:r>
            <a:r>
              <a:rPr lang="en-US" sz="1000" b="1" dirty="0" err="1">
                <a:solidFill>
                  <a:prstClr val="black"/>
                </a:solidFill>
                <a:latin typeface="Arial"/>
                <a:cs typeface="Arial"/>
              </a:rPr>
              <a:t>Gestionnaire</a:t>
            </a:r>
            <a:r>
              <a:rPr lang="en-US" sz="1000" b="1" dirty="0">
                <a:solidFill>
                  <a:prstClr val="black"/>
                </a:solidFill>
                <a:latin typeface="Arial"/>
                <a:cs typeface="Arial"/>
              </a:rPr>
              <a:t> des </a:t>
            </a:r>
            <a:r>
              <a:rPr lang="en-US" sz="1000" b="1" dirty="0" err="1">
                <a:solidFill>
                  <a:prstClr val="black"/>
                </a:solidFill>
                <a:latin typeface="Arial"/>
                <a:cs typeface="Arial"/>
              </a:rPr>
              <a:t>connexions</a:t>
            </a:r>
            <a:r>
              <a:rPr lang="en-US" sz="1000" b="1" dirty="0">
                <a:solidFill>
                  <a:prstClr val="black"/>
                </a:solidFill>
                <a:latin typeface="Arial"/>
                <a:cs typeface="Arial"/>
              </a:rPr>
              <a:t> </a:t>
            </a:r>
            <a:r>
              <a:rPr lang="en-US" sz="1000" b="1" dirty="0" err="1">
                <a:solidFill>
                  <a:prstClr val="black"/>
                </a:solidFill>
                <a:latin typeface="Arial"/>
                <a:cs typeface="Arial"/>
              </a:rPr>
              <a:t>est</a:t>
            </a:r>
            <a:r>
              <a:rPr lang="en-US" sz="1000" b="1" dirty="0">
                <a:solidFill>
                  <a:prstClr val="black"/>
                </a:solidFill>
                <a:latin typeface="Arial"/>
                <a:cs typeface="Arial"/>
              </a:rPr>
              <a:t> </a:t>
            </a:r>
            <a:r>
              <a:rPr lang="en-US" sz="1000" b="1" dirty="0" err="1">
                <a:solidFill>
                  <a:prstClr val="black"/>
                </a:solidFill>
                <a:latin typeface="Arial"/>
                <a:cs typeface="Arial"/>
              </a:rPr>
              <a:t>terminé</a:t>
            </a:r>
            <a:r>
              <a:rPr lang="en-US" sz="1000" b="1" dirty="0">
                <a:solidFill>
                  <a:prstClr val="black"/>
                </a:solidFill>
                <a:latin typeface="Arial"/>
                <a:cs typeface="Arial"/>
              </a:rPr>
              <a:t> et prêt à </a:t>
            </a:r>
            <a:r>
              <a:rPr lang="en-US" sz="1000" b="1" dirty="0" err="1">
                <a:solidFill>
                  <a:prstClr val="black"/>
                </a:solidFill>
                <a:latin typeface="Arial"/>
                <a:cs typeface="Arial"/>
              </a:rPr>
              <a:t>être</a:t>
            </a:r>
            <a:r>
              <a:rPr lang="en-US" sz="1000" b="1" dirty="0">
                <a:solidFill>
                  <a:prstClr val="black"/>
                </a:solidFill>
                <a:latin typeface="Arial"/>
                <a:cs typeface="Arial"/>
              </a:rPr>
              <a:t> </a:t>
            </a:r>
            <a:r>
              <a:rPr lang="en-US" sz="1000" b="1" dirty="0" err="1">
                <a:solidFill>
                  <a:prstClr val="black"/>
                </a:solidFill>
                <a:latin typeface="Arial"/>
                <a:cs typeface="Arial"/>
              </a:rPr>
              <a:t>distribué</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cs typeface="Arial"/>
              </a:rPr>
              <a:t>Terminer</a:t>
            </a:r>
            <a:r>
              <a:rPr lang="en-US" sz="1000" dirty="0">
                <a:solidFill>
                  <a:prstClr val="black"/>
                </a:solidFill>
                <a:latin typeface="Arial"/>
                <a:ea typeface="Times New Roman"/>
                <a:cs typeface="Segoe UI"/>
              </a:rPr>
              <a:t>.</a:t>
            </a:r>
            <a:endParaRPr lang="en-US" sz="1000" dirty="0">
              <a:solidFill>
                <a:prstClr val="black"/>
              </a:solidFill>
              <a:latin typeface="Arial"/>
            </a:endParaRPr>
          </a:p>
          <a:p>
            <a:pPr lvl="0">
              <a:lnSpc>
                <a:spcPts val="1300"/>
              </a:lnSpc>
              <a:spcBef>
                <a:spcPts val="900"/>
              </a:spcBef>
              <a:spcAft>
                <a:spcPts val="300"/>
              </a:spcAft>
            </a:pPr>
            <a:r>
              <a:rPr lang="en-US" sz="1000" b="1" dirty="0">
                <a:solidFill>
                  <a:prstClr val="black"/>
                </a:solidFill>
                <a:latin typeface="Arial"/>
                <a:ea typeface="SimSun"/>
                <a:cs typeface="Arial"/>
              </a:rPr>
              <a:t>Examiner le </a:t>
            </a:r>
            <a:r>
              <a:rPr lang="en-US" sz="1000" b="1" dirty="0" err="1">
                <a:solidFill>
                  <a:prstClr val="black"/>
                </a:solidFill>
                <a:latin typeface="Arial"/>
                <a:ea typeface="SimSun"/>
                <a:cs typeface="Arial"/>
              </a:rPr>
              <a:t>profil</a:t>
            </a:r>
            <a:r>
              <a:rPr lang="en-US" sz="1000" b="1" dirty="0">
                <a:solidFill>
                  <a:prstClr val="black"/>
                </a:solidFill>
                <a:latin typeface="Arial"/>
                <a:ea typeface="SimSun"/>
                <a:cs typeface="Arial"/>
              </a:rPr>
              <a:t> </a:t>
            </a:r>
            <a:r>
              <a:rPr lang="en-US" sz="1000" b="1" dirty="0" err="1">
                <a:solidFill>
                  <a:prstClr val="black"/>
                </a:solidFill>
                <a:latin typeface="Arial"/>
                <a:ea typeface="SimSun"/>
                <a:cs typeface="Arial"/>
              </a:rPr>
              <a:t>créé</a:t>
            </a:r>
            <a:endParaRPr lang="en-US" sz="1000" dirty="0">
              <a:solidFill>
                <a:prstClr val="black"/>
              </a:solidFill>
              <a:latin typeface="Arial"/>
              <a:ea typeface="SimSun"/>
              <a:cs typeface="Arial"/>
            </a:endParaRPr>
          </a:p>
          <a:p>
            <a:pPr marL="342900" lvl="0" indent="-342900">
              <a:spcAft>
                <a:spcPts val="995"/>
              </a:spcAft>
              <a:buFont typeface="+mj-lt"/>
              <a:buAutoNum type="arabicPeriod"/>
            </a:pPr>
            <a:r>
              <a:rPr lang="en-US" sz="1000" dirty="0" err="1">
                <a:solidFill>
                  <a:prstClr val="black"/>
                </a:solidFill>
                <a:latin typeface="Arial"/>
                <a:ea typeface="Times New Roman"/>
                <a:cs typeface="Segoe UI"/>
              </a:rPr>
              <a:t>Ouvrez</a:t>
            </a:r>
            <a:r>
              <a:rPr lang="en-US" sz="1000" dirty="0">
                <a:solidFill>
                  <a:prstClr val="black"/>
                </a:solidFill>
                <a:latin typeface="Arial"/>
                <a:ea typeface="Times New Roman"/>
                <a:cs typeface="Segoe UI"/>
              </a:rPr>
              <a:t> </a:t>
            </a:r>
            <a:r>
              <a:rPr lang="en-US" sz="1000" dirty="0" err="1" smtClean="0">
                <a:solidFill>
                  <a:prstClr val="black"/>
                </a:solidFill>
                <a:latin typeface="Arial"/>
                <a:ea typeface="Times New Roman"/>
                <a:cs typeface="Times New Roman"/>
              </a:rPr>
              <a:t>l'Explorateur</a:t>
            </a:r>
            <a:r>
              <a:rPr lang="en-US" sz="1000" dirty="0" smtClean="0">
                <a:solidFill>
                  <a:prstClr val="black"/>
                </a:solidFill>
                <a:latin typeface="Arial"/>
                <a:ea typeface="Times New Roman"/>
                <a:cs typeface="Times New Roman"/>
              </a:rPr>
              <a:t> de </a:t>
            </a:r>
            <a:r>
              <a:rPr lang="en-US" sz="1000" dirty="0" err="1" smtClean="0">
                <a:solidFill>
                  <a:prstClr val="black"/>
                </a:solidFill>
                <a:latin typeface="Arial"/>
                <a:ea typeface="Times New Roman"/>
                <a:cs typeface="Times New Roman"/>
              </a:rPr>
              <a:t>fichiers</a:t>
            </a:r>
            <a:r>
              <a:rPr lang="en-US" sz="1000" dirty="0" smtClean="0">
                <a:solidFill>
                  <a:prstClr val="black"/>
                </a:solidFill>
                <a:latin typeface="Arial"/>
                <a:ea typeface="Times New Roman"/>
                <a:cs typeface="Segoe UI"/>
              </a:rPr>
              <a:t>. </a:t>
            </a:r>
            <a:endParaRPr lang="en-US" sz="1000" dirty="0">
              <a:solidFill>
                <a:prstClr val="black"/>
              </a:solidFill>
              <a:latin typeface="Arial"/>
            </a:endParaRPr>
          </a:p>
          <a:p>
            <a:pPr marL="342900" lvl="0" indent="-342900">
              <a:spcAft>
                <a:spcPts val="995"/>
              </a:spcAft>
              <a:buFont typeface="+mj-lt"/>
              <a:buAutoNum type="arabicPeriod"/>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a:t>
            </a:r>
            <a:r>
              <a:rPr lang="en-US" sz="1000" dirty="0" err="1" smtClean="0">
                <a:solidFill>
                  <a:prstClr val="black"/>
                </a:solidFill>
                <a:latin typeface="Arial"/>
                <a:ea typeface="Times New Roman"/>
                <a:cs typeface="Segoe UI"/>
              </a:rPr>
              <a:t>l'Explorateur</a:t>
            </a:r>
            <a:r>
              <a:rPr lang="en-US" sz="1000" dirty="0" smtClean="0">
                <a:solidFill>
                  <a:prstClr val="black"/>
                </a:solidFill>
                <a:latin typeface="Arial"/>
                <a:ea typeface="Times New Roman"/>
                <a:cs typeface="Segoe UI"/>
              </a:rPr>
              <a:t> de </a:t>
            </a:r>
            <a:r>
              <a:rPr lang="en-US" sz="1000" dirty="0" err="1" smtClean="0">
                <a:solidFill>
                  <a:prstClr val="black"/>
                </a:solidFill>
                <a:latin typeface="Arial"/>
                <a:ea typeface="Times New Roman"/>
                <a:cs typeface="Segoe UI"/>
              </a:rPr>
              <a:t>fichiers</a:t>
            </a:r>
            <a:r>
              <a:rPr lang="en-US" sz="1000" dirty="0" smtClean="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développez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successivement</a:t>
            </a:r>
            <a:r>
              <a:rPr lang="en-US" sz="1000" dirty="0">
                <a:solidFill>
                  <a:prstClr val="black"/>
                </a:solidFill>
                <a:latin typeface="Arial"/>
                <a:ea typeface="Times New Roman"/>
                <a:cs typeface="Segoe UI"/>
              </a:rPr>
              <a:t> le </a:t>
            </a:r>
            <a:r>
              <a:rPr lang="en-US" sz="1000" dirty="0" err="1">
                <a:solidFill>
                  <a:prstClr val="black"/>
                </a:solidFill>
                <a:latin typeface="Arial"/>
                <a:ea typeface="Times New Roman"/>
                <a:cs typeface="Segoe UI"/>
              </a:rPr>
              <a:t>lecteur</a:t>
            </a:r>
            <a:r>
              <a:rPr lang="en-US" sz="1000" dirty="0">
                <a:solidFill>
                  <a:prstClr val="black"/>
                </a:solidFill>
                <a:latin typeface="Arial"/>
                <a:ea typeface="Times New Roman"/>
                <a:cs typeface="Segoe UI"/>
              </a:rPr>
              <a:t> </a:t>
            </a:r>
            <a:r>
              <a:rPr lang="en-US" sz="1000" b="1" dirty="0">
                <a:solidFill>
                  <a:prstClr val="black"/>
                </a:solidFill>
                <a:latin typeface="Arial"/>
                <a:cs typeface="Arial"/>
              </a:rPr>
              <a:t>C</a:t>
            </a:r>
            <a:r>
              <a:rPr lang="en-US" sz="1000" dirty="0">
                <a:solidFill>
                  <a:prstClr val="black"/>
                </a:solidFill>
                <a:latin typeface="Arial"/>
                <a:ea typeface="Times New Roman"/>
                <a:cs typeface="Times New Roman"/>
              </a:rPr>
              <a:t>, </a:t>
            </a:r>
            <a:r>
              <a:rPr lang="en-US" sz="1000" b="1" dirty="0" err="1">
                <a:solidFill>
                  <a:prstClr val="black"/>
                </a:solidFill>
                <a:latin typeface="Arial"/>
                <a:cs typeface="Arial"/>
              </a:rPr>
              <a:t>Programmes</a:t>
            </a:r>
            <a:r>
              <a:rPr lang="en-US" sz="1000" dirty="0">
                <a:solidFill>
                  <a:prstClr val="black"/>
                </a:solidFill>
                <a:latin typeface="Arial"/>
                <a:ea typeface="Times New Roman"/>
                <a:cs typeface="Times New Roman"/>
              </a:rPr>
              <a:t>, </a:t>
            </a:r>
            <a:r>
              <a:rPr lang="en-US" sz="1000" b="1" dirty="0">
                <a:solidFill>
                  <a:prstClr val="black"/>
                </a:solidFill>
                <a:latin typeface="Arial"/>
                <a:cs typeface="Arial"/>
              </a:rPr>
              <a:t>CMAK</a:t>
            </a:r>
            <a:r>
              <a:rPr lang="en-US" sz="1000" dirty="0">
                <a:solidFill>
                  <a:prstClr val="black"/>
                </a:solidFill>
                <a:latin typeface="Arial"/>
                <a:ea typeface="Times New Roman"/>
                <a:cs typeface="Times New Roman"/>
              </a:rPr>
              <a:t>, </a:t>
            </a:r>
            <a:r>
              <a:rPr lang="en-US" sz="1000" b="1" dirty="0" err="1">
                <a:solidFill>
                  <a:prstClr val="black"/>
                </a:solidFill>
                <a:latin typeface="Arial"/>
                <a:cs typeface="Arial"/>
              </a:rPr>
              <a:t>Profils</a:t>
            </a:r>
            <a:r>
              <a:rPr lang="en-US" sz="1000" dirty="0">
                <a:solidFill>
                  <a:prstClr val="black"/>
                </a:solidFill>
                <a:latin typeface="Arial"/>
                <a:ea typeface="Times New Roman"/>
                <a:cs typeface="Times New Roman"/>
              </a:rPr>
              <a:t>, </a:t>
            </a:r>
            <a:r>
              <a:rPr lang="en-US" sz="1000" b="1" dirty="0">
                <a:solidFill>
                  <a:prstClr val="black"/>
                </a:solidFill>
                <a:latin typeface="Arial"/>
                <a:cs typeface="Arial"/>
              </a:rPr>
              <a:t>Windows Vista and above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puis</a:t>
            </a:r>
            <a:r>
              <a:rPr lang="en-US" sz="1000" dirty="0">
                <a:solidFill>
                  <a:prstClr val="black"/>
                </a:solidFill>
                <a:latin typeface="Arial"/>
                <a:ea typeface="Times New Roman"/>
                <a:cs typeface="Times New Roman"/>
              </a:rPr>
              <a:t> </a:t>
            </a:r>
            <a:r>
              <a:rPr lang="en-US" sz="1000" b="1" dirty="0" err="1">
                <a:solidFill>
                  <a:prstClr val="black"/>
                </a:solidFill>
                <a:latin typeface="Arial"/>
                <a:cs typeface="Arial"/>
              </a:rPr>
              <a:t>Adatum</a:t>
            </a:r>
            <a:r>
              <a:rPr lang="en-US" sz="1000" dirty="0">
                <a:solidFill>
                  <a:prstClr val="black"/>
                </a:solidFill>
                <a:latin typeface="Arial"/>
                <a:ea typeface="Times New Roman"/>
                <a:cs typeface="Segoe UI"/>
              </a:rPr>
              <a:t>. Il </a:t>
            </a:r>
            <a:r>
              <a:rPr lang="en-US" sz="1000" dirty="0" err="1">
                <a:solidFill>
                  <a:prstClr val="black"/>
                </a:solidFill>
                <a:latin typeface="Arial"/>
                <a:ea typeface="Times New Roman"/>
                <a:cs typeface="Segoe UI"/>
              </a:rPr>
              <a:t>s'agit</a:t>
            </a:r>
            <a:r>
              <a:rPr lang="en-US" sz="1000" dirty="0">
                <a:solidFill>
                  <a:prstClr val="black"/>
                </a:solidFill>
                <a:latin typeface="Arial"/>
                <a:ea typeface="Times New Roman"/>
                <a:cs typeface="Segoe UI"/>
              </a:rPr>
              <a:t> des </a:t>
            </a:r>
            <a:r>
              <a:rPr lang="en-US" sz="1000" dirty="0" err="1">
                <a:solidFill>
                  <a:prstClr val="black"/>
                </a:solidFill>
                <a:latin typeface="Arial"/>
                <a:ea typeface="Times New Roman"/>
                <a:cs typeface="Segoe UI"/>
              </a:rPr>
              <a:t>fichiers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que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vous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devez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distribuer</a:t>
            </a:r>
            <a:r>
              <a:rPr lang="en-US" sz="1000" dirty="0">
                <a:solidFill>
                  <a:prstClr val="black"/>
                </a:solidFill>
                <a:latin typeface="Arial"/>
                <a:ea typeface="Times New Roman"/>
                <a:cs typeface="Segoe UI"/>
              </a:rPr>
              <a:t>.</a:t>
            </a:r>
            <a:endParaRPr lang="en-US" sz="1000" dirty="0">
              <a:solidFill>
                <a:prstClr val="black"/>
              </a:solidFill>
              <a:latin typeface="Arial"/>
            </a:endParaRPr>
          </a:p>
          <a:p>
            <a:pPr marL="342900" lvl="0" indent="-342900">
              <a:spcAft>
                <a:spcPts val="995"/>
              </a:spcAft>
              <a:buFont typeface="+mj-lt"/>
              <a:buAutoNum type="arabicPeriod"/>
            </a:pPr>
            <a:r>
              <a:rPr lang="en-US" sz="1000" dirty="0" err="1">
                <a:solidFill>
                  <a:prstClr val="black"/>
                </a:solidFill>
                <a:latin typeface="Arial"/>
                <a:ea typeface="Times New Roman"/>
                <a:cs typeface="Segoe UI"/>
              </a:rPr>
              <a:t>Fermez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toutes</a:t>
            </a:r>
            <a:r>
              <a:rPr lang="en-US" sz="1000" dirty="0">
                <a:solidFill>
                  <a:prstClr val="black"/>
                </a:solidFill>
                <a:latin typeface="Arial"/>
                <a:ea typeface="Times New Roman"/>
                <a:cs typeface="Segoe UI"/>
              </a:rPr>
              <a:t> les </a:t>
            </a:r>
            <a:r>
              <a:rPr lang="en-US" sz="1000" dirty="0" err="1">
                <a:solidFill>
                  <a:prstClr val="black"/>
                </a:solidFill>
                <a:latin typeface="Arial"/>
                <a:ea typeface="Times New Roman"/>
                <a:cs typeface="Segoe UI"/>
              </a:rPr>
              <a:t>fenêtres</a:t>
            </a:r>
            <a:r>
              <a:rPr lang="en-US" sz="1000" dirty="0">
                <a:solidFill>
                  <a:prstClr val="black"/>
                </a:solidFill>
                <a:latin typeface="Arial"/>
                <a:ea typeface="Times New Roman"/>
                <a:cs typeface="Segoe UI"/>
              </a:rPr>
              <a:t>.</a:t>
            </a:r>
            <a:endParaRPr lang="en-US" dirty="0"/>
          </a:p>
        </p:txBody>
      </p:sp>
      <p:sp>
        <p:nvSpPr>
          <p:cNvPr id="4" name="Slide Number Placeholder 3"/>
          <p:cNvSpPr>
            <a:spLocks noGrp="1"/>
          </p:cNvSpPr>
          <p:nvPr>
            <p:ph type="sldNum" sz="quarter" idx="10"/>
          </p:nvPr>
        </p:nvSpPr>
        <p:spPr/>
        <p:txBody>
          <a:bodyPr/>
          <a:lstStyle/>
          <a:p>
            <a:fld id="{8FC78250-69A2-4CFA-9B6A-8D5286EDEFF8}" type="slidenum">
              <a:rPr lang="en-US" smtClean="0"/>
              <a:t>25</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Configuration et résolution des problèmes d'accès à distance</a:t>
            </a:r>
            <a:endParaRPr lang="en-US" sz="1200" b="1">
              <a:solidFill>
                <a:srgbClr val="336699"/>
              </a:solidFill>
              <a:latin typeface="Arial"/>
            </a:endParaRPr>
          </a:p>
        </p:txBody>
      </p:sp>
    </p:spTree>
    <p:extLst>
      <p:ext uri="{BB962C8B-B14F-4D97-AF65-F5344CB8AC3E}">
        <p14:creationId xmlns:p14="http://schemas.microsoft.com/office/powerpoint/2010/main" val="7041725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Décrivez brièvement le contenu de la leçon.</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8FC78250-69A2-4CFA-9B6A-8D5286EDEFF8}" type="slidenum">
              <a:rPr lang="en-US" smtClean="0"/>
              <a:t>26</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Configuration et résolution des problèmes d'accès à distance</a:t>
            </a:r>
            <a:endParaRPr lang="en-US" sz="1200" b="1">
              <a:solidFill>
                <a:srgbClr val="336699"/>
              </a:solidFill>
              <a:latin typeface="Arial"/>
            </a:endParaRPr>
          </a:p>
        </p:txBody>
      </p:sp>
    </p:spTree>
    <p:extLst>
      <p:ext uri="{BB962C8B-B14F-4D97-AF65-F5344CB8AC3E}">
        <p14:creationId xmlns:p14="http://schemas.microsoft.com/office/powerpoint/2010/main" val="4745276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Définissez les stratégies réseau comme des ensembles de conditions, de contraintes et de paramètres qui vous permettent de désigner les personnes autorisées à se connecter au réseau et les circonstances dans lesquelles elles peuvent se connecter.</a:t>
            </a:r>
            <a:endParaRPr lang="en-US" sz="1000">
              <a:latin typeface="Arial"/>
              <a:ea typeface="SimSun"/>
              <a:cs typeface="Arial"/>
            </a:endParaRPr>
          </a:p>
          <a:p>
            <a:pPr>
              <a:lnSpc>
                <a:spcPct val="115000"/>
              </a:lnSpc>
              <a:spcAft>
                <a:spcPts val="1000"/>
              </a:spcAft>
            </a:pPr>
            <a:r>
              <a:rPr lang="en-US" sz="1000">
                <a:latin typeface="Arial"/>
                <a:ea typeface="SimSun"/>
                <a:cs typeface="Segoe UI"/>
              </a:rPr>
              <a:t>Vérifiez que les stagiaires comprennent bien la définition d'une stratégie réseau, de même que les conditions, les contraintes et les paramètres des stratégies réseau. Présentez les deux stratégies par défaut du serveur NPS de Windows Server 2012 qui refusent par défaut l'accès à la fois au service RAS Microsoft et à tout autre serveur RAS.</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8FC78250-69A2-4CFA-9B6A-8D5286EDEFF8}" type="slidenum">
              <a:rPr lang="en-US" smtClean="0"/>
              <a:t>27</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Configuration et résolution des problèmes d'accès à distance</a:t>
            </a:r>
            <a:endParaRPr lang="en-US" sz="1200" b="1">
              <a:solidFill>
                <a:srgbClr val="336699"/>
              </a:solidFill>
              <a:latin typeface="Arial"/>
            </a:endParaRPr>
          </a:p>
        </p:txBody>
      </p:sp>
    </p:spTree>
    <p:extLst>
      <p:ext uri="{BB962C8B-B14F-4D97-AF65-F5344CB8AC3E}">
        <p14:creationId xmlns:p14="http://schemas.microsoft.com/office/powerpoint/2010/main" val="202432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Présentez le diagramme aux stagiaires.</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8FC78250-69A2-4CFA-9B6A-8D5286EDEFF8}" type="slidenum">
              <a:rPr lang="en-US" smtClean="0"/>
              <a:t>28</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Configuration et résolution des problèmes d'accès à distance</a:t>
            </a:r>
            <a:endParaRPr lang="en-US" sz="1200" b="1">
              <a:solidFill>
                <a:srgbClr val="336699"/>
              </a:solidFill>
              <a:latin typeface="Arial"/>
            </a:endParaRPr>
          </a:p>
        </p:txBody>
      </p:sp>
    </p:spTree>
    <p:extLst>
      <p:ext uri="{BB962C8B-B14F-4D97-AF65-F5344CB8AC3E}">
        <p14:creationId xmlns:p14="http://schemas.microsoft.com/office/powerpoint/2010/main" val="30376178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err="1">
                <a:latin typeface="Arial"/>
                <a:ea typeface="SimSun"/>
                <a:cs typeface="Segoe UI"/>
              </a:rPr>
              <a:t>Expliquez</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pour </a:t>
            </a:r>
            <a:r>
              <a:rPr lang="en-US" sz="1000" dirty="0" err="1">
                <a:latin typeface="Arial"/>
                <a:ea typeface="SimSun"/>
                <a:cs typeface="Segoe UI"/>
              </a:rPr>
              <a:t>configurer</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nouvelle </a:t>
            </a:r>
            <a:r>
              <a:rPr lang="en-US" sz="1000" dirty="0" err="1">
                <a:latin typeface="Arial"/>
                <a:ea typeface="SimSun"/>
                <a:cs typeface="Segoe UI"/>
              </a:rPr>
              <a:t>stratégie</a:t>
            </a:r>
            <a:r>
              <a:rPr lang="en-US" sz="1000" dirty="0">
                <a:latin typeface="Arial"/>
                <a:ea typeface="SimSun"/>
                <a:cs typeface="Segoe UI"/>
              </a:rPr>
              <a:t>, les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doivent</a:t>
            </a:r>
            <a:r>
              <a:rPr lang="en-US" sz="1000" dirty="0">
                <a:latin typeface="Arial"/>
                <a:ea typeface="SimSun"/>
                <a:cs typeface="Segoe UI"/>
              </a:rPr>
              <a:t> </a:t>
            </a:r>
            <a:r>
              <a:rPr lang="en-US" sz="1000" dirty="0" err="1">
                <a:latin typeface="Arial"/>
                <a:ea typeface="SimSun"/>
                <a:cs typeface="Segoe UI"/>
              </a:rPr>
              <a:t>ouvrir</a:t>
            </a:r>
            <a:r>
              <a:rPr lang="en-US" sz="1000" dirty="0">
                <a:latin typeface="Arial"/>
                <a:ea typeface="SimSun"/>
                <a:cs typeface="Segoe UI"/>
              </a:rPr>
              <a:t> </a:t>
            </a:r>
            <a:r>
              <a:rPr lang="en-US" sz="1000" b="1" dirty="0" err="1">
                <a:latin typeface="Arial"/>
                <a:ea typeface="SimSun"/>
                <a:cs typeface="Arial"/>
              </a:rPr>
              <a:t>Serveur</a:t>
            </a:r>
            <a:r>
              <a:rPr lang="en-US" sz="1000" b="1" dirty="0">
                <a:latin typeface="Arial"/>
                <a:ea typeface="SimSun"/>
                <a:cs typeface="Arial"/>
              </a:rPr>
              <a:t> NPS (Network Policy Server)</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le menu </a:t>
            </a:r>
            <a:r>
              <a:rPr lang="en-US" sz="1000" b="1" dirty="0" err="1">
                <a:latin typeface="Arial"/>
                <a:ea typeface="SimSun"/>
                <a:cs typeface="Arial"/>
              </a:rPr>
              <a:t>Outils</a:t>
            </a:r>
            <a:r>
              <a:rPr lang="en-US" sz="1000" b="1" dirty="0">
                <a:latin typeface="Arial"/>
                <a:ea typeface="SimSun"/>
                <a:cs typeface="Arial"/>
              </a:rPr>
              <a:t> </a:t>
            </a:r>
            <a:r>
              <a:rPr lang="en-US" sz="1000" b="1" dirty="0" err="1">
                <a:latin typeface="Arial"/>
                <a:ea typeface="SimSun"/>
                <a:cs typeface="Arial"/>
              </a:rPr>
              <a:t>d'administration</a:t>
            </a:r>
            <a:r>
              <a:rPr lang="en-US" sz="1000" dirty="0">
                <a:latin typeface="Arial"/>
                <a:ea typeface="SimSun"/>
                <a:cs typeface="Segoe UI"/>
              </a:rPr>
              <a:t>. </a:t>
            </a:r>
            <a:endParaRPr lang="en-US" sz="1000" dirty="0">
              <a:latin typeface="Arial"/>
              <a:ea typeface="SimSun"/>
              <a:cs typeface="Arial"/>
            </a:endParaRPr>
          </a:p>
          <a:p>
            <a:pPr>
              <a:lnSpc>
                <a:spcPct val="115000"/>
              </a:lnSpc>
              <a:spcAft>
                <a:spcPts val="1000"/>
              </a:spcAft>
            </a:pPr>
            <a:r>
              <a:rPr lang="en-US" sz="1000" b="1" dirty="0">
                <a:latin typeface="Arial"/>
                <a:ea typeface="SimSun"/>
                <a:cs typeface="Arial"/>
              </a:rPr>
              <a:t>Remarque : </a:t>
            </a:r>
            <a:r>
              <a:rPr lang="en-US" sz="1000" dirty="0" err="1">
                <a:latin typeface="Arial"/>
                <a:ea typeface="SimSun"/>
                <a:cs typeface="Segoe UI"/>
              </a:rPr>
              <a:t>Rappelez</a:t>
            </a:r>
            <a:r>
              <a:rPr lang="en-US" sz="1000" dirty="0">
                <a:latin typeface="Arial"/>
                <a:ea typeface="SimSun"/>
                <a:cs typeface="Segoe UI"/>
              </a:rPr>
              <a:t> aux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les </a:t>
            </a:r>
            <a:r>
              <a:rPr lang="en-US" sz="1000" dirty="0" err="1">
                <a:latin typeface="Arial"/>
                <a:ea typeface="SimSun"/>
                <a:cs typeface="Segoe UI"/>
              </a:rPr>
              <a:t>stratégies</a:t>
            </a:r>
            <a:r>
              <a:rPr lang="en-US" sz="1000" dirty="0">
                <a:latin typeface="Arial"/>
                <a:ea typeface="SimSun"/>
                <a:cs typeface="Segoe UI"/>
              </a:rPr>
              <a:t> </a:t>
            </a:r>
            <a:r>
              <a:rPr lang="en-US" sz="1000" dirty="0" err="1">
                <a:latin typeface="Arial"/>
                <a:ea typeface="SimSun"/>
                <a:cs typeface="Segoe UI"/>
              </a:rPr>
              <a:t>réseau</a:t>
            </a:r>
            <a:r>
              <a:rPr lang="en-US" sz="1000" dirty="0">
                <a:latin typeface="Arial"/>
                <a:ea typeface="SimSun"/>
                <a:cs typeface="Segoe UI"/>
              </a:rPr>
              <a:t> font </a:t>
            </a:r>
            <a:r>
              <a:rPr lang="en-US" sz="1000" dirty="0" err="1">
                <a:latin typeface="Arial"/>
                <a:ea typeface="SimSun"/>
                <a:cs typeface="Segoe UI"/>
              </a:rPr>
              <a:t>partie</a:t>
            </a:r>
            <a:r>
              <a:rPr lang="en-US" sz="1000" dirty="0">
                <a:latin typeface="Arial"/>
                <a:ea typeface="SimSun"/>
                <a:cs typeface="Segoe UI"/>
              </a:rPr>
              <a:t> du </a:t>
            </a:r>
            <a:r>
              <a:rPr lang="en-US" sz="1000" dirty="0" err="1">
                <a:latin typeface="Arial"/>
                <a:ea typeface="SimSun"/>
                <a:cs typeface="Segoe UI"/>
              </a:rPr>
              <a:t>rôle</a:t>
            </a:r>
            <a:r>
              <a:rPr lang="en-US" sz="1000" dirty="0">
                <a:latin typeface="Arial"/>
                <a:ea typeface="SimSun"/>
                <a:cs typeface="Segoe UI"/>
              </a:rPr>
              <a:t> </a:t>
            </a:r>
            <a:r>
              <a:rPr lang="en-US" sz="1000" dirty="0" err="1">
                <a:latin typeface="Arial"/>
                <a:ea typeface="SimSun"/>
                <a:cs typeface="Segoe UI"/>
              </a:rPr>
              <a:t>serveur</a:t>
            </a:r>
            <a:r>
              <a:rPr lang="en-US" sz="1000" dirty="0">
                <a:latin typeface="Arial"/>
                <a:ea typeface="SimSun"/>
                <a:cs typeface="Segoe UI"/>
              </a:rPr>
              <a:t> Services de </a:t>
            </a:r>
            <a:r>
              <a:rPr lang="en-US" sz="1000" dirty="0" err="1">
                <a:latin typeface="Arial"/>
                <a:ea typeface="SimSun"/>
                <a:cs typeface="Segoe UI"/>
              </a:rPr>
              <a:t>stratégie</a:t>
            </a:r>
            <a:r>
              <a:rPr lang="en-US" sz="1000" dirty="0">
                <a:latin typeface="Arial"/>
                <a:ea typeface="SimSun"/>
                <a:cs typeface="Segoe UI"/>
              </a:rPr>
              <a:t> et </a:t>
            </a:r>
            <a:r>
              <a:rPr lang="en-US" sz="1000" dirty="0" err="1">
                <a:latin typeface="Arial"/>
                <a:ea typeface="SimSun"/>
                <a:cs typeface="Segoe UI"/>
              </a:rPr>
              <a:t>d'accès</a:t>
            </a:r>
            <a:r>
              <a:rPr lang="en-US" sz="1000" dirty="0">
                <a:latin typeface="Arial"/>
                <a:ea typeface="SimSun"/>
                <a:cs typeface="Segoe UI"/>
              </a:rPr>
              <a:t> </a:t>
            </a:r>
            <a:r>
              <a:rPr lang="en-US" sz="1000" dirty="0" err="1">
                <a:latin typeface="Arial"/>
                <a:ea typeface="SimSun"/>
                <a:cs typeface="Segoe UI"/>
              </a:rPr>
              <a:t>réseau</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Dans</a:t>
            </a:r>
            <a:r>
              <a:rPr lang="en-US" sz="1000" dirty="0">
                <a:latin typeface="Arial"/>
                <a:ea typeface="SimSun"/>
                <a:cs typeface="Segoe UI"/>
              </a:rPr>
              <a:t> le </a:t>
            </a:r>
            <a:r>
              <a:rPr lang="en-US" sz="1000" dirty="0" err="1">
                <a:latin typeface="Arial"/>
                <a:ea typeface="SimSun"/>
                <a:cs typeface="Segoe UI"/>
              </a:rPr>
              <a:t>serveur</a:t>
            </a:r>
            <a:r>
              <a:rPr lang="en-US" sz="1000" dirty="0">
                <a:latin typeface="Arial"/>
                <a:ea typeface="SimSun"/>
                <a:cs typeface="Segoe UI"/>
              </a:rPr>
              <a:t> NPS, </a:t>
            </a:r>
            <a:r>
              <a:rPr lang="en-US" sz="1000" dirty="0" err="1">
                <a:latin typeface="Arial"/>
                <a:ea typeface="SimSun"/>
                <a:cs typeface="Segoe UI"/>
              </a:rPr>
              <a:t>cliquez</a:t>
            </a:r>
            <a:r>
              <a:rPr lang="en-US" sz="1000" dirty="0">
                <a:latin typeface="Arial"/>
                <a:ea typeface="SimSun"/>
                <a:cs typeface="Segoe UI"/>
              </a:rPr>
              <a:t> avec le </a:t>
            </a:r>
            <a:r>
              <a:rPr lang="en-US" sz="1000" dirty="0" err="1">
                <a:latin typeface="Arial"/>
                <a:ea typeface="SimSun"/>
                <a:cs typeface="Segoe UI"/>
              </a:rPr>
              <a:t>bouton</a:t>
            </a:r>
            <a:r>
              <a:rPr lang="en-US" sz="1000" dirty="0">
                <a:latin typeface="Arial"/>
                <a:ea typeface="SimSun"/>
                <a:cs typeface="Segoe UI"/>
              </a:rPr>
              <a:t> </a:t>
            </a:r>
            <a:r>
              <a:rPr lang="en-US" sz="1000" dirty="0" err="1">
                <a:latin typeface="Arial"/>
                <a:ea typeface="SimSun"/>
                <a:cs typeface="Segoe UI"/>
              </a:rPr>
              <a:t>droit</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a:t>
            </a:r>
            <a:r>
              <a:rPr lang="en-US" sz="1000" b="1" dirty="0" err="1">
                <a:latin typeface="Arial"/>
                <a:ea typeface="SimSun"/>
                <a:cs typeface="Arial"/>
              </a:rPr>
              <a:t>Stratégies</a:t>
            </a:r>
            <a:r>
              <a:rPr lang="en-US" sz="1000" b="1" dirty="0">
                <a:latin typeface="Arial"/>
                <a:ea typeface="SimSun"/>
                <a:cs typeface="Arial"/>
              </a:rPr>
              <a:t> </a:t>
            </a:r>
            <a:r>
              <a:rPr lang="en-US" sz="1000" b="1" dirty="0" err="1">
                <a:latin typeface="Arial"/>
                <a:ea typeface="SimSun"/>
                <a:cs typeface="Arial"/>
              </a:rPr>
              <a:t>réseau</a:t>
            </a:r>
            <a:r>
              <a:rPr lang="en-US" sz="1000" dirty="0">
                <a:latin typeface="Arial"/>
                <a:ea typeface="SimSun"/>
                <a:cs typeface="Segoe UI"/>
              </a:rPr>
              <a:t>, </a:t>
            </a:r>
            <a:r>
              <a:rPr lang="en-US" sz="1000" dirty="0" err="1">
                <a:latin typeface="Arial"/>
                <a:ea typeface="SimSun"/>
                <a:cs typeface="Segoe UI"/>
              </a:rPr>
              <a:t>puis</a:t>
            </a:r>
            <a:r>
              <a:rPr lang="en-US" sz="1000" dirty="0">
                <a:latin typeface="Arial"/>
                <a:ea typeface="SimSun"/>
                <a:cs typeface="Segoe UI"/>
              </a:rPr>
              <a:t> </a:t>
            </a:r>
            <a:r>
              <a:rPr lang="en-US" sz="1000" dirty="0" err="1">
                <a:latin typeface="Arial"/>
                <a:ea typeface="SimSun"/>
                <a:cs typeface="Segoe UI"/>
              </a:rPr>
              <a:t>cliquez</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a:t>
            </a:r>
            <a:r>
              <a:rPr lang="en-US" sz="1000" b="1" dirty="0">
                <a:latin typeface="Arial"/>
                <a:ea typeface="SimSun"/>
                <a:cs typeface="Arial"/>
              </a:rPr>
              <a:t>Nouveau</a:t>
            </a:r>
            <a:r>
              <a:rPr lang="en-US" sz="1000" dirty="0">
                <a:latin typeface="Arial"/>
                <a:ea typeface="SimSun"/>
                <a:cs typeface="Segoe UI"/>
              </a:rPr>
              <a:t> pour </a:t>
            </a:r>
            <a:r>
              <a:rPr lang="en-US" sz="1000" dirty="0" err="1">
                <a:latin typeface="Arial"/>
                <a:ea typeface="SimSun"/>
                <a:cs typeface="Segoe UI"/>
              </a:rPr>
              <a:t>démarrer</a:t>
            </a:r>
            <a:r>
              <a:rPr lang="en-US" sz="1000" dirty="0">
                <a:latin typeface="Arial"/>
                <a:ea typeface="SimSun"/>
                <a:cs typeface="Segoe UI"/>
              </a:rPr>
              <a:t> </a:t>
            </a:r>
            <a:r>
              <a:rPr lang="en-US" sz="1000" dirty="0" err="1">
                <a:latin typeface="Arial"/>
                <a:ea typeface="SimSun"/>
                <a:cs typeface="Segoe UI"/>
              </a:rPr>
              <a:t>l'Assistant</a:t>
            </a:r>
            <a:r>
              <a:rPr lang="en-US" sz="1000" dirty="0">
                <a:latin typeface="Arial"/>
                <a:ea typeface="SimSun"/>
                <a:cs typeface="Segoe UI"/>
              </a:rPr>
              <a:t> Nouvelle </a:t>
            </a:r>
            <a:r>
              <a:rPr lang="en-US" sz="1000" dirty="0" err="1">
                <a:latin typeface="Arial"/>
                <a:ea typeface="SimSun"/>
                <a:cs typeface="Segoe UI"/>
              </a:rPr>
              <a:t>stratégie</a:t>
            </a:r>
            <a:r>
              <a:rPr lang="en-US" sz="1000" dirty="0">
                <a:latin typeface="Arial"/>
                <a:ea typeface="SimSun"/>
                <a:cs typeface="Segoe UI"/>
              </a:rPr>
              <a:t>. </a:t>
            </a:r>
            <a:r>
              <a:rPr lang="en-US" sz="1000" dirty="0" err="1">
                <a:latin typeface="Arial"/>
                <a:ea typeface="SimSun"/>
                <a:cs typeface="Segoe UI"/>
              </a:rPr>
              <a:t>Utilisez</a:t>
            </a:r>
            <a:r>
              <a:rPr lang="en-US" sz="1000" dirty="0">
                <a:latin typeface="Arial"/>
                <a:ea typeface="SimSun"/>
                <a:cs typeface="Segoe UI"/>
              </a:rPr>
              <a:t> </a:t>
            </a:r>
            <a:r>
              <a:rPr lang="en-US" sz="1000" dirty="0" err="1">
                <a:latin typeface="Arial"/>
                <a:ea typeface="SimSun"/>
                <a:cs typeface="Segoe UI"/>
              </a:rPr>
              <a:t>l'Assistant</a:t>
            </a:r>
            <a:r>
              <a:rPr lang="en-US" sz="1000" dirty="0">
                <a:latin typeface="Arial"/>
                <a:ea typeface="SimSun"/>
                <a:cs typeface="Segoe UI"/>
              </a:rPr>
              <a:t> Nouvelle </a:t>
            </a:r>
            <a:r>
              <a:rPr lang="en-US" sz="1000" dirty="0" err="1">
                <a:latin typeface="Arial"/>
                <a:ea typeface="SimSun"/>
                <a:cs typeface="Segoe UI"/>
              </a:rPr>
              <a:t>stratégie</a:t>
            </a:r>
            <a:r>
              <a:rPr lang="en-US" sz="1000" dirty="0">
                <a:latin typeface="Arial"/>
                <a:ea typeface="SimSun"/>
                <a:cs typeface="Segoe UI"/>
              </a:rPr>
              <a:t> </a:t>
            </a:r>
            <a:r>
              <a:rPr lang="en-US" sz="1000" dirty="0" err="1">
                <a:latin typeface="Arial"/>
                <a:ea typeface="SimSun"/>
                <a:cs typeface="Segoe UI"/>
              </a:rPr>
              <a:t>comme</a:t>
            </a:r>
            <a:r>
              <a:rPr lang="en-US" sz="1000" dirty="0">
                <a:latin typeface="Arial"/>
                <a:ea typeface="SimSun"/>
                <a:cs typeface="Segoe UI"/>
              </a:rPr>
              <a:t> </a:t>
            </a:r>
            <a:r>
              <a:rPr lang="en-US" sz="1000" dirty="0" err="1">
                <a:latin typeface="Arial"/>
                <a:ea typeface="SimSun"/>
                <a:cs typeface="Segoe UI"/>
              </a:rPr>
              <a:t>démonstration</a:t>
            </a:r>
            <a:r>
              <a:rPr lang="en-US" sz="1000" dirty="0">
                <a:latin typeface="Arial"/>
                <a:ea typeface="SimSun"/>
                <a:cs typeface="Segoe UI"/>
              </a:rPr>
              <a:t> et </a:t>
            </a:r>
            <a:r>
              <a:rPr lang="en-US" sz="1000" dirty="0" err="1">
                <a:latin typeface="Arial"/>
                <a:ea typeface="SimSun"/>
                <a:cs typeface="Segoe UI"/>
              </a:rPr>
              <a:t>affichez</a:t>
            </a:r>
            <a:r>
              <a:rPr lang="en-US" sz="1000" dirty="0">
                <a:latin typeface="Arial"/>
                <a:ea typeface="SimSun"/>
                <a:cs typeface="Segoe UI"/>
              </a:rPr>
              <a:t> </a:t>
            </a:r>
            <a:r>
              <a:rPr lang="en-US" sz="1000" dirty="0" err="1">
                <a:latin typeface="Arial"/>
                <a:ea typeface="SimSun"/>
                <a:cs typeface="Segoe UI"/>
              </a:rPr>
              <a:t>toutes</a:t>
            </a:r>
            <a:r>
              <a:rPr lang="en-US" sz="1000" dirty="0">
                <a:latin typeface="Arial"/>
                <a:ea typeface="SimSun"/>
                <a:cs typeface="Segoe UI"/>
              </a:rPr>
              <a:t> les options </a:t>
            </a:r>
            <a:r>
              <a:rPr lang="en-US" sz="1000" dirty="0" err="1">
                <a:latin typeface="Arial"/>
                <a:ea typeface="SimSun"/>
                <a:cs typeface="Segoe UI"/>
              </a:rPr>
              <a:t>disponibles</a:t>
            </a:r>
            <a:r>
              <a:rPr lang="en-US" sz="1000" dirty="0">
                <a:latin typeface="Arial"/>
                <a:ea typeface="SimSun"/>
                <a:cs typeface="Segoe UI"/>
              </a:rPr>
              <a:t> pendant la </a:t>
            </a:r>
            <a:r>
              <a:rPr lang="en-US" sz="1000" dirty="0" err="1">
                <a:latin typeface="Arial"/>
                <a:ea typeface="SimSun"/>
                <a:cs typeface="Segoe UI"/>
              </a:rPr>
              <a:t>création</a:t>
            </a:r>
            <a:r>
              <a:rPr lang="en-US" sz="1000" dirty="0">
                <a:latin typeface="Arial"/>
                <a:ea typeface="SimSun"/>
                <a:cs typeface="Segoe UI"/>
              </a:rPr>
              <a:t> </a:t>
            </a:r>
            <a:r>
              <a:rPr lang="en-US" sz="1000" dirty="0" err="1">
                <a:latin typeface="Arial"/>
                <a:ea typeface="SimSun"/>
                <a:cs typeface="Segoe UI"/>
              </a:rPr>
              <a:t>d'une</a:t>
            </a:r>
            <a:r>
              <a:rPr lang="en-US" sz="1000" dirty="0">
                <a:latin typeface="Arial"/>
                <a:ea typeface="SimSun"/>
                <a:cs typeface="Segoe UI"/>
              </a:rPr>
              <a:t> </a:t>
            </a:r>
            <a:r>
              <a:rPr lang="en-US" sz="1000" dirty="0" err="1">
                <a:latin typeface="Arial"/>
                <a:ea typeface="SimSun"/>
                <a:cs typeface="Segoe UI"/>
              </a:rPr>
              <a:t>stratégie</a:t>
            </a:r>
            <a:r>
              <a:rPr lang="en-US" sz="1000" dirty="0">
                <a:latin typeface="Arial"/>
                <a:ea typeface="SimSun"/>
                <a:cs typeface="Segoe UI"/>
              </a:rPr>
              <a:t> </a:t>
            </a:r>
            <a:r>
              <a:rPr lang="en-US" sz="1000" dirty="0" err="1">
                <a:latin typeface="Arial"/>
                <a:ea typeface="SimSun"/>
                <a:cs typeface="Segoe UI"/>
              </a:rPr>
              <a:t>réseau</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pouvez</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aider de la </a:t>
            </a:r>
            <a:r>
              <a:rPr lang="en-US" sz="1000" dirty="0" err="1">
                <a:latin typeface="Arial"/>
                <a:ea typeface="SimSun"/>
                <a:cs typeface="Segoe UI"/>
              </a:rPr>
              <a:t>démonstration</a:t>
            </a:r>
            <a:r>
              <a:rPr lang="en-US" sz="1000" dirty="0">
                <a:latin typeface="Arial"/>
                <a:ea typeface="SimSun"/>
                <a:cs typeface="Segoe UI"/>
              </a:rPr>
              <a:t> </a:t>
            </a:r>
            <a:r>
              <a:rPr lang="en-US" sz="1000" dirty="0" err="1">
                <a:latin typeface="Arial"/>
                <a:ea typeface="SimSun"/>
                <a:cs typeface="Segoe UI"/>
              </a:rPr>
              <a:t>suivante</a:t>
            </a:r>
            <a:r>
              <a:rPr lang="en-US" sz="1000" dirty="0">
                <a:latin typeface="Arial"/>
                <a:ea typeface="SimSun"/>
                <a:cs typeface="Segoe UI"/>
              </a:rPr>
              <a:t> pour </a:t>
            </a:r>
            <a:r>
              <a:rPr lang="en-US" sz="1000" dirty="0" err="1">
                <a:latin typeface="Arial"/>
                <a:ea typeface="SimSun"/>
                <a:cs typeface="Segoe UI"/>
              </a:rPr>
              <a:t>aborder</a:t>
            </a:r>
            <a:r>
              <a:rPr lang="en-US" sz="1000" dirty="0">
                <a:latin typeface="Arial"/>
                <a:ea typeface="SimSun"/>
                <a:cs typeface="Segoe UI"/>
              </a:rPr>
              <a:t> les options </a:t>
            </a:r>
            <a:r>
              <a:rPr lang="en-US" sz="1000" dirty="0" err="1">
                <a:latin typeface="Arial"/>
                <a:ea typeface="SimSun"/>
                <a:cs typeface="Segoe UI"/>
              </a:rPr>
              <a:t>configurables</a:t>
            </a:r>
            <a:r>
              <a:rPr lang="en-US" sz="1000" dirty="0">
                <a:latin typeface="Arial"/>
                <a:ea typeface="SimSun"/>
                <a:cs typeface="Segoe UI"/>
              </a:rPr>
              <a:t> </a:t>
            </a:r>
            <a:r>
              <a:rPr lang="en-US" sz="1000" dirty="0" err="1">
                <a:latin typeface="Arial"/>
                <a:ea typeface="SimSun"/>
                <a:cs typeface="Segoe UI"/>
              </a:rPr>
              <a:t>d'une</a:t>
            </a:r>
            <a:r>
              <a:rPr lang="en-US" sz="1000" dirty="0">
                <a:latin typeface="Arial"/>
                <a:ea typeface="SimSun"/>
                <a:cs typeface="Segoe UI"/>
              </a:rPr>
              <a:t> </a:t>
            </a:r>
            <a:r>
              <a:rPr lang="en-US" sz="1000" dirty="0" err="1">
                <a:latin typeface="Arial"/>
                <a:ea typeface="SimSun"/>
                <a:cs typeface="Segoe UI"/>
              </a:rPr>
              <a:t>stratégie</a:t>
            </a:r>
            <a:r>
              <a:rPr lang="en-US" sz="1000" dirty="0">
                <a:latin typeface="Arial"/>
                <a:ea typeface="SimSun"/>
                <a:cs typeface="Segoe UI"/>
              </a:rPr>
              <a:t> </a:t>
            </a:r>
            <a:r>
              <a:rPr lang="en-US" sz="1000" dirty="0" err="1">
                <a:latin typeface="Arial"/>
                <a:ea typeface="SimSun"/>
                <a:cs typeface="Segoe UI"/>
              </a:rPr>
              <a:t>réseau</a:t>
            </a:r>
            <a:r>
              <a:rPr lang="en-US" sz="1000" dirty="0">
                <a:latin typeface="Arial"/>
                <a:ea typeface="SimSun"/>
                <a:cs typeface="Segoe UI"/>
              </a:rPr>
              <a:t>. En </a:t>
            </a:r>
            <a:r>
              <a:rPr lang="en-US" sz="1000" dirty="0" err="1">
                <a:latin typeface="Arial"/>
                <a:ea typeface="SimSun"/>
                <a:cs typeface="Segoe UI"/>
              </a:rPr>
              <a:t>outre</a:t>
            </a:r>
            <a:r>
              <a:rPr lang="en-US" sz="1000" dirty="0">
                <a:latin typeface="Arial"/>
                <a:ea typeface="SimSun"/>
                <a:cs typeface="Segoe UI"/>
              </a:rPr>
              <a:t>, </a:t>
            </a:r>
            <a:r>
              <a:rPr lang="en-US" sz="1000" dirty="0" err="1">
                <a:latin typeface="Arial"/>
                <a:ea typeface="SimSun"/>
                <a:cs typeface="Segoe UI"/>
              </a:rPr>
              <a:t>pensez</a:t>
            </a:r>
            <a:r>
              <a:rPr lang="en-US" sz="1000" dirty="0">
                <a:latin typeface="Arial"/>
                <a:ea typeface="SimSun"/>
                <a:cs typeface="Segoe UI"/>
              </a:rPr>
              <a:t> à combiner </a:t>
            </a:r>
            <a:r>
              <a:rPr lang="en-US" sz="1000" dirty="0" err="1">
                <a:latin typeface="Arial"/>
                <a:ea typeface="SimSun"/>
                <a:cs typeface="Segoe UI"/>
              </a:rPr>
              <a:t>ce</a:t>
            </a:r>
            <a:r>
              <a:rPr lang="en-US" sz="1000" dirty="0">
                <a:latin typeface="Arial"/>
                <a:ea typeface="SimSun"/>
                <a:cs typeface="Segoe UI"/>
              </a:rPr>
              <a:t> </a:t>
            </a:r>
            <a:r>
              <a:rPr lang="en-US" sz="1000" dirty="0" err="1">
                <a:latin typeface="Arial"/>
                <a:ea typeface="SimSun"/>
                <a:cs typeface="Segoe UI"/>
              </a:rPr>
              <a:t>contenu</a:t>
            </a:r>
            <a:r>
              <a:rPr lang="en-US" sz="1000" dirty="0">
                <a:latin typeface="Arial"/>
                <a:ea typeface="SimSun"/>
                <a:cs typeface="Segoe UI"/>
              </a:rPr>
              <a:t> à la </a:t>
            </a:r>
            <a:r>
              <a:rPr lang="en-US" sz="1000" dirty="0" err="1">
                <a:latin typeface="Arial"/>
                <a:ea typeface="SimSun"/>
                <a:cs typeface="Segoe UI"/>
              </a:rPr>
              <a:t>démonstration</a:t>
            </a:r>
            <a:r>
              <a:rPr lang="en-US" sz="1000" dirty="0">
                <a:latin typeface="Arial"/>
                <a:ea typeface="SimSun"/>
                <a:cs typeface="Segoe UI"/>
              </a:rPr>
              <a:t> </a:t>
            </a:r>
            <a:r>
              <a:rPr lang="en-US" sz="1000" dirty="0" err="1">
                <a:latin typeface="Arial"/>
                <a:ea typeface="SimSun"/>
                <a:cs typeface="Segoe UI"/>
              </a:rPr>
              <a:t>suivante</a:t>
            </a:r>
            <a:r>
              <a:rPr lang="en-US" sz="1000" dirty="0">
                <a:latin typeface="Arial"/>
                <a:ea typeface="SimSun"/>
                <a:cs typeface="Segoe UI"/>
              </a:rPr>
              <a:t> pour </a:t>
            </a:r>
            <a:r>
              <a:rPr lang="en-US" sz="1000" dirty="0" err="1">
                <a:latin typeface="Arial"/>
                <a:ea typeface="SimSun"/>
                <a:cs typeface="Segoe UI"/>
              </a:rPr>
              <a:t>aborder</a:t>
            </a:r>
            <a:r>
              <a:rPr lang="en-US" sz="1000" dirty="0">
                <a:latin typeface="Arial"/>
                <a:ea typeface="SimSun"/>
                <a:cs typeface="Segoe UI"/>
              </a:rPr>
              <a:t> les options </a:t>
            </a:r>
            <a:r>
              <a:rPr lang="en-US" sz="1000" dirty="0" err="1">
                <a:latin typeface="Arial"/>
                <a:ea typeface="SimSun"/>
                <a:cs typeface="Segoe UI"/>
              </a:rPr>
              <a:t>configurables</a:t>
            </a:r>
            <a:r>
              <a:rPr lang="en-US" sz="1000" dirty="0">
                <a:latin typeface="Arial"/>
                <a:ea typeface="SimSun"/>
                <a:cs typeface="Segoe UI"/>
              </a:rPr>
              <a:t>. </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8FC78250-69A2-4CFA-9B6A-8D5286EDEFF8}" type="slidenum">
              <a:rPr lang="en-US" smtClean="0"/>
              <a:t>29</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Configuration et résolution des problèmes d'accès à distance</a:t>
            </a:r>
            <a:endParaRPr lang="en-US" sz="1200" b="1">
              <a:solidFill>
                <a:srgbClr val="336699"/>
              </a:solidFill>
              <a:latin typeface="Arial"/>
            </a:endParaRPr>
          </a:p>
        </p:txBody>
      </p:sp>
    </p:spTree>
    <p:extLst>
      <p:ext uri="{BB962C8B-B14F-4D97-AF65-F5344CB8AC3E}">
        <p14:creationId xmlns:p14="http://schemas.microsoft.com/office/powerpoint/2010/main" val="57601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Décrivez brièvement le contenu du module.</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8FC78250-69A2-4CFA-9B6A-8D5286EDEFF8}" type="slidenum">
              <a:rPr lang="en-US" smtClean="0"/>
              <a:t>3</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Configuration et résolution des problèmes d'accès à distance</a:t>
            </a:r>
            <a:endParaRPr lang="en-US" sz="1200" b="1">
              <a:solidFill>
                <a:srgbClr val="336699"/>
              </a:solidFill>
              <a:latin typeface="Arial"/>
            </a:endParaRPr>
          </a:p>
        </p:txBody>
      </p:sp>
    </p:spTree>
    <p:extLst>
      <p:ext uri="{BB962C8B-B14F-4D97-AF65-F5344CB8AC3E}">
        <p14:creationId xmlns:p14="http://schemas.microsoft.com/office/powerpoint/2010/main" val="29559292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SimSun"/>
                <a:cs typeface="Arial"/>
              </a:rPr>
              <a:t> </a:t>
            </a:r>
            <a:r>
              <a:rPr lang="en-US" sz="1000">
                <a:latin typeface="Arial"/>
                <a:ea typeface="SimSun"/>
                <a:cs typeface="Segoe UI"/>
              </a:rPr>
              <a:t>Après la démonstration, rétablissez tous les ordinateurs virtuels à leur état initial.</a:t>
            </a:r>
            <a:endParaRPr lang="en-US" sz="1000">
              <a:latin typeface="Arial"/>
              <a:ea typeface="SimSun"/>
              <a:cs typeface="Arial"/>
            </a:endParaRPr>
          </a:p>
          <a:p>
            <a:pPr>
              <a:lnSpc>
                <a:spcPct val="115000"/>
              </a:lnSpc>
              <a:spcAft>
                <a:spcPts val="1000"/>
              </a:spcAft>
            </a:pPr>
            <a:r>
              <a:rPr lang="en-US" sz="1000" b="1">
                <a:latin typeface="Arial"/>
                <a:ea typeface="SimSun"/>
                <a:cs typeface="Arial"/>
              </a:rPr>
              <a:t>Étapes de préparation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Les ordinateurs virtuels requis, </a:t>
            </a:r>
            <a:r>
              <a:rPr lang="en-US" sz="1000" b="1">
                <a:latin typeface="Arial"/>
                <a:ea typeface="SimSun"/>
                <a:cs typeface="Arial"/>
              </a:rPr>
              <a:t>22411B-LON-DC1</a:t>
            </a:r>
            <a:r>
              <a:rPr lang="en-US" sz="1000">
                <a:latin typeface="Arial"/>
                <a:ea typeface="SimSun"/>
                <a:cs typeface="Segoe UI"/>
              </a:rPr>
              <a:t>, </a:t>
            </a:r>
            <a:r>
              <a:rPr lang="en-US" sz="1000" b="1">
                <a:latin typeface="Arial"/>
                <a:ea typeface="SimSun"/>
                <a:cs typeface="Arial"/>
              </a:rPr>
              <a:t>22411B-LON-RTR</a:t>
            </a:r>
            <a:r>
              <a:rPr lang="en-US" sz="1000">
                <a:latin typeface="Arial"/>
                <a:ea typeface="SimSun"/>
                <a:cs typeface="Segoe UI"/>
              </a:rPr>
              <a:t> et </a:t>
            </a:r>
            <a:r>
              <a:rPr lang="en-US" sz="1000" b="1">
                <a:latin typeface="Arial"/>
                <a:ea typeface="SimSun"/>
                <a:cs typeface="Arial"/>
              </a:rPr>
              <a:t>22411B-LON-CL2</a:t>
            </a:r>
            <a:r>
              <a:rPr lang="en-US" sz="1000">
                <a:latin typeface="Arial"/>
                <a:ea typeface="SimSun"/>
                <a:cs typeface="Segoe UI"/>
              </a:rPr>
              <a:t>, devraient déjà s'exécuter après la démonstration précédente.</a:t>
            </a:r>
            <a:endParaRPr lang="en-US" sz="1000">
              <a:latin typeface="Arial"/>
              <a:ea typeface="SimSun"/>
              <a:cs typeface="Arial"/>
            </a:endParaRPr>
          </a:p>
          <a:p>
            <a:pPr>
              <a:lnSpc>
                <a:spcPct val="115000"/>
              </a:lnSpc>
              <a:spcAft>
                <a:spcPts val="1000"/>
              </a:spcAft>
            </a:pPr>
            <a:r>
              <a:rPr lang="en-US" sz="1000" b="1">
                <a:latin typeface="Arial"/>
                <a:ea typeface="SimSun"/>
                <a:cs typeface="Arial"/>
              </a:rPr>
              <a:t>Procédure de démonstration</a:t>
            </a:r>
            <a:endParaRPr lang="en-US" sz="1000">
              <a:latin typeface="Arial"/>
              <a:ea typeface="SimSun"/>
              <a:cs typeface="Arial"/>
            </a:endParaRPr>
          </a:p>
          <a:p>
            <a:pPr>
              <a:lnSpc>
                <a:spcPts val="1300"/>
              </a:lnSpc>
              <a:spcBef>
                <a:spcPts val="900"/>
              </a:spcBef>
              <a:spcAft>
                <a:spcPts val="300"/>
              </a:spcAft>
            </a:pPr>
            <a:r>
              <a:rPr lang="en-US" sz="1000" b="1" smtClean="0">
                <a:effectLst/>
                <a:latin typeface="Arial"/>
                <a:ea typeface="SimSun"/>
                <a:cs typeface="Segoe UI"/>
              </a:rPr>
              <a:t>Créer une stratégie VPN basée sur la condition Groupes Windows </a:t>
            </a: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Basculez vers LON-RTR.</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Basculez vers </a:t>
            </a:r>
            <a:r>
              <a:rPr lang="en-US" sz="1000" b="1" smtClean="0">
                <a:effectLst/>
                <a:latin typeface="Arial"/>
                <a:ea typeface="Times New Roman"/>
                <a:cs typeface="Times New Roman"/>
              </a:rPr>
              <a:t>Serveur NPS (Network Policy Server)</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lvl="0" indent="-342900">
              <a:spcBef>
                <a:spcPts val="0"/>
              </a:spcBef>
              <a:spcAft>
                <a:spcPts val="995"/>
              </a:spcAft>
              <a:buFont typeface="+mj-lt"/>
              <a:buAutoNum type="arabicPeriod"/>
            </a:pPr>
            <a:r>
              <a:rPr lang="en-US" sz="1000" smtClean="0">
                <a:effectLst/>
                <a:latin typeface="Arial"/>
                <a:ea typeface="Times New Roman"/>
                <a:cs typeface="Segoe UI"/>
              </a:rPr>
              <a:t>Dans Serveur NPS (Network Policy Server), développez </a:t>
            </a:r>
            <a:r>
              <a:rPr lang="en-US" sz="1000" b="1">
                <a:latin typeface="Arial"/>
                <a:cs typeface="Arial"/>
              </a:rPr>
              <a:t>Stratégies</a:t>
            </a:r>
            <a:r>
              <a:rPr lang="en-US" sz="1000" smtClean="0">
                <a:effectLst/>
                <a:latin typeface="Arial"/>
                <a:ea typeface="Times New Roman"/>
                <a:cs typeface="Segoe UI"/>
              </a:rPr>
              <a:t>, puis cliquez sur </a:t>
            </a:r>
            <a:r>
              <a:rPr lang="en-US" sz="1000" b="1">
                <a:latin typeface="Arial"/>
                <a:cs typeface="Arial"/>
              </a:rPr>
              <a:t>Stratégies réseau</a:t>
            </a:r>
            <a:r>
              <a:rPr lang="en-US" sz="1000" smtClean="0">
                <a:effectLst/>
                <a:latin typeface="Arial"/>
                <a:ea typeface="Times New Roman"/>
                <a:cs typeface="Segoe UI"/>
              </a:rPr>
              <a:t>. </a:t>
            </a:r>
            <a:endParaRPr lang="en-US" sz="1000" smtClean="0">
              <a:effectLst/>
              <a:latin typeface="Arial"/>
            </a:endParaRPr>
          </a:p>
          <a:p>
            <a:pPr marL="342900" lvl="0" indent="-342900">
              <a:spcBef>
                <a:spcPts val="0"/>
              </a:spcBef>
              <a:spcAft>
                <a:spcPts val="995"/>
              </a:spcAft>
              <a:buFont typeface="+mj-lt"/>
              <a:buAutoNum type="arabicPeriod"/>
            </a:pPr>
            <a:r>
              <a:rPr lang="en-US" sz="1000" smtClean="0">
                <a:effectLst/>
                <a:latin typeface="Arial"/>
                <a:ea typeface="Times New Roman"/>
                <a:cs typeface="Segoe UI"/>
              </a:rPr>
              <a:t>Dans le volet d'informations, cliquez avec le bouton droit sur la première stratégie de la liste, puis cliquez sur </a:t>
            </a:r>
            <a:r>
              <a:rPr lang="en-US" sz="1000" b="1">
                <a:latin typeface="Arial"/>
                <a:cs typeface="Arial"/>
              </a:rPr>
              <a:t>Désactiver</a:t>
            </a:r>
            <a:r>
              <a:rPr lang="en-US" sz="1000" smtClean="0">
                <a:effectLst/>
                <a:latin typeface="Arial"/>
                <a:ea typeface="Times New Roman"/>
                <a:cs typeface="Segoe UI"/>
              </a:rPr>
              <a:t>. </a:t>
            </a:r>
            <a:endParaRPr lang="en-US" sz="1000" smtClean="0">
              <a:effectLst/>
              <a:latin typeface="Arial"/>
            </a:endParaRPr>
          </a:p>
          <a:p>
            <a:pPr marL="342900" lvl="0" indent="-342900">
              <a:spcBef>
                <a:spcPts val="0"/>
              </a:spcBef>
              <a:spcAft>
                <a:spcPts val="995"/>
              </a:spcAft>
              <a:buFont typeface="+mj-lt"/>
              <a:buAutoNum type="arabicPeriod"/>
            </a:pPr>
            <a:r>
              <a:rPr lang="en-US" sz="1000" smtClean="0">
                <a:effectLst/>
                <a:latin typeface="Arial"/>
                <a:ea typeface="Times New Roman"/>
                <a:cs typeface="Segoe UI"/>
              </a:rPr>
              <a:t>Dans le volet d'informations, cliquez avec le bouton droit sur la dernière stratégie de la liste, puis cliquez sur </a:t>
            </a:r>
            <a:r>
              <a:rPr lang="en-US" sz="1000" b="1">
                <a:latin typeface="Arial"/>
                <a:cs typeface="Arial"/>
              </a:rPr>
              <a:t>Désactiver</a:t>
            </a:r>
            <a:r>
              <a:rPr lang="en-US" sz="1000" smtClean="0">
                <a:effectLst/>
                <a:latin typeface="Arial"/>
                <a:ea typeface="Times New Roman"/>
                <a:cs typeface="Segoe UI"/>
              </a:rPr>
              <a:t>.</a:t>
            </a:r>
            <a:endParaRPr lang="en-US" sz="1000" smtClean="0">
              <a:effectLst/>
              <a:latin typeface="Arial"/>
            </a:endParaRPr>
          </a:p>
          <a:p>
            <a:pPr marL="342900" lvl="0" indent="-342900">
              <a:spcBef>
                <a:spcPts val="0"/>
              </a:spcBef>
              <a:spcAft>
                <a:spcPts val="995"/>
              </a:spcAft>
              <a:buFont typeface="+mj-lt"/>
              <a:buAutoNum type="arabicPeriod"/>
            </a:pPr>
            <a:r>
              <a:rPr lang="en-US" sz="1000" smtClean="0">
                <a:effectLst/>
                <a:latin typeface="Arial"/>
                <a:ea typeface="Times New Roman"/>
                <a:cs typeface="Segoe UI"/>
              </a:rPr>
              <a:t>Dans le volet de navigation, cliquez avec le bouton droit sur </a:t>
            </a:r>
            <a:r>
              <a:rPr lang="en-US" sz="1000" b="1">
                <a:latin typeface="Arial"/>
                <a:cs typeface="Arial"/>
              </a:rPr>
              <a:t>Stratégies réseau</a:t>
            </a:r>
            <a:r>
              <a:rPr lang="en-US" sz="1000" smtClean="0">
                <a:effectLst/>
                <a:latin typeface="Arial"/>
                <a:ea typeface="Times New Roman"/>
                <a:cs typeface="Segoe UI"/>
              </a:rPr>
              <a:t>, puis cliquez sur </a:t>
            </a:r>
            <a:r>
              <a:rPr lang="en-US" sz="1000" b="1">
                <a:latin typeface="Arial"/>
                <a:cs typeface="Arial"/>
              </a:rPr>
              <a:t>Nouveau</a:t>
            </a:r>
            <a:r>
              <a:rPr lang="en-US" sz="1000" smtClean="0">
                <a:effectLst/>
                <a:latin typeface="Arial"/>
                <a:ea typeface="Times New Roman"/>
                <a:cs typeface="Segoe UI"/>
              </a:rPr>
              <a:t>.</a:t>
            </a:r>
            <a:endParaRPr lang="en-US" sz="1000" smtClean="0">
              <a:effectLst/>
              <a:latin typeface="Arial"/>
            </a:endParaRPr>
          </a:p>
          <a:p>
            <a:pPr marL="342900" lvl="0" indent="-342900">
              <a:spcBef>
                <a:spcPts val="0"/>
              </a:spcBef>
              <a:spcAft>
                <a:spcPts val="995"/>
              </a:spcAft>
              <a:buFont typeface="+mj-lt"/>
              <a:buAutoNum type="arabicPeriod"/>
            </a:pPr>
            <a:r>
              <a:rPr lang="en-US" sz="1000" smtClean="0">
                <a:effectLst/>
                <a:latin typeface="Arial"/>
                <a:ea typeface="Times New Roman"/>
                <a:cs typeface="Segoe UI"/>
              </a:rPr>
              <a:t>Dans l'Assistant Nouvelle stratégie réseau, dans la zone de texte </a:t>
            </a:r>
            <a:r>
              <a:rPr lang="en-US" sz="1000" b="1">
                <a:latin typeface="Arial"/>
                <a:cs typeface="Arial"/>
              </a:rPr>
              <a:t>Nom de la stratégie</a:t>
            </a:r>
            <a:r>
              <a:rPr lang="en-US" sz="1000" smtClean="0">
                <a:effectLst/>
                <a:latin typeface="Arial"/>
                <a:ea typeface="Times New Roman"/>
                <a:cs typeface="Segoe UI"/>
              </a:rPr>
              <a:t>, saisissez </a:t>
            </a:r>
            <a:r>
              <a:rPr lang="en-US" sz="1000" b="1">
                <a:latin typeface="Arial"/>
                <a:cs typeface="Arial"/>
              </a:rPr>
              <a:t>Stratégie VPN Adatum</a:t>
            </a:r>
            <a:r>
              <a:rPr lang="en-US" sz="1000" smtClean="0">
                <a:effectLst/>
                <a:latin typeface="Arial"/>
                <a:ea typeface="Times New Roman"/>
                <a:cs typeface="Segoe UI"/>
              </a:rPr>
              <a:t>.</a:t>
            </a:r>
            <a:endParaRPr lang="en-US" sz="1000" smtClean="0">
              <a:effectLst/>
              <a:latin typeface="Arial"/>
            </a:endParaRPr>
          </a:p>
          <a:p>
            <a:pPr marL="342900" lvl="0" indent="-342900">
              <a:spcBef>
                <a:spcPts val="0"/>
              </a:spcBef>
              <a:spcAft>
                <a:spcPts val="995"/>
              </a:spcAft>
              <a:buFont typeface="+mj-lt"/>
              <a:buAutoNum type="arabicPeriod"/>
            </a:pPr>
            <a:r>
              <a:rPr lang="en-US" sz="1000" smtClean="0">
                <a:effectLst/>
                <a:latin typeface="Arial"/>
                <a:ea typeface="Times New Roman"/>
                <a:cs typeface="Segoe UI"/>
              </a:rPr>
              <a:t>Dans la liste </a:t>
            </a:r>
            <a:r>
              <a:rPr lang="en-US" sz="1000" b="1">
                <a:latin typeface="Arial"/>
                <a:cs typeface="Arial"/>
              </a:rPr>
              <a:t>Type de serveur d'accès réseau</a:t>
            </a:r>
            <a:r>
              <a:rPr lang="en-US" sz="1000" smtClean="0">
                <a:effectLst/>
                <a:latin typeface="Arial"/>
                <a:ea typeface="Times New Roman"/>
                <a:cs typeface="Segoe UI"/>
              </a:rPr>
              <a:t>, cliquez sur </a:t>
            </a:r>
            <a:r>
              <a:rPr lang="en-US" sz="1000" b="1">
                <a:latin typeface="Arial"/>
                <a:cs typeface="Arial"/>
              </a:rPr>
              <a:t>Serveur d'accès à distance (VPN-Dial up)</a:t>
            </a:r>
            <a:r>
              <a:rPr lang="en-US" sz="1000" smtClean="0">
                <a:effectLst/>
                <a:latin typeface="Arial"/>
                <a:ea typeface="Times New Roman"/>
                <a:cs typeface="Segoe UI"/>
              </a:rPr>
              <a:t>, puis sur </a:t>
            </a:r>
            <a:r>
              <a:rPr lang="en-US" sz="1000" b="1">
                <a:latin typeface="Arial"/>
                <a:cs typeface="Arial"/>
              </a:rPr>
              <a:t>Suivant</a:t>
            </a:r>
            <a:r>
              <a:rPr lang="en-US" sz="1000" smtClean="0">
                <a:effectLst/>
                <a:latin typeface="Arial"/>
                <a:ea typeface="Times New Roman"/>
                <a:cs typeface="Segoe UI"/>
              </a:rPr>
              <a:t>.</a:t>
            </a:r>
            <a:endParaRPr lang="en-US" sz="1000" smtClean="0">
              <a:effectLst/>
              <a:latin typeface="Arial"/>
            </a:endParaRPr>
          </a:p>
          <a:p>
            <a:pPr marL="342900" lvl="0" indent="-342900">
              <a:spcBef>
                <a:spcPts val="0"/>
              </a:spcBef>
              <a:spcAft>
                <a:spcPts val="995"/>
              </a:spcAft>
              <a:buFont typeface="+mj-lt"/>
              <a:buAutoNum type="arabicPeriod"/>
            </a:pPr>
            <a:r>
              <a:rPr lang="en-US" sz="1000" smtClean="0">
                <a:effectLst/>
                <a:latin typeface="Arial"/>
                <a:ea typeface="Times New Roman"/>
                <a:cs typeface="Segoe UI"/>
              </a:rPr>
              <a:t>Sur la page </a:t>
            </a:r>
            <a:r>
              <a:rPr lang="en-US" sz="1000" b="1">
                <a:latin typeface="Arial"/>
                <a:cs typeface="Arial"/>
              </a:rPr>
              <a:t>Spécifier les conditions</a:t>
            </a:r>
            <a:r>
              <a:rPr lang="en-US" sz="1000" smtClean="0">
                <a:effectLst/>
                <a:latin typeface="Arial"/>
                <a:ea typeface="Times New Roman"/>
                <a:cs typeface="Segoe UI"/>
              </a:rPr>
              <a:t>, cliquez sur </a:t>
            </a:r>
            <a:r>
              <a:rPr lang="en-US" sz="1000" b="1">
                <a:latin typeface="Arial"/>
                <a:cs typeface="Arial"/>
              </a:rPr>
              <a:t>Ajouter</a:t>
            </a:r>
            <a:r>
              <a:rPr lang="en-US" sz="1000" smtClean="0">
                <a:effectLst/>
                <a:latin typeface="Arial"/>
                <a:ea typeface="Times New Roman"/>
                <a:cs typeface="Segoe UI"/>
              </a:rPr>
              <a:t>.</a:t>
            </a:r>
            <a:endParaRPr lang="en-US" sz="1000" smtClean="0">
              <a:effectLst/>
              <a:latin typeface="Arial"/>
            </a:endParaRPr>
          </a:p>
          <a:p>
            <a:pPr marL="342900" lvl="0" indent="-342900">
              <a:spcBef>
                <a:spcPts val="0"/>
              </a:spcBef>
              <a:spcAft>
                <a:spcPts val="995"/>
              </a:spcAft>
              <a:buFont typeface="+mj-lt"/>
              <a:buAutoNum type="arabicPeriod"/>
            </a:pPr>
            <a:r>
              <a:rPr lang="en-US" sz="1000" smtClean="0">
                <a:effectLst/>
                <a:latin typeface="Arial"/>
                <a:ea typeface="Times New Roman"/>
                <a:cs typeface="Segoe UI"/>
              </a:rPr>
              <a:t>Dans la boîte de dialogue </a:t>
            </a:r>
            <a:r>
              <a:rPr lang="en-US" sz="1000" b="1">
                <a:latin typeface="Arial"/>
                <a:cs typeface="Arial"/>
              </a:rPr>
              <a:t>Sélectionner une condition</a:t>
            </a:r>
            <a:r>
              <a:rPr lang="en-US" sz="1000" smtClean="0">
                <a:effectLst/>
                <a:latin typeface="Arial"/>
                <a:ea typeface="Times New Roman"/>
                <a:cs typeface="Segoe UI"/>
              </a:rPr>
              <a:t>, cliquez sur </a:t>
            </a:r>
            <a:r>
              <a:rPr lang="en-US" sz="1000" b="1">
                <a:latin typeface="Arial"/>
                <a:cs typeface="Arial"/>
              </a:rPr>
              <a:t>Groupes Windows</a:t>
            </a:r>
            <a:r>
              <a:rPr lang="en-US" sz="1000" smtClean="0">
                <a:effectLst/>
                <a:latin typeface="Arial"/>
                <a:ea typeface="Times New Roman"/>
                <a:cs typeface="Segoe UI"/>
              </a:rPr>
              <a:t>, puis cliquez sur </a:t>
            </a:r>
            <a:r>
              <a:rPr lang="en-US" sz="1000" b="1">
                <a:latin typeface="Arial"/>
                <a:cs typeface="Arial"/>
              </a:rPr>
              <a:t>Ajouter</a:t>
            </a:r>
            <a:r>
              <a:rPr lang="en-US" sz="1000" smtClean="0">
                <a:effectLst/>
                <a:latin typeface="Arial"/>
                <a:ea typeface="Times New Roman"/>
                <a:cs typeface="Segoe UI"/>
              </a:rPr>
              <a:t>.</a:t>
            </a:r>
            <a:endParaRPr lang="en-US" sz="1000" smtClean="0">
              <a:effectLst/>
              <a:latin typeface="Arial"/>
            </a:endParaRPr>
          </a:p>
          <a:p>
            <a:pPr marL="342900" lvl="0" indent="-342900">
              <a:spcBef>
                <a:spcPts val="0"/>
              </a:spcBef>
              <a:spcAft>
                <a:spcPts val="995"/>
              </a:spcAft>
              <a:buFont typeface="+mj-lt"/>
              <a:buAutoNum type="arabicPeriod"/>
            </a:pPr>
            <a:r>
              <a:rPr lang="en-US" sz="1000" smtClean="0">
                <a:effectLst/>
                <a:latin typeface="Arial"/>
                <a:ea typeface="Times New Roman"/>
                <a:cs typeface="Segoe UI"/>
              </a:rPr>
              <a:t>Dans la boîte de dialogue </a:t>
            </a:r>
            <a:r>
              <a:rPr lang="en-US" sz="1000" b="1">
                <a:latin typeface="Arial"/>
                <a:cs typeface="Arial"/>
              </a:rPr>
              <a:t>Groupes Windows</a:t>
            </a:r>
            <a:r>
              <a:rPr lang="en-US" sz="1000" smtClean="0">
                <a:effectLst/>
                <a:latin typeface="Arial"/>
                <a:ea typeface="Times New Roman"/>
                <a:cs typeface="Segoe UI"/>
              </a:rPr>
              <a:t>, cliquez sur </a:t>
            </a:r>
            <a:r>
              <a:rPr lang="en-US" sz="1000" b="1">
                <a:latin typeface="Arial"/>
                <a:cs typeface="Arial"/>
              </a:rPr>
              <a:t>Ajouter des groupes</a:t>
            </a:r>
            <a:r>
              <a:rPr lang="en-US" sz="1000" smtClean="0">
                <a:effectLst/>
                <a:latin typeface="Arial"/>
                <a:ea typeface="Times New Roman"/>
                <a:cs typeface="Segoe UI"/>
              </a:rPr>
              <a:t>.</a:t>
            </a:r>
            <a:endParaRPr lang="en-US" sz="1000" smtClean="0">
              <a:effectLst/>
              <a:latin typeface="Arial"/>
            </a:endParaRPr>
          </a:p>
          <a:p>
            <a:pPr marL="342900" lvl="0" indent="-342900">
              <a:spcBef>
                <a:spcPts val="0"/>
              </a:spcBef>
              <a:spcAft>
                <a:spcPts val="995"/>
              </a:spcAft>
              <a:buFont typeface="+mj-lt"/>
              <a:buAutoNum type="arabicPeriod"/>
            </a:pPr>
            <a:endParaRPr lang="en-US"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8FC78250-69A2-4CFA-9B6A-8D5286EDEFF8}" type="slidenum">
              <a:rPr lang="en-US" smtClean="0"/>
              <a:t>30</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Configuration et résolution des problèmes d'accès à distance</a:t>
            </a:r>
            <a:endParaRPr lang="en-US" sz="1200" b="1">
              <a:solidFill>
                <a:srgbClr val="336699"/>
              </a:solidFill>
              <a:latin typeface="Arial"/>
            </a:endParaRPr>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TextBox 7"/>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val="35073710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marL="342900" lvl="0" indent="-342900">
              <a:spcAft>
                <a:spcPts val="995"/>
              </a:spcAft>
              <a:buFont typeface="+mj-lt"/>
              <a:buAutoNum type="arabicPeriod" startAt="12"/>
            </a:pPr>
            <a:r>
              <a:rPr lang="en-US" sz="1000">
                <a:solidFill>
                  <a:prstClr val="black"/>
                </a:solidFill>
                <a:latin typeface="Arial"/>
                <a:ea typeface="Times New Roman"/>
                <a:cs typeface="Segoe UI"/>
              </a:rPr>
              <a:t>Dans la boîte de dialogue </a:t>
            </a:r>
            <a:r>
              <a:rPr lang="en-US" sz="1000" b="1">
                <a:solidFill>
                  <a:prstClr val="black"/>
                </a:solidFill>
                <a:latin typeface="Arial"/>
                <a:cs typeface="Arial"/>
              </a:rPr>
              <a:t>Sélectionnez un groupe</a:t>
            </a:r>
            <a:r>
              <a:rPr lang="en-US" sz="1000">
                <a:solidFill>
                  <a:prstClr val="black"/>
                </a:solidFill>
                <a:latin typeface="Arial"/>
                <a:ea typeface="Times New Roman"/>
                <a:cs typeface="Segoe UI"/>
              </a:rPr>
              <a:t>, dans la zone de texte </a:t>
            </a:r>
            <a:r>
              <a:rPr lang="en-US" sz="1000" b="1">
                <a:solidFill>
                  <a:prstClr val="black"/>
                </a:solidFill>
                <a:latin typeface="Arial"/>
                <a:cs typeface="Arial"/>
              </a:rPr>
              <a:t>Entrez le nom de l'objet à sélectionner (exemples)</a:t>
            </a:r>
            <a:r>
              <a:rPr lang="en-US" sz="1000">
                <a:solidFill>
                  <a:prstClr val="black"/>
                </a:solidFill>
                <a:latin typeface="Arial"/>
                <a:ea typeface="Times New Roman"/>
                <a:cs typeface="Segoe UI"/>
              </a:rPr>
              <a:t>, saisissez </a:t>
            </a:r>
            <a:r>
              <a:rPr lang="en-US" sz="1000" b="1">
                <a:solidFill>
                  <a:prstClr val="black"/>
                </a:solidFill>
                <a:latin typeface="Arial"/>
                <a:cs typeface="Arial"/>
              </a:rPr>
              <a:t>Admins</a:t>
            </a:r>
            <a:r>
              <a:rPr lang="en-US" sz="1000">
                <a:solidFill>
                  <a:prstClr val="black"/>
                </a:solidFill>
                <a:latin typeface="Arial"/>
                <a:ea typeface="Times New Roman"/>
                <a:cs typeface="Segoe UI"/>
              </a:rPr>
              <a:t> </a:t>
            </a:r>
            <a:r>
              <a:rPr lang="en-US" sz="1000" b="1">
                <a:solidFill>
                  <a:prstClr val="black"/>
                </a:solidFill>
                <a:latin typeface="Arial"/>
                <a:cs typeface="Arial"/>
              </a:rPr>
              <a:t>du domaine</a:t>
            </a:r>
            <a:r>
              <a:rPr lang="en-US" sz="1000">
                <a:solidFill>
                  <a:prstClr val="black"/>
                </a:solidFill>
                <a:latin typeface="Arial"/>
                <a:ea typeface="Times New Roman"/>
                <a:cs typeface="Segoe UI"/>
              </a:rPr>
              <a:t>, puis cliquez sur </a:t>
            </a:r>
            <a:r>
              <a:rPr lang="en-US" sz="1000" b="1">
                <a:solidFill>
                  <a:prstClr val="black"/>
                </a:solidFill>
                <a:latin typeface="Arial"/>
                <a:cs typeface="Arial"/>
              </a:rPr>
              <a:t>OK</a:t>
            </a:r>
            <a:r>
              <a:rPr lang="en-US" sz="1000">
                <a:solidFill>
                  <a:prstClr val="black"/>
                </a:solidFill>
                <a:latin typeface="Arial"/>
                <a:ea typeface="Times New Roman"/>
                <a:cs typeface="Segoe UI"/>
              </a:rPr>
              <a:t>.</a:t>
            </a:r>
            <a:endParaRPr lang="en-US" sz="1000">
              <a:solidFill>
                <a:prstClr val="black"/>
              </a:solidFill>
              <a:latin typeface="Arial"/>
            </a:endParaRPr>
          </a:p>
          <a:p>
            <a:pPr marL="342900" lvl="0" indent="-342900">
              <a:spcAft>
                <a:spcPts val="995"/>
              </a:spcAft>
              <a:buFont typeface="+mj-lt"/>
              <a:buAutoNum type="arabicPeriod" startAt="12"/>
            </a:pPr>
            <a:r>
              <a:rPr lang="en-US" sz="1000">
                <a:solidFill>
                  <a:prstClr val="black"/>
                </a:solidFill>
                <a:latin typeface="Arial"/>
                <a:ea typeface="Times New Roman"/>
                <a:cs typeface="Segoe UI"/>
              </a:rPr>
              <a:t>Cliquez de nouveau sur </a:t>
            </a:r>
            <a:r>
              <a:rPr lang="en-US" sz="1000" b="1">
                <a:solidFill>
                  <a:prstClr val="black"/>
                </a:solidFill>
                <a:latin typeface="Arial"/>
                <a:cs typeface="Arial"/>
              </a:rPr>
              <a:t>OK,</a:t>
            </a:r>
            <a:r>
              <a:rPr lang="en-US" sz="1000">
                <a:solidFill>
                  <a:prstClr val="black"/>
                </a:solidFill>
                <a:latin typeface="Arial"/>
                <a:ea typeface="Times New Roman"/>
                <a:cs typeface="Segoe UI"/>
              </a:rPr>
              <a:t> puis sur </a:t>
            </a:r>
            <a:r>
              <a:rPr lang="en-US" sz="1000" b="1">
                <a:solidFill>
                  <a:prstClr val="black"/>
                </a:solidFill>
                <a:latin typeface="Arial"/>
                <a:cs typeface="Arial"/>
              </a:rPr>
              <a:t>Suivant.</a:t>
            </a:r>
            <a:endParaRPr lang="en-US" sz="1000">
              <a:solidFill>
                <a:prstClr val="black"/>
              </a:solidFill>
              <a:latin typeface="Arial"/>
            </a:endParaRPr>
          </a:p>
          <a:p>
            <a:pPr marL="342900" lvl="0" indent="-342900">
              <a:spcAft>
                <a:spcPts val="995"/>
              </a:spcAft>
              <a:buFont typeface="+mj-lt"/>
              <a:buAutoNum type="arabicPeriod" startAt="12"/>
            </a:pPr>
            <a:r>
              <a:rPr lang="en-US" sz="1000">
                <a:solidFill>
                  <a:prstClr val="black"/>
                </a:solidFill>
                <a:latin typeface="Arial"/>
                <a:ea typeface="Times New Roman"/>
                <a:cs typeface="Segoe UI"/>
              </a:rPr>
              <a:t>Sur la page </a:t>
            </a:r>
            <a:r>
              <a:rPr lang="en-US" sz="1000" b="1">
                <a:solidFill>
                  <a:prstClr val="black"/>
                </a:solidFill>
                <a:latin typeface="Arial"/>
                <a:cs typeface="Arial"/>
              </a:rPr>
              <a:t>Spécifier l'autorisation d'accès</a:t>
            </a:r>
            <a:r>
              <a:rPr lang="en-US" sz="1000">
                <a:solidFill>
                  <a:prstClr val="black"/>
                </a:solidFill>
                <a:latin typeface="Arial"/>
                <a:ea typeface="Times New Roman"/>
                <a:cs typeface="Segoe UI"/>
              </a:rPr>
              <a:t>, cliquez sur </a:t>
            </a:r>
            <a:r>
              <a:rPr lang="en-US" sz="1000" b="1">
                <a:solidFill>
                  <a:prstClr val="black"/>
                </a:solidFill>
                <a:latin typeface="Arial"/>
                <a:cs typeface="Arial"/>
              </a:rPr>
              <a:t>Accès accordé</a:t>
            </a:r>
            <a:r>
              <a:rPr lang="en-US" sz="1000">
                <a:solidFill>
                  <a:prstClr val="black"/>
                </a:solidFill>
                <a:latin typeface="Arial"/>
                <a:ea typeface="Times New Roman"/>
                <a:cs typeface="Segoe UI"/>
              </a:rPr>
              <a:t>, puis sur </a:t>
            </a:r>
            <a:r>
              <a:rPr lang="en-US" sz="1000" b="1">
                <a:solidFill>
                  <a:prstClr val="black"/>
                </a:solidFill>
                <a:latin typeface="Arial"/>
                <a:cs typeface="Arial"/>
              </a:rPr>
              <a:t>Suivant</a:t>
            </a:r>
            <a:r>
              <a:rPr lang="en-US" sz="1000">
                <a:solidFill>
                  <a:prstClr val="black"/>
                </a:solidFill>
                <a:latin typeface="Arial"/>
                <a:ea typeface="Times New Roman"/>
                <a:cs typeface="Segoe UI"/>
              </a:rPr>
              <a:t>.</a:t>
            </a:r>
            <a:endParaRPr lang="en-US" sz="1000">
              <a:solidFill>
                <a:prstClr val="black"/>
              </a:solidFill>
              <a:latin typeface="Arial"/>
            </a:endParaRPr>
          </a:p>
          <a:p>
            <a:pPr marL="342900" lvl="0" indent="-342900">
              <a:spcAft>
                <a:spcPts val="995"/>
              </a:spcAft>
              <a:buFont typeface="+mj-lt"/>
              <a:buAutoNum type="arabicPeriod" startAt="12"/>
            </a:pPr>
            <a:r>
              <a:rPr lang="en-US" sz="1000">
                <a:solidFill>
                  <a:prstClr val="black"/>
                </a:solidFill>
                <a:latin typeface="Arial"/>
                <a:ea typeface="Times New Roman"/>
                <a:cs typeface="Segoe UI"/>
              </a:rPr>
              <a:t>Sur la page </a:t>
            </a:r>
            <a:r>
              <a:rPr lang="en-US" sz="1000" b="1">
                <a:solidFill>
                  <a:prstClr val="black"/>
                </a:solidFill>
                <a:latin typeface="Arial"/>
                <a:cs typeface="Arial"/>
              </a:rPr>
              <a:t>Configurer les méthodes d'authentification</a:t>
            </a:r>
            <a:r>
              <a:rPr lang="en-US" sz="1000">
                <a:solidFill>
                  <a:prstClr val="black"/>
                </a:solidFill>
                <a:latin typeface="Arial"/>
                <a:ea typeface="Times New Roman"/>
                <a:cs typeface="Segoe UI"/>
              </a:rPr>
              <a:t>, cliquez sur </a:t>
            </a:r>
            <a:r>
              <a:rPr lang="en-US" sz="1000" b="1">
                <a:solidFill>
                  <a:prstClr val="black"/>
                </a:solidFill>
                <a:latin typeface="Arial"/>
                <a:cs typeface="Arial"/>
              </a:rPr>
              <a:t>Suivant</a:t>
            </a:r>
            <a:r>
              <a:rPr lang="en-US" sz="1000">
                <a:solidFill>
                  <a:prstClr val="black"/>
                </a:solidFill>
                <a:latin typeface="Arial"/>
                <a:ea typeface="Times New Roman"/>
                <a:cs typeface="Segoe UI"/>
              </a:rPr>
              <a:t>.</a:t>
            </a:r>
            <a:endParaRPr lang="en-US" sz="1000">
              <a:solidFill>
                <a:prstClr val="black"/>
              </a:solidFill>
              <a:latin typeface="Arial"/>
            </a:endParaRPr>
          </a:p>
          <a:p>
            <a:pPr marL="342900" lvl="0" indent="-342900">
              <a:spcAft>
                <a:spcPts val="995"/>
              </a:spcAft>
              <a:buFont typeface="+mj-lt"/>
              <a:buAutoNum type="arabicPeriod" startAt="12"/>
            </a:pPr>
            <a:r>
              <a:rPr lang="en-US" sz="1000">
                <a:solidFill>
                  <a:prstClr val="black"/>
                </a:solidFill>
                <a:latin typeface="Arial"/>
                <a:ea typeface="Times New Roman"/>
                <a:cs typeface="Segoe UI"/>
              </a:rPr>
              <a:t>Sur la page </a:t>
            </a:r>
            <a:r>
              <a:rPr lang="en-US" sz="1000" b="1">
                <a:solidFill>
                  <a:prstClr val="black"/>
                </a:solidFill>
                <a:latin typeface="Arial"/>
                <a:cs typeface="Arial"/>
              </a:rPr>
              <a:t>Configurer des contraintes</a:t>
            </a:r>
            <a:r>
              <a:rPr lang="en-US" sz="1000">
                <a:solidFill>
                  <a:prstClr val="black"/>
                </a:solidFill>
                <a:latin typeface="Arial"/>
                <a:ea typeface="Times New Roman"/>
                <a:cs typeface="Segoe UI"/>
              </a:rPr>
              <a:t>, cliquez sur </a:t>
            </a:r>
            <a:r>
              <a:rPr lang="en-US" sz="1000" b="1">
                <a:solidFill>
                  <a:prstClr val="black"/>
                </a:solidFill>
                <a:latin typeface="Arial"/>
                <a:cs typeface="Arial"/>
              </a:rPr>
              <a:t>Suivant</a:t>
            </a:r>
            <a:r>
              <a:rPr lang="en-US" sz="1000">
                <a:solidFill>
                  <a:prstClr val="black"/>
                </a:solidFill>
                <a:latin typeface="Arial"/>
                <a:ea typeface="Times New Roman"/>
                <a:cs typeface="Segoe UI"/>
              </a:rPr>
              <a:t>.</a:t>
            </a:r>
            <a:endParaRPr lang="en-US" sz="1000">
              <a:solidFill>
                <a:prstClr val="black"/>
              </a:solidFill>
              <a:latin typeface="Arial"/>
            </a:endParaRPr>
          </a:p>
          <a:p>
            <a:pPr marL="342900" lvl="0" indent="-342900">
              <a:spcAft>
                <a:spcPts val="995"/>
              </a:spcAft>
              <a:buFont typeface="+mj-lt"/>
              <a:buAutoNum type="arabicPeriod" startAt="12"/>
            </a:pPr>
            <a:r>
              <a:rPr lang="en-US" sz="1000">
                <a:solidFill>
                  <a:prstClr val="black"/>
                </a:solidFill>
                <a:latin typeface="Arial"/>
                <a:ea typeface="Times New Roman"/>
                <a:cs typeface="Segoe UI"/>
              </a:rPr>
              <a:t>Sur la page </a:t>
            </a:r>
            <a:r>
              <a:rPr lang="en-US" sz="1000" b="1">
                <a:solidFill>
                  <a:prstClr val="black"/>
                </a:solidFill>
                <a:latin typeface="Arial"/>
                <a:cs typeface="Arial"/>
              </a:rPr>
              <a:t>Configurer les paramètres</a:t>
            </a:r>
            <a:r>
              <a:rPr lang="en-US" sz="1000">
                <a:solidFill>
                  <a:prstClr val="black"/>
                </a:solidFill>
                <a:latin typeface="Arial"/>
                <a:ea typeface="Times New Roman"/>
                <a:cs typeface="Segoe UI"/>
              </a:rPr>
              <a:t>, cliquez sur </a:t>
            </a:r>
            <a:r>
              <a:rPr lang="en-US" sz="1000" b="1">
                <a:solidFill>
                  <a:prstClr val="black"/>
                </a:solidFill>
                <a:latin typeface="Arial"/>
                <a:cs typeface="Arial"/>
              </a:rPr>
              <a:t>Suivant</a:t>
            </a:r>
            <a:r>
              <a:rPr lang="en-US" sz="1000">
                <a:solidFill>
                  <a:prstClr val="black"/>
                </a:solidFill>
                <a:latin typeface="Arial"/>
                <a:ea typeface="Times New Roman"/>
                <a:cs typeface="Segoe UI"/>
              </a:rPr>
              <a:t>.</a:t>
            </a:r>
            <a:endParaRPr lang="en-US" sz="1000">
              <a:solidFill>
                <a:prstClr val="black"/>
              </a:solidFill>
              <a:latin typeface="Arial"/>
            </a:endParaRPr>
          </a:p>
          <a:p>
            <a:pPr marL="342900" lvl="0" indent="-342900">
              <a:spcAft>
                <a:spcPts val="995"/>
              </a:spcAft>
              <a:buFont typeface="+mj-lt"/>
              <a:buAutoNum type="arabicPeriod" startAt="12"/>
            </a:pPr>
            <a:r>
              <a:rPr lang="en-US" sz="1000">
                <a:solidFill>
                  <a:prstClr val="black"/>
                </a:solidFill>
                <a:latin typeface="Arial"/>
                <a:ea typeface="Times New Roman"/>
                <a:cs typeface="Segoe UI"/>
              </a:rPr>
              <a:t>Sur la page </a:t>
            </a:r>
            <a:r>
              <a:rPr lang="en-US" sz="1000" b="1">
                <a:solidFill>
                  <a:prstClr val="black"/>
                </a:solidFill>
                <a:latin typeface="Arial"/>
                <a:cs typeface="Arial"/>
              </a:rPr>
              <a:t>Fin de la configuration de la nouvelle stratégie réseau</a:t>
            </a:r>
            <a:r>
              <a:rPr lang="en-US" sz="1000">
                <a:solidFill>
                  <a:prstClr val="black"/>
                </a:solidFill>
                <a:latin typeface="Arial"/>
                <a:ea typeface="Times New Roman"/>
                <a:cs typeface="Segoe UI"/>
              </a:rPr>
              <a:t>, cliquez sur </a:t>
            </a:r>
            <a:r>
              <a:rPr lang="en-US" sz="1000" b="1">
                <a:solidFill>
                  <a:prstClr val="black"/>
                </a:solidFill>
                <a:latin typeface="Arial"/>
                <a:cs typeface="Arial"/>
              </a:rPr>
              <a:t>Terminer</a:t>
            </a:r>
            <a:r>
              <a:rPr lang="en-US" sz="1000">
                <a:solidFill>
                  <a:prstClr val="black"/>
                </a:solidFill>
                <a:latin typeface="Arial"/>
                <a:ea typeface="Times New Roman"/>
                <a:cs typeface="Segoe UI"/>
              </a:rPr>
              <a:t>.</a:t>
            </a:r>
            <a:endParaRPr lang="en-US" sz="1000">
              <a:solidFill>
                <a:prstClr val="black"/>
              </a:solidFill>
              <a:latin typeface="Arial"/>
            </a:endParaRPr>
          </a:p>
          <a:p>
            <a:pPr lvl="0">
              <a:lnSpc>
                <a:spcPts val="1300"/>
              </a:lnSpc>
              <a:spcBef>
                <a:spcPts val="900"/>
              </a:spcBef>
              <a:spcAft>
                <a:spcPts val="300"/>
              </a:spcAft>
            </a:pPr>
            <a:r>
              <a:rPr lang="en-US" sz="1000" b="1">
                <a:solidFill>
                  <a:prstClr val="black"/>
                </a:solidFill>
                <a:latin typeface="Arial"/>
                <a:ea typeface="Times New Roman"/>
                <a:cs typeface="Segoe UI"/>
              </a:rPr>
              <a:t>Tester la stratégie VPN</a:t>
            </a:r>
            <a:endParaRPr lang="en-US" sz="1000" b="1">
              <a:solidFill>
                <a:prstClr val="black"/>
              </a:solidFill>
              <a:latin typeface="Arial"/>
              <a:ea typeface="SimSun"/>
              <a:cs typeface="Segoe UI"/>
            </a:endParaRPr>
          </a:p>
          <a:p>
            <a:pPr marL="342900" lvl="0" indent="-342900">
              <a:lnSpc>
                <a:spcPct val="115000"/>
              </a:lnSpc>
              <a:spcAft>
                <a:spcPts val="995"/>
              </a:spcAft>
              <a:buFont typeface="+mj-lt"/>
              <a:buAutoNum type="arabicPeriod"/>
            </a:pPr>
            <a:r>
              <a:rPr lang="en-US" sz="1000">
                <a:solidFill>
                  <a:srgbClr val="000000"/>
                </a:solidFill>
                <a:latin typeface="Arial"/>
                <a:ea typeface="Times New Roman"/>
                <a:cs typeface="Segoe UI"/>
              </a:rPr>
              <a:t>Basculez vers LON-CL2.</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srgbClr val="000000"/>
                </a:solidFill>
                <a:latin typeface="Arial"/>
                <a:ea typeface="Times New Roman"/>
                <a:cs typeface="Segoe UI"/>
              </a:rPr>
              <a:t>Suspendez le pointeur de la souris dans le coin inférieur gauche de la barre des tâches, puis cliquez sur </a:t>
            </a:r>
            <a:r>
              <a:rPr lang="en-US" sz="1000" b="1">
                <a:solidFill>
                  <a:prstClr val="black"/>
                </a:solidFill>
                <a:latin typeface="Arial"/>
                <a:ea typeface="Times New Roman"/>
                <a:cs typeface="Times New Roman"/>
              </a:rPr>
              <a:t>Accueil</a:t>
            </a:r>
            <a:r>
              <a:rPr lang="en-US" sz="1000">
                <a:solidFill>
                  <a:srgbClr val="000000"/>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prstClr val="black"/>
                </a:solidFill>
                <a:latin typeface="Arial"/>
                <a:ea typeface="SimSun"/>
                <a:cs typeface="Arial"/>
              </a:rPr>
              <a:t>Dans Accueil, saisissez </a:t>
            </a:r>
            <a:r>
              <a:rPr lang="en-US" sz="1000" b="1">
                <a:solidFill>
                  <a:prstClr val="black"/>
                </a:solidFill>
                <a:latin typeface="Arial"/>
                <a:ea typeface="SimSun"/>
                <a:cs typeface="Times New Roman"/>
              </a:rPr>
              <a:t>Panneau</a:t>
            </a:r>
            <a:r>
              <a:rPr lang="en-US" sz="1000">
                <a:solidFill>
                  <a:prstClr val="black"/>
                </a:solidFill>
                <a:latin typeface="Arial"/>
                <a:ea typeface="SimSun"/>
                <a:cs typeface="Arial"/>
              </a:rPr>
              <a:t>, puis dans la liste </a:t>
            </a:r>
            <a:r>
              <a:rPr lang="en-US" sz="1000" b="1">
                <a:solidFill>
                  <a:prstClr val="black"/>
                </a:solidFill>
                <a:latin typeface="Arial"/>
                <a:ea typeface="SimSun"/>
                <a:cs typeface="Times New Roman"/>
              </a:rPr>
              <a:t>Applications</a:t>
            </a:r>
            <a:r>
              <a:rPr lang="en-US" sz="1000">
                <a:solidFill>
                  <a:prstClr val="black"/>
                </a:solidFill>
                <a:latin typeface="Arial"/>
                <a:ea typeface="SimSun"/>
                <a:cs typeface="Arial"/>
              </a:rPr>
              <a:t>, cliquez sur </a:t>
            </a:r>
            <a:r>
              <a:rPr lang="en-US" sz="1000" b="1">
                <a:solidFill>
                  <a:prstClr val="black"/>
                </a:solidFill>
                <a:latin typeface="Arial"/>
                <a:ea typeface="SimSun"/>
                <a:cs typeface="Times New Roman"/>
              </a:rPr>
              <a:t>Panneau de configuration</a:t>
            </a:r>
            <a:r>
              <a:rPr lang="en-US" sz="1000">
                <a:solidFill>
                  <a:prstClr val="black"/>
                </a:solidFill>
                <a:latin typeface="Arial"/>
                <a:ea typeface="SimSun"/>
                <a:cs typeface="Arial"/>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srgbClr val="000000"/>
                </a:solidFill>
                <a:latin typeface="Arial"/>
                <a:ea typeface="Times New Roman"/>
                <a:cs typeface="Segoe UI"/>
              </a:rPr>
              <a:t>Dans le Panneau de configuration, cliquez sur </a:t>
            </a:r>
            <a:r>
              <a:rPr lang="en-US" sz="1000" b="1">
                <a:solidFill>
                  <a:prstClr val="black"/>
                </a:solidFill>
                <a:latin typeface="Arial"/>
                <a:ea typeface="Times New Roman"/>
                <a:cs typeface="Times New Roman"/>
              </a:rPr>
              <a:t>Centre Réseau et partage</a:t>
            </a:r>
            <a:r>
              <a:rPr lang="en-US" sz="1000">
                <a:solidFill>
                  <a:srgbClr val="000000"/>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srgbClr val="000000"/>
                </a:solidFill>
                <a:latin typeface="Arial"/>
                <a:ea typeface="Times New Roman"/>
                <a:cs typeface="Segoe UI"/>
              </a:rPr>
              <a:t>Dans Centre Réseau et partage, cliquez sur </a:t>
            </a:r>
            <a:r>
              <a:rPr lang="en-US" sz="1000" b="1">
                <a:solidFill>
                  <a:prstClr val="black"/>
                </a:solidFill>
                <a:latin typeface="Arial"/>
                <a:ea typeface="Times New Roman"/>
                <a:cs typeface="Times New Roman"/>
              </a:rPr>
              <a:t>Modifier les paramètres de la carte</a:t>
            </a:r>
            <a:r>
              <a:rPr lang="en-US" sz="1000">
                <a:solidFill>
                  <a:srgbClr val="000000"/>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srgbClr val="000000"/>
                </a:solidFill>
                <a:latin typeface="Arial"/>
                <a:ea typeface="Times New Roman"/>
                <a:cs typeface="Segoe UI"/>
              </a:rPr>
              <a:t>Dans la fenêtre Connexions réseau, cliquez avec le bouton droit sur la connexion </a:t>
            </a:r>
            <a:r>
              <a:rPr lang="en-US" sz="1000" b="1">
                <a:solidFill>
                  <a:prstClr val="black"/>
                </a:solidFill>
                <a:latin typeface="Arial"/>
                <a:ea typeface="Times New Roman"/>
                <a:cs typeface="Times New Roman"/>
              </a:rPr>
              <a:t>VPN Adatum</a:t>
            </a:r>
            <a:r>
              <a:rPr lang="en-US" sz="1000">
                <a:solidFill>
                  <a:srgbClr val="000000"/>
                </a:solidFill>
                <a:latin typeface="Arial"/>
                <a:ea typeface="Times New Roman"/>
                <a:cs typeface="Segoe UI"/>
              </a:rPr>
              <a:t>, puis cliquez sur </a:t>
            </a:r>
            <a:r>
              <a:rPr lang="en-US" sz="1000" b="1">
                <a:solidFill>
                  <a:prstClr val="black"/>
                </a:solidFill>
                <a:latin typeface="Arial"/>
                <a:ea typeface="Times New Roman"/>
                <a:cs typeface="Times New Roman"/>
              </a:rPr>
              <a:t>Connecter/Déconnecter</a:t>
            </a:r>
            <a:r>
              <a:rPr lang="en-US" sz="1000">
                <a:solidFill>
                  <a:srgbClr val="000000"/>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srgbClr val="000000"/>
                </a:solidFill>
                <a:latin typeface="Arial"/>
                <a:ea typeface="Times New Roman"/>
                <a:cs typeface="Segoe UI"/>
              </a:rPr>
              <a:t>Dans la liste Réseaux de droite, cliquez sur </a:t>
            </a:r>
            <a:r>
              <a:rPr lang="en-US" sz="1000" b="1">
                <a:solidFill>
                  <a:prstClr val="black"/>
                </a:solidFill>
                <a:latin typeface="Arial"/>
                <a:ea typeface="Times New Roman"/>
                <a:cs typeface="Times New Roman"/>
              </a:rPr>
              <a:t>VPN Adatum</a:t>
            </a:r>
            <a:r>
              <a:rPr lang="en-US" sz="1000">
                <a:solidFill>
                  <a:srgbClr val="000000"/>
                </a:solidFill>
                <a:latin typeface="Arial"/>
                <a:ea typeface="Times New Roman"/>
                <a:cs typeface="Segoe UI"/>
              </a:rPr>
              <a:t>, puis sur </a:t>
            </a:r>
            <a:r>
              <a:rPr lang="en-US" sz="1000" b="1">
                <a:solidFill>
                  <a:prstClr val="black"/>
                </a:solidFill>
                <a:latin typeface="Arial"/>
                <a:ea typeface="Times New Roman"/>
                <a:cs typeface="Times New Roman"/>
              </a:rPr>
              <a:t>Connexion</a:t>
            </a:r>
            <a:r>
              <a:rPr lang="en-US" sz="1000">
                <a:solidFill>
                  <a:srgbClr val="000000"/>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srgbClr val="000000"/>
                </a:solidFill>
                <a:latin typeface="Arial"/>
                <a:ea typeface="Times New Roman"/>
                <a:cs typeface="Segoe UI"/>
              </a:rPr>
              <a:t>Dans Authentification réseau, dans la zone de texte </a:t>
            </a:r>
            <a:r>
              <a:rPr lang="en-US" sz="1000" b="1">
                <a:solidFill>
                  <a:prstClr val="black"/>
                </a:solidFill>
                <a:latin typeface="Arial"/>
                <a:ea typeface="Times New Roman"/>
                <a:cs typeface="Times New Roman"/>
              </a:rPr>
              <a:t>Nom d'utilisateur</a:t>
            </a:r>
            <a:r>
              <a:rPr lang="en-US" sz="1000">
                <a:solidFill>
                  <a:srgbClr val="000000"/>
                </a:solidFill>
                <a:latin typeface="Arial"/>
                <a:ea typeface="Times New Roman"/>
                <a:cs typeface="Segoe UI"/>
              </a:rPr>
              <a:t>, saisissez </a:t>
            </a:r>
            <a:r>
              <a:rPr lang="en-US" sz="1000" b="1">
                <a:solidFill>
                  <a:prstClr val="black"/>
                </a:solidFill>
                <a:latin typeface="Arial"/>
                <a:ea typeface="Times New Roman"/>
                <a:cs typeface="Times New Roman"/>
              </a:rPr>
              <a:t>ADATUM\Administrateur</a:t>
            </a:r>
            <a:r>
              <a:rPr lang="en-US" sz="1000">
                <a:solidFill>
                  <a:srgbClr val="000000"/>
                </a:solidFill>
                <a:latin typeface="Arial"/>
                <a:ea typeface="Times New Roman"/>
                <a:cs typeface="Segoe UI"/>
              </a:rPr>
              <a:t>. </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srgbClr val="000000"/>
                </a:solidFill>
                <a:latin typeface="Arial"/>
                <a:ea typeface="Times New Roman"/>
                <a:cs typeface="Segoe UI"/>
              </a:rPr>
              <a:t>Dans la zone de texte </a:t>
            </a:r>
            <a:r>
              <a:rPr lang="en-US" sz="1000" b="1">
                <a:solidFill>
                  <a:prstClr val="black"/>
                </a:solidFill>
                <a:latin typeface="Arial"/>
                <a:ea typeface="Times New Roman"/>
                <a:cs typeface="Times New Roman"/>
              </a:rPr>
              <a:t>Mot de passe</a:t>
            </a:r>
            <a:r>
              <a:rPr lang="en-US" sz="1000">
                <a:solidFill>
                  <a:srgbClr val="000000"/>
                </a:solidFill>
                <a:latin typeface="Arial"/>
                <a:ea typeface="Times New Roman"/>
                <a:cs typeface="Segoe UI"/>
              </a:rPr>
              <a:t>, saisissez </a:t>
            </a:r>
            <a:r>
              <a:rPr lang="en-US" sz="1000" b="1">
                <a:solidFill>
                  <a:prstClr val="black"/>
                </a:solidFill>
                <a:latin typeface="Arial"/>
                <a:ea typeface="Times New Roman"/>
                <a:cs typeface="Times New Roman"/>
              </a:rPr>
              <a:t>Pa$$word</a:t>
            </a:r>
            <a:r>
              <a:rPr lang="en-US" sz="1000">
                <a:solidFill>
                  <a:srgbClr val="000000"/>
                </a:solidFill>
                <a:latin typeface="Arial"/>
                <a:ea typeface="Times New Roman"/>
                <a:cs typeface="Segoe UI"/>
              </a:rPr>
              <a:t>, puis cliquez sur </a:t>
            </a:r>
            <a:r>
              <a:rPr lang="en-US" sz="1000" b="1">
                <a:solidFill>
                  <a:prstClr val="black"/>
                </a:solidFill>
                <a:latin typeface="Arial"/>
                <a:ea typeface="Times New Roman"/>
                <a:cs typeface="Times New Roman"/>
              </a:rPr>
              <a:t>OK</a:t>
            </a:r>
            <a:r>
              <a:rPr lang="en-US" sz="1000">
                <a:solidFill>
                  <a:srgbClr val="000000"/>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srgbClr val="000000"/>
                </a:solidFill>
                <a:latin typeface="Arial"/>
                <a:ea typeface="Times New Roman"/>
                <a:cs typeface="Segoe UI"/>
              </a:rPr>
              <a:t>Attendez que la connexion VPN soit établie.</a:t>
            </a:r>
            <a:endParaRPr lang="en-US"/>
          </a:p>
        </p:txBody>
      </p:sp>
      <p:sp>
        <p:nvSpPr>
          <p:cNvPr id="4" name="Slide Number Placeholder 3"/>
          <p:cNvSpPr>
            <a:spLocks noGrp="1"/>
          </p:cNvSpPr>
          <p:nvPr>
            <p:ph type="sldNum" sz="quarter" idx="10"/>
          </p:nvPr>
        </p:nvSpPr>
        <p:spPr/>
        <p:txBody>
          <a:bodyPr/>
          <a:lstStyle/>
          <a:p>
            <a:fld id="{8FC78250-69A2-4CFA-9B6A-8D5286EDEFF8}" type="slidenum">
              <a:rPr lang="en-US" smtClean="0"/>
              <a:t>31</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Configuration et résolution des problèmes d'accès à distance</a:t>
            </a:r>
            <a:endParaRPr lang="en-US" sz="1200" b="1">
              <a:solidFill>
                <a:srgbClr val="336699"/>
              </a:solidFill>
              <a:latin typeface="Arial"/>
            </a:endParaRPr>
          </a:p>
        </p:txBody>
      </p:sp>
    </p:spTree>
    <p:extLst>
      <p:ext uri="{BB962C8B-B14F-4D97-AF65-F5344CB8AC3E}">
        <p14:creationId xmlns:p14="http://schemas.microsoft.com/office/powerpoint/2010/main" val="41149741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Décrivez brièvement le contenu de la leçon.</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8FC78250-69A2-4CFA-9B6A-8D5286EDEFF8}" type="slidenum">
              <a:rPr lang="en-US" smtClean="0"/>
              <a:t>32</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Configuration et résolution des problèmes d'accès à distance</a:t>
            </a:r>
            <a:endParaRPr lang="en-US" sz="1200" b="1">
              <a:solidFill>
                <a:srgbClr val="336699"/>
              </a:solidFill>
              <a:latin typeface="Arial"/>
            </a:endParaRPr>
          </a:p>
        </p:txBody>
      </p:sp>
    </p:spTree>
    <p:extLst>
      <p:ext uri="{BB962C8B-B14F-4D97-AF65-F5344CB8AC3E}">
        <p14:creationId xmlns:p14="http://schemas.microsoft.com/office/powerpoint/2010/main" val="27106040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Faites une démonstration du processus de configuration des options d'enregistrement. </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8FC78250-69A2-4CFA-9B6A-8D5286EDEFF8}" type="slidenum">
              <a:rPr lang="en-US" smtClean="0"/>
              <a:t>33</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Configuration et résolution des problèmes d'accès à distance</a:t>
            </a:r>
            <a:endParaRPr lang="en-US" sz="1200" b="1">
              <a:solidFill>
                <a:srgbClr val="336699"/>
              </a:solidFill>
              <a:latin typeface="Arial"/>
            </a:endParaRPr>
          </a:p>
        </p:txBody>
      </p:sp>
    </p:spTree>
    <p:extLst>
      <p:ext uri="{BB962C8B-B14F-4D97-AF65-F5344CB8AC3E}">
        <p14:creationId xmlns:p14="http://schemas.microsoft.com/office/powerpoint/2010/main" val="27091578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Expliquez que le suivi fournit des informations significatives qui facilitent la résolution des problèmes réseau complexes pour le service d'accès à distance.</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8FC78250-69A2-4CFA-9B6A-8D5286EDEFF8}" type="slidenum">
              <a:rPr lang="en-US" smtClean="0"/>
              <a:t>34</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Configuration et résolution des problèmes d'accès à distance</a:t>
            </a:r>
            <a:endParaRPr lang="en-US" sz="1200" b="1">
              <a:solidFill>
                <a:srgbClr val="336699"/>
              </a:solidFill>
              <a:latin typeface="Arial"/>
            </a:endParaRPr>
          </a:p>
        </p:txBody>
      </p:sp>
    </p:spTree>
    <p:extLst>
      <p:ext uri="{BB962C8B-B14F-4D97-AF65-F5344CB8AC3E}">
        <p14:creationId xmlns:p14="http://schemas.microsoft.com/office/powerpoint/2010/main" val="10307639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Expliquez la procédure générale de résolution VPN aux stagiaires.</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8FC78250-69A2-4CFA-9B6A-8D5286EDEFF8}" type="slidenum">
              <a:rPr lang="en-US" smtClean="0"/>
              <a:t>35</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Configuration et résolution des problèmes d'accès à distance</a:t>
            </a:r>
            <a:endParaRPr lang="en-US" sz="1200" b="1">
              <a:solidFill>
                <a:srgbClr val="336699"/>
              </a:solidFill>
              <a:latin typeface="Arial"/>
            </a:endParaRPr>
          </a:p>
        </p:txBody>
      </p:sp>
    </p:spTree>
    <p:extLst>
      <p:ext uri="{BB962C8B-B14F-4D97-AF65-F5344CB8AC3E}">
        <p14:creationId xmlns:p14="http://schemas.microsoft.com/office/powerpoint/2010/main" val="32819281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SimSun"/>
                <a:cs typeface="Segoe UI"/>
              </a:rPr>
              <a:t>Utilisez la référence ci-dessous pour présenter certaines solutions typiques aux problèmes présentés dans la diapositive. Assurez-vous que les stagiaires ont bien saisi que les problèmes présentés ici ne sont que des exemples et qu'il en existe beaucoup d'autres, mais qu'il est fort peu probable qu'ils soient les premiers à rencontrer une erreur particulière. Les ressources Web vous permettent généralement de localiser une solution à la plupart des problèmes.</a:t>
            </a:r>
            <a:endParaRPr lang="en-US" sz="1000">
              <a:latin typeface="Arial"/>
              <a:ea typeface="SimSun"/>
              <a:cs typeface="Arial"/>
            </a:endParaRPr>
          </a:p>
          <a:p>
            <a:pPr>
              <a:lnSpc>
                <a:spcPct val="115000"/>
              </a:lnSpc>
              <a:spcAft>
                <a:spcPts val="1000"/>
              </a:spcAft>
            </a:pPr>
            <a:r>
              <a:rPr lang="en-US" sz="1000">
                <a:latin typeface="Arial"/>
                <a:ea typeface="SimSun"/>
                <a:cs typeface="Segoe UI"/>
              </a:rPr>
              <a:t>Indiquez aux stagiaires qu'ils peuvent effectuer des recherches dans la Base de connaissances Microsoft, sur le site Web Microsoft TechNet et dans le fichier d'aide de la plateforme particulière qu'ils utilisent, afin de trouver des solutions aux problèmes courants concernant l'accès à distance. </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8FC78250-69A2-4CFA-9B6A-8D5286EDEFF8}" type="slidenum">
              <a:rPr lang="en-US" smtClean="0"/>
              <a:t>36</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Configuration et résolution des problèmes d'accès à distance</a:t>
            </a:r>
            <a:endParaRPr lang="en-US" sz="1200" b="1">
              <a:solidFill>
                <a:srgbClr val="336699"/>
              </a:solidFill>
              <a:latin typeface="Arial"/>
            </a:endParaRPr>
          </a:p>
        </p:txBody>
      </p:sp>
    </p:spTree>
    <p:extLst>
      <p:ext uri="{BB962C8B-B14F-4D97-AF65-F5344CB8AC3E}">
        <p14:creationId xmlns:p14="http://schemas.microsoft.com/office/powerpoint/2010/main" val="3989236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pPr>
            <a:r>
              <a:rPr lang="fr-FR" sz="1000" b="1" dirty="0" smtClean="0">
                <a:latin typeface="Arial"/>
                <a:ea typeface="Calibri"/>
                <a:cs typeface="Times New Roman"/>
              </a:rPr>
              <a:t>Exercice </a:t>
            </a:r>
            <a:r>
              <a:rPr lang="fr-FR" sz="1000" b="1" dirty="0">
                <a:latin typeface="Arial"/>
                <a:ea typeface="Calibri"/>
                <a:cs typeface="Times New Roman"/>
              </a:rPr>
              <a:t>1 : Configurer un serveur de réseau privé virtuel</a:t>
            </a:r>
          </a:p>
          <a:p>
            <a:pPr>
              <a:lnSpc>
                <a:spcPct val="115000"/>
              </a:lnSpc>
              <a:spcAft>
                <a:spcPts val="1000"/>
              </a:spcAft>
            </a:pPr>
            <a:r>
              <a:rPr lang="fr-FR" sz="1000" dirty="0">
                <a:latin typeface="Arial"/>
                <a:ea typeface="Calibri"/>
                <a:cs typeface="Segoe UI"/>
              </a:rPr>
              <a:t>A. </a:t>
            </a:r>
            <a:r>
              <a:rPr lang="fr-FR" sz="1000" dirty="0" err="1">
                <a:latin typeface="Arial"/>
                <a:ea typeface="Calibri"/>
                <a:cs typeface="Segoe UI"/>
              </a:rPr>
              <a:t>Datum</a:t>
            </a:r>
            <a:r>
              <a:rPr lang="fr-FR" sz="1000" dirty="0">
                <a:latin typeface="Arial"/>
                <a:ea typeface="Calibri"/>
                <a:cs typeface="Segoe UI"/>
              </a:rPr>
              <a:t> Corporation souhaite implémenter une solution d'accès à distance pour ses employés afin qu'ils puissent se connecter au réseau d'entreprise en dehors du bureau. Vous devez activer et configurer les services de serveur nécessaires pour établir cet accès à distance. Pour que la solution VPN soit prise en charge, vous devez configurer une stratégie réseau qui reflète la stratégie de connexion à distance de l'entreprise. Pour le pilote, seul le groupe de sécurité informatique doit pouvoir utiliser la solution VPN. Les conditions requises comprennent le besoin d'un certificat client ; les heures de connexion sont fixées à tout moment, du lundi au vendredi uniquement.</a:t>
            </a:r>
          </a:p>
          <a:p>
            <a:pPr>
              <a:lnSpc>
                <a:spcPct val="115000"/>
              </a:lnSpc>
            </a:pPr>
            <a:r>
              <a:rPr lang="fr-FR" sz="1000" b="1" dirty="0">
                <a:latin typeface="Arial"/>
                <a:ea typeface="Calibri"/>
                <a:cs typeface="Segoe UI"/>
              </a:rPr>
              <a:t>Exercice 2 : Configuration de clients VPN</a:t>
            </a:r>
          </a:p>
          <a:p>
            <a:pPr>
              <a:lnSpc>
                <a:spcPct val="115000"/>
              </a:lnSpc>
              <a:spcAft>
                <a:spcPts val="1000"/>
              </a:spcAft>
            </a:pPr>
            <a:r>
              <a:rPr lang="fr-FR" sz="1000" dirty="0">
                <a:latin typeface="Arial"/>
                <a:ea typeface="Calibri"/>
                <a:cs typeface="Segoe UI"/>
              </a:rPr>
              <a:t>Vous devez maintenant fournir une solution cliente simple de sorte que les utilisateurs puissent installer une connexion VPN L2TP préconfigurée pour se connecter au réseau d'entreprise. </a:t>
            </a:r>
          </a:p>
          <a:p>
            <a:pPr>
              <a:lnSpc>
                <a:spcPct val="115000"/>
              </a:lnSpc>
              <a:spcAft>
                <a:spcPts val="1000"/>
              </a:spcAft>
            </a:pPr>
            <a:r>
              <a:rPr lang="fr-FR" sz="1000" b="1" dirty="0">
                <a:latin typeface="Arial"/>
                <a:ea typeface="Calibri"/>
                <a:cs typeface="Segoe UI"/>
              </a:rPr>
              <a:t>Configuration d'un serveur VPN</a:t>
            </a:r>
          </a:p>
          <a:p>
            <a:pPr>
              <a:lnSpc>
                <a:spcPct val="115000"/>
              </a:lnSpc>
              <a:spcAft>
                <a:spcPts val="1000"/>
              </a:spcAft>
            </a:pPr>
            <a:r>
              <a:rPr lang="fr-FR" sz="1000" dirty="0">
                <a:latin typeface="Arial"/>
                <a:ea typeface="Calibri"/>
                <a:cs typeface="Segoe UI"/>
              </a:rPr>
              <a:t>A. </a:t>
            </a:r>
            <a:r>
              <a:rPr lang="fr-FR" sz="1000" dirty="0" err="1">
                <a:latin typeface="Arial"/>
                <a:ea typeface="Calibri"/>
                <a:cs typeface="Segoe UI"/>
              </a:rPr>
              <a:t>Datum</a:t>
            </a:r>
            <a:r>
              <a:rPr lang="fr-FR" sz="1000" dirty="0">
                <a:latin typeface="Arial"/>
                <a:ea typeface="Calibri"/>
                <a:cs typeface="Segoe UI"/>
              </a:rPr>
              <a:t> Corporation souhaite implémenter une solution d'accès à distance pour ses employés afin qu'ils puissent se connecter au réseau d'entreprise en dehors du bureau. Vous devez activer et configurer les services de serveur nécessaires pour établir cet accès à distance. Pour que la solution VPN soit prise en charge, vous devez configurer une stratégie réseau qui reflète la stratégie de connexion à distance de l'entreprise. Pour le pilote, seul le groupe de sécurité informatique doit pouvoir utiliser la solution VPN. Les conditions requises comprennent le besoin d'un certificat client ; les heures de connexion sont fixées à tout moment, du lundi au vendredi uniquement. </a:t>
            </a:r>
          </a:p>
          <a:p>
            <a:pPr>
              <a:lnSpc>
                <a:spcPct val="115000"/>
              </a:lnSpc>
              <a:spcAft>
                <a:spcPts val="1000"/>
              </a:spcAft>
            </a:pPr>
            <a:r>
              <a:rPr lang="fr-FR" sz="1000" b="1" dirty="0">
                <a:latin typeface="Arial"/>
                <a:ea typeface="Calibri"/>
                <a:cs typeface="Segoe UI"/>
              </a:rPr>
              <a:t>Configuration de clients VPN</a:t>
            </a:r>
          </a:p>
          <a:p>
            <a:pPr>
              <a:lnSpc>
                <a:spcPct val="115000"/>
              </a:lnSpc>
              <a:spcAft>
                <a:spcPts val="1000"/>
              </a:spcAft>
            </a:pPr>
            <a:r>
              <a:rPr lang="fr-FR" sz="1000" dirty="0">
                <a:latin typeface="Arial"/>
                <a:ea typeface="Calibri"/>
                <a:cs typeface="Segoe UI"/>
              </a:rPr>
              <a:t>Vous devez maintenant fournir une solution cliente simple de sorte que les utilisateurs puissent installer une connexion VPN L2TP préconfigurée pour se connecter au réseau d'entreprise. </a:t>
            </a:r>
          </a:p>
          <a:p>
            <a:pPr>
              <a:lnSpc>
                <a:spcPct val="115000"/>
              </a:lnSpc>
            </a:pPr>
            <a:r>
              <a:rPr lang="fr-FR" sz="1000" b="1" dirty="0">
                <a:latin typeface="Arial"/>
                <a:ea typeface="Calibri"/>
                <a:cs typeface="Segoe UI"/>
              </a:rPr>
              <a:t>Question</a:t>
            </a:r>
          </a:p>
          <a:p>
            <a:pPr>
              <a:lnSpc>
                <a:spcPct val="115000"/>
              </a:lnSpc>
              <a:spcAft>
                <a:spcPts val="1000"/>
              </a:spcAft>
            </a:pPr>
            <a:r>
              <a:rPr lang="fr-FR" sz="1000" dirty="0">
                <a:latin typeface="Arial"/>
                <a:ea typeface="Calibri"/>
                <a:cs typeface="Segoe UI"/>
              </a:rPr>
              <a:t>Lors de l'atelier, vous avez configuré le serveur VPN de sorte à allouer une configuration d'adresses IP à l'aide d'un pool statique d'adresses. Existe-t-il une alternative, et si oui, quelle est-elle ?</a:t>
            </a:r>
          </a:p>
          <a:p>
            <a:pPr>
              <a:lnSpc>
                <a:spcPct val="115000"/>
              </a:lnSpc>
            </a:pPr>
            <a:r>
              <a:rPr lang="fr-FR" sz="1000" b="1" dirty="0">
                <a:latin typeface="Arial"/>
                <a:ea typeface="Calibri"/>
                <a:cs typeface="Segoe UI"/>
              </a:rPr>
              <a:t>Réponse</a:t>
            </a:r>
          </a:p>
          <a:p>
            <a:pPr>
              <a:lnSpc>
                <a:spcPct val="115000"/>
              </a:lnSpc>
              <a:spcAft>
                <a:spcPts val="1000"/>
              </a:spcAft>
            </a:pPr>
            <a:r>
              <a:rPr lang="fr-FR" sz="1000" dirty="0">
                <a:latin typeface="Arial"/>
                <a:ea typeface="Calibri"/>
                <a:cs typeface="Segoe UI"/>
              </a:rPr>
              <a:t>Oui, vous pourriez utiliser un serveur DHCP sur le réseau interne pour allouer des adresses.</a:t>
            </a:r>
          </a:p>
        </p:txBody>
      </p:sp>
      <p:sp>
        <p:nvSpPr>
          <p:cNvPr id="4" name="Slide Number Placeholder 3"/>
          <p:cNvSpPr>
            <a:spLocks noGrp="1"/>
          </p:cNvSpPr>
          <p:nvPr>
            <p:ph type="sldNum" sz="quarter" idx="10"/>
          </p:nvPr>
        </p:nvSpPr>
        <p:spPr/>
        <p:txBody>
          <a:bodyPr/>
          <a:lstStyle/>
          <a:p>
            <a:fld id="{132F2C37-357C-4B79-8A8E-BD3C2E1B9BD1}" type="slidenum">
              <a:rPr lang="en-US" smtClean="0"/>
              <a:t>37</a:t>
            </a:fld>
            <a:endParaRPr lang="en-US" dirty="0"/>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Configuration et résolution des problèmes d'accès à distance</a:t>
            </a:r>
            <a:endParaRPr lang="en-US" sz="1200" b="1">
              <a:solidFill>
                <a:srgbClr val="336699"/>
              </a:solidFill>
              <a:latin typeface="Arial"/>
            </a:endParaRPr>
          </a:p>
        </p:txBody>
      </p:sp>
    </p:spTree>
    <p:extLst>
      <p:ext uri="{BB962C8B-B14F-4D97-AF65-F5344CB8AC3E}">
        <p14:creationId xmlns:p14="http://schemas.microsoft.com/office/powerpoint/2010/main" val="2275687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2F2C37-357C-4B79-8A8E-BD3C2E1B9BD1}" type="slidenum">
              <a:rPr lang="en-US" smtClean="0"/>
              <a:t>38</a:t>
            </a:fld>
            <a:endParaRPr lang="en-US" dirty="0"/>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Configuration et résolution des problèmes d'accès à distance</a:t>
            </a:r>
            <a:endParaRPr lang="en-US" sz="1200" b="1">
              <a:solidFill>
                <a:srgbClr val="336699"/>
              </a:solidFill>
              <a:latin typeface="Arial"/>
            </a:endParaRPr>
          </a:p>
        </p:txBody>
      </p:sp>
    </p:spTree>
    <p:extLst>
      <p:ext uri="{BB962C8B-B14F-4D97-AF65-F5344CB8AC3E}">
        <p14:creationId xmlns:p14="http://schemas.microsoft.com/office/powerpoint/2010/main" val="24443667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lvl="0">
              <a:lnSpc>
                <a:spcPct val="115000"/>
              </a:lnSpc>
            </a:pPr>
            <a:r>
              <a:rPr lang="en-US" sz="1000" b="1" dirty="0" smtClean="0">
                <a:solidFill>
                  <a:prstClr val="black"/>
                </a:solidFill>
                <a:latin typeface="Arial"/>
                <a:ea typeface="Calibri"/>
                <a:cs typeface="Times New Roman"/>
              </a:rPr>
              <a:t>Question</a:t>
            </a:r>
            <a:endParaRPr lang="en-US" sz="1000" dirty="0">
              <a:solidFill>
                <a:prstClr val="black"/>
              </a:solidFill>
              <a:latin typeface="Arial"/>
              <a:ea typeface="Calibri"/>
              <a:cs typeface="Times New Roman"/>
            </a:endParaRPr>
          </a:p>
          <a:p>
            <a:pPr lvl="0">
              <a:lnSpc>
                <a:spcPct val="115000"/>
              </a:lnSpc>
              <a:spcAft>
                <a:spcPts val="1000"/>
              </a:spcAft>
            </a:pPr>
            <a:r>
              <a:rPr lang="fr-FR" sz="1000">
                <a:solidFill>
                  <a:prstClr val="black"/>
                </a:solidFill>
                <a:latin typeface="Arial"/>
                <a:ea typeface="Calibri"/>
                <a:cs typeface="Times New Roman"/>
              </a:rPr>
              <a:t>Si vous utilisez la solution alternative, combien d'adresses sont allouées au serveur VPN simultanément ?</a:t>
            </a:r>
          </a:p>
          <a:p>
            <a:pPr lvl="0">
              <a:lnSpc>
                <a:spcPct val="115000"/>
              </a:lnSpc>
            </a:pPr>
            <a:r>
              <a:rPr lang="fr-FR" sz="1000" b="1">
                <a:solidFill>
                  <a:prstClr val="black"/>
                </a:solidFill>
                <a:latin typeface="Arial"/>
                <a:ea typeface="Calibri"/>
                <a:cs typeface="Times New Roman"/>
              </a:rPr>
              <a:t>Réponse</a:t>
            </a:r>
          </a:p>
          <a:p>
            <a:pPr lvl="0">
              <a:lnSpc>
                <a:spcPct val="115000"/>
              </a:lnSpc>
              <a:spcAft>
                <a:spcPts val="1000"/>
              </a:spcAft>
            </a:pPr>
            <a:r>
              <a:rPr lang="fr-FR" sz="1000">
                <a:solidFill>
                  <a:prstClr val="black"/>
                </a:solidFill>
                <a:latin typeface="Arial"/>
                <a:ea typeface="Calibri"/>
                <a:cs typeface="Times New Roman"/>
              </a:rPr>
              <a:t>Le serveur DHCP alloue des blocs de serveur VPN de 10 adresses en vue de les allouer aux clients distants.</a:t>
            </a:r>
          </a:p>
          <a:p>
            <a:pPr lvl="0">
              <a:lnSpc>
                <a:spcPct val="115000"/>
              </a:lnSpc>
            </a:pPr>
            <a:r>
              <a:rPr lang="fr-FR" sz="1000" b="1">
                <a:solidFill>
                  <a:prstClr val="black"/>
                </a:solidFill>
                <a:latin typeface="Arial"/>
                <a:ea typeface="Calibri"/>
                <a:cs typeface="Times New Roman"/>
              </a:rPr>
              <a:t>Question</a:t>
            </a:r>
          </a:p>
          <a:p>
            <a:pPr lvl="0">
              <a:lnSpc>
                <a:spcPct val="115000"/>
              </a:lnSpc>
              <a:spcAft>
                <a:spcPts val="1000"/>
              </a:spcAft>
            </a:pPr>
            <a:r>
              <a:rPr lang="fr-FR" sz="1000">
                <a:solidFill>
                  <a:prstClr val="black"/>
                </a:solidFill>
                <a:latin typeface="Arial"/>
                <a:ea typeface="Calibri"/>
                <a:cs typeface="Times New Roman"/>
              </a:rPr>
              <a:t>Lors de l'atelier, vous avez configuré une condition de stratégie de type tunnel et une contrainte de restriction relative aux jours et aux heures. S'il y avait deux stratégies (celle créée ainsi qu'une stratégie supplémentaire spécifiant une condition d'appartenance au groupe Admins du domaine et des contraintes de type tunnel (PPTP ou L2TP)), pour quelle raison vos administrateurs seraient-ils dans l'incapacité de se connecter en dehors des heures de bureau ?</a:t>
            </a:r>
          </a:p>
          <a:p>
            <a:pPr lvl="0">
              <a:lnSpc>
                <a:spcPct val="115000"/>
              </a:lnSpc>
            </a:pPr>
            <a:r>
              <a:rPr lang="fr-FR" sz="1000" b="1">
                <a:solidFill>
                  <a:prstClr val="black"/>
                </a:solidFill>
                <a:latin typeface="Arial"/>
                <a:ea typeface="Calibri"/>
                <a:cs typeface="Times New Roman"/>
              </a:rPr>
              <a:t>Réponse</a:t>
            </a:r>
          </a:p>
          <a:p>
            <a:pPr lvl="0">
              <a:lnSpc>
                <a:spcPct val="115000"/>
              </a:lnSpc>
              <a:spcAft>
                <a:spcPts val="1000"/>
              </a:spcAft>
            </a:pPr>
            <a:r>
              <a:rPr lang="fr-FR" sz="1000">
                <a:solidFill>
                  <a:prstClr val="black"/>
                </a:solidFill>
                <a:latin typeface="Arial"/>
                <a:ea typeface="Calibri"/>
                <a:cs typeface="Times New Roman"/>
              </a:rPr>
              <a:t>Les administrateurs sont affectés par la première stratégie car ils utilisent le type de tunnel PPTP ou L2TP. Il faut modifier l'ordre des stratégies. </a:t>
            </a:r>
            <a:endParaRPr lang="fr-FR" sz="1000" dirty="0">
              <a:solidFill>
                <a:prstClr val="black"/>
              </a:solidFill>
              <a:latin typeface="Arial"/>
              <a:ea typeface="Calibri"/>
              <a:cs typeface="Times New Roman"/>
            </a:endParaRPr>
          </a:p>
        </p:txBody>
      </p:sp>
      <p:sp>
        <p:nvSpPr>
          <p:cNvPr id="4" name="Slide Number Placeholder 3"/>
          <p:cNvSpPr>
            <a:spLocks noGrp="1"/>
          </p:cNvSpPr>
          <p:nvPr>
            <p:ph type="sldNum" sz="quarter" idx="10"/>
          </p:nvPr>
        </p:nvSpPr>
        <p:spPr/>
        <p:txBody>
          <a:bodyPr/>
          <a:lstStyle/>
          <a:p>
            <a:fld id="{132F2C37-357C-4B79-8A8E-BD3C2E1B9BD1}" type="slidenum">
              <a:rPr lang="en-US" smtClean="0"/>
              <a:t>39</a:t>
            </a:fld>
            <a:endParaRPr lang="en-US" dirty="0"/>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9" name="Rectangle 8"/>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Configuration et résolution des problèmes d'accès à distance</a:t>
            </a:r>
            <a:endParaRPr lang="en-US" sz="1200" b="1">
              <a:solidFill>
                <a:srgbClr val="336699"/>
              </a:solidFill>
              <a:latin typeface="Arial"/>
            </a:endParaRPr>
          </a:p>
        </p:txBody>
      </p:sp>
    </p:spTree>
    <p:extLst>
      <p:ext uri="{BB962C8B-B14F-4D97-AF65-F5344CB8AC3E}">
        <p14:creationId xmlns:p14="http://schemas.microsoft.com/office/powerpoint/2010/main" val="1058742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Décrivez brièvement le contenu de la leçon.</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8FC78250-69A2-4CFA-9B6A-8D5286EDEFF8}" type="slidenum">
              <a:rPr lang="en-US" smtClean="0"/>
              <a:t>4</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Configuration et résolution des problèmes d'accès à distance</a:t>
            </a:r>
            <a:endParaRPr lang="en-US" sz="1200" b="1">
              <a:solidFill>
                <a:srgbClr val="336699"/>
              </a:solidFill>
              <a:latin typeface="Arial"/>
            </a:endParaRPr>
          </a:p>
        </p:txBody>
      </p:sp>
    </p:spTree>
    <p:extLst>
      <p:ext uri="{BB962C8B-B14F-4D97-AF65-F5344CB8AC3E}">
        <p14:creationId xmlns:p14="http://schemas.microsoft.com/office/powerpoint/2010/main" val="6705540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Arial"/>
              </a:rPr>
              <a:t> </a:t>
            </a:r>
            <a:r>
              <a:rPr lang="en-US" sz="1000">
                <a:latin typeface="Arial"/>
                <a:ea typeface="SimSun"/>
                <a:cs typeface="Segoe UI"/>
              </a:rPr>
              <a:t>Décrivez brièvement le contenu de la leçon.</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8FC78250-69A2-4CFA-9B6A-8D5286EDEFF8}" type="slidenum">
              <a:rPr lang="en-US" smtClean="0"/>
              <a:t>40</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Configuration et résolution des problèmes d'accès à distance</a:t>
            </a:r>
            <a:endParaRPr lang="en-US" sz="1200" b="1">
              <a:solidFill>
                <a:srgbClr val="336699"/>
              </a:solidFill>
              <a:latin typeface="Arial"/>
            </a:endParaRPr>
          </a:p>
        </p:txBody>
      </p:sp>
    </p:spTree>
    <p:extLst>
      <p:ext uri="{BB962C8B-B14F-4D97-AF65-F5344CB8AC3E}">
        <p14:creationId xmlns:p14="http://schemas.microsoft.com/office/powerpoint/2010/main" val="32927756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Abordez avec les stagiaires les méthodes relatives aux connexions à distance ainsi que les problèmes liés aux connexions à distance, notamment les ports fermés et l'impossibilité de gérer les clients distants.</a:t>
            </a:r>
            <a:endParaRPr lang="en-US" sz="1000">
              <a:latin typeface="Arial"/>
              <a:ea typeface="SimSun"/>
              <a:cs typeface="Arial"/>
            </a:endParaRPr>
          </a:p>
          <a:p>
            <a:pPr>
              <a:lnSpc>
                <a:spcPct val="115000"/>
              </a:lnSpc>
              <a:spcAft>
                <a:spcPts val="1000"/>
              </a:spcAft>
            </a:pPr>
            <a:r>
              <a:rPr lang="en-US" sz="1000">
                <a:latin typeface="Arial"/>
                <a:ea typeface="SimSun"/>
                <a:cs typeface="Segoe UI"/>
              </a:rPr>
              <a:t>Encouragez les stagiaires à faire part aux autres de leur expérience en matière de configuration des connexions à distance.</a:t>
            </a:r>
            <a:endParaRPr lang="en-US" sz="1000">
              <a:latin typeface="Arial"/>
              <a:ea typeface="SimSun"/>
              <a:cs typeface="Arial"/>
            </a:endParaRPr>
          </a:p>
          <a:p>
            <a:pPr>
              <a:lnSpc>
                <a:spcPct val="115000"/>
              </a:lnSpc>
              <a:spcAft>
                <a:spcPts val="1000"/>
              </a:spcAft>
            </a:pPr>
            <a:r>
              <a:rPr lang="en-US" sz="1000">
                <a:latin typeface="Arial"/>
                <a:ea typeface="SimSun"/>
                <a:cs typeface="Segoe UI"/>
              </a:rPr>
              <a:t>Expliquez-leur que les VPN sont généralement utilisés pour les connexions à distance. Exposez les limites d'un VPN. Soulignez la manière dont DirectAccess renverse ces limites et expliquez pourquoi DirectAccess est une meilleure solution. </a:t>
            </a:r>
            <a:endParaRPr lang="en-US" sz="1000">
              <a:latin typeface="Arial"/>
              <a:ea typeface="SimSun"/>
              <a:cs typeface="Arial"/>
            </a:endParaRPr>
          </a:p>
          <a:p>
            <a:pPr>
              <a:lnSpc>
                <a:spcPct val="115000"/>
              </a:lnSpc>
              <a:spcAft>
                <a:spcPts val="1000"/>
              </a:spcAft>
            </a:pPr>
            <a:r>
              <a:rPr lang="en-US" sz="1000">
                <a:latin typeface="Arial"/>
                <a:ea typeface="SimSun"/>
                <a:cs typeface="Segoe UI"/>
              </a:rPr>
              <a:t>Abordez les défis de l'implémentation de solutions VPN pour permettre l'accès à distance sur leurs réseaux d'entreprise. Les problèmes liés à l'utilisation de VPN peuvent inclure :</a:t>
            </a:r>
            <a:endParaRPr lang="en-US" sz="1000">
              <a:latin typeface="Arial"/>
              <a:ea typeface="SimSun"/>
              <a:cs typeface="Arial"/>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la gestion des logiciels client ; </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la déconnexion de connexions VPN ;</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l'initialisation de la connexion par les utilisateurs ;</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la configuration supplémentaire du pare-feu éventuellement requise ;</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la configuration unidirectionnelle.</a:t>
            </a:r>
            <a:endParaRPr lang="en-US"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8FC78250-69A2-4CFA-9B6A-8D5286EDEFF8}" type="slidenum">
              <a:rPr lang="en-US" smtClean="0"/>
              <a:t>41</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Configuration et résolution des problèmes d'accès à distance</a:t>
            </a:r>
            <a:endParaRPr lang="en-US" sz="1200" b="1">
              <a:solidFill>
                <a:srgbClr val="336699"/>
              </a:solidFill>
              <a:latin typeface="Arial"/>
            </a:endParaRPr>
          </a:p>
        </p:txBody>
      </p:sp>
    </p:spTree>
    <p:extLst>
      <p:ext uri="{BB962C8B-B14F-4D97-AF65-F5344CB8AC3E}">
        <p14:creationId xmlns:p14="http://schemas.microsoft.com/office/powerpoint/2010/main" val="7625950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SimSun"/>
                <a:cs typeface="Segoe UI"/>
              </a:rPr>
              <a:t>Présentez DirectAccess de manière générale. Concentrez-vous sur les avantages de DirectAccess et expliquez en quoi une société gagnerait à l'implémenter. Il n'est pas nécessaire de parler des configurations requises. Expliquez que DirectAccess fournit une connectivité transparente à l'infrastructure d'applications pour les utilisateurs internes et distants. Windows Server 2012 et Windows 8 prennent en charge DirectAccess (à l'instar de Windows Server 2008 R2 et Windows 7). DirectAccess permet d'accéder à distance aux ressources intranet de façon ininterrompue. </a:t>
            </a:r>
            <a:endParaRPr lang="en-US" sz="1000">
              <a:latin typeface="Arial"/>
              <a:ea typeface="SimSun"/>
              <a:cs typeface="Arial"/>
            </a:endParaRPr>
          </a:p>
          <a:p>
            <a:pPr>
              <a:lnSpc>
                <a:spcPct val="115000"/>
              </a:lnSpc>
              <a:spcAft>
                <a:spcPts val="1000"/>
              </a:spcAft>
            </a:pPr>
            <a:r>
              <a:rPr lang="en-US" sz="1000">
                <a:latin typeface="Arial"/>
                <a:ea typeface="SimSun"/>
                <a:cs typeface="Segoe UI"/>
              </a:rPr>
              <a:t>Expliquez-leur que les VPN sont généralement utilisés pour les connexions à distance. Soulignez la manière dont DirectAccess renverse ces limites et expliquez pourquoi DirectAccess est une meilleure solution.</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8FC78250-69A2-4CFA-9B6A-8D5286EDEFF8}" type="slidenum">
              <a:rPr lang="en-US" smtClean="0"/>
              <a:t>42</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Configuration et résolution des problèmes d'accès à distance</a:t>
            </a:r>
            <a:endParaRPr lang="en-US" sz="1200" b="1">
              <a:solidFill>
                <a:srgbClr val="336699"/>
              </a:solidFill>
              <a:latin typeface="Arial"/>
            </a:endParaRPr>
          </a:p>
        </p:txBody>
      </p:sp>
    </p:spTree>
    <p:extLst>
      <p:ext uri="{BB962C8B-B14F-4D97-AF65-F5344CB8AC3E}">
        <p14:creationId xmlns:p14="http://schemas.microsoft.com/office/powerpoint/2010/main" val="18010142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1175" y="74613"/>
            <a:ext cx="2413000" cy="1809750"/>
          </a:xfrm>
        </p:spPr>
      </p:sp>
      <p:sp>
        <p:nvSpPr>
          <p:cNvPr id="3" name="Notes Placeholder 2"/>
          <p:cNvSpPr>
            <a:spLocks noGrp="1"/>
          </p:cNvSpPr>
          <p:nvPr>
            <p:ph type="body" idx="1"/>
          </p:nvPr>
        </p:nvSpPr>
        <p:spPr>
          <a:xfrm>
            <a:off x="307492" y="2093939"/>
            <a:ext cx="6149837" cy="6550389"/>
          </a:xfrm>
        </p:spPr>
        <p:txBody>
          <a:bodyPr/>
          <a:lstStyle/>
          <a:p>
            <a:pPr>
              <a:lnSpc>
                <a:spcPct val="115000"/>
              </a:lnSpc>
              <a:spcAft>
                <a:spcPts val="1000"/>
              </a:spcAft>
            </a:pPr>
            <a:r>
              <a:rPr lang="en-US" sz="1000" dirty="0" err="1" smtClean="0">
                <a:latin typeface="Arial"/>
                <a:ea typeface="SimSun"/>
                <a:cs typeface="Segoe UI"/>
              </a:rPr>
              <a:t>Décrivez</a:t>
            </a:r>
            <a:r>
              <a:rPr lang="en-US" sz="1000" dirty="0" smtClean="0">
                <a:latin typeface="Arial"/>
                <a:ea typeface="SimSun"/>
                <a:cs typeface="Segoe UI"/>
              </a:rPr>
              <a:t> </a:t>
            </a:r>
            <a:r>
              <a:rPr lang="en-US" sz="1000" dirty="0" err="1" smtClean="0">
                <a:latin typeface="Arial"/>
                <a:ea typeface="SimSun"/>
                <a:cs typeface="Segoe UI"/>
              </a:rPr>
              <a:t>l'architecture</a:t>
            </a:r>
            <a:r>
              <a:rPr lang="en-US" sz="1000" dirty="0" smtClean="0">
                <a:latin typeface="Arial"/>
                <a:ea typeface="SimSun"/>
                <a:cs typeface="Segoe UI"/>
              </a:rPr>
              <a:t> et les </a:t>
            </a:r>
            <a:r>
              <a:rPr lang="en-US" sz="1000" dirty="0" err="1" smtClean="0">
                <a:latin typeface="Arial"/>
                <a:ea typeface="SimSun"/>
                <a:cs typeface="Segoe UI"/>
              </a:rPr>
              <a:t>composants</a:t>
            </a:r>
            <a:r>
              <a:rPr lang="en-US" sz="1000" dirty="0" smtClean="0">
                <a:latin typeface="Arial"/>
                <a:ea typeface="SimSun"/>
                <a:cs typeface="Segoe UI"/>
              </a:rPr>
              <a:t> de </a:t>
            </a:r>
            <a:r>
              <a:rPr lang="en-US" sz="1000" dirty="0" err="1" smtClean="0">
                <a:latin typeface="Arial"/>
                <a:ea typeface="SimSun"/>
                <a:cs typeface="Segoe UI"/>
              </a:rPr>
              <a:t>DirectAccess</a:t>
            </a:r>
            <a:r>
              <a:rPr lang="en-US" sz="1000" dirty="0" smtClean="0">
                <a:latin typeface="Arial"/>
                <a:ea typeface="SimSun"/>
                <a:cs typeface="Segoe UI"/>
              </a:rPr>
              <a:t> </a:t>
            </a:r>
            <a:r>
              <a:rPr lang="en-US" sz="1000" dirty="0" err="1" smtClean="0">
                <a:latin typeface="Arial"/>
                <a:ea typeface="SimSun"/>
                <a:cs typeface="Segoe UI"/>
              </a:rPr>
              <a:t>dans</a:t>
            </a:r>
            <a:r>
              <a:rPr lang="en-US" sz="1000" dirty="0" smtClean="0">
                <a:latin typeface="Arial"/>
                <a:ea typeface="SimSun"/>
                <a:cs typeface="Segoe UI"/>
              </a:rPr>
              <a:t> Windows Server 2012.</a:t>
            </a:r>
            <a:endParaRPr lang="en-US" sz="1000" dirty="0" smtClean="0">
              <a:latin typeface="Arial"/>
              <a:ea typeface="SimSun"/>
              <a:cs typeface="Arial"/>
            </a:endParaRPr>
          </a:p>
          <a:p>
            <a:pPr>
              <a:lnSpc>
                <a:spcPct val="115000"/>
              </a:lnSpc>
              <a:spcAft>
                <a:spcPts val="1000"/>
              </a:spcAft>
            </a:pPr>
            <a:r>
              <a:rPr lang="en-US" sz="1000" dirty="0" smtClean="0">
                <a:solidFill>
                  <a:srgbClr val="000000"/>
                </a:solidFill>
                <a:latin typeface="Arial"/>
                <a:ea typeface="SimSun"/>
                <a:cs typeface="Segoe UI"/>
              </a:rPr>
              <a:t>Il </a:t>
            </a:r>
            <a:r>
              <a:rPr lang="en-US" sz="1000" dirty="0" err="1" smtClean="0">
                <a:solidFill>
                  <a:srgbClr val="000000"/>
                </a:solidFill>
                <a:latin typeface="Arial"/>
                <a:ea typeface="SimSun"/>
                <a:cs typeface="Segoe UI"/>
              </a:rPr>
              <a:t>s'agit</a:t>
            </a:r>
            <a:r>
              <a:rPr lang="en-US" sz="1000" dirty="0" smtClean="0">
                <a:solidFill>
                  <a:srgbClr val="000000"/>
                </a:solidFill>
                <a:latin typeface="Arial"/>
                <a:ea typeface="SimSun"/>
                <a:cs typeface="Segoe UI"/>
              </a:rPr>
              <a:t> </a:t>
            </a:r>
            <a:r>
              <a:rPr lang="en-US" sz="1000" dirty="0" err="1" smtClean="0">
                <a:solidFill>
                  <a:srgbClr val="000000"/>
                </a:solidFill>
                <a:latin typeface="Arial"/>
                <a:ea typeface="SimSun"/>
                <a:cs typeface="Segoe UI"/>
              </a:rPr>
              <a:t>d'une</a:t>
            </a:r>
            <a:r>
              <a:rPr lang="en-US" sz="1000" dirty="0" smtClean="0">
                <a:solidFill>
                  <a:srgbClr val="000000"/>
                </a:solidFill>
                <a:latin typeface="Arial"/>
                <a:ea typeface="SimSun"/>
                <a:cs typeface="Segoe UI"/>
              </a:rPr>
              <a:t> </a:t>
            </a:r>
            <a:r>
              <a:rPr lang="en-US" sz="1000" dirty="0" err="1" smtClean="0">
                <a:solidFill>
                  <a:srgbClr val="000000"/>
                </a:solidFill>
                <a:latin typeface="Arial"/>
                <a:ea typeface="SimSun"/>
                <a:cs typeface="Segoe UI"/>
              </a:rPr>
              <a:t>diapositive</a:t>
            </a:r>
            <a:r>
              <a:rPr lang="en-US" sz="1000" dirty="0" smtClean="0">
                <a:solidFill>
                  <a:srgbClr val="000000"/>
                </a:solidFill>
                <a:latin typeface="Arial"/>
                <a:ea typeface="SimSun"/>
                <a:cs typeface="Segoe UI"/>
              </a:rPr>
              <a:t> </a:t>
            </a:r>
            <a:r>
              <a:rPr lang="en-US" sz="1000" dirty="0" err="1" smtClean="0">
                <a:solidFill>
                  <a:srgbClr val="000000"/>
                </a:solidFill>
                <a:latin typeface="Arial"/>
                <a:ea typeface="SimSun"/>
                <a:cs typeface="Segoe UI"/>
              </a:rPr>
              <a:t>animée</a:t>
            </a:r>
            <a:r>
              <a:rPr lang="en-US" sz="1000" dirty="0" smtClean="0">
                <a:solidFill>
                  <a:srgbClr val="000000"/>
                </a:solidFill>
                <a:latin typeface="Arial"/>
                <a:ea typeface="SimSun"/>
                <a:cs typeface="Segoe UI"/>
              </a:rPr>
              <a:t>. </a:t>
            </a:r>
            <a:r>
              <a:rPr lang="en-US" sz="1000" dirty="0" err="1" smtClean="0">
                <a:solidFill>
                  <a:srgbClr val="000000"/>
                </a:solidFill>
                <a:latin typeface="Arial"/>
                <a:ea typeface="SimSun"/>
                <a:cs typeface="Segoe UI"/>
              </a:rPr>
              <a:t>Expliquez</a:t>
            </a:r>
            <a:r>
              <a:rPr lang="en-US" sz="1000" dirty="0" smtClean="0">
                <a:solidFill>
                  <a:srgbClr val="000000"/>
                </a:solidFill>
                <a:latin typeface="Arial"/>
                <a:ea typeface="SimSun"/>
                <a:cs typeface="Segoe UI"/>
              </a:rPr>
              <a:t> </a:t>
            </a:r>
            <a:r>
              <a:rPr lang="en-US" sz="1000" dirty="0" err="1" smtClean="0">
                <a:solidFill>
                  <a:srgbClr val="000000"/>
                </a:solidFill>
                <a:latin typeface="Arial"/>
                <a:ea typeface="SimSun"/>
                <a:cs typeface="Segoe UI"/>
              </a:rPr>
              <a:t>chaque</a:t>
            </a:r>
            <a:r>
              <a:rPr lang="en-US" sz="1000" dirty="0" smtClean="0">
                <a:solidFill>
                  <a:srgbClr val="000000"/>
                </a:solidFill>
                <a:latin typeface="Arial"/>
                <a:ea typeface="SimSun"/>
                <a:cs typeface="Segoe UI"/>
              </a:rPr>
              <a:t> </a:t>
            </a:r>
            <a:r>
              <a:rPr lang="en-US" sz="1000" dirty="0" err="1" smtClean="0">
                <a:solidFill>
                  <a:srgbClr val="000000"/>
                </a:solidFill>
                <a:latin typeface="Arial"/>
                <a:ea typeface="SimSun"/>
                <a:cs typeface="Segoe UI"/>
              </a:rPr>
              <a:t>composant</a:t>
            </a:r>
            <a:r>
              <a:rPr lang="en-US" sz="1000" dirty="0" smtClean="0">
                <a:solidFill>
                  <a:srgbClr val="000000"/>
                </a:solidFill>
                <a:latin typeface="Arial"/>
                <a:ea typeface="SimSun"/>
                <a:cs typeface="Segoe UI"/>
              </a:rPr>
              <a:t> </a:t>
            </a:r>
            <a:r>
              <a:rPr lang="en-US" sz="1000" dirty="0" err="1" smtClean="0">
                <a:solidFill>
                  <a:srgbClr val="000000"/>
                </a:solidFill>
                <a:latin typeface="Arial"/>
                <a:ea typeface="SimSun"/>
                <a:cs typeface="Segoe UI"/>
              </a:rPr>
              <a:t>individuel</a:t>
            </a:r>
            <a:r>
              <a:rPr lang="en-US" sz="1000" dirty="0" smtClean="0">
                <a:solidFill>
                  <a:srgbClr val="000000"/>
                </a:solidFill>
                <a:latin typeface="Arial"/>
                <a:ea typeface="SimSun"/>
                <a:cs typeface="Segoe UI"/>
              </a:rPr>
              <a:t> </a:t>
            </a:r>
            <a:r>
              <a:rPr lang="en-US" sz="1000" dirty="0" err="1" smtClean="0">
                <a:solidFill>
                  <a:srgbClr val="000000"/>
                </a:solidFill>
                <a:latin typeface="Arial"/>
                <a:ea typeface="SimSun"/>
                <a:cs typeface="Segoe UI"/>
              </a:rPr>
              <a:t>compris</a:t>
            </a:r>
            <a:r>
              <a:rPr lang="en-US" sz="1000" dirty="0" smtClean="0">
                <a:solidFill>
                  <a:srgbClr val="000000"/>
                </a:solidFill>
                <a:latin typeface="Arial"/>
                <a:ea typeface="SimSun"/>
                <a:cs typeface="Segoe UI"/>
              </a:rPr>
              <a:t> </a:t>
            </a:r>
            <a:r>
              <a:rPr lang="en-US" sz="1000" dirty="0" err="1" smtClean="0">
                <a:solidFill>
                  <a:srgbClr val="000000"/>
                </a:solidFill>
                <a:latin typeface="Arial"/>
                <a:ea typeface="SimSun"/>
                <a:cs typeface="Segoe UI"/>
              </a:rPr>
              <a:t>dans</a:t>
            </a:r>
            <a:r>
              <a:rPr lang="en-US" sz="1000" dirty="0" smtClean="0">
                <a:solidFill>
                  <a:srgbClr val="000000"/>
                </a:solidFill>
                <a:latin typeface="Arial"/>
                <a:ea typeface="SimSun"/>
                <a:cs typeface="Segoe UI"/>
              </a:rPr>
              <a:t> le </a:t>
            </a:r>
            <a:r>
              <a:rPr lang="en-US" sz="1000" dirty="0" err="1" smtClean="0">
                <a:solidFill>
                  <a:srgbClr val="000000"/>
                </a:solidFill>
                <a:latin typeface="Arial"/>
                <a:ea typeface="SimSun"/>
                <a:cs typeface="Segoe UI"/>
              </a:rPr>
              <a:t>scénario</a:t>
            </a:r>
            <a:r>
              <a:rPr lang="en-US" sz="1000" dirty="0" smtClean="0">
                <a:solidFill>
                  <a:srgbClr val="000000"/>
                </a:solidFill>
                <a:latin typeface="Arial"/>
                <a:ea typeface="SimSun"/>
                <a:cs typeface="Segoe UI"/>
              </a:rPr>
              <a:t> </a:t>
            </a:r>
            <a:r>
              <a:rPr lang="en-US" sz="1000" dirty="0" err="1" smtClean="0">
                <a:solidFill>
                  <a:srgbClr val="000000"/>
                </a:solidFill>
                <a:latin typeface="Arial"/>
                <a:ea typeface="SimSun"/>
                <a:cs typeface="Segoe UI"/>
              </a:rPr>
              <a:t>DirectAccess</a:t>
            </a:r>
            <a:r>
              <a:rPr lang="en-US" sz="1000" dirty="0" smtClean="0">
                <a:solidFill>
                  <a:srgbClr val="000000"/>
                </a:solidFill>
                <a:latin typeface="Arial"/>
                <a:ea typeface="SimSun"/>
                <a:cs typeface="Segoe UI"/>
              </a:rPr>
              <a:t>, </a:t>
            </a:r>
            <a:r>
              <a:rPr lang="en-US" sz="1000" dirty="0" err="1" smtClean="0">
                <a:solidFill>
                  <a:srgbClr val="000000"/>
                </a:solidFill>
                <a:latin typeface="Arial"/>
                <a:ea typeface="SimSun"/>
                <a:cs typeface="Segoe UI"/>
              </a:rPr>
              <a:t>comme</a:t>
            </a:r>
            <a:r>
              <a:rPr lang="en-US" sz="1000" dirty="0" smtClean="0">
                <a:solidFill>
                  <a:srgbClr val="000000"/>
                </a:solidFill>
                <a:latin typeface="Arial"/>
                <a:ea typeface="SimSun"/>
                <a:cs typeface="Segoe UI"/>
              </a:rPr>
              <a:t> suit :</a:t>
            </a:r>
            <a:endParaRPr lang="en-US" sz="1000" dirty="0" smtClean="0">
              <a:latin typeface="Arial"/>
              <a:ea typeface="SimSun"/>
              <a:cs typeface="Arial"/>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L'émission</a:t>
            </a:r>
            <a:r>
              <a:rPr lang="en-US" sz="1000" dirty="0" smtClean="0">
                <a:effectLst/>
                <a:latin typeface="Arial"/>
                <a:ea typeface="Times New Roman"/>
                <a:cs typeface="Segoe UI"/>
              </a:rPr>
              <a:t> de </a:t>
            </a:r>
            <a:r>
              <a:rPr lang="en-US" sz="1000" dirty="0" err="1" smtClean="0">
                <a:effectLst/>
                <a:latin typeface="Arial"/>
                <a:ea typeface="Times New Roman"/>
                <a:cs typeface="Segoe UI"/>
              </a:rPr>
              <a:t>certificats</a:t>
            </a:r>
            <a:r>
              <a:rPr lang="en-US" sz="1000" dirty="0" smtClean="0">
                <a:effectLst/>
                <a:latin typeface="Arial"/>
                <a:ea typeface="Times New Roman"/>
                <a:cs typeface="Segoe UI"/>
              </a:rPr>
              <a:t> </a:t>
            </a:r>
            <a:r>
              <a:rPr lang="en-US" sz="1000" dirty="0" err="1" smtClean="0">
                <a:effectLst/>
                <a:latin typeface="Arial"/>
                <a:ea typeface="Times New Roman"/>
                <a:cs typeface="Segoe UI"/>
              </a:rPr>
              <a:t>d'ordinateur</a:t>
            </a:r>
            <a:r>
              <a:rPr lang="en-US" sz="1000" dirty="0" smtClean="0">
                <a:effectLst/>
                <a:latin typeface="Arial"/>
                <a:ea typeface="Times New Roman"/>
                <a:cs typeface="Segoe UI"/>
              </a:rPr>
              <a:t> </a:t>
            </a:r>
            <a:r>
              <a:rPr lang="en-US" sz="1000" dirty="0" err="1" smtClean="0">
                <a:effectLst/>
                <a:latin typeface="Arial"/>
                <a:ea typeface="Times New Roman"/>
                <a:cs typeface="Segoe UI"/>
              </a:rPr>
              <a:t>vers</a:t>
            </a:r>
            <a:r>
              <a:rPr lang="en-US" sz="1000" dirty="0" smtClean="0">
                <a:effectLst/>
                <a:latin typeface="Arial"/>
                <a:ea typeface="Times New Roman"/>
                <a:cs typeface="Segoe UI"/>
              </a:rPr>
              <a:t> le </a:t>
            </a:r>
            <a:r>
              <a:rPr lang="en-US" sz="1000" dirty="0" err="1" smtClean="0">
                <a:effectLst/>
                <a:latin typeface="Arial"/>
                <a:ea typeface="Times New Roman"/>
                <a:cs typeface="Segoe UI"/>
              </a:rPr>
              <a:t>serveur</a:t>
            </a:r>
            <a:r>
              <a:rPr lang="en-US" sz="1000" dirty="0" smtClean="0">
                <a:effectLst/>
                <a:latin typeface="Arial"/>
                <a:ea typeface="Times New Roman"/>
                <a:cs typeface="Segoe UI"/>
              </a:rPr>
              <a:t> </a:t>
            </a:r>
            <a:r>
              <a:rPr lang="en-US" sz="1000" dirty="0" err="1" smtClean="0">
                <a:effectLst/>
                <a:latin typeface="Arial"/>
                <a:ea typeface="Times New Roman"/>
                <a:cs typeface="Segoe UI"/>
              </a:rPr>
              <a:t>DirectAccess</a:t>
            </a:r>
            <a:r>
              <a:rPr lang="en-US" sz="1000" dirty="0" smtClean="0">
                <a:effectLst/>
                <a:latin typeface="Arial"/>
                <a:ea typeface="Times New Roman"/>
                <a:cs typeface="Segoe UI"/>
              </a:rPr>
              <a:t>, les clients </a:t>
            </a:r>
            <a:r>
              <a:rPr lang="en-US" sz="1000" dirty="0" err="1" smtClean="0">
                <a:effectLst/>
                <a:latin typeface="Arial"/>
                <a:ea typeface="Times New Roman"/>
                <a:cs typeface="Segoe UI"/>
              </a:rPr>
              <a:t>DirectAccess</a:t>
            </a:r>
            <a:r>
              <a:rPr lang="en-US" sz="1000" dirty="0" smtClean="0">
                <a:effectLst/>
                <a:latin typeface="Arial"/>
                <a:ea typeface="Times New Roman"/>
                <a:cs typeface="Segoe UI"/>
              </a:rPr>
              <a:t> et les </a:t>
            </a:r>
            <a:r>
              <a:rPr lang="en-US" sz="1000" dirty="0" err="1" smtClean="0">
                <a:effectLst/>
                <a:latin typeface="Arial"/>
                <a:ea typeface="Times New Roman"/>
                <a:cs typeface="Segoe UI"/>
              </a:rPr>
              <a:t>serveurs</a:t>
            </a:r>
            <a:r>
              <a:rPr lang="en-US" sz="1000" dirty="0" smtClean="0">
                <a:effectLst/>
                <a:latin typeface="Arial"/>
                <a:ea typeface="Times New Roman"/>
                <a:cs typeface="Segoe UI"/>
              </a:rPr>
              <a:t> intranet </a:t>
            </a:r>
            <a:r>
              <a:rPr lang="en-US" sz="1000" dirty="0" err="1" smtClean="0">
                <a:effectLst/>
                <a:latin typeface="Arial"/>
                <a:ea typeface="Times New Roman"/>
                <a:cs typeface="Segoe UI"/>
              </a:rPr>
              <a:t>nécessite</a:t>
            </a:r>
            <a:r>
              <a:rPr lang="en-US" sz="1000" dirty="0" smtClean="0">
                <a:effectLst/>
                <a:latin typeface="Arial"/>
                <a:ea typeface="Times New Roman"/>
                <a:cs typeface="Segoe UI"/>
              </a:rPr>
              <a:t> </a:t>
            </a:r>
            <a:r>
              <a:rPr lang="en-US" sz="1000" dirty="0" err="1" smtClean="0">
                <a:effectLst/>
                <a:latin typeface="Arial"/>
                <a:ea typeface="Times New Roman"/>
                <a:cs typeface="Segoe UI"/>
              </a:rPr>
              <a:t>une</a:t>
            </a:r>
            <a:r>
              <a:rPr lang="en-US" sz="1000" dirty="0" smtClean="0">
                <a:effectLst/>
                <a:latin typeface="Arial"/>
                <a:ea typeface="Times New Roman"/>
                <a:cs typeface="Segoe UI"/>
              </a:rPr>
              <a:t> infrastructure PKI.</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smtClean="0">
                <a:effectLst/>
                <a:latin typeface="Arial"/>
                <a:ea typeface="Times New Roman"/>
                <a:cs typeface="Segoe UI"/>
              </a:rPr>
              <a:t>Le </a:t>
            </a:r>
            <a:r>
              <a:rPr lang="en-US" sz="1000" dirty="0" err="1" smtClean="0">
                <a:effectLst/>
                <a:latin typeface="Arial"/>
                <a:ea typeface="Times New Roman"/>
                <a:cs typeface="Segoe UI"/>
              </a:rPr>
              <a:t>serveur</a:t>
            </a:r>
            <a:r>
              <a:rPr lang="en-US" sz="1000" dirty="0" smtClean="0">
                <a:effectLst/>
                <a:latin typeface="Arial"/>
                <a:ea typeface="Times New Roman"/>
                <a:cs typeface="Segoe UI"/>
              </a:rPr>
              <a:t> </a:t>
            </a:r>
            <a:r>
              <a:rPr lang="en-US" sz="1000" dirty="0" err="1" smtClean="0">
                <a:effectLst/>
                <a:latin typeface="Arial"/>
                <a:ea typeface="Times New Roman"/>
                <a:cs typeface="Segoe UI"/>
              </a:rPr>
              <a:t>DirectAccess</a:t>
            </a:r>
            <a:r>
              <a:rPr lang="en-US" sz="1000" dirty="0" smtClean="0">
                <a:effectLst/>
                <a:latin typeface="Arial"/>
                <a:ea typeface="Times New Roman"/>
                <a:cs typeface="Segoe UI"/>
              </a:rPr>
              <a:t> </a:t>
            </a:r>
            <a:r>
              <a:rPr lang="en-US" sz="1000" dirty="0" err="1" smtClean="0">
                <a:effectLst/>
                <a:latin typeface="Arial"/>
                <a:ea typeface="Times New Roman"/>
                <a:cs typeface="Segoe UI"/>
              </a:rPr>
              <a:t>est</a:t>
            </a:r>
            <a:r>
              <a:rPr lang="en-US" sz="1000" dirty="0" smtClean="0">
                <a:effectLst/>
                <a:latin typeface="Arial"/>
                <a:ea typeface="Times New Roman"/>
                <a:cs typeface="Segoe UI"/>
              </a:rPr>
              <a:t> </a:t>
            </a:r>
            <a:r>
              <a:rPr lang="en-US" sz="1000" dirty="0" err="1" smtClean="0">
                <a:effectLst/>
                <a:latin typeface="Arial"/>
                <a:ea typeface="Times New Roman"/>
                <a:cs typeface="Segoe UI"/>
              </a:rPr>
              <a:t>connecté</a:t>
            </a:r>
            <a:r>
              <a:rPr lang="en-US" sz="1000" dirty="0" smtClean="0">
                <a:effectLst/>
                <a:latin typeface="Arial"/>
                <a:ea typeface="Times New Roman"/>
                <a:cs typeface="Segoe UI"/>
              </a:rPr>
              <a:t> à la </a:t>
            </a:r>
            <a:r>
              <a:rPr lang="en-US" sz="1000" dirty="0" err="1" smtClean="0">
                <a:effectLst/>
                <a:latin typeface="Arial"/>
                <a:ea typeface="Times New Roman"/>
                <a:cs typeface="Segoe UI"/>
              </a:rPr>
              <a:t>fois</a:t>
            </a:r>
            <a:r>
              <a:rPr lang="en-US" sz="1000" dirty="0" smtClean="0">
                <a:effectLst/>
                <a:latin typeface="Arial"/>
                <a:ea typeface="Times New Roman"/>
                <a:cs typeface="Segoe UI"/>
              </a:rPr>
              <a:t> à </a:t>
            </a:r>
            <a:r>
              <a:rPr lang="en-US" sz="1000" dirty="0" err="1" smtClean="0">
                <a:effectLst/>
                <a:latin typeface="Arial"/>
                <a:ea typeface="Times New Roman"/>
                <a:cs typeface="Segoe UI"/>
              </a:rPr>
              <a:t>l'intranet</a:t>
            </a:r>
            <a:r>
              <a:rPr lang="en-US" sz="1000" dirty="0" smtClean="0">
                <a:effectLst/>
                <a:latin typeface="Arial"/>
                <a:ea typeface="Times New Roman"/>
                <a:cs typeface="Segoe UI"/>
              </a:rPr>
              <a:t> et à Internet, et </a:t>
            </a:r>
            <a:r>
              <a:rPr lang="en-US" sz="1000" dirty="0" err="1" smtClean="0">
                <a:effectLst/>
                <a:latin typeface="Arial"/>
                <a:ea typeface="Times New Roman"/>
                <a:cs typeface="Segoe UI"/>
              </a:rPr>
              <a:t>agit</a:t>
            </a:r>
            <a:r>
              <a:rPr lang="en-US" sz="1000" dirty="0" smtClean="0">
                <a:effectLst/>
                <a:latin typeface="Arial"/>
                <a:ea typeface="Times New Roman"/>
                <a:cs typeface="Segoe UI"/>
              </a:rPr>
              <a:t> en </a:t>
            </a:r>
            <a:r>
              <a:rPr lang="en-US" sz="1000" dirty="0" err="1" smtClean="0">
                <a:effectLst/>
                <a:latin typeface="Arial"/>
                <a:ea typeface="Times New Roman"/>
                <a:cs typeface="Segoe UI"/>
              </a:rPr>
              <a:t>tant</a:t>
            </a:r>
            <a:r>
              <a:rPr lang="en-US" sz="1000" dirty="0" smtClean="0">
                <a:effectLst/>
                <a:latin typeface="Arial"/>
                <a:ea typeface="Times New Roman"/>
                <a:cs typeface="Segoe UI"/>
              </a:rPr>
              <a:t> </a:t>
            </a:r>
            <a:r>
              <a:rPr lang="en-US" sz="1000" dirty="0" err="1" smtClean="0">
                <a:effectLst/>
                <a:latin typeface="Arial"/>
                <a:ea typeface="Times New Roman"/>
                <a:cs typeface="Segoe UI"/>
              </a:rPr>
              <a:t>que</a:t>
            </a:r>
            <a:r>
              <a:rPr lang="en-US" sz="1000" dirty="0" smtClean="0">
                <a:effectLst/>
                <a:latin typeface="Arial"/>
                <a:ea typeface="Times New Roman"/>
                <a:cs typeface="Segoe UI"/>
              </a:rPr>
              <a:t> </a:t>
            </a:r>
            <a:r>
              <a:rPr lang="en-US" sz="1000" dirty="0" err="1" smtClean="0">
                <a:effectLst/>
                <a:latin typeface="Arial"/>
                <a:ea typeface="Times New Roman"/>
                <a:cs typeface="Segoe UI"/>
              </a:rPr>
              <a:t>passerelle</a:t>
            </a:r>
            <a:r>
              <a:rPr lang="en-US" sz="1000" dirty="0" smtClean="0">
                <a:effectLst/>
                <a:latin typeface="Arial"/>
                <a:ea typeface="Times New Roman"/>
                <a:cs typeface="Segoe UI"/>
              </a:rPr>
              <a:t> pour les clients </a:t>
            </a:r>
            <a:r>
              <a:rPr lang="en-US" sz="1000" dirty="0" err="1" smtClean="0">
                <a:effectLst/>
                <a:latin typeface="Arial"/>
                <a:ea typeface="Times New Roman"/>
                <a:cs typeface="Segoe UI"/>
              </a:rPr>
              <a:t>DirectAccess</a:t>
            </a:r>
            <a:r>
              <a:rPr lang="en-US" sz="1000" dirty="0" smtClean="0">
                <a:effectLst/>
                <a:latin typeface="Arial"/>
                <a:ea typeface="Times New Roman"/>
                <a:cs typeface="Segoe UI"/>
              </a:rPr>
              <a:t> </a:t>
            </a:r>
            <a:r>
              <a:rPr lang="en-US" sz="1000" dirty="0" err="1" smtClean="0">
                <a:effectLst/>
                <a:latin typeface="Arial"/>
                <a:ea typeface="Times New Roman"/>
                <a:cs typeface="Segoe UI"/>
              </a:rPr>
              <a:t>situés</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Internet.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smtClean="0">
                <a:effectLst/>
                <a:latin typeface="Arial"/>
                <a:ea typeface="Times New Roman"/>
                <a:cs typeface="Segoe UI"/>
              </a:rPr>
              <a:t>Le </a:t>
            </a:r>
            <a:r>
              <a:rPr lang="en-US" sz="1000" dirty="0" err="1" smtClean="0">
                <a:effectLst/>
                <a:latin typeface="Arial"/>
                <a:ea typeface="Times New Roman"/>
                <a:cs typeface="Segoe UI"/>
              </a:rPr>
              <a:t>serveur</a:t>
            </a:r>
            <a:r>
              <a:rPr lang="en-US" sz="1000" dirty="0" smtClean="0">
                <a:effectLst/>
                <a:latin typeface="Arial"/>
                <a:ea typeface="Times New Roman"/>
                <a:cs typeface="Segoe UI"/>
              </a:rPr>
              <a:t> </a:t>
            </a:r>
            <a:r>
              <a:rPr lang="en-US" sz="1000" dirty="0" err="1" smtClean="0">
                <a:effectLst/>
                <a:latin typeface="Arial"/>
                <a:ea typeface="Times New Roman"/>
                <a:cs typeface="Segoe UI"/>
              </a:rPr>
              <a:t>d'emplacement</a:t>
            </a:r>
            <a:r>
              <a:rPr lang="en-US" sz="1000" dirty="0" smtClean="0">
                <a:effectLst/>
                <a:latin typeface="Arial"/>
                <a:ea typeface="Times New Roman"/>
                <a:cs typeface="Segoe UI"/>
              </a:rPr>
              <a:t> </a:t>
            </a:r>
            <a:r>
              <a:rPr lang="en-US" sz="1000" dirty="0" err="1" smtClean="0">
                <a:effectLst/>
                <a:latin typeface="Arial"/>
                <a:ea typeface="Times New Roman"/>
                <a:cs typeface="Segoe UI"/>
              </a:rPr>
              <a:t>réseau</a:t>
            </a:r>
            <a:r>
              <a:rPr lang="en-US" sz="1000" dirty="0" smtClean="0">
                <a:effectLst/>
                <a:latin typeface="Arial"/>
                <a:ea typeface="Times New Roman"/>
                <a:cs typeface="Segoe UI"/>
              </a:rPr>
              <a:t> </a:t>
            </a:r>
            <a:r>
              <a:rPr lang="en-US" sz="1000" dirty="0" err="1" smtClean="0">
                <a:effectLst/>
                <a:latin typeface="Arial"/>
                <a:ea typeface="Times New Roman"/>
                <a:cs typeface="Segoe UI"/>
              </a:rPr>
              <a:t>est</a:t>
            </a:r>
            <a:r>
              <a:rPr lang="en-US" sz="1000" dirty="0" smtClean="0">
                <a:effectLst/>
                <a:latin typeface="Arial"/>
                <a:ea typeface="Times New Roman"/>
                <a:cs typeface="Segoe UI"/>
              </a:rPr>
              <a:t> un </a:t>
            </a:r>
            <a:r>
              <a:rPr lang="en-US" sz="1000" dirty="0" err="1" smtClean="0">
                <a:effectLst/>
                <a:latin typeface="Arial"/>
                <a:ea typeface="Times New Roman"/>
                <a:cs typeface="Segoe UI"/>
              </a:rPr>
              <a:t>serveur</a:t>
            </a:r>
            <a:r>
              <a:rPr lang="en-US" sz="1000" dirty="0" smtClean="0">
                <a:effectLst/>
                <a:latin typeface="Arial"/>
                <a:ea typeface="Times New Roman"/>
                <a:cs typeface="Segoe UI"/>
              </a:rPr>
              <a:t> Web accessible </a:t>
            </a:r>
            <a:r>
              <a:rPr lang="en-US" sz="1000" dirty="0" err="1" smtClean="0">
                <a:effectLst/>
                <a:latin typeface="Arial"/>
                <a:ea typeface="Times New Roman"/>
                <a:cs typeface="Segoe UI"/>
              </a:rPr>
              <a:t>uniquement</a:t>
            </a:r>
            <a:r>
              <a:rPr lang="en-US" sz="1000" dirty="0" smtClean="0">
                <a:effectLst/>
                <a:latin typeface="Arial"/>
                <a:ea typeface="Times New Roman"/>
                <a:cs typeface="Segoe UI"/>
              </a:rPr>
              <a:t> </a:t>
            </a:r>
            <a:r>
              <a:rPr lang="en-US" sz="1000" dirty="0" err="1" smtClean="0">
                <a:effectLst/>
                <a:latin typeface="Arial"/>
                <a:ea typeface="Times New Roman"/>
                <a:cs typeface="Segoe UI"/>
              </a:rPr>
              <a:t>lorsque</a:t>
            </a:r>
            <a:r>
              <a:rPr lang="en-US" sz="1000" dirty="0" smtClean="0">
                <a:effectLst/>
                <a:latin typeface="Arial"/>
                <a:ea typeface="Times New Roman"/>
                <a:cs typeface="Segoe UI"/>
              </a:rPr>
              <a:t> le client </a:t>
            </a:r>
            <a:r>
              <a:rPr lang="en-US" sz="1000" dirty="0" err="1" smtClean="0">
                <a:effectLst/>
                <a:latin typeface="Arial"/>
                <a:ea typeface="Times New Roman"/>
                <a:cs typeface="Segoe UI"/>
              </a:rPr>
              <a:t>DirectAccess</a:t>
            </a:r>
            <a:r>
              <a:rPr lang="en-US" sz="1000" dirty="0" smtClean="0">
                <a:effectLst/>
                <a:latin typeface="Arial"/>
                <a:ea typeface="Times New Roman"/>
                <a:cs typeface="Segoe UI"/>
              </a:rPr>
              <a:t> </a:t>
            </a:r>
            <a:r>
              <a:rPr lang="en-US" sz="1000" dirty="0" err="1" smtClean="0">
                <a:effectLst/>
                <a:latin typeface="Arial"/>
                <a:ea typeface="Times New Roman"/>
                <a:cs typeface="Segoe UI"/>
              </a:rPr>
              <a:t>est</a:t>
            </a:r>
            <a:r>
              <a:rPr lang="en-US" sz="1000" dirty="0" smtClean="0">
                <a:effectLst/>
                <a:latin typeface="Arial"/>
                <a:ea typeface="Times New Roman"/>
                <a:cs typeface="Segoe UI"/>
              </a:rPr>
              <a:t> </a:t>
            </a:r>
            <a:r>
              <a:rPr lang="en-US" sz="1000" dirty="0" err="1" smtClean="0">
                <a:effectLst/>
                <a:latin typeface="Arial"/>
                <a:ea typeface="Times New Roman"/>
                <a:cs typeface="Segoe UI"/>
              </a:rPr>
              <a:t>directement</a:t>
            </a:r>
            <a:r>
              <a:rPr lang="en-US" sz="1000" dirty="0" smtClean="0">
                <a:effectLst/>
                <a:latin typeface="Arial"/>
                <a:ea typeface="Times New Roman"/>
                <a:cs typeface="Segoe UI"/>
              </a:rPr>
              <a:t> </a:t>
            </a:r>
            <a:r>
              <a:rPr lang="en-US" sz="1000" dirty="0" err="1" smtClean="0">
                <a:effectLst/>
                <a:latin typeface="Arial"/>
                <a:ea typeface="Times New Roman"/>
                <a:cs typeface="Segoe UI"/>
              </a:rPr>
              <a:t>connecté</a:t>
            </a:r>
            <a:r>
              <a:rPr lang="en-US" sz="1000" dirty="0" smtClean="0">
                <a:effectLst/>
                <a:latin typeface="Arial"/>
                <a:ea typeface="Times New Roman"/>
                <a:cs typeface="Segoe UI"/>
              </a:rPr>
              <a:t> à </a:t>
            </a:r>
            <a:r>
              <a:rPr lang="en-US" sz="1000" dirty="0" err="1" smtClean="0">
                <a:effectLst/>
                <a:latin typeface="Arial"/>
                <a:ea typeface="Times New Roman"/>
                <a:cs typeface="Segoe UI"/>
              </a:rPr>
              <a:t>l'intranet</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smtClean="0">
                <a:effectLst/>
                <a:latin typeface="Arial"/>
                <a:ea typeface="Times New Roman"/>
                <a:cs typeface="Segoe UI"/>
              </a:rPr>
              <a:t>Au </a:t>
            </a:r>
            <a:r>
              <a:rPr lang="en-US" sz="1000" dirty="0" err="1" smtClean="0">
                <a:effectLst/>
                <a:latin typeface="Arial"/>
                <a:ea typeface="Times New Roman"/>
                <a:cs typeface="Segoe UI"/>
              </a:rPr>
              <a:t>sein</a:t>
            </a:r>
            <a:r>
              <a:rPr lang="en-US" sz="1000" dirty="0" smtClean="0">
                <a:effectLst/>
                <a:latin typeface="Arial"/>
                <a:ea typeface="Times New Roman"/>
                <a:cs typeface="Segoe UI"/>
              </a:rPr>
              <a:t> des clients </a:t>
            </a:r>
            <a:r>
              <a:rPr lang="en-US" sz="1000" dirty="0" err="1" smtClean="0">
                <a:effectLst/>
                <a:latin typeface="Arial"/>
                <a:ea typeface="Times New Roman"/>
                <a:cs typeface="Segoe UI"/>
              </a:rPr>
              <a:t>externes</a:t>
            </a:r>
            <a:r>
              <a:rPr lang="en-US" sz="1000" dirty="0" smtClean="0">
                <a:effectLst/>
                <a:latin typeface="Arial"/>
                <a:ea typeface="Times New Roman"/>
                <a:cs typeface="Segoe UI"/>
              </a:rPr>
              <a:t> </a:t>
            </a:r>
            <a:r>
              <a:rPr lang="en-US" sz="1000" dirty="0" err="1" smtClean="0">
                <a:effectLst/>
                <a:latin typeface="Arial"/>
                <a:ea typeface="Times New Roman"/>
                <a:cs typeface="Segoe UI"/>
              </a:rPr>
              <a:t>DirectAccess</a:t>
            </a:r>
            <a:r>
              <a:rPr lang="en-US" sz="1000" dirty="0" smtClean="0">
                <a:effectLst/>
                <a:latin typeface="Arial"/>
                <a:ea typeface="Times New Roman"/>
                <a:cs typeface="Segoe UI"/>
              </a:rPr>
              <a:t>, les </a:t>
            </a:r>
            <a:r>
              <a:rPr lang="en-US" sz="1000" dirty="0" err="1" smtClean="0">
                <a:effectLst/>
                <a:latin typeface="Arial"/>
                <a:ea typeface="Times New Roman"/>
                <a:cs typeface="Segoe UI"/>
              </a:rPr>
              <a:t>règles</a:t>
            </a:r>
            <a:r>
              <a:rPr lang="en-US" sz="1000" dirty="0" smtClean="0">
                <a:effectLst/>
                <a:latin typeface="Arial"/>
                <a:ea typeface="Times New Roman"/>
                <a:cs typeface="Segoe UI"/>
              </a:rPr>
              <a:t> de Table de </a:t>
            </a:r>
            <a:r>
              <a:rPr lang="en-US" sz="1000" dirty="0" err="1" smtClean="0">
                <a:effectLst/>
                <a:latin typeface="Arial"/>
                <a:ea typeface="Times New Roman"/>
                <a:cs typeface="Segoe UI"/>
              </a:rPr>
              <a:t>stratégie</a:t>
            </a:r>
            <a:r>
              <a:rPr lang="en-US" sz="1000" dirty="0" smtClean="0">
                <a:effectLst/>
                <a:latin typeface="Arial"/>
                <a:ea typeface="Times New Roman"/>
                <a:cs typeface="Segoe UI"/>
              </a:rPr>
              <a:t> de </a:t>
            </a:r>
            <a:r>
              <a:rPr lang="en-US" sz="1000" dirty="0" err="1" smtClean="0">
                <a:effectLst/>
                <a:latin typeface="Arial"/>
                <a:ea typeface="Times New Roman"/>
                <a:cs typeface="Segoe UI"/>
              </a:rPr>
              <a:t>résolution</a:t>
            </a:r>
            <a:r>
              <a:rPr lang="en-US" sz="1000" dirty="0" smtClean="0">
                <a:effectLst/>
                <a:latin typeface="Arial"/>
                <a:ea typeface="Times New Roman"/>
                <a:cs typeface="Segoe UI"/>
              </a:rPr>
              <a:t> de </a:t>
            </a:r>
            <a:r>
              <a:rPr lang="en-US" sz="1000" dirty="0" err="1" smtClean="0">
                <a:effectLst/>
                <a:latin typeface="Arial"/>
                <a:ea typeface="Times New Roman"/>
                <a:cs typeface="Segoe UI"/>
              </a:rPr>
              <a:t>noms</a:t>
            </a:r>
            <a:r>
              <a:rPr lang="en-US" sz="1000" dirty="0" smtClean="0">
                <a:effectLst/>
                <a:latin typeface="Arial"/>
                <a:ea typeface="Times New Roman"/>
                <a:cs typeface="Segoe UI"/>
              </a:rPr>
              <a:t> et de tunnel de </a:t>
            </a:r>
            <a:r>
              <a:rPr lang="en-US" sz="1000" dirty="0" err="1" smtClean="0">
                <a:effectLst/>
                <a:latin typeface="Arial"/>
                <a:ea typeface="Times New Roman"/>
                <a:cs typeface="Segoe UI"/>
              </a:rPr>
              <a:t>sécurité</a:t>
            </a:r>
            <a:r>
              <a:rPr lang="en-US" sz="1000" dirty="0" smtClean="0">
                <a:effectLst/>
                <a:latin typeface="Arial"/>
                <a:ea typeface="Times New Roman"/>
                <a:cs typeface="Segoe UI"/>
              </a:rPr>
              <a:t> de </a:t>
            </a:r>
            <a:r>
              <a:rPr lang="en-US" sz="1000" dirty="0" err="1" smtClean="0">
                <a:effectLst/>
                <a:latin typeface="Arial"/>
                <a:ea typeface="Times New Roman"/>
                <a:cs typeface="Segoe UI"/>
              </a:rPr>
              <a:t>connexion</a:t>
            </a:r>
            <a:r>
              <a:rPr lang="en-US" sz="1000" dirty="0" smtClean="0">
                <a:effectLst/>
                <a:latin typeface="Arial"/>
                <a:ea typeface="Times New Roman"/>
                <a:cs typeface="Segoe UI"/>
              </a:rPr>
              <a:t> </a:t>
            </a:r>
            <a:r>
              <a:rPr lang="en-US" sz="1000" dirty="0" err="1" smtClean="0">
                <a:effectLst/>
                <a:latin typeface="Arial"/>
                <a:ea typeface="Times New Roman"/>
                <a:cs typeface="Segoe UI"/>
              </a:rPr>
              <a:t>sont</a:t>
            </a:r>
            <a:r>
              <a:rPr lang="en-US" sz="1000" dirty="0" smtClean="0">
                <a:effectLst/>
                <a:latin typeface="Arial"/>
                <a:ea typeface="Times New Roman"/>
                <a:cs typeface="Segoe UI"/>
              </a:rPr>
              <a:t> </a:t>
            </a:r>
            <a:r>
              <a:rPr lang="en-US" sz="1000" dirty="0" err="1" smtClean="0">
                <a:effectLst/>
                <a:latin typeface="Arial"/>
                <a:ea typeface="Times New Roman"/>
                <a:cs typeface="Segoe UI"/>
              </a:rPr>
              <a:t>activées</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Lors</a:t>
            </a:r>
            <a:r>
              <a:rPr lang="en-US" sz="1000" dirty="0" smtClean="0">
                <a:effectLst/>
                <a:latin typeface="Arial"/>
                <a:ea typeface="Times New Roman"/>
                <a:cs typeface="Segoe UI"/>
              </a:rPr>
              <a:t> de </a:t>
            </a:r>
            <a:r>
              <a:rPr lang="en-US" sz="1000" dirty="0" err="1" smtClean="0">
                <a:effectLst/>
                <a:latin typeface="Arial"/>
                <a:ea typeface="Times New Roman"/>
                <a:cs typeface="Segoe UI"/>
              </a:rPr>
              <a:t>l'accès</a:t>
            </a:r>
            <a:r>
              <a:rPr lang="en-US" sz="1000" dirty="0" smtClean="0">
                <a:effectLst/>
                <a:latin typeface="Arial"/>
                <a:ea typeface="Times New Roman"/>
                <a:cs typeface="Segoe UI"/>
              </a:rPr>
              <a:t> aux </a:t>
            </a:r>
            <a:r>
              <a:rPr lang="en-US" sz="1000" dirty="0" err="1" smtClean="0">
                <a:effectLst/>
                <a:latin typeface="Arial"/>
                <a:ea typeface="Times New Roman"/>
                <a:cs typeface="Segoe UI"/>
              </a:rPr>
              <a:t>ressources</a:t>
            </a:r>
            <a:r>
              <a:rPr lang="en-US" sz="1000" dirty="0" smtClean="0">
                <a:effectLst/>
                <a:latin typeface="Arial"/>
                <a:ea typeface="Times New Roman"/>
                <a:cs typeface="Segoe UI"/>
              </a:rPr>
              <a:t> intranet, les </a:t>
            </a:r>
            <a:r>
              <a:rPr lang="en-US" sz="1000" dirty="0" err="1" smtClean="0">
                <a:effectLst/>
                <a:latin typeface="Arial"/>
                <a:ea typeface="Times New Roman"/>
                <a:cs typeface="Segoe UI"/>
              </a:rPr>
              <a:t>règles</a:t>
            </a:r>
            <a:r>
              <a:rPr lang="en-US" sz="1000" dirty="0" smtClean="0">
                <a:effectLst/>
                <a:latin typeface="Arial"/>
                <a:ea typeface="Times New Roman"/>
                <a:cs typeface="Segoe UI"/>
              </a:rPr>
              <a:t> de </a:t>
            </a:r>
            <a:r>
              <a:rPr lang="en-US" sz="1000" dirty="0" err="1" smtClean="0">
                <a:effectLst/>
                <a:latin typeface="Arial"/>
                <a:ea typeface="Times New Roman"/>
                <a:cs typeface="Segoe UI"/>
              </a:rPr>
              <a:t>sécurité</a:t>
            </a:r>
            <a:r>
              <a:rPr lang="en-US" sz="1000" dirty="0" smtClean="0">
                <a:effectLst/>
                <a:latin typeface="Arial"/>
                <a:ea typeface="Times New Roman"/>
                <a:cs typeface="Segoe UI"/>
              </a:rPr>
              <a:t> de </a:t>
            </a:r>
            <a:r>
              <a:rPr lang="en-US" sz="1000" dirty="0" err="1" smtClean="0">
                <a:effectLst/>
                <a:latin typeface="Arial"/>
                <a:ea typeface="Times New Roman"/>
                <a:cs typeface="Segoe UI"/>
              </a:rPr>
              <a:t>connexion</a:t>
            </a:r>
            <a:r>
              <a:rPr lang="en-US" sz="1000" dirty="0" smtClean="0">
                <a:effectLst/>
                <a:latin typeface="Arial"/>
                <a:ea typeface="Times New Roman"/>
                <a:cs typeface="Segoe UI"/>
              </a:rPr>
              <a:t> </a:t>
            </a:r>
            <a:r>
              <a:rPr lang="en-US" sz="1000" dirty="0" err="1" smtClean="0">
                <a:effectLst/>
                <a:latin typeface="Arial"/>
                <a:ea typeface="Times New Roman"/>
                <a:cs typeface="Segoe UI"/>
              </a:rPr>
              <a:t>utilisent</a:t>
            </a:r>
            <a:r>
              <a:rPr lang="en-US" sz="1000" dirty="0" smtClean="0">
                <a:effectLst/>
                <a:latin typeface="Arial"/>
                <a:ea typeface="Times New Roman"/>
                <a:cs typeface="Segoe UI"/>
              </a:rPr>
              <a:t> IPv6 et le tunneling </a:t>
            </a:r>
            <a:r>
              <a:rPr lang="en-US" sz="1000" dirty="0" err="1" smtClean="0">
                <a:effectLst/>
                <a:latin typeface="Arial"/>
                <a:ea typeface="Times New Roman"/>
                <a:cs typeface="Segoe UI"/>
              </a:rPr>
              <a:t>d'IPsec</a:t>
            </a:r>
            <a:r>
              <a:rPr lang="en-US" sz="1000" dirty="0" smtClean="0">
                <a:effectLst/>
                <a:latin typeface="Arial"/>
                <a:ea typeface="Times New Roman"/>
                <a:cs typeface="Segoe UI"/>
              </a:rPr>
              <a:t> </a:t>
            </a:r>
            <a:r>
              <a:rPr lang="en-US" sz="1000" dirty="0" err="1" smtClean="0">
                <a:effectLst/>
                <a:latin typeface="Arial"/>
                <a:ea typeface="Times New Roman"/>
                <a:cs typeface="Segoe UI"/>
              </a:rPr>
              <a:t>ou</a:t>
            </a:r>
            <a:r>
              <a:rPr lang="en-US" sz="1000" dirty="0" smtClean="0">
                <a:effectLst/>
                <a:latin typeface="Arial"/>
                <a:ea typeface="Times New Roman"/>
                <a:cs typeface="Segoe UI"/>
              </a:rPr>
              <a:t> la protection de bout en bout du </a:t>
            </a:r>
            <a:r>
              <a:rPr lang="en-US" sz="1000" dirty="0" err="1" smtClean="0">
                <a:effectLst/>
                <a:latin typeface="Arial"/>
                <a:ea typeface="Times New Roman"/>
                <a:cs typeface="Segoe UI"/>
              </a:rPr>
              <a:t>trafic</a:t>
            </a:r>
            <a:r>
              <a:rPr lang="en-US" sz="1000" dirty="0" smtClean="0">
                <a:effectLst/>
                <a:latin typeface="Arial"/>
                <a:ea typeface="Times New Roman"/>
                <a:cs typeface="Segoe UI"/>
              </a:rPr>
              <a:t> IPsec.</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smtClean="0">
                <a:effectLst/>
                <a:latin typeface="Arial"/>
                <a:ea typeface="Times New Roman"/>
                <a:cs typeface="Segoe UI"/>
              </a:rPr>
              <a:t>Les clients </a:t>
            </a:r>
            <a:r>
              <a:rPr lang="en-US" sz="1000" dirty="0" err="1" smtClean="0">
                <a:effectLst/>
                <a:latin typeface="Arial"/>
                <a:ea typeface="Times New Roman"/>
                <a:cs typeface="Segoe UI"/>
              </a:rPr>
              <a:t>DirectAccess</a:t>
            </a:r>
            <a:r>
              <a:rPr lang="en-US" sz="1000" dirty="0" smtClean="0">
                <a:effectLst/>
                <a:latin typeface="Arial"/>
                <a:ea typeface="Times New Roman"/>
                <a:cs typeface="Segoe UI"/>
              </a:rPr>
              <a:t> qui </a:t>
            </a:r>
            <a:r>
              <a:rPr lang="en-US" sz="1000" dirty="0" err="1" smtClean="0">
                <a:effectLst/>
                <a:latin typeface="Arial"/>
                <a:ea typeface="Times New Roman"/>
                <a:cs typeface="Segoe UI"/>
              </a:rPr>
              <a:t>sont</a:t>
            </a:r>
            <a:r>
              <a:rPr lang="en-US" sz="1000" dirty="0" smtClean="0">
                <a:effectLst/>
                <a:latin typeface="Arial"/>
                <a:ea typeface="Times New Roman"/>
                <a:cs typeface="Segoe UI"/>
              </a:rPr>
              <a:t> </a:t>
            </a:r>
            <a:r>
              <a:rPr lang="en-US" sz="1000" dirty="0" err="1" smtClean="0">
                <a:effectLst/>
                <a:latin typeface="Arial"/>
                <a:ea typeface="Times New Roman"/>
                <a:cs typeface="Segoe UI"/>
              </a:rPr>
              <a:t>connectés</a:t>
            </a:r>
            <a:r>
              <a:rPr lang="en-US" sz="1000" dirty="0" smtClean="0">
                <a:effectLst/>
                <a:latin typeface="Arial"/>
                <a:ea typeface="Times New Roman"/>
                <a:cs typeface="Segoe UI"/>
              </a:rPr>
              <a:t> à </a:t>
            </a:r>
            <a:r>
              <a:rPr lang="en-US" sz="1000" dirty="0" err="1" smtClean="0">
                <a:effectLst/>
                <a:latin typeface="Arial"/>
                <a:ea typeface="Times New Roman"/>
                <a:cs typeface="Segoe UI"/>
              </a:rPr>
              <a:t>l'intranet</a:t>
            </a:r>
            <a:r>
              <a:rPr lang="en-US" sz="1000" dirty="0" smtClean="0">
                <a:effectLst/>
                <a:latin typeface="Arial"/>
                <a:ea typeface="Times New Roman"/>
                <a:cs typeface="Segoe UI"/>
              </a:rPr>
              <a:t> </a:t>
            </a:r>
            <a:r>
              <a:rPr lang="en-US" sz="1000" dirty="0" err="1" smtClean="0">
                <a:effectLst/>
                <a:latin typeface="Arial"/>
                <a:ea typeface="Times New Roman"/>
                <a:cs typeface="Segoe UI"/>
              </a:rPr>
              <a:t>peuvent</a:t>
            </a:r>
            <a:r>
              <a:rPr lang="en-US" sz="1000" dirty="0" smtClean="0">
                <a:effectLst/>
                <a:latin typeface="Arial"/>
                <a:ea typeface="Times New Roman"/>
                <a:cs typeface="Segoe UI"/>
              </a:rPr>
              <a:t> </a:t>
            </a:r>
            <a:r>
              <a:rPr lang="en-US" sz="1000" dirty="0" err="1" smtClean="0">
                <a:effectLst/>
                <a:latin typeface="Arial"/>
                <a:ea typeface="Times New Roman"/>
                <a:cs typeface="Segoe UI"/>
              </a:rPr>
              <a:t>accéder</a:t>
            </a:r>
            <a:r>
              <a:rPr lang="en-US" sz="1000" dirty="0" smtClean="0">
                <a:effectLst/>
                <a:latin typeface="Arial"/>
                <a:ea typeface="Times New Roman"/>
                <a:cs typeface="Segoe UI"/>
              </a:rPr>
              <a:t> aux </a:t>
            </a:r>
            <a:r>
              <a:rPr lang="en-US" sz="1000" dirty="0" err="1" smtClean="0">
                <a:effectLst/>
                <a:latin typeface="Arial"/>
                <a:ea typeface="Times New Roman"/>
                <a:cs typeface="Segoe UI"/>
              </a:rPr>
              <a:t>ressources</a:t>
            </a:r>
            <a:r>
              <a:rPr lang="en-US" sz="1000" dirty="0" smtClean="0">
                <a:effectLst/>
                <a:latin typeface="Arial"/>
                <a:ea typeface="Times New Roman"/>
                <a:cs typeface="Segoe UI"/>
              </a:rPr>
              <a:t> intranet </a:t>
            </a:r>
            <a:r>
              <a:rPr lang="en-US" sz="1000" dirty="0" err="1" smtClean="0">
                <a:effectLst/>
                <a:latin typeface="Arial"/>
                <a:ea typeface="Times New Roman"/>
                <a:cs typeface="Segoe UI"/>
              </a:rPr>
              <a:t>comme</a:t>
            </a:r>
            <a:r>
              <a:rPr lang="en-US" sz="1000" dirty="0" smtClean="0">
                <a:effectLst/>
                <a:latin typeface="Arial"/>
                <a:ea typeface="Times New Roman"/>
                <a:cs typeface="Segoe UI"/>
              </a:rPr>
              <a:t> tout </a:t>
            </a:r>
            <a:r>
              <a:rPr lang="en-US" sz="1000" dirty="0" err="1" smtClean="0">
                <a:effectLst/>
                <a:latin typeface="Arial"/>
                <a:ea typeface="Times New Roman"/>
                <a:cs typeface="Segoe UI"/>
              </a:rPr>
              <a:t>autre</a:t>
            </a:r>
            <a:r>
              <a:rPr lang="en-US" sz="1000" dirty="0" smtClean="0">
                <a:effectLst/>
                <a:latin typeface="Arial"/>
                <a:ea typeface="Times New Roman"/>
                <a:cs typeface="Segoe UI"/>
              </a:rPr>
              <a:t> </a:t>
            </a:r>
            <a:r>
              <a:rPr lang="en-US" sz="1000" dirty="0" err="1" smtClean="0">
                <a:effectLst/>
                <a:latin typeface="Arial"/>
                <a:ea typeface="Times New Roman"/>
                <a:cs typeface="Segoe UI"/>
              </a:rPr>
              <a:t>ordinateur</a:t>
            </a:r>
            <a:r>
              <a:rPr lang="en-US" sz="1000" dirty="0" smtClean="0">
                <a:effectLst/>
                <a:latin typeface="Arial"/>
                <a:ea typeface="Times New Roman"/>
                <a:cs typeface="Segoe UI"/>
              </a:rPr>
              <a:t> </a:t>
            </a:r>
            <a:r>
              <a:rPr lang="en-US" sz="1000" dirty="0" err="1" smtClean="0">
                <a:effectLst/>
                <a:latin typeface="Arial"/>
                <a:ea typeface="Times New Roman"/>
                <a:cs typeface="Segoe UI"/>
              </a:rPr>
              <a:t>relié</a:t>
            </a:r>
            <a:r>
              <a:rPr lang="en-US" sz="1000" dirty="0" smtClean="0">
                <a:effectLst/>
                <a:latin typeface="Arial"/>
                <a:ea typeface="Times New Roman"/>
                <a:cs typeface="Segoe UI"/>
              </a:rPr>
              <a:t> au </a:t>
            </a:r>
            <a:r>
              <a:rPr lang="en-US" sz="1000" dirty="0" err="1" smtClean="0">
                <a:effectLst/>
                <a:latin typeface="Arial"/>
                <a:ea typeface="Times New Roman"/>
                <a:cs typeface="Segoe UI"/>
              </a:rPr>
              <a:t>réseau</a:t>
            </a:r>
            <a:r>
              <a:rPr lang="en-US" sz="1000" dirty="0" smtClean="0">
                <a:effectLst/>
                <a:latin typeface="Arial"/>
                <a:ea typeface="Times New Roman"/>
                <a:cs typeface="Segoe UI"/>
              </a:rPr>
              <a:t> intranet.</a:t>
            </a:r>
            <a:endParaRPr lang="en-US" sz="1000" dirty="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0852F133-A357-40BB-AF64-279971D98D82}" type="slidenum">
              <a:rPr lang="en-US" smtClean="0"/>
              <a:pPr/>
              <a:t>43</a:t>
            </a:fld>
            <a:endParaRPr lang="en-US"/>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9" name="Rectangle 8"/>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Configuration et résolution des problèmes d'accès à distance</a:t>
            </a:r>
            <a:endParaRPr lang="en-US" sz="1200" b="1">
              <a:solidFill>
                <a:srgbClr val="336699"/>
              </a:solidFill>
              <a:latin typeface="Arial"/>
            </a:endParaRPr>
          </a:p>
        </p:txBody>
      </p:sp>
    </p:spTree>
    <p:extLst>
      <p:ext uri="{BB962C8B-B14F-4D97-AF65-F5344CB8AC3E}">
        <p14:creationId xmlns:p14="http://schemas.microsoft.com/office/powerpoint/2010/main" val="1860461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4325938" y="73025"/>
            <a:ext cx="2466975" cy="1851025"/>
          </a:xfrm>
          <a:ln/>
        </p:spPr>
      </p:sp>
      <p:sp>
        <p:nvSpPr>
          <p:cNvPr id="65539" name="Rectangle 3"/>
          <p:cNvSpPr>
            <a:spLocks noGrp="1" noChangeArrowheads="1"/>
          </p:cNvSpPr>
          <p:nvPr>
            <p:ph type="body" idx="1"/>
          </p:nvPr>
        </p:nvSpPr>
        <p:spPr>
          <a:xfrm>
            <a:off x="307492" y="2023673"/>
            <a:ext cx="6149837" cy="68564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Aft>
                <a:spcPts val="1000"/>
              </a:spcAft>
            </a:pPr>
            <a:r>
              <a:rPr lang="en-US" sz="1000" dirty="0" smtClean="0">
                <a:latin typeface="Arial"/>
                <a:ea typeface="SimSun"/>
                <a:cs typeface="Segoe UI"/>
              </a:rPr>
              <a:t>Les </a:t>
            </a:r>
            <a:r>
              <a:rPr lang="en-US" sz="1000" dirty="0" err="1" smtClean="0">
                <a:latin typeface="Arial"/>
                <a:ea typeface="SimSun"/>
                <a:cs typeface="Segoe UI"/>
              </a:rPr>
              <a:t>stagiaires</a:t>
            </a:r>
            <a:r>
              <a:rPr lang="en-US" sz="1000" dirty="0" smtClean="0">
                <a:latin typeface="Arial"/>
                <a:ea typeface="SimSun"/>
                <a:cs typeface="Segoe UI"/>
              </a:rPr>
              <a:t> </a:t>
            </a:r>
            <a:r>
              <a:rPr lang="en-US" sz="1000" dirty="0" err="1" smtClean="0">
                <a:latin typeface="Arial"/>
                <a:ea typeface="SimSun"/>
                <a:cs typeface="Segoe UI"/>
              </a:rPr>
              <a:t>doivent</a:t>
            </a:r>
            <a:r>
              <a:rPr lang="en-US" sz="1000" dirty="0" smtClean="0">
                <a:latin typeface="Arial"/>
                <a:ea typeface="SimSun"/>
                <a:cs typeface="Segoe UI"/>
              </a:rPr>
              <a:t> </a:t>
            </a:r>
            <a:r>
              <a:rPr lang="en-US" sz="1000" dirty="0" err="1" smtClean="0">
                <a:latin typeface="Arial"/>
                <a:ea typeface="SimSun"/>
                <a:cs typeface="Segoe UI"/>
              </a:rPr>
              <a:t>être</a:t>
            </a:r>
            <a:r>
              <a:rPr lang="en-US" sz="1000" dirty="0" smtClean="0">
                <a:latin typeface="Arial"/>
                <a:ea typeface="SimSun"/>
                <a:cs typeface="Segoe UI"/>
              </a:rPr>
              <a:t> à </a:t>
            </a:r>
            <a:r>
              <a:rPr lang="en-US" sz="1000" dirty="0" err="1" smtClean="0">
                <a:latin typeface="Arial"/>
                <a:ea typeface="SimSun"/>
                <a:cs typeface="Segoe UI"/>
              </a:rPr>
              <a:t>l'aise</a:t>
            </a:r>
            <a:r>
              <a:rPr lang="en-US" sz="1000" dirty="0" smtClean="0">
                <a:latin typeface="Arial"/>
                <a:ea typeface="SimSun"/>
                <a:cs typeface="Segoe UI"/>
              </a:rPr>
              <a:t> avec la </a:t>
            </a:r>
            <a:r>
              <a:rPr lang="en-US" sz="1000" dirty="0" err="1" smtClean="0">
                <a:latin typeface="Arial"/>
                <a:ea typeface="SimSun"/>
                <a:cs typeface="Segoe UI"/>
              </a:rPr>
              <a:t>procédure</a:t>
            </a:r>
            <a:r>
              <a:rPr lang="en-US" sz="1000" dirty="0" smtClean="0">
                <a:latin typeface="Arial"/>
                <a:ea typeface="SimSun"/>
                <a:cs typeface="Segoe UI"/>
              </a:rPr>
              <a:t> de </a:t>
            </a:r>
            <a:r>
              <a:rPr lang="en-US" sz="1000" dirty="0" err="1" smtClean="0">
                <a:latin typeface="Arial"/>
                <a:ea typeface="SimSun"/>
                <a:cs typeface="Segoe UI"/>
              </a:rPr>
              <a:t>résolution</a:t>
            </a:r>
            <a:r>
              <a:rPr lang="en-US" sz="1000" dirty="0" smtClean="0">
                <a:latin typeface="Arial"/>
                <a:ea typeface="SimSun"/>
                <a:cs typeface="Segoe UI"/>
              </a:rPr>
              <a:t> de </a:t>
            </a:r>
            <a:r>
              <a:rPr lang="en-US" sz="1000" dirty="0" err="1" smtClean="0">
                <a:latin typeface="Arial"/>
                <a:ea typeface="SimSun"/>
                <a:cs typeface="Segoe UI"/>
              </a:rPr>
              <a:t>noms</a:t>
            </a:r>
            <a:r>
              <a:rPr lang="en-US" sz="1000" dirty="0" smtClean="0">
                <a:latin typeface="Arial"/>
                <a:ea typeface="SimSun"/>
                <a:cs typeface="Segoe UI"/>
              </a:rPr>
              <a:t> du </a:t>
            </a:r>
            <a:r>
              <a:rPr lang="en-US" sz="1000" dirty="0" err="1" smtClean="0">
                <a:latin typeface="Arial"/>
                <a:ea typeface="SimSun"/>
                <a:cs typeface="Segoe UI"/>
              </a:rPr>
              <a:t>système</a:t>
            </a:r>
            <a:r>
              <a:rPr lang="en-US" sz="1000" dirty="0" smtClean="0">
                <a:latin typeface="Arial"/>
                <a:ea typeface="SimSun"/>
                <a:cs typeface="Segoe UI"/>
              </a:rPr>
              <a:t> DNS (Domain Name System). </a:t>
            </a:r>
            <a:r>
              <a:rPr lang="en-US" sz="1000" dirty="0" err="1" smtClean="0">
                <a:latin typeface="Arial"/>
                <a:ea typeface="SimSun"/>
                <a:cs typeface="Segoe UI"/>
              </a:rPr>
              <a:t>Vous</a:t>
            </a:r>
            <a:r>
              <a:rPr lang="en-US" sz="1000" dirty="0" smtClean="0">
                <a:latin typeface="Arial"/>
                <a:ea typeface="SimSun"/>
                <a:cs typeface="Segoe UI"/>
              </a:rPr>
              <a:t> </a:t>
            </a:r>
            <a:r>
              <a:rPr lang="en-US" sz="1000" dirty="0" err="1" smtClean="0">
                <a:latin typeface="Arial"/>
                <a:ea typeface="SimSun"/>
                <a:cs typeface="Segoe UI"/>
              </a:rPr>
              <a:t>pouvez</a:t>
            </a:r>
            <a:r>
              <a:rPr lang="en-US" sz="1000" dirty="0" smtClean="0">
                <a:latin typeface="Arial"/>
                <a:ea typeface="SimSun"/>
                <a:cs typeface="Segoe UI"/>
              </a:rPr>
              <a:t> demander aux </a:t>
            </a:r>
            <a:r>
              <a:rPr lang="en-US" sz="1000" dirty="0" err="1" smtClean="0">
                <a:latin typeface="Arial"/>
                <a:ea typeface="SimSun"/>
                <a:cs typeface="Segoe UI"/>
              </a:rPr>
              <a:t>stagiaires</a:t>
            </a:r>
            <a:r>
              <a:rPr lang="en-US" sz="1000" dirty="0" smtClean="0">
                <a:latin typeface="Arial"/>
                <a:ea typeface="SimSun"/>
                <a:cs typeface="Segoe UI"/>
              </a:rPr>
              <a:t> de </a:t>
            </a:r>
            <a:r>
              <a:rPr lang="en-US" sz="1000" dirty="0" err="1" smtClean="0">
                <a:latin typeface="Arial"/>
                <a:ea typeface="SimSun"/>
                <a:cs typeface="Segoe UI"/>
              </a:rPr>
              <a:t>décrire</a:t>
            </a:r>
            <a:r>
              <a:rPr lang="en-US" sz="1000" dirty="0" smtClean="0">
                <a:latin typeface="Arial"/>
                <a:ea typeface="SimSun"/>
                <a:cs typeface="Segoe UI"/>
              </a:rPr>
              <a:t> la </a:t>
            </a:r>
            <a:r>
              <a:rPr lang="en-US" sz="1000" dirty="0" err="1" smtClean="0">
                <a:latin typeface="Arial"/>
                <a:ea typeface="SimSun"/>
                <a:cs typeface="Segoe UI"/>
              </a:rPr>
              <a:t>manière</a:t>
            </a:r>
            <a:r>
              <a:rPr lang="en-US" sz="1000" dirty="0" smtClean="0">
                <a:latin typeface="Arial"/>
                <a:ea typeface="SimSun"/>
                <a:cs typeface="Segoe UI"/>
              </a:rPr>
              <a:t> </a:t>
            </a:r>
            <a:r>
              <a:rPr lang="en-US" sz="1000" dirty="0" err="1" smtClean="0">
                <a:latin typeface="Arial"/>
                <a:ea typeface="SimSun"/>
                <a:cs typeface="Segoe UI"/>
              </a:rPr>
              <a:t>dont</a:t>
            </a:r>
            <a:r>
              <a:rPr lang="en-US" sz="1000" dirty="0" smtClean="0">
                <a:latin typeface="Arial"/>
                <a:ea typeface="SimSun"/>
                <a:cs typeface="Segoe UI"/>
              </a:rPr>
              <a:t> </a:t>
            </a:r>
            <a:r>
              <a:rPr lang="en-US" sz="1000" dirty="0" err="1" smtClean="0">
                <a:latin typeface="Arial"/>
                <a:ea typeface="SimSun"/>
                <a:cs typeface="Segoe UI"/>
              </a:rPr>
              <a:t>fonctionne</a:t>
            </a:r>
            <a:r>
              <a:rPr lang="en-US" sz="1000" dirty="0" smtClean="0">
                <a:latin typeface="Arial"/>
                <a:ea typeface="SimSun"/>
                <a:cs typeface="Segoe UI"/>
              </a:rPr>
              <a:t> la </a:t>
            </a:r>
            <a:r>
              <a:rPr lang="en-US" sz="1000" dirty="0" err="1" smtClean="0">
                <a:latin typeface="Arial"/>
                <a:ea typeface="SimSun"/>
                <a:cs typeface="Segoe UI"/>
              </a:rPr>
              <a:t>procédure</a:t>
            </a:r>
            <a:r>
              <a:rPr lang="en-US" sz="1000" dirty="0" smtClean="0">
                <a:latin typeface="Arial"/>
                <a:ea typeface="SimSun"/>
                <a:cs typeface="Segoe UI"/>
              </a:rPr>
              <a:t> de </a:t>
            </a:r>
            <a:r>
              <a:rPr lang="en-US" sz="1000" dirty="0" err="1" smtClean="0">
                <a:latin typeface="Arial"/>
                <a:ea typeface="SimSun"/>
                <a:cs typeface="Segoe UI"/>
              </a:rPr>
              <a:t>résolution</a:t>
            </a:r>
            <a:r>
              <a:rPr lang="en-US" sz="1000" dirty="0" smtClean="0">
                <a:latin typeface="Arial"/>
                <a:ea typeface="SimSun"/>
                <a:cs typeface="Segoe UI"/>
              </a:rPr>
              <a:t> de </a:t>
            </a:r>
            <a:r>
              <a:rPr lang="en-US" sz="1000" dirty="0" err="1" smtClean="0">
                <a:latin typeface="Arial"/>
                <a:ea typeface="SimSun"/>
                <a:cs typeface="Segoe UI"/>
              </a:rPr>
              <a:t>noms</a:t>
            </a:r>
            <a:r>
              <a:rPr lang="en-US" sz="1000" dirty="0" smtClean="0">
                <a:latin typeface="Arial"/>
                <a:ea typeface="SimSun"/>
                <a:cs typeface="Segoe UI"/>
              </a:rPr>
              <a:t>, pour </a:t>
            </a:r>
            <a:r>
              <a:rPr lang="en-US" sz="1000" dirty="0" err="1" smtClean="0">
                <a:latin typeface="Arial"/>
                <a:ea typeface="SimSun"/>
                <a:cs typeface="Segoe UI"/>
              </a:rPr>
              <a:t>vous</a:t>
            </a:r>
            <a:r>
              <a:rPr lang="en-US" sz="1000" dirty="0" smtClean="0">
                <a:latin typeface="Arial"/>
                <a:ea typeface="SimSun"/>
                <a:cs typeface="Segoe UI"/>
              </a:rPr>
              <a:t> assurer </a:t>
            </a:r>
            <a:r>
              <a:rPr lang="en-US" sz="1000" dirty="0" err="1" smtClean="0">
                <a:latin typeface="Arial"/>
                <a:ea typeface="SimSun"/>
                <a:cs typeface="Segoe UI"/>
              </a:rPr>
              <a:t>qu'ils</a:t>
            </a:r>
            <a:r>
              <a:rPr lang="en-US" sz="1000" dirty="0" smtClean="0">
                <a:latin typeface="Arial"/>
                <a:ea typeface="SimSun"/>
                <a:cs typeface="Segoe UI"/>
              </a:rPr>
              <a:t> </a:t>
            </a:r>
            <a:r>
              <a:rPr lang="en-US" sz="1000" dirty="0" err="1" smtClean="0">
                <a:latin typeface="Arial"/>
                <a:ea typeface="SimSun"/>
                <a:cs typeface="Segoe UI"/>
              </a:rPr>
              <a:t>connaissent</a:t>
            </a:r>
            <a:r>
              <a:rPr lang="en-US" sz="1000" dirty="0" smtClean="0">
                <a:latin typeface="Arial"/>
                <a:ea typeface="SimSun"/>
                <a:cs typeface="Segoe UI"/>
              </a:rPr>
              <a:t> </a:t>
            </a:r>
            <a:r>
              <a:rPr lang="en-US" sz="1000" dirty="0" err="1" smtClean="0">
                <a:latin typeface="Arial"/>
                <a:ea typeface="SimSun"/>
                <a:cs typeface="Segoe UI"/>
              </a:rPr>
              <a:t>bien</a:t>
            </a:r>
            <a:r>
              <a:rPr lang="en-US" sz="1000" dirty="0" smtClean="0">
                <a:latin typeface="Arial"/>
                <a:ea typeface="SimSun"/>
                <a:cs typeface="Segoe UI"/>
              </a:rPr>
              <a:t> le concept. </a:t>
            </a:r>
            <a:r>
              <a:rPr lang="en-US" sz="1000" dirty="0" err="1" smtClean="0">
                <a:latin typeface="Arial"/>
                <a:ea typeface="SimSun"/>
                <a:cs typeface="Segoe UI"/>
              </a:rPr>
              <a:t>Une</a:t>
            </a:r>
            <a:r>
              <a:rPr lang="en-US" sz="1000" dirty="0" smtClean="0">
                <a:latin typeface="Arial"/>
                <a:ea typeface="SimSun"/>
                <a:cs typeface="Segoe UI"/>
              </a:rPr>
              <a:t> </a:t>
            </a:r>
            <a:r>
              <a:rPr lang="en-US" sz="1000" dirty="0" err="1" smtClean="0">
                <a:latin typeface="Arial"/>
                <a:ea typeface="SimSun"/>
                <a:cs typeface="Segoe UI"/>
              </a:rPr>
              <a:t>fois</a:t>
            </a:r>
            <a:r>
              <a:rPr lang="en-US" sz="1000" dirty="0" smtClean="0">
                <a:latin typeface="Arial"/>
                <a:ea typeface="SimSun"/>
                <a:cs typeface="Segoe UI"/>
              </a:rPr>
              <a:t> </a:t>
            </a:r>
            <a:r>
              <a:rPr lang="en-US" sz="1000" dirty="0" err="1" smtClean="0">
                <a:latin typeface="Arial"/>
                <a:ea typeface="SimSun"/>
                <a:cs typeface="Segoe UI"/>
              </a:rPr>
              <a:t>qu'ils</a:t>
            </a:r>
            <a:r>
              <a:rPr lang="en-US" sz="1000" dirty="0" smtClean="0">
                <a:latin typeface="Arial"/>
                <a:ea typeface="SimSun"/>
                <a:cs typeface="Segoe UI"/>
              </a:rPr>
              <a:t> </a:t>
            </a:r>
            <a:r>
              <a:rPr lang="en-US" sz="1000" dirty="0" err="1" smtClean="0">
                <a:latin typeface="Arial"/>
                <a:ea typeface="SimSun"/>
                <a:cs typeface="Segoe UI"/>
              </a:rPr>
              <a:t>vous</a:t>
            </a:r>
            <a:r>
              <a:rPr lang="en-US" sz="1000" dirty="0" smtClean="0">
                <a:latin typeface="Arial"/>
                <a:ea typeface="SimSun"/>
                <a:cs typeface="Segoe UI"/>
              </a:rPr>
              <a:t> </a:t>
            </a:r>
            <a:r>
              <a:rPr lang="en-US" sz="1000" dirty="0" err="1" smtClean="0">
                <a:latin typeface="Arial"/>
                <a:ea typeface="SimSun"/>
                <a:cs typeface="Segoe UI"/>
              </a:rPr>
              <a:t>auront</a:t>
            </a:r>
            <a:r>
              <a:rPr lang="en-US" sz="1000" dirty="0" smtClean="0">
                <a:latin typeface="Arial"/>
                <a:ea typeface="SimSun"/>
                <a:cs typeface="Segoe UI"/>
              </a:rPr>
              <a:t> </a:t>
            </a:r>
            <a:r>
              <a:rPr lang="en-US" sz="1000" dirty="0" err="1" smtClean="0">
                <a:latin typeface="Arial"/>
                <a:ea typeface="SimSun"/>
                <a:cs typeface="Segoe UI"/>
              </a:rPr>
              <a:t>répondu</a:t>
            </a:r>
            <a:r>
              <a:rPr lang="en-US" sz="1000" dirty="0" smtClean="0">
                <a:latin typeface="Arial"/>
                <a:ea typeface="SimSun"/>
                <a:cs typeface="Segoe UI"/>
              </a:rPr>
              <a:t>, </a:t>
            </a:r>
            <a:r>
              <a:rPr lang="en-US" sz="1000" dirty="0" err="1" smtClean="0">
                <a:latin typeface="Arial"/>
                <a:ea typeface="SimSun"/>
                <a:cs typeface="Segoe UI"/>
              </a:rPr>
              <a:t>complétez</a:t>
            </a:r>
            <a:r>
              <a:rPr lang="en-US" sz="1000" dirty="0" smtClean="0">
                <a:latin typeface="Arial"/>
                <a:ea typeface="SimSun"/>
                <a:cs typeface="Segoe UI"/>
              </a:rPr>
              <a:t> </a:t>
            </a:r>
            <a:r>
              <a:rPr lang="en-US" sz="1000" dirty="0" err="1" smtClean="0">
                <a:latin typeface="Arial"/>
                <a:ea typeface="SimSun"/>
                <a:cs typeface="Segoe UI"/>
              </a:rPr>
              <a:t>l'explication</a:t>
            </a:r>
            <a:r>
              <a:rPr lang="en-US" sz="1000" dirty="0" smtClean="0">
                <a:latin typeface="Arial"/>
                <a:ea typeface="SimSun"/>
                <a:cs typeface="Segoe UI"/>
              </a:rPr>
              <a:t> en </a:t>
            </a:r>
            <a:r>
              <a:rPr lang="en-US" sz="1000" dirty="0" err="1" smtClean="0">
                <a:latin typeface="Arial"/>
                <a:ea typeface="SimSun"/>
                <a:cs typeface="Segoe UI"/>
              </a:rPr>
              <a:t>présentant</a:t>
            </a:r>
            <a:r>
              <a:rPr lang="en-US" sz="1000" dirty="0" smtClean="0">
                <a:latin typeface="Arial"/>
                <a:ea typeface="SimSun"/>
                <a:cs typeface="Segoe UI"/>
              </a:rPr>
              <a:t> la table NRPT et en </a:t>
            </a:r>
            <a:r>
              <a:rPr lang="en-US" sz="1000" dirty="0" err="1" smtClean="0">
                <a:latin typeface="Arial"/>
                <a:ea typeface="SimSun"/>
                <a:cs typeface="Segoe UI"/>
              </a:rPr>
              <a:t>décrivant</a:t>
            </a:r>
            <a:r>
              <a:rPr lang="en-US" sz="1000" dirty="0" smtClean="0">
                <a:latin typeface="Arial"/>
                <a:ea typeface="SimSun"/>
                <a:cs typeface="Segoe UI"/>
              </a:rPr>
              <a:t> son </a:t>
            </a:r>
            <a:r>
              <a:rPr lang="en-US" sz="1000" dirty="0" err="1" smtClean="0">
                <a:latin typeface="Arial"/>
                <a:ea typeface="SimSun"/>
                <a:cs typeface="Segoe UI"/>
              </a:rPr>
              <a:t>utilisation</a:t>
            </a:r>
            <a:r>
              <a:rPr lang="en-US" sz="1000" dirty="0" smtClean="0">
                <a:latin typeface="Arial"/>
                <a:ea typeface="SimSun"/>
                <a:cs typeface="Segoe UI"/>
              </a:rPr>
              <a:t> </a:t>
            </a:r>
            <a:r>
              <a:rPr lang="en-US" sz="1000" dirty="0" err="1" smtClean="0">
                <a:latin typeface="Arial"/>
                <a:ea typeface="SimSun"/>
                <a:cs typeface="Segoe UI"/>
              </a:rPr>
              <a:t>dans</a:t>
            </a:r>
            <a:r>
              <a:rPr lang="en-US" sz="1000" dirty="0" smtClean="0">
                <a:latin typeface="Arial"/>
                <a:ea typeface="SimSun"/>
                <a:cs typeface="Segoe UI"/>
              </a:rPr>
              <a:t> le cadre de la </a:t>
            </a:r>
            <a:r>
              <a:rPr lang="en-US" sz="1000" dirty="0" err="1" smtClean="0">
                <a:latin typeface="Arial"/>
                <a:ea typeface="SimSun"/>
                <a:cs typeface="Segoe UI"/>
              </a:rPr>
              <a:t>procédure</a:t>
            </a:r>
            <a:r>
              <a:rPr lang="en-US" sz="1000" dirty="0" smtClean="0">
                <a:latin typeface="Arial"/>
                <a:ea typeface="SimSun"/>
                <a:cs typeface="Segoe UI"/>
              </a:rPr>
              <a:t> de </a:t>
            </a:r>
            <a:r>
              <a:rPr lang="en-US" sz="1000" dirty="0" err="1" smtClean="0">
                <a:latin typeface="Arial"/>
                <a:ea typeface="SimSun"/>
                <a:cs typeface="Segoe UI"/>
              </a:rPr>
              <a:t>résolution</a:t>
            </a:r>
            <a:r>
              <a:rPr lang="en-US" sz="1000" dirty="0" smtClean="0">
                <a:latin typeface="Arial"/>
                <a:ea typeface="SimSun"/>
                <a:cs typeface="Segoe UI"/>
              </a:rPr>
              <a:t> de </a:t>
            </a:r>
            <a:r>
              <a:rPr lang="en-US" sz="1000" dirty="0" err="1" smtClean="0">
                <a:latin typeface="Arial"/>
                <a:ea typeface="SimSun"/>
                <a:cs typeface="Segoe UI"/>
              </a:rPr>
              <a:t>noms</a:t>
            </a:r>
            <a:r>
              <a:rPr lang="en-US" sz="1000" dirty="0" smtClean="0">
                <a:latin typeface="Arial"/>
                <a:ea typeface="SimSun"/>
                <a:cs typeface="Segoe UI"/>
              </a:rPr>
              <a:t>.</a:t>
            </a:r>
            <a:endParaRPr lang="en-US" sz="1000" dirty="0" smtClean="0">
              <a:latin typeface="Arial"/>
              <a:ea typeface="SimSun"/>
              <a:cs typeface="Arial"/>
            </a:endParaRPr>
          </a:p>
          <a:p>
            <a:pPr>
              <a:lnSpc>
                <a:spcPct val="115000"/>
              </a:lnSpc>
              <a:spcAft>
                <a:spcPts val="1000"/>
              </a:spcAft>
            </a:pPr>
            <a:r>
              <a:rPr lang="en-US" sz="1000" dirty="0" err="1" smtClean="0">
                <a:latin typeface="Arial"/>
                <a:ea typeface="SimSun"/>
                <a:cs typeface="Segoe UI"/>
              </a:rPr>
              <a:t>Précisez</a:t>
            </a:r>
            <a:r>
              <a:rPr lang="en-US" sz="1000" dirty="0" smtClean="0">
                <a:latin typeface="Arial"/>
                <a:ea typeface="SimSun"/>
                <a:cs typeface="Segoe UI"/>
              </a:rPr>
              <a:t> </a:t>
            </a:r>
            <a:r>
              <a:rPr lang="en-US" sz="1000" dirty="0" err="1" smtClean="0">
                <a:latin typeface="Arial"/>
                <a:ea typeface="SimSun"/>
                <a:cs typeface="Segoe UI"/>
              </a:rPr>
              <a:t>que</a:t>
            </a:r>
            <a:r>
              <a:rPr lang="en-US" sz="1000" dirty="0" smtClean="0">
                <a:latin typeface="Arial"/>
                <a:ea typeface="SimSun"/>
                <a:cs typeface="Segoe UI"/>
              </a:rPr>
              <a:t> la table NRPT, </a:t>
            </a:r>
            <a:r>
              <a:rPr lang="en-US" sz="1000" dirty="0" err="1" smtClean="0">
                <a:latin typeface="Arial"/>
                <a:ea typeface="SimSun"/>
                <a:cs typeface="Segoe UI"/>
              </a:rPr>
              <a:t>une</a:t>
            </a:r>
            <a:r>
              <a:rPr lang="en-US" sz="1000" dirty="0" smtClean="0">
                <a:latin typeface="Arial"/>
                <a:ea typeface="SimSun"/>
                <a:cs typeface="Segoe UI"/>
              </a:rPr>
              <a:t> </a:t>
            </a:r>
            <a:r>
              <a:rPr lang="en-US" sz="1000" dirty="0" err="1" smtClean="0">
                <a:latin typeface="Arial"/>
                <a:ea typeface="SimSun"/>
                <a:cs typeface="Segoe UI"/>
              </a:rPr>
              <a:t>fonctionnalité</a:t>
            </a:r>
            <a:r>
              <a:rPr lang="en-US" sz="1000" dirty="0" smtClean="0">
                <a:latin typeface="Arial"/>
                <a:ea typeface="SimSun"/>
                <a:cs typeface="Segoe UI"/>
              </a:rPr>
              <a:t> </a:t>
            </a:r>
            <a:r>
              <a:rPr lang="en-US" sz="1000" dirty="0" err="1" smtClean="0">
                <a:latin typeface="Arial"/>
                <a:ea typeface="SimSun"/>
                <a:cs typeface="Segoe UI"/>
              </a:rPr>
              <a:t>dans</a:t>
            </a:r>
            <a:r>
              <a:rPr lang="en-US" sz="1000" dirty="0" smtClean="0">
                <a:latin typeface="Arial"/>
                <a:ea typeface="SimSun"/>
                <a:cs typeface="Segoe UI"/>
              </a:rPr>
              <a:t> Windows Server 2012, </a:t>
            </a:r>
            <a:r>
              <a:rPr lang="en-US" sz="1000" dirty="0" err="1" smtClean="0">
                <a:latin typeface="Arial"/>
                <a:ea typeface="SimSun"/>
                <a:cs typeface="Segoe UI"/>
              </a:rPr>
              <a:t>est</a:t>
            </a:r>
            <a:r>
              <a:rPr lang="en-US" sz="1000" dirty="0" smtClean="0">
                <a:latin typeface="Arial"/>
                <a:ea typeface="SimSun"/>
                <a:cs typeface="Segoe UI"/>
              </a:rPr>
              <a:t> </a:t>
            </a:r>
            <a:r>
              <a:rPr lang="en-US" sz="1000" dirty="0" err="1" smtClean="0">
                <a:latin typeface="Arial"/>
                <a:ea typeface="SimSun"/>
                <a:cs typeface="Segoe UI"/>
              </a:rPr>
              <a:t>contrôlée</a:t>
            </a:r>
            <a:r>
              <a:rPr lang="en-US" sz="1000" dirty="0" smtClean="0">
                <a:latin typeface="Arial"/>
                <a:ea typeface="SimSun"/>
                <a:cs typeface="Segoe UI"/>
              </a:rPr>
              <a:t> via la </a:t>
            </a:r>
            <a:r>
              <a:rPr lang="en-US" sz="1000" dirty="0" err="1" smtClean="0">
                <a:latin typeface="Arial"/>
                <a:ea typeface="SimSun"/>
                <a:cs typeface="Segoe UI"/>
              </a:rPr>
              <a:t>stratégie</a:t>
            </a:r>
            <a:r>
              <a:rPr lang="en-US" sz="1000" dirty="0" smtClean="0">
                <a:latin typeface="Arial"/>
                <a:ea typeface="SimSun"/>
                <a:cs typeface="Segoe UI"/>
              </a:rPr>
              <a:t> de </a:t>
            </a:r>
            <a:r>
              <a:rPr lang="en-US" sz="1000" dirty="0" err="1" smtClean="0">
                <a:latin typeface="Arial"/>
                <a:ea typeface="SimSun"/>
                <a:cs typeface="Segoe UI"/>
              </a:rPr>
              <a:t>groupe</a:t>
            </a:r>
            <a:r>
              <a:rPr lang="en-US" sz="1000" dirty="0" smtClean="0">
                <a:latin typeface="Arial"/>
                <a:ea typeface="SimSun"/>
                <a:cs typeface="Segoe UI"/>
              </a:rPr>
              <a:t>, </a:t>
            </a:r>
            <a:r>
              <a:rPr lang="en-US" sz="1000" dirty="0" err="1" smtClean="0">
                <a:latin typeface="Arial"/>
                <a:ea typeface="SimSun"/>
                <a:cs typeface="Segoe UI"/>
              </a:rPr>
              <a:t>mais</a:t>
            </a:r>
            <a:r>
              <a:rPr lang="en-US" sz="1000" dirty="0" smtClean="0">
                <a:latin typeface="Arial"/>
                <a:ea typeface="SimSun"/>
                <a:cs typeface="Segoe UI"/>
              </a:rPr>
              <a:t> </a:t>
            </a:r>
            <a:r>
              <a:rPr lang="en-US" sz="1000" dirty="0" err="1" smtClean="0">
                <a:latin typeface="Arial"/>
                <a:ea typeface="SimSun"/>
                <a:cs typeface="Segoe UI"/>
              </a:rPr>
              <a:t>peut</a:t>
            </a:r>
            <a:r>
              <a:rPr lang="en-US" sz="1000" dirty="0" smtClean="0">
                <a:latin typeface="Arial"/>
                <a:ea typeface="SimSun"/>
                <a:cs typeface="Segoe UI"/>
              </a:rPr>
              <a:t> </a:t>
            </a:r>
            <a:r>
              <a:rPr lang="en-US" sz="1000" dirty="0" err="1" smtClean="0">
                <a:latin typeface="Arial"/>
                <a:ea typeface="SimSun"/>
                <a:cs typeface="Segoe UI"/>
              </a:rPr>
              <a:t>également</a:t>
            </a:r>
            <a:r>
              <a:rPr lang="en-US" sz="1000" dirty="0" smtClean="0">
                <a:latin typeface="Arial"/>
                <a:ea typeface="SimSun"/>
                <a:cs typeface="Segoe UI"/>
              </a:rPr>
              <a:t> </a:t>
            </a:r>
            <a:r>
              <a:rPr lang="en-US" sz="1000" dirty="0" err="1" smtClean="0">
                <a:latin typeface="Arial"/>
                <a:ea typeface="SimSun"/>
                <a:cs typeface="Segoe UI"/>
              </a:rPr>
              <a:t>être</a:t>
            </a:r>
            <a:r>
              <a:rPr lang="en-US" sz="1000" dirty="0" smtClean="0">
                <a:latin typeface="Arial"/>
                <a:ea typeface="SimSun"/>
                <a:cs typeface="Segoe UI"/>
              </a:rPr>
              <a:t> </a:t>
            </a:r>
            <a:r>
              <a:rPr lang="en-US" sz="1000" dirty="0" err="1" smtClean="0">
                <a:latin typeface="Arial"/>
                <a:ea typeface="SimSun"/>
                <a:cs typeface="Segoe UI"/>
              </a:rPr>
              <a:t>déployée</a:t>
            </a:r>
            <a:r>
              <a:rPr lang="en-US" sz="1000" dirty="0" smtClean="0">
                <a:latin typeface="Arial"/>
                <a:ea typeface="SimSun"/>
                <a:cs typeface="Segoe UI"/>
              </a:rPr>
              <a:t> à travers les scripts qui </a:t>
            </a:r>
            <a:r>
              <a:rPr lang="en-US" sz="1000" dirty="0" err="1" smtClean="0">
                <a:latin typeface="Arial"/>
                <a:ea typeface="SimSun"/>
                <a:cs typeface="Segoe UI"/>
              </a:rPr>
              <a:t>modifient</a:t>
            </a:r>
            <a:r>
              <a:rPr lang="en-US" sz="1000" dirty="0" smtClean="0">
                <a:latin typeface="Arial"/>
                <a:ea typeface="SimSun"/>
                <a:cs typeface="Segoe UI"/>
              </a:rPr>
              <a:t> les </a:t>
            </a:r>
            <a:r>
              <a:rPr lang="en-US" sz="1000" dirty="0" err="1" smtClean="0">
                <a:latin typeface="Arial"/>
                <a:ea typeface="SimSun"/>
                <a:cs typeface="Segoe UI"/>
              </a:rPr>
              <a:t>paramètres</a:t>
            </a:r>
            <a:r>
              <a:rPr lang="en-US" sz="1000" dirty="0" smtClean="0">
                <a:latin typeface="Arial"/>
                <a:ea typeface="SimSun"/>
                <a:cs typeface="Segoe UI"/>
              </a:rPr>
              <a:t> du </a:t>
            </a:r>
            <a:r>
              <a:rPr lang="en-US" sz="1000" dirty="0" err="1" smtClean="0">
                <a:latin typeface="Arial"/>
                <a:ea typeface="SimSun"/>
                <a:cs typeface="Segoe UI"/>
              </a:rPr>
              <a:t>Registre</a:t>
            </a:r>
            <a:r>
              <a:rPr lang="en-US" sz="1000" dirty="0" smtClean="0">
                <a:latin typeface="Arial"/>
                <a:ea typeface="SimSun"/>
                <a:cs typeface="Segoe UI"/>
              </a:rPr>
              <a:t>. </a:t>
            </a:r>
            <a:r>
              <a:rPr lang="en-US" sz="1000" dirty="0" err="1" smtClean="0">
                <a:latin typeface="Arial"/>
                <a:ea typeface="SimSun"/>
                <a:cs typeface="Segoe UI"/>
              </a:rPr>
              <a:t>Donnez</a:t>
            </a:r>
            <a:r>
              <a:rPr lang="en-US" sz="1000" dirty="0" smtClean="0">
                <a:latin typeface="Arial"/>
                <a:ea typeface="SimSun"/>
                <a:cs typeface="Segoe UI"/>
              </a:rPr>
              <a:t> un </a:t>
            </a:r>
            <a:r>
              <a:rPr lang="en-US" sz="1000" dirty="0" err="1" smtClean="0">
                <a:latin typeface="Arial"/>
                <a:ea typeface="SimSun"/>
                <a:cs typeface="Segoe UI"/>
              </a:rPr>
              <a:t>exemple</a:t>
            </a:r>
            <a:r>
              <a:rPr lang="en-US" sz="1000" dirty="0" smtClean="0">
                <a:latin typeface="Arial"/>
                <a:ea typeface="SimSun"/>
                <a:cs typeface="Segoe UI"/>
              </a:rPr>
              <a:t> </a:t>
            </a:r>
            <a:r>
              <a:rPr lang="en-US" sz="1000" dirty="0" err="1" smtClean="0">
                <a:latin typeface="Arial"/>
                <a:ea typeface="SimSun"/>
                <a:cs typeface="Segoe UI"/>
              </a:rPr>
              <a:t>afin</a:t>
            </a:r>
            <a:r>
              <a:rPr lang="en-US" sz="1000" dirty="0" smtClean="0">
                <a:latin typeface="Arial"/>
                <a:ea typeface="SimSun"/>
                <a:cs typeface="Segoe UI"/>
              </a:rPr>
              <a:t> de </a:t>
            </a:r>
            <a:r>
              <a:rPr lang="en-US" sz="1000" dirty="0" err="1" smtClean="0">
                <a:latin typeface="Arial"/>
                <a:ea typeface="SimSun"/>
                <a:cs typeface="Segoe UI"/>
              </a:rPr>
              <a:t>montrer</a:t>
            </a:r>
            <a:r>
              <a:rPr lang="en-US" sz="1000" dirty="0" smtClean="0">
                <a:latin typeface="Arial"/>
                <a:ea typeface="SimSun"/>
                <a:cs typeface="Segoe UI"/>
              </a:rPr>
              <a:t> </a:t>
            </a:r>
            <a:r>
              <a:rPr lang="en-US" sz="1000" dirty="0" err="1" smtClean="0">
                <a:latin typeface="Arial"/>
                <a:ea typeface="SimSun"/>
                <a:cs typeface="Segoe UI"/>
              </a:rPr>
              <a:t>l'avantage</a:t>
            </a:r>
            <a:r>
              <a:rPr lang="en-US" sz="1000" dirty="0" smtClean="0">
                <a:latin typeface="Arial"/>
                <a:ea typeface="SimSun"/>
                <a:cs typeface="Segoe UI"/>
              </a:rPr>
              <a:t> de la table NRPT </a:t>
            </a:r>
            <a:r>
              <a:rPr lang="en-US" sz="1000" dirty="0" err="1" smtClean="0">
                <a:latin typeface="Arial"/>
                <a:ea typeface="SimSun"/>
                <a:cs typeface="Segoe UI"/>
              </a:rPr>
              <a:t>si</a:t>
            </a:r>
            <a:r>
              <a:rPr lang="en-US" sz="1000" dirty="0" smtClean="0">
                <a:latin typeface="Arial"/>
                <a:ea typeface="SimSun"/>
                <a:cs typeface="Segoe UI"/>
              </a:rPr>
              <a:t> </a:t>
            </a:r>
            <a:r>
              <a:rPr lang="en-US" sz="1000" dirty="0" err="1" smtClean="0">
                <a:latin typeface="Arial"/>
                <a:ea typeface="SimSun"/>
                <a:cs typeface="Segoe UI"/>
              </a:rPr>
              <a:t>vous</a:t>
            </a:r>
            <a:r>
              <a:rPr lang="en-US" sz="1000" dirty="0" smtClean="0">
                <a:latin typeface="Arial"/>
                <a:ea typeface="SimSun"/>
                <a:cs typeface="Segoe UI"/>
              </a:rPr>
              <a:t> </a:t>
            </a:r>
            <a:r>
              <a:rPr lang="en-US" sz="1000" dirty="0" err="1" smtClean="0">
                <a:latin typeface="Arial"/>
                <a:ea typeface="SimSun"/>
                <a:cs typeface="Segoe UI"/>
              </a:rPr>
              <a:t>utilisez</a:t>
            </a:r>
            <a:r>
              <a:rPr lang="en-US" sz="1000" dirty="0" smtClean="0">
                <a:latin typeface="Arial"/>
                <a:ea typeface="SimSun"/>
                <a:cs typeface="Segoe UI"/>
              </a:rPr>
              <a:t> </a:t>
            </a:r>
            <a:r>
              <a:rPr lang="en-US" sz="1000" dirty="0" err="1" smtClean="0">
                <a:latin typeface="Arial"/>
                <a:ea typeface="SimSun"/>
                <a:cs typeface="Segoe UI"/>
              </a:rPr>
              <a:t>DirectAccess</a:t>
            </a:r>
            <a:r>
              <a:rPr lang="en-US" sz="1000" dirty="0" smtClean="0">
                <a:latin typeface="Arial"/>
                <a:ea typeface="SimSun"/>
                <a:cs typeface="Segoe UI"/>
              </a:rPr>
              <a:t> </a:t>
            </a:r>
            <a:r>
              <a:rPr lang="en-US" sz="1000" dirty="0" err="1" smtClean="0">
                <a:latin typeface="Arial"/>
                <a:ea typeface="SimSun"/>
                <a:cs typeface="Segoe UI"/>
              </a:rPr>
              <a:t>ou</a:t>
            </a:r>
            <a:r>
              <a:rPr lang="en-US" sz="1000" dirty="0" smtClean="0">
                <a:latin typeface="Arial"/>
                <a:ea typeface="SimSun"/>
                <a:cs typeface="Segoe UI"/>
              </a:rPr>
              <a:t> </a:t>
            </a:r>
            <a:r>
              <a:rPr lang="en-US" sz="1000" dirty="0" err="1" smtClean="0">
                <a:latin typeface="Arial"/>
                <a:ea typeface="SimSun"/>
                <a:cs typeface="Segoe UI"/>
              </a:rPr>
              <a:t>une</a:t>
            </a:r>
            <a:r>
              <a:rPr lang="en-US" sz="1000" dirty="0" smtClean="0">
                <a:latin typeface="Arial"/>
                <a:ea typeface="SimSun"/>
                <a:cs typeface="Segoe UI"/>
              </a:rPr>
              <a:t> </a:t>
            </a:r>
            <a:r>
              <a:rPr lang="en-US" sz="1000" dirty="0" err="1" smtClean="0">
                <a:latin typeface="Arial"/>
                <a:ea typeface="SimSun"/>
                <a:cs typeface="Segoe UI"/>
              </a:rPr>
              <a:t>connexion</a:t>
            </a:r>
            <a:r>
              <a:rPr lang="en-US" sz="1000" dirty="0" smtClean="0">
                <a:latin typeface="Arial"/>
                <a:ea typeface="SimSun"/>
                <a:cs typeface="Segoe UI"/>
              </a:rPr>
              <a:t> VPN pour </a:t>
            </a:r>
            <a:r>
              <a:rPr lang="en-US" sz="1000" dirty="0" err="1" smtClean="0">
                <a:latin typeface="Arial"/>
                <a:ea typeface="SimSun"/>
                <a:cs typeface="Segoe UI"/>
              </a:rPr>
              <a:t>vous</a:t>
            </a:r>
            <a:r>
              <a:rPr lang="en-US" sz="1000" dirty="0" smtClean="0">
                <a:latin typeface="Arial"/>
                <a:ea typeface="SimSun"/>
                <a:cs typeface="Segoe UI"/>
              </a:rPr>
              <a:t> connecter à </a:t>
            </a:r>
            <a:r>
              <a:rPr lang="en-US" sz="1000" dirty="0" err="1" smtClean="0">
                <a:latin typeface="Arial"/>
                <a:ea typeface="SimSun"/>
                <a:cs typeface="Segoe UI"/>
              </a:rPr>
              <a:t>l'intranet</a:t>
            </a:r>
            <a:r>
              <a:rPr lang="en-US" sz="1000" dirty="0" smtClean="0">
                <a:latin typeface="Arial"/>
                <a:ea typeface="SimSun"/>
                <a:cs typeface="Segoe UI"/>
              </a:rPr>
              <a:t> </a:t>
            </a:r>
            <a:r>
              <a:rPr lang="en-US" sz="1000" dirty="0" err="1" smtClean="0">
                <a:latin typeface="Arial"/>
                <a:ea typeface="SimSun"/>
                <a:cs typeface="Segoe UI"/>
              </a:rPr>
              <a:t>d'entreprise</a:t>
            </a:r>
            <a:r>
              <a:rPr lang="en-US" sz="1000" dirty="0" smtClean="0">
                <a:latin typeface="Arial"/>
                <a:ea typeface="SimSun"/>
                <a:cs typeface="Segoe UI"/>
              </a:rPr>
              <a:t>.</a:t>
            </a:r>
            <a:endParaRPr lang="en-US" sz="1000" dirty="0" smtClean="0">
              <a:latin typeface="Arial"/>
              <a:ea typeface="SimSun"/>
              <a:cs typeface="Arial"/>
            </a:endParaRPr>
          </a:p>
          <a:p>
            <a:pPr>
              <a:lnSpc>
                <a:spcPct val="115000"/>
              </a:lnSpc>
              <a:spcAft>
                <a:spcPts val="1000"/>
              </a:spcAft>
            </a:pPr>
            <a:r>
              <a:rPr lang="en-US" sz="1000" dirty="0" smtClean="0">
                <a:latin typeface="Arial"/>
                <a:ea typeface="SimSun"/>
                <a:cs typeface="Segoe UI"/>
              </a:rPr>
              <a:t>Remarque : les clients Windows 7 </a:t>
            </a:r>
            <a:r>
              <a:rPr lang="en-US" sz="1000" dirty="0" err="1" smtClean="0">
                <a:latin typeface="Arial"/>
                <a:ea typeface="SimSun"/>
                <a:cs typeface="Segoe UI"/>
              </a:rPr>
              <a:t>utilisent</a:t>
            </a:r>
            <a:r>
              <a:rPr lang="en-US" sz="1000" dirty="0" smtClean="0">
                <a:latin typeface="Arial"/>
                <a:ea typeface="SimSun"/>
                <a:cs typeface="Segoe UI"/>
              </a:rPr>
              <a:t> </a:t>
            </a:r>
            <a:r>
              <a:rPr lang="en-US" sz="1000" dirty="0" err="1" smtClean="0">
                <a:latin typeface="Arial"/>
                <a:ea typeface="SimSun"/>
                <a:cs typeface="Segoe UI"/>
              </a:rPr>
              <a:t>également</a:t>
            </a:r>
            <a:r>
              <a:rPr lang="en-US" sz="1000" dirty="0" smtClean="0">
                <a:latin typeface="Arial"/>
                <a:ea typeface="SimSun"/>
                <a:cs typeface="Segoe UI"/>
              </a:rPr>
              <a:t> la table NRPT pour </a:t>
            </a:r>
            <a:r>
              <a:rPr lang="en-US" sz="1000" dirty="0" err="1" smtClean="0">
                <a:latin typeface="Arial"/>
                <a:ea typeface="SimSun"/>
                <a:cs typeface="Segoe UI"/>
              </a:rPr>
              <a:t>définir</a:t>
            </a:r>
            <a:r>
              <a:rPr lang="en-US" sz="1000" dirty="0" smtClean="0">
                <a:latin typeface="Arial"/>
                <a:ea typeface="SimSun"/>
                <a:cs typeface="Segoe UI"/>
              </a:rPr>
              <a:t> un </a:t>
            </a:r>
            <a:r>
              <a:rPr lang="en-US" sz="1000" dirty="0" err="1" smtClean="0">
                <a:latin typeface="Arial"/>
                <a:ea typeface="SimSun"/>
                <a:cs typeface="Segoe UI"/>
              </a:rPr>
              <a:t>espace</a:t>
            </a:r>
            <a:r>
              <a:rPr lang="en-US" sz="1000" dirty="0" smtClean="0">
                <a:latin typeface="Arial"/>
                <a:ea typeface="SimSun"/>
                <a:cs typeface="Segoe UI"/>
              </a:rPr>
              <a:t> de </a:t>
            </a:r>
            <a:r>
              <a:rPr lang="en-US" sz="1000" dirty="0" err="1" smtClean="0">
                <a:latin typeface="Arial"/>
                <a:ea typeface="SimSun"/>
                <a:cs typeface="Segoe UI"/>
              </a:rPr>
              <a:t>noms</a:t>
            </a:r>
            <a:r>
              <a:rPr lang="en-US" sz="1000" dirty="0" smtClean="0">
                <a:latin typeface="Arial"/>
                <a:ea typeface="SimSun"/>
                <a:cs typeface="Segoe UI"/>
              </a:rPr>
              <a:t> DNS pour </a:t>
            </a:r>
            <a:r>
              <a:rPr lang="en-US" sz="1000" dirty="0" err="1" smtClean="0">
                <a:latin typeface="Arial"/>
                <a:ea typeface="SimSun"/>
                <a:cs typeface="Segoe UI"/>
              </a:rPr>
              <a:t>chaque</a:t>
            </a:r>
            <a:r>
              <a:rPr lang="en-US" sz="1000" dirty="0" smtClean="0">
                <a:latin typeface="Arial"/>
                <a:ea typeface="SimSun"/>
                <a:cs typeface="Segoe UI"/>
              </a:rPr>
              <a:t> </a:t>
            </a:r>
            <a:r>
              <a:rPr lang="en-US" sz="1000" dirty="0" err="1" smtClean="0">
                <a:latin typeface="Arial"/>
                <a:ea typeface="SimSun"/>
                <a:cs typeface="Segoe UI"/>
              </a:rPr>
              <a:t>serveur</a:t>
            </a:r>
            <a:r>
              <a:rPr lang="en-US" sz="1000" dirty="0" smtClean="0">
                <a:latin typeface="Arial"/>
                <a:ea typeface="SimSun"/>
                <a:cs typeface="Segoe UI"/>
              </a:rPr>
              <a:t> DNS de la </a:t>
            </a:r>
            <a:r>
              <a:rPr lang="en-US" sz="1000" dirty="0" err="1" smtClean="0">
                <a:latin typeface="Arial"/>
                <a:ea typeface="SimSun"/>
                <a:cs typeface="Segoe UI"/>
              </a:rPr>
              <a:t>même</a:t>
            </a:r>
            <a:r>
              <a:rPr lang="en-US" sz="1000" dirty="0" smtClean="0">
                <a:latin typeface="Arial"/>
                <a:ea typeface="SimSun"/>
                <a:cs typeface="Segoe UI"/>
              </a:rPr>
              <a:t> </a:t>
            </a:r>
            <a:r>
              <a:rPr lang="en-US" sz="1000" dirty="0" err="1" smtClean="0">
                <a:latin typeface="Arial"/>
                <a:ea typeface="SimSun"/>
                <a:cs typeface="Segoe UI"/>
              </a:rPr>
              <a:t>manière</a:t>
            </a:r>
            <a:r>
              <a:rPr lang="en-US" sz="1000" dirty="0" smtClean="0">
                <a:latin typeface="Arial"/>
                <a:ea typeface="SimSun"/>
                <a:cs typeface="Segoe UI"/>
              </a:rPr>
              <a:t> </a:t>
            </a:r>
            <a:r>
              <a:rPr lang="en-US" sz="1000" dirty="0" err="1" smtClean="0">
                <a:latin typeface="Arial"/>
                <a:ea typeface="SimSun"/>
                <a:cs typeface="Segoe UI"/>
              </a:rPr>
              <a:t>que</a:t>
            </a:r>
            <a:r>
              <a:rPr lang="en-US" sz="1000" dirty="0" smtClean="0">
                <a:latin typeface="Arial"/>
                <a:ea typeface="SimSun"/>
                <a:cs typeface="Segoe UI"/>
              </a:rPr>
              <a:t> Windows 8 et Windows Server 2012.</a:t>
            </a:r>
            <a:endParaRPr lang="en-US" sz="1000" dirty="0">
              <a:latin typeface="Arial"/>
              <a:ea typeface="SimSun"/>
              <a:cs typeface="Arial"/>
            </a:endParaRPr>
          </a:p>
        </p:txBody>
      </p:sp>
      <p:sp>
        <p:nvSpPr>
          <p:cNvPr id="65541"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b="1">
                <a:solidFill>
                  <a:schemeClr val="tx1"/>
                </a:solidFill>
                <a:latin typeface="Verdana" pitchFamily="34" charset="0"/>
                <a:cs typeface="Arial" charset="0"/>
              </a:defRPr>
            </a:lvl1pPr>
            <a:lvl2pPr marL="742950" indent="-285750" eaLnBrk="0" hangingPunct="0">
              <a:defRPr b="1">
                <a:solidFill>
                  <a:schemeClr val="tx1"/>
                </a:solidFill>
                <a:latin typeface="Verdana" pitchFamily="34" charset="0"/>
                <a:cs typeface="Arial" charset="0"/>
              </a:defRPr>
            </a:lvl2pPr>
            <a:lvl3pPr marL="1143000" indent="-228600" eaLnBrk="0" hangingPunct="0">
              <a:defRPr b="1">
                <a:solidFill>
                  <a:schemeClr val="tx1"/>
                </a:solidFill>
                <a:latin typeface="Verdana" pitchFamily="34" charset="0"/>
                <a:cs typeface="Arial" charset="0"/>
              </a:defRPr>
            </a:lvl3pPr>
            <a:lvl4pPr marL="1600200" indent="-228600" eaLnBrk="0" hangingPunct="0">
              <a:defRPr b="1">
                <a:solidFill>
                  <a:schemeClr val="tx1"/>
                </a:solidFill>
                <a:latin typeface="Verdana" pitchFamily="34" charset="0"/>
                <a:cs typeface="Arial" charset="0"/>
              </a:defRPr>
            </a:lvl4pPr>
            <a:lvl5pPr marL="2057400" indent="-228600" eaLnBrk="0" hangingPunct="0">
              <a:defRPr b="1">
                <a:solidFill>
                  <a:schemeClr val="tx1"/>
                </a:solidFill>
                <a:latin typeface="Verdana" pitchFamily="34" charset="0"/>
                <a:cs typeface="Arial" charset="0"/>
              </a:defRPr>
            </a:lvl5pPr>
            <a:lvl6pPr marL="2514600" indent="-228600" algn="ctr" eaLnBrk="0" fontAlgn="base" hangingPunct="0">
              <a:spcBef>
                <a:spcPct val="0"/>
              </a:spcBef>
              <a:spcAft>
                <a:spcPct val="0"/>
              </a:spcAft>
              <a:defRPr b="1">
                <a:solidFill>
                  <a:schemeClr val="tx1"/>
                </a:solidFill>
                <a:latin typeface="Verdana" pitchFamily="34" charset="0"/>
                <a:cs typeface="Arial" charset="0"/>
              </a:defRPr>
            </a:lvl6pPr>
            <a:lvl7pPr marL="2971800" indent="-228600" algn="ctr" eaLnBrk="0" fontAlgn="base" hangingPunct="0">
              <a:spcBef>
                <a:spcPct val="0"/>
              </a:spcBef>
              <a:spcAft>
                <a:spcPct val="0"/>
              </a:spcAft>
              <a:defRPr b="1">
                <a:solidFill>
                  <a:schemeClr val="tx1"/>
                </a:solidFill>
                <a:latin typeface="Verdana" pitchFamily="34" charset="0"/>
                <a:cs typeface="Arial" charset="0"/>
              </a:defRPr>
            </a:lvl7pPr>
            <a:lvl8pPr marL="3429000" indent="-228600" algn="ctr" eaLnBrk="0" fontAlgn="base" hangingPunct="0">
              <a:spcBef>
                <a:spcPct val="0"/>
              </a:spcBef>
              <a:spcAft>
                <a:spcPct val="0"/>
              </a:spcAft>
              <a:defRPr b="1">
                <a:solidFill>
                  <a:schemeClr val="tx1"/>
                </a:solidFill>
                <a:latin typeface="Verdana" pitchFamily="34" charset="0"/>
                <a:cs typeface="Arial" charset="0"/>
              </a:defRPr>
            </a:lvl8pPr>
            <a:lvl9pPr marL="3886200" indent="-228600" algn="ctr" eaLnBrk="0" fontAlgn="base" hangingPunct="0">
              <a:spcBef>
                <a:spcPct val="0"/>
              </a:spcBef>
              <a:spcAft>
                <a:spcPct val="0"/>
              </a:spcAft>
              <a:defRPr b="1">
                <a:solidFill>
                  <a:schemeClr val="tx1"/>
                </a:solidFill>
                <a:latin typeface="Verdana" pitchFamily="34" charset="0"/>
                <a:cs typeface="Arial" charset="0"/>
              </a:defRPr>
            </a:lvl9pPr>
          </a:lstStyle>
          <a:p>
            <a:pPr algn="r" eaLnBrk="1" hangingPunct="1"/>
            <a:fld id="{06CC8070-BC10-44B2-BA70-6EC25E52B8BA}" type="slidenum">
              <a:rPr lang="en-US" altLang="zh-TW" sz="1200" b="0">
                <a:latin typeface="Arial" charset="0"/>
              </a:rPr>
              <a:pPr algn="r" eaLnBrk="1" hangingPunct="1"/>
              <a:t>44</a:t>
            </a:fld>
            <a:endParaRPr lang="en-US" altLang="zh-TW" sz="1200" b="0">
              <a:latin typeface="Arial" charset="0"/>
            </a:endParaRP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Configuration et résolution des problèmes d'accès à distance</a:t>
            </a:r>
            <a:endParaRPr lang="en-US" sz="1200" b="1">
              <a:solidFill>
                <a:srgbClr val="336699"/>
              </a:solidFill>
              <a:latin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1175" y="74613"/>
            <a:ext cx="2413000" cy="1809750"/>
          </a:xfrm>
        </p:spPr>
      </p:sp>
      <p:sp>
        <p:nvSpPr>
          <p:cNvPr id="3" name="Notes Placeholder 2"/>
          <p:cNvSpPr>
            <a:spLocks noGrp="1"/>
          </p:cNvSpPr>
          <p:nvPr>
            <p:ph type="body" idx="1"/>
          </p:nvPr>
        </p:nvSpPr>
        <p:spPr>
          <a:xfrm>
            <a:off x="307492" y="1974030"/>
            <a:ext cx="6149837" cy="6906082"/>
          </a:xfrm>
        </p:spPr>
        <p:txBody>
          <a:bodyPr/>
          <a:lstStyle/>
          <a:p>
            <a:pPr>
              <a:lnSpc>
                <a:spcPct val="115000"/>
              </a:lnSpc>
              <a:spcAft>
                <a:spcPts val="1000"/>
              </a:spcAft>
            </a:pPr>
            <a:r>
              <a:rPr lang="en-US" sz="1000" dirty="0" smtClean="0">
                <a:latin typeface="Arial"/>
                <a:ea typeface="SimSun"/>
                <a:cs typeface="Segoe UI"/>
              </a:rPr>
              <a:t>À </a:t>
            </a:r>
            <a:r>
              <a:rPr lang="en-US" sz="1000" dirty="0" err="1" smtClean="0">
                <a:latin typeface="Arial"/>
                <a:ea typeface="SimSun"/>
                <a:cs typeface="Segoe UI"/>
              </a:rPr>
              <a:t>l'aide</a:t>
            </a:r>
            <a:r>
              <a:rPr lang="en-US" sz="1000" dirty="0" smtClean="0">
                <a:latin typeface="Arial"/>
                <a:ea typeface="SimSun"/>
                <a:cs typeface="Segoe UI"/>
              </a:rPr>
              <a:t> de la </a:t>
            </a:r>
            <a:r>
              <a:rPr lang="en-US" sz="1000" dirty="0" err="1" smtClean="0">
                <a:latin typeface="Arial"/>
                <a:ea typeface="SimSun"/>
                <a:cs typeface="Segoe UI"/>
              </a:rPr>
              <a:t>diapositive</a:t>
            </a:r>
            <a:r>
              <a:rPr lang="en-US" sz="1000" dirty="0" smtClean="0">
                <a:latin typeface="Arial"/>
                <a:ea typeface="SimSun"/>
                <a:cs typeface="Segoe UI"/>
              </a:rPr>
              <a:t> </a:t>
            </a:r>
            <a:r>
              <a:rPr lang="en-US" sz="1000" dirty="0" err="1" smtClean="0">
                <a:latin typeface="Arial"/>
                <a:ea typeface="SimSun"/>
                <a:cs typeface="Segoe UI"/>
              </a:rPr>
              <a:t>animée</a:t>
            </a:r>
            <a:r>
              <a:rPr lang="en-US" sz="1000" dirty="0" smtClean="0">
                <a:latin typeface="Arial"/>
                <a:ea typeface="SimSun"/>
                <a:cs typeface="Segoe UI"/>
              </a:rPr>
              <a:t>, </a:t>
            </a:r>
            <a:r>
              <a:rPr lang="en-US" sz="1000" dirty="0" err="1" smtClean="0">
                <a:latin typeface="Arial"/>
                <a:ea typeface="SimSun"/>
                <a:cs typeface="Segoe UI"/>
              </a:rPr>
              <a:t>expliquez</a:t>
            </a:r>
            <a:r>
              <a:rPr lang="en-US" sz="1000" dirty="0" smtClean="0">
                <a:latin typeface="Arial"/>
                <a:ea typeface="SimSun"/>
                <a:cs typeface="Segoe UI"/>
              </a:rPr>
              <a:t> la </a:t>
            </a:r>
            <a:r>
              <a:rPr lang="en-US" sz="1000" dirty="0" err="1" smtClean="0">
                <a:latin typeface="Arial"/>
                <a:ea typeface="SimSun"/>
                <a:cs typeface="Segoe UI"/>
              </a:rPr>
              <a:t>manière</a:t>
            </a:r>
            <a:r>
              <a:rPr lang="en-US" sz="1000" dirty="0" smtClean="0">
                <a:latin typeface="Arial"/>
                <a:ea typeface="SimSun"/>
                <a:cs typeface="Segoe UI"/>
              </a:rPr>
              <a:t> </a:t>
            </a:r>
            <a:r>
              <a:rPr lang="en-US" sz="1000" dirty="0" err="1" smtClean="0">
                <a:latin typeface="Arial"/>
                <a:ea typeface="SimSun"/>
                <a:cs typeface="Segoe UI"/>
              </a:rPr>
              <a:t>dont</a:t>
            </a:r>
            <a:r>
              <a:rPr lang="en-US" sz="1000" dirty="0" smtClean="0">
                <a:latin typeface="Arial"/>
                <a:ea typeface="SimSun"/>
                <a:cs typeface="Segoe UI"/>
              </a:rPr>
              <a:t> </a:t>
            </a:r>
            <a:r>
              <a:rPr lang="en-US" sz="1000" dirty="0" err="1" smtClean="0">
                <a:latin typeface="Arial"/>
                <a:ea typeface="SimSun"/>
                <a:cs typeface="Segoe UI"/>
              </a:rPr>
              <a:t>DirectAccess</a:t>
            </a:r>
            <a:r>
              <a:rPr lang="en-US" sz="1000" dirty="0" smtClean="0">
                <a:latin typeface="Arial"/>
                <a:ea typeface="SimSun"/>
                <a:cs typeface="Segoe UI"/>
              </a:rPr>
              <a:t> se </a:t>
            </a:r>
            <a:r>
              <a:rPr lang="en-US" sz="1000" dirty="0" err="1" smtClean="0">
                <a:latin typeface="Arial"/>
                <a:ea typeface="SimSun"/>
                <a:cs typeface="Segoe UI"/>
              </a:rPr>
              <a:t>connecte</a:t>
            </a:r>
            <a:r>
              <a:rPr lang="en-US" sz="1000" dirty="0" smtClean="0">
                <a:latin typeface="Arial"/>
                <a:ea typeface="SimSun"/>
                <a:cs typeface="Segoe UI"/>
              </a:rPr>
              <a:t> aux </a:t>
            </a:r>
            <a:r>
              <a:rPr lang="en-US" sz="1000" dirty="0" err="1" smtClean="0">
                <a:latin typeface="Arial"/>
                <a:ea typeface="SimSun"/>
                <a:cs typeface="Segoe UI"/>
              </a:rPr>
              <a:t>ressources</a:t>
            </a:r>
            <a:r>
              <a:rPr lang="en-US" sz="1000" dirty="0" smtClean="0">
                <a:latin typeface="Arial"/>
                <a:ea typeface="SimSun"/>
                <a:cs typeface="Segoe UI"/>
              </a:rPr>
              <a:t> intranet.</a:t>
            </a:r>
            <a:endParaRPr lang="en-US" sz="1000" dirty="0" smtClean="0">
              <a:latin typeface="Arial"/>
              <a:ea typeface="SimSun"/>
              <a:cs typeface="Arial"/>
            </a:endParaRPr>
          </a:p>
          <a:p>
            <a:pPr marL="342900" marR="0" lvl="0" indent="-342900">
              <a:lnSpc>
                <a:spcPct val="115000"/>
              </a:lnSpc>
              <a:spcBef>
                <a:spcPts val="0"/>
              </a:spcBef>
              <a:spcAft>
                <a:spcPts val="995"/>
              </a:spcAft>
              <a:buFont typeface="+mj-lt"/>
              <a:buAutoNum type="arabicPeriod"/>
            </a:pPr>
            <a:r>
              <a:rPr lang="en-US" sz="1000" dirty="0" smtClean="0">
                <a:effectLst/>
                <a:latin typeface="Arial"/>
                <a:ea typeface="Times New Roman"/>
                <a:cs typeface="Segoe UI"/>
              </a:rPr>
              <a:t>Premier </a:t>
            </a:r>
            <a:r>
              <a:rPr lang="en-US" sz="1000" dirty="0" err="1" smtClean="0">
                <a:effectLst/>
                <a:latin typeface="Arial"/>
                <a:ea typeface="Times New Roman"/>
                <a:cs typeface="Segoe UI"/>
              </a:rPr>
              <a:t>clic</a:t>
            </a:r>
            <a:r>
              <a:rPr lang="en-US" sz="1000" dirty="0" smtClean="0">
                <a:effectLst/>
                <a:latin typeface="Arial"/>
                <a:ea typeface="Times New Roman"/>
                <a:cs typeface="Segoe UI"/>
              </a:rPr>
              <a:t> : </a:t>
            </a:r>
            <a:r>
              <a:rPr lang="en-US" sz="1000" dirty="0" err="1" smtClean="0">
                <a:effectLst/>
                <a:latin typeface="Arial"/>
                <a:ea typeface="Times New Roman"/>
                <a:cs typeface="Segoe UI"/>
              </a:rPr>
              <a:t>expliquez</a:t>
            </a:r>
            <a:r>
              <a:rPr lang="en-US" sz="1000" dirty="0" smtClean="0">
                <a:effectLst/>
                <a:latin typeface="Arial"/>
                <a:ea typeface="Times New Roman"/>
                <a:cs typeface="Segoe UI"/>
              </a:rPr>
              <a:t> comment le client </a:t>
            </a:r>
            <a:r>
              <a:rPr lang="en-US" sz="1000" dirty="0" err="1" smtClean="0">
                <a:effectLst/>
                <a:latin typeface="Arial"/>
                <a:ea typeface="Times New Roman"/>
                <a:cs typeface="Segoe UI"/>
              </a:rPr>
              <a:t>DirectAccess</a:t>
            </a:r>
            <a:r>
              <a:rPr lang="en-US" sz="1000" dirty="0" smtClean="0">
                <a:effectLst/>
                <a:latin typeface="Arial"/>
                <a:ea typeface="Times New Roman"/>
                <a:cs typeface="Segoe UI"/>
              </a:rPr>
              <a:t> </a:t>
            </a:r>
            <a:r>
              <a:rPr lang="en-US" sz="1000" dirty="0" err="1" smtClean="0">
                <a:effectLst/>
                <a:latin typeface="Arial"/>
                <a:ea typeface="Times New Roman"/>
                <a:cs typeface="Segoe UI"/>
              </a:rPr>
              <a:t>essaie</a:t>
            </a:r>
            <a:r>
              <a:rPr lang="en-US" sz="1000" dirty="0" smtClean="0">
                <a:effectLst/>
                <a:latin typeface="Arial"/>
                <a:ea typeface="Times New Roman"/>
                <a:cs typeface="Segoe UI"/>
              </a:rPr>
              <a:t> de </a:t>
            </a:r>
            <a:r>
              <a:rPr lang="en-US" sz="1000" dirty="0" err="1" smtClean="0">
                <a:effectLst/>
                <a:latin typeface="Arial"/>
                <a:ea typeface="Times New Roman"/>
                <a:cs typeface="Segoe UI"/>
              </a:rPr>
              <a:t>résoudre</a:t>
            </a:r>
            <a:r>
              <a:rPr lang="en-US" sz="1000" dirty="0" smtClean="0">
                <a:effectLst/>
                <a:latin typeface="Arial"/>
                <a:ea typeface="Times New Roman"/>
                <a:cs typeface="Segoe UI"/>
              </a:rPr>
              <a:t> le nom de </a:t>
            </a:r>
            <a:r>
              <a:rPr lang="en-US" sz="1000" dirty="0" err="1" smtClean="0">
                <a:effectLst/>
                <a:latin typeface="Arial"/>
                <a:ea typeface="Times New Roman"/>
                <a:cs typeface="Segoe UI"/>
              </a:rPr>
              <a:t>domaine</a:t>
            </a:r>
            <a:r>
              <a:rPr lang="en-US" sz="1000" dirty="0" smtClean="0">
                <a:effectLst/>
                <a:latin typeface="Arial"/>
                <a:ea typeface="Times New Roman"/>
                <a:cs typeface="Segoe UI"/>
              </a:rPr>
              <a:t> </a:t>
            </a:r>
            <a:r>
              <a:rPr lang="en-US" sz="1000" dirty="0" err="1" smtClean="0">
                <a:effectLst/>
                <a:latin typeface="Arial"/>
                <a:ea typeface="Times New Roman"/>
                <a:cs typeface="Segoe UI"/>
              </a:rPr>
              <a:t>complet</a:t>
            </a:r>
            <a:r>
              <a:rPr lang="en-US" sz="1000" dirty="0" smtClean="0">
                <a:effectLst/>
                <a:latin typeface="Arial"/>
                <a:ea typeface="Times New Roman"/>
                <a:cs typeface="Segoe UI"/>
              </a:rPr>
              <a:t> (FQDN) de </a:t>
            </a:r>
            <a:r>
              <a:rPr lang="en-US" sz="1000" dirty="0" err="1" smtClean="0">
                <a:effectLst/>
                <a:latin typeface="Arial"/>
                <a:ea typeface="Times New Roman"/>
                <a:cs typeface="Segoe UI"/>
              </a:rPr>
              <a:t>l'URL</a:t>
            </a:r>
            <a:r>
              <a:rPr lang="en-US" sz="1000" dirty="0" smtClean="0">
                <a:effectLst/>
                <a:latin typeface="Arial"/>
                <a:ea typeface="Times New Roman"/>
                <a:cs typeface="Segoe UI"/>
              </a:rPr>
              <a:t> du </a:t>
            </a:r>
            <a:r>
              <a:rPr lang="en-US" sz="1000" dirty="0" err="1" smtClean="0">
                <a:effectLst/>
                <a:latin typeface="Arial"/>
                <a:ea typeface="Times New Roman"/>
                <a:cs typeface="Segoe UI"/>
              </a:rPr>
              <a:t>serveur</a:t>
            </a:r>
            <a:r>
              <a:rPr lang="en-US" sz="1000" dirty="0" smtClean="0">
                <a:effectLst/>
                <a:latin typeface="Arial"/>
                <a:ea typeface="Times New Roman"/>
                <a:cs typeface="Segoe UI"/>
              </a:rPr>
              <a:t> </a:t>
            </a:r>
            <a:r>
              <a:rPr lang="en-US" sz="1000" dirty="0" err="1" smtClean="0">
                <a:effectLst/>
                <a:latin typeface="Arial"/>
                <a:ea typeface="Times New Roman"/>
                <a:cs typeface="Segoe UI"/>
              </a:rPr>
              <a:t>d'emplacement</a:t>
            </a:r>
            <a:r>
              <a:rPr lang="en-US" sz="1000" dirty="0" smtClean="0">
                <a:effectLst/>
                <a:latin typeface="Arial"/>
                <a:ea typeface="Times New Roman"/>
                <a:cs typeface="Segoe UI"/>
              </a:rPr>
              <a:t> </a:t>
            </a:r>
            <a:r>
              <a:rPr lang="en-US" sz="1000" dirty="0" err="1" smtClean="0">
                <a:effectLst/>
                <a:latin typeface="Arial"/>
                <a:ea typeface="Times New Roman"/>
                <a:cs typeface="Segoe UI"/>
              </a:rPr>
              <a:t>réseau</a:t>
            </a:r>
            <a:r>
              <a:rPr lang="en-US" sz="1000" dirty="0" smtClean="0">
                <a:effectLst/>
                <a:latin typeface="Arial"/>
                <a:ea typeface="Times New Roman"/>
                <a:cs typeface="Segoe UI"/>
              </a:rPr>
              <a:t> (NLS).</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Deuxième</a:t>
            </a:r>
            <a:r>
              <a:rPr lang="en-US" sz="1000" dirty="0" smtClean="0">
                <a:effectLst/>
                <a:latin typeface="Arial"/>
                <a:ea typeface="Times New Roman"/>
                <a:cs typeface="Segoe UI"/>
              </a:rPr>
              <a:t> </a:t>
            </a:r>
            <a:r>
              <a:rPr lang="en-US" sz="1000" dirty="0" err="1" smtClean="0">
                <a:effectLst/>
                <a:latin typeface="Arial"/>
                <a:ea typeface="Times New Roman"/>
                <a:cs typeface="Segoe UI"/>
              </a:rPr>
              <a:t>clic</a:t>
            </a:r>
            <a:r>
              <a:rPr lang="en-US" sz="1000" dirty="0" smtClean="0">
                <a:effectLst/>
                <a:latin typeface="Arial"/>
                <a:ea typeface="Times New Roman"/>
                <a:cs typeface="Segoe UI"/>
              </a:rPr>
              <a:t> : </a:t>
            </a:r>
            <a:r>
              <a:rPr lang="en-US" sz="1000" dirty="0" err="1" smtClean="0">
                <a:effectLst/>
                <a:latin typeface="Arial"/>
                <a:ea typeface="Times New Roman"/>
                <a:cs typeface="Segoe UI"/>
              </a:rPr>
              <a:t>expliquez</a:t>
            </a:r>
            <a:r>
              <a:rPr lang="en-US" sz="1000" dirty="0" smtClean="0">
                <a:effectLst/>
                <a:latin typeface="Arial"/>
                <a:ea typeface="Times New Roman"/>
                <a:cs typeface="Segoe UI"/>
              </a:rPr>
              <a:t> comment le client </a:t>
            </a:r>
            <a:r>
              <a:rPr lang="en-US" sz="1000" dirty="0" err="1" smtClean="0">
                <a:effectLst/>
                <a:latin typeface="Arial"/>
                <a:ea typeface="Times New Roman"/>
                <a:cs typeface="Segoe UI"/>
              </a:rPr>
              <a:t>DirectAccess</a:t>
            </a:r>
            <a:r>
              <a:rPr lang="en-US" sz="1000" dirty="0" smtClean="0">
                <a:effectLst/>
                <a:latin typeface="Arial"/>
                <a:ea typeface="Times New Roman"/>
                <a:cs typeface="Segoe UI"/>
              </a:rPr>
              <a:t> </a:t>
            </a:r>
            <a:r>
              <a:rPr lang="en-US" sz="1000" dirty="0" err="1" smtClean="0">
                <a:effectLst/>
                <a:latin typeface="Arial"/>
                <a:ea typeface="Times New Roman"/>
                <a:cs typeface="Segoe UI"/>
              </a:rPr>
              <a:t>établit</a:t>
            </a:r>
            <a:r>
              <a:rPr lang="en-US" sz="1000" dirty="0" smtClean="0">
                <a:effectLst/>
                <a:latin typeface="Arial"/>
                <a:ea typeface="Times New Roman"/>
                <a:cs typeface="Segoe UI"/>
              </a:rPr>
              <a:t> la </a:t>
            </a:r>
            <a:r>
              <a:rPr lang="en-US" sz="1000" dirty="0" err="1" smtClean="0">
                <a:effectLst/>
                <a:latin typeface="Arial"/>
                <a:ea typeface="Times New Roman"/>
                <a:cs typeface="Segoe UI"/>
              </a:rPr>
              <a:t>connexion</a:t>
            </a:r>
            <a:r>
              <a:rPr lang="en-US" sz="1000" dirty="0" smtClean="0">
                <a:effectLst/>
                <a:latin typeface="Arial"/>
                <a:ea typeface="Times New Roman"/>
                <a:cs typeface="Segoe UI"/>
              </a:rPr>
              <a:t> avec le </a:t>
            </a:r>
            <a:r>
              <a:rPr lang="en-US" sz="1000" dirty="0" err="1" smtClean="0">
                <a:effectLst/>
                <a:latin typeface="Arial"/>
                <a:ea typeface="Times New Roman"/>
                <a:cs typeface="Segoe UI"/>
              </a:rPr>
              <a:t>serveur</a:t>
            </a:r>
            <a:r>
              <a:rPr lang="en-US" sz="1000" dirty="0" smtClean="0">
                <a:effectLst/>
                <a:latin typeface="Arial"/>
                <a:ea typeface="Times New Roman"/>
                <a:cs typeface="Segoe UI"/>
              </a:rPr>
              <a:t> NLS.</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Troisième</a:t>
            </a:r>
            <a:r>
              <a:rPr lang="en-US" sz="1000" dirty="0" smtClean="0">
                <a:effectLst/>
                <a:latin typeface="Arial"/>
                <a:ea typeface="Times New Roman"/>
                <a:cs typeface="Segoe UI"/>
              </a:rPr>
              <a:t> </a:t>
            </a:r>
            <a:r>
              <a:rPr lang="en-US" sz="1000" dirty="0" err="1" smtClean="0">
                <a:effectLst/>
                <a:latin typeface="Arial"/>
                <a:ea typeface="Times New Roman"/>
                <a:cs typeface="Segoe UI"/>
              </a:rPr>
              <a:t>clic</a:t>
            </a:r>
            <a:r>
              <a:rPr lang="en-US" sz="1000" dirty="0" smtClean="0">
                <a:effectLst/>
                <a:latin typeface="Arial"/>
                <a:ea typeface="Times New Roman"/>
                <a:cs typeface="Segoe UI"/>
              </a:rPr>
              <a:t> : </a:t>
            </a:r>
            <a:r>
              <a:rPr lang="en-US" sz="1000" dirty="0" err="1" smtClean="0">
                <a:effectLst/>
                <a:latin typeface="Arial"/>
                <a:ea typeface="Times New Roman"/>
                <a:cs typeface="Segoe UI"/>
              </a:rPr>
              <a:t>expliquez</a:t>
            </a:r>
            <a:r>
              <a:rPr lang="en-US" sz="1000" dirty="0" smtClean="0">
                <a:effectLst/>
                <a:latin typeface="Arial"/>
                <a:ea typeface="Times New Roman"/>
                <a:cs typeface="Segoe UI"/>
              </a:rPr>
              <a:t> la </a:t>
            </a:r>
            <a:r>
              <a:rPr lang="en-US" sz="1000" dirty="0" err="1" smtClean="0">
                <a:effectLst/>
                <a:latin typeface="Arial"/>
                <a:ea typeface="Times New Roman"/>
                <a:cs typeface="Segoe UI"/>
              </a:rPr>
              <a:t>procédure</a:t>
            </a:r>
            <a:r>
              <a:rPr lang="en-US" sz="1000" dirty="0" smtClean="0">
                <a:effectLst/>
                <a:latin typeface="Arial"/>
                <a:ea typeface="Times New Roman"/>
                <a:cs typeface="Segoe UI"/>
              </a:rPr>
              <a:t> de </a:t>
            </a:r>
            <a:r>
              <a:rPr lang="en-US" sz="1000" dirty="0" err="1" smtClean="0">
                <a:effectLst/>
                <a:latin typeface="Arial"/>
                <a:ea typeface="Times New Roman"/>
                <a:cs typeface="Segoe UI"/>
              </a:rPr>
              <a:t>vérification</a:t>
            </a:r>
            <a:r>
              <a:rPr lang="en-US" sz="1000" dirty="0" smtClean="0">
                <a:effectLst/>
                <a:latin typeface="Arial"/>
                <a:ea typeface="Times New Roman"/>
                <a:cs typeface="Segoe UI"/>
              </a:rPr>
              <a:t> du </a:t>
            </a:r>
            <a:r>
              <a:rPr lang="en-US" sz="1000" dirty="0" err="1" smtClean="0">
                <a:effectLst/>
                <a:latin typeface="Arial"/>
                <a:ea typeface="Times New Roman"/>
                <a:cs typeface="Segoe UI"/>
              </a:rPr>
              <a:t>statut</a:t>
            </a:r>
            <a:r>
              <a:rPr lang="en-US" sz="1000" dirty="0" smtClean="0">
                <a:effectLst/>
                <a:latin typeface="Arial"/>
                <a:ea typeface="Times New Roman"/>
                <a:cs typeface="Segoe UI"/>
              </a:rPr>
              <a:t> de </a:t>
            </a:r>
            <a:r>
              <a:rPr lang="en-US" sz="1000" dirty="0" err="1" smtClean="0">
                <a:effectLst/>
                <a:latin typeface="Arial"/>
                <a:ea typeface="Times New Roman"/>
                <a:cs typeface="Segoe UI"/>
              </a:rPr>
              <a:t>révocation</a:t>
            </a:r>
            <a:r>
              <a:rPr lang="en-US" sz="1000" dirty="0" smtClean="0">
                <a:effectLst/>
                <a:latin typeface="Arial"/>
                <a:ea typeface="Times New Roman"/>
                <a:cs typeface="Segoe UI"/>
              </a:rPr>
              <a:t> CRL du </a:t>
            </a:r>
            <a:r>
              <a:rPr lang="en-US" sz="1000" dirty="0" err="1" smtClean="0">
                <a:effectLst/>
                <a:latin typeface="Arial"/>
                <a:ea typeface="Times New Roman"/>
                <a:cs typeface="Segoe UI"/>
              </a:rPr>
              <a:t>certificat</a:t>
            </a:r>
            <a:r>
              <a:rPr lang="en-US" sz="1000" dirty="0" smtClean="0">
                <a:effectLst/>
                <a:latin typeface="Arial"/>
                <a:ea typeface="Times New Roman"/>
                <a:cs typeface="Segoe UI"/>
              </a:rPr>
              <a:t> NLS.</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Quatrième</a:t>
            </a:r>
            <a:r>
              <a:rPr lang="en-US" sz="1000" dirty="0" smtClean="0">
                <a:effectLst/>
                <a:latin typeface="Arial"/>
                <a:ea typeface="Times New Roman"/>
                <a:cs typeface="Segoe UI"/>
              </a:rPr>
              <a:t> </a:t>
            </a:r>
            <a:r>
              <a:rPr lang="en-US" sz="1000" dirty="0" err="1" smtClean="0">
                <a:effectLst/>
                <a:latin typeface="Arial"/>
                <a:ea typeface="Times New Roman"/>
                <a:cs typeface="Segoe UI"/>
              </a:rPr>
              <a:t>clic</a:t>
            </a:r>
            <a:r>
              <a:rPr lang="en-US" sz="1000" dirty="0" smtClean="0">
                <a:effectLst/>
                <a:latin typeface="Arial"/>
                <a:ea typeface="Times New Roman"/>
                <a:cs typeface="Segoe UI"/>
              </a:rPr>
              <a:t> : </a:t>
            </a:r>
            <a:r>
              <a:rPr lang="en-US" sz="1000" dirty="0" err="1" smtClean="0">
                <a:effectLst/>
                <a:latin typeface="Arial"/>
                <a:ea typeface="Times New Roman"/>
                <a:cs typeface="Segoe UI"/>
              </a:rPr>
              <a:t>expliquez</a:t>
            </a:r>
            <a:r>
              <a:rPr lang="en-US" sz="1000" dirty="0" smtClean="0">
                <a:effectLst/>
                <a:latin typeface="Arial"/>
                <a:ea typeface="Times New Roman"/>
                <a:cs typeface="Segoe UI"/>
              </a:rPr>
              <a:t> comment, </a:t>
            </a:r>
            <a:r>
              <a:rPr lang="en-US" sz="1000" dirty="0" err="1" smtClean="0">
                <a:effectLst/>
                <a:latin typeface="Arial"/>
                <a:ea typeface="Times New Roman"/>
                <a:cs typeface="Segoe UI"/>
              </a:rPr>
              <a:t>d'après</a:t>
            </a:r>
            <a:r>
              <a:rPr lang="en-US" sz="1000" dirty="0" smtClean="0">
                <a:effectLst/>
                <a:latin typeface="Arial"/>
                <a:ea typeface="Times New Roman"/>
                <a:cs typeface="Segoe UI"/>
              </a:rPr>
              <a:t> la </a:t>
            </a:r>
            <a:r>
              <a:rPr lang="en-US" sz="1000" dirty="0" err="1" smtClean="0">
                <a:effectLst/>
                <a:latin typeface="Arial"/>
                <a:ea typeface="Times New Roman"/>
                <a:cs typeface="Segoe UI"/>
              </a:rPr>
              <a:t>réussite</a:t>
            </a:r>
            <a:r>
              <a:rPr lang="en-US" sz="1000" dirty="0" smtClean="0">
                <a:effectLst/>
                <a:latin typeface="Arial"/>
                <a:ea typeface="Times New Roman"/>
                <a:cs typeface="Segoe UI"/>
              </a:rPr>
              <a:t> de la </a:t>
            </a:r>
            <a:r>
              <a:rPr lang="en-US" sz="1000" dirty="0" err="1" smtClean="0">
                <a:effectLst/>
                <a:latin typeface="Arial"/>
                <a:ea typeface="Times New Roman"/>
                <a:cs typeface="Segoe UI"/>
              </a:rPr>
              <a:t>connexion</a:t>
            </a:r>
            <a:r>
              <a:rPr lang="en-US" sz="1000" dirty="0" smtClean="0">
                <a:effectLst/>
                <a:latin typeface="Arial"/>
                <a:ea typeface="Times New Roman"/>
                <a:cs typeface="Segoe UI"/>
              </a:rPr>
              <a:t> du </a:t>
            </a:r>
            <a:r>
              <a:rPr lang="en-US" sz="1000" dirty="0" err="1" smtClean="0">
                <a:effectLst/>
                <a:latin typeface="Arial"/>
                <a:ea typeface="Times New Roman"/>
                <a:cs typeface="Segoe UI"/>
              </a:rPr>
              <a:t>serveur</a:t>
            </a:r>
            <a:r>
              <a:rPr lang="en-US" sz="1000" dirty="0" smtClean="0">
                <a:effectLst/>
                <a:latin typeface="Arial"/>
                <a:ea typeface="Times New Roman"/>
                <a:cs typeface="Segoe UI"/>
              </a:rPr>
              <a:t> NLS, le client </a:t>
            </a:r>
            <a:r>
              <a:rPr lang="en-US" sz="1000" dirty="0" err="1" smtClean="0">
                <a:effectLst/>
                <a:latin typeface="Arial"/>
                <a:ea typeface="Times New Roman"/>
                <a:cs typeface="Segoe UI"/>
              </a:rPr>
              <a:t>DirectAccess</a:t>
            </a:r>
            <a:r>
              <a:rPr lang="en-US" sz="1000" dirty="0" smtClean="0">
                <a:effectLst/>
                <a:latin typeface="Arial"/>
                <a:ea typeface="Times New Roman"/>
                <a:cs typeface="Segoe UI"/>
              </a:rPr>
              <a:t> ignore les </a:t>
            </a:r>
            <a:r>
              <a:rPr lang="en-US" sz="1000" dirty="0" err="1" smtClean="0">
                <a:effectLst/>
                <a:latin typeface="Arial"/>
                <a:ea typeface="Times New Roman"/>
                <a:cs typeface="Segoe UI"/>
              </a:rPr>
              <a:t>règles</a:t>
            </a:r>
            <a:r>
              <a:rPr lang="en-US" sz="1000" dirty="0" smtClean="0">
                <a:effectLst/>
                <a:latin typeface="Arial"/>
                <a:ea typeface="Times New Roman"/>
                <a:cs typeface="Segoe UI"/>
              </a:rPr>
              <a:t> de </a:t>
            </a:r>
            <a:r>
              <a:rPr lang="en-US" sz="1000" dirty="0" err="1" smtClean="0">
                <a:effectLst/>
                <a:latin typeface="Arial"/>
                <a:ea typeface="Times New Roman"/>
                <a:cs typeface="Segoe UI"/>
              </a:rPr>
              <a:t>DirectAccess</a:t>
            </a:r>
            <a:r>
              <a:rPr lang="en-US" sz="1000" dirty="0" smtClean="0">
                <a:effectLst/>
                <a:latin typeface="Arial"/>
                <a:ea typeface="Times New Roman"/>
                <a:cs typeface="Segoe UI"/>
              </a:rPr>
              <a:t> </a:t>
            </a:r>
            <a:r>
              <a:rPr lang="en-US" sz="1000" dirty="0" err="1" smtClean="0">
                <a:effectLst/>
                <a:latin typeface="Arial"/>
                <a:ea typeface="Times New Roman"/>
                <a:cs typeface="Segoe UI"/>
              </a:rPr>
              <a:t>dans</a:t>
            </a:r>
            <a:r>
              <a:rPr lang="en-US" sz="1000" dirty="0" smtClean="0">
                <a:effectLst/>
                <a:latin typeface="Arial"/>
                <a:ea typeface="Times New Roman"/>
                <a:cs typeface="Segoe UI"/>
              </a:rPr>
              <a:t> la table NRPT.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Cinquième</a:t>
            </a:r>
            <a:r>
              <a:rPr lang="en-US" sz="1000" dirty="0" smtClean="0">
                <a:effectLst/>
                <a:latin typeface="Arial"/>
                <a:ea typeface="Times New Roman"/>
                <a:cs typeface="Segoe UI"/>
              </a:rPr>
              <a:t> </a:t>
            </a:r>
            <a:r>
              <a:rPr lang="en-US" sz="1000" dirty="0" err="1" smtClean="0">
                <a:effectLst/>
                <a:latin typeface="Arial"/>
                <a:ea typeface="Times New Roman"/>
                <a:cs typeface="Segoe UI"/>
              </a:rPr>
              <a:t>clic</a:t>
            </a:r>
            <a:r>
              <a:rPr lang="en-US" sz="1000" dirty="0" smtClean="0">
                <a:effectLst/>
                <a:latin typeface="Arial"/>
                <a:ea typeface="Times New Roman"/>
                <a:cs typeface="Segoe UI"/>
              </a:rPr>
              <a:t> : </a:t>
            </a:r>
            <a:r>
              <a:rPr lang="en-US" sz="1000" dirty="0" err="1" smtClean="0">
                <a:effectLst/>
                <a:latin typeface="Arial"/>
                <a:ea typeface="Times New Roman"/>
                <a:cs typeface="Segoe UI"/>
              </a:rPr>
              <a:t>expliquez</a:t>
            </a:r>
            <a:r>
              <a:rPr lang="en-US" sz="1000" dirty="0" smtClean="0">
                <a:effectLst/>
                <a:latin typeface="Arial"/>
                <a:ea typeface="Times New Roman"/>
                <a:cs typeface="Segoe UI"/>
              </a:rPr>
              <a:t> comment le client </a:t>
            </a:r>
            <a:r>
              <a:rPr lang="en-US" sz="1000" dirty="0" err="1" smtClean="0">
                <a:effectLst/>
                <a:latin typeface="Arial"/>
                <a:ea typeface="Times New Roman"/>
                <a:cs typeface="Segoe UI"/>
              </a:rPr>
              <a:t>DirectAccess</a:t>
            </a:r>
            <a:r>
              <a:rPr lang="en-US" sz="1000" dirty="0" smtClean="0">
                <a:effectLst/>
                <a:latin typeface="Arial"/>
                <a:ea typeface="Times New Roman"/>
                <a:cs typeface="Segoe UI"/>
              </a:rPr>
              <a:t> </a:t>
            </a:r>
            <a:r>
              <a:rPr lang="en-US" sz="1000" dirty="0" err="1" smtClean="0">
                <a:effectLst/>
                <a:latin typeface="Arial"/>
                <a:ea typeface="Times New Roman"/>
                <a:cs typeface="Segoe UI"/>
              </a:rPr>
              <a:t>tente</a:t>
            </a:r>
            <a:r>
              <a:rPr lang="en-US" sz="1000" dirty="0" smtClean="0">
                <a:effectLst/>
                <a:latin typeface="Arial"/>
                <a:ea typeface="Times New Roman"/>
                <a:cs typeface="Segoe UI"/>
              </a:rPr>
              <a:t> de </a:t>
            </a:r>
            <a:r>
              <a:rPr lang="en-US" sz="1000" dirty="0" err="1" smtClean="0">
                <a:effectLst/>
                <a:latin typeface="Arial"/>
                <a:ea typeface="Times New Roman"/>
                <a:cs typeface="Segoe UI"/>
              </a:rPr>
              <a:t>localiser</a:t>
            </a:r>
            <a:r>
              <a:rPr lang="en-US" sz="1000" dirty="0" smtClean="0">
                <a:effectLst/>
                <a:latin typeface="Arial"/>
                <a:ea typeface="Times New Roman"/>
                <a:cs typeface="Segoe UI"/>
              </a:rPr>
              <a:t> et de se connecter au </a:t>
            </a:r>
            <a:r>
              <a:rPr lang="en-US" sz="1000" dirty="0" err="1" smtClean="0">
                <a:effectLst/>
                <a:latin typeface="Arial"/>
                <a:ea typeface="Times New Roman"/>
                <a:cs typeface="Segoe UI"/>
              </a:rPr>
              <a:t>domaine</a:t>
            </a:r>
            <a:r>
              <a:rPr lang="en-US" sz="1000" dirty="0" smtClean="0">
                <a:effectLst/>
                <a:latin typeface="Arial"/>
                <a:ea typeface="Times New Roman"/>
                <a:cs typeface="Segoe UI"/>
              </a:rPr>
              <a:t> Active Directory</a:t>
            </a:r>
            <a:r>
              <a:rPr lang="en-US" sz="1000" baseline="30000" dirty="0" smtClean="0">
                <a:effectLst/>
                <a:latin typeface="Arial"/>
                <a:ea typeface="Times New Roman"/>
                <a:cs typeface="Segoe UI"/>
              </a:rPr>
              <a:t>®</a:t>
            </a:r>
            <a:r>
              <a:rPr lang="en-US" sz="1000" dirty="0" smtClean="0">
                <a:effectLst/>
                <a:latin typeface="Arial"/>
                <a:ea typeface="Times New Roman"/>
                <a:cs typeface="Segoe UI"/>
              </a:rPr>
              <a:t> Domain Services (AD DS) à </a:t>
            </a:r>
            <a:r>
              <a:rPr lang="en-US" sz="1000" dirty="0" err="1" smtClean="0">
                <a:effectLst/>
                <a:latin typeface="Arial"/>
                <a:ea typeface="Times New Roman"/>
                <a:cs typeface="Segoe UI"/>
              </a:rPr>
              <a:t>l'aide</a:t>
            </a:r>
            <a:r>
              <a:rPr lang="en-US" sz="1000" dirty="0" smtClean="0">
                <a:effectLst/>
                <a:latin typeface="Arial"/>
                <a:ea typeface="Times New Roman"/>
                <a:cs typeface="Segoe UI"/>
              </a:rPr>
              <a:t> d'un </a:t>
            </a:r>
            <a:r>
              <a:rPr lang="en-US" sz="1000" dirty="0" err="1" smtClean="0">
                <a:effectLst/>
                <a:latin typeface="Arial"/>
                <a:ea typeface="Times New Roman"/>
                <a:cs typeface="Segoe UI"/>
              </a:rPr>
              <a:t>compte</a:t>
            </a:r>
            <a:r>
              <a:rPr lang="en-US" sz="1000" dirty="0" smtClean="0">
                <a:effectLst/>
                <a:latin typeface="Arial"/>
                <a:ea typeface="Times New Roman"/>
                <a:cs typeface="Segoe UI"/>
              </a:rPr>
              <a:t> </a:t>
            </a:r>
            <a:r>
              <a:rPr lang="en-US" sz="1000" dirty="0" err="1" smtClean="0">
                <a:effectLst/>
                <a:latin typeface="Arial"/>
                <a:ea typeface="Times New Roman"/>
                <a:cs typeface="Segoe UI"/>
              </a:rPr>
              <a:t>d'ordinateur</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Sixième</a:t>
            </a:r>
            <a:r>
              <a:rPr lang="en-US" sz="1000" dirty="0" smtClean="0">
                <a:effectLst/>
                <a:latin typeface="Arial"/>
                <a:ea typeface="Times New Roman"/>
                <a:cs typeface="Segoe UI"/>
              </a:rPr>
              <a:t> </a:t>
            </a:r>
            <a:r>
              <a:rPr lang="en-US" sz="1000" dirty="0" err="1" smtClean="0">
                <a:effectLst/>
                <a:latin typeface="Arial"/>
                <a:ea typeface="Times New Roman"/>
                <a:cs typeface="Segoe UI"/>
              </a:rPr>
              <a:t>clic</a:t>
            </a:r>
            <a:r>
              <a:rPr lang="en-US" sz="1000" dirty="0" smtClean="0">
                <a:effectLst/>
                <a:latin typeface="Arial"/>
                <a:ea typeface="Times New Roman"/>
                <a:cs typeface="Segoe UI"/>
              </a:rPr>
              <a:t> : </a:t>
            </a:r>
            <a:r>
              <a:rPr lang="en-US" sz="1000" dirty="0" err="1" smtClean="0">
                <a:effectLst/>
                <a:latin typeface="Arial"/>
                <a:ea typeface="Times New Roman"/>
                <a:cs typeface="Segoe UI"/>
              </a:rPr>
              <a:t>expliquez</a:t>
            </a:r>
            <a:r>
              <a:rPr lang="en-US" sz="1000" dirty="0" smtClean="0">
                <a:effectLst/>
                <a:latin typeface="Arial"/>
                <a:ea typeface="Times New Roman"/>
                <a:cs typeface="Segoe UI"/>
              </a:rPr>
              <a:t> comment le client </a:t>
            </a:r>
            <a:r>
              <a:rPr lang="en-US" sz="1000" dirty="0" err="1" smtClean="0">
                <a:effectLst/>
                <a:latin typeface="Arial"/>
                <a:ea typeface="Times New Roman"/>
                <a:cs typeface="Segoe UI"/>
              </a:rPr>
              <a:t>DirectAccess</a:t>
            </a:r>
            <a:r>
              <a:rPr lang="en-US" sz="1000" dirty="0" smtClean="0">
                <a:effectLst/>
                <a:latin typeface="Arial"/>
                <a:ea typeface="Times New Roman"/>
                <a:cs typeface="Segoe UI"/>
              </a:rPr>
              <a:t> </a:t>
            </a:r>
            <a:r>
              <a:rPr lang="en-US" sz="1000" dirty="0" err="1" smtClean="0">
                <a:effectLst/>
                <a:latin typeface="Arial"/>
                <a:ea typeface="Times New Roman"/>
                <a:cs typeface="Segoe UI"/>
              </a:rPr>
              <a:t>attribue</a:t>
            </a:r>
            <a:r>
              <a:rPr lang="en-US" sz="1000" dirty="0" smtClean="0">
                <a:effectLst/>
                <a:latin typeface="Arial"/>
                <a:ea typeface="Times New Roman"/>
                <a:cs typeface="Segoe UI"/>
              </a:rPr>
              <a:t> le </a:t>
            </a:r>
            <a:r>
              <a:rPr lang="en-US" sz="1000" dirty="0" err="1" smtClean="0">
                <a:effectLst/>
                <a:latin typeface="Arial"/>
                <a:ea typeface="Times New Roman"/>
                <a:cs typeface="Segoe UI"/>
              </a:rPr>
              <a:t>profil</a:t>
            </a:r>
            <a:r>
              <a:rPr lang="en-US" sz="1000" dirty="0" smtClean="0">
                <a:effectLst/>
                <a:latin typeface="Arial"/>
                <a:ea typeface="Times New Roman"/>
                <a:cs typeface="Segoe UI"/>
              </a:rPr>
              <a:t> de pare-</a:t>
            </a:r>
            <a:r>
              <a:rPr lang="en-US" sz="1000" dirty="0" err="1" smtClean="0">
                <a:effectLst/>
                <a:latin typeface="Arial"/>
                <a:ea typeface="Times New Roman"/>
                <a:cs typeface="Segoe UI"/>
              </a:rPr>
              <a:t>feu</a:t>
            </a:r>
            <a:r>
              <a:rPr lang="en-US" sz="1000" dirty="0" smtClean="0">
                <a:effectLst/>
                <a:latin typeface="Arial"/>
                <a:ea typeface="Times New Roman"/>
                <a:cs typeface="Segoe UI"/>
              </a:rPr>
              <a:t> du </a:t>
            </a:r>
            <a:r>
              <a:rPr lang="en-US" sz="1000" dirty="0" err="1" smtClean="0">
                <a:effectLst/>
                <a:latin typeface="Arial"/>
                <a:ea typeface="Times New Roman"/>
                <a:cs typeface="Segoe UI"/>
              </a:rPr>
              <a:t>domaine</a:t>
            </a:r>
            <a:r>
              <a:rPr lang="en-US" sz="1000" dirty="0" smtClean="0">
                <a:effectLst/>
                <a:latin typeface="Arial"/>
                <a:ea typeface="Times New Roman"/>
                <a:cs typeface="Segoe UI"/>
              </a:rPr>
              <a:t>, qui ignore les </a:t>
            </a:r>
            <a:r>
              <a:rPr lang="en-US" sz="1000" dirty="0" err="1" smtClean="0">
                <a:effectLst/>
                <a:latin typeface="Arial"/>
                <a:ea typeface="Times New Roman"/>
                <a:cs typeface="Segoe UI"/>
              </a:rPr>
              <a:t>règles</a:t>
            </a:r>
            <a:r>
              <a:rPr lang="en-US" sz="1000" dirty="0" smtClean="0">
                <a:effectLst/>
                <a:latin typeface="Arial"/>
                <a:ea typeface="Times New Roman"/>
                <a:cs typeface="Segoe UI"/>
              </a:rPr>
              <a:t> de tunnel de </a:t>
            </a:r>
            <a:r>
              <a:rPr lang="en-US" sz="1000" dirty="0" err="1" smtClean="0">
                <a:effectLst/>
                <a:latin typeface="Arial"/>
                <a:ea typeface="Times New Roman"/>
                <a:cs typeface="Segoe UI"/>
              </a:rPr>
              <a:t>sécurité</a:t>
            </a:r>
            <a:r>
              <a:rPr lang="en-US" sz="1000" dirty="0" smtClean="0">
                <a:effectLst/>
                <a:latin typeface="Arial"/>
                <a:ea typeface="Times New Roman"/>
                <a:cs typeface="Segoe UI"/>
              </a:rPr>
              <a:t> de </a:t>
            </a:r>
            <a:r>
              <a:rPr lang="en-US" sz="1000" dirty="0" err="1" smtClean="0">
                <a:effectLst/>
                <a:latin typeface="Arial"/>
                <a:ea typeface="Times New Roman"/>
                <a:cs typeface="Segoe UI"/>
              </a:rPr>
              <a:t>connexion</a:t>
            </a:r>
            <a:r>
              <a:rPr lang="en-US" sz="1000" dirty="0" smtClean="0">
                <a:effectLst/>
                <a:latin typeface="Arial"/>
                <a:ea typeface="Times New Roman"/>
                <a:cs typeface="Segoe UI"/>
              </a:rPr>
              <a:t>, et commence à </a:t>
            </a:r>
            <a:r>
              <a:rPr lang="en-US" sz="1000" dirty="0" err="1" smtClean="0">
                <a:effectLst/>
                <a:latin typeface="Arial"/>
                <a:ea typeface="Times New Roman"/>
                <a:cs typeface="Segoe UI"/>
              </a:rPr>
              <a:t>accéder</a:t>
            </a:r>
            <a:r>
              <a:rPr lang="en-US" sz="1000" dirty="0" smtClean="0">
                <a:effectLst/>
                <a:latin typeface="Arial"/>
                <a:ea typeface="Times New Roman"/>
                <a:cs typeface="Segoe UI"/>
              </a:rPr>
              <a:t> </a:t>
            </a:r>
            <a:r>
              <a:rPr lang="en-US" sz="1000" dirty="0" err="1" smtClean="0">
                <a:effectLst/>
                <a:latin typeface="Arial"/>
                <a:ea typeface="Times New Roman"/>
                <a:cs typeface="Segoe UI"/>
              </a:rPr>
              <a:t>normalement</a:t>
            </a:r>
            <a:r>
              <a:rPr lang="en-US" sz="1000" dirty="0" smtClean="0">
                <a:effectLst/>
                <a:latin typeface="Arial"/>
                <a:ea typeface="Times New Roman"/>
                <a:cs typeface="Segoe UI"/>
              </a:rPr>
              <a:t> aux </a:t>
            </a:r>
            <a:r>
              <a:rPr lang="en-US" sz="1000" dirty="0" err="1" smtClean="0">
                <a:effectLst/>
                <a:latin typeface="Arial"/>
                <a:ea typeface="Times New Roman"/>
                <a:cs typeface="Segoe UI"/>
              </a:rPr>
              <a:t>ressources</a:t>
            </a:r>
            <a:r>
              <a:rPr lang="en-US" sz="1000" dirty="0" smtClean="0">
                <a:effectLst/>
                <a:latin typeface="Arial"/>
                <a:ea typeface="Times New Roman"/>
                <a:cs typeface="Segoe UI"/>
              </a:rPr>
              <a:t> intranet.</a:t>
            </a:r>
            <a:endParaRPr lang="en-US" sz="1000" dirty="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pPr>
              <a:defRPr/>
            </a:pPr>
            <a:fld id="{DCCEFC8F-1EBC-43E5-886D-F0A9AD3E9B6F}" type="slidenum">
              <a:rPr lang="en-US" smtClean="0"/>
              <a:pPr>
                <a:defRPr/>
              </a:pPr>
              <a:t>45</a:t>
            </a:fld>
            <a:endParaRPr lang="en-US" dirty="0"/>
          </a:p>
        </p:txBody>
      </p:sp>
      <p:sp>
        <p:nvSpPr>
          <p:cNvPr id="10" name="Rectangle 9"/>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11" name="Rectangle 10"/>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Configuration et résolution des problèmes d'accès à distance</a:t>
            </a:r>
            <a:endParaRPr lang="en-US" sz="1200" b="1">
              <a:solidFill>
                <a:srgbClr val="336699"/>
              </a:solidFill>
              <a:latin typeface="Arial"/>
            </a:endParaRPr>
          </a:p>
        </p:txBody>
      </p:sp>
    </p:spTree>
    <p:extLst>
      <p:ext uri="{BB962C8B-B14F-4D97-AF65-F5344CB8AC3E}">
        <p14:creationId xmlns:p14="http://schemas.microsoft.com/office/powerpoint/2010/main" val="40797785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p:txBody>
          <a:bodyPr/>
          <a:lstStyle/>
          <a:p>
            <a:pPr>
              <a:lnSpc>
                <a:spcPct val="115000"/>
              </a:lnSpc>
              <a:spcAft>
                <a:spcPts val="1000"/>
              </a:spcAft>
            </a:pPr>
            <a:r>
              <a:rPr lang="en-US" sz="1000" dirty="0" err="1" smtClean="0">
                <a:latin typeface="Arial"/>
                <a:ea typeface="SimSun"/>
                <a:cs typeface="Segoe UI"/>
              </a:rPr>
              <a:t>Utilisez</a:t>
            </a:r>
            <a:r>
              <a:rPr lang="en-US" sz="1000" dirty="0" smtClean="0">
                <a:latin typeface="Arial"/>
                <a:ea typeface="SimSun"/>
                <a:cs typeface="Segoe UI"/>
              </a:rPr>
              <a:t> la </a:t>
            </a:r>
            <a:r>
              <a:rPr lang="en-US" sz="1000" dirty="0" err="1" smtClean="0">
                <a:latin typeface="Arial"/>
                <a:ea typeface="SimSun"/>
                <a:cs typeface="Segoe UI"/>
              </a:rPr>
              <a:t>diapositive</a:t>
            </a:r>
            <a:r>
              <a:rPr lang="en-US" sz="1000" dirty="0" smtClean="0">
                <a:latin typeface="Arial"/>
                <a:ea typeface="SimSun"/>
                <a:cs typeface="Segoe UI"/>
              </a:rPr>
              <a:t> </a:t>
            </a:r>
            <a:r>
              <a:rPr lang="en-US" sz="1000" dirty="0" err="1" smtClean="0">
                <a:latin typeface="Arial"/>
                <a:ea typeface="SimSun"/>
                <a:cs typeface="Segoe UI"/>
              </a:rPr>
              <a:t>animée</a:t>
            </a:r>
            <a:r>
              <a:rPr lang="en-US" sz="1000" dirty="0" smtClean="0">
                <a:latin typeface="Arial"/>
                <a:ea typeface="SimSun"/>
                <a:cs typeface="Segoe UI"/>
              </a:rPr>
              <a:t> pour </a:t>
            </a:r>
            <a:r>
              <a:rPr lang="en-US" sz="1000" dirty="0" err="1" smtClean="0">
                <a:latin typeface="Arial"/>
                <a:ea typeface="SimSun"/>
                <a:cs typeface="Segoe UI"/>
              </a:rPr>
              <a:t>expliquer</a:t>
            </a:r>
            <a:r>
              <a:rPr lang="en-US" sz="1000" dirty="0" smtClean="0">
                <a:latin typeface="Arial"/>
                <a:ea typeface="SimSun"/>
                <a:cs typeface="Segoe UI"/>
              </a:rPr>
              <a:t> les </a:t>
            </a:r>
            <a:r>
              <a:rPr lang="en-US" sz="1000" dirty="0" err="1" smtClean="0">
                <a:latin typeface="Arial"/>
                <a:ea typeface="SimSun"/>
                <a:cs typeface="Segoe UI"/>
              </a:rPr>
              <a:t>processus</a:t>
            </a:r>
            <a:r>
              <a:rPr lang="en-US" sz="1000" dirty="0" smtClean="0">
                <a:latin typeface="Arial"/>
                <a:ea typeface="SimSun"/>
                <a:cs typeface="Segoe UI"/>
              </a:rPr>
              <a:t> </a:t>
            </a:r>
            <a:r>
              <a:rPr lang="en-US" sz="1000" dirty="0" err="1" smtClean="0">
                <a:latin typeface="Arial"/>
                <a:ea typeface="SimSun"/>
                <a:cs typeface="Segoe UI"/>
              </a:rPr>
              <a:t>suivants</a:t>
            </a:r>
            <a:r>
              <a:rPr lang="en-US" sz="1000" dirty="0" smtClean="0">
                <a:latin typeface="Arial"/>
                <a:ea typeface="SimSun"/>
                <a:cs typeface="Segoe UI"/>
              </a:rPr>
              <a:t> :</a:t>
            </a:r>
            <a:endParaRPr lang="en-US" sz="1000" dirty="0" smtClean="0">
              <a:latin typeface="Arial"/>
              <a:ea typeface="SimSun"/>
              <a:cs typeface="Arial"/>
            </a:endParaRPr>
          </a:p>
          <a:p>
            <a:pPr marL="342900" marR="0" lvl="0" indent="-342900">
              <a:lnSpc>
                <a:spcPct val="115000"/>
              </a:lnSpc>
              <a:spcBef>
                <a:spcPts val="0"/>
              </a:spcBef>
              <a:spcAft>
                <a:spcPts val="995"/>
              </a:spcAft>
              <a:buFont typeface="+mj-lt"/>
              <a:buAutoNum type="arabicPeriod"/>
            </a:pPr>
            <a:r>
              <a:rPr lang="en-US" sz="1000" dirty="0" smtClean="0">
                <a:effectLst/>
                <a:latin typeface="Arial"/>
                <a:ea typeface="Times New Roman"/>
                <a:cs typeface="Segoe UI"/>
              </a:rPr>
              <a:t>Premier </a:t>
            </a:r>
            <a:r>
              <a:rPr lang="en-US" sz="1000" dirty="0" err="1" smtClean="0">
                <a:effectLst/>
                <a:latin typeface="Arial"/>
                <a:ea typeface="Times New Roman"/>
                <a:cs typeface="Segoe UI"/>
              </a:rPr>
              <a:t>clic</a:t>
            </a:r>
            <a:r>
              <a:rPr lang="en-US" sz="1000" dirty="0" smtClean="0">
                <a:effectLst/>
                <a:latin typeface="Arial"/>
                <a:ea typeface="Times New Roman"/>
                <a:cs typeface="Segoe UI"/>
              </a:rPr>
              <a:t> : </a:t>
            </a:r>
            <a:r>
              <a:rPr lang="en-US" sz="1000" dirty="0" err="1" smtClean="0">
                <a:effectLst/>
                <a:latin typeface="Arial"/>
                <a:ea typeface="Times New Roman"/>
                <a:cs typeface="Segoe UI"/>
              </a:rPr>
              <a:t>expliquez</a:t>
            </a:r>
            <a:r>
              <a:rPr lang="en-US" sz="1000" dirty="0" smtClean="0">
                <a:effectLst/>
                <a:latin typeface="Arial"/>
                <a:ea typeface="Times New Roman"/>
                <a:cs typeface="Segoe UI"/>
              </a:rPr>
              <a:t> comment le client </a:t>
            </a:r>
            <a:r>
              <a:rPr lang="en-US" sz="1000" dirty="0" err="1" smtClean="0">
                <a:effectLst/>
                <a:latin typeface="Arial"/>
                <a:ea typeface="Times New Roman"/>
                <a:cs typeface="Segoe UI"/>
              </a:rPr>
              <a:t>DirectAccess</a:t>
            </a:r>
            <a:r>
              <a:rPr lang="en-US" sz="1000" dirty="0" smtClean="0">
                <a:effectLst/>
                <a:latin typeface="Arial"/>
                <a:ea typeface="Times New Roman"/>
                <a:cs typeface="Segoe UI"/>
              </a:rPr>
              <a:t> </a:t>
            </a:r>
            <a:r>
              <a:rPr lang="en-US" sz="1000" dirty="0" err="1" smtClean="0">
                <a:effectLst/>
                <a:latin typeface="Arial"/>
                <a:ea typeface="Times New Roman"/>
                <a:cs typeface="Segoe UI"/>
              </a:rPr>
              <a:t>essaie</a:t>
            </a:r>
            <a:r>
              <a:rPr lang="en-US" sz="1000" dirty="0" smtClean="0">
                <a:effectLst/>
                <a:latin typeface="Arial"/>
                <a:ea typeface="Times New Roman"/>
                <a:cs typeface="Segoe UI"/>
              </a:rPr>
              <a:t> </a:t>
            </a:r>
            <a:r>
              <a:rPr lang="en-US" sz="1000" dirty="0" err="1" smtClean="0">
                <a:effectLst/>
                <a:latin typeface="Arial"/>
                <a:ea typeface="Times New Roman"/>
                <a:cs typeface="Segoe UI"/>
              </a:rPr>
              <a:t>d'accéder</a:t>
            </a:r>
            <a:r>
              <a:rPr lang="en-US" sz="1000" dirty="0" smtClean="0">
                <a:effectLst/>
                <a:latin typeface="Arial"/>
                <a:ea typeface="Times New Roman"/>
                <a:cs typeface="Segoe UI"/>
              </a:rPr>
              <a:t> au </a:t>
            </a:r>
            <a:r>
              <a:rPr lang="en-US" sz="1000" dirty="0" err="1" smtClean="0">
                <a:effectLst/>
                <a:latin typeface="Arial"/>
                <a:ea typeface="Times New Roman"/>
                <a:cs typeface="Segoe UI"/>
              </a:rPr>
              <a:t>serveur</a:t>
            </a:r>
            <a:r>
              <a:rPr lang="en-US" sz="1000" dirty="0" smtClean="0">
                <a:effectLst/>
                <a:latin typeface="Arial"/>
                <a:ea typeface="Times New Roman"/>
                <a:cs typeface="Segoe UI"/>
              </a:rPr>
              <a:t> NLS.</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Deuxième</a:t>
            </a:r>
            <a:r>
              <a:rPr lang="en-US" sz="1000" dirty="0" smtClean="0">
                <a:effectLst/>
                <a:latin typeface="Arial"/>
                <a:ea typeface="Times New Roman"/>
                <a:cs typeface="Segoe UI"/>
              </a:rPr>
              <a:t> </a:t>
            </a:r>
            <a:r>
              <a:rPr lang="en-US" sz="1000" dirty="0" err="1" smtClean="0">
                <a:effectLst/>
                <a:latin typeface="Arial"/>
                <a:ea typeface="Times New Roman"/>
                <a:cs typeface="Segoe UI"/>
              </a:rPr>
              <a:t>clic</a:t>
            </a:r>
            <a:r>
              <a:rPr lang="en-US" sz="1000" dirty="0" smtClean="0">
                <a:effectLst/>
                <a:latin typeface="Arial"/>
                <a:ea typeface="Times New Roman"/>
                <a:cs typeface="Segoe UI"/>
              </a:rPr>
              <a:t> : </a:t>
            </a:r>
            <a:r>
              <a:rPr lang="en-US" sz="1000" dirty="0" err="1" smtClean="0">
                <a:effectLst/>
                <a:latin typeface="Arial"/>
                <a:ea typeface="Times New Roman"/>
                <a:cs typeface="Segoe UI"/>
              </a:rPr>
              <a:t>expliquez</a:t>
            </a:r>
            <a:r>
              <a:rPr lang="en-US" sz="1000" dirty="0" smtClean="0">
                <a:effectLst/>
                <a:latin typeface="Arial"/>
                <a:ea typeface="Times New Roman"/>
                <a:cs typeface="Segoe UI"/>
              </a:rPr>
              <a:t> comment le client </a:t>
            </a:r>
            <a:r>
              <a:rPr lang="en-US" sz="1000" dirty="0" err="1" smtClean="0">
                <a:effectLst/>
                <a:latin typeface="Arial"/>
                <a:ea typeface="Times New Roman"/>
                <a:cs typeface="Segoe UI"/>
              </a:rPr>
              <a:t>DirectAccess</a:t>
            </a:r>
            <a:r>
              <a:rPr lang="en-US" sz="1000" dirty="0" smtClean="0">
                <a:effectLst/>
                <a:latin typeface="Arial"/>
                <a:ea typeface="Times New Roman"/>
                <a:cs typeface="Segoe UI"/>
              </a:rPr>
              <a:t> </a:t>
            </a:r>
            <a:r>
              <a:rPr lang="en-US" sz="1000" dirty="0" err="1" smtClean="0">
                <a:effectLst/>
                <a:latin typeface="Arial"/>
                <a:ea typeface="Times New Roman"/>
                <a:cs typeface="Segoe UI"/>
              </a:rPr>
              <a:t>essaie</a:t>
            </a:r>
            <a:r>
              <a:rPr lang="en-US" sz="1000" dirty="0" smtClean="0">
                <a:effectLst/>
                <a:latin typeface="Arial"/>
                <a:ea typeface="Times New Roman"/>
                <a:cs typeface="Segoe UI"/>
              </a:rPr>
              <a:t> de </a:t>
            </a:r>
            <a:r>
              <a:rPr lang="en-US" sz="1000" dirty="0" err="1" smtClean="0">
                <a:effectLst/>
                <a:latin typeface="Arial"/>
                <a:ea typeface="Times New Roman"/>
                <a:cs typeface="Segoe UI"/>
              </a:rPr>
              <a:t>trouver</a:t>
            </a:r>
            <a:r>
              <a:rPr lang="en-US" sz="1000" dirty="0" smtClean="0">
                <a:effectLst/>
                <a:latin typeface="Arial"/>
                <a:ea typeface="Times New Roman"/>
                <a:cs typeface="Segoe UI"/>
              </a:rPr>
              <a:t> un </a:t>
            </a:r>
            <a:r>
              <a:rPr lang="en-US" sz="1000" dirty="0" err="1" smtClean="0">
                <a:effectLst/>
                <a:latin typeface="Arial"/>
                <a:ea typeface="Times New Roman"/>
                <a:cs typeface="Segoe UI"/>
              </a:rPr>
              <a:t>contrôleur</a:t>
            </a:r>
            <a:r>
              <a:rPr lang="en-US" sz="1000" dirty="0" smtClean="0">
                <a:effectLst/>
                <a:latin typeface="Arial"/>
                <a:ea typeface="Times New Roman"/>
                <a:cs typeface="Segoe UI"/>
              </a:rPr>
              <a:t> de </a:t>
            </a:r>
            <a:r>
              <a:rPr lang="en-US" sz="1000" dirty="0" err="1" smtClean="0">
                <a:effectLst/>
                <a:latin typeface="Arial"/>
                <a:ea typeface="Times New Roman"/>
                <a:cs typeface="Segoe UI"/>
              </a:rPr>
              <a:t>domaine</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Troisième</a:t>
            </a:r>
            <a:r>
              <a:rPr lang="en-US" sz="1000" dirty="0" smtClean="0">
                <a:effectLst/>
                <a:latin typeface="Arial"/>
                <a:ea typeface="Times New Roman"/>
                <a:cs typeface="Segoe UI"/>
              </a:rPr>
              <a:t> </a:t>
            </a:r>
            <a:r>
              <a:rPr lang="en-US" sz="1000" dirty="0" err="1" smtClean="0">
                <a:effectLst/>
                <a:latin typeface="Arial"/>
                <a:ea typeface="Times New Roman"/>
                <a:cs typeface="Segoe UI"/>
              </a:rPr>
              <a:t>clic</a:t>
            </a:r>
            <a:r>
              <a:rPr lang="en-US" sz="1000" dirty="0" smtClean="0">
                <a:effectLst/>
                <a:latin typeface="Arial"/>
                <a:ea typeface="Times New Roman"/>
                <a:cs typeface="Segoe UI"/>
              </a:rPr>
              <a:t> : </a:t>
            </a:r>
            <a:r>
              <a:rPr lang="en-US" sz="1000" dirty="0" err="1" smtClean="0">
                <a:effectLst/>
                <a:latin typeface="Arial"/>
                <a:ea typeface="Times New Roman"/>
                <a:cs typeface="Segoe UI"/>
              </a:rPr>
              <a:t>expliquez</a:t>
            </a:r>
            <a:r>
              <a:rPr lang="en-US" sz="1000" dirty="0" smtClean="0">
                <a:effectLst/>
                <a:latin typeface="Arial"/>
                <a:ea typeface="Times New Roman"/>
                <a:cs typeface="Segoe UI"/>
              </a:rPr>
              <a:t> comment le client </a:t>
            </a:r>
            <a:r>
              <a:rPr lang="en-US" sz="1000" dirty="0" err="1" smtClean="0">
                <a:effectLst/>
                <a:latin typeface="Arial"/>
                <a:ea typeface="Times New Roman"/>
                <a:cs typeface="Segoe UI"/>
              </a:rPr>
              <a:t>DirectAccess</a:t>
            </a:r>
            <a:r>
              <a:rPr lang="en-US" sz="1000" dirty="0" smtClean="0">
                <a:effectLst/>
                <a:latin typeface="Arial"/>
                <a:ea typeface="Times New Roman"/>
                <a:cs typeface="Segoe UI"/>
              </a:rPr>
              <a:t> </a:t>
            </a:r>
            <a:r>
              <a:rPr lang="en-US" sz="1000" dirty="0" err="1" smtClean="0">
                <a:effectLst/>
                <a:latin typeface="Arial"/>
                <a:ea typeface="Times New Roman"/>
                <a:cs typeface="Segoe UI"/>
              </a:rPr>
              <a:t>essaie</a:t>
            </a:r>
            <a:r>
              <a:rPr lang="en-US" sz="1000" dirty="0" smtClean="0">
                <a:effectLst/>
                <a:latin typeface="Arial"/>
                <a:ea typeface="Times New Roman"/>
                <a:cs typeface="Segoe UI"/>
              </a:rPr>
              <a:t> </a:t>
            </a:r>
            <a:r>
              <a:rPr lang="en-US" sz="1000" dirty="0" err="1" smtClean="0">
                <a:effectLst/>
                <a:latin typeface="Arial"/>
                <a:ea typeface="Times New Roman"/>
                <a:cs typeface="Segoe UI"/>
              </a:rPr>
              <a:t>d'accéder</a:t>
            </a:r>
            <a:r>
              <a:rPr lang="en-US" sz="1000" dirty="0" smtClean="0">
                <a:effectLst/>
                <a:latin typeface="Arial"/>
                <a:ea typeface="Times New Roman"/>
                <a:cs typeface="Segoe UI"/>
              </a:rPr>
              <a:t> aux </a:t>
            </a:r>
            <a:r>
              <a:rPr lang="en-US" sz="1000" dirty="0" err="1" smtClean="0">
                <a:effectLst/>
                <a:latin typeface="Arial"/>
                <a:ea typeface="Times New Roman"/>
                <a:cs typeface="Segoe UI"/>
              </a:rPr>
              <a:t>ressources</a:t>
            </a:r>
            <a:r>
              <a:rPr lang="en-US" sz="1000" dirty="0" smtClean="0">
                <a:effectLst/>
                <a:latin typeface="Arial"/>
                <a:ea typeface="Times New Roman"/>
                <a:cs typeface="Segoe UI"/>
              </a:rPr>
              <a:t> intranet.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Quatrième</a:t>
            </a:r>
            <a:r>
              <a:rPr lang="en-US" sz="1000" dirty="0" smtClean="0">
                <a:effectLst/>
                <a:latin typeface="Arial"/>
                <a:ea typeface="Times New Roman"/>
                <a:cs typeface="Segoe UI"/>
              </a:rPr>
              <a:t> </a:t>
            </a:r>
            <a:r>
              <a:rPr lang="en-US" sz="1000" dirty="0" err="1" smtClean="0">
                <a:effectLst/>
                <a:latin typeface="Arial"/>
                <a:ea typeface="Times New Roman"/>
                <a:cs typeface="Segoe UI"/>
              </a:rPr>
              <a:t>clic</a:t>
            </a:r>
            <a:r>
              <a:rPr lang="en-US" sz="1000" dirty="0" smtClean="0">
                <a:effectLst/>
                <a:latin typeface="Arial"/>
                <a:ea typeface="Times New Roman"/>
                <a:cs typeface="Segoe UI"/>
              </a:rPr>
              <a:t> : </a:t>
            </a:r>
            <a:r>
              <a:rPr lang="en-US" sz="1000" dirty="0" err="1" smtClean="0">
                <a:effectLst/>
                <a:latin typeface="Arial"/>
                <a:ea typeface="Times New Roman"/>
                <a:cs typeface="Segoe UI"/>
              </a:rPr>
              <a:t>expliquez</a:t>
            </a:r>
            <a:r>
              <a:rPr lang="en-US" sz="1000" dirty="0" smtClean="0">
                <a:effectLst/>
                <a:latin typeface="Arial"/>
                <a:ea typeface="Times New Roman"/>
                <a:cs typeface="Segoe UI"/>
              </a:rPr>
              <a:t> comment le client </a:t>
            </a:r>
            <a:r>
              <a:rPr lang="en-US" sz="1000" dirty="0" err="1" smtClean="0">
                <a:effectLst/>
                <a:latin typeface="Arial"/>
                <a:ea typeface="Times New Roman"/>
                <a:cs typeface="Segoe UI"/>
              </a:rPr>
              <a:t>DirectAccess</a:t>
            </a:r>
            <a:r>
              <a:rPr lang="en-US" sz="1000" dirty="0" smtClean="0">
                <a:effectLst/>
                <a:latin typeface="Arial"/>
                <a:ea typeface="Times New Roman"/>
                <a:cs typeface="Segoe UI"/>
              </a:rPr>
              <a:t> </a:t>
            </a:r>
            <a:r>
              <a:rPr lang="en-US" sz="1000" dirty="0" err="1" smtClean="0">
                <a:effectLst/>
                <a:latin typeface="Arial"/>
                <a:ea typeface="Times New Roman"/>
                <a:cs typeface="Segoe UI"/>
              </a:rPr>
              <a:t>essaie</a:t>
            </a:r>
            <a:r>
              <a:rPr lang="en-US" sz="1000" dirty="0" smtClean="0">
                <a:effectLst/>
                <a:latin typeface="Arial"/>
                <a:ea typeface="Times New Roman"/>
                <a:cs typeface="Segoe UI"/>
              </a:rPr>
              <a:t> </a:t>
            </a:r>
            <a:r>
              <a:rPr lang="en-US" sz="1000" dirty="0" err="1" smtClean="0">
                <a:effectLst/>
                <a:latin typeface="Arial"/>
                <a:ea typeface="Times New Roman"/>
                <a:cs typeface="Segoe UI"/>
              </a:rPr>
              <a:t>d'accéder</a:t>
            </a:r>
            <a:r>
              <a:rPr lang="en-US" sz="1000" dirty="0" smtClean="0">
                <a:effectLst/>
                <a:latin typeface="Arial"/>
                <a:ea typeface="Times New Roman"/>
                <a:cs typeface="Segoe UI"/>
              </a:rPr>
              <a:t> aux </a:t>
            </a:r>
            <a:r>
              <a:rPr lang="en-US" sz="1000" dirty="0" err="1" smtClean="0">
                <a:effectLst/>
                <a:latin typeface="Arial"/>
                <a:ea typeface="Times New Roman"/>
                <a:cs typeface="Segoe UI"/>
              </a:rPr>
              <a:t>ressources</a:t>
            </a:r>
            <a:r>
              <a:rPr lang="en-US" sz="1000" dirty="0" smtClean="0">
                <a:effectLst/>
                <a:latin typeface="Arial"/>
                <a:ea typeface="Times New Roman"/>
                <a:cs typeface="Segoe UI"/>
              </a:rPr>
              <a:t> Internet.</a:t>
            </a:r>
            <a:endParaRPr lang="en-US" sz="1000" dirty="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pPr>
              <a:defRPr/>
            </a:pPr>
            <a:fld id="{DCCEFC8F-1EBC-43E5-886D-F0A9AD3E9B6F}" type="slidenum">
              <a:rPr lang="en-US" smtClean="0"/>
              <a:pPr>
                <a:defRPr/>
              </a:pPr>
              <a:t>46</a:t>
            </a:fld>
            <a:endParaRPr lang="en-US" dirty="0"/>
          </a:p>
        </p:txBody>
      </p:sp>
      <p:sp>
        <p:nvSpPr>
          <p:cNvPr id="6" name="Date Placeholder 5"/>
          <p:cNvSpPr>
            <a:spLocks noGrp="1"/>
          </p:cNvSpPr>
          <p:nvPr>
            <p:ph type="dt" idx="12"/>
          </p:nvPr>
        </p:nvSpPr>
        <p:spPr/>
        <p:txBody>
          <a:bodyPr/>
          <a:lstStyle/>
          <a:p>
            <a:pPr>
              <a:defRPr/>
            </a:pPr>
            <a:r>
              <a:rPr lang="en-US" dirty="0" smtClean="0"/>
              <a:t>Cours 6421B</a:t>
            </a:r>
            <a:endParaRPr lang="en-US" dirty="0"/>
          </a:p>
        </p:txBody>
      </p:sp>
      <p:sp>
        <p:nvSpPr>
          <p:cNvPr id="9" name="Rectangle 8"/>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10" name="Rectangle 9"/>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Configuration et résolution des problèmes d'accès à distance</a:t>
            </a:r>
            <a:endParaRPr lang="en-US" sz="1200" b="1">
              <a:solidFill>
                <a:srgbClr val="336699"/>
              </a:solidFill>
              <a:latin typeface="Arial"/>
            </a:endParaRPr>
          </a:p>
        </p:txBody>
      </p:sp>
    </p:spTree>
    <p:extLst>
      <p:ext uri="{BB962C8B-B14F-4D97-AF65-F5344CB8AC3E}">
        <p14:creationId xmlns:p14="http://schemas.microsoft.com/office/powerpoint/2010/main" val="27643299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7"/>
          <p:cNvSpPr txBox="1">
            <a:spLocks noGrp="1" noChangeArrowheads="1"/>
          </p:cNvSpPr>
          <p:nvPr/>
        </p:nvSpPr>
        <p:spPr bwMode="auto">
          <a:xfrm>
            <a:off x="3884027" y="8684926"/>
            <a:ext cx="2972421" cy="457513"/>
          </a:xfrm>
          <a:prstGeom prst="rect">
            <a:avLst/>
          </a:prstGeom>
          <a:noFill/>
          <a:ln>
            <a:miter lim="800000"/>
            <a:headEnd/>
            <a:tailEnd/>
          </a:ln>
        </p:spPr>
        <p:txBody>
          <a:bodyPr lIns="89730" tIns="44865" rIns="89730" bIns="44865" anchor="b"/>
          <a:lstStyle/>
          <a:p>
            <a:pPr algn="r">
              <a:defRPr/>
            </a:pPr>
            <a:fld id="{52283A34-3F6A-4F59-B428-275706C33EC7}" type="slidenum">
              <a:rPr lang="en-US" sz="1200">
                <a:latin typeface="Arial" charset="0"/>
              </a:rPr>
              <a:pPr algn="r">
                <a:defRPr/>
              </a:pPr>
              <a:t>47</a:t>
            </a:fld>
            <a:endParaRPr lang="en-US" sz="1200">
              <a:latin typeface="Arial" charset="0"/>
            </a:endParaRPr>
          </a:p>
        </p:txBody>
      </p:sp>
      <p:sp>
        <p:nvSpPr>
          <p:cNvPr id="70659" name="Rectangle 2"/>
          <p:cNvSpPr>
            <a:spLocks noGrp="1" noRot="1" noChangeAspect="1" noChangeArrowheads="1" noTextEdit="1"/>
          </p:cNvSpPr>
          <p:nvPr>
            <p:ph type="sldImg"/>
          </p:nvPr>
        </p:nvSpPr>
        <p:spPr>
          <a:xfrm>
            <a:off x="4321175" y="74613"/>
            <a:ext cx="2413000" cy="1809750"/>
          </a:xfrm>
          <a:ln/>
        </p:spPr>
      </p:sp>
      <p:sp>
        <p:nvSpPr>
          <p:cNvPr id="70660" name="Rectangle 3"/>
          <p:cNvSpPr>
            <a:spLocks noGrp="1" noChangeArrowheads="1"/>
          </p:cNvSpPr>
          <p:nvPr>
            <p:ph type="body" idx="1"/>
          </p:nvPr>
        </p:nvSpPr>
        <p:spPr>
          <a:xfrm>
            <a:off x="307492" y="2148591"/>
            <a:ext cx="6149837" cy="67315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Aft>
                <a:spcPts val="1000"/>
              </a:spcAft>
            </a:pPr>
            <a:r>
              <a:rPr lang="en-US" sz="1000" dirty="0" err="1" smtClean="0">
                <a:latin typeface="Arial"/>
                <a:ea typeface="SimSun"/>
                <a:cs typeface="Segoe UI"/>
              </a:rPr>
              <a:t>Expliquez</a:t>
            </a:r>
            <a:r>
              <a:rPr lang="en-US" sz="1000" dirty="0" smtClean="0">
                <a:latin typeface="Arial"/>
                <a:ea typeface="SimSun"/>
                <a:cs typeface="Segoe UI"/>
              </a:rPr>
              <a:t> aux </a:t>
            </a:r>
            <a:r>
              <a:rPr lang="en-US" sz="1000" dirty="0" err="1" smtClean="0">
                <a:latin typeface="Arial"/>
                <a:ea typeface="SimSun"/>
                <a:cs typeface="Segoe UI"/>
              </a:rPr>
              <a:t>stagiaires</a:t>
            </a:r>
            <a:r>
              <a:rPr lang="en-US" sz="1000" dirty="0" smtClean="0">
                <a:latin typeface="Arial"/>
                <a:ea typeface="SimSun"/>
                <a:cs typeface="Segoe UI"/>
              </a:rPr>
              <a:t> les conditions </a:t>
            </a:r>
            <a:r>
              <a:rPr lang="en-US" sz="1000" dirty="0" err="1" smtClean="0">
                <a:latin typeface="Arial"/>
                <a:ea typeface="SimSun"/>
                <a:cs typeface="Segoe UI"/>
              </a:rPr>
              <a:t>requises</a:t>
            </a:r>
            <a:r>
              <a:rPr lang="en-US" sz="1000" dirty="0" smtClean="0">
                <a:latin typeface="Arial"/>
                <a:ea typeface="SimSun"/>
                <a:cs typeface="Segoe UI"/>
              </a:rPr>
              <a:t> </a:t>
            </a:r>
            <a:r>
              <a:rPr lang="en-US" sz="1000" dirty="0" err="1" smtClean="0">
                <a:latin typeface="Arial"/>
                <a:ea typeface="SimSun"/>
                <a:cs typeface="Segoe UI"/>
              </a:rPr>
              <a:t>d'infrastructure</a:t>
            </a:r>
            <a:r>
              <a:rPr lang="en-US" sz="1000" dirty="0" smtClean="0">
                <a:latin typeface="Arial"/>
                <a:ea typeface="SimSun"/>
                <a:cs typeface="Segoe UI"/>
              </a:rPr>
              <a:t> </a:t>
            </a:r>
            <a:r>
              <a:rPr lang="en-US" sz="1000" dirty="0" err="1" smtClean="0">
                <a:latin typeface="Arial"/>
                <a:ea typeface="SimSun"/>
                <a:cs typeface="Segoe UI"/>
              </a:rPr>
              <a:t>suivantes</a:t>
            </a:r>
            <a:r>
              <a:rPr lang="en-US" sz="1000" dirty="0" smtClean="0">
                <a:latin typeface="Arial"/>
                <a:ea typeface="SimSun"/>
                <a:cs typeface="Segoe UI"/>
              </a:rPr>
              <a:t> pour </a:t>
            </a:r>
            <a:r>
              <a:rPr lang="en-US" sz="1000" dirty="0" err="1" smtClean="0">
                <a:latin typeface="Arial"/>
                <a:ea typeface="SimSun"/>
                <a:cs typeface="Segoe UI"/>
              </a:rPr>
              <a:t>DirectAccess</a:t>
            </a:r>
            <a:r>
              <a:rPr lang="en-US" sz="1000" dirty="0" smtClean="0">
                <a:latin typeface="Arial"/>
                <a:ea typeface="SimSun"/>
                <a:cs typeface="Segoe UI"/>
              </a:rPr>
              <a:t> :</a:t>
            </a:r>
            <a:endParaRPr lang="en-US" sz="1000" dirty="0" smtClean="0">
              <a:latin typeface="Arial"/>
              <a:ea typeface="SimSun"/>
              <a:cs typeface="Arial"/>
            </a:endParaRP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Segoe UI"/>
              </a:rPr>
              <a:t>AD DS </a:t>
            </a:r>
            <a:r>
              <a:rPr lang="en-US" sz="1000" dirty="0" err="1" smtClean="0">
                <a:effectLst/>
                <a:latin typeface="Arial"/>
                <a:ea typeface="Times New Roman"/>
                <a:cs typeface="Segoe UI"/>
              </a:rPr>
              <a:t>doit</a:t>
            </a:r>
            <a:r>
              <a:rPr lang="en-US" sz="1000" dirty="0" smtClean="0">
                <a:effectLst/>
                <a:latin typeface="Arial"/>
                <a:ea typeface="Times New Roman"/>
                <a:cs typeface="Segoe UI"/>
              </a:rPr>
              <a:t> </a:t>
            </a:r>
            <a:r>
              <a:rPr lang="en-US" sz="1000" dirty="0" err="1" smtClean="0">
                <a:effectLst/>
                <a:latin typeface="Arial"/>
                <a:ea typeface="Times New Roman"/>
                <a:cs typeface="Segoe UI"/>
              </a:rPr>
              <a:t>être</a:t>
            </a:r>
            <a:r>
              <a:rPr lang="en-US" sz="1000" dirty="0" smtClean="0">
                <a:effectLst/>
                <a:latin typeface="Arial"/>
                <a:ea typeface="Times New Roman"/>
                <a:cs typeface="Segoe UI"/>
              </a:rPr>
              <a:t> en place.</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Segoe UI"/>
              </a:rPr>
              <a:t>La </a:t>
            </a:r>
            <a:r>
              <a:rPr lang="en-US" sz="1000" dirty="0" err="1" smtClean="0">
                <a:effectLst/>
                <a:latin typeface="Arial"/>
                <a:ea typeface="Times New Roman"/>
                <a:cs typeface="Segoe UI"/>
              </a:rPr>
              <a:t>stratégie</a:t>
            </a:r>
            <a:r>
              <a:rPr lang="en-US" sz="1000" dirty="0" smtClean="0">
                <a:effectLst/>
                <a:latin typeface="Arial"/>
                <a:ea typeface="Times New Roman"/>
                <a:cs typeface="Segoe UI"/>
              </a:rPr>
              <a:t> de </a:t>
            </a:r>
            <a:r>
              <a:rPr lang="en-US" sz="1000" dirty="0" err="1" smtClean="0">
                <a:effectLst/>
                <a:latin typeface="Arial"/>
                <a:ea typeface="Times New Roman"/>
                <a:cs typeface="Segoe UI"/>
              </a:rPr>
              <a:t>groupe</a:t>
            </a:r>
            <a:r>
              <a:rPr lang="en-US" sz="1000" dirty="0" smtClean="0">
                <a:effectLst/>
                <a:latin typeface="Arial"/>
                <a:ea typeface="Times New Roman"/>
                <a:cs typeface="Segoe UI"/>
              </a:rPr>
              <a:t> </a:t>
            </a:r>
            <a:r>
              <a:rPr lang="en-US" sz="1000" dirty="0" err="1" smtClean="0">
                <a:effectLst/>
                <a:latin typeface="Arial"/>
                <a:ea typeface="Times New Roman"/>
                <a:cs typeface="Segoe UI"/>
              </a:rPr>
              <a:t>est</a:t>
            </a:r>
            <a:r>
              <a:rPr lang="en-US" sz="1000" dirty="0" smtClean="0">
                <a:effectLst/>
                <a:latin typeface="Arial"/>
                <a:ea typeface="Times New Roman"/>
                <a:cs typeface="Segoe UI"/>
              </a:rPr>
              <a:t> </a:t>
            </a:r>
            <a:r>
              <a:rPr lang="en-US" sz="1000" dirty="0" err="1" smtClean="0">
                <a:effectLst/>
                <a:latin typeface="Arial"/>
                <a:ea typeface="Times New Roman"/>
                <a:cs typeface="Segoe UI"/>
              </a:rPr>
              <a:t>requise</a:t>
            </a:r>
            <a:r>
              <a:rPr lang="en-US" sz="1000" dirty="0" smtClean="0">
                <a:effectLst/>
                <a:latin typeface="Arial"/>
                <a:ea typeface="Times New Roman"/>
                <a:cs typeface="Segoe UI"/>
              </a:rPr>
              <a:t> pour </a:t>
            </a:r>
            <a:r>
              <a:rPr lang="en-US" sz="1000" dirty="0" err="1" smtClean="0">
                <a:effectLst/>
                <a:latin typeface="Arial"/>
                <a:ea typeface="Times New Roman"/>
                <a:cs typeface="Segoe UI"/>
              </a:rPr>
              <a:t>configurer</a:t>
            </a:r>
            <a:r>
              <a:rPr lang="en-US" sz="1000" dirty="0" smtClean="0">
                <a:effectLst/>
                <a:latin typeface="Arial"/>
                <a:ea typeface="Times New Roman"/>
                <a:cs typeface="Segoe UI"/>
              </a:rPr>
              <a:t> </a:t>
            </a:r>
            <a:r>
              <a:rPr lang="en-US" sz="1000" dirty="0" err="1" smtClean="0">
                <a:effectLst/>
                <a:latin typeface="Arial"/>
                <a:ea typeface="Times New Roman"/>
                <a:cs typeface="Segoe UI"/>
              </a:rPr>
              <a:t>DirectAccess</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Segoe UI"/>
              </a:rPr>
              <a:t>Le DNS </a:t>
            </a:r>
            <a:r>
              <a:rPr lang="en-US" sz="1000" dirty="0" err="1" smtClean="0">
                <a:effectLst/>
                <a:latin typeface="Arial"/>
                <a:ea typeface="Times New Roman"/>
                <a:cs typeface="Segoe UI"/>
              </a:rPr>
              <a:t>doit</a:t>
            </a:r>
            <a:r>
              <a:rPr lang="en-US" sz="1000" dirty="0" smtClean="0">
                <a:effectLst/>
                <a:latin typeface="Arial"/>
                <a:ea typeface="Times New Roman"/>
                <a:cs typeface="Segoe UI"/>
              </a:rPr>
              <a:t> </a:t>
            </a:r>
            <a:r>
              <a:rPr lang="en-US" sz="1000" dirty="0" err="1" smtClean="0">
                <a:effectLst/>
                <a:latin typeface="Arial"/>
                <a:ea typeface="Times New Roman"/>
                <a:cs typeface="Segoe UI"/>
              </a:rPr>
              <a:t>être</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Windows Server 2012, Windows Server 2008 Service Pack 2 (SP2) </a:t>
            </a:r>
            <a:r>
              <a:rPr lang="en-US" sz="1000" dirty="0" err="1" smtClean="0">
                <a:effectLst/>
                <a:latin typeface="Arial"/>
                <a:ea typeface="Times New Roman"/>
                <a:cs typeface="Segoe UI"/>
              </a:rPr>
              <a:t>ou</a:t>
            </a:r>
            <a:r>
              <a:rPr lang="en-US" sz="1000" dirty="0" smtClean="0">
                <a:effectLst/>
                <a:latin typeface="Arial"/>
                <a:ea typeface="Times New Roman"/>
                <a:cs typeface="Segoe UI"/>
              </a:rPr>
              <a:t> Windows Server 2008 R2 et la </a:t>
            </a:r>
            <a:r>
              <a:rPr lang="en-US" sz="1000" dirty="0" err="1" smtClean="0">
                <a:effectLst/>
                <a:latin typeface="Arial"/>
                <a:ea typeface="Times New Roman"/>
                <a:cs typeface="Segoe UI"/>
              </a:rPr>
              <a:t>stratégie</a:t>
            </a:r>
            <a:r>
              <a:rPr lang="en-US" sz="1000" dirty="0" smtClean="0">
                <a:effectLst/>
                <a:latin typeface="Arial"/>
                <a:ea typeface="Times New Roman"/>
                <a:cs typeface="Segoe UI"/>
              </a:rPr>
              <a:t> </a:t>
            </a:r>
            <a:r>
              <a:rPr lang="en-US" sz="1000" dirty="0" err="1" smtClean="0">
                <a:effectLst/>
                <a:latin typeface="Arial"/>
                <a:ea typeface="Times New Roman"/>
                <a:cs typeface="Segoe UI"/>
              </a:rPr>
              <a:t>d'infrastructure</a:t>
            </a:r>
            <a:r>
              <a:rPr lang="en-US" sz="1000" dirty="0" smtClean="0">
                <a:effectLst/>
                <a:latin typeface="Arial"/>
                <a:ea typeface="Times New Roman"/>
                <a:cs typeface="Segoe UI"/>
              </a:rPr>
              <a:t> à </a:t>
            </a:r>
            <a:r>
              <a:rPr lang="en-US" sz="1000" dirty="0" err="1" smtClean="0">
                <a:effectLst/>
                <a:latin typeface="Arial"/>
                <a:ea typeface="Times New Roman"/>
                <a:cs typeface="Segoe UI"/>
              </a:rPr>
              <a:t>clé</a:t>
            </a:r>
            <a:r>
              <a:rPr lang="en-US" sz="1000" dirty="0" smtClean="0">
                <a:effectLst/>
                <a:latin typeface="Arial"/>
                <a:ea typeface="Times New Roman"/>
                <a:cs typeface="Segoe UI"/>
              </a:rPr>
              <a:t> </a:t>
            </a:r>
            <a:r>
              <a:rPr lang="en-US" sz="1000" dirty="0" err="1" smtClean="0">
                <a:effectLst/>
                <a:latin typeface="Arial"/>
                <a:ea typeface="Times New Roman"/>
                <a:cs typeface="Segoe UI"/>
              </a:rPr>
              <a:t>publique</a:t>
            </a:r>
            <a:r>
              <a:rPr lang="en-US" sz="1000" dirty="0" smtClean="0">
                <a:effectLst/>
                <a:latin typeface="Arial"/>
                <a:ea typeface="Times New Roman"/>
                <a:cs typeface="Segoe UI"/>
              </a:rPr>
              <a:t> (PKI) </a:t>
            </a:r>
            <a:r>
              <a:rPr lang="en-US" sz="1000" dirty="0" err="1" smtClean="0">
                <a:effectLst/>
                <a:latin typeface="Arial"/>
                <a:ea typeface="Times New Roman"/>
                <a:cs typeface="Segoe UI"/>
              </a:rPr>
              <a:t>doit</a:t>
            </a:r>
            <a:r>
              <a:rPr lang="en-US" sz="1000" dirty="0" smtClean="0">
                <a:effectLst/>
                <a:latin typeface="Arial"/>
                <a:ea typeface="Times New Roman"/>
                <a:cs typeface="Segoe UI"/>
              </a:rPr>
              <a:t> </a:t>
            </a:r>
            <a:r>
              <a:rPr lang="en-US" sz="1000" dirty="0" err="1" smtClean="0">
                <a:effectLst/>
                <a:latin typeface="Arial"/>
                <a:ea typeface="Times New Roman"/>
                <a:cs typeface="Segoe UI"/>
              </a:rPr>
              <a:t>être</a:t>
            </a:r>
            <a:r>
              <a:rPr lang="en-US" sz="1000" dirty="0" smtClean="0">
                <a:effectLst/>
                <a:latin typeface="Arial"/>
                <a:ea typeface="Times New Roman"/>
                <a:cs typeface="Segoe UI"/>
              </a:rPr>
              <a:t> en place.</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Segoe UI"/>
              </a:rPr>
              <a:t>Les technologies de transition IPv6 </a:t>
            </a:r>
            <a:r>
              <a:rPr lang="en-US" sz="1000" dirty="0" err="1" smtClean="0">
                <a:effectLst/>
                <a:latin typeface="Arial"/>
                <a:ea typeface="Times New Roman"/>
                <a:cs typeface="Segoe UI"/>
              </a:rPr>
              <a:t>sont</a:t>
            </a:r>
            <a:r>
              <a:rPr lang="en-US" sz="1000" dirty="0" smtClean="0">
                <a:effectLst/>
                <a:latin typeface="Arial"/>
                <a:ea typeface="Times New Roman"/>
                <a:cs typeface="Segoe UI"/>
              </a:rPr>
              <a:t> </a:t>
            </a:r>
            <a:r>
              <a:rPr lang="en-US" sz="1000" dirty="0" err="1" smtClean="0">
                <a:effectLst/>
                <a:latin typeface="Arial"/>
                <a:ea typeface="Times New Roman"/>
                <a:cs typeface="Segoe UI"/>
              </a:rPr>
              <a:t>probablement</a:t>
            </a:r>
            <a:r>
              <a:rPr lang="en-US" sz="1000" dirty="0" smtClean="0">
                <a:effectLst/>
                <a:latin typeface="Arial"/>
                <a:ea typeface="Times New Roman"/>
                <a:cs typeface="Segoe UI"/>
              </a:rPr>
              <a:t> </a:t>
            </a:r>
            <a:r>
              <a:rPr lang="en-US" sz="1000" dirty="0" err="1" smtClean="0">
                <a:effectLst/>
                <a:latin typeface="Arial"/>
                <a:ea typeface="Times New Roman"/>
                <a:cs typeface="Segoe UI"/>
              </a:rPr>
              <a:t>utilisées</a:t>
            </a:r>
            <a:r>
              <a:rPr lang="en-US" sz="1000" dirty="0" smtClean="0">
                <a:effectLst/>
                <a:latin typeface="Arial"/>
                <a:ea typeface="Times New Roman"/>
                <a:cs typeface="Segoe UI"/>
              </a:rPr>
              <a:t>, et la </a:t>
            </a:r>
            <a:r>
              <a:rPr lang="en-US" sz="1000" dirty="0" err="1" smtClean="0">
                <a:effectLst/>
                <a:latin typeface="Arial"/>
                <a:ea typeface="Times New Roman"/>
                <a:cs typeface="Segoe UI"/>
              </a:rPr>
              <a:t>requête</a:t>
            </a:r>
            <a:r>
              <a:rPr lang="en-US" sz="1000" dirty="0" smtClean="0">
                <a:effectLst/>
                <a:latin typeface="Arial"/>
                <a:ea typeface="Times New Roman"/>
                <a:cs typeface="Segoe UI"/>
              </a:rPr>
              <a:t> </a:t>
            </a:r>
            <a:r>
              <a:rPr lang="en-US" sz="1000" dirty="0" err="1" smtClean="0">
                <a:effectLst/>
                <a:latin typeface="Arial"/>
                <a:ea typeface="Times New Roman"/>
                <a:cs typeface="Segoe UI"/>
              </a:rPr>
              <a:t>d'écho</a:t>
            </a:r>
            <a:r>
              <a:rPr lang="en-US" sz="1000" dirty="0" smtClean="0">
                <a:effectLst/>
                <a:latin typeface="Arial"/>
                <a:ea typeface="Times New Roman"/>
                <a:cs typeface="Segoe UI"/>
              </a:rPr>
              <a:t> ICMPv4 et ICMPv6 </a:t>
            </a:r>
            <a:r>
              <a:rPr lang="en-US" sz="1000" dirty="0" err="1" smtClean="0">
                <a:effectLst/>
                <a:latin typeface="Arial"/>
                <a:ea typeface="Times New Roman"/>
                <a:cs typeface="Segoe UI"/>
              </a:rPr>
              <a:t>doit</a:t>
            </a:r>
            <a:r>
              <a:rPr lang="en-US" sz="1000" dirty="0" smtClean="0">
                <a:effectLst/>
                <a:latin typeface="Arial"/>
                <a:ea typeface="Times New Roman"/>
                <a:cs typeface="Segoe UI"/>
              </a:rPr>
              <a:t> </a:t>
            </a:r>
            <a:r>
              <a:rPr lang="en-US" sz="1000" dirty="0" err="1" smtClean="0">
                <a:effectLst/>
                <a:latin typeface="Arial"/>
                <a:ea typeface="Times New Roman"/>
                <a:cs typeface="Segoe UI"/>
              </a:rPr>
              <a:t>être</a:t>
            </a:r>
            <a:r>
              <a:rPr lang="en-US" sz="1000" dirty="0" smtClean="0">
                <a:effectLst/>
                <a:latin typeface="Arial"/>
                <a:ea typeface="Times New Roman"/>
                <a:cs typeface="Segoe UI"/>
              </a:rPr>
              <a:t> </a:t>
            </a:r>
            <a:r>
              <a:rPr lang="en-US" sz="1000" dirty="0" err="1" smtClean="0">
                <a:effectLst/>
                <a:latin typeface="Arial"/>
                <a:ea typeface="Times New Roman"/>
                <a:cs typeface="Segoe UI"/>
              </a:rPr>
              <a:t>autorisée</a:t>
            </a:r>
            <a:r>
              <a:rPr lang="en-US" sz="1000" dirty="0" smtClean="0">
                <a:effectLst/>
                <a:latin typeface="Arial"/>
                <a:ea typeface="Times New Roman"/>
                <a:cs typeface="Segoe UI"/>
              </a:rPr>
              <a:t> via le pare-</a:t>
            </a:r>
            <a:r>
              <a:rPr lang="en-US" sz="1000" dirty="0" err="1" smtClean="0">
                <a:effectLst/>
                <a:latin typeface="Arial"/>
                <a:ea typeface="Times New Roman"/>
                <a:cs typeface="Segoe UI"/>
              </a:rPr>
              <a:t>feu</a:t>
            </a:r>
            <a:r>
              <a:rPr lang="en-US" sz="1000" dirty="0" smtClean="0">
                <a:effectLst/>
                <a:latin typeface="Arial"/>
                <a:ea typeface="Times New Roman"/>
                <a:cs typeface="Segoe UI"/>
              </a:rPr>
              <a:t>. </a:t>
            </a:r>
            <a:endParaRPr lang="en-US" sz="1000" dirty="0" smtClean="0">
              <a:effectLst/>
              <a:latin typeface="Arial"/>
              <a:ea typeface="Times New Roman"/>
              <a:cs typeface="Times New Roman"/>
            </a:endParaRPr>
          </a:p>
          <a:p>
            <a:pPr>
              <a:lnSpc>
                <a:spcPct val="115000"/>
              </a:lnSpc>
              <a:spcAft>
                <a:spcPts val="1000"/>
              </a:spcAft>
            </a:pPr>
            <a:r>
              <a:rPr lang="en-US" sz="1000" dirty="0" err="1" smtClean="0">
                <a:latin typeface="Arial"/>
                <a:ea typeface="SimSun"/>
                <a:cs typeface="Segoe UI"/>
              </a:rPr>
              <a:t>Comme</a:t>
            </a:r>
            <a:r>
              <a:rPr lang="en-US" sz="1000" dirty="0" smtClean="0">
                <a:latin typeface="Arial"/>
                <a:ea typeface="SimSun"/>
                <a:cs typeface="Segoe UI"/>
              </a:rPr>
              <a:t> </a:t>
            </a:r>
            <a:r>
              <a:rPr lang="en-US" sz="1000" dirty="0" err="1" smtClean="0">
                <a:latin typeface="Arial"/>
                <a:ea typeface="SimSun"/>
                <a:cs typeface="Segoe UI"/>
              </a:rPr>
              <a:t>il</a:t>
            </a:r>
            <a:r>
              <a:rPr lang="en-US" sz="1000" dirty="0" smtClean="0">
                <a:latin typeface="Arial"/>
                <a:ea typeface="SimSun"/>
                <a:cs typeface="Segoe UI"/>
              </a:rPr>
              <a:t> a </a:t>
            </a:r>
            <a:r>
              <a:rPr lang="en-US" sz="1000" dirty="0" err="1" smtClean="0">
                <a:latin typeface="Arial"/>
                <a:ea typeface="SimSun"/>
                <a:cs typeface="Segoe UI"/>
              </a:rPr>
              <a:t>été</a:t>
            </a:r>
            <a:r>
              <a:rPr lang="en-US" sz="1000" dirty="0" smtClean="0">
                <a:latin typeface="Arial"/>
                <a:ea typeface="SimSun"/>
                <a:cs typeface="Segoe UI"/>
              </a:rPr>
              <a:t> </a:t>
            </a:r>
            <a:r>
              <a:rPr lang="en-US" sz="1000" dirty="0" err="1" smtClean="0">
                <a:latin typeface="Arial"/>
                <a:ea typeface="SimSun"/>
                <a:cs typeface="Segoe UI"/>
              </a:rPr>
              <a:t>préalablement</a:t>
            </a:r>
            <a:r>
              <a:rPr lang="en-US" sz="1000" dirty="0" smtClean="0">
                <a:latin typeface="Arial"/>
                <a:ea typeface="SimSun"/>
                <a:cs typeface="Segoe UI"/>
              </a:rPr>
              <a:t> </a:t>
            </a:r>
            <a:r>
              <a:rPr lang="en-US" sz="1000" dirty="0" err="1" smtClean="0">
                <a:latin typeface="Arial"/>
                <a:ea typeface="SimSun"/>
                <a:cs typeface="Segoe UI"/>
              </a:rPr>
              <a:t>expliqué</a:t>
            </a:r>
            <a:r>
              <a:rPr lang="en-US" sz="1000" dirty="0" smtClean="0">
                <a:latin typeface="Arial"/>
                <a:ea typeface="SimSun"/>
                <a:cs typeface="Segoe UI"/>
              </a:rPr>
              <a:t>, </a:t>
            </a:r>
            <a:r>
              <a:rPr lang="en-US" sz="1000" dirty="0" err="1" smtClean="0">
                <a:latin typeface="Arial"/>
                <a:ea typeface="SimSun"/>
                <a:cs typeface="Segoe UI"/>
              </a:rPr>
              <a:t>mentionnez</a:t>
            </a:r>
            <a:r>
              <a:rPr lang="en-US" sz="1000" dirty="0" smtClean="0">
                <a:latin typeface="Arial"/>
                <a:ea typeface="SimSun"/>
                <a:cs typeface="Segoe UI"/>
              </a:rPr>
              <a:t> </a:t>
            </a:r>
            <a:r>
              <a:rPr lang="en-US" sz="1000" dirty="0" err="1" smtClean="0">
                <a:latin typeface="Arial"/>
                <a:ea typeface="SimSun"/>
                <a:cs typeface="Segoe UI"/>
              </a:rPr>
              <a:t>que</a:t>
            </a:r>
            <a:r>
              <a:rPr lang="en-US" sz="1000" dirty="0" smtClean="0">
                <a:latin typeface="Arial"/>
                <a:ea typeface="SimSun"/>
                <a:cs typeface="Segoe UI"/>
              </a:rPr>
              <a:t> </a:t>
            </a:r>
            <a:r>
              <a:rPr lang="en-US" sz="1000" dirty="0" err="1" smtClean="0">
                <a:latin typeface="Arial"/>
                <a:ea typeface="SimSun"/>
                <a:cs typeface="Segoe UI"/>
              </a:rPr>
              <a:t>DirectAccess</a:t>
            </a:r>
            <a:r>
              <a:rPr lang="en-US" sz="1000" dirty="0" smtClean="0">
                <a:latin typeface="Arial"/>
                <a:ea typeface="SimSun"/>
                <a:cs typeface="Segoe UI"/>
              </a:rPr>
              <a:t> a des conditions </a:t>
            </a:r>
            <a:r>
              <a:rPr lang="en-US" sz="1000" dirty="0" err="1" smtClean="0">
                <a:latin typeface="Arial"/>
                <a:ea typeface="SimSun"/>
                <a:cs typeface="Segoe UI"/>
              </a:rPr>
              <a:t>requises</a:t>
            </a:r>
            <a:r>
              <a:rPr lang="en-US" sz="1000" dirty="0" smtClean="0">
                <a:latin typeface="Arial"/>
                <a:ea typeface="SimSun"/>
                <a:cs typeface="Segoe UI"/>
              </a:rPr>
              <a:t> </a:t>
            </a:r>
            <a:r>
              <a:rPr lang="en-US" sz="1000" dirty="0" err="1" smtClean="0">
                <a:latin typeface="Arial"/>
                <a:ea typeface="SimSun"/>
                <a:cs typeface="Segoe UI"/>
              </a:rPr>
              <a:t>d'infrastructure</a:t>
            </a:r>
            <a:r>
              <a:rPr lang="en-US" sz="1000" dirty="0" smtClean="0">
                <a:latin typeface="Arial"/>
                <a:ea typeface="SimSun"/>
                <a:cs typeface="Segoe UI"/>
              </a:rPr>
              <a:t> </a:t>
            </a:r>
            <a:r>
              <a:rPr lang="en-US" sz="1000" dirty="0" err="1" smtClean="0">
                <a:latin typeface="Arial"/>
                <a:ea typeface="SimSun"/>
                <a:cs typeface="Segoe UI"/>
              </a:rPr>
              <a:t>élevées</a:t>
            </a:r>
            <a:r>
              <a:rPr lang="en-US" sz="1000" dirty="0" smtClean="0">
                <a:latin typeface="Arial"/>
                <a:ea typeface="SimSun"/>
                <a:cs typeface="Segoe UI"/>
              </a:rPr>
              <a:t> ; </a:t>
            </a:r>
            <a:r>
              <a:rPr lang="en-US" sz="1000" dirty="0" err="1" smtClean="0">
                <a:latin typeface="Arial"/>
                <a:ea typeface="SimSun"/>
                <a:cs typeface="Segoe UI"/>
              </a:rPr>
              <a:t>c'est</a:t>
            </a:r>
            <a:r>
              <a:rPr lang="en-US" sz="1000" dirty="0" smtClean="0">
                <a:latin typeface="Arial"/>
                <a:ea typeface="SimSun"/>
                <a:cs typeface="Segoe UI"/>
              </a:rPr>
              <a:t> </a:t>
            </a:r>
            <a:r>
              <a:rPr lang="en-US" sz="1000" dirty="0" err="1" smtClean="0">
                <a:latin typeface="Arial"/>
                <a:ea typeface="SimSun"/>
                <a:cs typeface="Segoe UI"/>
              </a:rPr>
              <a:t>pourquoi</a:t>
            </a:r>
            <a:r>
              <a:rPr lang="en-US" sz="1000" dirty="0" smtClean="0">
                <a:latin typeface="Arial"/>
                <a:ea typeface="SimSun"/>
                <a:cs typeface="Segoe UI"/>
              </a:rPr>
              <a:t> </a:t>
            </a:r>
            <a:r>
              <a:rPr lang="en-US" sz="1000" dirty="0" err="1" smtClean="0">
                <a:latin typeface="Arial"/>
                <a:ea typeface="SimSun"/>
                <a:cs typeface="Segoe UI"/>
              </a:rPr>
              <a:t>il</a:t>
            </a:r>
            <a:r>
              <a:rPr lang="en-US" sz="1000" dirty="0" smtClean="0">
                <a:latin typeface="Arial"/>
                <a:ea typeface="SimSun"/>
                <a:cs typeface="Segoe UI"/>
              </a:rPr>
              <a:t> ne </a:t>
            </a:r>
            <a:r>
              <a:rPr lang="en-US" sz="1000" dirty="0" err="1" smtClean="0">
                <a:latin typeface="Arial"/>
                <a:ea typeface="SimSun"/>
                <a:cs typeface="Segoe UI"/>
              </a:rPr>
              <a:t>convient</a:t>
            </a:r>
            <a:r>
              <a:rPr lang="en-US" sz="1000" dirty="0" smtClean="0">
                <a:latin typeface="Arial"/>
                <a:ea typeface="SimSun"/>
                <a:cs typeface="Segoe UI"/>
              </a:rPr>
              <a:t> pas à </a:t>
            </a:r>
            <a:r>
              <a:rPr lang="en-US" sz="1000" dirty="0" err="1" smtClean="0">
                <a:latin typeface="Arial"/>
                <a:ea typeface="SimSun"/>
                <a:cs typeface="Segoe UI"/>
              </a:rPr>
              <a:t>tous</a:t>
            </a:r>
            <a:r>
              <a:rPr lang="en-US" sz="1000" dirty="0" smtClean="0">
                <a:latin typeface="Arial"/>
                <a:ea typeface="SimSun"/>
                <a:cs typeface="Segoe UI"/>
              </a:rPr>
              <a:t> les </a:t>
            </a:r>
            <a:r>
              <a:rPr lang="en-US" sz="1000" dirty="0" err="1" smtClean="0">
                <a:latin typeface="Arial"/>
                <a:ea typeface="SimSun"/>
                <a:cs typeface="Segoe UI"/>
              </a:rPr>
              <a:t>environnements</a:t>
            </a:r>
            <a:r>
              <a:rPr lang="en-US" sz="1000" dirty="0" smtClean="0">
                <a:latin typeface="Arial"/>
                <a:ea typeface="SimSun"/>
                <a:cs typeface="Segoe UI"/>
              </a:rPr>
              <a:t>.</a:t>
            </a:r>
            <a:endParaRPr lang="en-US" sz="1000" dirty="0">
              <a:latin typeface="Arial"/>
              <a:ea typeface="SimSun"/>
              <a:cs typeface="Arial"/>
            </a:endParaRPr>
          </a:p>
        </p:txBody>
      </p:sp>
      <p:sp>
        <p:nvSpPr>
          <p:cNvPr id="9" name="Rectangle 8"/>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10" name="Rectangle 9"/>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Configuration et résolution des problèmes d'accès à distance</a:t>
            </a:r>
            <a:endParaRPr lang="en-US" sz="1200" b="1">
              <a:solidFill>
                <a:srgbClr val="336699"/>
              </a:solidFill>
              <a:latin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Présentez de manière générale la configuration DirectAccess sur le serveur et sur le client. Rappelez aux stagiaires qu'ils doivent installer le rôle d'accès à distance sur le serveur DirectAccess. Pour un déploiement simple, ce serveur peut avoir une interface réseau unique avec une adresse IP unique connectée au réseau privé, et peut être ensuite publié sur Microsoft Forefront</a:t>
            </a:r>
            <a:r>
              <a:rPr lang="en-US" sz="1000" baseline="30000">
                <a:latin typeface="Arial"/>
                <a:ea typeface="SimSun"/>
                <a:cs typeface="Segoe UI"/>
              </a:rPr>
              <a:t>®</a:t>
            </a:r>
            <a:r>
              <a:rPr lang="en-US" sz="1000">
                <a:latin typeface="Arial"/>
                <a:ea typeface="SimSun"/>
                <a:cs typeface="Segoe UI"/>
              </a:rPr>
              <a:t> Unified Access Gateway (UAG) ou Forefront Threat Management Gateway (TMG) pour les ordinateurs externes. </a:t>
            </a:r>
            <a:endParaRPr lang="en-US" sz="1000">
              <a:latin typeface="Arial"/>
              <a:ea typeface="SimSun"/>
              <a:cs typeface="Arial"/>
            </a:endParaRPr>
          </a:p>
          <a:p>
            <a:pPr>
              <a:lnSpc>
                <a:spcPct val="115000"/>
              </a:lnSpc>
              <a:spcAft>
                <a:spcPts val="1000"/>
              </a:spcAft>
            </a:pPr>
            <a:r>
              <a:rPr lang="en-US" sz="1000">
                <a:latin typeface="Arial"/>
                <a:ea typeface="SimSun"/>
                <a:cs typeface="Segoe UI"/>
              </a:rPr>
              <a:t>Pour un déploiement avancé qui comprend la prise en charge de l'authentification à deux facteurs à l'aide de cartes à puce et de périphériques avec mot de passe à usage unique, vous devez toujours configurer le serveur DirectAccess pour établir deux tunnels IPsec. Ceci signifie que le serveur DirectAccess a besoin au moins de deux cartes réseau, avec deux adresses IP consécutives sur l'interface Internet. IPv6 doit être activé sur le serveur DirectAccess et l'ordinateur client, et le pare-feu doit permettre le trafic d'échos ICMP (Internet Control Message Protocol). </a:t>
            </a:r>
            <a:endParaRPr lang="en-US" sz="1000">
              <a:latin typeface="Arial"/>
              <a:ea typeface="SimSun"/>
              <a:cs typeface="Arial"/>
            </a:endParaRPr>
          </a:p>
          <a:p>
            <a:pPr>
              <a:lnSpc>
                <a:spcPct val="115000"/>
              </a:lnSpc>
              <a:spcAft>
                <a:spcPts val="1000"/>
              </a:spcAft>
            </a:pPr>
            <a:r>
              <a:rPr lang="en-US" sz="1000">
                <a:latin typeface="Arial"/>
                <a:ea typeface="SimSun"/>
                <a:cs typeface="Segoe UI"/>
              </a:rPr>
              <a:t>Pour simplifier le déploiement, indiquez aux stagiaires qu'ils peuvent utiliser le certificat auto-signé sur un serveur DirectAccess. Vous pouvez également configurer le serveur DirectAccess de telle manière que la liste de révocation de certificats ne soit pas obligatoire pour établir la connectivité DirectAccess.</a:t>
            </a:r>
            <a:endParaRPr lang="en-US" sz="1000">
              <a:latin typeface="Arial"/>
              <a:ea typeface="SimSun"/>
              <a:cs typeface="Arial"/>
            </a:endParaRPr>
          </a:p>
          <a:p>
            <a:pPr>
              <a:lnSpc>
                <a:spcPct val="115000"/>
              </a:lnSpc>
              <a:spcAft>
                <a:spcPts val="1000"/>
              </a:spcAft>
            </a:pPr>
            <a:r>
              <a:rPr lang="en-US" sz="1000">
                <a:latin typeface="Arial"/>
                <a:ea typeface="SimSun"/>
                <a:cs typeface="Segoe UI"/>
              </a:rPr>
              <a:t>Expliquez aux stagiaires qu'ils doivent également créer un groupe de sécurité et y ajouter tous les comptes d'ordinateur client comme membres. En outre, l'infrastructure PKI et le point de distribution de la liste de révocation de certificats (CRL) doivent être accessibles.</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8FC78250-69A2-4CFA-9B6A-8D5286EDEFF8}" type="slidenum">
              <a:rPr lang="en-US" smtClean="0"/>
              <a:t>48</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Configuration et résolution des problèmes d'accès à distance</a:t>
            </a:r>
            <a:endParaRPr lang="en-US" sz="1200" b="1">
              <a:solidFill>
                <a:srgbClr val="336699"/>
              </a:solidFill>
              <a:latin typeface="Arial"/>
            </a:endParaRPr>
          </a:p>
        </p:txBody>
      </p:sp>
    </p:spTree>
    <p:extLst>
      <p:ext uri="{BB962C8B-B14F-4D97-AF65-F5344CB8AC3E}">
        <p14:creationId xmlns:p14="http://schemas.microsoft.com/office/powerpoint/2010/main" val="3785156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pPr>
            <a:r>
              <a:rPr lang="en-US" sz="1000" b="1">
                <a:solidFill>
                  <a:srgbClr val="000000"/>
                </a:solidFill>
                <a:latin typeface="Arial"/>
                <a:ea typeface="SimSun"/>
                <a:cs typeface="Segoe UI"/>
              </a:rPr>
              <a:t>Exercice 1 : Configuration de l'infrastructure DirectAccess</a:t>
            </a:r>
            <a:endParaRPr lang="en-US" sz="1000" b="1">
              <a:latin typeface="Arial"/>
              <a:ea typeface="SimSun"/>
              <a:cs typeface="Arial"/>
            </a:endParaRPr>
          </a:p>
          <a:p>
            <a:pPr>
              <a:lnSpc>
                <a:spcPct val="115000"/>
              </a:lnSpc>
              <a:spcAft>
                <a:spcPts val="1000"/>
              </a:spcAft>
            </a:pPr>
            <a:r>
              <a:rPr lang="en-US" sz="1000">
                <a:latin typeface="Arial"/>
                <a:ea typeface="SimSun"/>
                <a:cs typeface="Segoe UI"/>
              </a:rPr>
              <a:t>Vous avez décidé d'implémenter DirectAccess en tant que solution pour les ordinateurs clients distants incapables de se connecter via VPN. En outre, vous souhaitez aborder des problèmes de gestion, tels que l'application d'objets de stratégie de groupe pour les ordinateurs clients distants. À cet effet, vous configurerez les composants nécessaires de DirectAccess, et configurez le serveur DirectAccess.</a:t>
            </a:r>
            <a:endParaRPr lang="en-US" sz="1000">
              <a:latin typeface="Arial"/>
              <a:ea typeface="SimSun"/>
              <a:cs typeface="Arial"/>
            </a:endParaRPr>
          </a:p>
          <a:p>
            <a:pPr>
              <a:lnSpc>
                <a:spcPct val="115000"/>
              </a:lnSpc>
            </a:pPr>
            <a:r>
              <a:rPr lang="en-US" sz="1000" b="1">
                <a:solidFill>
                  <a:srgbClr val="000000"/>
                </a:solidFill>
                <a:latin typeface="Arial"/>
                <a:ea typeface="SimSun"/>
                <a:cs typeface="Segoe UI"/>
              </a:rPr>
              <a:t>Exercice 2 : Configuration des clients DirectAccess</a:t>
            </a:r>
            <a:endParaRPr lang="en-US" sz="1000" b="1">
              <a:latin typeface="Arial"/>
              <a:ea typeface="SimSun"/>
              <a:cs typeface="Arial"/>
            </a:endParaRPr>
          </a:p>
          <a:p>
            <a:pPr>
              <a:lnSpc>
                <a:spcPct val="115000"/>
              </a:lnSpc>
              <a:spcAft>
                <a:spcPts val="1000"/>
              </a:spcAft>
            </a:pPr>
            <a:r>
              <a:rPr lang="en-US" sz="1000">
                <a:latin typeface="Arial"/>
                <a:ea typeface="SimSun"/>
                <a:cs typeface="Segoe UI"/>
              </a:rPr>
              <a:t>Après la configuration du serveur DirectAccess et de l'infrastructure requise, vous devez configurer les clients DirectAccess. Vous décidez d'utiliser la stratégie de groupe pour appliquer les paramètres DirectAccess aux clients et distribuer les certificats.</a:t>
            </a:r>
            <a:endParaRPr lang="en-US" sz="1000">
              <a:latin typeface="Arial"/>
              <a:ea typeface="SimSun"/>
              <a:cs typeface="Arial"/>
            </a:endParaRPr>
          </a:p>
          <a:p>
            <a:pPr>
              <a:lnSpc>
                <a:spcPct val="115000"/>
              </a:lnSpc>
            </a:pPr>
            <a:r>
              <a:rPr lang="en-US" sz="1000" b="1">
                <a:solidFill>
                  <a:srgbClr val="000000"/>
                </a:solidFill>
                <a:latin typeface="Arial"/>
                <a:ea typeface="SimSun"/>
                <a:cs typeface="Segoe UI"/>
              </a:rPr>
              <a:t>Exercice 3 : Vérification de la configuration DirectAccess</a:t>
            </a:r>
            <a:endParaRPr lang="en-US" sz="1000" b="1">
              <a:latin typeface="Arial"/>
              <a:ea typeface="SimSun"/>
              <a:cs typeface="Arial"/>
            </a:endParaRPr>
          </a:p>
          <a:p>
            <a:pPr>
              <a:lnSpc>
                <a:spcPct val="115000"/>
              </a:lnSpc>
              <a:spcAft>
                <a:spcPts val="1000"/>
              </a:spcAft>
            </a:pPr>
            <a:r>
              <a:rPr lang="en-US" sz="1000">
                <a:latin typeface="Arial"/>
                <a:ea typeface="SimSun"/>
                <a:cs typeface="Segoe UI"/>
              </a:rPr>
              <a:t>Lorsque la configuration du client est terminée, il est important de vérifier que DirectAccess fonctionne. Pour cela, déplacez le client DirectAccess vers Internet et essayez d'accéder aux ressources internes</a:t>
            </a:r>
            <a:r>
              <a:rPr lang="en-US" sz="1000" smtClean="0">
                <a:latin typeface="Arial"/>
                <a:ea typeface="SimSun"/>
                <a:cs typeface="Segoe UI"/>
              </a:rPr>
              <a:t>.</a:t>
            </a:r>
          </a:p>
          <a:p>
            <a:pPr>
              <a:lnSpc>
                <a:spcPct val="115000"/>
              </a:lnSpc>
              <a:spcAft>
                <a:spcPts val="1000"/>
              </a:spcAft>
            </a:pPr>
            <a:endParaRPr lang="en-US" sz="1000">
              <a:latin typeface="Arial"/>
              <a:ea typeface="SimSun"/>
              <a:cs typeface="Segoe UI"/>
            </a:endParaRPr>
          </a:p>
          <a:p>
            <a:pPr>
              <a:lnSpc>
                <a:spcPct val="115000"/>
              </a:lnSpc>
            </a:pPr>
            <a:r>
              <a:rPr lang="en-US" sz="1000" b="1">
                <a:latin typeface="Arial"/>
                <a:ea typeface="Calibri"/>
                <a:cs typeface="Times New Roman"/>
              </a:rPr>
              <a:t>Question</a:t>
            </a:r>
            <a:endParaRPr lang="en-US" sz="1000">
              <a:latin typeface="Arial"/>
              <a:ea typeface="Calibri"/>
              <a:cs typeface="Times New Roman"/>
            </a:endParaRPr>
          </a:p>
          <a:p>
            <a:pPr>
              <a:lnSpc>
                <a:spcPct val="115000"/>
              </a:lnSpc>
              <a:spcAft>
                <a:spcPts val="1000"/>
              </a:spcAft>
            </a:pPr>
            <a:r>
              <a:rPr lang="fr-FR" sz="1000">
                <a:solidFill>
                  <a:srgbClr val="000000"/>
                </a:solidFill>
                <a:latin typeface="Arial"/>
                <a:ea typeface="Calibri"/>
                <a:cs typeface="Segoe UI"/>
              </a:rPr>
              <a:t>Pourquoi utiliseriez-vous un objet de stratégie de groupe pour configurer le déploiement de certificat ?</a:t>
            </a:r>
          </a:p>
          <a:p>
            <a:pPr>
              <a:lnSpc>
                <a:spcPct val="115000"/>
              </a:lnSpc>
            </a:pPr>
            <a:r>
              <a:rPr lang="fr-FR" sz="1000" b="1">
                <a:solidFill>
                  <a:srgbClr val="000000"/>
                </a:solidFill>
                <a:latin typeface="Arial"/>
                <a:ea typeface="Calibri"/>
                <a:cs typeface="Segoe UI"/>
              </a:rPr>
              <a:t>Answer</a:t>
            </a:r>
          </a:p>
          <a:p>
            <a:pPr>
              <a:lnSpc>
                <a:spcPct val="115000"/>
              </a:lnSpc>
              <a:spcAft>
                <a:spcPts val="1000"/>
              </a:spcAft>
            </a:pPr>
            <a:r>
              <a:rPr lang="fr-FR" sz="1000">
                <a:solidFill>
                  <a:srgbClr val="000000"/>
                </a:solidFill>
                <a:latin typeface="Arial"/>
                <a:ea typeface="Calibri"/>
                <a:cs typeface="Segoe UI"/>
              </a:rPr>
              <a:t>Vous utiliseriez un objet de stratégie de groupe pour déployer les certificats requis vers les clients DirectAccess avec un minimum d'effort.</a:t>
            </a:r>
          </a:p>
          <a:p>
            <a:pPr>
              <a:lnSpc>
                <a:spcPct val="115000"/>
              </a:lnSpc>
            </a:pPr>
            <a:r>
              <a:rPr lang="fr-FR" sz="1000" b="1">
                <a:solidFill>
                  <a:srgbClr val="000000"/>
                </a:solidFill>
                <a:latin typeface="Arial"/>
                <a:ea typeface="Calibri"/>
                <a:cs typeface="Segoe UI"/>
              </a:rPr>
              <a:t>Question</a:t>
            </a:r>
          </a:p>
          <a:p>
            <a:pPr>
              <a:lnSpc>
                <a:spcPct val="115000"/>
              </a:lnSpc>
              <a:spcAft>
                <a:spcPts val="1000"/>
              </a:spcAft>
            </a:pPr>
            <a:r>
              <a:rPr lang="fr-FR" sz="1000">
                <a:solidFill>
                  <a:srgbClr val="000000"/>
                </a:solidFill>
                <a:latin typeface="Arial"/>
                <a:ea typeface="Calibri"/>
                <a:cs typeface="Segoe UI"/>
              </a:rPr>
              <a:t>Comment installez-vous la fonctionnalité DirectAccess ?</a:t>
            </a:r>
          </a:p>
          <a:p>
            <a:pPr>
              <a:lnSpc>
                <a:spcPct val="115000"/>
              </a:lnSpc>
            </a:pPr>
            <a:r>
              <a:rPr lang="fr-FR" sz="1000" b="1">
                <a:solidFill>
                  <a:srgbClr val="000000"/>
                </a:solidFill>
                <a:latin typeface="Arial"/>
                <a:ea typeface="Calibri"/>
                <a:cs typeface="Segoe UI"/>
              </a:rPr>
              <a:t>Réponse</a:t>
            </a:r>
          </a:p>
          <a:p>
            <a:pPr>
              <a:lnSpc>
                <a:spcPct val="115000"/>
              </a:lnSpc>
              <a:spcAft>
                <a:spcPts val="1000"/>
              </a:spcAft>
            </a:pPr>
            <a:r>
              <a:rPr lang="fr-FR" sz="1000">
                <a:solidFill>
                  <a:srgbClr val="000000"/>
                </a:solidFill>
                <a:latin typeface="Arial"/>
                <a:ea typeface="Calibri"/>
                <a:cs typeface="Segoe UI"/>
              </a:rPr>
              <a:t>Vous utilisez le Gestionnaire de serveur pour installer le rôle d'accès à distance, qui fournit l'option de configuration pour DirectAccess. À défaut, vous pourriez également installer ce rôle à l'aide de l'interface de ligne de commande Windows PowerShell.</a:t>
            </a:r>
          </a:p>
        </p:txBody>
      </p:sp>
      <p:sp>
        <p:nvSpPr>
          <p:cNvPr id="4" name="Slide Number Placeholder 3"/>
          <p:cNvSpPr>
            <a:spLocks noGrp="1"/>
          </p:cNvSpPr>
          <p:nvPr>
            <p:ph type="sldNum" sz="quarter" idx="10"/>
          </p:nvPr>
        </p:nvSpPr>
        <p:spPr/>
        <p:txBody>
          <a:bodyPr/>
          <a:lstStyle/>
          <a:p>
            <a:fld id="{8FC78250-69A2-4CFA-9B6A-8D5286EDEFF8}" type="slidenum">
              <a:rPr lang="en-US" smtClean="0"/>
              <a:t>49</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Configuration et résolution des problèmes d'accès à distance</a:t>
            </a:r>
            <a:endParaRPr lang="en-US" sz="1200" b="1">
              <a:solidFill>
                <a:srgbClr val="336699"/>
              </a:solidFill>
              <a:latin typeface="Arial"/>
            </a:endParaRPr>
          </a:p>
        </p:txBody>
      </p:sp>
    </p:spTree>
    <p:extLst>
      <p:ext uri="{BB962C8B-B14F-4D97-AF65-F5344CB8AC3E}">
        <p14:creationId xmlns:p14="http://schemas.microsoft.com/office/powerpoint/2010/main" val="1412882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SimSun"/>
                <a:cs typeface="Segoe UI"/>
              </a:rPr>
              <a:t>Discutez de l'infrastructure sous-jacente d'un service d'accès réseau complet.</a:t>
            </a:r>
            <a:endParaRPr lang="en-US" sz="1000">
              <a:latin typeface="Arial"/>
              <a:ea typeface="SimSun"/>
              <a:cs typeface="Arial"/>
            </a:endParaRPr>
          </a:p>
          <a:p>
            <a:pPr>
              <a:lnSpc>
                <a:spcPct val="115000"/>
              </a:lnSpc>
              <a:spcAft>
                <a:spcPts val="1000"/>
              </a:spcAft>
            </a:pPr>
            <a:r>
              <a:rPr lang="en-US" sz="1000">
                <a:latin typeface="Arial"/>
                <a:ea typeface="SimSun"/>
                <a:cs typeface="Segoe UI"/>
              </a:rPr>
              <a:t>Examinez le graphique de la diapositive et expliquez les différentes options de connexion que vous pouvez utiliser dans un environnement de système d'exploitation Windows utilisant le service de serveur NPS (Network Policy Server) et le service de routage et d'accès à distance. </a:t>
            </a:r>
            <a:endParaRPr lang="en-US" sz="1000">
              <a:latin typeface="Arial"/>
              <a:ea typeface="SimSun"/>
              <a:cs typeface="Arial"/>
            </a:endParaRPr>
          </a:p>
          <a:p>
            <a:pPr>
              <a:lnSpc>
                <a:spcPct val="115000"/>
              </a:lnSpc>
              <a:spcAft>
                <a:spcPts val="1000"/>
              </a:spcAft>
            </a:pPr>
            <a:r>
              <a:rPr lang="en-US" sz="1000">
                <a:latin typeface="Arial"/>
                <a:ea typeface="SimSun"/>
                <a:cs typeface="Segoe UI"/>
              </a:rPr>
              <a:t>Remarque : ne consacrez pas trop de temps à discuter des composants de protection d'accès réseau (NAP) ; ils seront présentés ultérieurement dans le cours.</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8FC78250-69A2-4CFA-9B6A-8D5286EDEFF8}" type="slidenum">
              <a:rPr lang="en-US" smtClean="0"/>
              <a:t>5</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Configuration et résolution des problèmes d'accès à distance</a:t>
            </a:r>
            <a:endParaRPr lang="en-US" sz="1200" b="1">
              <a:solidFill>
                <a:srgbClr val="336699"/>
              </a:solidFill>
              <a:latin typeface="Arial"/>
            </a:endParaRPr>
          </a:p>
        </p:txBody>
      </p:sp>
    </p:spTree>
    <p:extLst>
      <p:ext uri="{BB962C8B-B14F-4D97-AF65-F5344CB8AC3E}">
        <p14:creationId xmlns:p14="http://schemas.microsoft.com/office/powerpoint/2010/main" val="5815434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endParaRPr lang="en-US"/>
          </a:p>
        </p:txBody>
      </p:sp>
      <p:sp>
        <p:nvSpPr>
          <p:cNvPr id="4" name="Slide Number Placeholder 3"/>
          <p:cNvSpPr>
            <a:spLocks noGrp="1"/>
          </p:cNvSpPr>
          <p:nvPr>
            <p:ph type="sldNum" sz="quarter" idx="10"/>
          </p:nvPr>
        </p:nvSpPr>
        <p:spPr/>
        <p:txBody>
          <a:bodyPr/>
          <a:lstStyle/>
          <a:p>
            <a:fld id="{8FC78250-69A2-4CFA-9B6A-8D5286EDEFF8}" type="slidenum">
              <a:rPr lang="en-US" smtClean="0"/>
              <a:t>50</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Configuration et résolution des problèmes d'accès à distance</a:t>
            </a:r>
            <a:endParaRPr lang="en-US" sz="1200" b="1">
              <a:solidFill>
                <a:srgbClr val="336699"/>
              </a:solidFill>
              <a:latin typeface="Arial"/>
            </a:endParaRPr>
          </a:p>
        </p:txBody>
      </p:sp>
    </p:spTree>
    <p:extLst>
      <p:ext uri="{BB962C8B-B14F-4D97-AF65-F5344CB8AC3E}">
        <p14:creationId xmlns:p14="http://schemas.microsoft.com/office/powerpoint/2010/main" val="36799439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2F2C37-357C-4B79-8A8E-BD3C2E1B9BD1}" type="slidenum">
              <a:rPr lang="en-US" smtClean="0"/>
              <a:t>51</a:t>
            </a:fld>
            <a:endParaRPr lang="en-US" dirty="0"/>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Configuration et résolution des problèmes d'accès à distance</a:t>
            </a:r>
            <a:endParaRPr lang="en-US" sz="1200" b="1">
              <a:solidFill>
                <a:srgbClr val="336699"/>
              </a:solidFill>
              <a:latin typeface="Arial"/>
            </a:endParaRPr>
          </a:p>
        </p:txBody>
      </p:sp>
    </p:spTree>
    <p:extLst>
      <p:ext uri="{BB962C8B-B14F-4D97-AF65-F5344CB8AC3E}">
        <p14:creationId xmlns:p14="http://schemas.microsoft.com/office/powerpoint/2010/main" val="22703483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fr-FR" sz="1000" b="1">
                <a:latin typeface="Arial"/>
                <a:ea typeface="Calibri"/>
                <a:cs typeface="Times New Roman"/>
              </a:rPr>
              <a:t>Questions de contrôle des acquis</a:t>
            </a:r>
            <a:endParaRPr lang="en-US" sz="1000">
              <a:latin typeface="Arial"/>
              <a:ea typeface="Calibri"/>
              <a:cs typeface="Times New Roman"/>
            </a:endParaRPr>
          </a:p>
          <a:p>
            <a:pPr>
              <a:lnSpc>
                <a:spcPct val="115000"/>
              </a:lnSpc>
            </a:pPr>
            <a:r>
              <a:rPr lang="en-US" sz="1000" b="1">
                <a:latin typeface="Arial"/>
                <a:ea typeface="Calibri"/>
                <a:cs typeface="Times New Roman"/>
              </a:rPr>
              <a:t>Question</a:t>
            </a:r>
            <a:endParaRPr lang="en-US" sz="1000">
              <a:latin typeface="Arial"/>
              <a:ea typeface="Calibri"/>
              <a:cs typeface="Times New Roman"/>
            </a:endParaRPr>
          </a:p>
          <a:p>
            <a:pPr>
              <a:lnSpc>
                <a:spcPct val="115000"/>
              </a:lnSpc>
              <a:spcAft>
                <a:spcPts val="1000"/>
              </a:spcAft>
            </a:pPr>
            <a:r>
              <a:rPr lang="fr-FR" sz="1000">
                <a:latin typeface="Arial"/>
                <a:ea typeface="Calibri"/>
                <a:cs typeface="Times New Roman"/>
              </a:rPr>
              <a:t>Votre organisation souhaite implémenter une solution rentable qui interconnecte deux filiales avec votre siège social. De quelle façon les VPN pourraient-ils jouer un rôle dans ce scénario ?</a:t>
            </a:r>
          </a:p>
          <a:p>
            <a:pPr>
              <a:lnSpc>
                <a:spcPct val="115000"/>
              </a:lnSpc>
            </a:pPr>
            <a:r>
              <a:rPr lang="fr-FR" sz="1000" b="1">
                <a:latin typeface="Arial"/>
                <a:ea typeface="Calibri"/>
                <a:cs typeface="Times New Roman"/>
              </a:rPr>
              <a:t>Réponse</a:t>
            </a:r>
          </a:p>
          <a:p>
            <a:pPr>
              <a:lnSpc>
                <a:spcPct val="115000"/>
              </a:lnSpc>
              <a:spcAft>
                <a:spcPts val="1000"/>
              </a:spcAft>
            </a:pPr>
            <a:r>
              <a:rPr lang="fr-FR" sz="1000">
                <a:latin typeface="Arial"/>
                <a:ea typeface="Calibri"/>
                <a:cs typeface="Times New Roman"/>
              </a:rPr>
              <a:t>Vous pourriez implémenter des VPN en configuration de site à site via Internet pour fournir les fonctions de routage nécessaires. </a:t>
            </a:r>
          </a:p>
          <a:p>
            <a:pPr>
              <a:lnSpc>
                <a:spcPct val="115000"/>
              </a:lnSpc>
            </a:pPr>
            <a:r>
              <a:rPr lang="fr-FR" sz="1000" b="1">
                <a:latin typeface="Arial"/>
                <a:ea typeface="Calibri"/>
                <a:cs typeface="Times New Roman"/>
              </a:rPr>
              <a:t>Question</a:t>
            </a:r>
          </a:p>
          <a:p>
            <a:pPr>
              <a:lnSpc>
                <a:spcPct val="115000"/>
              </a:lnSpc>
              <a:spcAft>
                <a:spcPts val="1000"/>
              </a:spcAft>
            </a:pPr>
            <a:r>
              <a:rPr lang="fr-FR" sz="1000">
                <a:latin typeface="Arial"/>
                <a:ea typeface="Calibri"/>
                <a:cs typeface="Times New Roman"/>
              </a:rPr>
              <a:t>Le responsable informatique de votre organisation est préoccupé par l'ouverture d'un trop grand nombre de pare-feux pour faciliter l'accès à distance des utilisateurs qui travaillent à domicile via une connexion VPN. Comment pourriez-vous répondre aux attentes de vos utilisateurs distants tout en apaisant votre responsable ?</a:t>
            </a:r>
          </a:p>
          <a:p>
            <a:pPr>
              <a:lnSpc>
                <a:spcPct val="115000"/>
              </a:lnSpc>
            </a:pPr>
            <a:r>
              <a:rPr lang="fr-FR" sz="1000" b="1">
                <a:latin typeface="Arial"/>
                <a:ea typeface="Calibri"/>
                <a:cs typeface="Times New Roman"/>
              </a:rPr>
              <a:t>Réponse</a:t>
            </a:r>
          </a:p>
          <a:p>
            <a:pPr>
              <a:lnSpc>
                <a:spcPct val="115000"/>
              </a:lnSpc>
              <a:spcAft>
                <a:spcPts val="1000"/>
              </a:spcAft>
            </a:pPr>
            <a:r>
              <a:rPr lang="fr-FR" sz="1000">
                <a:latin typeface="Arial"/>
                <a:ea typeface="Calibri"/>
                <a:cs typeface="Times New Roman"/>
              </a:rPr>
              <a:t>Il faut implémenter SSTP comme protocole de tunneling. Cette solution implémente une connexion à l'aide de HTTPS. Ce protocole est basé sur le port TCP 443, un port généralement déjà ouvert sur les pare-feux d'entreprise pour faciliter les connexions à d'autres applications et services (les services Web et l'application Web Microsoft Outlook®, par exemple). </a:t>
            </a:r>
          </a:p>
          <a:p>
            <a:pPr>
              <a:lnSpc>
                <a:spcPct val="115000"/>
              </a:lnSpc>
            </a:pPr>
            <a:r>
              <a:rPr lang="fr-FR" sz="1000" b="1">
                <a:latin typeface="Arial"/>
                <a:ea typeface="Calibri"/>
                <a:cs typeface="Times New Roman"/>
              </a:rPr>
              <a:t>Question</a:t>
            </a:r>
          </a:p>
          <a:p>
            <a:pPr>
              <a:lnSpc>
                <a:spcPct val="115000"/>
              </a:lnSpc>
              <a:spcAft>
                <a:spcPts val="1000"/>
              </a:spcAft>
            </a:pPr>
            <a:r>
              <a:rPr lang="fr-FR" sz="1000">
                <a:latin typeface="Arial"/>
                <a:ea typeface="Calibri"/>
                <a:cs typeface="Times New Roman"/>
              </a:rPr>
              <a:t>Vous disposez d'un serveur VPN avec deux stratégies réseau configurées. La première présente une condition qui accorde l'accès aux membres du groupe Contoso, auquel chaque individu de votre organisation appartient, ainsi qu'une contrainte de restriction relative aux jours et aux heures durant les heures de bureau uniquement. La deuxième stratégie présente une condition d'adhésion au groupe Admins du domaine et aucune contrainte. Pourquoi les administrateurs se voient-ils refuser toute connexion en dehors des heures de bureau, et que pouvez-vous faire à ce sujet ?</a:t>
            </a:r>
          </a:p>
          <a:p>
            <a:pPr>
              <a:lnSpc>
                <a:spcPct val="115000"/>
              </a:lnSpc>
            </a:pPr>
            <a:r>
              <a:rPr lang="fr-FR" sz="1000" b="1">
                <a:latin typeface="Arial"/>
                <a:ea typeface="Calibri"/>
                <a:cs typeface="Times New Roman"/>
              </a:rPr>
              <a:t>Réponse</a:t>
            </a:r>
          </a:p>
          <a:p>
            <a:pPr>
              <a:lnSpc>
                <a:spcPct val="115000"/>
              </a:lnSpc>
              <a:spcAft>
                <a:spcPts val="1000"/>
              </a:spcAft>
            </a:pPr>
            <a:r>
              <a:rPr lang="fr-FR" sz="1000">
                <a:latin typeface="Arial"/>
                <a:ea typeface="Calibri"/>
                <a:cs typeface="Times New Roman"/>
              </a:rPr>
              <a:t>Les administrateurs sont également membres du groupe Contoso, ce qui signifie que la condition de la première stratégie est vérifiée. La deuxième stratégie n'est pas traitée. La solution consiste à supprimer les administrateurs du groupe Contoso, ou à modifier l'ordre des stratégies de sorte que la stratégie d'administrateur soit la première de la liste.</a:t>
            </a:r>
          </a:p>
        </p:txBody>
      </p:sp>
      <p:sp>
        <p:nvSpPr>
          <p:cNvPr id="4" name="Slide Number Placeholder 3"/>
          <p:cNvSpPr>
            <a:spLocks noGrp="1"/>
          </p:cNvSpPr>
          <p:nvPr>
            <p:ph type="sldNum" sz="quarter" idx="10"/>
          </p:nvPr>
        </p:nvSpPr>
        <p:spPr/>
        <p:txBody>
          <a:bodyPr/>
          <a:lstStyle/>
          <a:p>
            <a:fld id="{8FC78250-69A2-4CFA-9B6A-8D5286EDEFF8}" type="slidenum">
              <a:rPr lang="en-US" smtClean="0"/>
              <a:t>52</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Configuration et résolution des problèmes d'accès à distance</a:t>
            </a:r>
            <a:endParaRPr lang="en-US" sz="1200" b="1">
              <a:solidFill>
                <a:srgbClr val="336699"/>
              </a:solidFill>
              <a:latin typeface="Arial"/>
            </a:endParaRPr>
          </a:p>
        </p:txBody>
      </p:sp>
      <p:sp>
        <p:nvSpPr>
          <p:cNvPr id="7" name="TextBox 6"/>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val="6997761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pPr>
            <a:r>
              <a:rPr lang="en-US" sz="1000" b="1" dirty="0" smtClean="0">
                <a:latin typeface="Arial"/>
                <a:ea typeface="Calibri"/>
                <a:cs typeface="Times New Roman"/>
              </a:rPr>
              <a:t>Question</a:t>
            </a:r>
            <a:endParaRPr lang="en-US" sz="1000" dirty="0" smtClean="0">
              <a:solidFill>
                <a:srgbClr val="000000"/>
              </a:solidFill>
              <a:latin typeface="Arial"/>
              <a:ea typeface="Calibri"/>
              <a:cs typeface="Segoe UI"/>
            </a:endParaRPr>
          </a:p>
          <a:p>
            <a:pPr lvl="0">
              <a:lnSpc>
                <a:spcPct val="115000"/>
              </a:lnSpc>
              <a:spcAft>
                <a:spcPts val="1000"/>
              </a:spcAft>
            </a:pPr>
            <a:r>
              <a:rPr lang="fr-FR" sz="1000">
                <a:solidFill>
                  <a:srgbClr val="000000"/>
                </a:solidFill>
                <a:latin typeface="Arial"/>
                <a:ea typeface="Calibri"/>
                <a:cs typeface="Segoe UI"/>
              </a:rPr>
              <a:t>Comment l'ordinateur client DirectAccess détermine-t-il s'il est connecté au réseau intranet ou Internet ?</a:t>
            </a:r>
          </a:p>
          <a:p>
            <a:pPr lvl="0">
              <a:lnSpc>
                <a:spcPct val="115000"/>
              </a:lnSpc>
            </a:pPr>
            <a:r>
              <a:rPr lang="fr-FR" sz="1000" b="1">
                <a:solidFill>
                  <a:srgbClr val="000000"/>
                </a:solidFill>
                <a:latin typeface="Arial"/>
                <a:ea typeface="Calibri"/>
                <a:cs typeface="Segoe UI"/>
              </a:rPr>
              <a:t>Réponse</a:t>
            </a:r>
          </a:p>
          <a:p>
            <a:pPr lvl="0">
              <a:lnSpc>
                <a:spcPct val="115000"/>
              </a:lnSpc>
              <a:spcAft>
                <a:spcPts val="1000"/>
              </a:spcAft>
            </a:pPr>
            <a:r>
              <a:rPr lang="fr-FR" sz="1000">
                <a:solidFill>
                  <a:srgbClr val="000000"/>
                </a:solidFill>
                <a:latin typeface="Arial"/>
                <a:ea typeface="Calibri"/>
                <a:cs typeface="Segoe UI"/>
              </a:rPr>
              <a:t>Lors de la configuration du serveur DirectAccess, vous devez déterminer l'ordinateur qui servira de serveur NLS. Le serveur NLS doit être un serveur Web hautement disponible. Selon la réponse de ce serveur Internet, le client DirectAccess détermine s'il est connecté au réseau intranet ou à Internet.</a:t>
            </a:r>
          </a:p>
          <a:p>
            <a:pPr lvl="0">
              <a:lnSpc>
                <a:spcPct val="115000"/>
              </a:lnSpc>
            </a:pPr>
            <a:r>
              <a:rPr lang="fr-FR" sz="1000" b="1">
                <a:solidFill>
                  <a:srgbClr val="000000"/>
                </a:solidFill>
                <a:latin typeface="Arial"/>
                <a:ea typeface="Calibri"/>
                <a:cs typeface="Segoe UI"/>
              </a:rPr>
              <a:t>Question</a:t>
            </a:r>
          </a:p>
          <a:p>
            <a:pPr lvl="0">
              <a:lnSpc>
                <a:spcPct val="115000"/>
              </a:lnSpc>
              <a:spcAft>
                <a:spcPts val="1000"/>
              </a:spcAft>
            </a:pPr>
            <a:r>
              <a:rPr lang="fr-FR" sz="1000">
                <a:solidFill>
                  <a:srgbClr val="000000"/>
                </a:solidFill>
                <a:latin typeface="Arial"/>
                <a:ea typeface="Calibri"/>
                <a:cs typeface="Segoe UI"/>
              </a:rPr>
              <a:t>A quoi sert une table NRPT ?</a:t>
            </a:r>
          </a:p>
          <a:p>
            <a:pPr lvl="0">
              <a:lnSpc>
                <a:spcPct val="115000"/>
              </a:lnSpc>
            </a:pPr>
            <a:r>
              <a:rPr lang="fr-FR" sz="1000" b="1">
                <a:solidFill>
                  <a:srgbClr val="000000"/>
                </a:solidFill>
                <a:latin typeface="Arial"/>
                <a:ea typeface="Calibri"/>
                <a:cs typeface="Segoe UI"/>
              </a:rPr>
              <a:t>Réponse</a:t>
            </a:r>
          </a:p>
          <a:p>
            <a:pPr lvl="0">
              <a:lnSpc>
                <a:spcPct val="115000"/>
              </a:lnSpc>
              <a:spcAft>
                <a:spcPts val="1000"/>
              </a:spcAft>
            </a:pPr>
            <a:r>
              <a:rPr lang="fr-FR" sz="1000">
                <a:solidFill>
                  <a:srgbClr val="000000"/>
                </a:solidFill>
                <a:latin typeface="Arial"/>
                <a:ea typeface="Calibri"/>
                <a:cs typeface="Segoe UI"/>
              </a:rPr>
              <a:t>La table NRPT enregistre une liste des espaces de noms DNS et leurs paramètres de configuration correspondants. Ces paramètres définissent le serveur DNS à contacter ainsi que le comportement du client DNS pour cet espace de noms.</a:t>
            </a:r>
          </a:p>
          <a:p>
            <a:pPr lvl="0">
              <a:lnSpc>
                <a:spcPct val="115000"/>
              </a:lnSpc>
              <a:spcAft>
                <a:spcPts val="1000"/>
              </a:spcAft>
            </a:pPr>
            <a:r>
              <a:rPr lang="en-US" sz="1000" b="1">
                <a:latin typeface="Arial"/>
                <a:ea typeface="SimSun"/>
                <a:cs typeface="Arial"/>
              </a:rPr>
              <a:t>Outils</a:t>
            </a:r>
            <a:endParaRPr lang="en-US" sz="1000" dirty="0">
              <a:solidFill>
                <a:prstClr val="black"/>
              </a:solidFill>
              <a:latin typeface="Arial"/>
              <a:ea typeface="Calibri"/>
              <a:cs typeface="Times New Roman"/>
            </a:endParaRPr>
          </a:p>
        </p:txBody>
      </p:sp>
      <p:sp>
        <p:nvSpPr>
          <p:cNvPr id="4" name="Slide Number Placeholder 3"/>
          <p:cNvSpPr>
            <a:spLocks noGrp="1"/>
          </p:cNvSpPr>
          <p:nvPr>
            <p:ph type="sldNum" sz="quarter" idx="10"/>
          </p:nvPr>
        </p:nvSpPr>
        <p:spPr/>
        <p:txBody>
          <a:bodyPr/>
          <a:lstStyle/>
          <a:p>
            <a:fld id="{132F2C37-357C-4B79-8A8E-BD3C2E1B9BD1}" type="slidenum">
              <a:rPr lang="en-US" smtClean="0"/>
              <a:t>53</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4265366919"/>
              </p:ext>
            </p:extLst>
          </p:nvPr>
        </p:nvGraphicFramePr>
        <p:xfrm>
          <a:off x="457200" y="5119394"/>
          <a:ext cx="5638800" cy="1967738"/>
        </p:xfrm>
        <a:graphic>
          <a:graphicData uri="http://schemas.openxmlformats.org/drawingml/2006/table">
            <a:tbl>
              <a:tblPr firstRow="1" bandRow="1">
                <a:tableStyleId>{5C22544A-7EE6-4342-B048-85BDC9FD1C3A}</a:tableStyleId>
              </a:tblPr>
              <a:tblGrid>
                <a:gridCol w="1524000"/>
                <a:gridCol w="2235200"/>
                <a:gridCol w="1879600"/>
              </a:tblGrid>
              <a:tr h="370840">
                <a:tc>
                  <a:txBody>
                    <a:bodyPr/>
                    <a:lstStyle/>
                    <a:p>
                      <a:pPr marL="0" marR="0">
                        <a:lnSpc>
                          <a:spcPct val="115000"/>
                        </a:lnSpc>
                        <a:spcBef>
                          <a:spcPts val="0"/>
                        </a:spcBef>
                        <a:spcAft>
                          <a:spcPts val="0"/>
                        </a:spcAft>
                      </a:pPr>
                      <a:r>
                        <a:rPr lang="en-US" sz="950" smtClean="0">
                          <a:effectLst/>
                          <a:latin typeface="Segoe"/>
                          <a:ea typeface="Times New Roman"/>
                          <a:cs typeface="Times New Roman"/>
                        </a:rPr>
                        <a:t>Outil</a:t>
                      </a:r>
                      <a:endParaRPr lang="en-US" sz="950" dirty="0">
                        <a:effectLst/>
                        <a:latin typeface="Segoe"/>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950" smtClean="0">
                          <a:effectLst/>
                          <a:latin typeface="Segoe"/>
                          <a:ea typeface="Times New Roman"/>
                          <a:cs typeface="Times New Roman"/>
                        </a:rPr>
                        <a:t>Utilisation</a:t>
                      </a:r>
                      <a:endParaRPr lang="en-US" sz="950" dirty="0">
                        <a:effectLst/>
                        <a:latin typeface="Segoe"/>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950" smtClean="0">
                          <a:effectLst/>
                          <a:latin typeface="Segoe"/>
                          <a:ea typeface="Times New Roman"/>
                          <a:cs typeface="Times New Roman"/>
                        </a:rPr>
                        <a:t>Emplacement</a:t>
                      </a:r>
                      <a:endParaRPr lang="en-US" sz="950" dirty="0">
                        <a:effectLst/>
                        <a:latin typeface="Segoe"/>
                        <a:ea typeface="Times New Roman"/>
                        <a:cs typeface="Times New Roman"/>
                      </a:endParaRPr>
                    </a:p>
                  </a:txBody>
                  <a:tcPr marL="68580" marR="68580" marT="0" marB="0"/>
                </a:tc>
              </a:tr>
              <a:tr h="370840">
                <a:tc>
                  <a:txBody>
                    <a:bodyPr/>
                    <a:lstStyle/>
                    <a:p>
                      <a:pPr marL="0" marR="0">
                        <a:lnSpc>
                          <a:spcPct val="115000"/>
                        </a:lnSpc>
                        <a:spcBef>
                          <a:spcPts val="0"/>
                        </a:spcBef>
                        <a:spcAft>
                          <a:spcPts val="0"/>
                        </a:spcAft>
                      </a:pPr>
                      <a:r>
                        <a:rPr lang="en-US" sz="950" dirty="0">
                          <a:effectLst/>
                          <a:latin typeface="Segoe" pitchFamily="34" charset="0"/>
                          <a:ea typeface="Times New Roman"/>
                          <a:cs typeface="Times New Roman"/>
                        </a:rPr>
                        <a:t>Services.msc</a:t>
                      </a:r>
                    </a:p>
                  </a:txBody>
                  <a:tcPr marL="68580" marR="68580" marT="0" marB="0"/>
                </a:tc>
                <a:tc>
                  <a:txBody>
                    <a:bodyPr/>
                    <a:lstStyle/>
                    <a:p>
                      <a:pPr>
                        <a:lnSpc>
                          <a:spcPct val="115000"/>
                        </a:lnSpc>
                      </a:pPr>
                      <a:r>
                        <a:rPr lang="en-US" sz="950" smtClean="0">
                          <a:latin typeface="Segoe" pitchFamily="34" charset="0"/>
                          <a:ea typeface="SimSun"/>
                          <a:cs typeface="Arial"/>
                        </a:rPr>
                        <a:t>Gestion des services Windows</a:t>
                      </a:r>
                    </a:p>
                  </a:txBody>
                  <a:tcPr marL="68580" marR="68580" marT="0" marB="0"/>
                </a:tc>
                <a:tc>
                  <a:txBody>
                    <a:bodyPr/>
                    <a:lstStyle/>
                    <a:p>
                      <a:pPr marL="342900" marR="0" lvl="0" indent="-342900">
                        <a:lnSpc>
                          <a:spcPts val="1300"/>
                        </a:lnSpc>
                        <a:spcBef>
                          <a:spcPts val="0"/>
                        </a:spcBef>
                        <a:spcAft>
                          <a:spcPts val="0"/>
                        </a:spcAft>
                        <a:buFont typeface="Symbol"/>
                        <a:buChar char=""/>
                      </a:pPr>
                      <a:r>
                        <a:rPr lang="en-US" sz="950" smtClean="0">
                          <a:effectLst/>
                          <a:latin typeface="Segoe" pitchFamily="34" charset="0"/>
                          <a:ea typeface="Times New Roman"/>
                          <a:cs typeface="Times New Roman"/>
                        </a:rPr>
                        <a:t>Outils d'administration</a:t>
                      </a:r>
                    </a:p>
                    <a:p>
                      <a:pPr marL="342900" marR="0" lvl="0" indent="-342900">
                        <a:lnSpc>
                          <a:spcPts val="1300"/>
                        </a:lnSpc>
                        <a:spcBef>
                          <a:spcPts val="0"/>
                        </a:spcBef>
                        <a:spcAft>
                          <a:spcPts val="0"/>
                        </a:spcAft>
                        <a:buFont typeface="Symbol"/>
                        <a:buChar char=""/>
                      </a:pPr>
                      <a:r>
                        <a:rPr lang="fr-FR" sz="950" smtClean="0">
                          <a:effectLst/>
                          <a:latin typeface="Segoe" pitchFamily="34" charset="0"/>
                          <a:ea typeface="Times New Roman"/>
                          <a:cs typeface="Times New Roman"/>
                        </a:rPr>
                        <a:t>Lancé de puis le menu Exécuter</a:t>
                      </a:r>
                    </a:p>
                  </a:txBody>
                  <a:tcPr marL="68580" marR="68580" marT="0" marB="0"/>
                </a:tc>
              </a:tr>
              <a:tr h="370840">
                <a:tc>
                  <a:txBody>
                    <a:bodyPr/>
                    <a:lstStyle/>
                    <a:p>
                      <a:pPr marL="0" marR="0">
                        <a:lnSpc>
                          <a:spcPct val="115000"/>
                        </a:lnSpc>
                        <a:spcBef>
                          <a:spcPts val="0"/>
                        </a:spcBef>
                        <a:spcAft>
                          <a:spcPts val="0"/>
                        </a:spcAft>
                      </a:pPr>
                      <a:r>
                        <a:rPr lang="en-US" sz="950" dirty="0">
                          <a:effectLst/>
                          <a:latin typeface="Segoe" pitchFamily="34" charset="0"/>
                          <a:ea typeface="Times New Roman"/>
                          <a:cs typeface="Times New Roman"/>
                        </a:rPr>
                        <a:t>Gpedit.msc</a:t>
                      </a:r>
                    </a:p>
                  </a:txBody>
                  <a:tcPr marL="68580" marR="68580" marT="0" marB="0"/>
                </a:tc>
                <a:tc>
                  <a:txBody>
                    <a:bodyPr/>
                    <a:lstStyle/>
                    <a:p>
                      <a:pPr>
                        <a:lnSpc>
                          <a:spcPct val="115000"/>
                        </a:lnSpc>
                      </a:pPr>
                      <a:r>
                        <a:rPr lang="en-US" sz="950" smtClean="0">
                          <a:latin typeface="Segoe" pitchFamily="34" charset="0"/>
                          <a:ea typeface="SimSun"/>
                          <a:cs typeface="Arial"/>
                        </a:rPr>
                        <a:t>Modification de la stratégie de groupe locale </a:t>
                      </a:r>
                    </a:p>
                  </a:txBody>
                  <a:tcPr marL="68580" marR="68580" marT="0" marB="0"/>
                </a:tc>
                <a:tc>
                  <a:txBody>
                    <a:bodyPr/>
                    <a:lstStyle/>
                    <a:p>
                      <a:pPr>
                        <a:lnSpc>
                          <a:spcPct val="115000"/>
                        </a:lnSpc>
                      </a:pPr>
                      <a:r>
                        <a:rPr lang="en-US" sz="950" smtClean="0">
                          <a:latin typeface="Segoe" pitchFamily="34" charset="0"/>
                          <a:ea typeface="SimSun"/>
                          <a:cs typeface="Arial"/>
                        </a:rPr>
                        <a:t>Lancé de puis le menu Exécuter</a:t>
                      </a:r>
                    </a:p>
                  </a:txBody>
                  <a:tcPr marL="68580" marR="68580" marT="0" marB="0"/>
                </a:tc>
              </a:tr>
              <a:tr h="370840">
                <a:tc>
                  <a:txBody>
                    <a:bodyPr/>
                    <a:lstStyle/>
                    <a:p>
                      <a:pPr marL="0" marR="0">
                        <a:lnSpc>
                          <a:spcPct val="115000"/>
                        </a:lnSpc>
                        <a:spcBef>
                          <a:spcPts val="0"/>
                        </a:spcBef>
                        <a:spcAft>
                          <a:spcPts val="0"/>
                        </a:spcAft>
                      </a:pPr>
                      <a:r>
                        <a:rPr lang="en-US" sz="950" dirty="0">
                          <a:effectLst/>
                          <a:latin typeface="Segoe" pitchFamily="34" charset="0"/>
                          <a:ea typeface="Times New Roman"/>
                          <a:cs typeface="Times New Roman"/>
                        </a:rPr>
                        <a:t>Mmc.exe</a:t>
                      </a:r>
                    </a:p>
                  </a:txBody>
                  <a:tcPr marL="68580" marR="68580" marT="0" marB="0"/>
                </a:tc>
                <a:tc>
                  <a:txBody>
                    <a:bodyPr/>
                    <a:lstStyle/>
                    <a:p>
                      <a:pPr>
                        <a:lnSpc>
                          <a:spcPct val="115000"/>
                        </a:lnSpc>
                      </a:pPr>
                      <a:r>
                        <a:rPr lang="en-US" sz="950" smtClean="0">
                          <a:latin typeface="Segoe" pitchFamily="34" charset="0"/>
                          <a:ea typeface="SimSun"/>
                          <a:cs typeface="Arial"/>
                        </a:rPr>
                        <a:t>Création et gestion de la MMC</a:t>
                      </a:r>
                    </a:p>
                  </a:txBody>
                  <a:tcPr marL="68580" marR="68580" marT="0" marB="0"/>
                </a:tc>
                <a:tc>
                  <a:txBody>
                    <a:bodyPr/>
                    <a:lstStyle/>
                    <a:p>
                      <a:pPr>
                        <a:lnSpc>
                          <a:spcPct val="115000"/>
                        </a:lnSpc>
                      </a:pPr>
                      <a:r>
                        <a:rPr lang="en-US" sz="950" smtClean="0">
                          <a:latin typeface="Segoe" pitchFamily="34" charset="0"/>
                          <a:ea typeface="SimSun"/>
                          <a:cs typeface="Arial"/>
                        </a:rPr>
                        <a:t>Lancé de puis le menu Exécuter</a:t>
                      </a:r>
                    </a:p>
                  </a:txBody>
                  <a:tcPr marL="68580" marR="68580" marT="0" marB="0"/>
                </a:tc>
              </a:tr>
              <a:tr h="370840">
                <a:tc>
                  <a:txBody>
                    <a:bodyPr/>
                    <a:lstStyle/>
                    <a:p>
                      <a:pPr marL="0" marR="0">
                        <a:lnSpc>
                          <a:spcPct val="115000"/>
                        </a:lnSpc>
                        <a:spcBef>
                          <a:spcPts val="0"/>
                        </a:spcBef>
                        <a:spcAft>
                          <a:spcPts val="0"/>
                        </a:spcAft>
                      </a:pPr>
                      <a:r>
                        <a:rPr lang="en-US" sz="950" dirty="0">
                          <a:effectLst/>
                          <a:latin typeface="Segoe" pitchFamily="34" charset="0"/>
                          <a:ea typeface="Times New Roman"/>
                          <a:cs typeface="Times New Roman"/>
                        </a:rPr>
                        <a:t>Gpupdate.exe</a:t>
                      </a:r>
                    </a:p>
                  </a:txBody>
                  <a:tcPr marL="68580" marR="68580" marT="0" marB="0"/>
                </a:tc>
                <a:tc>
                  <a:txBody>
                    <a:bodyPr/>
                    <a:lstStyle/>
                    <a:p>
                      <a:pPr>
                        <a:lnSpc>
                          <a:spcPct val="115000"/>
                        </a:lnSpc>
                      </a:pPr>
                      <a:r>
                        <a:rPr lang="en-US" sz="950" smtClean="0">
                          <a:latin typeface="Segoe" pitchFamily="34" charset="0"/>
                          <a:ea typeface="SimSun"/>
                          <a:cs typeface="Arial"/>
                        </a:rPr>
                        <a:t>Gestion de l'application de la stratégie de groupe </a:t>
                      </a:r>
                    </a:p>
                  </a:txBody>
                  <a:tcPr marL="68580" marR="68580" marT="0" marB="0"/>
                </a:tc>
                <a:tc>
                  <a:txBody>
                    <a:bodyPr/>
                    <a:lstStyle/>
                    <a:p>
                      <a:pPr>
                        <a:lnSpc>
                          <a:spcPct val="115000"/>
                        </a:lnSpc>
                      </a:pPr>
                      <a:r>
                        <a:rPr lang="en-US" sz="950" smtClean="0">
                          <a:latin typeface="Segoe" pitchFamily="34" charset="0"/>
                          <a:ea typeface="SimSun"/>
                          <a:cs typeface="Arial"/>
                        </a:rPr>
                        <a:t>Exécuté à partir d'une ligne de commande</a:t>
                      </a:r>
                    </a:p>
                  </a:txBody>
                  <a:tcPr marL="68580" marR="68580" marT="0" marB="0"/>
                </a:tc>
              </a:tr>
            </a:tbl>
          </a:graphicData>
        </a:graphic>
      </p:graphicFrame>
      <p:sp>
        <p:nvSpPr>
          <p:cNvPr id="9" name="Rectangle 8"/>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10" name="Rectangle 9"/>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Configuration et résolution des problèmes d'accès à distance</a:t>
            </a:r>
            <a:endParaRPr lang="en-US" sz="1200" b="1">
              <a:solidFill>
                <a:srgbClr val="336699"/>
              </a:solidFill>
              <a:latin typeface="Arial"/>
            </a:endParaRPr>
          </a:p>
        </p:txBody>
      </p:sp>
    </p:spTree>
    <p:extLst>
      <p:ext uri="{BB962C8B-B14F-4D97-AF65-F5344CB8AC3E}">
        <p14:creationId xmlns:p14="http://schemas.microsoft.com/office/powerpoint/2010/main" val="2503012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Décrivez chacune des fonctions de la diapositive. Rappelez aux stagiaires que le composant d'accès à distance est distinct du rôle Services de stratégie et d'accès réseau dans Windows Server</a:t>
            </a:r>
            <a:r>
              <a:rPr lang="en-US" sz="1000" baseline="30000">
                <a:latin typeface="Arial"/>
                <a:ea typeface="SimSun"/>
                <a:cs typeface="Segoe UI"/>
              </a:rPr>
              <a:t>®</a:t>
            </a:r>
            <a:r>
              <a:rPr lang="en-US" sz="1000">
                <a:latin typeface="Arial"/>
                <a:ea typeface="SimSun"/>
                <a:cs typeface="Segoe UI"/>
              </a:rPr>
              <a:t> 2012, et qu'il doit donc être installé en tant que rôle distinct.</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8FC78250-69A2-4CFA-9B6A-8D5286EDEFF8}" type="slidenum">
              <a:rPr lang="en-US" smtClean="0"/>
              <a:t>6</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Configuration et résolution des problèmes d'accès à distance</a:t>
            </a:r>
            <a:endParaRPr lang="en-US" sz="1200" b="1">
              <a:solidFill>
                <a:srgbClr val="336699"/>
              </a:solidFill>
              <a:latin typeface="Arial"/>
            </a:endParaRPr>
          </a:p>
        </p:txBody>
      </p:sp>
    </p:spTree>
    <p:extLst>
      <p:ext uri="{BB962C8B-B14F-4D97-AF65-F5344CB8AC3E}">
        <p14:creationId xmlns:p14="http://schemas.microsoft.com/office/powerpoint/2010/main" val="1546026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Décrivez chacun des services mentionnés dans la diapositive. Cela vous permettra de présenter les leçons suivantes, lesquelles portent sur les fonctions prises en charge par le rôle Accès à distance.</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8FC78250-69A2-4CFA-9B6A-8D5286EDEFF8}" type="slidenum">
              <a:rPr lang="en-US" smtClean="0"/>
              <a:t>7</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Configuration et résolution des problèmes d'accès à distance</a:t>
            </a:r>
            <a:endParaRPr lang="en-US" sz="1200" b="1">
              <a:solidFill>
                <a:srgbClr val="336699"/>
              </a:solidFill>
              <a:latin typeface="Arial"/>
            </a:endParaRPr>
          </a:p>
        </p:txBody>
      </p:sp>
    </p:spTree>
    <p:extLst>
      <p:ext uri="{BB962C8B-B14F-4D97-AF65-F5344CB8AC3E}">
        <p14:creationId xmlns:p14="http://schemas.microsoft.com/office/powerpoint/2010/main" val="3658743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Assurez-vous que les stagiaires comprennent bien la différence entre l'authentification et l'autorisation. Insistez sur le fait que l'autorisation a lieu après que l'authentification a réussi.</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8FC78250-69A2-4CFA-9B6A-8D5286EDEFF8}" type="slidenum">
              <a:rPr lang="en-US" smtClean="0"/>
              <a:t>8</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Configuration et résolution des problèmes d'accès à distance</a:t>
            </a:r>
            <a:endParaRPr lang="en-US" sz="1200" b="1">
              <a:solidFill>
                <a:srgbClr val="336699"/>
              </a:solidFill>
              <a:latin typeface="Arial"/>
            </a:endParaRPr>
          </a:p>
        </p:txBody>
      </p:sp>
    </p:spTree>
    <p:extLst>
      <p:ext uri="{BB962C8B-B14F-4D97-AF65-F5344CB8AC3E}">
        <p14:creationId xmlns:p14="http://schemas.microsoft.com/office/powerpoint/2010/main" val="3534031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a:latin typeface="Arial"/>
                <a:ea typeface="SimSun"/>
                <a:cs typeface="Segoe UI"/>
              </a:rPr>
              <a:t>Discutez</a:t>
            </a:r>
            <a:r>
              <a:rPr lang="en-US" sz="1000" dirty="0">
                <a:latin typeface="Arial"/>
                <a:ea typeface="SimSun"/>
                <a:cs typeface="Segoe UI"/>
              </a:rPr>
              <a:t> de </a:t>
            </a:r>
            <a:r>
              <a:rPr lang="en-US" sz="1000" dirty="0" err="1">
                <a:latin typeface="Arial"/>
                <a:ea typeface="SimSun"/>
                <a:cs typeface="Segoe UI"/>
              </a:rPr>
              <a:t>chacun</a:t>
            </a:r>
            <a:r>
              <a:rPr lang="en-US" sz="1000" dirty="0">
                <a:latin typeface="Arial"/>
                <a:ea typeface="SimSun"/>
                <a:cs typeface="Segoe UI"/>
              </a:rPr>
              <a:t> des </a:t>
            </a:r>
            <a:r>
              <a:rPr lang="en-US" sz="1000" dirty="0" err="1">
                <a:latin typeface="Arial"/>
                <a:ea typeface="SimSun"/>
                <a:cs typeface="Segoe UI"/>
              </a:rPr>
              <a:t>protocoles</a:t>
            </a:r>
            <a:r>
              <a:rPr lang="en-US" sz="1000" dirty="0">
                <a:latin typeface="Arial"/>
                <a:ea typeface="SimSun"/>
                <a:cs typeface="Segoe UI"/>
              </a:rPr>
              <a:t> </a:t>
            </a:r>
            <a:r>
              <a:rPr lang="en-US" sz="1000" dirty="0" err="1">
                <a:latin typeface="Arial"/>
                <a:ea typeface="SimSun"/>
                <a:cs typeface="Segoe UI"/>
              </a:rPr>
              <a:t>d'authentification</a:t>
            </a:r>
            <a:r>
              <a:rPr lang="en-US" sz="1000" dirty="0">
                <a:latin typeface="Arial"/>
                <a:ea typeface="SimSun"/>
                <a:cs typeface="Segoe UI"/>
              </a:rPr>
              <a:t> et </a:t>
            </a:r>
            <a:r>
              <a:rPr lang="en-US" sz="1000" dirty="0" err="1">
                <a:latin typeface="Arial"/>
                <a:ea typeface="SimSun"/>
                <a:cs typeface="Segoe UI"/>
              </a:rPr>
              <a:t>expliquez</a:t>
            </a:r>
            <a:r>
              <a:rPr lang="en-US" sz="1000" dirty="0">
                <a:latin typeface="Arial"/>
                <a:ea typeface="SimSun"/>
                <a:cs typeface="Segoe UI"/>
              </a:rPr>
              <a:t> </a:t>
            </a:r>
            <a:r>
              <a:rPr lang="en-US" sz="1000" dirty="0" err="1">
                <a:latin typeface="Arial"/>
                <a:ea typeface="SimSun"/>
                <a:cs typeface="Segoe UI"/>
              </a:rPr>
              <a:t>pourquoi</a:t>
            </a:r>
            <a:r>
              <a:rPr lang="en-US" sz="1000" dirty="0">
                <a:latin typeface="Arial"/>
                <a:ea typeface="SimSun"/>
                <a:cs typeface="Segoe UI"/>
              </a:rPr>
              <a:t> </a:t>
            </a:r>
            <a:r>
              <a:rPr lang="en-US" sz="1000" dirty="0" err="1">
                <a:latin typeface="Arial"/>
                <a:ea typeface="SimSun"/>
                <a:cs typeface="Segoe UI"/>
              </a:rPr>
              <a:t>il</a:t>
            </a:r>
            <a:r>
              <a:rPr lang="en-US" sz="1000" dirty="0">
                <a:latin typeface="Arial"/>
                <a:ea typeface="SimSun"/>
                <a:cs typeface="Segoe UI"/>
              </a:rPr>
              <a:t> </a:t>
            </a:r>
            <a:r>
              <a:rPr lang="en-US" sz="1000" dirty="0" err="1">
                <a:latin typeface="Arial"/>
                <a:ea typeface="SimSun"/>
                <a:cs typeface="Segoe UI"/>
              </a:rPr>
              <a:t>n'est</a:t>
            </a:r>
            <a:r>
              <a:rPr lang="en-US" sz="1000" dirty="0">
                <a:latin typeface="Arial"/>
                <a:ea typeface="SimSun"/>
                <a:cs typeface="Segoe UI"/>
              </a:rPr>
              <a:t> pas </a:t>
            </a:r>
            <a:r>
              <a:rPr lang="en-US" sz="1000" dirty="0" err="1">
                <a:latin typeface="Arial"/>
                <a:ea typeface="SimSun"/>
                <a:cs typeface="Segoe UI"/>
              </a:rPr>
              <a:t>souhaitable</a:t>
            </a:r>
            <a:r>
              <a:rPr lang="en-US" sz="1000" dirty="0">
                <a:latin typeface="Arial"/>
                <a:ea typeface="SimSun"/>
                <a:cs typeface="Segoe UI"/>
              </a:rPr>
              <a:t> </a:t>
            </a:r>
            <a:r>
              <a:rPr lang="en-US" sz="1000" dirty="0" err="1">
                <a:latin typeface="Arial"/>
                <a:ea typeface="SimSun"/>
                <a:cs typeface="Segoe UI"/>
              </a:rPr>
              <a:t>d'autoriser</a:t>
            </a:r>
            <a:r>
              <a:rPr lang="en-US" sz="1000" dirty="0">
                <a:latin typeface="Arial"/>
                <a:ea typeface="SimSun"/>
                <a:cs typeface="Segoe UI"/>
              </a:rPr>
              <a:t> </a:t>
            </a:r>
            <a:r>
              <a:rPr lang="en-US" sz="1000" dirty="0" err="1">
                <a:latin typeface="Arial"/>
                <a:ea typeface="SimSun"/>
                <a:cs typeface="Segoe UI"/>
              </a:rPr>
              <a:t>l'utilisation</a:t>
            </a:r>
            <a:r>
              <a:rPr lang="en-US" sz="1000" dirty="0">
                <a:latin typeface="Arial"/>
                <a:ea typeface="SimSun"/>
                <a:cs typeface="Segoe UI"/>
              </a:rPr>
              <a:t> des </a:t>
            </a:r>
            <a:r>
              <a:rPr lang="en-US" sz="1000" dirty="0" err="1">
                <a:latin typeface="Arial"/>
                <a:ea typeface="SimSun"/>
                <a:cs typeface="Segoe UI"/>
              </a:rPr>
              <a:t>protocoles</a:t>
            </a:r>
            <a:r>
              <a:rPr lang="en-US" sz="1000" dirty="0">
                <a:latin typeface="Arial"/>
                <a:ea typeface="SimSun"/>
                <a:cs typeface="Segoe UI"/>
              </a:rPr>
              <a:t> PAP (Password Authentication Protocol), CHAP (Challenge Handshake Authentication Protocol) et MS-CHAP v2 (Microsoft Challenge Handshake Authentication Protocol) </a:t>
            </a:r>
            <a:r>
              <a:rPr lang="en-US" sz="1000" dirty="0" err="1">
                <a:latin typeface="Arial"/>
                <a:ea typeface="SimSun"/>
                <a:cs typeface="Segoe UI"/>
              </a:rPr>
              <a:t>comme</a:t>
            </a:r>
            <a:r>
              <a:rPr lang="en-US" sz="1000" dirty="0">
                <a:latin typeface="Arial"/>
                <a:ea typeface="SimSun"/>
                <a:cs typeface="Segoe UI"/>
              </a:rPr>
              <a:t> options </a:t>
            </a:r>
            <a:r>
              <a:rPr lang="en-US" sz="1000" dirty="0" err="1">
                <a:latin typeface="Arial"/>
                <a:ea typeface="SimSun"/>
                <a:cs typeface="Segoe UI"/>
              </a:rPr>
              <a:t>d'une</a:t>
            </a:r>
            <a:r>
              <a:rPr lang="en-US" sz="1000" dirty="0">
                <a:latin typeface="Arial"/>
                <a:ea typeface="SimSun"/>
                <a:cs typeface="Segoe UI"/>
              </a:rPr>
              <a:t> solution de service de </a:t>
            </a:r>
            <a:r>
              <a:rPr lang="en-US" sz="1000" dirty="0" err="1">
                <a:latin typeface="Arial"/>
                <a:ea typeface="SimSun"/>
                <a:cs typeface="Segoe UI"/>
              </a:rPr>
              <a:t>routage</a:t>
            </a:r>
            <a:r>
              <a:rPr lang="en-US" sz="1000" dirty="0">
                <a:latin typeface="Arial"/>
                <a:ea typeface="SimSun"/>
                <a:cs typeface="Segoe UI"/>
              </a:rPr>
              <a:t> et </a:t>
            </a:r>
            <a:r>
              <a:rPr lang="en-US" sz="1000" dirty="0" err="1">
                <a:latin typeface="Arial"/>
                <a:ea typeface="SimSun"/>
                <a:cs typeface="Segoe UI"/>
              </a:rPr>
              <a:t>d'accès</a:t>
            </a:r>
            <a:r>
              <a:rPr lang="en-US" sz="1000" dirty="0">
                <a:latin typeface="Arial"/>
                <a:ea typeface="SimSun"/>
                <a:cs typeface="Segoe UI"/>
              </a:rPr>
              <a:t> à distance, </a:t>
            </a:r>
            <a:r>
              <a:rPr lang="en-US" sz="1000" dirty="0" err="1">
                <a:latin typeface="Arial"/>
                <a:ea typeface="SimSun"/>
                <a:cs typeface="Segoe UI"/>
              </a:rPr>
              <a:t>cela</a:t>
            </a:r>
            <a:r>
              <a:rPr lang="en-US" sz="1000" dirty="0">
                <a:latin typeface="Arial"/>
                <a:ea typeface="SimSun"/>
                <a:cs typeface="Segoe UI"/>
              </a:rPr>
              <a:t> en raison de </a:t>
            </a:r>
            <a:r>
              <a:rPr lang="en-US" sz="1000" dirty="0" err="1">
                <a:latin typeface="Arial"/>
                <a:ea typeface="SimSun"/>
                <a:cs typeface="Segoe UI"/>
              </a:rPr>
              <a:t>l'absence</a:t>
            </a:r>
            <a:r>
              <a:rPr lang="en-US" sz="1000" dirty="0">
                <a:latin typeface="Arial"/>
                <a:ea typeface="SimSun"/>
                <a:cs typeface="Segoe UI"/>
              </a:rPr>
              <a:t> de </a:t>
            </a:r>
            <a:r>
              <a:rPr lang="en-US" sz="1000" dirty="0" err="1">
                <a:latin typeface="Arial"/>
                <a:ea typeface="SimSun"/>
                <a:cs typeface="Segoe UI"/>
              </a:rPr>
              <a:t>chiffrement</a:t>
            </a:r>
            <a:r>
              <a:rPr lang="en-US" sz="1000" dirty="0">
                <a:latin typeface="Arial"/>
                <a:ea typeface="SimSun"/>
                <a:cs typeface="Segoe UI"/>
              </a:rPr>
              <a:t> </a:t>
            </a:r>
            <a:r>
              <a:rPr lang="en-US" sz="1000" dirty="0" err="1">
                <a:latin typeface="Arial"/>
                <a:ea typeface="SimSun"/>
                <a:cs typeface="Segoe UI"/>
              </a:rPr>
              <a:t>ou</a:t>
            </a:r>
            <a:r>
              <a:rPr lang="en-US" sz="1000" dirty="0">
                <a:latin typeface="Arial"/>
                <a:ea typeface="SimSun"/>
                <a:cs typeface="Segoe UI"/>
              </a:rPr>
              <a:t> d'un </a:t>
            </a:r>
            <a:r>
              <a:rPr lang="en-US" sz="1000" dirty="0" err="1">
                <a:latin typeface="Arial"/>
                <a:ea typeface="SimSun"/>
                <a:cs typeface="Segoe UI"/>
              </a:rPr>
              <a:t>chiffrement</a:t>
            </a:r>
            <a:r>
              <a:rPr lang="en-US" sz="1000" dirty="0">
                <a:latin typeface="Arial"/>
                <a:ea typeface="SimSun"/>
                <a:cs typeface="Segoe UI"/>
              </a:rPr>
              <a:t> trop </a:t>
            </a:r>
            <a:r>
              <a:rPr lang="en-US" sz="1000" dirty="0" err="1">
                <a:latin typeface="Arial"/>
                <a:ea typeface="SimSun"/>
                <a:cs typeface="Segoe UI"/>
              </a:rPr>
              <a:t>faible</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Le </a:t>
            </a:r>
            <a:r>
              <a:rPr lang="en-US" sz="1000" dirty="0" err="1">
                <a:latin typeface="Arial"/>
                <a:ea typeface="SimSun"/>
                <a:cs typeface="Segoe UI"/>
              </a:rPr>
              <a:t>protocole</a:t>
            </a:r>
            <a:r>
              <a:rPr lang="en-US" sz="1000" dirty="0">
                <a:latin typeface="Arial"/>
                <a:ea typeface="SimSun"/>
                <a:cs typeface="Segoe UI"/>
              </a:rPr>
              <a:t> MS-CHAP v2 </a:t>
            </a:r>
            <a:r>
              <a:rPr lang="en-US" sz="1000" dirty="0" err="1">
                <a:latin typeface="Arial"/>
                <a:ea typeface="SimSun"/>
                <a:cs typeface="Segoe UI"/>
              </a:rPr>
              <a:t>peut</a:t>
            </a:r>
            <a:r>
              <a:rPr lang="en-US" sz="1000" dirty="0">
                <a:latin typeface="Arial"/>
                <a:ea typeface="SimSun"/>
                <a:cs typeface="Segoe UI"/>
              </a:rPr>
              <a:t> </a:t>
            </a:r>
            <a:r>
              <a:rPr lang="en-US" sz="1000" dirty="0" err="1">
                <a:latin typeface="Arial"/>
                <a:ea typeface="SimSun"/>
                <a:cs typeface="Segoe UI"/>
              </a:rPr>
              <a:t>être</a:t>
            </a:r>
            <a:r>
              <a:rPr lang="en-US" sz="1000" dirty="0">
                <a:latin typeface="Arial"/>
                <a:ea typeface="SimSun"/>
                <a:cs typeface="Segoe UI"/>
              </a:rPr>
              <a:t> utile pour </a:t>
            </a:r>
            <a:r>
              <a:rPr lang="en-US" sz="1000" dirty="0" err="1">
                <a:latin typeface="Arial"/>
                <a:ea typeface="SimSun"/>
                <a:cs typeface="Segoe UI"/>
              </a:rPr>
              <a:t>prendre</a:t>
            </a:r>
            <a:r>
              <a:rPr lang="en-US" sz="1000" dirty="0">
                <a:latin typeface="Arial"/>
                <a:ea typeface="SimSun"/>
                <a:cs typeface="Segoe UI"/>
              </a:rPr>
              <a:t> en charge les clients </a:t>
            </a:r>
            <a:r>
              <a:rPr lang="en-US" sz="1000" dirty="0" err="1">
                <a:latin typeface="Arial"/>
                <a:ea typeface="SimSun"/>
                <a:cs typeface="Segoe UI"/>
              </a:rPr>
              <a:t>hérités</a:t>
            </a:r>
            <a:r>
              <a:rPr lang="en-US" sz="1000" dirty="0">
                <a:latin typeface="Arial"/>
                <a:ea typeface="SimSun"/>
                <a:cs typeface="Segoe UI"/>
              </a:rPr>
              <a:t> qui </a:t>
            </a:r>
            <a:r>
              <a:rPr lang="en-US" sz="1000" dirty="0" err="1">
                <a:latin typeface="Arial"/>
                <a:ea typeface="SimSun"/>
                <a:cs typeface="Segoe UI"/>
              </a:rPr>
              <a:t>sont</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a:t>
            </a:r>
            <a:r>
              <a:rPr lang="en-US" sz="1000" dirty="0" err="1">
                <a:latin typeface="Arial"/>
                <a:ea typeface="SimSun"/>
                <a:cs typeface="Segoe UI"/>
              </a:rPr>
              <a:t>l'incapacité</a:t>
            </a:r>
            <a:r>
              <a:rPr lang="en-US" sz="1000" dirty="0">
                <a:latin typeface="Arial"/>
                <a:ea typeface="SimSun"/>
                <a:cs typeface="Segoe UI"/>
              </a:rPr>
              <a:t> </a:t>
            </a:r>
            <a:r>
              <a:rPr lang="en-US" sz="1000" dirty="0" err="1">
                <a:latin typeface="Arial"/>
                <a:ea typeface="SimSun"/>
                <a:cs typeface="Segoe UI"/>
              </a:rPr>
              <a:t>d'utiliser</a:t>
            </a:r>
            <a:r>
              <a:rPr lang="en-US" sz="1000" dirty="0">
                <a:latin typeface="Arial"/>
                <a:ea typeface="SimSun"/>
                <a:cs typeface="Segoe UI"/>
              </a:rPr>
              <a:t> les </a:t>
            </a:r>
            <a:r>
              <a:rPr lang="en-US" sz="1000" dirty="0" err="1">
                <a:latin typeface="Arial"/>
                <a:ea typeface="SimSun"/>
                <a:cs typeface="Segoe UI"/>
              </a:rPr>
              <a:t>méthodes</a:t>
            </a:r>
            <a:r>
              <a:rPr lang="en-US" sz="1000" dirty="0">
                <a:latin typeface="Arial"/>
                <a:ea typeface="SimSun"/>
                <a:cs typeface="Segoe UI"/>
              </a:rPr>
              <a:t> </a:t>
            </a:r>
            <a:r>
              <a:rPr lang="en-US" sz="1000" dirty="0" err="1">
                <a:latin typeface="Arial"/>
                <a:ea typeface="SimSun"/>
                <a:cs typeface="Segoe UI"/>
              </a:rPr>
              <a:t>d'authentification</a:t>
            </a:r>
            <a:r>
              <a:rPr lang="en-US" sz="1000" dirty="0">
                <a:latin typeface="Arial"/>
                <a:ea typeface="SimSun"/>
                <a:cs typeface="Segoe UI"/>
              </a:rPr>
              <a:t> plus </a:t>
            </a:r>
            <a:r>
              <a:rPr lang="en-US" sz="1000" dirty="0" err="1">
                <a:latin typeface="Arial"/>
                <a:ea typeface="SimSun"/>
                <a:cs typeface="Segoe UI"/>
              </a:rPr>
              <a:t>récentes</a:t>
            </a:r>
            <a:r>
              <a:rPr lang="en-US" sz="1000" dirty="0">
                <a:latin typeface="Arial"/>
                <a:ea typeface="SimSun"/>
                <a:cs typeface="Segoe UI"/>
              </a:rPr>
              <a:t> et </a:t>
            </a:r>
            <a:r>
              <a:rPr lang="en-US" sz="1000" dirty="0" err="1">
                <a:latin typeface="Arial"/>
                <a:ea typeface="SimSun"/>
                <a:cs typeface="Segoe UI"/>
              </a:rPr>
              <a:t>robustes</a:t>
            </a:r>
            <a:r>
              <a:rPr lang="en-US" sz="1000" dirty="0">
                <a:latin typeface="Arial"/>
                <a:ea typeface="SimSun"/>
                <a:cs typeface="Segoe UI"/>
              </a:rPr>
              <a:t>. Le </a:t>
            </a:r>
            <a:r>
              <a:rPr lang="en-US" sz="1000" dirty="0" err="1">
                <a:latin typeface="Arial"/>
                <a:ea typeface="SimSun"/>
                <a:cs typeface="Segoe UI"/>
              </a:rPr>
              <a:t>protocole</a:t>
            </a:r>
            <a:r>
              <a:rPr lang="en-US" sz="1000" dirty="0">
                <a:latin typeface="Arial"/>
                <a:ea typeface="SimSun"/>
                <a:cs typeface="Segoe UI"/>
              </a:rPr>
              <a:t> CHAP </a:t>
            </a:r>
            <a:r>
              <a:rPr lang="en-US" sz="1000" dirty="0" err="1">
                <a:latin typeface="Arial"/>
                <a:ea typeface="SimSun"/>
                <a:cs typeface="Segoe UI"/>
              </a:rPr>
              <a:t>peut</a:t>
            </a:r>
            <a:r>
              <a:rPr lang="en-US" sz="1000" dirty="0">
                <a:latin typeface="Arial"/>
                <a:ea typeface="SimSun"/>
                <a:cs typeface="Segoe UI"/>
              </a:rPr>
              <a:t> </a:t>
            </a:r>
            <a:r>
              <a:rPr lang="en-US" sz="1000" dirty="0" err="1">
                <a:latin typeface="Arial"/>
                <a:ea typeface="SimSun"/>
                <a:cs typeface="Segoe UI"/>
              </a:rPr>
              <a:t>également</a:t>
            </a:r>
            <a:r>
              <a:rPr lang="en-US" sz="1000" dirty="0">
                <a:latin typeface="Arial"/>
                <a:ea typeface="SimSun"/>
                <a:cs typeface="Segoe UI"/>
              </a:rPr>
              <a:t> </a:t>
            </a:r>
            <a:r>
              <a:rPr lang="en-US" sz="1000" dirty="0" err="1">
                <a:latin typeface="Arial"/>
                <a:ea typeface="SimSun"/>
                <a:cs typeface="Segoe UI"/>
              </a:rPr>
              <a:t>permettre</a:t>
            </a:r>
            <a:r>
              <a:rPr lang="en-US" sz="1000" dirty="0">
                <a:latin typeface="Arial"/>
                <a:ea typeface="SimSun"/>
                <a:cs typeface="Segoe UI"/>
              </a:rPr>
              <a:t> de </a:t>
            </a:r>
            <a:r>
              <a:rPr lang="en-US" sz="1000" dirty="0" err="1">
                <a:latin typeface="Arial"/>
                <a:ea typeface="SimSun"/>
                <a:cs typeface="Segoe UI"/>
              </a:rPr>
              <a:t>prendre</a:t>
            </a:r>
            <a:r>
              <a:rPr lang="en-US" sz="1000" dirty="0">
                <a:latin typeface="Arial"/>
                <a:ea typeface="SimSun"/>
                <a:cs typeface="Segoe UI"/>
              </a:rPr>
              <a:t> en charge les </a:t>
            </a:r>
            <a:r>
              <a:rPr lang="en-US" sz="1000" dirty="0" err="1">
                <a:latin typeface="Arial"/>
                <a:ea typeface="SimSun"/>
                <a:cs typeface="Segoe UI"/>
              </a:rPr>
              <a:t>protocoles</a:t>
            </a:r>
            <a:r>
              <a:rPr lang="en-US" sz="1000" dirty="0">
                <a:latin typeface="Arial"/>
                <a:ea typeface="SimSun"/>
                <a:cs typeface="Segoe UI"/>
              </a:rPr>
              <a:t> </a:t>
            </a:r>
            <a:r>
              <a:rPr lang="en-US" sz="1000" dirty="0" err="1">
                <a:latin typeface="Arial"/>
                <a:ea typeface="SimSun"/>
                <a:cs typeface="Segoe UI"/>
              </a:rPr>
              <a:t>d'authentification</a:t>
            </a:r>
            <a:r>
              <a:rPr lang="en-US" sz="1000" dirty="0">
                <a:latin typeface="Arial"/>
                <a:ea typeface="SimSun"/>
                <a:cs typeface="Segoe UI"/>
              </a:rPr>
              <a:t> de </a:t>
            </a:r>
            <a:r>
              <a:rPr lang="en-US" sz="1000" dirty="0" err="1">
                <a:latin typeface="Arial"/>
                <a:ea typeface="SimSun"/>
                <a:cs typeface="Segoe UI"/>
              </a:rPr>
              <a:t>certains</a:t>
            </a:r>
            <a:r>
              <a:rPr lang="en-US" sz="1000" dirty="0">
                <a:latin typeface="Arial"/>
                <a:ea typeface="SimSun"/>
                <a:cs typeface="Segoe UI"/>
              </a:rPr>
              <a:t> clients non-Microsoft.</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Présentez</a:t>
            </a:r>
            <a:r>
              <a:rPr lang="en-US" sz="1000" dirty="0">
                <a:latin typeface="Arial"/>
                <a:ea typeface="SimSun"/>
                <a:cs typeface="Segoe UI"/>
              </a:rPr>
              <a:t> </a:t>
            </a:r>
            <a:r>
              <a:rPr lang="en-US" sz="1000" dirty="0" err="1">
                <a:latin typeface="Arial"/>
                <a:ea typeface="SimSun"/>
                <a:cs typeface="Segoe UI"/>
              </a:rPr>
              <a:t>l'authentification</a:t>
            </a:r>
            <a:r>
              <a:rPr lang="en-US" sz="1000" dirty="0">
                <a:latin typeface="Arial"/>
                <a:ea typeface="SimSun"/>
                <a:cs typeface="Segoe UI"/>
              </a:rPr>
              <a:t> EAP (Extensible Authentication Protocol) et PEAP (Protected Extensible Authentication Protocol) et les </a:t>
            </a:r>
            <a:r>
              <a:rPr lang="en-US" sz="1000" dirty="0" err="1">
                <a:latin typeface="Arial"/>
                <a:ea typeface="SimSun"/>
                <a:cs typeface="Segoe UI"/>
              </a:rPr>
              <a:t>exigences</a:t>
            </a:r>
            <a:r>
              <a:rPr lang="en-US" sz="1000" dirty="0">
                <a:latin typeface="Arial"/>
                <a:ea typeface="SimSun"/>
                <a:cs typeface="Segoe UI"/>
              </a:rPr>
              <a:t> des </a:t>
            </a:r>
            <a:r>
              <a:rPr lang="en-US" sz="1000" dirty="0" err="1">
                <a:latin typeface="Arial"/>
                <a:ea typeface="SimSun"/>
                <a:cs typeface="Segoe UI"/>
              </a:rPr>
              <a:t>certificats</a:t>
            </a:r>
            <a:r>
              <a:rPr lang="en-US" sz="1000" dirty="0">
                <a:latin typeface="Arial"/>
                <a:ea typeface="SimSun"/>
                <a:cs typeface="Segoe UI"/>
              </a:rPr>
              <a:t> X.509.</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8FC78250-69A2-4CFA-9B6A-8D5286EDEFF8}" type="slidenum">
              <a:rPr lang="en-US" smtClean="0"/>
              <a:t>9</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7: Configuration et résolution des problèmes d'accès à distance</a:t>
            </a:r>
            <a:endParaRPr lang="en-US" sz="1200" b="1">
              <a:solidFill>
                <a:srgbClr val="336699"/>
              </a:solidFill>
              <a:latin typeface="Arial"/>
            </a:endParaRPr>
          </a:p>
        </p:txBody>
      </p:sp>
    </p:spTree>
    <p:extLst>
      <p:ext uri="{BB962C8B-B14F-4D97-AF65-F5344CB8AC3E}">
        <p14:creationId xmlns:p14="http://schemas.microsoft.com/office/powerpoint/2010/main" val="188812492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2514600"/>
            <a:ext cx="9144000" cy="2514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3875" y="1500426"/>
            <a:ext cx="7477125" cy="861774"/>
          </a:xfrm>
          <a:prstGeom prst="rect">
            <a:avLst/>
          </a:prstGeom>
          <a:noFill/>
        </p:spPr>
        <p:txBody>
          <a:bodyPr wrap="square" rtlCol="0">
            <a:spAutoFit/>
          </a:bodyPr>
          <a:lstStyle/>
          <a:p>
            <a:r>
              <a:rPr lang="en-US" sz="4800" dirty="0" smtClean="0">
                <a:solidFill>
                  <a:schemeClr val="tx1">
                    <a:lumMod val="65000"/>
                    <a:lumOff val="35000"/>
                  </a:schemeClr>
                </a:solidFill>
                <a:latin typeface="Segoe UI Light" pitchFamily="34" charset="0"/>
                <a:ea typeface="Segoe UI" pitchFamily="34" charset="0"/>
                <a:cs typeface="Segoe UI" pitchFamily="34" charset="0"/>
              </a:rPr>
              <a:t>Microsoft</a:t>
            </a:r>
            <a:r>
              <a:rPr lang="en-US" baseline="100000" dirty="0" smtClean="0">
                <a:solidFill>
                  <a:schemeClr val="tx1">
                    <a:lumMod val="65000"/>
                    <a:lumOff val="35000"/>
                  </a:schemeClr>
                </a:solidFill>
                <a:latin typeface="Segoe UI Light" pitchFamily="34" charset="0"/>
                <a:ea typeface="Segoe UI" pitchFamily="34" charset="0"/>
                <a:cs typeface="Segoe UI" pitchFamily="34" charset="0"/>
              </a:rPr>
              <a:t>®</a:t>
            </a:r>
            <a:r>
              <a:rPr lang="en-US" sz="4400" dirty="0" smtClean="0">
                <a:solidFill>
                  <a:schemeClr val="tx1">
                    <a:lumMod val="65000"/>
                    <a:lumOff val="35000"/>
                  </a:schemeClr>
                </a:solidFill>
                <a:latin typeface="Segoe UI Light" pitchFamily="34" charset="0"/>
                <a:ea typeface="Segoe UI" pitchFamily="34" charset="0"/>
                <a:cs typeface="Segoe UI" pitchFamily="34" charset="0"/>
              </a:rPr>
              <a:t> </a:t>
            </a:r>
            <a:r>
              <a:rPr lang="en-US" sz="4800" dirty="0" smtClean="0">
                <a:solidFill>
                  <a:schemeClr val="tx1">
                    <a:lumMod val="65000"/>
                    <a:lumOff val="35000"/>
                  </a:schemeClr>
                </a:solidFill>
                <a:latin typeface="Segoe UI Light" pitchFamily="34" charset="0"/>
                <a:ea typeface="Segoe UI" pitchFamily="34" charset="0"/>
                <a:cs typeface="Segoe UI" pitchFamily="34" charset="0"/>
              </a:rPr>
              <a:t>Official Course</a:t>
            </a:r>
            <a:endParaRPr lang="en-US" sz="4800" dirty="0">
              <a:solidFill>
                <a:schemeClr val="tx1">
                  <a:lumMod val="65000"/>
                  <a:lumOff val="35000"/>
                </a:schemeClr>
              </a:solidFill>
              <a:latin typeface="Segoe UI Light" pitchFamily="34" charset="0"/>
              <a:ea typeface="Segoe UI" pitchFamily="34" charset="0"/>
              <a:cs typeface="Segoe UI" pitchFamily="34" charset="0"/>
            </a:endParaRPr>
          </a:p>
        </p:txBody>
      </p:sp>
      <p:pic>
        <p:nvPicPr>
          <p:cNvPr id="7" name="Picture 6"/>
          <p:cNvPicPr>
            <a:picLocks noChangeAspect="1"/>
          </p:cNvPicPr>
          <p:nvPr/>
        </p:nvPicPr>
        <p:blipFill>
          <a:blip r:embed="rId2" cstate="print">
            <a:duotone>
              <a:prstClr val="black"/>
              <a:schemeClr val="tx1">
                <a:lumMod val="85000"/>
                <a:lumOff val="15000"/>
                <a:tint val="45000"/>
                <a:satMod val="400000"/>
              </a:schemeClr>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7315200" y="6248400"/>
            <a:ext cx="1413823" cy="230205"/>
          </a:xfrm>
          <a:prstGeom prst="rect">
            <a:avLst/>
          </a:prstGeom>
        </p:spPr>
      </p:pic>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2514600"/>
            <a:ext cx="3063240" cy="2514600"/>
          </a:xfrm>
          <a:prstGeom prst="rect">
            <a:avLst/>
          </a:prstGeom>
        </p:spPr>
      </p:pic>
      <p:sp>
        <p:nvSpPr>
          <p:cNvPr id="726019" name="Rectangle 3"/>
          <p:cNvSpPr>
            <a:spLocks noGrp="1" noChangeArrowheads="1"/>
          </p:cNvSpPr>
          <p:nvPr>
            <p:ph type="ctrTitle" sz="quarter" hasCustomPrompt="1"/>
          </p:nvPr>
        </p:nvSpPr>
        <p:spPr>
          <a:xfrm>
            <a:off x="3106782" y="2774735"/>
            <a:ext cx="5732417" cy="1129607"/>
          </a:xfrm>
          <a:ln algn="ctr"/>
        </p:spPr>
        <p:txBody>
          <a:bodyPr wrap="square" tIns="0" rIns="0" bIns="0">
            <a:spAutoFit/>
          </a:bodyPr>
          <a:lstStyle>
            <a:lvl1pPr algn="l">
              <a:spcBef>
                <a:spcPct val="60000"/>
              </a:spcBef>
              <a:buClr>
                <a:schemeClr val="hlink"/>
              </a:buClr>
              <a:buSzPct val="90000"/>
              <a:buFontTx/>
              <a:buNone/>
              <a:defRPr sz="8400" baseline="0">
                <a:solidFill>
                  <a:schemeClr val="bg1"/>
                </a:solidFill>
                <a:latin typeface="Segoe Light"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121297" y="3925328"/>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6269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10.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4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46.png"/><Relationship Id="rId7" Type="http://schemas.openxmlformats.org/officeDocument/2006/relationships/image" Target="../media/image52.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49.png"/><Relationship Id="rId4" Type="http://schemas.openxmlformats.org/officeDocument/2006/relationships/image" Target="../media/image47.png"/><Relationship Id="rId9" Type="http://schemas.openxmlformats.org/officeDocument/2006/relationships/image" Target="../media/image48.png"/></Relationships>
</file>

<file path=ppt/slides/_rels/slide4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46.png"/><Relationship Id="rId7" Type="http://schemas.openxmlformats.org/officeDocument/2006/relationships/image" Target="../media/image55.png"/><Relationship Id="rId12" Type="http://schemas.openxmlformats.org/officeDocument/2006/relationships/image" Target="../media/image51.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49.png"/><Relationship Id="rId5" Type="http://schemas.openxmlformats.org/officeDocument/2006/relationships/image" Target="../media/image52.png"/><Relationship Id="rId10"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61.png"/></Relationships>
</file>

<file path=ppt/slides/_rels/slide47.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png"/><Relationship Id="rId18" Type="http://schemas.openxmlformats.org/officeDocument/2006/relationships/image" Target="../media/image77.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71.png"/><Relationship Id="rId17" Type="http://schemas.openxmlformats.org/officeDocument/2006/relationships/image" Target="../media/image76.png"/><Relationship Id="rId2" Type="http://schemas.openxmlformats.org/officeDocument/2006/relationships/notesSlide" Target="../notesSlides/notesSlide47.xml"/><Relationship Id="rId16" Type="http://schemas.openxmlformats.org/officeDocument/2006/relationships/image" Target="../media/image75.png"/><Relationship Id="rId20"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5" Type="http://schemas.openxmlformats.org/officeDocument/2006/relationships/image" Target="../media/image74.png"/><Relationship Id="rId10" Type="http://schemas.openxmlformats.org/officeDocument/2006/relationships/image" Target="../media/image69.png"/><Relationship Id="rId19" Type="http://schemas.openxmlformats.org/officeDocument/2006/relationships/image" Target="../media/image78.png"/><Relationship Id="rId4" Type="http://schemas.openxmlformats.org/officeDocument/2006/relationships/image" Target="../media/image63.png"/><Relationship Id="rId9" Type="http://schemas.openxmlformats.org/officeDocument/2006/relationships/image" Target="../media/image68.png"/><Relationship Id="rId14" Type="http://schemas.openxmlformats.org/officeDocument/2006/relationships/image" Target="../media/image73.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name="bb04763b-6662-436e-bff2-e2dc0c09868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223441" y="3169492"/>
            <a:ext cx="5590902" cy="340093"/>
          </a:xfrm>
        </p:spPr>
        <p:txBody>
          <a:bodyPr/>
          <a:lstStyle/>
          <a:p>
            <a:r>
              <a:rPr lang="en-US" sz="2600" smtClean="0"/>
              <a:t>Module 7</a:t>
            </a:r>
            <a:endParaRPr lang="en-US" sz="2600"/>
          </a:p>
        </p:txBody>
      </p:sp>
      <p:sp>
        <p:nvSpPr>
          <p:cNvPr id="3" name="Subtitle 2"/>
          <p:cNvSpPr>
            <a:spLocks noGrp="1"/>
          </p:cNvSpPr>
          <p:nvPr>
            <p:ph type="subTitle" sz="quarter" idx="1"/>
          </p:nvPr>
        </p:nvSpPr>
        <p:spPr/>
        <p:txBody>
          <a:bodyPr/>
          <a:lstStyle/>
          <a:p>
            <a:r>
              <a:rPr lang="fr-FR" smtClean="0"/>
              <a:t>Configuration et résolution des problèmes d'accès à distance
</a:t>
            </a:r>
            <a:endParaRPr lang="en-US"/>
          </a:p>
        </p:txBody>
      </p:sp>
    </p:spTree>
    <p:extLst>
      <p:ext uri="{BB962C8B-B14F-4D97-AF65-F5344CB8AC3E}">
        <p14:creationId xmlns:p14="http://schemas.microsoft.com/office/powerpoint/2010/main" val="3166366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6da1cee5-2c7f-4267-975e-7cc090881cf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Qu'est-ce qu'une infrastructure à clé publique ?</a:t>
            </a:r>
            <a:endParaRPr lang="en-US"/>
          </a:p>
        </p:txBody>
      </p:sp>
      <p:sp>
        <p:nvSpPr>
          <p:cNvPr id="4" name="AutoShape 111"/>
          <p:cNvSpPr>
            <a:spLocks noChangeArrowheads="1"/>
          </p:cNvSpPr>
          <p:nvPr/>
        </p:nvSpPr>
        <p:spPr bwMode="auto">
          <a:xfrm>
            <a:off x="339725" y="1347788"/>
            <a:ext cx="8512175" cy="3854450"/>
          </a:xfrm>
          <a:prstGeom prst="roundRect">
            <a:avLst>
              <a:gd name="adj" fmla="val 16667"/>
            </a:avLst>
          </a:prstGeom>
          <a:noFill/>
          <a:ln w="38100" algn="ctr">
            <a:solidFill>
              <a:srgbClr val="99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sz="1600" dirty="0">
              <a:latin typeface="Segoe UI" pitchFamily="34" charset="0"/>
              <a:ea typeface="Segoe UI" pitchFamily="34" charset="0"/>
              <a:cs typeface="Segoe UI" pitchFamily="34" charset="0"/>
            </a:endParaRPr>
          </a:p>
        </p:txBody>
      </p:sp>
      <p:sp>
        <p:nvSpPr>
          <p:cNvPr id="5" name="Text Box 59"/>
          <p:cNvSpPr txBox="1">
            <a:spLocks noChangeArrowheads="1"/>
          </p:cNvSpPr>
          <p:nvPr/>
        </p:nvSpPr>
        <p:spPr bwMode="auto">
          <a:xfrm>
            <a:off x="773112" y="2670175"/>
            <a:ext cx="1589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spcBef>
                <a:spcPct val="50000"/>
              </a:spcBef>
            </a:pPr>
            <a:r>
              <a:rPr lang="en-US" sz="1200" b="0" dirty="0">
                <a:latin typeface="Segoe UI" pitchFamily="34" charset="0"/>
                <a:ea typeface="Segoe UI" pitchFamily="34" charset="0"/>
                <a:cs typeface="Segoe UI" pitchFamily="34" charset="0"/>
              </a:rPr>
              <a:t>Autorité de certification</a:t>
            </a:r>
          </a:p>
        </p:txBody>
      </p:sp>
      <p:sp>
        <p:nvSpPr>
          <p:cNvPr id="6" name="AutoShape 60"/>
          <p:cNvSpPr>
            <a:spLocks noChangeArrowheads="1"/>
          </p:cNvSpPr>
          <p:nvPr/>
        </p:nvSpPr>
        <p:spPr bwMode="auto">
          <a:xfrm>
            <a:off x="655638" y="1457325"/>
            <a:ext cx="1824037" cy="1706563"/>
          </a:xfrm>
          <a:prstGeom prst="roundRect">
            <a:avLst>
              <a:gd name="adj" fmla="val 16667"/>
            </a:avLst>
          </a:prstGeom>
          <a:noFill/>
          <a:ln w="38100" algn="ctr">
            <a:solidFill>
              <a:srgbClr val="99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sz="1600" dirty="0">
              <a:latin typeface="Segoe UI" pitchFamily="34" charset="0"/>
              <a:ea typeface="Segoe UI" pitchFamily="34" charset="0"/>
              <a:cs typeface="Segoe UI" pitchFamily="34" charset="0"/>
            </a:endParaRPr>
          </a:p>
        </p:txBody>
      </p:sp>
      <p:pic>
        <p:nvPicPr>
          <p:cNvPr id="7" name="Picture 6" descr="CertificationAuthor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0763" y="1593850"/>
            <a:ext cx="11969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62"/>
          <p:cNvSpPr txBox="1">
            <a:spLocks noChangeArrowheads="1"/>
          </p:cNvSpPr>
          <p:nvPr/>
        </p:nvSpPr>
        <p:spPr bwMode="auto">
          <a:xfrm>
            <a:off x="2959336" y="2607157"/>
            <a:ext cx="13772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spcBef>
                <a:spcPct val="50000"/>
              </a:spcBef>
            </a:pPr>
            <a:r>
              <a:rPr lang="en-US" sz="1200" b="0" dirty="0">
                <a:latin typeface="Segoe UI" pitchFamily="34" charset="0"/>
                <a:ea typeface="Segoe UI" pitchFamily="34" charset="0"/>
                <a:cs typeface="Segoe UI" pitchFamily="34" charset="0"/>
              </a:rPr>
              <a:t>Certificats numériques</a:t>
            </a:r>
          </a:p>
        </p:txBody>
      </p:sp>
      <p:grpSp>
        <p:nvGrpSpPr>
          <p:cNvPr id="9" name="Group 8"/>
          <p:cNvGrpSpPr>
            <a:grpSpLocks/>
          </p:cNvGrpSpPr>
          <p:nvPr/>
        </p:nvGrpSpPr>
        <p:grpSpPr bwMode="auto">
          <a:xfrm>
            <a:off x="3108326" y="1644651"/>
            <a:ext cx="977900" cy="944564"/>
            <a:chOff x="3107" y="1949"/>
            <a:chExt cx="1108" cy="1071"/>
          </a:xfrm>
        </p:grpSpPr>
        <p:pic>
          <p:nvPicPr>
            <p:cNvPr id="10" name="Picture 9" descr="Certifica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7" y="1949"/>
              <a:ext cx="916" cy="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ertifica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 y="2045"/>
              <a:ext cx="916" cy="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Certifica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9" y="2141"/>
              <a:ext cx="916" cy="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AutoShape 67"/>
          <p:cNvSpPr>
            <a:spLocks noChangeArrowheads="1"/>
          </p:cNvSpPr>
          <p:nvPr/>
        </p:nvSpPr>
        <p:spPr bwMode="auto">
          <a:xfrm>
            <a:off x="2698750" y="1458913"/>
            <a:ext cx="1824038" cy="1706562"/>
          </a:xfrm>
          <a:prstGeom prst="roundRect">
            <a:avLst>
              <a:gd name="adj" fmla="val 16667"/>
            </a:avLst>
          </a:prstGeom>
          <a:noFill/>
          <a:ln w="38100" algn="ctr">
            <a:solidFill>
              <a:srgbClr val="99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sz="1600" dirty="0">
              <a:latin typeface="Segoe UI" pitchFamily="34" charset="0"/>
              <a:ea typeface="Segoe UI" pitchFamily="34" charset="0"/>
              <a:cs typeface="Segoe UI" pitchFamily="34" charset="0"/>
            </a:endParaRPr>
          </a:p>
        </p:txBody>
      </p:sp>
      <p:grpSp>
        <p:nvGrpSpPr>
          <p:cNvPr id="14" name="Group 13"/>
          <p:cNvGrpSpPr>
            <a:grpSpLocks/>
          </p:cNvGrpSpPr>
          <p:nvPr/>
        </p:nvGrpSpPr>
        <p:grpSpPr bwMode="auto">
          <a:xfrm>
            <a:off x="7218363" y="1584325"/>
            <a:ext cx="850900" cy="908050"/>
            <a:chOff x="4748" y="2559"/>
            <a:chExt cx="698" cy="746"/>
          </a:xfrm>
        </p:grpSpPr>
        <p:pic>
          <p:nvPicPr>
            <p:cNvPr id="15" name="Picture 14" descr="Document_Cod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88" y="2559"/>
              <a:ext cx="458" cy="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p:cNvGrpSpPr>
              <a:grpSpLocks/>
            </p:cNvGrpSpPr>
            <p:nvPr/>
          </p:nvGrpSpPr>
          <p:grpSpPr bwMode="auto">
            <a:xfrm>
              <a:off x="4748" y="2875"/>
              <a:ext cx="450" cy="400"/>
              <a:chOff x="4748" y="2875"/>
              <a:chExt cx="450" cy="400"/>
            </a:xfrm>
          </p:grpSpPr>
          <p:pic>
            <p:nvPicPr>
              <p:cNvPr id="17" name="Picture 16" descr="Certifica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48" y="2875"/>
                <a:ext cx="45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Validate_XMar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37" y="3093"/>
                <a:ext cx="11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9" name="Text Box 73"/>
          <p:cNvSpPr txBox="1">
            <a:spLocks noChangeArrowheads="1"/>
          </p:cNvSpPr>
          <p:nvPr/>
        </p:nvSpPr>
        <p:spPr bwMode="auto">
          <a:xfrm>
            <a:off x="6703216" y="2543853"/>
            <a:ext cx="18986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spcBef>
                <a:spcPct val="50000"/>
              </a:spcBef>
            </a:pPr>
            <a:r>
              <a:rPr lang="en-US" sz="1200" b="0" dirty="0">
                <a:latin typeface="Segoe UI" pitchFamily="34" charset="0"/>
                <a:ea typeface="Segoe UI" pitchFamily="34" charset="0"/>
                <a:cs typeface="Segoe UI" pitchFamily="34" charset="0"/>
              </a:rPr>
              <a:t>Listes de </a:t>
            </a:r>
            <a:r>
              <a:rPr lang="en-US" sz="1200" b="0">
                <a:latin typeface="Segoe UI" pitchFamily="34" charset="0"/>
                <a:ea typeface="Segoe UI" pitchFamily="34" charset="0"/>
                <a:cs typeface="Segoe UI" pitchFamily="34" charset="0"/>
              </a:rPr>
              <a:t>révocation </a:t>
            </a:r>
            <a:r>
              <a:rPr lang="en-US" sz="1200" b="0" smtClean="0">
                <a:latin typeface="Segoe UI" pitchFamily="34" charset="0"/>
                <a:ea typeface="Segoe UI" pitchFamily="34" charset="0"/>
                <a:cs typeface="Segoe UI" pitchFamily="34" charset="0"/>
              </a:rPr>
              <a:t/>
            </a:r>
            <a:br>
              <a:rPr lang="en-US" sz="1200" b="0" smtClean="0">
                <a:latin typeface="Segoe UI" pitchFamily="34" charset="0"/>
                <a:ea typeface="Segoe UI" pitchFamily="34" charset="0"/>
                <a:cs typeface="Segoe UI" pitchFamily="34" charset="0"/>
              </a:rPr>
            </a:br>
            <a:r>
              <a:rPr lang="en-US" sz="1200" b="0" smtClean="0">
                <a:latin typeface="Segoe UI" pitchFamily="34" charset="0"/>
                <a:ea typeface="Segoe UI" pitchFamily="34" charset="0"/>
                <a:cs typeface="Segoe UI" pitchFamily="34" charset="0"/>
              </a:rPr>
              <a:t>de </a:t>
            </a:r>
            <a:r>
              <a:rPr lang="en-US" sz="1200" b="0" dirty="0">
                <a:latin typeface="Segoe UI" pitchFamily="34" charset="0"/>
                <a:ea typeface="Segoe UI" pitchFamily="34" charset="0"/>
                <a:cs typeface="Segoe UI" pitchFamily="34" charset="0"/>
              </a:rPr>
              <a:t>certificats et répondeurs en ligne</a:t>
            </a:r>
          </a:p>
        </p:txBody>
      </p:sp>
      <p:sp>
        <p:nvSpPr>
          <p:cNvPr id="20" name="AutoShape 74"/>
          <p:cNvSpPr>
            <a:spLocks noChangeArrowheads="1"/>
          </p:cNvSpPr>
          <p:nvPr/>
        </p:nvSpPr>
        <p:spPr bwMode="auto">
          <a:xfrm>
            <a:off x="6740525" y="1466850"/>
            <a:ext cx="1824038" cy="1706563"/>
          </a:xfrm>
          <a:prstGeom prst="roundRect">
            <a:avLst>
              <a:gd name="adj" fmla="val 16667"/>
            </a:avLst>
          </a:prstGeom>
          <a:noFill/>
          <a:ln w="38100" algn="ctr">
            <a:solidFill>
              <a:srgbClr val="99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sz="1600" dirty="0">
              <a:latin typeface="Segoe UI" pitchFamily="34" charset="0"/>
              <a:ea typeface="Segoe UI" pitchFamily="34" charset="0"/>
              <a:cs typeface="Segoe UI" pitchFamily="34" charset="0"/>
            </a:endParaRPr>
          </a:p>
        </p:txBody>
      </p:sp>
      <p:grpSp>
        <p:nvGrpSpPr>
          <p:cNvPr id="21" name="Group 20"/>
          <p:cNvGrpSpPr>
            <a:grpSpLocks/>
          </p:cNvGrpSpPr>
          <p:nvPr/>
        </p:nvGrpSpPr>
        <p:grpSpPr bwMode="auto">
          <a:xfrm>
            <a:off x="5241131" y="1549920"/>
            <a:ext cx="790575" cy="958850"/>
            <a:chOff x="3099" y="1511"/>
            <a:chExt cx="653" cy="794"/>
          </a:xfrm>
        </p:grpSpPr>
        <p:pic>
          <p:nvPicPr>
            <p:cNvPr id="22" name="Picture 21" descr="Document_CheckList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62" y="1511"/>
              <a:ext cx="490" cy="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Certifica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99" y="1784"/>
              <a:ext cx="444"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ext Box 78"/>
          <p:cNvSpPr txBox="1">
            <a:spLocks noChangeArrowheads="1"/>
          </p:cNvSpPr>
          <p:nvPr/>
        </p:nvSpPr>
        <p:spPr bwMode="auto">
          <a:xfrm>
            <a:off x="4804940" y="2535679"/>
            <a:ext cx="18113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spcBef>
                <a:spcPct val="50000"/>
              </a:spcBef>
            </a:pPr>
            <a:r>
              <a:rPr lang="en-US" sz="1200" b="0">
                <a:latin typeface="Segoe UI" pitchFamily="34" charset="0"/>
                <a:ea typeface="Segoe UI" pitchFamily="34" charset="0"/>
                <a:cs typeface="Segoe UI" pitchFamily="34" charset="0"/>
              </a:rPr>
              <a:t>Modèles </a:t>
            </a:r>
            <a:r>
              <a:rPr lang="en-US" sz="1200" b="0" smtClean="0">
                <a:latin typeface="Segoe UI" pitchFamily="34" charset="0"/>
                <a:ea typeface="Segoe UI" pitchFamily="34" charset="0"/>
                <a:cs typeface="Segoe UI" pitchFamily="34" charset="0"/>
              </a:rPr>
              <a:t/>
            </a:r>
            <a:br>
              <a:rPr lang="en-US" sz="1200" b="0" smtClean="0">
                <a:latin typeface="Segoe UI" pitchFamily="34" charset="0"/>
                <a:ea typeface="Segoe UI" pitchFamily="34" charset="0"/>
                <a:cs typeface="Segoe UI" pitchFamily="34" charset="0"/>
              </a:rPr>
            </a:br>
            <a:r>
              <a:rPr lang="en-US" sz="1200" b="0" smtClean="0">
                <a:latin typeface="Segoe UI" pitchFamily="34" charset="0"/>
                <a:ea typeface="Segoe UI" pitchFamily="34" charset="0"/>
                <a:cs typeface="Segoe UI" pitchFamily="34" charset="0"/>
              </a:rPr>
              <a:t>de </a:t>
            </a:r>
            <a:r>
              <a:rPr lang="en-US" sz="1200" b="0" dirty="0">
                <a:latin typeface="Segoe UI" pitchFamily="34" charset="0"/>
                <a:ea typeface="Segoe UI" pitchFamily="34" charset="0"/>
                <a:cs typeface="Segoe UI" pitchFamily="34" charset="0"/>
              </a:rPr>
              <a:t>certificats</a:t>
            </a:r>
          </a:p>
        </p:txBody>
      </p:sp>
      <p:sp>
        <p:nvSpPr>
          <p:cNvPr id="25" name="AutoShape 79"/>
          <p:cNvSpPr>
            <a:spLocks noChangeArrowheads="1"/>
          </p:cNvSpPr>
          <p:nvPr/>
        </p:nvSpPr>
        <p:spPr bwMode="auto">
          <a:xfrm>
            <a:off x="4724400" y="1468438"/>
            <a:ext cx="1824038" cy="1706562"/>
          </a:xfrm>
          <a:prstGeom prst="roundRect">
            <a:avLst>
              <a:gd name="adj" fmla="val 16667"/>
            </a:avLst>
          </a:prstGeom>
          <a:noFill/>
          <a:ln w="38100" algn="ctr">
            <a:solidFill>
              <a:srgbClr val="99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sz="1600" dirty="0">
              <a:latin typeface="Segoe UI" pitchFamily="34" charset="0"/>
              <a:ea typeface="Segoe UI" pitchFamily="34" charset="0"/>
              <a:cs typeface="Segoe UI" pitchFamily="34" charset="0"/>
            </a:endParaRPr>
          </a:p>
        </p:txBody>
      </p:sp>
      <p:grpSp>
        <p:nvGrpSpPr>
          <p:cNvPr id="26" name="Group 25"/>
          <p:cNvGrpSpPr>
            <a:grpSpLocks/>
          </p:cNvGrpSpPr>
          <p:nvPr/>
        </p:nvGrpSpPr>
        <p:grpSpPr bwMode="auto">
          <a:xfrm>
            <a:off x="2217738" y="3385884"/>
            <a:ext cx="771524" cy="794822"/>
            <a:chOff x="1072" y="2561"/>
            <a:chExt cx="629" cy="537"/>
          </a:xfrm>
        </p:grpSpPr>
        <p:pic>
          <p:nvPicPr>
            <p:cNvPr id="27" name="Picture 26" descr="Application_Consol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07" y="2561"/>
              <a:ext cx="594" cy="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Key_Public"/>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72" y="2668"/>
              <a:ext cx="168"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Chiffremen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61" y="2818"/>
              <a:ext cx="194"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AutoShape 85"/>
          <p:cNvSpPr>
            <a:spLocks noChangeArrowheads="1"/>
          </p:cNvSpPr>
          <p:nvPr/>
        </p:nvSpPr>
        <p:spPr bwMode="auto">
          <a:xfrm>
            <a:off x="1641475" y="3309938"/>
            <a:ext cx="1824038" cy="1706562"/>
          </a:xfrm>
          <a:prstGeom prst="roundRect">
            <a:avLst>
              <a:gd name="adj" fmla="val 16667"/>
            </a:avLst>
          </a:prstGeom>
          <a:noFill/>
          <a:ln w="38100" algn="ctr">
            <a:solidFill>
              <a:srgbClr val="99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sz="1600" dirty="0">
              <a:latin typeface="Segoe UI" pitchFamily="34" charset="0"/>
              <a:ea typeface="Segoe UI" pitchFamily="34" charset="0"/>
              <a:cs typeface="Segoe UI" pitchFamily="34" charset="0"/>
            </a:endParaRPr>
          </a:p>
        </p:txBody>
      </p:sp>
      <p:sp>
        <p:nvSpPr>
          <p:cNvPr id="31" name="Text Box 86"/>
          <p:cNvSpPr txBox="1">
            <a:spLocks noChangeArrowheads="1"/>
          </p:cNvSpPr>
          <p:nvPr/>
        </p:nvSpPr>
        <p:spPr bwMode="auto">
          <a:xfrm>
            <a:off x="3642137" y="4180706"/>
            <a:ext cx="19796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spcBef>
                <a:spcPct val="50000"/>
              </a:spcBef>
            </a:pPr>
            <a:r>
              <a:rPr lang="en-US" sz="1200" b="0" dirty="0">
                <a:latin typeface="Segoe UI" pitchFamily="34" charset="0"/>
                <a:ea typeface="Segoe UI" pitchFamily="34" charset="0"/>
                <a:cs typeface="Segoe UI" pitchFamily="34" charset="0"/>
              </a:rPr>
              <a:t>Outils de </a:t>
            </a:r>
            <a:r>
              <a:rPr lang="en-US" sz="1200" b="0">
                <a:latin typeface="Segoe UI" pitchFamily="34" charset="0"/>
                <a:ea typeface="Segoe UI" pitchFamily="34" charset="0"/>
                <a:cs typeface="Segoe UI" pitchFamily="34" charset="0"/>
              </a:rPr>
              <a:t>gestion </a:t>
            </a:r>
            <a:r>
              <a:rPr lang="en-US" sz="1200" b="0" smtClean="0">
                <a:latin typeface="Segoe UI" pitchFamily="34" charset="0"/>
                <a:ea typeface="Segoe UI" pitchFamily="34" charset="0"/>
                <a:cs typeface="Segoe UI" pitchFamily="34" charset="0"/>
              </a:rPr>
              <a:t/>
            </a:r>
            <a:br>
              <a:rPr lang="en-US" sz="1200" b="0" smtClean="0">
                <a:latin typeface="Segoe UI" pitchFamily="34" charset="0"/>
                <a:ea typeface="Segoe UI" pitchFamily="34" charset="0"/>
                <a:cs typeface="Segoe UI" pitchFamily="34" charset="0"/>
              </a:rPr>
            </a:br>
            <a:r>
              <a:rPr lang="en-US" sz="1200" b="0" smtClean="0">
                <a:latin typeface="Segoe UI" pitchFamily="34" charset="0"/>
                <a:ea typeface="Segoe UI" pitchFamily="34" charset="0"/>
                <a:cs typeface="Segoe UI" pitchFamily="34" charset="0"/>
              </a:rPr>
              <a:t>des </a:t>
            </a:r>
            <a:r>
              <a:rPr lang="en-US" sz="1200" b="0" dirty="0">
                <a:latin typeface="Segoe UI" pitchFamily="34" charset="0"/>
                <a:ea typeface="Segoe UI" pitchFamily="34" charset="0"/>
                <a:cs typeface="Segoe UI" pitchFamily="34" charset="0"/>
              </a:rPr>
              <a:t>certificats et des autorités de certification</a:t>
            </a:r>
          </a:p>
          <a:p>
            <a:r>
              <a:rPr lang="en-US" sz="1200" b="0" dirty="0">
                <a:latin typeface="Segoe UI" pitchFamily="34" charset="0"/>
                <a:ea typeface="Segoe UI" pitchFamily="34" charset="0"/>
                <a:cs typeface="Segoe UI" pitchFamily="34" charset="0"/>
              </a:rPr>
              <a:t>.</a:t>
            </a:r>
          </a:p>
        </p:txBody>
      </p:sp>
      <p:grpSp>
        <p:nvGrpSpPr>
          <p:cNvPr id="32" name="Group 31"/>
          <p:cNvGrpSpPr>
            <a:grpSpLocks/>
          </p:cNvGrpSpPr>
          <p:nvPr/>
        </p:nvGrpSpPr>
        <p:grpSpPr bwMode="auto">
          <a:xfrm>
            <a:off x="4128655" y="3341688"/>
            <a:ext cx="990340" cy="899597"/>
            <a:chOff x="1199" y="2197"/>
            <a:chExt cx="1537" cy="1265"/>
          </a:xfrm>
        </p:grpSpPr>
        <p:pic>
          <p:nvPicPr>
            <p:cNvPr id="33" name="Picture 32" descr="CertificationAuthority"/>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450" y="2301"/>
              <a:ext cx="1286" cy="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 name="Group 33"/>
            <p:cNvGrpSpPr>
              <a:grpSpLocks/>
            </p:cNvGrpSpPr>
            <p:nvPr/>
          </p:nvGrpSpPr>
          <p:grpSpPr bwMode="auto">
            <a:xfrm>
              <a:off x="1199" y="2594"/>
              <a:ext cx="615" cy="594"/>
              <a:chOff x="3107" y="1949"/>
              <a:chExt cx="1108" cy="1071"/>
            </a:xfrm>
          </p:grpSpPr>
          <p:pic>
            <p:nvPicPr>
              <p:cNvPr id="36" name="Picture 35" descr="Certifica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107" y="1949"/>
                <a:ext cx="916" cy="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descr="Certifica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203" y="2045"/>
                <a:ext cx="916" cy="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descr="Certifica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299" y="2141"/>
                <a:ext cx="916" cy="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5" name="Picture 34" descr="Outils"/>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168" y="2197"/>
              <a:ext cx="417" cy="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 name="AutoShape 94"/>
          <p:cNvSpPr>
            <a:spLocks noChangeArrowheads="1"/>
          </p:cNvSpPr>
          <p:nvPr/>
        </p:nvSpPr>
        <p:spPr bwMode="auto">
          <a:xfrm>
            <a:off x="3689350" y="3327400"/>
            <a:ext cx="1824038" cy="1706563"/>
          </a:xfrm>
          <a:prstGeom prst="roundRect">
            <a:avLst>
              <a:gd name="adj" fmla="val 16667"/>
            </a:avLst>
          </a:prstGeom>
          <a:noFill/>
          <a:ln w="38100" algn="ctr">
            <a:solidFill>
              <a:srgbClr val="99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sz="1600" dirty="0">
              <a:latin typeface="Segoe UI" pitchFamily="34" charset="0"/>
              <a:ea typeface="Segoe UI" pitchFamily="34" charset="0"/>
              <a:cs typeface="Segoe UI" pitchFamily="34" charset="0"/>
            </a:endParaRPr>
          </a:p>
        </p:txBody>
      </p:sp>
      <p:grpSp>
        <p:nvGrpSpPr>
          <p:cNvPr id="40" name="Group 39"/>
          <p:cNvGrpSpPr>
            <a:grpSpLocks/>
          </p:cNvGrpSpPr>
          <p:nvPr/>
        </p:nvGrpSpPr>
        <p:grpSpPr bwMode="auto">
          <a:xfrm>
            <a:off x="6040234" y="3414713"/>
            <a:ext cx="1027311" cy="974725"/>
            <a:chOff x="4353" y="1585"/>
            <a:chExt cx="740" cy="703"/>
          </a:xfrm>
        </p:grpSpPr>
        <p:pic>
          <p:nvPicPr>
            <p:cNvPr id="41" name="Picture 40" descr="Glob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442" y="1585"/>
              <a:ext cx="630"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 name="Group 41"/>
            <p:cNvGrpSpPr>
              <a:grpSpLocks/>
            </p:cNvGrpSpPr>
            <p:nvPr/>
          </p:nvGrpSpPr>
          <p:grpSpPr bwMode="auto">
            <a:xfrm>
              <a:off x="4741" y="1912"/>
              <a:ext cx="352" cy="376"/>
              <a:chOff x="4748" y="2559"/>
              <a:chExt cx="698" cy="746"/>
            </a:xfrm>
          </p:grpSpPr>
          <p:pic>
            <p:nvPicPr>
              <p:cNvPr id="47" name="Picture 46" descr="Document_Code"/>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988" y="2559"/>
                <a:ext cx="458" cy="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 name="Group 47"/>
              <p:cNvGrpSpPr>
                <a:grpSpLocks/>
              </p:cNvGrpSpPr>
              <p:nvPr/>
            </p:nvGrpSpPr>
            <p:grpSpPr bwMode="auto">
              <a:xfrm>
                <a:off x="4748" y="2875"/>
                <a:ext cx="450" cy="400"/>
                <a:chOff x="4748" y="2875"/>
                <a:chExt cx="450" cy="400"/>
              </a:xfrm>
            </p:grpSpPr>
            <p:pic>
              <p:nvPicPr>
                <p:cNvPr id="49" name="Picture 48" descr="Certificat"/>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748" y="2875"/>
                  <a:ext cx="45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descr="Validate_XMark"/>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037" y="3093"/>
                  <a:ext cx="11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43" name="Group 42"/>
            <p:cNvGrpSpPr>
              <a:grpSpLocks/>
            </p:cNvGrpSpPr>
            <p:nvPr/>
          </p:nvGrpSpPr>
          <p:grpSpPr bwMode="auto">
            <a:xfrm>
              <a:off x="4353" y="1986"/>
              <a:ext cx="286" cy="277"/>
              <a:chOff x="3107" y="1949"/>
              <a:chExt cx="1108" cy="1071"/>
            </a:xfrm>
          </p:grpSpPr>
          <p:pic>
            <p:nvPicPr>
              <p:cNvPr id="44" name="Picture 43" descr="Certificat"/>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107" y="1949"/>
                <a:ext cx="916" cy="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descr="Certificat"/>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203" y="2045"/>
                <a:ext cx="916" cy="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5" descr="Certificat"/>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299" y="2141"/>
                <a:ext cx="916" cy="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51" name="Text Box 106"/>
          <p:cNvSpPr txBox="1">
            <a:spLocks noChangeArrowheads="1"/>
          </p:cNvSpPr>
          <p:nvPr/>
        </p:nvSpPr>
        <p:spPr bwMode="auto">
          <a:xfrm>
            <a:off x="5898911" y="4457705"/>
            <a:ext cx="15937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spcBef>
                <a:spcPct val="50000"/>
              </a:spcBef>
            </a:pPr>
            <a:r>
              <a:rPr lang="en-US" sz="1200" b="0" dirty="0">
                <a:latin typeface="Segoe UI" pitchFamily="34" charset="0"/>
                <a:ea typeface="Segoe UI" pitchFamily="34" charset="0"/>
                <a:cs typeface="Segoe UI" pitchFamily="34" charset="0"/>
              </a:rPr>
              <a:t>AIA et CDP</a:t>
            </a:r>
          </a:p>
        </p:txBody>
      </p:sp>
      <p:sp>
        <p:nvSpPr>
          <p:cNvPr id="52" name="AutoShape 107"/>
          <p:cNvSpPr>
            <a:spLocks noChangeArrowheads="1"/>
          </p:cNvSpPr>
          <p:nvPr/>
        </p:nvSpPr>
        <p:spPr bwMode="auto">
          <a:xfrm>
            <a:off x="5735638" y="3341688"/>
            <a:ext cx="1824037" cy="1706562"/>
          </a:xfrm>
          <a:prstGeom prst="roundRect">
            <a:avLst>
              <a:gd name="adj" fmla="val 16667"/>
            </a:avLst>
          </a:prstGeom>
          <a:noFill/>
          <a:ln w="38100" algn="ctr">
            <a:solidFill>
              <a:srgbClr val="99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sz="1600" dirty="0">
              <a:latin typeface="Segoe UI" pitchFamily="34" charset="0"/>
              <a:ea typeface="Segoe UI" pitchFamily="34" charset="0"/>
              <a:cs typeface="Segoe UI" pitchFamily="34" charset="0"/>
            </a:endParaRPr>
          </a:p>
        </p:txBody>
      </p:sp>
      <p:grpSp>
        <p:nvGrpSpPr>
          <p:cNvPr id="53" name="Group 52"/>
          <p:cNvGrpSpPr>
            <a:grpSpLocks/>
          </p:cNvGrpSpPr>
          <p:nvPr/>
        </p:nvGrpSpPr>
        <p:grpSpPr bwMode="auto">
          <a:xfrm>
            <a:off x="7513638" y="5041900"/>
            <a:ext cx="1174750" cy="1216025"/>
            <a:chOff x="2716" y="3186"/>
            <a:chExt cx="902" cy="935"/>
          </a:xfrm>
        </p:grpSpPr>
        <p:pic>
          <p:nvPicPr>
            <p:cNvPr id="54" name="Picture 53" descr="Application_Console"/>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716" y="3186"/>
              <a:ext cx="902" cy="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descr="Key_Public"/>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203" y="3398"/>
              <a:ext cx="36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 name="Text Box 84"/>
          <p:cNvSpPr txBox="1">
            <a:spLocks noChangeArrowheads="1"/>
          </p:cNvSpPr>
          <p:nvPr/>
        </p:nvSpPr>
        <p:spPr bwMode="auto">
          <a:xfrm>
            <a:off x="1397417" y="4198197"/>
            <a:ext cx="23121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spcBef>
                <a:spcPct val="50000"/>
              </a:spcBef>
            </a:pPr>
            <a:r>
              <a:rPr lang="en-US" sz="1200" b="0" dirty="0">
                <a:latin typeface="Segoe UI" pitchFamily="34" charset="0"/>
                <a:ea typeface="Segoe UI" pitchFamily="34" charset="0"/>
                <a:cs typeface="Segoe UI" pitchFamily="34" charset="0"/>
              </a:rPr>
              <a:t>Applications et services compatibles avec la clé publique</a:t>
            </a:r>
          </a:p>
        </p:txBody>
      </p:sp>
    </p:spTree>
    <p:extLst>
      <p:ext uri="{BB962C8B-B14F-4D97-AF65-F5344CB8AC3E}">
        <p14:creationId xmlns:p14="http://schemas.microsoft.com/office/powerpoint/2010/main" val="443200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68e9195c-b7c6-4a62-965f-aa67b9e64a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Intégration du protocole DHCP au service Routage et accès distant</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GB" dirty="0"/>
              <a:t>Vous pouvez fournir des configurations IP aux clients distants en utilisant l'un des deux moyens suivants :</a:t>
            </a:r>
          </a:p>
          <a:p>
            <a:pPr lvl="1"/>
            <a:r>
              <a:rPr lang="en-GB" dirty="0"/>
              <a:t>Un pool statique créé sur le serveur de routage et d'accès à distance à utiliser avec les clients distants</a:t>
            </a:r>
          </a:p>
          <a:p>
            <a:pPr lvl="1"/>
            <a:r>
              <a:rPr lang="en-GB" dirty="0" smtClean="0"/>
              <a:t>Un serveur DHCP </a:t>
            </a:r>
          </a:p>
          <a:p>
            <a:r>
              <a:rPr lang="en-GB" dirty="0" smtClean="0"/>
              <a:t>Les serveurs DHCP exécutant Windows Server 2012 :</a:t>
            </a:r>
            <a:endParaRPr lang="en-GB" dirty="0"/>
          </a:p>
          <a:p>
            <a:pPr lvl="1"/>
            <a:r>
              <a:rPr lang="en-GB" dirty="0"/>
              <a:t>Fournissent une classe d'utilisateur prédéfinie appelée Classe de routage et d'accès distant par défaut</a:t>
            </a:r>
          </a:p>
          <a:p>
            <a:pPr lvl="1"/>
            <a:r>
              <a:rPr lang="en-GB" dirty="0"/>
              <a:t>Sont utiles pour affecter des options fournies uniquement aux clients de routage et d'accès à distance</a:t>
            </a:r>
          </a:p>
          <a:p>
            <a:endParaRPr lang="en-US" dirty="0"/>
          </a:p>
        </p:txBody>
      </p:sp>
    </p:spTree>
    <p:extLst>
      <p:ext uri="{BB962C8B-B14F-4D97-AF65-F5344CB8AC3E}">
        <p14:creationId xmlns:p14="http://schemas.microsoft.com/office/powerpoint/2010/main" val="41762658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5519e9d4-6aca-488a-83ff-34891af588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Leçon 2: Configuration de l'accès VPN</a:t>
            </a:r>
            <a:endParaRPr lang="en-US"/>
          </a:p>
        </p:txBody>
      </p:sp>
      <p:sp>
        <p:nvSpPr>
          <p:cNvPr id="3" name="Text Placeholder 2"/>
          <p:cNvSpPr>
            <a:spLocks noGrp="1"/>
          </p:cNvSpPr>
          <p:nvPr>
            <p:ph type="body" idx="1"/>
          </p:nvPr>
        </p:nvSpPr>
        <p:spPr/>
        <p:txBody>
          <a:bodyPr/>
          <a:lstStyle/>
          <a:p>
            <a:r>
              <a:rPr lang="fr-FR" smtClean="0"/>
              <a:t>Qu'est-ce qu'une connexion VPN ?
Protocoles de tunneling pour les connexions VPN
Qu'est-ce qu'une Reconnexion VPN ?
Configuration requise
Démonstration : Procédure de configuration d'un accès VPN
Réalisation de tâches de configuration supplémentaires
Qu'est-ce que le Kit d'administration du Gestionnaire des connexions ?
Démonstration : Procédure de création d'un profil de connexion</a:t>
            </a:r>
            <a:endParaRPr lang="en-US"/>
          </a:p>
        </p:txBody>
      </p:sp>
    </p:spTree>
    <p:extLst>
      <p:ext uri="{BB962C8B-B14F-4D97-AF65-F5344CB8AC3E}">
        <p14:creationId xmlns:p14="http://schemas.microsoft.com/office/powerpoint/2010/main" val="146813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a60adbff-2291-42f6-800e-e87a71dcc44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Qu'est-ce qu'une connexion VPN ?</a:t>
            </a:r>
            <a:endParaRPr lang="en-US"/>
          </a:p>
        </p:txBody>
      </p:sp>
      <p:sp>
        <p:nvSpPr>
          <p:cNvPr id="4" name="Line 74"/>
          <p:cNvSpPr>
            <a:spLocks noChangeShapeType="1"/>
          </p:cNvSpPr>
          <p:nvPr/>
        </p:nvSpPr>
        <p:spPr bwMode="auto">
          <a:xfrm rot="1250189" flipH="1" flipV="1">
            <a:off x="2365375" y="3787775"/>
            <a:ext cx="1824038" cy="6350"/>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AFAFAF"/>
                  </a:outerShdw>
                </a:effectLst>
              </a14:hiddenEffects>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b="0" dirty="0">
              <a:latin typeface="Segoe UI" pitchFamily="34" charset="0"/>
              <a:ea typeface="Segoe UI" pitchFamily="34" charset="0"/>
              <a:cs typeface="Segoe UI" pitchFamily="34" charset="0"/>
            </a:endParaRPr>
          </a:p>
        </p:txBody>
      </p:sp>
      <p:sp>
        <p:nvSpPr>
          <p:cNvPr id="5" name="Line 75"/>
          <p:cNvSpPr>
            <a:spLocks noChangeShapeType="1"/>
          </p:cNvSpPr>
          <p:nvPr/>
        </p:nvSpPr>
        <p:spPr bwMode="auto">
          <a:xfrm rot="1250189" flipH="1">
            <a:off x="5232931" y="4908203"/>
            <a:ext cx="1535637" cy="8631"/>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AFAFAF"/>
                  </a:outerShdw>
                </a:effectLst>
              </a14:hiddenEffects>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b="0" dirty="0">
              <a:latin typeface="Segoe UI" pitchFamily="34" charset="0"/>
              <a:ea typeface="Segoe UI" pitchFamily="34" charset="0"/>
              <a:cs typeface="Segoe UI" pitchFamily="34" charset="0"/>
            </a:endParaRPr>
          </a:p>
        </p:txBody>
      </p:sp>
      <p:sp>
        <p:nvSpPr>
          <p:cNvPr id="6" name="Line 76"/>
          <p:cNvSpPr>
            <a:spLocks noChangeShapeType="1"/>
          </p:cNvSpPr>
          <p:nvPr/>
        </p:nvSpPr>
        <p:spPr bwMode="auto">
          <a:xfrm rot="20349811">
            <a:off x="4732338" y="3838575"/>
            <a:ext cx="1903412" cy="0"/>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AFAFAF"/>
                  </a:outerShdw>
                </a:effectLst>
              </a14:hiddenEffects>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b="0" dirty="0">
              <a:latin typeface="Segoe UI" pitchFamily="34" charset="0"/>
              <a:ea typeface="Segoe UI" pitchFamily="34" charset="0"/>
              <a:cs typeface="Segoe UI" pitchFamily="34" charset="0"/>
            </a:endParaRPr>
          </a:p>
        </p:txBody>
      </p:sp>
      <p:sp>
        <p:nvSpPr>
          <p:cNvPr id="7" name="Line 77"/>
          <p:cNvSpPr>
            <a:spLocks noChangeShapeType="1"/>
          </p:cNvSpPr>
          <p:nvPr/>
        </p:nvSpPr>
        <p:spPr bwMode="auto">
          <a:xfrm rot="20349811" flipH="1">
            <a:off x="2208213" y="5013325"/>
            <a:ext cx="1903412" cy="0"/>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AFAFAF"/>
                  </a:outerShdw>
                </a:effectLst>
              </a14:hiddenEffects>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b="0" dirty="0">
              <a:latin typeface="Segoe UI" pitchFamily="34" charset="0"/>
              <a:ea typeface="Segoe UI" pitchFamily="34" charset="0"/>
              <a:cs typeface="Segoe UI" pitchFamily="34" charset="0"/>
            </a:endParaRPr>
          </a:p>
        </p:txBody>
      </p:sp>
      <p:sp>
        <p:nvSpPr>
          <p:cNvPr id="8" name="Line 78"/>
          <p:cNvSpPr>
            <a:spLocks noChangeShapeType="1"/>
          </p:cNvSpPr>
          <p:nvPr/>
        </p:nvSpPr>
        <p:spPr bwMode="auto">
          <a:xfrm rot="1250189" flipH="1" flipV="1">
            <a:off x="4601139" y="4832623"/>
            <a:ext cx="176399" cy="465591"/>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AFAFAF"/>
                  </a:outerShdw>
                </a:effectLst>
              </a14:hiddenEffects>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b="0" dirty="0">
              <a:latin typeface="Segoe UI" pitchFamily="34" charset="0"/>
              <a:ea typeface="Segoe UI" pitchFamily="34" charset="0"/>
              <a:cs typeface="Segoe UI" pitchFamily="34" charset="0"/>
            </a:endParaRPr>
          </a:p>
        </p:txBody>
      </p:sp>
      <p:sp>
        <p:nvSpPr>
          <p:cNvPr id="9" name="Line 79"/>
          <p:cNvSpPr>
            <a:spLocks noChangeShapeType="1"/>
          </p:cNvSpPr>
          <p:nvPr/>
        </p:nvSpPr>
        <p:spPr bwMode="auto">
          <a:xfrm rot="20349811" flipV="1">
            <a:off x="4692650" y="3408363"/>
            <a:ext cx="323850" cy="346075"/>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AFAFAF"/>
                  </a:outerShdw>
                </a:effectLst>
              </a14:hiddenEffects>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b="0" dirty="0">
              <a:latin typeface="Segoe UI" pitchFamily="34" charset="0"/>
              <a:ea typeface="Segoe UI" pitchFamily="34" charset="0"/>
              <a:cs typeface="Segoe UI" pitchFamily="34" charset="0"/>
            </a:endParaRPr>
          </a:p>
        </p:txBody>
      </p:sp>
      <p:sp>
        <p:nvSpPr>
          <p:cNvPr id="10" name="Text Box 82"/>
          <p:cNvSpPr txBox="1">
            <a:spLocks noChangeArrowheads="1"/>
          </p:cNvSpPr>
          <p:nvPr/>
        </p:nvSpPr>
        <p:spPr bwMode="auto">
          <a:xfrm>
            <a:off x="477838" y="1143001"/>
            <a:ext cx="2206625" cy="433388"/>
          </a:xfrm>
          <a:prstGeom prst="rect">
            <a:avLst/>
          </a:prstGeom>
          <a:solidFill>
            <a:schemeClr val="bg1"/>
          </a:solidFill>
          <a:ln w="9525" algn="ctr">
            <a:solidFill>
              <a:srgbClr val="777777"/>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lnSpc>
                <a:spcPct val="80000"/>
              </a:lnSpc>
            </a:pPr>
            <a:r>
              <a:rPr lang="en-US" sz="1600" b="0" dirty="0">
                <a:latin typeface="Segoe UI" pitchFamily="34" charset="0"/>
                <a:ea typeface="Segoe UI" pitchFamily="34" charset="0"/>
                <a:cs typeface="Segoe UI" pitchFamily="34" charset="0"/>
              </a:rPr>
              <a:t>Grande succursale</a:t>
            </a:r>
          </a:p>
        </p:txBody>
      </p:sp>
      <p:sp>
        <p:nvSpPr>
          <p:cNvPr id="11" name="Text Box 83"/>
          <p:cNvSpPr txBox="1">
            <a:spLocks noChangeArrowheads="1"/>
          </p:cNvSpPr>
          <p:nvPr/>
        </p:nvSpPr>
        <p:spPr bwMode="auto">
          <a:xfrm>
            <a:off x="485775" y="3810000"/>
            <a:ext cx="2484438" cy="396875"/>
          </a:xfrm>
          <a:prstGeom prst="rect">
            <a:avLst/>
          </a:prstGeom>
          <a:solidFill>
            <a:schemeClr val="bg1"/>
          </a:solidFill>
          <a:ln w="9525" algn="ctr">
            <a:solidFill>
              <a:srgbClr val="777777"/>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lnSpc>
                <a:spcPct val="80000"/>
              </a:lnSpc>
            </a:pPr>
            <a:r>
              <a:rPr lang="en-US" sz="1600" b="0" dirty="0">
                <a:latin typeface="Segoe UI" pitchFamily="34" charset="0"/>
                <a:ea typeface="Segoe UI" pitchFamily="34" charset="0"/>
                <a:cs typeface="Segoe UI" pitchFamily="34" charset="0"/>
              </a:rPr>
              <a:t>Moyenne succursale</a:t>
            </a:r>
          </a:p>
        </p:txBody>
      </p:sp>
      <p:sp>
        <p:nvSpPr>
          <p:cNvPr id="12" name="Text Box 84"/>
          <p:cNvSpPr txBox="1">
            <a:spLocks noChangeArrowheads="1"/>
          </p:cNvSpPr>
          <p:nvPr/>
        </p:nvSpPr>
        <p:spPr bwMode="auto">
          <a:xfrm>
            <a:off x="6473825" y="2057401"/>
            <a:ext cx="2182813" cy="393700"/>
          </a:xfrm>
          <a:prstGeom prst="rect">
            <a:avLst/>
          </a:prstGeom>
          <a:solidFill>
            <a:schemeClr val="bg1"/>
          </a:solidFill>
          <a:ln w="9525" algn="ctr">
            <a:solidFill>
              <a:srgbClr val="777777"/>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lnSpc>
                <a:spcPct val="80000"/>
              </a:lnSpc>
            </a:pPr>
            <a:r>
              <a:rPr lang="en-US" sz="1600" b="0" dirty="0">
                <a:latin typeface="Segoe UI" pitchFamily="34" charset="0"/>
                <a:ea typeface="Segoe UI" pitchFamily="34" charset="0"/>
                <a:cs typeface="Segoe UI" pitchFamily="34" charset="0"/>
              </a:rPr>
              <a:t>Petite succursale</a:t>
            </a:r>
          </a:p>
        </p:txBody>
      </p:sp>
      <p:sp>
        <p:nvSpPr>
          <p:cNvPr id="13" name="Text Box 85"/>
          <p:cNvSpPr txBox="1">
            <a:spLocks noChangeArrowheads="1"/>
          </p:cNvSpPr>
          <p:nvPr/>
        </p:nvSpPr>
        <p:spPr bwMode="auto">
          <a:xfrm>
            <a:off x="6719888" y="4343400"/>
            <a:ext cx="1935162" cy="538163"/>
          </a:xfrm>
          <a:prstGeom prst="rect">
            <a:avLst/>
          </a:prstGeom>
          <a:solidFill>
            <a:schemeClr val="bg1"/>
          </a:solidFill>
          <a:ln w="9525" algn="ctr">
            <a:solidFill>
              <a:srgbClr val="777777"/>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lnSpc>
                <a:spcPct val="80000"/>
              </a:lnSpc>
            </a:pPr>
            <a:r>
              <a:rPr lang="en-US" sz="1600" b="0" dirty="0">
                <a:latin typeface="Segoe UI" pitchFamily="34" charset="0"/>
                <a:ea typeface="Segoe UI" pitchFamily="34" charset="0"/>
                <a:cs typeface="Segoe UI" pitchFamily="34" charset="0"/>
              </a:rPr>
              <a:t>Bureau à domicile avec client VPN</a:t>
            </a:r>
          </a:p>
        </p:txBody>
      </p:sp>
      <p:sp>
        <p:nvSpPr>
          <p:cNvPr id="14" name="Text Box 86"/>
          <p:cNvSpPr txBox="1">
            <a:spLocks noChangeArrowheads="1"/>
          </p:cNvSpPr>
          <p:nvPr/>
        </p:nvSpPr>
        <p:spPr bwMode="auto">
          <a:xfrm>
            <a:off x="2927350" y="6013450"/>
            <a:ext cx="3321050" cy="463550"/>
          </a:xfrm>
          <a:prstGeom prst="rect">
            <a:avLst/>
          </a:prstGeom>
          <a:solidFill>
            <a:schemeClr val="bg1"/>
          </a:solidFill>
          <a:ln w="9525" algn="ctr">
            <a:solidFill>
              <a:srgbClr val="777777"/>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lnSpc>
                <a:spcPct val="80000"/>
              </a:lnSpc>
            </a:pPr>
            <a:r>
              <a:rPr lang="en-US" sz="1600" b="0" dirty="0">
                <a:latin typeface="Segoe UI" pitchFamily="34" charset="0"/>
                <a:ea typeface="Segoe UI" pitchFamily="34" charset="0"/>
                <a:cs typeface="Segoe UI" pitchFamily="34" charset="0"/>
              </a:rPr>
              <a:t>Utilisateur distant avec client VPN</a:t>
            </a:r>
          </a:p>
        </p:txBody>
      </p:sp>
      <p:sp>
        <p:nvSpPr>
          <p:cNvPr id="15" name="Text Box 87"/>
          <p:cNvSpPr txBox="1">
            <a:spLocks noChangeArrowheads="1"/>
          </p:cNvSpPr>
          <p:nvPr/>
        </p:nvSpPr>
        <p:spPr bwMode="auto">
          <a:xfrm>
            <a:off x="3035300" y="990600"/>
            <a:ext cx="2873375" cy="366713"/>
          </a:xfrm>
          <a:prstGeom prst="rect">
            <a:avLst/>
          </a:prstGeom>
          <a:solidFill>
            <a:schemeClr val="bg1"/>
          </a:solidFill>
          <a:ln w="9525" algn="ctr">
            <a:solidFill>
              <a:srgbClr val="777777"/>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lnSpc>
                <a:spcPct val="80000"/>
              </a:lnSpc>
            </a:pPr>
            <a:r>
              <a:rPr lang="en-US" sz="1600" b="0" dirty="0">
                <a:latin typeface="Segoe UI" pitchFamily="34" charset="0"/>
                <a:ea typeface="Segoe UI" pitchFamily="34" charset="0"/>
                <a:cs typeface="Segoe UI" pitchFamily="34" charset="0"/>
              </a:rPr>
              <a:t>Siège</a:t>
            </a:r>
          </a:p>
        </p:txBody>
      </p:sp>
      <p:sp>
        <p:nvSpPr>
          <p:cNvPr id="16" name="Text Box 88"/>
          <p:cNvSpPr txBox="1">
            <a:spLocks noChangeArrowheads="1"/>
          </p:cNvSpPr>
          <p:nvPr/>
        </p:nvSpPr>
        <p:spPr bwMode="auto">
          <a:xfrm>
            <a:off x="5202238" y="4281488"/>
            <a:ext cx="677862" cy="312737"/>
          </a:xfrm>
          <a:prstGeom prst="rect">
            <a:avLst/>
          </a:prstGeom>
          <a:solidFill>
            <a:schemeClr val="bg1"/>
          </a:solidFill>
          <a:ln w="9525" algn="ctr">
            <a:solidFill>
              <a:srgbClr val="777777"/>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lnSpc>
                <a:spcPct val="80000"/>
              </a:lnSpc>
            </a:pPr>
            <a:r>
              <a:rPr lang="en-US" sz="1600" b="0" dirty="0">
                <a:latin typeface="Segoe UI" pitchFamily="34" charset="0"/>
                <a:ea typeface="Segoe UI" pitchFamily="34" charset="0"/>
                <a:cs typeface="Segoe UI" pitchFamily="34" charset="0"/>
              </a:rPr>
              <a:t>VPN</a:t>
            </a:r>
          </a:p>
        </p:txBody>
      </p:sp>
      <p:sp>
        <p:nvSpPr>
          <p:cNvPr id="17" name="Rounded Rectangle 16"/>
          <p:cNvSpPr>
            <a:spLocks noChangeArrowheads="1"/>
          </p:cNvSpPr>
          <p:nvPr/>
        </p:nvSpPr>
        <p:spPr bwMode="auto">
          <a:xfrm>
            <a:off x="1083210" y="3429000"/>
            <a:ext cx="1187450" cy="306387"/>
          </a:xfrm>
          <a:prstGeom prst="roundRect">
            <a:avLst>
              <a:gd name="adj" fmla="val 4167"/>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777777"/>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80000"/>
              </a:lnSpc>
            </a:pPr>
            <a:r>
              <a:rPr lang="en-US" sz="1600" b="0" dirty="0">
                <a:latin typeface="Segoe UI" pitchFamily="34" charset="0"/>
                <a:ea typeface="Segoe UI" pitchFamily="34" charset="0"/>
                <a:cs typeface="Segoe UI" pitchFamily="34" charset="0"/>
              </a:rPr>
              <a:t>Serveur VPN</a:t>
            </a:r>
          </a:p>
        </p:txBody>
      </p:sp>
      <p:sp>
        <p:nvSpPr>
          <p:cNvPr id="18" name="Rounded Rectangle 17"/>
          <p:cNvSpPr>
            <a:spLocks noChangeArrowheads="1"/>
          </p:cNvSpPr>
          <p:nvPr/>
        </p:nvSpPr>
        <p:spPr bwMode="auto">
          <a:xfrm>
            <a:off x="1335088" y="5942013"/>
            <a:ext cx="1177925" cy="306387"/>
          </a:xfrm>
          <a:prstGeom prst="roundRect">
            <a:avLst>
              <a:gd name="adj" fmla="val 4167"/>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777777"/>
                </a:solidFill>
                <a:round/>
                <a:headEnd/>
                <a:tailEnd/>
              </a14:hiddenLine>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80000"/>
              </a:lnSpc>
            </a:pPr>
            <a:r>
              <a:rPr lang="en-US" sz="1600" b="0" dirty="0">
                <a:latin typeface="Segoe UI" pitchFamily="34" charset="0"/>
                <a:ea typeface="Segoe UI" pitchFamily="34" charset="0"/>
                <a:cs typeface="Segoe UI" pitchFamily="34" charset="0"/>
              </a:rPr>
              <a:t>Serveur VPN</a:t>
            </a:r>
          </a:p>
        </p:txBody>
      </p:sp>
      <p:sp>
        <p:nvSpPr>
          <p:cNvPr id="19" name="Rounded Rectangle 18"/>
          <p:cNvSpPr>
            <a:spLocks noChangeArrowheads="1"/>
          </p:cNvSpPr>
          <p:nvPr/>
        </p:nvSpPr>
        <p:spPr bwMode="auto">
          <a:xfrm>
            <a:off x="4994275" y="3503612"/>
            <a:ext cx="1177925" cy="306388"/>
          </a:xfrm>
          <a:prstGeom prst="roundRect">
            <a:avLst>
              <a:gd name="adj" fmla="val 4167"/>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777777"/>
                </a:solidFill>
                <a:round/>
                <a:headEnd/>
                <a:tailEnd/>
              </a14:hiddenLine>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80000"/>
              </a:lnSpc>
            </a:pPr>
            <a:r>
              <a:rPr lang="en-US" sz="1600" b="0" dirty="0">
                <a:latin typeface="Segoe UI" pitchFamily="34" charset="0"/>
                <a:ea typeface="Segoe UI" pitchFamily="34" charset="0"/>
                <a:cs typeface="Segoe UI" pitchFamily="34" charset="0"/>
              </a:rPr>
              <a:t>Serveur VPN</a:t>
            </a:r>
          </a:p>
        </p:txBody>
      </p:sp>
      <p:sp>
        <p:nvSpPr>
          <p:cNvPr id="20" name="Rounded Rectangle 19"/>
          <p:cNvSpPr>
            <a:spLocks noChangeArrowheads="1"/>
          </p:cNvSpPr>
          <p:nvPr/>
        </p:nvSpPr>
        <p:spPr bwMode="auto">
          <a:xfrm>
            <a:off x="6300788" y="3808412"/>
            <a:ext cx="1177925" cy="306388"/>
          </a:xfrm>
          <a:prstGeom prst="roundRect">
            <a:avLst>
              <a:gd name="adj" fmla="val 4167"/>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777777"/>
                </a:solidFill>
                <a:round/>
                <a:headEnd/>
                <a:tailEnd/>
              </a14:hiddenLine>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80000"/>
              </a:lnSpc>
            </a:pPr>
            <a:r>
              <a:rPr lang="en-US" sz="1600" b="0" dirty="0">
                <a:latin typeface="Segoe UI" pitchFamily="34" charset="0"/>
                <a:ea typeface="Segoe UI" pitchFamily="34" charset="0"/>
                <a:cs typeface="Segoe UI" pitchFamily="34" charset="0"/>
              </a:rPr>
              <a:t>Serveur VPN</a:t>
            </a:r>
          </a:p>
        </p:txBody>
      </p:sp>
      <p:pic>
        <p:nvPicPr>
          <p:cNvPr id="21" name="Picture 20" descr="WorkAtHo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0013" y="4759325"/>
            <a:ext cx="1846262" cy="13430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Building_BranchOffi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8338" y="2411413"/>
            <a:ext cx="13716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Building_MainOffic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81413" y="1323975"/>
            <a:ext cx="1600200" cy="193516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Building_Offic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 y="4176713"/>
            <a:ext cx="1371600" cy="127952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Building_MainOffic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5850" y="1538288"/>
            <a:ext cx="1371600" cy="165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 name="Picture 25" descr="Server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46638" y="2746375"/>
            <a:ext cx="576262" cy="67786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Server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13525" y="3089275"/>
            <a:ext cx="576263" cy="67786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Server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60525" y="5181600"/>
            <a:ext cx="576263" cy="6778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Server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98650" y="2933700"/>
            <a:ext cx="576263" cy="677863"/>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p:cNvGrpSpPr>
            <a:grpSpLocks/>
          </p:cNvGrpSpPr>
          <p:nvPr/>
        </p:nvGrpSpPr>
        <p:grpSpPr bwMode="auto">
          <a:xfrm>
            <a:off x="4130675" y="5281613"/>
            <a:ext cx="895350" cy="776287"/>
            <a:chOff x="2999" y="1125"/>
            <a:chExt cx="654" cy="576"/>
          </a:xfrm>
        </p:grpSpPr>
        <p:pic>
          <p:nvPicPr>
            <p:cNvPr id="31" name="Picture 30" descr="Ordinateur portabl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2999" y="1131"/>
              <a:ext cx="458" cy="49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UserInterac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3298" y="1125"/>
              <a:ext cx="355" cy="576"/>
            </a:xfrm>
            <a:prstGeom prst="rect">
              <a:avLst/>
            </a:prstGeom>
            <a:noFill/>
            <a:extLst>
              <a:ext uri="{909E8E84-426E-40DD-AFC4-6F175D3DCCD1}">
                <a14:hiddenFill xmlns:a14="http://schemas.microsoft.com/office/drawing/2010/main">
                  <a:solidFill>
                    <a:srgbClr val="FFFFFF"/>
                  </a:solidFill>
                </a14:hiddenFill>
              </a:ext>
            </a:extLst>
          </p:spPr>
        </p:pic>
      </p:grpSp>
      <p:pic>
        <p:nvPicPr>
          <p:cNvPr id="33" name="Picture 32" descr="Internet_Tunnel0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384351">
            <a:off x="3890963" y="3714750"/>
            <a:ext cx="1377950" cy="1220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9014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f7243d8a-db93-439b-aa10-b669a3b4693c">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113883" cy="740664"/>
          </a:xfrm>
        </p:spPr>
        <p:txBody>
          <a:bodyPr/>
          <a:lstStyle/>
          <a:p>
            <a:r>
              <a:rPr lang="fr-FR" smtClean="0"/>
              <a:t>Protocoles de tunneling pour les connexions VPN</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dirty="0" smtClean="0"/>
              <a:t>Windows Server 2012 prend en charge les protocoles de tunneling VPN suivants :</a:t>
            </a:r>
          </a:p>
          <a:p>
            <a:pPr lvl="1"/>
            <a:r>
              <a:rPr lang="en-US" dirty="0" smtClean="0"/>
              <a:t>PPTP</a:t>
            </a:r>
          </a:p>
          <a:p>
            <a:pPr lvl="1"/>
            <a:r>
              <a:rPr lang="en-US" dirty="0" smtClean="0"/>
              <a:t>L2TP/IPsec</a:t>
            </a:r>
          </a:p>
          <a:p>
            <a:pPr lvl="1"/>
            <a:r>
              <a:rPr lang="en-US" dirty="0" smtClean="0"/>
              <a:t>SSTP</a:t>
            </a:r>
          </a:p>
          <a:p>
            <a:pPr lvl="1"/>
            <a:r>
              <a:rPr lang="en-US" dirty="0" smtClean="0"/>
              <a:t>IKEv2</a:t>
            </a:r>
            <a:endParaRPr lang="en-US" dirty="0"/>
          </a:p>
        </p:txBody>
      </p:sp>
    </p:spTree>
    <p:extLst>
      <p:ext uri="{BB962C8B-B14F-4D97-AF65-F5344CB8AC3E}">
        <p14:creationId xmlns:p14="http://schemas.microsoft.com/office/powerpoint/2010/main" val="14047593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c61277b8-2570-4db4-bf90-66fc9f9f729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Qu'est-ce qu'une Reconnexion VPN ?</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GB" dirty="0" smtClean="0"/>
              <a:t>La reconnexion VPN maintient la connectivité lors des pannes réseau</a:t>
            </a:r>
          </a:p>
          <a:p>
            <a:r>
              <a:rPr lang="en-GB" dirty="0"/>
              <a:t>Reconnexion VPN :</a:t>
            </a:r>
          </a:p>
          <a:p>
            <a:pPr lvl="1"/>
            <a:r>
              <a:rPr lang="en-GB" dirty="0"/>
              <a:t>Fournit une connectivité VPN transparente et cohérente </a:t>
            </a:r>
          </a:p>
          <a:p>
            <a:pPr lvl="1"/>
            <a:r>
              <a:rPr lang="en-GB" dirty="0"/>
              <a:t>Utilise la technologie IKEv2 </a:t>
            </a:r>
          </a:p>
          <a:p>
            <a:pPr lvl="1"/>
            <a:r>
              <a:rPr lang="en-GB" dirty="0"/>
              <a:t>Rétablit automatiquement les connexions VPN quand la connectivité est disponible</a:t>
            </a:r>
          </a:p>
          <a:p>
            <a:pPr lvl="1"/>
            <a:r>
              <a:rPr lang="en-GB" dirty="0"/>
              <a:t>Maintient la connexion si les utilisateurs se déplacent entre plusieurs réseaux</a:t>
            </a:r>
          </a:p>
          <a:p>
            <a:pPr lvl="1"/>
            <a:r>
              <a:rPr lang="en-US" dirty="0" smtClean="0"/>
              <a:t>Fournit un statut de connexion transparent aux utilisateurs</a:t>
            </a:r>
            <a:endParaRPr lang="en-US" dirty="0"/>
          </a:p>
        </p:txBody>
      </p:sp>
    </p:spTree>
    <p:extLst>
      <p:ext uri="{BB962C8B-B14F-4D97-AF65-F5344CB8AC3E}">
        <p14:creationId xmlns:p14="http://schemas.microsoft.com/office/powerpoint/2010/main" val="18490591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e3bf1bf8-b4e5-4714-87ea-11c8bd23d6f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Configuration requise</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GB" dirty="0"/>
              <a:t>La configuration requise du serveur VPN comprend les éléments suivants :</a:t>
            </a:r>
          </a:p>
          <a:p>
            <a:pPr lvl="1"/>
            <a:r>
              <a:rPr lang="en-GB" dirty="0"/>
              <a:t>Deux interfaces réseau (publique et privée)</a:t>
            </a:r>
          </a:p>
          <a:p>
            <a:pPr lvl="1"/>
            <a:r>
              <a:rPr lang="en-GB" dirty="0"/>
              <a:t>Allocation d'adresses IP (pool statique ou serveur DHCP)</a:t>
            </a:r>
          </a:p>
          <a:p>
            <a:pPr lvl="1"/>
            <a:r>
              <a:rPr lang="en-GB" dirty="0"/>
              <a:t>Fournisseur d'authentification (serveur NPS/RADIUS ou </a:t>
            </a:r>
            <a:r>
              <a:rPr lang="en-GB"/>
              <a:t>le </a:t>
            </a:r>
            <a:r>
              <a:rPr lang="en-GB" smtClean="0"/>
              <a:t>serveur </a:t>
            </a:r>
            <a:r>
              <a:rPr lang="en-GB" dirty="0"/>
              <a:t>VPN)</a:t>
            </a:r>
          </a:p>
          <a:p>
            <a:pPr lvl="1"/>
            <a:r>
              <a:rPr lang="en-GB" dirty="0"/>
              <a:t>Considérations relatives à l'agent de relais DHCP </a:t>
            </a:r>
          </a:p>
          <a:p>
            <a:pPr lvl="1"/>
            <a:r>
              <a:rPr lang="en-GB" dirty="0"/>
              <a:t>Appartenance au groupe Administrateurs local </a:t>
            </a:r>
            <a:r>
              <a:t/>
            </a:r>
            <a:br/>
            <a:r>
              <a:rPr lang="en-GB" dirty="0"/>
              <a:t>ou équivalent </a:t>
            </a:r>
          </a:p>
          <a:p>
            <a:endParaRPr lang="en-US" dirty="0"/>
          </a:p>
        </p:txBody>
      </p:sp>
    </p:spTree>
    <p:extLst>
      <p:ext uri="{BB962C8B-B14F-4D97-AF65-F5344CB8AC3E}">
        <p14:creationId xmlns:p14="http://schemas.microsoft.com/office/powerpoint/2010/main" val="8076672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92afda90-ce76-4199-a523-4a316451ae0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Démonstration : Procédure de configuration d'un accès VPN</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GB" dirty="0" smtClean="0"/>
              <a:t>Dans cette démonstration, vous allez apprendre à :</a:t>
            </a:r>
            <a:endParaRPr lang="en-GB" dirty="0"/>
          </a:p>
          <a:p>
            <a:r>
              <a:rPr lang="en-GB" sz="2400" dirty="0" smtClean="0"/>
              <a:t>Configurer l'accès à distance en tant que serveur VPN</a:t>
            </a:r>
            <a:endParaRPr lang="en-GB" sz="2400" dirty="0"/>
          </a:p>
          <a:p>
            <a:r>
              <a:rPr lang="en-GB" sz="2400" dirty="0" smtClean="0"/>
              <a:t>Configurer un client VPN</a:t>
            </a:r>
            <a:endParaRPr lang="en-GB" sz="2400" dirty="0"/>
          </a:p>
          <a:p>
            <a:endParaRPr lang="en-US" dirty="0"/>
          </a:p>
        </p:txBody>
      </p:sp>
    </p:spTree>
    <p:extLst>
      <p:ext uri="{BB962C8B-B14F-4D97-AF65-F5344CB8AC3E}">
        <p14:creationId xmlns:p14="http://schemas.microsoft.com/office/powerpoint/2010/main" val="20641765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1837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94528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87281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07767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09c78315-f5f4-46f0-9a15-8f5487ddaaf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Réalisation de tâches de configuration supplémentaires</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GB" sz="2600" dirty="0" smtClean="0"/>
              <a:t>Vous pourriez devoir effectuer des étapes supplémentaires pour aider à sécuriser l'installation de l'accès à distance :</a:t>
            </a:r>
          </a:p>
          <a:p>
            <a:r>
              <a:rPr lang="en-GB" sz="2200" dirty="0" smtClean="0"/>
              <a:t>Configurer des filtres de paquets statiques </a:t>
            </a:r>
          </a:p>
          <a:p>
            <a:r>
              <a:rPr lang="en-GB" sz="2200" dirty="0"/>
              <a:t>Configurer des services et des ports </a:t>
            </a:r>
          </a:p>
          <a:p>
            <a:r>
              <a:rPr lang="en-GB" sz="2200" dirty="0"/>
              <a:t>Ajuster les niveaux d'enregistrement pour les protocoles de routage </a:t>
            </a:r>
          </a:p>
          <a:p>
            <a:r>
              <a:rPr lang="en-GB" sz="2200" dirty="0"/>
              <a:t>Configurer le nombre de ports VPN</a:t>
            </a:r>
          </a:p>
          <a:p>
            <a:r>
              <a:rPr lang="en-GB" sz="2200" dirty="0"/>
              <a:t>Créer un profil Gestionnaire de connexions pour les utilisateurs </a:t>
            </a:r>
          </a:p>
          <a:p>
            <a:r>
              <a:rPr lang="en-GB" sz="2200" dirty="0"/>
              <a:t>Ajouter les services de certificats </a:t>
            </a:r>
          </a:p>
          <a:p>
            <a:r>
              <a:rPr lang="en-GB" sz="2200" dirty="0"/>
              <a:t>Renforcer la sécurité de l'accès à distance </a:t>
            </a:r>
          </a:p>
          <a:p>
            <a:r>
              <a:rPr lang="en-GB" sz="2200" dirty="0"/>
              <a:t>Renforcer la sécurité VPN </a:t>
            </a:r>
          </a:p>
          <a:p>
            <a:r>
              <a:rPr lang="en-GB" sz="2200" dirty="0"/>
              <a:t>Implémenter la fonctionnalité Reconnexion VPN </a:t>
            </a:r>
            <a:endParaRPr lang="en-US" sz="2200" dirty="0"/>
          </a:p>
        </p:txBody>
      </p:sp>
    </p:spTree>
    <p:extLst>
      <p:ext uri="{BB962C8B-B14F-4D97-AF65-F5344CB8AC3E}">
        <p14:creationId xmlns:p14="http://schemas.microsoft.com/office/powerpoint/2010/main" val="12801719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3aea9f5c-0631-40b7-8274-bd30003e614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Qu'est-ce que le Kit d'administration du Gestionnaire des connexions ?</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GB" sz="2400" dirty="0"/>
              <a:t>La console CMAK :</a:t>
            </a:r>
          </a:p>
          <a:p>
            <a:r>
              <a:rPr lang="en-GB" sz="2400" dirty="0"/>
              <a:t>Vous permet de personnaliser l'expérience de </a:t>
            </a:r>
            <a:r>
              <a:rPr sz="2400"/>
              <a:t/>
            </a:r>
            <a:br>
              <a:rPr sz="2400"/>
            </a:br>
            <a:r>
              <a:rPr lang="en-GB" sz="2400" dirty="0"/>
              <a:t>connexion à distance des utilisateurs en créant des </a:t>
            </a:r>
            <a:r>
              <a:rPr sz="2400"/>
              <a:t/>
            </a:r>
            <a:br>
              <a:rPr sz="2400"/>
            </a:br>
            <a:r>
              <a:rPr lang="en-GB" sz="2400" dirty="0"/>
              <a:t>connexions prédéfinies sur les serveurs et les réseaux à distance</a:t>
            </a:r>
          </a:p>
          <a:p>
            <a:r>
              <a:rPr lang="en-GB" sz="2400" dirty="0"/>
              <a:t>Crée un fichier exécutable qui peut être exécuté sur un ordinateur client pour établir une connexion réseau que vous avez désignée</a:t>
            </a:r>
          </a:p>
          <a:p>
            <a:r>
              <a:rPr lang="en-GB" sz="2400" dirty="0"/>
              <a:t>Réduit les demandes adressées à l'assistance technique concernant la configuration des connexions d'accès à distance en :</a:t>
            </a:r>
          </a:p>
          <a:p>
            <a:pPr lvl="1"/>
            <a:r>
              <a:rPr lang="en-GB" sz="2000" dirty="0" smtClean="0"/>
              <a:t>Facilitant la résolution des problèmes dans la mesure où la configuration est connue</a:t>
            </a:r>
          </a:p>
          <a:p>
            <a:pPr lvl="1"/>
            <a:r>
              <a:rPr lang="en-GB" sz="2000" dirty="0" smtClean="0"/>
              <a:t>Réduisant les risques d'erreur des utilisateurs lors de la </a:t>
            </a:r>
            <a:r>
              <a:rPr sz="2000"/>
              <a:t/>
            </a:r>
            <a:br>
              <a:rPr sz="2000"/>
            </a:br>
            <a:r>
              <a:rPr lang="en-GB" sz="2000" dirty="0" smtClean="0"/>
              <a:t>configuration de leurs propres objets de connexion</a:t>
            </a:r>
          </a:p>
          <a:p>
            <a:endParaRPr lang="en-US" sz="2400" dirty="0"/>
          </a:p>
        </p:txBody>
      </p:sp>
    </p:spTree>
    <p:extLst>
      <p:ext uri="{BB962C8B-B14F-4D97-AF65-F5344CB8AC3E}">
        <p14:creationId xmlns:p14="http://schemas.microsoft.com/office/powerpoint/2010/main" val="19534502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d2bc9e7a-0b21-4319-8c80-5e34c72e68a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Démonstration : Procédure de création d'un profil de connexion</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GB" dirty="0" smtClean="0"/>
              <a:t>Dans cette démonstration, vous allez apprendre à :</a:t>
            </a:r>
            <a:endParaRPr lang="en-GB" dirty="0"/>
          </a:p>
          <a:p>
            <a:r>
              <a:rPr lang="en-GB" sz="2400" dirty="0"/>
              <a:t>Installer les services CMAK</a:t>
            </a:r>
          </a:p>
          <a:p>
            <a:r>
              <a:rPr lang="en-GB" sz="2400" dirty="0"/>
              <a:t>Créer un profil de connexion</a:t>
            </a:r>
          </a:p>
          <a:p>
            <a:r>
              <a:rPr lang="en-GB" sz="2400" dirty="0"/>
              <a:t>Examiner le profil</a:t>
            </a:r>
          </a:p>
          <a:p>
            <a:endParaRPr lang="en-US" dirty="0"/>
          </a:p>
        </p:txBody>
      </p:sp>
    </p:spTree>
    <p:extLst>
      <p:ext uri="{BB962C8B-B14F-4D97-AF65-F5344CB8AC3E}">
        <p14:creationId xmlns:p14="http://schemas.microsoft.com/office/powerpoint/2010/main" val="19589246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40820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12433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59803ad3-332e-4364-9307-825bc724efc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Leçon 3: Vue d'ensemble des stratégies réseau</a:t>
            </a:r>
            <a:endParaRPr lang="en-US"/>
          </a:p>
        </p:txBody>
      </p:sp>
      <p:sp>
        <p:nvSpPr>
          <p:cNvPr id="3" name="Text Placeholder 2"/>
          <p:cNvSpPr>
            <a:spLocks noGrp="1"/>
          </p:cNvSpPr>
          <p:nvPr>
            <p:ph type="body" idx="1"/>
          </p:nvPr>
        </p:nvSpPr>
        <p:spPr/>
        <p:txBody>
          <a:bodyPr/>
          <a:lstStyle/>
          <a:p>
            <a:r>
              <a:rPr lang="fr-FR" smtClean="0"/>
              <a:t>Qu'est-ce qu'une stratégie réseau ?
Traitement des stratégies réseau
Processus de création et de configuration d'une stratégie réseau
Démonstration : Procédure de création d'une stratégie réseau</a:t>
            </a:r>
            <a:endParaRPr lang="en-US"/>
          </a:p>
        </p:txBody>
      </p:sp>
    </p:spTree>
    <p:extLst>
      <p:ext uri="{BB962C8B-B14F-4D97-AF65-F5344CB8AC3E}">
        <p14:creationId xmlns:p14="http://schemas.microsoft.com/office/powerpoint/2010/main" val="29454478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6362f5a4-b5f6-460c-8799-d021d0f6b26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Qu'est-ce qu'une stratégie réseau ?</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GB" dirty="0"/>
              <a:t>Une stratégie réseau comporte les éléments suivants :</a:t>
            </a:r>
          </a:p>
          <a:p>
            <a:r>
              <a:rPr lang="en-GB" sz="2400" dirty="0"/>
              <a:t>Conditions</a:t>
            </a:r>
          </a:p>
          <a:p>
            <a:r>
              <a:rPr lang="en-GB" sz="2400" dirty="0"/>
              <a:t>Contraintes</a:t>
            </a:r>
          </a:p>
          <a:p>
            <a:r>
              <a:rPr lang="en-GB" sz="2400" dirty="0"/>
              <a:t>Paramètres</a:t>
            </a:r>
            <a:endParaRPr lang="en-US" sz="2400" dirty="0"/>
          </a:p>
        </p:txBody>
      </p:sp>
      <p:pic>
        <p:nvPicPr>
          <p:cNvPr id="5" name="Picture 4" descr="Policy_Writing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48979">
            <a:off x="3851725" y="1929771"/>
            <a:ext cx="2084580" cy="2911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8388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88f9bc03-9a1b-4e94-90a2-cd39670f82f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Traitement des stratégies réseau</a:t>
            </a:r>
            <a:endParaRPr lang="en-US"/>
          </a:p>
        </p:txBody>
      </p:sp>
      <p:sp>
        <p:nvSpPr>
          <p:cNvPr id="4" name="Rectangle 3"/>
          <p:cNvSpPr>
            <a:spLocks noChangeArrowheads="1"/>
          </p:cNvSpPr>
          <p:nvPr/>
        </p:nvSpPr>
        <p:spPr bwMode="auto">
          <a:xfrm>
            <a:off x="1231900" y="2673350"/>
            <a:ext cx="645795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dirty="0">
              <a:latin typeface="Segoe UI" pitchFamily="34" charset="0"/>
              <a:ea typeface="Segoe UI" pitchFamily="34" charset="0"/>
              <a:cs typeface="Segoe UI" pitchFamily="34" charset="0"/>
            </a:endParaRPr>
          </a:p>
        </p:txBody>
      </p:sp>
      <p:sp>
        <p:nvSpPr>
          <p:cNvPr id="5" name="Text Box 9"/>
          <p:cNvSpPr txBox="1">
            <a:spLocks noChangeArrowheads="1"/>
          </p:cNvSpPr>
          <p:nvPr/>
        </p:nvSpPr>
        <p:spPr bwMode="auto">
          <a:xfrm>
            <a:off x="1286830" y="2154702"/>
            <a:ext cx="1447800" cy="563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lnSpc>
                <a:spcPct val="85000"/>
              </a:lnSpc>
            </a:pPr>
            <a:r>
              <a:rPr lang="en-US" sz="1200" b="0" dirty="0">
                <a:solidFill>
                  <a:srgbClr val="CC0000"/>
                </a:solidFill>
                <a:latin typeface="Segoe UI" pitchFamily="34" charset="0"/>
                <a:ea typeface="Segoe UI" pitchFamily="34" charset="0"/>
                <a:cs typeface="Segoe UI" pitchFamily="34" charset="0"/>
              </a:rPr>
              <a:t>Y a-t-il des stratégies à traiter ?</a:t>
            </a:r>
          </a:p>
        </p:txBody>
      </p:sp>
      <p:sp>
        <p:nvSpPr>
          <p:cNvPr id="6" name="Text Box 10"/>
          <p:cNvSpPr txBox="1">
            <a:spLocks noChangeArrowheads="1"/>
          </p:cNvSpPr>
          <p:nvPr/>
        </p:nvSpPr>
        <p:spPr bwMode="auto">
          <a:xfrm>
            <a:off x="711200" y="1185446"/>
            <a:ext cx="965200"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spcBef>
                <a:spcPct val="50000"/>
              </a:spcBef>
            </a:pPr>
            <a:r>
              <a:rPr lang="en-US" sz="1400" b="1" dirty="0">
                <a:latin typeface="Segoe UI" pitchFamily="34" charset="0"/>
                <a:ea typeface="Segoe UI" pitchFamily="34" charset="0"/>
                <a:cs typeface="Segoe UI" pitchFamily="34" charset="0"/>
              </a:rPr>
              <a:t>DÉBUT</a:t>
            </a:r>
          </a:p>
        </p:txBody>
      </p:sp>
      <p:sp>
        <p:nvSpPr>
          <p:cNvPr id="7" name="Line 11"/>
          <p:cNvSpPr>
            <a:spLocks noChangeShapeType="1"/>
          </p:cNvSpPr>
          <p:nvPr/>
        </p:nvSpPr>
        <p:spPr bwMode="auto">
          <a:xfrm>
            <a:off x="1241425" y="2063750"/>
            <a:ext cx="1905000" cy="0"/>
          </a:xfrm>
          <a:prstGeom prst="line">
            <a:avLst/>
          </a:prstGeom>
          <a:noFill/>
          <a:ln w="38100">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latin typeface="Segoe UI" pitchFamily="34" charset="0"/>
              <a:ea typeface="Segoe UI" pitchFamily="34" charset="0"/>
              <a:cs typeface="Segoe UI" pitchFamily="34" charset="0"/>
            </a:endParaRPr>
          </a:p>
        </p:txBody>
      </p:sp>
      <p:sp>
        <p:nvSpPr>
          <p:cNvPr id="8" name="Text Box 12"/>
          <p:cNvSpPr txBox="1">
            <a:spLocks noChangeArrowheads="1"/>
          </p:cNvSpPr>
          <p:nvPr/>
        </p:nvSpPr>
        <p:spPr bwMode="auto">
          <a:xfrm>
            <a:off x="3678702" y="2120305"/>
            <a:ext cx="1828800" cy="7201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lnSpc>
                <a:spcPct val="85000"/>
              </a:lnSpc>
            </a:pPr>
            <a:r>
              <a:rPr lang="en-US" sz="1200" b="0" dirty="0">
                <a:solidFill>
                  <a:srgbClr val="CC0000"/>
                </a:solidFill>
                <a:latin typeface="Segoe UI" pitchFamily="34" charset="0"/>
                <a:ea typeface="Segoe UI" pitchFamily="34" charset="0"/>
                <a:cs typeface="Segoe UI" pitchFamily="34" charset="0"/>
              </a:rPr>
              <a:t>La tentative de connexion correspond-elle aux conditions de la stratégie ?</a:t>
            </a:r>
          </a:p>
        </p:txBody>
      </p:sp>
      <p:sp>
        <p:nvSpPr>
          <p:cNvPr id="9" name="Text Box 13"/>
          <p:cNvSpPr txBox="1">
            <a:spLocks noChangeArrowheads="1"/>
          </p:cNvSpPr>
          <p:nvPr/>
        </p:nvSpPr>
        <p:spPr bwMode="auto">
          <a:xfrm>
            <a:off x="1295400" y="1758950"/>
            <a:ext cx="990600"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spcBef>
                <a:spcPct val="50000"/>
              </a:spcBef>
            </a:pPr>
            <a:r>
              <a:rPr lang="en-US" sz="1400" dirty="0">
                <a:latin typeface="Segoe UI" pitchFamily="34" charset="0"/>
                <a:ea typeface="Segoe UI" pitchFamily="34" charset="0"/>
                <a:cs typeface="Segoe UI" pitchFamily="34" charset="0"/>
              </a:rPr>
              <a:t>Oui</a:t>
            </a:r>
          </a:p>
        </p:txBody>
      </p:sp>
      <p:sp>
        <p:nvSpPr>
          <p:cNvPr id="10" name="Line 14"/>
          <p:cNvSpPr>
            <a:spLocks noChangeShapeType="1"/>
          </p:cNvSpPr>
          <p:nvPr/>
        </p:nvSpPr>
        <p:spPr bwMode="auto">
          <a:xfrm>
            <a:off x="1079500" y="2017713"/>
            <a:ext cx="0" cy="1747837"/>
          </a:xfrm>
          <a:prstGeom prst="line">
            <a:avLst/>
          </a:prstGeom>
          <a:noFill/>
          <a:ln w="38100">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latin typeface="Segoe UI" pitchFamily="34" charset="0"/>
              <a:ea typeface="Segoe UI" pitchFamily="34" charset="0"/>
              <a:cs typeface="Segoe UI" pitchFamily="34" charset="0"/>
            </a:endParaRPr>
          </a:p>
        </p:txBody>
      </p:sp>
      <p:sp>
        <p:nvSpPr>
          <p:cNvPr id="11" name="Rectangle 10"/>
          <p:cNvSpPr>
            <a:spLocks noChangeArrowheads="1"/>
          </p:cNvSpPr>
          <p:nvPr/>
        </p:nvSpPr>
        <p:spPr bwMode="auto">
          <a:xfrm>
            <a:off x="850900" y="3810000"/>
            <a:ext cx="457200" cy="457200"/>
          </a:xfrm>
          <a:prstGeom prst="rect">
            <a:avLst/>
          </a:prstGeom>
          <a:solidFill>
            <a:srgbClr val="BBCDE3"/>
          </a:solidFill>
          <a:ln w="9525" algn="ctr">
            <a:solidFill>
              <a:schemeClr val="tx1"/>
            </a:solidFill>
            <a:miter lim="800000"/>
            <a:headEnd/>
            <a:tailEnd/>
          </a:ln>
          <a:effectLst>
            <a:outerShdw dist="35921" dir="2700000" algn="ctr" rotWithShape="0">
              <a:srgbClr val="B2B2B2"/>
            </a:outerShdw>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latin typeface="Segoe UI" pitchFamily="34" charset="0"/>
              <a:ea typeface="Segoe UI" pitchFamily="34" charset="0"/>
              <a:cs typeface="Segoe UI" pitchFamily="34" charset="0"/>
            </a:endParaRPr>
          </a:p>
        </p:txBody>
      </p:sp>
      <p:sp>
        <p:nvSpPr>
          <p:cNvPr id="12" name="Text Box 16"/>
          <p:cNvSpPr txBox="1">
            <a:spLocks noChangeArrowheads="1"/>
          </p:cNvSpPr>
          <p:nvPr/>
        </p:nvSpPr>
        <p:spPr bwMode="auto">
          <a:xfrm>
            <a:off x="1143000" y="4222176"/>
            <a:ext cx="1371600" cy="7386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spcBef>
                <a:spcPct val="50000"/>
              </a:spcBef>
            </a:pPr>
            <a:r>
              <a:rPr lang="en-US" sz="1400" dirty="0">
                <a:latin typeface="Segoe UI" pitchFamily="34" charset="0"/>
                <a:ea typeface="Segoe UI" pitchFamily="34" charset="0"/>
                <a:cs typeface="Segoe UI" pitchFamily="34" charset="0"/>
              </a:rPr>
              <a:t>Refuser la tentative de connexion</a:t>
            </a:r>
          </a:p>
        </p:txBody>
      </p:sp>
      <p:sp>
        <p:nvSpPr>
          <p:cNvPr id="13" name="Line 17"/>
          <p:cNvSpPr>
            <a:spLocks noChangeShapeType="1"/>
          </p:cNvSpPr>
          <p:nvPr/>
        </p:nvSpPr>
        <p:spPr bwMode="auto">
          <a:xfrm flipH="1" flipV="1">
            <a:off x="1066800" y="4419600"/>
            <a:ext cx="12700" cy="1828800"/>
          </a:xfrm>
          <a:prstGeom prst="line">
            <a:avLst/>
          </a:prstGeom>
          <a:noFill/>
          <a:ln w="38100">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latin typeface="Segoe UI" pitchFamily="34" charset="0"/>
              <a:ea typeface="Segoe UI" pitchFamily="34" charset="0"/>
              <a:cs typeface="Segoe UI" pitchFamily="34" charset="0"/>
            </a:endParaRPr>
          </a:p>
        </p:txBody>
      </p:sp>
      <p:sp>
        <p:nvSpPr>
          <p:cNvPr id="14" name="Line 18"/>
          <p:cNvSpPr>
            <a:spLocks noChangeShapeType="1"/>
          </p:cNvSpPr>
          <p:nvPr/>
        </p:nvSpPr>
        <p:spPr bwMode="auto">
          <a:xfrm>
            <a:off x="3746500" y="2093913"/>
            <a:ext cx="1676400" cy="0"/>
          </a:xfrm>
          <a:prstGeom prst="line">
            <a:avLst/>
          </a:prstGeom>
          <a:noFill/>
          <a:ln w="38100">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latin typeface="Segoe UI" pitchFamily="34" charset="0"/>
              <a:ea typeface="Segoe UI" pitchFamily="34" charset="0"/>
              <a:cs typeface="Segoe UI" pitchFamily="34" charset="0"/>
            </a:endParaRPr>
          </a:p>
        </p:txBody>
      </p:sp>
      <p:sp>
        <p:nvSpPr>
          <p:cNvPr id="15" name="Text Box 19"/>
          <p:cNvSpPr txBox="1">
            <a:spLocks noChangeArrowheads="1"/>
          </p:cNvSpPr>
          <p:nvPr/>
        </p:nvSpPr>
        <p:spPr bwMode="auto">
          <a:xfrm>
            <a:off x="3730625" y="2937403"/>
            <a:ext cx="2782888" cy="563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lnSpc>
                <a:spcPct val="85000"/>
              </a:lnSpc>
            </a:pPr>
            <a:r>
              <a:rPr lang="en-US" sz="1200" b="0" dirty="0">
                <a:solidFill>
                  <a:srgbClr val="CC0000"/>
                </a:solidFill>
                <a:latin typeface="Segoe UI" pitchFamily="34" charset="0"/>
                <a:ea typeface="Segoe UI" pitchFamily="34" charset="0"/>
                <a:cs typeface="Segoe UI" pitchFamily="34" charset="0"/>
              </a:rPr>
              <a:t>L'autorisation d'accès à distance pour le compte d'utilisateur est-elle définie sur </a:t>
            </a:r>
            <a:r>
              <a:rPr lang="en-US" sz="1200" dirty="0">
                <a:solidFill>
                  <a:srgbClr val="CC0000"/>
                </a:solidFill>
                <a:latin typeface="Segoe UI" pitchFamily="34" charset="0"/>
                <a:ea typeface="Segoe UI" pitchFamily="34" charset="0"/>
                <a:cs typeface="Segoe UI" pitchFamily="34" charset="0"/>
              </a:rPr>
              <a:t>Refuser l'accès</a:t>
            </a:r>
            <a:r>
              <a:rPr lang="en-US" sz="1200" b="0" dirty="0">
                <a:solidFill>
                  <a:srgbClr val="CC0000"/>
                </a:solidFill>
                <a:latin typeface="Segoe UI" pitchFamily="34" charset="0"/>
                <a:ea typeface="Segoe UI" pitchFamily="34" charset="0"/>
                <a:cs typeface="Segoe UI" pitchFamily="34" charset="0"/>
              </a:rPr>
              <a:t> ?</a:t>
            </a:r>
          </a:p>
        </p:txBody>
      </p:sp>
      <p:sp>
        <p:nvSpPr>
          <p:cNvPr id="16" name="Text Box 20"/>
          <p:cNvSpPr txBox="1">
            <a:spLocks noChangeArrowheads="1"/>
          </p:cNvSpPr>
          <p:nvPr/>
        </p:nvSpPr>
        <p:spPr bwMode="auto">
          <a:xfrm>
            <a:off x="3581400" y="4138339"/>
            <a:ext cx="1676400" cy="8771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lnSpc>
                <a:spcPct val="85000"/>
              </a:lnSpc>
            </a:pPr>
            <a:r>
              <a:rPr lang="en-US" sz="1200" b="0" dirty="0">
                <a:solidFill>
                  <a:srgbClr val="CC0000"/>
                </a:solidFill>
                <a:latin typeface="Segoe UI" pitchFamily="34" charset="0"/>
                <a:ea typeface="Segoe UI" pitchFamily="34" charset="0"/>
                <a:cs typeface="Segoe UI" pitchFamily="34" charset="0"/>
              </a:rPr>
              <a:t>L'autorisation d'accès à distance pour le compte d'utilisateur est-elle définie sur </a:t>
            </a:r>
            <a:r>
              <a:rPr lang="en-US" sz="1200" dirty="0">
                <a:solidFill>
                  <a:srgbClr val="CC0000"/>
                </a:solidFill>
                <a:latin typeface="Segoe UI" pitchFamily="34" charset="0"/>
                <a:ea typeface="Segoe UI" pitchFamily="34" charset="0"/>
                <a:cs typeface="Segoe UI" pitchFamily="34" charset="0"/>
              </a:rPr>
              <a:t>Autoriser l'accès</a:t>
            </a:r>
            <a:r>
              <a:rPr lang="en-US" sz="1200" b="0" dirty="0">
                <a:solidFill>
                  <a:srgbClr val="CC0000"/>
                </a:solidFill>
                <a:latin typeface="Segoe UI" pitchFamily="34" charset="0"/>
                <a:ea typeface="Segoe UI" pitchFamily="34" charset="0"/>
                <a:cs typeface="Segoe UI" pitchFamily="34" charset="0"/>
              </a:rPr>
              <a:t> ?</a:t>
            </a:r>
          </a:p>
        </p:txBody>
      </p:sp>
      <p:sp>
        <p:nvSpPr>
          <p:cNvPr id="17" name="Text Box 21"/>
          <p:cNvSpPr txBox="1">
            <a:spLocks noChangeArrowheads="1"/>
          </p:cNvSpPr>
          <p:nvPr/>
        </p:nvSpPr>
        <p:spPr bwMode="auto">
          <a:xfrm>
            <a:off x="3048000" y="2309813"/>
            <a:ext cx="9906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spcBef>
                <a:spcPct val="50000"/>
              </a:spcBef>
            </a:pPr>
            <a:r>
              <a:rPr lang="en-US" sz="1400" dirty="0">
                <a:latin typeface="Segoe UI" pitchFamily="34" charset="0"/>
                <a:ea typeface="Segoe UI" pitchFamily="34" charset="0"/>
                <a:cs typeface="Segoe UI" pitchFamily="34" charset="0"/>
              </a:rPr>
              <a:t>Oui</a:t>
            </a:r>
          </a:p>
        </p:txBody>
      </p:sp>
      <p:sp>
        <p:nvSpPr>
          <p:cNvPr id="18" name="Line 22"/>
          <p:cNvSpPr>
            <a:spLocks noChangeShapeType="1"/>
          </p:cNvSpPr>
          <p:nvPr/>
        </p:nvSpPr>
        <p:spPr bwMode="auto">
          <a:xfrm>
            <a:off x="3470275" y="2278063"/>
            <a:ext cx="0" cy="425450"/>
          </a:xfrm>
          <a:prstGeom prst="line">
            <a:avLst/>
          </a:prstGeom>
          <a:noFill/>
          <a:ln w="38100">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latin typeface="Segoe UI" pitchFamily="34" charset="0"/>
              <a:ea typeface="Segoe UI" pitchFamily="34" charset="0"/>
              <a:cs typeface="Segoe UI" pitchFamily="34" charset="0"/>
            </a:endParaRPr>
          </a:p>
        </p:txBody>
      </p:sp>
      <p:sp>
        <p:nvSpPr>
          <p:cNvPr id="19" name="Rectangle 18"/>
          <p:cNvSpPr>
            <a:spLocks noChangeArrowheads="1"/>
          </p:cNvSpPr>
          <p:nvPr/>
        </p:nvSpPr>
        <p:spPr bwMode="auto">
          <a:xfrm rot="2700822">
            <a:off x="3235325" y="1835150"/>
            <a:ext cx="457200" cy="457200"/>
          </a:xfrm>
          <a:prstGeom prst="rect">
            <a:avLst/>
          </a:prstGeom>
          <a:solidFill>
            <a:srgbClr val="ADE2A1"/>
          </a:solidFill>
          <a:ln w="9525" algn="ctr">
            <a:solidFill>
              <a:srgbClr val="333333"/>
            </a:solidFill>
            <a:miter lim="800000"/>
            <a:headEnd/>
            <a:tailEnd/>
          </a:ln>
          <a:effectLst>
            <a:outerShdw dist="35921" dir="2700000" algn="ctr" rotWithShape="0">
              <a:schemeClr val="bg2"/>
            </a:outerShdw>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latin typeface="Segoe UI" pitchFamily="34" charset="0"/>
              <a:ea typeface="Segoe UI" pitchFamily="34" charset="0"/>
              <a:cs typeface="Segoe UI" pitchFamily="34" charset="0"/>
            </a:endParaRPr>
          </a:p>
        </p:txBody>
      </p:sp>
      <p:sp>
        <p:nvSpPr>
          <p:cNvPr id="20" name="Line 24"/>
          <p:cNvSpPr>
            <a:spLocks noChangeShapeType="1"/>
          </p:cNvSpPr>
          <p:nvPr/>
        </p:nvSpPr>
        <p:spPr bwMode="auto">
          <a:xfrm>
            <a:off x="3470275" y="3138488"/>
            <a:ext cx="0" cy="533400"/>
          </a:xfrm>
          <a:prstGeom prst="line">
            <a:avLst/>
          </a:prstGeom>
          <a:noFill/>
          <a:ln w="38100">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latin typeface="Segoe UI" pitchFamily="34" charset="0"/>
              <a:ea typeface="Segoe UI" pitchFamily="34" charset="0"/>
              <a:cs typeface="Segoe UI" pitchFamily="34" charset="0"/>
            </a:endParaRPr>
          </a:p>
        </p:txBody>
      </p:sp>
      <p:sp>
        <p:nvSpPr>
          <p:cNvPr id="21" name="Text Box 25"/>
          <p:cNvSpPr txBox="1">
            <a:spLocks noChangeArrowheads="1"/>
          </p:cNvSpPr>
          <p:nvPr/>
        </p:nvSpPr>
        <p:spPr bwMode="auto">
          <a:xfrm>
            <a:off x="2778125" y="4370388"/>
            <a:ext cx="990600"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spcBef>
                <a:spcPct val="50000"/>
              </a:spcBef>
            </a:pPr>
            <a:r>
              <a:rPr lang="en-US" sz="1400" dirty="0">
                <a:latin typeface="Segoe UI" pitchFamily="34" charset="0"/>
                <a:ea typeface="Segoe UI" pitchFamily="34" charset="0"/>
                <a:cs typeface="Segoe UI" pitchFamily="34" charset="0"/>
              </a:rPr>
              <a:t>Oui</a:t>
            </a:r>
          </a:p>
        </p:txBody>
      </p:sp>
      <p:sp>
        <p:nvSpPr>
          <p:cNvPr id="22" name="Line 26"/>
          <p:cNvSpPr>
            <a:spLocks noChangeShapeType="1"/>
          </p:cNvSpPr>
          <p:nvPr/>
        </p:nvSpPr>
        <p:spPr bwMode="auto">
          <a:xfrm>
            <a:off x="3470276" y="4333875"/>
            <a:ext cx="0" cy="1152525"/>
          </a:xfrm>
          <a:prstGeom prst="line">
            <a:avLst/>
          </a:prstGeom>
          <a:noFill/>
          <a:ln w="381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latin typeface="Segoe UI" pitchFamily="34" charset="0"/>
              <a:ea typeface="Segoe UI" pitchFamily="34" charset="0"/>
              <a:cs typeface="Segoe UI" pitchFamily="34" charset="0"/>
            </a:endParaRPr>
          </a:p>
        </p:txBody>
      </p:sp>
      <p:sp>
        <p:nvSpPr>
          <p:cNvPr id="23" name="Text Box 27"/>
          <p:cNvSpPr txBox="1">
            <a:spLocks noChangeArrowheads="1"/>
          </p:cNvSpPr>
          <p:nvPr/>
        </p:nvSpPr>
        <p:spPr bwMode="auto">
          <a:xfrm>
            <a:off x="3675063" y="1787525"/>
            <a:ext cx="990600"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spcBef>
                <a:spcPct val="50000"/>
              </a:spcBef>
            </a:pPr>
            <a:r>
              <a:rPr lang="en-US" sz="1400" dirty="0">
                <a:latin typeface="Segoe UI" pitchFamily="34" charset="0"/>
                <a:ea typeface="Segoe UI" pitchFamily="34" charset="0"/>
                <a:cs typeface="Segoe UI" pitchFamily="34" charset="0"/>
              </a:rPr>
              <a:t>Non</a:t>
            </a:r>
          </a:p>
        </p:txBody>
      </p:sp>
      <p:sp>
        <p:nvSpPr>
          <p:cNvPr id="24" name="Text Box 28"/>
          <p:cNvSpPr txBox="1">
            <a:spLocks noChangeArrowheads="1"/>
          </p:cNvSpPr>
          <p:nvPr/>
        </p:nvSpPr>
        <p:spPr bwMode="auto">
          <a:xfrm>
            <a:off x="5934075" y="1903413"/>
            <a:ext cx="1484313"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spcBef>
                <a:spcPct val="50000"/>
              </a:spcBef>
            </a:pPr>
            <a:r>
              <a:rPr lang="en-US" sz="1200" dirty="0">
                <a:latin typeface="Segoe UI" pitchFamily="34" charset="0"/>
                <a:ea typeface="Segoe UI" pitchFamily="34" charset="0"/>
                <a:cs typeface="Segoe UI" pitchFamily="34" charset="0"/>
              </a:rPr>
              <a:t>Passer à la stratégie suivante</a:t>
            </a:r>
          </a:p>
        </p:txBody>
      </p:sp>
      <p:sp>
        <p:nvSpPr>
          <p:cNvPr id="25" name="Line 29"/>
          <p:cNvSpPr>
            <a:spLocks noChangeShapeType="1"/>
          </p:cNvSpPr>
          <p:nvPr/>
        </p:nvSpPr>
        <p:spPr bwMode="auto">
          <a:xfrm flipH="1">
            <a:off x="5651500" y="1479550"/>
            <a:ext cx="7938" cy="404813"/>
          </a:xfrm>
          <a:prstGeom prst="line">
            <a:avLst/>
          </a:prstGeom>
          <a:noFill/>
          <a:ln w="381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latin typeface="Segoe UI" pitchFamily="34" charset="0"/>
              <a:ea typeface="Segoe UI" pitchFamily="34" charset="0"/>
              <a:cs typeface="Segoe UI" pitchFamily="34" charset="0"/>
            </a:endParaRPr>
          </a:p>
        </p:txBody>
      </p:sp>
      <p:sp>
        <p:nvSpPr>
          <p:cNvPr id="26" name="Line 30"/>
          <p:cNvSpPr>
            <a:spLocks noChangeShapeType="1"/>
          </p:cNvSpPr>
          <p:nvPr/>
        </p:nvSpPr>
        <p:spPr bwMode="auto">
          <a:xfrm>
            <a:off x="5680075" y="4183062"/>
            <a:ext cx="0" cy="769938"/>
          </a:xfrm>
          <a:prstGeom prst="line">
            <a:avLst/>
          </a:prstGeom>
          <a:noFill/>
          <a:ln w="38100">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latin typeface="Segoe UI" pitchFamily="34" charset="0"/>
              <a:ea typeface="Segoe UI" pitchFamily="34" charset="0"/>
              <a:cs typeface="Segoe UI" pitchFamily="34" charset="0"/>
            </a:endParaRPr>
          </a:p>
        </p:txBody>
      </p:sp>
      <p:sp>
        <p:nvSpPr>
          <p:cNvPr id="27" name="Text Box 31"/>
          <p:cNvSpPr txBox="1">
            <a:spLocks noChangeArrowheads="1"/>
          </p:cNvSpPr>
          <p:nvPr/>
        </p:nvSpPr>
        <p:spPr bwMode="auto">
          <a:xfrm>
            <a:off x="5013325" y="5528846"/>
            <a:ext cx="990600"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spcBef>
                <a:spcPct val="50000"/>
              </a:spcBef>
            </a:pPr>
            <a:r>
              <a:rPr lang="en-US" sz="1400" dirty="0">
                <a:latin typeface="Segoe UI" pitchFamily="34" charset="0"/>
                <a:ea typeface="Segoe UI" pitchFamily="34" charset="0"/>
                <a:cs typeface="Segoe UI" pitchFamily="34" charset="0"/>
              </a:rPr>
              <a:t>Non</a:t>
            </a:r>
          </a:p>
        </p:txBody>
      </p:sp>
      <p:sp>
        <p:nvSpPr>
          <p:cNvPr id="28" name="Line 32"/>
          <p:cNvSpPr>
            <a:spLocks noChangeShapeType="1"/>
          </p:cNvSpPr>
          <p:nvPr/>
        </p:nvSpPr>
        <p:spPr bwMode="auto">
          <a:xfrm>
            <a:off x="5680075" y="5410200"/>
            <a:ext cx="19050" cy="838200"/>
          </a:xfrm>
          <a:prstGeom prst="line">
            <a:avLst/>
          </a:prstGeom>
          <a:noFill/>
          <a:ln w="381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latin typeface="Segoe UI" pitchFamily="34" charset="0"/>
              <a:ea typeface="Segoe UI" pitchFamily="34" charset="0"/>
              <a:cs typeface="Segoe UI" pitchFamily="34" charset="0"/>
            </a:endParaRPr>
          </a:p>
        </p:txBody>
      </p:sp>
      <p:sp>
        <p:nvSpPr>
          <p:cNvPr id="29" name="Line 33"/>
          <p:cNvSpPr>
            <a:spLocks noChangeShapeType="1"/>
          </p:cNvSpPr>
          <p:nvPr/>
        </p:nvSpPr>
        <p:spPr bwMode="auto">
          <a:xfrm>
            <a:off x="3465513" y="5486400"/>
            <a:ext cx="1873250" cy="0"/>
          </a:xfrm>
          <a:prstGeom prst="line">
            <a:avLst/>
          </a:prstGeom>
          <a:noFill/>
          <a:ln w="38100">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latin typeface="Segoe UI" pitchFamily="34" charset="0"/>
              <a:ea typeface="Segoe UI" pitchFamily="34" charset="0"/>
              <a:cs typeface="Segoe UI" pitchFamily="34" charset="0"/>
            </a:endParaRPr>
          </a:p>
        </p:txBody>
      </p:sp>
      <p:sp>
        <p:nvSpPr>
          <p:cNvPr id="30" name="Line 34"/>
          <p:cNvSpPr>
            <a:spLocks noChangeShapeType="1"/>
          </p:cNvSpPr>
          <p:nvPr/>
        </p:nvSpPr>
        <p:spPr bwMode="auto">
          <a:xfrm flipH="1">
            <a:off x="1230313" y="3036888"/>
            <a:ext cx="1952625" cy="0"/>
          </a:xfrm>
          <a:prstGeom prst="line">
            <a:avLst/>
          </a:prstGeom>
          <a:noFill/>
          <a:ln w="381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latin typeface="Segoe UI" pitchFamily="34" charset="0"/>
              <a:ea typeface="Segoe UI" pitchFamily="34" charset="0"/>
              <a:cs typeface="Segoe UI" pitchFamily="34" charset="0"/>
            </a:endParaRPr>
          </a:p>
        </p:txBody>
      </p:sp>
      <p:sp>
        <p:nvSpPr>
          <p:cNvPr id="31" name="Rectangle 30"/>
          <p:cNvSpPr>
            <a:spLocks noChangeArrowheads="1"/>
          </p:cNvSpPr>
          <p:nvPr/>
        </p:nvSpPr>
        <p:spPr bwMode="auto">
          <a:xfrm rot="2700822">
            <a:off x="3233738" y="2803525"/>
            <a:ext cx="457200" cy="457200"/>
          </a:xfrm>
          <a:prstGeom prst="rect">
            <a:avLst/>
          </a:prstGeom>
          <a:solidFill>
            <a:srgbClr val="ADE2A1"/>
          </a:solidFill>
          <a:ln w="9525" algn="ctr">
            <a:solidFill>
              <a:srgbClr val="333333"/>
            </a:solidFill>
            <a:miter lim="800000"/>
            <a:headEnd/>
            <a:tailEnd/>
          </a:ln>
          <a:effectLst>
            <a:outerShdw dist="35921" dir="2700000" algn="ctr" rotWithShape="0">
              <a:schemeClr val="bg2"/>
            </a:outerShdw>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latin typeface="Segoe UI" pitchFamily="34" charset="0"/>
              <a:ea typeface="Segoe UI" pitchFamily="34" charset="0"/>
              <a:cs typeface="Segoe UI" pitchFamily="34" charset="0"/>
            </a:endParaRPr>
          </a:p>
        </p:txBody>
      </p:sp>
      <p:sp>
        <p:nvSpPr>
          <p:cNvPr id="32" name="Text Box 36"/>
          <p:cNvSpPr txBox="1">
            <a:spLocks noChangeArrowheads="1"/>
          </p:cNvSpPr>
          <p:nvPr/>
        </p:nvSpPr>
        <p:spPr bwMode="auto">
          <a:xfrm>
            <a:off x="2270125" y="2733675"/>
            <a:ext cx="990600"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spcBef>
                <a:spcPct val="50000"/>
              </a:spcBef>
            </a:pPr>
            <a:r>
              <a:rPr lang="en-US" sz="1400" dirty="0">
                <a:latin typeface="Segoe UI" pitchFamily="34" charset="0"/>
                <a:ea typeface="Segoe UI" pitchFamily="34" charset="0"/>
                <a:cs typeface="Segoe UI" pitchFamily="34" charset="0"/>
              </a:rPr>
              <a:t>Oui</a:t>
            </a:r>
          </a:p>
        </p:txBody>
      </p:sp>
      <p:sp>
        <p:nvSpPr>
          <p:cNvPr id="33" name="Rectangle 32"/>
          <p:cNvSpPr>
            <a:spLocks noChangeArrowheads="1"/>
          </p:cNvSpPr>
          <p:nvPr/>
        </p:nvSpPr>
        <p:spPr bwMode="auto">
          <a:xfrm>
            <a:off x="7543800" y="3657600"/>
            <a:ext cx="457200" cy="457200"/>
          </a:xfrm>
          <a:prstGeom prst="rect">
            <a:avLst/>
          </a:prstGeom>
          <a:solidFill>
            <a:srgbClr val="BBCDE3"/>
          </a:solidFill>
          <a:ln w="9525" algn="ctr">
            <a:solidFill>
              <a:schemeClr val="tx1"/>
            </a:solidFill>
            <a:miter lim="800000"/>
            <a:headEnd/>
            <a:tailEnd/>
          </a:ln>
          <a:effectLst>
            <a:outerShdw dist="35921" dir="2700000" algn="ctr" rotWithShape="0">
              <a:srgbClr val="B2B2B2"/>
            </a:outerShdw>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latin typeface="Segoe UI" pitchFamily="34" charset="0"/>
              <a:ea typeface="Segoe UI" pitchFamily="34" charset="0"/>
              <a:cs typeface="Segoe UI" pitchFamily="34" charset="0"/>
            </a:endParaRPr>
          </a:p>
        </p:txBody>
      </p:sp>
      <p:sp>
        <p:nvSpPr>
          <p:cNvPr id="34" name="Rectangle 33"/>
          <p:cNvSpPr>
            <a:spLocks noChangeArrowheads="1"/>
          </p:cNvSpPr>
          <p:nvPr/>
        </p:nvSpPr>
        <p:spPr bwMode="auto">
          <a:xfrm>
            <a:off x="7056438" y="5181600"/>
            <a:ext cx="457200" cy="457200"/>
          </a:xfrm>
          <a:prstGeom prst="rect">
            <a:avLst/>
          </a:prstGeom>
          <a:solidFill>
            <a:srgbClr val="BBCDE3"/>
          </a:solidFill>
          <a:ln w="9525" algn="ctr">
            <a:solidFill>
              <a:schemeClr val="tx1"/>
            </a:solidFill>
            <a:miter lim="800000"/>
            <a:headEnd/>
            <a:tailEnd/>
          </a:ln>
          <a:effectLst>
            <a:outerShdw dist="35921" dir="2700000" algn="ctr" rotWithShape="0">
              <a:srgbClr val="B2B2B2"/>
            </a:outerShdw>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latin typeface="Segoe UI" pitchFamily="34" charset="0"/>
              <a:ea typeface="Segoe UI" pitchFamily="34" charset="0"/>
              <a:cs typeface="Segoe UI" pitchFamily="34" charset="0"/>
            </a:endParaRPr>
          </a:p>
        </p:txBody>
      </p:sp>
      <p:sp>
        <p:nvSpPr>
          <p:cNvPr id="35" name="Text Box 39"/>
          <p:cNvSpPr txBox="1">
            <a:spLocks noChangeArrowheads="1"/>
          </p:cNvSpPr>
          <p:nvPr/>
        </p:nvSpPr>
        <p:spPr bwMode="auto">
          <a:xfrm>
            <a:off x="5788025" y="4119027"/>
            <a:ext cx="2365375" cy="7201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lnSpc>
                <a:spcPct val="85000"/>
              </a:lnSpc>
            </a:pPr>
            <a:r>
              <a:rPr lang="en-US" sz="1200" b="0" dirty="0">
                <a:solidFill>
                  <a:srgbClr val="CC0000"/>
                </a:solidFill>
                <a:latin typeface="Segoe UI" pitchFamily="34" charset="0"/>
                <a:ea typeface="Segoe UI" pitchFamily="34" charset="0"/>
                <a:cs typeface="Segoe UI" pitchFamily="34" charset="0"/>
              </a:rPr>
              <a:t>L'autorisation d'accès à distance de la stratégie est-elle définie sur </a:t>
            </a:r>
            <a:r>
              <a:rPr lang="en-US" sz="1200" dirty="0">
                <a:solidFill>
                  <a:srgbClr val="CC0000"/>
                </a:solidFill>
                <a:latin typeface="Segoe UI" pitchFamily="34" charset="0"/>
                <a:ea typeface="Segoe UI" pitchFamily="34" charset="0"/>
                <a:cs typeface="Segoe UI" pitchFamily="34" charset="0"/>
              </a:rPr>
              <a:t>Refuser l'autorisation d'accès distant</a:t>
            </a:r>
            <a:r>
              <a:rPr lang="en-US" sz="1200" b="0" dirty="0">
                <a:solidFill>
                  <a:srgbClr val="CC0000"/>
                </a:solidFill>
                <a:latin typeface="Segoe UI" pitchFamily="34" charset="0"/>
                <a:ea typeface="Segoe UI" pitchFamily="34" charset="0"/>
                <a:cs typeface="Segoe UI" pitchFamily="34" charset="0"/>
              </a:rPr>
              <a:t> ?</a:t>
            </a:r>
          </a:p>
        </p:txBody>
      </p:sp>
      <p:sp>
        <p:nvSpPr>
          <p:cNvPr id="36" name="Text Box 40"/>
          <p:cNvSpPr txBox="1">
            <a:spLocks noChangeArrowheads="1"/>
          </p:cNvSpPr>
          <p:nvPr/>
        </p:nvSpPr>
        <p:spPr bwMode="auto">
          <a:xfrm>
            <a:off x="5826125" y="5532831"/>
            <a:ext cx="2022475" cy="7201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lnSpc>
                <a:spcPct val="85000"/>
              </a:lnSpc>
            </a:pPr>
            <a:r>
              <a:rPr lang="en-US" sz="1200" b="0" dirty="0">
                <a:solidFill>
                  <a:srgbClr val="CC0000"/>
                </a:solidFill>
                <a:latin typeface="Segoe UI" pitchFamily="34" charset="0"/>
                <a:ea typeface="Segoe UI" pitchFamily="34" charset="0"/>
                <a:cs typeface="Segoe UI" pitchFamily="34" charset="0"/>
              </a:rPr>
              <a:t>La tentative </a:t>
            </a:r>
            <a:r>
              <a:rPr lang="en-US" sz="1200" b="0">
                <a:solidFill>
                  <a:srgbClr val="CC0000"/>
                </a:solidFill>
                <a:latin typeface="Segoe UI" pitchFamily="34" charset="0"/>
                <a:ea typeface="Segoe UI" pitchFamily="34" charset="0"/>
                <a:cs typeface="Segoe UI" pitchFamily="34" charset="0"/>
              </a:rPr>
              <a:t>de </a:t>
            </a:r>
            <a:r>
              <a:rPr lang="en-US" sz="1200" b="0" smtClean="0">
                <a:solidFill>
                  <a:srgbClr val="CC0000"/>
                </a:solidFill>
                <a:latin typeface="Segoe UI" pitchFamily="34" charset="0"/>
                <a:ea typeface="Segoe UI" pitchFamily="34" charset="0"/>
                <a:cs typeface="Segoe UI" pitchFamily="34" charset="0"/>
              </a:rPr>
              <a:t/>
            </a:r>
            <a:br>
              <a:rPr lang="en-US" sz="1200" b="0" smtClean="0">
                <a:solidFill>
                  <a:srgbClr val="CC0000"/>
                </a:solidFill>
                <a:latin typeface="Segoe UI" pitchFamily="34" charset="0"/>
                <a:ea typeface="Segoe UI" pitchFamily="34" charset="0"/>
                <a:cs typeface="Segoe UI" pitchFamily="34" charset="0"/>
              </a:rPr>
            </a:br>
            <a:r>
              <a:rPr lang="en-US" sz="1200" b="0" smtClean="0">
                <a:solidFill>
                  <a:srgbClr val="CC0000"/>
                </a:solidFill>
                <a:latin typeface="Segoe UI" pitchFamily="34" charset="0"/>
                <a:ea typeface="Segoe UI" pitchFamily="34" charset="0"/>
                <a:cs typeface="Segoe UI" pitchFamily="34" charset="0"/>
              </a:rPr>
              <a:t>connexion </a:t>
            </a:r>
            <a:r>
              <a:rPr lang="en-US" sz="1200" b="0" dirty="0">
                <a:solidFill>
                  <a:srgbClr val="CC0000"/>
                </a:solidFill>
                <a:latin typeface="Segoe UI" pitchFamily="34" charset="0"/>
                <a:ea typeface="Segoe UI" pitchFamily="34" charset="0"/>
                <a:cs typeface="Segoe UI" pitchFamily="34" charset="0"/>
              </a:rPr>
              <a:t>correspond-elle aux paramètres de l'objet utilisateur et du profil ?</a:t>
            </a:r>
          </a:p>
        </p:txBody>
      </p:sp>
      <p:sp>
        <p:nvSpPr>
          <p:cNvPr id="37" name="Line 41"/>
          <p:cNvSpPr>
            <a:spLocks noChangeShapeType="1"/>
          </p:cNvSpPr>
          <p:nvPr/>
        </p:nvSpPr>
        <p:spPr bwMode="auto">
          <a:xfrm>
            <a:off x="1081087" y="6248400"/>
            <a:ext cx="4633913" cy="0"/>
          </a:xfrm>
          <a:prstGeom prst="line">
            <a:avLst/>
          </a:prstGeom>
          <a:noFill/>
          <a:ln w="381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latin typeface="Segoe UI" pitchFamily="34" charset="0"/>
              <a:ea typeface="Segoe UI" pitchFamily="34" charset="0"/>
              <a:cs typeface="Segoe UI" pitchFamily="34" charset="0"/>
            </a:endParaRPr>
          </a:p>
        </p:txBody>
      </p:sp>
      <p:sp>
        <p:nvSpPr>
          <p:cNvPr id="38" name="Text Box 42"/>
          <p:cNvSpPr txBox="1">
            <a:spLocks noChangeArrowheads="1"/>
          </p:cNvSpPr>
          <p:nvPr/>
        </p:nvSpPr>
        <p:spPr bwMode="auto">
          <a:xfrm>
            <a:off x="5181600" y="4332288"/>
            <a:ext cx="990600"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spcBef>
                <a:spcPct val="50000"/>
              </a:spcBef>
            </a:pPr>
            <a:r>
              <a:rPr lang="en-US" sz="1400" dirty="0">
                <a:latin typeface="Segoe UI" pitchFamily="34" charset="0"/>
                <a:ea typeface="Segoe UI" pitchFamily="34" charset="0"/>
                <a:cs typeface="Segoe UI" pitchFamily="34" charset="0"/>
              </a:rPr>
              <a:t>Non</a:t>
            </a:r>
          </a:p>
        </p:txBody>
      </p:sp>
      <p:sp>
        <p:nvSpPr>
          <p:cNvPr id="39" name="Line 43"/>
          <p:cNvSpPr>
            <a:spLocks noChangeShapeType="1"/>
          </p:cNvSpPr>
          <p:nvPr/>
        </p:nvSpPr>
        <p:spPr bwMode="auto">
          <a:xfrm flipV="1">
            <a:off x="5632450" y="3962400"/>
            <a:ext cx="1835150" cy="0"/>
          </a:xfrm>
          <a:prstGeom prst="line">
            <a:avLst/>
          </a:prstGeom>
          <a:noFill/>
          <a:ln w="38100">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latin typeface="Segoe UI" pitchFamily="34" charset="0"/>
              <a:ea typeface="Segoe UI" pitchFamily="34" charset="0"/>
              <a:cs typeface="Segoe UI" pitchFamily="34" charset="0"/>
            </a:endParaRPr>
          </a:p>
        </p:txBody>
      </p:sp>
      <p:sp>
        <p:nvSpPr>
          <p:cNvPr id="40" name="Text Box 44"/>
          <p:cNvSpPr txBox="1">
            <a:spLocks noChangeArrowheads="1"/>
          </p:cNvSpPr>
          <p:nvPr/>
        </p:nvSpPr>
        <p:spPr bwMode="auto">
          <a:xfrm>
            <a:off x="5867400" y="3684588"/>
            <a:ext cx="990600"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spcBef>
                <a:spcPct val="50000"/>
              </a:spcBef>
            </a:pPr>
            <a:r>
              <a:rPr lang="en-US" sz="1400" dirty="0">
                <a:latin typeface="Segoe UI" pitchFamily="34" charset="0"/>
                <a:ea typeface="Segoe UI" pitchFamily="34" charset="0"/>
                <a:cs typeface="Segoe UI" pitchFamily="34" charset="0"/>
              </a:rPr>
              <a:t>Oui</a:t>
            </a:r>
          </a:p>
        </p:txBody>
      </p:sp>
      <p:sp>
        <p:nvSpPr>
          <p:cNvPr id="41" name="Text Box 45"/>
          <p:cNvSpPr txBox="1">
            <a:spLocks noChangeArrowheads="1"/>
          </p:cNvSpPr>
          <p:nvPr/>
        </p:nvSpPr>
        <p:spPr bwMode="auto">
          <a:xfrm>
            <a:off x="7480300" y="5149486"/>
            <a:ext cx="1282700" cy="563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lnSpc>
                <a:spcPct val="85000"/>
              </a:lnSpc>
            </a:pPr>
            <a:r>
              <a:rPr lang="en-US" sz="1200" dirty="0">
                <a:latin typeface="Segoe UI" pitchFamily="34" charset="0"/>
                <a:ea typeface="Segoe UI" pitchFamily="34" charset="0"/>
                <a:cs typeface="Segoe UI" pitchFamily="34" charset="0"/>
              </a:rPr>
              <a:t>Accepter la tentative de connexion</a:t>
            </a:r>
          </a:p>
        </p:txBody>
      </p:sp>
      <p:sp>
        <p:nvSpPr>
          <p:cNvPr id="42" name="Text Box 46"/>
          <p:cNvSpPr txBox="1">
            <a:spLocks noChangeArrowheads="1"/>
          </p:cNvSpPr>
          <p:nvPr/>
        </p:nvSpPr>
        <p:spPr bwMode="auto">
          <a:xfrm>
            <a:off x="8013700" y="3642190"/>
            <a:ext cx="1206500" cy="563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lnSpc>
                <a:spcPct val="85000"/>
              </a:lnSpc>
            </a:pPr>
            <a:r>
              <a:rPr lang="en-US" sz="1200" dirty="0">
                <a:latin typeface="Segoe UI" pitchFamily="34" charset="0"/>
                <a:ea typeface="Segoe UI" pitchFamily="34" charset="0"/>
                <a:cs typeface="Segoe UI" pitchFamily="34" charset="0"/>
              </a:rPr>
              <a:t>Refuser la tentative de connexion</a:t>
            </a:r>
          </a:p>
        </p:txBody>
      </p:sp>
      <p:sp>
        <p:nvSpPr>
          <p:cNvPr id="43" name="Text Box 47"/>
          <p:cNvSpPr txBox="1">
            <a:spLocks noChangeArrowheads="1"/>
          </p:cNvSpPr>
          <p:nvPr/>
        </p:nvSpPr>
        <p:spPr bwMode="auto">
          <a:xfrm>
            <a:off x="2765425" y="3271838"/>
            <a:ext cx="990600"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spcBef>
                <a:spcPct val="50000"/>
              </a:spcBef>
            </a:pPr>
            <a:r>
              <a:rPr lang="en-US" sz="1400" dirty="0">
                <a:latin typeface="Segoe UI" pitchFamily="34" charset="0"/>
                <a:ea typeface="Segoe UI" pitchFamily="34" charset="0"/>
                <a:cs typeface="Segoe UI" pitchFamily="34" charset="0"/>
              </a:rPr>
              <a:t>Non</a:t>
            </a:r>
          </a:p>
        </p:txBody>
      </p:sp>
      <p:sp>
        <p:nvSpPr>
          <p:cNvPr id="44" name="Line 48"/>
          <p:cNvSpPr>
            <a:spLocks noChangeShapeType="1"/>
          </p:cNvSpPr>
          <p:nvPr/>
        </p:nvSpPr>
        <p:spPr bwMode="auto">
          <a:xfrm>
            <a:off x="5449888" y="5410200"/>
            <a:ext cx="1601787" cy="0"/>
          </a:xfrm>
          <a:prstGeom prst="line">
            <a:avLst/>
          </a:prstGeom>
          <a:noFill/>
          <a:ln w="38100">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latin typeface="Segoe UI" pitchFamily="34" charset="0"/>
              <a:ea typeface="Segoe UI" pitchFamily="34" charset="0"/>
              <a:cs typeface="Segoe UI" pitchFamily="34" charset="0"/>
            </a:endParaRPr>
          </a:p>
        </p:txBody>
      </p:sp>
      <p:sp>
        <p:nvSpPr>
          <p:cNvPr id="45" name="Text Box 49"/>
          <p:cNvSpPr txBox="1">
            <a:spLocks noChangeArrowheads="1"/>
          </p:cNvSpPr>
          <p:nvPr/>
        </p:nvSpPr>
        <p:spPr bwMode="auto">
          <a:xfrm>
            <a:off x="5943600" y="5105400"/>
            <a:ext cx="990600"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spcBef>
                <a:spcPct val="50000"/>
              </a:spcBef>
            </a:pPr>
            <a:r>
              <a:rPr lang="en-US" sz="1400" dirty="0">
                <a:latin typeface="Segoe UI" pitchFamily="34" charset="0"/>
                <a:ea typeface="Segoe UI" pitchFamily="34" charset="0"/>
                <a:cs typeface="Segoe UI" pitchFamily="34" charset="0"/>
              </a:rPr>
              <a:t>Oui</a:t>
            </a:r>
          </a:p>
        </p:txBody>
      </p:sp>
      <p:sp>
        <p:nvSpPr>
          <p:cNvPr id="46" name="Rectangle 45"/>
          <p:cNvSpPr>
            <a:spLocks noChangeArrowheads="1"/>
          </p:cNvSpPr>
          <p:nvPr/>
        </p:nvSpPr>
        <p:spPr bwMode="auto">
          <a:xfrm rot="2700822">
            <a:off x="5449888" y="5163110"/>
            <a:ext cx="457200" cy="457200"/>
          </a:xfrm>
          <a:prstGeom prst="rect">
            <a:avLst/>
          </a:prstGeom>
          <a:solidFill>
            <a:srgbClr val="ADE2A1"/>
          </a:solidFill>
          <a:ln w="9525" algn="ctr">
            <a:solidFill>
              <a:srgbClr val="333333"/>
            </a:solidFill>
            <a:miter lim="800000"/>
            <a:headEnd/>
            <a:tailEnd/>
          </a:ln>
          <a:effectLst>
            <a:outerShdw dist="35921" dir="2700000" algn="ctr" rotWithShape="0">
              <a:schemeClr val="bg2"/>
            </a:outerShdw>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latin typeface="Segoe UI" pitchFamily="34" charset="0"/>
              <a:ea typeface="Segoe UI" pitchFamily="34" charset="0"/>
              <a:cs typeface="Segoe UI" pitchFamily="34" charset="0"/>
            </a:endParaRPr>
          </a:p>
        </p:txBody>
      </p:sp>
      <p:sp>
        <p:nvSpPr>
          <p:cNvPr id="47" name="Text Box 51"/>
          <p:cNvSpPr txBox="1">
            <a:spLocks noChangeArrowheads="1"/>
          </p:cNvSpPr>
          <p:nvPr/>
        </p:nvSpPr>
        <p:spPr bwMode="auto">
          <a:xfrm>
            <a:off x="541289" y="2259013"/>
            <a:ext cx="346075" cy="3635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spcBef>
                <a:spcPct val="50000"/>
              </a:spcBef>
            </a:pPr>
            <a:r>
              <a:rPr lang="en-US" sz="1400" dirty="0">
                <a:latin typeface="Segoe UI" pitchFamily="34" charset="0"/>
                <a:ea typeface="Segoe UI" pitchFamily="34" charset="0"/>
                <a:cs typeface="Segoe UI" pitchFamily="34" charset="0"/>
              </a:rPr>
              <a:t>Non</a:t>
            </a:r>
          </a:p>
        </p:txBody>
      </p:sp>
      <p:sp>
        <p:nvSpPr>
          <p:cNvPr id="48" name="Rectangle 47"/>
          <p:cNvSpPr>
            <a:spLocks noChangeArrowheads="1"/>
          </p:cNvSpPr>
          <p:nvPr/>
        </p:nvSpPr>
        <p:spPr bwMode="auto">
          <a:xfrm>
            <a:off x="5427663" y="1835150"/>
            <a:ext cx="457200" cy="457200"/>
          </a:xfrm>
          <a:prstGeom prst="rect">
            <a:avLst/>
          </a:prstGeom>
          <a:solidFill>
            <a:srgbClr val="BBCDE3"/>
          </a:solidFill>
          <a:ln w="9525" algn="ctr">
            <a:solidFill>
              <a:schemeClr val="tx1"/>
            </a:solidFill>
            <a:miter lim="800000"/>
            <a:headEnd/>
            <a:tailEnd/>
          </a:ln>
          <a:effectLst>
            <a:outerShdw dist="35921" dir="2700000" algn="ctr" rotWithShape="0">
              <a:srgbClr val="B2B2B2"/>
            </a:outerShdw>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latin typeface="Segoe UI" pitchFamily="34" charset="0"/>
              <a:ea typeface="Segoe UI" pitchFamily="34" charset="0"/>
              <a:cs typeface="Segoe UI" pitchFamily="34" charset="0"/>
            </a:endParaRPr>
          </a:p>
        </p:txBody>
      </p:sp>
      <p:sp>
        <p:nvSpPr>
          <p:cNvPr id="49" name="Text Box 53"/>
          <p:cNvSpPr txBox="1">
            <a:spLocks noChangeArrowheads="1"/>
          </p:cNvSpPr>
          <p:nvPr/>
        </p:nvSpPr>
        <p:spPr bwMode="auto">
          <a:xfrm>
            <a:off x="4098925" y="3697288"/>
            <a:ext cx="990600"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spcBef>
                <a:spcPct val="50000"/>
              </a:spcBef>
            </a:pPr>
            <a:r>
              <a:rPr lang="en-US" sz="1400" dirty="0">
                <a:latin typeface="Segoe UI" pitchFamily="34" charset="0"/>
                <a:ea typeface="Segoe UI" pitchFamily="34" charset="0"/>
                <a:cs typeface="Segoe UI" pitchFamily="34" charset="0"/>
              </a:rPr>
              <a:t>Non</a:t>
            </a:r>
          </a:p>
        </p:txBody>
      </p:sp>
      <p:sp>
        <p:nvSpPr>
          <p:cNvPr id="50" name="Line 54"/>
          <p:cNvSpPr>
            <a:spLocks noChangeShapeType="1"/>
          </p:cNvSpPr>
          <p:nvPr/>
        </p:nvSpPr>
        <p:spPr bwMode="auto">
          <a:xfrm>
            <a:off x="3692525" y="3989388"/>
            <a:ext cx="1658938" cy="7937"/>
          </a:xfrm>
          <a:prstGeom prst="line">
            <a:avLst/>
          </a:prstGeom>
          <a:noFill/>
          <a:ln w="38100">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latin typeface="Segoe UI" pitchFamily="34" charset="0"/>
              <a:ea typeface="Segoe UI" pitchFamily="34" charset="0"/>
              <a:cs typeface="Segoe UI" pitchFamily="34" charset="0"/>
            </a:endParaRPr>
          </a:p>
        </p:txBody>
      </p:sp>
      <p:sp>
        <p:nvSpPr>
          <p:cNvPr id="51" name="Rectangle 50"/>
          <p:cNvSpPr>
            <a:spLocks noChangeArrowheads="1"/>
          </p:cNvSpPr>
          <p:nvPr/>
        </p:nvSpPr>
        <p:spPr bwMode="auto">
          <a:xfrm rot="2700822">
            <a:off x="5441950" y="3756025"/>
            <a:ext cx="457200" cy="457200"/>
          </a:xfrm>
          <a:prstGeom prst="rect">
            <a:avLst/>
          </a:prstGeom>
          <a:solidFill>
            <a:srgbClr val="ADE2A1"/>
          </a:solidFill>
          <a:ln w="9525" algn="ctr">
            <a:solidFill>
              <a:srgbClr val="333333"/>
            </a:solidFill>
            <a:miter lim="800000"/>
            <a:headEnd/>
            <a:tailEnd/>
          </a:ln>
          <a:effectLst>
            <a:outerShdw dist="35921" dir="2700000" algn="ctr" rotWithShape="0">
              <a:schemeClr val="bg2"/>
            </a:outerShdw>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latin typeface="Segoe UI" pitchFamily="34" charset="0"/>
              <a:ea typeface="Segoe UI" pitchFamily="34" charset="0"/>
              <a:cs typeface="Segoe UI" pitchFamily="34" charset="0"/>
            </a:endParaRPr>
          </a:p>
        </p:txBody>
      </p:sp>
      <p:sp>
        <p:nvSpPr>
          <p:cNvPr id="52" name="Rectangle 51"/>
          <p:cNvSpPr>
            <a:spLocks noChangeArrowheads="1"/>
          </p:cNvSpPr>
          <p:nvPr/>
        </p:nvSpPr>
        <p:spPr bwMode="auto">
          <a:xfrm rot="2700822">
            <a:off x="855663" y="1839913"/>
            <a:ext cx="457200" cy="457200"/>
          </a:xfrm>
          <a:prstGeom prst="rect">
            <a:avLst/>
          </a:prstGeom>
          <a:solidFill>
            <a:srgbClr val="ADE2A1"/>
          </a:solidFill>
          <a:ln w="9525" algn="ctr">
            <a:solidFill>
              <a:srgbClr val="333333"/>
            </a:solidFill>
            <a:miter lim="800000"/>
            <a:headEnd/>
            <a:tailEnd/>
          </a:ln>
          <a:effectLst>
            <a:outerShdw dist="35921" dir="2700000" algn="ctr" rotWithShape="0">
              <a:schemeClr val="bg2"/>
            </a:outerShdw>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latin typeface="Segoe UI" pitchFamily="34" charset="0"/>
              <a:ea typeface="Segoe UI" pitchFamily="34" charset="0"/>
              <a:cs typeface="Segoe UI" pitchFamily="34" charset="0"/>
            </a:endParaRPr>
          </a:p>
        </p:txBody>
      </p:sp>
      <p:sp>
        <p:nvSpPr>
          <p:cNvPr id="53" name="Line 57"/>
          <p:cNvSpPr>
            <a:spLocks noChangeShapeType="1"/>
          </p:cNvSpPr>
          <p:nvPr/>
        </p:nvSpPr>
        <p:spPr bwMode="auto">
          <a:xfrm>
            <a:off x="1071563" y="1495425"/>
            <a:ext cx="4589462" cy="0"/>
          </a:xfrm>
          <a:prstGeom prst="line">
            <a:avLst/>
          </a:prstGeom>
          <a:noFill/>
          <a:ln w="381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latin typeface="Segoe UI" pitchFamily="34" charset="0"/>
              <a:ea typeface="Segoe UI" pitchFamily="34" charset="0"/>
              <a:cs typeface="Segoe UI" pitchFamily="34" charset="0"/>
            </a:endParaRPr>
          </a:p>
        </p:txBody>
      </p:sp>
      <p:sp>
        <p:nvSpPr>
          <p:cNvPr id="54" name="Line 58"/>
          <p:cNvSpPr>
            <a:spLocks noChangeShapeType="1"/>
          </p:cNvSpPr>
          <p:nvPr/>
        </p:nvSpPr>
        <p:spPr bwMode="auto">
          <a:xfrm>
            <a:off x="1069975" y="1476375"/>
            <a:ext cx="9525" cy="244475"/>
          </a:xfrm>
          <a:prstGeom prst="line">
            <a:avLst/>
          </a:prstGeom>
          <a:noFill/>
          <a:ln w="38100">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latin typeface="Segoe UI" pitchFamily="34" charset="0"/>
              <a:ea typeface="Segoe UI" pitchFamily="34" charset="0"/>
              <a:cs typeface="Segoe UI" pitchFamily="34" charset="0"/>
            </a:endParaRPr>
          </a:p>
        </p:txBody>
      </p:sp>
      <p:sp>
        <p:nvSpPr>
          <p:cNvPr id="55" name="Line 59"/>
          <p:cNvSpPr>
            <a:spLocks noChangeShapeType="1"/>
          </p:cNvSpPr>
          <p:nvPr/>
        </p:nvSpPr>
        <p:spPr bwMode="auto">
          <a:xfrm rot="16200000" flipH="1">
            <a:off x="869156" y="3398044"/>
            <a:ext cx="731838" cy="0"/>
          </a:xfrm>
          <a:prstGeom prst="line">
            <a:avLst/>
          </a:prstGeom>
          <a:noFill/>
          <a:ln w="38100">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latin typeface="Segoe UI" pitchFamily="34" charset="0"/>
              <a:ea typeface="Segoe UI" pitchFamily="34" charset="0"/>
              <a:cs typeface="Segoe UI" pitchFamily="34" charset="0"/>
            </a:endParaRPr>
          </a:p>
        </p:txBody>
      </p:sp>
      <p:sp>
        <p:nvSpPr>
          <p:cNvPr id="56" name="Rectangle 55"/>
          <p:cNvSpPr>
            <a:spLocks noChangeArrowheads="1"/>
          </p:cNvSpPr>
          <p:nvPr/>
        </p:nvSpPr>
        <p:spPr bwMode="auto">
          <a:xfrm rot="2700822">
            <a:off x="3241675" y="3762375"/>
            <a:ext cx="457200" cy="457200"/>
          </a:xfrm>
          <a:prstGeom prst="rect">
            <a:avLst/>
          </a:prstGeom>
          <a:solidFill>
            <a:srgbClr val="ADE2A1"/>
          </a:solidFill>
          <a:ln w="9525" algn="ctr">
            <a:solidFill>
              <a:srgbClr val="333333"/>
            </a:solidFill>
            <a:miter lim="800000"/>
            <a:headEnd/>
            <a:tailEnd/>
          </a:ln>
          <a:effectLst>
            <a:outerShdw dist="35921" dir="2700000" algn="ctr" rotWithShape="0">
              <a:schemeClr val="bg2"/>
            </a:outerShdw>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933286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98c45024-7d91-4a08-927d-f8e107e1c64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Processus de création et de configuration d'une stratégie réseau</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GB" dirty="0" smtClean="0"/>
              <a:t>Pour créer une stratégie réseau :</a:t>
            </a:r>
          </a:p>
          <a:p>
            <a:pPr lvl="1"/>
            <a:r>
              <a:rPr lang="en-GB" dirty="0" smtClean="0"/>
              <a:t>Déterminez l'autorisation par utilisateur ou groupe </a:t>
            </a:r>
          </a:p>
          <a:p>
            <a:pPr lvl="1"/>
            <a:r>
              <a:rPr lang="en-GB" dirty="0"/>
              <a:t>Déterminez les paramètres appropriés pour les autorisations d'accès réseau du compte d'utilisateur</a:t>
            </a:r>
          </a:p>
          <a:p>
            <a:pPr marL="0" indent="0">
              <a:buNone/>
            </a:pPr>
            <a:r>
              <a:rPr lang="en-GB" dirty="0" smtClean="0"/>
              <a:t>Pour configurer l'assistant Nouvelle stratégie réseau :</a:t>
            </a:r>
          </a:p>
          <a:p>
            <a:pPr lvl="1"/>
            <a:r>
              <a:rPr lang="en-GB" dirty="0"/>
              <a:t>Configurez les conditions de la stratégie réseau</a:t>
            </a:r>
          </a:p>
          <a:p>
            <a:pPr lvl="1"/>
            <a:r>
              <a:rPr lang="en-GB" dirty="0"/>
              <a:t>Configurez les contraintes de la stratégie réseau</a:t>
            </a:r>
          </a:p>
          <a:p>
            <a:pPr lvl="1"/>
            <a:r>
              <a:rPr lang="en-GB" dirty="0"/>
              <a:t>Configurez les paramètres de la stratégie réseau </a:t>
            </a:r>
          </a:p>
          <a:p>
            <a:endParaRPr lang="en-US" dirty="0"/>
          </a:p>
        </p:txBody>
      </p:sp>
    </p:spTree>
    <p:extLst>
      <p:ext uri="{BB962C8B-B14F-4D97-AF65-F5344CB8AC3E}">
        <p14:creationId xmlns:p14="http://schemas.microsoft.com/office/powerpoint/2010/main" val="1467395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2de11403-5404-4120-b9dc-cc323a9c3b0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Vue d'ensemble du module</a:t>
            </a:r>
            <a:endParaRPr lang="en-US"/>
          </a:p>
        </p:txBody>
      </p:sp>
      <p:sp>
        <p:nvSpPr>
          <p:cNvPr id="3" name="Text Placeholder 2"/>
          <p:cNvSpPr>
            <a:spLocks noGrp="1"/>
          </p:cNvSpPr>
          <p:nvPr>
            <p:ph type="body" idx="1"/>
          </p:nvPr>
        </p:nvSpPr>
        <p:spPr/>
        <p:txBody>
          <a:bodyPr/>
          <a:lstStyle/>
          <a:p>
            <a:r>
              <a:rPr lang="fr-FR" smtClean="0"/>
              <a:t>Configuration de l'accès réseau
Configuration de l'accès VPN
Vue d'ensemble des stratégies réseau
Résolution des problèmes du service de routage et d'accès à distance
Configuration de DirectAccess</a:t>
            </a:r>
            <a:endParaRPr lang="en-US"/>
          </a:p>
        </p:txBody>
      </p:sp>
    </p:spTree>
    <p:extLst>
      <p:ext uri="{BB962C8B-B14F-4D97-AF65-F5344CB8AC3E}">
        <p14:creationId xmlns:p14="http://schemas.microsoft.com/office/powerpoint/2010/main" val="39675289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70ba5fbf-6c46-49e6-828e-91dea51da3f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Démonstration : Procédure de création d'une stratégie réseau</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GB" dirty="0" smtClean="0"/>
              <a:t>Dans cette démonstration, vous allez apprendre à :</a:t>
            </a:r>
            <a:endParaRPr lang="en-GB" dirty="0"/>
          </a:p>
          <a:p>
            <a:r>
              <a:rPr lang="en-GB" sz="2400" dirty="0" smtClean="0"/>
              <a:t>Créer une stratégie VPN basée sur la condition Groupes Windows</a:t>
            </a:r>
          </a:p>
          <a:p>
            <a:r>
              <a:rPr lang="en-GB" sz="2400" dirty="0" smtClean="0"/>
              <a:t>Tester le VPN </a:t>
            </a:r>
          </a:p>
          <a:p>
            <a:endParaRPr lang="en-US" dirty="0"/>
          </a:p>
        </p:txBody>
      </p:sp>
    </p:spTree>
    <p:extLst>
      <p:ext uri="{BB962C8B-B14F-4D97-AF65-F5344CB8AC3E}">
        <p14:creationId xmlns:p14="http://schemas.microsoft.com/office/powerpoint/2010/main" val="42235907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37981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name="ad258bab-8802-42bf-b4ba-90e1250bc92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Leçon 4: Résolution des problèmes du service de routage et d'accès à distance</a:t>
            </a:r>
            <a:endParaRPr lang="en-US"/>
          </a:p>
        </p:txBody>
      </p:sp>
      <p:sp>
        <p:nvSpPr>
          <p:cNvPr id="3" name="Text Placeholder 2"/>
          <p:cNvSpPr>
            <a:spLocks noGrp="1"/>
          </p:cNvSpPr>
          <p:nvPr>
            <p:ph type="body" idx="1"/>
          </p:nvPr>
        </p:nvSpPr>
        <p:spPr/>
        <p:txBody>
          <a:bodyPr/>
          <a:lstStyle/>
          <a:p>
            <a:r>
              <a:rPr lang="fr-FR" smtClean="0"/>
              <a:t>Configuration de l'enregistrement des connexions d'accès à distance
Configuration du suivi de l'accès à distance
Résolution des problèmes VPN généraux
Dépannage des autres problèmes</a:t>
            </a:r>
            <a:endParaRPr lang="en-US"/>
          </a:p>
        </p:txBody>
      </p:sp>
    </p:spTree>
    <p:extLst>
      <p:ext uri="{BB962C8B-B14F-4D97-AF65-F5344CB8AC3E}">
        <p14:creationId xmlns:p14="http://schemas.microsoft.com/office/powerpoint/2010/main" val="16191166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name="80626894-872c-45ea-b668-084c90418d60">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Configuration de l'enregistrement des connexions d'accès à distance</a:t>
            </a:r>
            <a:endParaRPr lang="en-US"/>
          </a:p>
        </p:txBody>
      </p:sp>
      <p:sp>
        <p:nvSpPr>
          <p:cNvPr id="4" name="Content Placeholder 2"/>
          <p:cNvSpPr>
            <a:spLocks noGrp="1"/>
          </p:cNvSpPr>
          <p:nvPr/>
        </p:nvSpPr>
        <p:spPr bwMode="auto">
          <a:xfrm>
            <a:off x="458788" y="1021215"/>
            <a:ext cx="4212603"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GB" sz="2600" dirty="0"/>
              <a:t>Vous pouvez configurer l'enregistrement des connexions à distance de manière à :</a:t>
            </a:r>
          </a:p>
          <a:p>
            <a:r>
              <a:rPr lang="en-GB" sz="2200" dirty="0"/>
              <a:t>Enregistrer uniquement les erreurs dans le journal</a:t>
            </a:r>
          </a:p>
          <a:p>
            <a:r>
              <a:rPr lang="en-GB" sz="2200" dirty="0"/>
              <a:t>Enregistrer les erreurs et les avertissements</a:t>
            </a:r>
          </a:p>
          <a:p>
            <a:r>
              <a:rPr lang="en-GB" sz="2200" dirty="0"/>
              <a:t>Enregistrer tous les événements</a:t>
            </a:r>
          </a:p>
          <a:p>
            <a:r>
              <a:rPr lang="en-GB" sz="2200" dirty="0"/>
              <a:t>Ne pas enregistrer d'événements</a:t>
            </a:r>
          </a:p>
          <a:p>
            <a:r>
              <a:rPr lang="en-GB" sz="2200" dirty="0"/>
              <a:t>Enregistrer les informations d'Accès à distance et routage supplémentaires</a:t>
            </a:r>
          </a:p>
          <a:p>
            <a:endParaRPr lang="en-US" sz="2200"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68322" y="1121177"/>
            <a:ext cx="3522786" cy="4858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20188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name="f5cc2c12-1d68-4d90-adfe-18a0716cf97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Configuration du suivi de l'accès à distance</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GB" dirty="0"/>
              <a:t>Vous pouvez configurer le suivi de l'accès à distance en utilisant :</a:t>
            </a:r>
          </a:p>
          <a:p>
            <a:pPr lvl="1"/>
            <a:r>
              <a:rPr lang="en-GB" dirty="0"/>
              <a:t>La commande Netsh :</a:t>
            </a:r>
          </a:p>
          <a:p>
            <a:pPr marL="679450" lvl="2" indent="0">
              <a:buNone/>
            </a:pPr>
            <a:r>
              <a:rPr lang="en-GB" b="1" dirty="0"/>
              <a:t>Netsh ras diagnostics set rastracing * enabled </a:t>
            </a:r>
            <a:r>
              <a:rPr b="1"/>
              <a:t/>
            </a:r>
            <a:br>
              <a:rPr b="1"/>
            </a:br>
            <a:r>
              <a:rPr lang="en-GB" b="1" dirty="0"/>
              <a:t>(active le suivi sur tous les composants dans Accès à distance)</a:t>
            </a:r>
          </a:p>
          <a:p>
            <a:pPr lvl="1"/>
            <a:r>
              <a:rPr lang="en-GB" dirty="0"/>
              <a:t>Le Registre :</a:t>
            </a:r>
          </a:p>
          <a:p>
            <a:pPr marL="679450" lvl="2" indent="0">
              <a:buNone/>
            </a:pPr>
            <a:r>
              <a:rPr lang="en-GB" b="1" dirty="0"/>
              <a:t>HKEY_LOCAL_MACHINE\SOFTWARE\Microsoft\Tracing</a:t>
            </a:r>
          </a:p>
          <a:p>
            <a:pPr marL="0" indent="0">
              <a:buNone/>
            </a:pPr>
            <a:endParaRPr lang="en-GB" dirty="0" smtClean="0"/>
          </a:p>
          <a:p>
            <a:pPr marL="0" indent="0">
              <a:buNone/>
            </a:pPr>
            <a:r>
              <a:rPr lang="en-GB" dirty="0" smtClean="0"/>
              <a:t>Le suivi utilise des ressources, vous ne devez donc l'utiliser que pour le dépannage, puis </a:t>
            </a:r>
            <a:r>
              <a:rPr lang="en-GB" smtClean="0"/>
              <a:t>le désactiver</a:t>
            </a:r>
            <a:endParaRPr lang="en-GB" dirty="0" smtClean="0"/>
          </a:p>
          <a:p>
            <a:endParaRPr lang="en-US" dirty="0"/>
          </a:p>
        </p:txBody>
      </p:sp>
    </p:spTree>
    <p:extLst>
      <p:ext uri="{BB962C8B-B14F-4D97-AF65-F5344CB8AC3E}">
        <p14:creationId xmlns:p14="http://schemas.microsoft.com/office/powerpoint/2010/main" val="37915512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name="88f7d886-c395-4fbf-bc9d-a3a519975f6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Résolution des problèmes VPN généraux</a:t>
            </a:r>
            <a:endParaRPr lang="en-US"/>
          </a:p>
        </p:txBody>
      </p:sp>
      <p:sp>
        <p:nvSpPr>
          <p:cNvPr id="4" name="Line 20"/>
          <p:cNvSpPr>
            <a:spLocks noChangeShapeType="1"/>
          </p:cNvSpPr>
          <p:nvPr/>
        </p:nvSpPr>
        <p:spPr bwMode="auto">
          <a:xfrm flipH="1">
            <a:off x="2319812" y="6148844"/>
            <a:ext cx="4405312" cy="0"/>
          </a:xfrm>
          <a:prstGeom prst="line">
            <a:avLst/>
          </a:prstGeom>
          <a:noFill/>
          <a:ln w="571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AFAFAF"/>
                  </a:outerShdw>
                </a:effectLst>
              </a14:hiddenEffects>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p>
        </p:txBody>
      </p:sp>
      <p:pic>
        <p:nvPicPr>
          <p:cNvPr id="5" name="Picture 4" descr="Internet_Tunnel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20667">
            <a:off x="3683474" y="5435372"/>
            <a:ext cx="1397000" cy="123825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a:grpSpLocks/>
          </p:cNvGrpSpPr>
          <p:nvPr/>
        </p:nvGrpSpPr>
        <p:grpSpPr bwMode="auto">
          <a:xfrm>
            <a:off x="6355237" y="5320167"/>
            <a:ext cx="1455737" cy="1301749"/>
            <a:chOff x="2999" y="1125"/>
            <a:chExt cx="654" cy="576"/>
          </a:xfrm>
        </p:grpSpPr>
        <p:pic>
          <p:nvPicPr>
            <p:cNvPr id="7" name="Picture 6" descr="Ordinateur portab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999" y="1131"/>
              <a:ext cx="458" cy="4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UserInterac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298" y="1125"/>
              <a:ext cx="355" cy="576"/>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descr="Server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68887" y="5285244"/>
            <a:ext cx="1201737" cy="14144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05470" y="5651095"/>
            <a:ext cx="1273931" cy="970824"/>
          </a:xfrm>
          <a:prstGeom prst="rect">
            <a:avLst/>
          </a:prstGeom>
        </p:spPr>
      </p:pic>
      <p:sp>
        <p:nvSpPr>
          <p:cNvPr id="11"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GB" sz="2000" dirty="0"/>
              <a:t>Vérifier le nom d'hôte </a:t>
            </a:r>
          </a:p>
          <a:p>
            <a:r>
              <a:rPr lang="en-GB" sz="2000" dirty="0"/>
              <a:t>Vérifier les informations d'identification </a:t>
            </a:r>
          </a:p>
          <a:p>
            <a:r>
              <a:rPr lang="en-GB" sz="2000" dirty="0"/>
              <a:t>Vérifier le compte d'utilisateur </a:t>
            </a:r>
          </a:p>
          <a:p>
            <a:r>
              <a:rPr lang="en-GB" sz="2000" dirty="0"/>
              <a:t>Réinitialiser le mot de passe </a:t>
            </a:r>
          </a:p>
          <a:p>
            <a:r>
              <a:rPr lang="en-GB" sz="2000" dirty="0"/>
              <a:t>Vérifier que le compte d'utilisateur n'a pas été verrouillé </a:t>
            </a:r>
          </a:p>
          <a:p>
            <a:r>
              <a:rPr lang="en-GB" sz="2000" dirty="0"/>
              <a:t>Vérifier que la fonction Routage et accès distant s'exécute </a:t>
            </a:r>
          </a:p>
          <a:p>
            <a:r>
              <a:rPr lang="en-GB" sz="2000" dirty="0"/>
              <a:t>Vérifier que le serveur VPN est activé pour l'accès à distance </a:t>
            </a:r>
          </a:p>
          <a:p>
            <a:r>
              <a:rPr lang="en-GB" sz="2000" dirty="0"/>
              <a:t>Vérifier les protocoles Miniport WAN</a:t>
            </a:r>
          </a:p>
          <a:p>
            <a:r>
              <a:rPr lang="en-GB" sz="2000" dirty="0"/>
              <a:t>Vérifier la présence d'une méthode d'authentification commune</a:t>
            </a:r>
          </a:p>
          <a:p>
            <a:r>
              <a:rPr lang="en-GB" sz="2000" dirty="0"/>
              <a:t>Vérifier la présence d'au moins un niveau de chiffrement commun</a:t>
            </a:r>
          </a:p>
          <a:p>
            <a:r>
              <a:rPr lang="en-GB" sz="2000" dirty="0"/>
              <a:t>Vérifier les paramètres de la connexion </a:t>
            </a:r>
          </a:p>
        </p:txBody>
      </p:sp>
    </p:spTree>
    <p:extLst>
      <p:ext uri="{BB962C8B-B14F-4D97-AF65-F5344CB8AC3E}">
        <p14:creationId xmlns:p14="http://schemas.microsoft.com/office/powerpoint/2010/main" val="11914516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name="d7bdf662-35df-44ca-b1aa-dad312a05ec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Dépannage des autres problèmes</a:t>
            </a:r>
            <a:endParaRPr lang="en-US"/>
          </a:p>
        </p:txBody>
      </p:sp>
      <p:sp>
        <p:nvSpPr>
          <p:cNvPr id="4" name="Content Placeholder 2"/>
          <p:cNvSpPr>
            <a:spLocks noGrp="1"/>
          </p:cNvSpPr>
          <p:nvPr/>
        </p:nvSpPr>
        <p:spPr bwMode="auto">
          <a:xfrm>
            <a:off x="458788" y="1021215"/>
            <a:ext cx="4208462"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US" dirty="0"/>
              <a:t>Exemples de problèmes communs concernant l'accès à distance :</a:t>
            </a:r>
          </a:p>
          <a:p>
            <a:r>
              <a:rPr lang="en-US" sz="2400" dirty="0"/>
              <a:t>Erreur 800 : Le serveur VPN est inaccessible</a:t>
            </a:r>
          </a:p>
          <a:p>
            <a:r>
              <a:rPr lang="en-US" sz="2400" dirty="0"/>
              <a:t>Erreur 721 : L'ordinateur distant ne répond pas</a:t>
            </a:r>
          </a:p>
          <a:p>
            <a:r>
              <a:rPr lang="en-US" sz="2400" dirty="0"/>
              <a:t>Erreur 741/742 : incompatibilité de chiffrement</a:t>
            </a:r>
          </a:p>
          <a:p>
            <a:r>
              <a:rPr lang="en-US" sz="2400" dirty="0"/>
              <a:t>Problèmes L2TP/IPsec</a:t>
            </a:r>
          </a:p>
          <a:p>
            <a:r>
              <a:rPr lang="en-US" sz="2400" dirty="0"/>
              <a:t>Problèmes EAP-TLS</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1346" y="2202751"/>
            <a:ext cx="1930104" cy="1961151"/>
          </a:xfrm>
          <a:prstGeom prst="rect">
            <a:avLst/>
          </a:prstGeom>
        </p:spPr>
      </p:pic>
    </p:spTree>
    <p:extLst>
      <p:ext uri="{BB962C8B-B14F-4D97-AF65-F5344CB8AC3E}">
        <p14:creationId xmlns:p14="http://schemas.microsoft.com/office/powerpoint/2010/main" val="28393597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0375" y="-2"/>
            <a:ext cx="7773988" cy="740664"/>
          </a:xfrm>
        </p:spPr>
        <p:txBody>
          <a:bodyPr/>
          <a:lstStyle/>
          <a:p>
            <a:r>
              <a:rPr lang="fr-FR"/>
              <a:t>Atelier pratique A : Configuration de l'accès à distance</a:t>
            </a:r>
            <a:endParaRPr lang="en-US" dirty="0"/>
          </a:p>
        </p:txBody>
      </p:sp>
      <p:sp>
        <p:nvSpPr>
          <p:cNvPr id="6" name="Text Placeholder 2"/>
          <p:cNvSpPr>
            <a:spLocks noGrp="1"/>
          </p:cNvSpPr>
          <p:nvPr>
            <p:ph type="body" idx="1"/>
          </p:nvPr>
        </p:nvSpPr>
        <p:spPr>
          <a:xfrm>
            <a:off x="458788" y="1021215"/>
            <a:ext cx="8119156" cy="5147356"/>
          </a:xfrm>
        </p:spPr>
        <p:txBody>
          <a:bodyPr/>
          <a:lstStyle/>
          <a:p>
            <a:r>
              <a:rPr lang="fr-FR" smtClean="0"/>
              <a:t>Exercice </a:t>
            </a:r>
            <a:r>
              <a:rPr lang="fr-FR"/>
              <a:t>1 : Configuration d'un serveur de réseau privé virtuel</a:t>
            </a:r>
          </a:p>
          <a:p>
            <a:r>
              <a:rPr lang="fr-FR" smtClean="0"/>
              <a:t>Exercice </a:t>
            </a:r>
            <a:r>
              <a:rPr lang="fr-FR"/>
              <a:t>2 : Configuration de clients VPN</a:t>
            </a:r>
            <a:endParaRPr lang="fr-FR" dirty="0"/>
          </a:p>
        </p:txBody>
      </p:sp>
      <p:sp>
        <p:nvSpPr>
          <p:cNvPr id="7" name="TextBox 6"/>
          <p:cNvSpPr txBox="1"/>
          <p:nvPr/>
        </p:nvSpPr>
        <p:spPr>
          <a:xfrm>
            <a:off x="458788" y="3352800"/>
            <a:ext cx="5214120" cy="461665"/>
          </a:xfrm>
          <a:prstGeom prst="rect">
            <a:avLst/>
          </a:prstGeom>
          <a:noFill/>
        </p:spPr>
        <p:txBody>
          <a:bodyPr vert="horz" wrap="none" rtlCol="0">
            <a:spAutoFit/>
          </a:bodyPr>
          <a:lstStyle/>
          <a:p>
            <a:r>
              <a:rPr lang="en-US" sz="2400">
                <a:latin typeface="Segoe UI"/>
              </a:rPr>
              <a:t>Informations d'ouverture de session :</a:t>
            </a:r>
            <a:endParaRPr lang="en-US" sz="2400" dirty="0">
              <a:latin typeface="Segoe UI"/>
            </a:endParaRPr>
          </a:p>
        </p:txBody>
      </p:sp>
      <p:sp>
        <p:nvSpPr>
          <p:cNvPr id="8" name="TextBox 7"/>
          <p:cNvSpPr txBox="1"/>
          <p:nvPr/>
        </p:nvSpPr>
        <p:spPr>
          <a:xfrm>
            <a:off x="458788" y="3733800"/>
            <a:ext cx="8038098" cy="1938992"/>
          </a:xfrm>
          <a:prstGeom prst="rect">
            <a:avLst/>
          </a:prstGeom>
          <a:noFill/>
        </p:spPr>
        <p:txBody>
          <a:bodyPr vert="horz" wrap="square" rtlCol="0">
            <a:spAutoFit/>
          </a:bodyPr>
          <a:lstStyle/>
          <a:p>
            <a:pPr>
              <a:tabLst>
                <a:tab pos="3946525" algn="l"/>
              </a:tabLst>
            </a:pPr>
            <a:r>
              <a:rPr lang="fr-FR" sz="2400">
                <a:latin typeface="Segoe UI" pitchFamily="34" charset="0"/>
                <a:cs typeface="Segoe UI" pitchFamily="34" charset="0"/>
              </a:rPr>
              <a:t>Ordinateurs virtuels</a:t>
            </a:r>
            <a:r>
              <a:rPr lang="fr-FR" sz="2400" smtClean="0">
                <a:latin typeface="Segoe UI" pitchFamily="34" charset="0"/>
                <a:cs typeface="Segoe UI" pitchFamily="34" charset="0"/>
              </a:rPr>
              <a:t>:	22411B-LON-DC1</a:t>
            </a:r>
            <a:endParaRPr lang="fr-FR" sz="2400">
              <a:latin typeface="Segoe UI" pitchFamily="34" charset="0"/>
              <a:cs typeface="Segoe UI" pitchFamily="34" charset="0"/>
            </a:endParaRPr>
          </a:p>
          <a:p>
            <a:pPr lvl="1">
              <a:tabLst>
                <a:tab pos="3946525" algn="l"/>
              </a:tabLst>
            </a:pPr>
            <a:r>
              <a:rPr lang="fr-FR" sz="2400">
                <a:latin typeface="Segoe UI" pitchFamily="34" charset="0"/>
                <a:cs typeface="Segoe UI" pitchFamily="34" charset="0"/>
              </a:rPr>
              <a:t>	22411B-LON-RTR</a:t>
            </a:r>
          </a:p>
          <a:p>
            <a:pPr lvl="1">
              <a:tabLst>
                <a:tab pos="3946525" algn="l"/>
              </a:tabLst>
            </a:pPr>
            <a:r>
              <a:rPr lang="fr-FR" sz="2400">
                <a:latin typeface="Segoe UI" pitchFamily="34" charset="0"/>
                <a:cs typeface="Segoe UI" pitchFamily="34" charset="0"/>
              </a:rPr>
              <a:t>	22411B-LON-CL2</a:t>
            </a:r>
          </a:p>
          <a:p>
            <a:pPr>
              <a:tabLst>
                <a:tab pos="3946525" algn="l"/>
              </a:tabLst>
            </a:pPr>
            <a:r>
              <a:rPr lang="fr-FR" sz="2400">
                <a:latin typeface="Segoe UI" pitchFamily="34" charset="0"/>
                <a:cs typeface="Segoe UI" pitchFamily="34" charset="0"/>
              </a:rPr>
              <a:t>Nom </a:t>
            </a:r>
            <a:r>
              <a:rPr lang="fr-FR" sz="2400" smtClean="0">
                <a:latin typeface="Segoe UI" pitchFamily="34" charset="0"/>
                <a:cs typeface="Segoe UI" pitchFamily="34" charset="0"/>
              </a:rPr>
              <a:t>d'utilisateur	</a:t>
            </a:r>
            <a:r>
              <a:rPr lang="fr-FR" sz="2400" b="1" smtClean="0">
                <a:latin typeface="Segoe UI" pitchFamily="34" charset="0"/>
                <a:cs typeface="Segoe UI" pitchFamily="34" charset="0"/>
              </a:rPr>
              <a:t>ADATUM\Administrateur</a:t>
            </a:r>
            <a:endParaRPr lang="fr-FR" sz="2400" b="1">
              <a:latin typeface="Segoe UI" pitchFamily="34" charset="0"/>
              <a:cs typeface="Segoe UI" pitchFamily="34" charset="0"/>
            </a:endParaRPr>
          </a:p>
          <a:p>
            <a:pPr>
              <a:tabLst>
                <a:tab pos="3946525" algn="l"/>
              </a:tabLst>
            </a:pPr>
            <a:r>
              <a:rPr lang="fr-FR" sz="2400">
                <a:latin typeface="Segoe UI" pitchFamily="34" charset="0"/>
                <a:cs typeface="Segoe UI" pitchFamily="34" charset="0"/>
              </a:rPr>
              <a:t>Mot de passe : </a:t>
            </a:r>
            <a:r>
              <a:rPr lang="fr-FR" sz="2400" smtClean="0">
                <a:latin typeface="Segoe UI" pitchFamily="34" charset="0"/>
                <a:cs typeface="Segoe UI" pitchFamily="34" charset="0"/>
              </a:rPr>
              <a:t>	</a:t>
            </a:r>
            <a:r>
              <a:rPr lang="fr-FR" sz="2400" b="1" smtClean="0">
                <a:latin typeface="Segoe UI" pitchFamily="34" charset="0"/>
                <a:cs typeface="Segoe UI" pitchFamily="34" charset="0"/>
              </a:rPr>
              <a:t>Pa</a:t>
            </a:r>
            <a:r>
              <a:rPr lang="fr-FR" sz="2400" b="1">
                <a:latin typeface="Segoe UI" pitchFamily="34" charset="0"/>
                <a:cs typeface="Segoe UI" pitchFamily="34" charset="0"/>
              </a:rPr>
              <a:t>$$</a:t>
            </a:r>
            <a:r>
              <a:rPr lang="fr-FR" sz="2400" b="1" smtClean="0">
                <a:latin typeface="Segoe UI" pitchFamily="34" charset="0"/>
                <a:cs typeface="Segoe UI" pitchFamily="34" charset="0"/>
              </a:rPr>
              <a:t>w0rd</a:t>
            </a:r>
            <a:endParaRPr lang="fr-FR" sz="2400" b="1" dirty="0">
              <a:latin typeface="Segoe UI" pitchFamily="34" charset="0"/>
              <a:cs typeface="Segoe UI" pitchFamily="34" charset="0"/>
            </a:endParaRPr>
          </a:p>
        </p:txBody>
      </p:sp>
      <p:sp>
        <p:nvSpPr>
          <p:cNvPr id="9" name="TextBox 8"/>
          <p:cNvSpPr txBox="1"/>
          <p:nvPr/>
        </p:nvSpPr>
        <p:spPr>
          <a:xfrm>
            <a:off x="457200" y="6248400"/>
            <a:ext cx="5495863" cy="523220"/>
          </a:xfrm>
          <a:prstGeom prst="rect">
            <a:avLst/>
          </a:prstGeom>
          <a:noFill/>
        </p:spPr>
        <p:txBody>
          <a:bodyPr vert="horz" wrap="none" rtlCol="0">
            <a:spAutoFit/>
          </a:bodyPr>
          <a:lstStyle/>
          <a:p>
            <a:r>
              <a:rPr lang="en-US" sz="2800">
                <a:latin typeface="Segoe UI"/>
              </a:rPr>
              <a:t>Durée approximative : 30 minutes</a:t>
            </a:r>
            <a:endParaRPr lang="en-US" sz="2800" dirty="0">
              <a:latin typeface="Segoe UI"/>
            </a:endParaRPr>
          </a:p>
        </p:txBody>
      </p:sp>
    </p:spTree>
    <p:extLst>
      <p:ext uri="{BB962C8B-B14F-4D97-AF65-F5344CB8AC3E}">
        <p14:creationId xmlns:p14="http://schemas.microsoft.com/office/powerpoint/2010/main" val="1469100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Scénario de l'atelier pratique A</a:t>
            </a:r>
            <a:endParaRPr lang="en-US" dirty="0"/>
          </a:p>
        </p:txBody>
      </p:sp>
      <p:sp>
        <p:nvSpPr>
          <p:cNvPr id="3" name="Text Placeholder 2"/>
          <p:cNvSpPr>
            <a:spLocks noGrp="1"/>
          </p:cNvSpPr>
          <p:nvPr>
            <p:ph type="body" idx="1"/>
          </p:nvPr>
        </p:nvSpPr>
        <p:spPr/>
        <p:txBody>
          <a:bodyPr/>
          <a:lstStyle/>
          <a:p>
            <a:pPr marL="0" indent="0">
              <a:buNone/>
            </a:pPr>
            <a:r>
              <a:rPr lang="fr-FR" sz="2600"/>
              <a:t>A. Datum Corporation souhaite implémenter une solution d'accès à distance pour ses employés afin qu'ils puissent se connecter au réseau d'entreprise en dehors du bureau. Vous devez activer et configurer les services de serveur nécessaires pour établir cet accès à distance. Pour que la solution VPN soit prise en charge, vous devez configurer une stratégie réseau qui reflète la stratégie de connexion à distance de l'entreprise. Pour le pilote, seul le groupe de sécurité informatique doit pouvoir utiliser la solution VPN. Les conditions requises comprennent le besoin d'un certificat client ; les heures de connexion sont fixées à tout moment, du lundi au vendredi </a:t>
            </a:r>
            <a:r>
              <a:rPr lang="fr-FR" sz="2600" smtClean="0"/>
              <a:t>uniquement</a:t>
            </a:r>
            <a:endParaRPr lang="en-US" sz="2600" dirty="0"/>
          </a:p>
        </p:txBody>
      </p:sp>
    </p:spTree>
    <p:extLst>
      <p:ext uri="{BB962C8B-B14F-4D97-AF65-F5344CB8AC3E}">
        <p14:creationId xmlns:p14="http://schemas.microsoft.com/office/powerpoint/2010/main" val="1202655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458788" y="1021215"/>
            <a:ext cx="8119156" cy="5147356"/>
          </a:xfrm>
        </p:spPr>
        <p:txBody>
          <a:bodyPr/>
          <a:lstStyle/>
          <a:p>
            <a:pPr lvl="0">
              <a:lnSpc>
                <a:spcPct val="115000"/>
              </a:lnSpc>
              <a:spcAft>
                <a:spcPts val="1000"/>
              </a:spcAft>
            </a:pPr>
            <a:r>
              <a:rPr lang="fr-FR" sz="2400">
                <a:solidFill>
                  <a:prstClr val="black"/>
                </a:solidFill>
              </a:rPr>
              <a:t>Si vous utilisez la solution alternative, combien d'adresses sont allouées au serveur VPN simultanément ?</a:t>
            </a:r>
            <a:endParaRPr lang="en-US" sz="2400" dirty="0" smtClean="0">
              <a:solidFill>
                <a:prstClr val="black"/>
              </a:solidFill>
            </a:endParaRPr>
          </a:p>
          <a:p>
            <a:pPr>
              <a:lnSpc>
                <a:spcPct val="115000"/>
              </a:lnSpc>
              <a:spcAft>
                <a:spcPts val="1000"/>
              </a:spcAft>
            </a:pPr>
            <a:r>
              <a:rPr lang="fr-FR" sz="2400">
                <a:solidFill>
                  <a:prstClr val="black"/>
                </a:solidFill>
              </a:rPr>
              <a:t>Lors de l'atelier, vous avez configuré une condition de stratégie de type tunnel et une contrainte de restriction relative aux jours et aux heures. S'il y avait deux stratégies (celle créée ainsi qu'une stratégie supplémentaire spécifiant une condition d'appartenance au groupe Admins du domaine et des contraintes de type tunnel (PPTP ou L2TP)), pour quelle raison vos administrateurs seraient-ils dans l'incapacité de se connecter en dehors des heures de bureau ?</a:t>
            </a:r>
            <a:endParaRPr lang="en-US" sz="2400" dirty="0">
              <a:solidFill>
                <a:prstClr val="black"/>
              </a:solidFill>
            </a:endParaRPr>
          </a:p>
          <a:p>
            <a:endParaRPr lang="en-US" sz="2400" dirty="0"/>
          </a:p>
        </p:txBody>
      </p:sp>
      <p:sp>
        <p:nvSpPr>
          <p:cNvPr id="7" name="Title 1"/>
          <p:cNvSpPr>
            <a:spLocks noGrp="1"/>
          </p:cNvSpPr>
          <p:nvPr>
            <p:ph type="title"/>
          </p:nvPr>
        </p:nvSpPr>
        <p:spPr>
          <a:xfrm>
            <a:off x="460375" y="-2"/>
            <a:ext cx="7773988" cy="740664"/>
          </a:xfrm>
        </p:spPr>
        <p:txBody>
          <a:bodyPr/>
          <a:lstStyle/>
          <a:p>
            <a:r>
              <a:rPr lang="en-US"/>
              <a:t>Questions de révision</a:t>
            </a:r>
            <a:endParaRPr lang="en-US" dirty="0"/>
          </a:p>
        </p:txBody>
      </p:sp>
    </p:spTree>
    <p:extLst>
      <p:ext uri="{BB962C8B-B14F-4D97-AF65-F5344CB8AC3E}">
        <p14:creationId xmlns:p14="http://schemas.microsoft.com/office/powerpoint/2010/main" val="136261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928a0490-1281-45c5-84fe-a78eda3c30d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Leçon 1: Configuration de l'accès réseau</a:t>
            </a:r>
            <a:endParaRPr lang="en-US"/>
          </a:p>
        </p:txBody>
      </p:sp>
      <p:sp>
        <p:nvSpPr>
          <p:cNvPr id="3" name="Text Placeholder 2"/>
          <p:cNvSpPr>
            <a:spLocks noGrp="1"/>
          </p:cNvSpPr>
          <p:nvPr>
            <p:ph type="body" idx="1"/>
          </p:nvPr>
        </p:nvSpPr>
        <p:spPr/>
        <p:txBody>
          <a:bodyPr/>
          <a:lstStyle/>
          <a:p>
            <a:r>
              <a:rPr lang="fr-FR" smtClean="0"/>
              <a:t>Composants d'une infrastructure de services d'accès réseau
Qu'est-ce que le rôle Services de stratégie et d'accès réseau ?
Qu'est-ce que le rôle Accès à distance ?
Authentification réseau et autorisation
Méthodes d'authentification
Qu'est-ce qu'une infrastructure à clé publique ?
Intégration du protocole DHCP au service Routage et accès distant</a:t>
            </a:r>
            <a:endParaRPr lang="en-US"/>
          </a:p>
        </p:txBody>
      </p:sp>
    </p:spTree>
    <p:extLst>
      <p:ext uri="{BB962C8B-B14F-4D97-AF65-F5344CB8AC3E}">
        <p14:creationId xmlns:p14="http://schemas.microsoft.com/office/powerpoint/2010/main" val="39275907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name="ad6d674f-9a47-424a-925e-f6d9578f5ff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Leçon 5: Configuration de DirectAccess</a:t>
            </a:r>
            <a:endParaRPr lang="en-US"/>
          </a:p>
        </p:txBody>
      </p:sp>
      <p:sp>
        <p:nvSpPr>
          <p:cNvPr id="3" name="Text Placeholder 2"/>
          <p:cNvSpPr>
            <a:spLocks noGrp="1"/>
          </p:cNvSpPr>
          <p:nvPr>
            <p:ph type="body" idx="1"/>
          </p:nvPr>
        </p:nvSpPr>
        <p:spPr/>
        <p:txBody>
          <a:bodyPr/>
          <a:lstStyle/>
          <a:p>
            <a:r>
              <a:rPr lang="fr-FR" smtClean="0"/>
              <a:t>Complexités liées à la gestion des connexions VPN
Qu'est-ce que DirectAccess ?
Composants de DirectAccess
Qu'est-ce que la Table de stratégie de résolution de noms ?
Fonctionnement de DirectAccess pour les clients internes
Fonctionnement de DirectAccess pour les clients externes
Conditions prérequises pour l'implémentation de DirectAccess
Configuration de DirectAccess</a:t>
            </a:r>
            <a:endParaRPr lang="en-US"/>
          </a:p>
        </p:txBody>
      </p:sp>
    </p:spTree>
    <p:extLst>
      <p:ext uri="{BB962C8B-B14F-4D97-AF65-F5344CB8AC3E}">
        <p14:creationId xmlns:p14="http://schemas.microsoft.com/office/powerpoint/2010/main" val="32324172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name="0e0065ef-b51b-4610-9133-dadf02f6edf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Complexités liées à la gestion des connexions VPN</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GB" dirty="0"/>
              <a:t>Les connexions VPN peuvent poser les problèmes suivants :</a:t>
            </a:r>
          </a:p>
          <a:p>
            <a:r>
              <a:rPr lang="en-GB" sz="2400" dirty="0" smtClean="0"/>
              <a:t>Les utilisateurs doivent initialiser les connexions VPN</a:t>
            </a:r>
            <a:endParaRPr lang="en-GB" sz="2400" dirty="0"/>
          </a:p>
          <a:p>
            <a:r>
              <a:rPr lang="en-GB" sz="2400" dirty="0" smtClean="0"/>
              <a:t>Les connexions peuvent exiger plusieurs étapes d'initialisation</a:t>
            </a:r>
            <a:endParaRPr lang="en-GB" sz="2400" dirty="0"/>
          </a:p>
          <a:p>
            <a:r>
              <a:rPr lang="en-GB" sz="2400" dirty="0" smtClean="0"/>
              <a:t>Les pare-feu peuvent soulever d'autres considérations</a:t>
            </a:r>
            <a:endParaRPr lang="en-GB" sz="2400" dirty="0"/>
          </a:p>
          <a:p>
            <a:r>
              <a:rPr lang="en-GB" sz="2400" dirty="0" smtClean="0"/>
              <a:t>Le dépannage des connexions VPN défectueuses peut être long</a:t>
            </a:r>
            <a:endParaRPr lang="en-GB" sz="2400" dirty="0"/>
          </a:p>
          <a:p>
            <a:r>
              <a:rPr lang="en-GB" sz="2400" dirty="0" smtClean="0"/>
              <a:t>La gestion des ordinateurs disposant de connexions VPN s'avère complexe</a:t>
            </a:r>
            <a:endParaRPr lang="en-GB" sz="2400" dirty="0"/>
          </a:p>
          <a:p>
            <a:endParaRPr lang="en-US" sz="2400" dirty="0"/>
          </a:p>
        </p:txBody>
      </p:sp>
    </p:spTree>
    <p:extLst>
      <p:ext uri="{BB962C8B-B14F-4D97-AF65-F5344CB8AC3E}">
        <p14:creationId xmlns:p14="http://schemas.microsoft.com/office/powerpoint/2010/main" val="15805697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name="65709bca-96fa-4d1a-8307-7a685da8438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Qu'est-ce que DirectAccess ?</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GB" dirty="0"/>
              <a:t>Fonctionnalités de DirectAccess :</a:t>
            </a:r>
          </a:p>
          <a:p>
            <a:r>
              <a:rPr lang="en-GB" sz="2400" dirty="0"/>
              <a:t>Se connecte automatiquement au réseau d'entreprise sur le réseau public</a:t>
            </a:r>
          </a:p>
          <a:p>
            <a:r>
              <a:rPr lang="en-GB" sz="2400" dirty="0"/>
              <a:t>Utilise plusieurs protocoles, notamment HTTPS, pour établir une connectivité IPv6</a:t>
            </a:r>
          </a:p>
          <a:p>
            <a:r>
              <a:rPr lang="en-GB" sz="2400" dirty="0"/>
              <a:t>Prend en charge l'accès au serveur sélectionné et l'authentification IPsec</a:t>
            </a:r>
          </a:p>
          <a:p>
            <a:r>
              <a:rPr lang="en-GB" sz="2400" dirty="0"/>
              <a:t>Prend en charge l'authentification de bout en bout et le chiffrement</a:t>
            </a:r>
          </a:p>
          <a:p>
            <a:r>
              <a:rPr lang="en-GB" sz="2400" dirty="0"/>
              <a:t>Prend en charge la gestion des ordinateurs clients distants</a:t>
            </a:r>
          </a:p>
          <a:p>
            <a:r>
              <a:rPr lang="en-GB" sz="2400" dirty="0"/>
              <a:t>Permet la connexion directe des utilisateurs distants aux serveurs intranet </a:t>
            </a:r>
          </a:p>
          <a:p>
            <a:endParaRPr lang="en-US" dirty="0"/>
          </a:p>
        </p:txBody>
      </p:sp>
    </p:spTree>
    <p:extLst>
      <p:ext uri="{BB962C8B-B14F-4D97-AF65-F5344CB8AC3E}">
        <p14:creationId xmlns:p14="http://schemas.microsoft.com/office/powerpoint/2010/main" val="3653632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Composants de DirectAccess</a:t>
            </a:r>
            <a:endParaRPr lang="en-US" dirty="0"/>
          </a:p>
        </p:txBody>
      </p:sp>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127097"/>
            <a:ext cx="1304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3889" y="1063588"/>
            <a:ext cx="5367512" cy="50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19"/>
          <p:cNvGrpSpPr/>
          <p:nvPr/>
        </p:nvGrpSpPr>
        <p:grpSpPr>
          <a:xfrm>
            <a:off x="4695591" y="2821054"/>
            <a:ext cx="1593938" cy="1273969"/>
            <a:chOff x="5306580" y="2993231"/>
            <a:chExt cx="1593938" cy="1273969"/>
          </a:xfrm>
        </p:grpSpPr>
        <p:pic>
          <p:nvPicPr>
            <p:cNvPr id="21"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46330" y="3170237"/>
              <a:ext cx="1054188"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06580" y="2993231"/>
              <a:ext cx="1146175"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3"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96200" y="1510145"/>
            <a:ext cx="1201737"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79046" y="1219200"/>
            <a:ext cx="1143000" cy="1177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AutoShape 10"/>
          <p:cNvSpPr>
            <a:spLocks noChangeArrowheads="1"/>
          </p:cNvSpPr>
          <p:nvPr/>
        </p:nvSpPr>
        <p:spPr bwMode="auto">
          <a:xfrm>
            <a:off x="752877" y="917703"/>
            <a:ext cx="2395337" cy="291769"/>
          </a:xfrm>
          <a:prstGeom prst="roundRect">
            <a:avLst>
              <a:gd name="adj" fmla="val 4167"/>
            </a:avLst>
          </a:prstGeom>
          <a:solidFill>
            <a:schemeClr val="accent1"/>
          </a:solidFill>
          <a:ln w="9525" algn="ctr">
            <a:solidFill>
              <a:srgbClr val="4D4D4D"/>
            </a:solidFill>
            <a:round/>
            <a:headEnd/>
            <a:tailEnd/>
          </a:ln>
          <a:effectLst>
            <a:outerShdw dist="35921" dir="2700000" algn="ctr" rotWithShape="0">
              <a:srgbClr val="AFAFAF"/>
            </a:outerShdw>
          </a:effectLst>
        </p:spPr>
        <p:txBody>
          <a:bodyPr wrap="square" anchor="ctr">
            <a:spAutoFit/>
          </a:bodyPr>
          <a:lstStyle/>
          <a:p>
            <a:pPr algn="ctr">
              <a:lnSpc>
                <a:spcPct val="90000"/>
              </a:lnSpc>
              <a:spcBef>
                <a:spcPct val="40000"/>
              </a:spcBef>
              <a:defRPr/>
            </a:pPr>
            <a:r>
              <a:rPr lang="en-US" sz="1400" dirty="0" smtClean="0"/>
              <a:t>Sites Web Internet</a:t>
            </a:r>
            <a:endParaRPr lang="en-US" sz="1400" dirty="0"/>
          </a:p>
        </p:txBody>
      </p:sp>
      <p:grpSp>
        <p:nvGrpSpPr>
          <p:cNvPr id="26" name="Group 25"/>
          <p:cNvGrpSpPr/>
          <p:nvPr/>
        </p:nvGrpSpPr>
        <p:grpSpPr>
          <a:xfrm>
            <a:off x="2853113" y="1916342"/>
            <a:ext cx="2023687" cy="1654596"/>
            <a:chOff x="2853113" y="1916342"/>
            <a:chExt cx="2023687" cy="1654596"/>
          </a:xfrm>
        </p:grpSpPr>
        <p:pic>
          <p:nvPicPr>
            <p:cNvPr id="2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00400" y="2320990"/>
              <a:ext cx="1069975" cy="1249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AutoShape 10"/>
            <p:cNvSpPr>
              <a:spLocks noChangeArrowheads="1"/>
            </p:cNvSpPr>
            <p:nvPr/>
          </p:nvSpPr>
          <p:spPr bwMode="auto">
            <a:xfrm>
              <a:off x="2853113" y="1916342"/>
              <a:ext cx="2023687" cy="489418"/>
            </a:xfrm>
            <a:prstGeom prst="roundRect">
              <a:avLst>
                <a:gd name="adj" fmla="val 4167"/>
              </a:avLst>
            </a:prstGeom>
            <a:solidFill>
              <a:schemeClr val="accent1"/>
            </a:solidFill>
            <a:ln w="9525" algn="ctr">
              <a:solidFill>
                <a:srgbClr val="4D4D4D"/>
              </a:solidFill>
              <a:round/>
              <a:headEnd/>
              <a:tailEnd/>
            </a:ln>
            <a:effectLst>
              <a:outerShdw dist="35921" dir="2700000" algn="ctr" rotWithShape="0">
                <a:srgbClr val="AFAFAF"/>
              </a:outerShdw>
            </a:effectLst>
          </p:spPr>
          <p:txBody>
            <a:bodyPr wrap="square" anchor="ctr">
              <a:spAutoFit/>
            </a:bodyPr>
            <a:lstStyle/>
            <a:p>
              <a:pPr algn="ctr">
                <a:lnSpc>
                  <a:spcPct val="90000"/>
                </a:lnSpc>
                <a:spcBef>
                  <a:spcPct val="40000"/>
                </a:spcBef>
                <a:defRPr/>
              </a:pPr>
              <a:r>
                <a:rPr lang="en-US" sz="1400" dirty="0" smtClean="0"/>
                <a:t>Serveur DirectAccess</a:t>
              </a:r>
              <a:endParaRPr lang="en-US" sz="1400" dirty="0"/>
            </a:p>
          </p:txBody>
        </p:sp>
      </p:grpSp>
      <p:sp>
        <p:nvSpPr>
          <p:cNvPr id="29" name="AutoShape 10"/>
          <p:cNvSpPr>
            <a:spLocks noChangeArrowheads="1"/>
          </p:cNvSpPr>
          <p:nvPr/>
        </p:nvSpPr>
        <p:spPr bwMode="auto">
          <a:xfrm>
            <a:off x="7027256" y="850251"/>
            <a:ext cx="2023687" cy="774912"/>
          </a:xfrm>
          <a:prstGeom prst="roundRect">
            <a:avLst>
              <a:gd name="adj" fmla="val 4167"/>
            </a:avLst>
          </a:prstGeom>
          <a:solidFill>
            <a:schemeClr val="accent1"/>
          </a:solidFill>
          <a:ln w="9525" algn="ctr">
            <a:solidFill>
              <a:srgbClr val="4D4D4D"/>
            </a:solidFill>
            <a:round/>
            <a:headEnd/>
            <a:tailEnd/>
          </a:ln>
          <a:effectLst>
            <a:outerShdw dist="35921" dir="2700000" algn="ctr" rotWithShape="0">
              <a:srgbClr val="AFAFAF"/>
            </a:outerShdw>
          </a:effectLst>
        </p:spPr>
        <p:txBody>
          <a:bodyPr wrap="square" anchor="ctr">
            <a:spAutoFit/>
          </a:bodyPr>
          <a:lstStyle/>
          <a:p>
            <a:pPr algn="ctr">
              <a:lnSpc>
                <a:spcPct val="90000"/>
              </a:lnSpc>
              <a:spcBef>
                <a:spcPct val="40000"/>
              </a:spcBef>
              <a:defRPr/>
            </a:pPr>
            <a:r>
              <a:rPr lang="en-US" sz="1400" dirty="0" smtClean="0"/>
              <a:t>Contrôleur de domaine AD DS</a:t>
            </a:r>
          </a:p>
          <a:p>
            <a:pPr algn="ctr">
              <a:lnSpc>
                <a:spcPct val="90000"/>
              </a:lnSpc>
              <a:spcBef>
                <a:spcPct val="40000"/>
              </a:spcBef>
              <a:defRPr/>
            </a:pPr>
            <a:r>
              <a:rPr lang="en-US" sz="1400" dirty="0" smtClean="0"/>
              <a:t>Serveur DNS</a:t>
            </a:r>
            <a:endParaRPr lang="en-US" sz="1400" dirty="0"/>
          </a:p>
        </p:txBody>
      </p:sp>
      <p:sp>
        <p:nvSpPr>
          <p:cNvPr id="30" name="AutoShape 10"/>
          <p:cNvSpPr>
            <a:spLocks noChangeArrowheads="1"/>
          </p:cNvSpPr>
          <p:nvPr/>
        </p:nvSpPr>
        <p:spPr bwMode="auto">
          <a:xfrm>
            <a:off x="4223497" y="4203849"/>
            <a:ext cx="2023687" cy="489418"/>
          </a:xfrm>
          <a:prstGeom prst="roundRect">
            <a:avLst>
              <a:gd name="adj" fmla="val 4167"/>
            </a:avLst>
          </a:prstGeom>
          <a:solidFill>
            <a:schemeClr val="accent1"/>
          </a:solidFill>
          <a:ln w="9525" algn="ctr">
            <a:solidFill>
              <a:srgbClr val="4D4D4D"/>
            </a:solidFill>
            <a:round/>
            <a:headEnd/>
            <a:tailEnd/>
          </a:ln>
          <a:effectLst>
            <a:outerShdw dist="35921" dir="2700000" algn="ctr" rotWithShape="0">
              <a:srgbClr val="AFAFAF"/>
            </a:outerShdw>
          </a:effectLst>
        </p:spPr>
        <p:txBody>
          <a:bodyPr wrap="square" anchor="ctr">
            <a:spAutoFit/>
          </a:bodyPr>
          <a:lstStyle/>
          <a:p>
            <a:pPr algn="ctr">
              <a:lnSpc>
                <a:spcPct val="90000"/>
              </a:lnSpc>
              <a:spcBef>
                <a:spcPct val="40000"/>
              </a:spcBef>
              <a:defRPr/>
            </a:pPr>
            <a:r>
              <a:rPr lang="en-US" sz="1400" dirty="0" smtClean="0"/>
              <a:t>Ressources réseau internes</a:t>
            </a:r>
            <a:endParaRPr lang="en-US" sz="1400" dirty="0"/>
          </a:p>
        </p:txBody>
      </p:sp>
      <p:grpSp>
        <p:nvGrpSpPr>
          <p:cNvPr id="31" name="Group 30"/>
          <p:cNvGrpSpPr/>
          <p:nvPr/>
        </p:nvGrpSpPr>
        <p:grpSpPr>
          <a:xfrm>
            <a:off x="6877714" y="3205923"/>
            <a:ext cx="2023687" cy="1617995"/>
            <a:chOff x="6877714" y="3205923"/>
            <a:chExt cx="2023687" cy="1617995"/>
          </a:xfrm>
        </p:grpSpPr>
        <p:pic>
          <p:nvPicPr>
            <p:cNvPr id="32" name="Picture 1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67600" y="3205923"/>
              <a:ext cx="1143000" cy="1177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AutoShape 10"/>
            <p:cNvSpPr>
              <a:spLocks noChangeArrowheads="1"/>
            </p:cNvSpPr>
            <p:nvPr/>
          </p:nvSpPr>
          <p:spPr bwMode="auto">
            <a:xfrm>
              <a:off x="6877714" y="4532149"/>
              <a:ext cx="2023687" cy="291769"/>
            </a:xfrm>
            <a:prstGeom prst="roundRect">
              <a:avLst>
                <a:gd name="adj" fmla="val 4167"/>
              </a:avLst>
            </a:prstGeom>
            <a:solidFill>
              <a:schemeClr val="accent1"/>
            </a:solidFill>
            <a:ln w="9525" algn="ctr">
              <a:solidFill>
                <a:srgbClr val="4D4D4D"/>
              </a:solidFill>
              <a:round/>
              <a:headEnd/>
              <a:tailEnd/>
            </a:ln>
            <a:effectLst>
              <a:outerShdw dist="35921" dir="2700000" algn="ctr" rotWithShape="0">
                <a:srgbClr val="AFAFAF"/>
              </a:outerShdw>
            </a:effectLst>
          </p:spPr>
          <p:txBody>
            <a:bodyPr wrap="square" anchor="ctr">
              <a:spAutoFit/>
            </a:bodyPr>
            <a:lstStyle/>
            <a:p>
              <a:pPr algn="ctr">
                <a:lnSpc>
                  <a:spcPct val="90000"/>
                </a:lnSpc>
                <a:spcBef>
                  <a:spcPct val="40000"/>
                </a:spcBef>
                <a:defRPr/>
              </a:pPr>
              <a:r>
                <a:rPr lang="en-US" sz="1400" dirty="0" smtClean="0"/>
                <a:t>NLS</a:t>
              </a:r>
              <a:endParaRPr lang="en-US" sz="1400" dirty="0"/>
            </a:p>
          </p:txBody>
        </p:sp>
      </p:grpSp>
      <p:grpSp>
        <p:nvGrpSpPr>
          <p:cNvPr id="34" name="Group 33"/>
          <p:cNvGrpSpPr/>
          <p:nvPr/>
        </p:nvGrpSpPr>
        <p:grpSpPr>
          <a:xfrm>
            <a:off x="3693271" y="4979215"/>
            <a:ext cx="3429682" cy="1269185"/>
            <a:chOff x="3693271" y="4979215"/>
            <a:chExt cx="3429682" cy="1269185"/>
          </a:xfrm>
        </p:grpSpPr>
        <p:pic>
          <p:nvPicPr>
            <p:cNvPr id="35"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16958" y="4979215"/>
              <a:ext cx="1405995" cy="1269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AutoShape 10"/>
            <p:cNvSpPr>
              <a:spLocks noChangeArrowheads="1"/>
            </p:cNvSpPr>
            <p:nvPr/>
          </p:nvSpPr>
          <p:spPr bwMode="auto">
            <a:xfrm>
              <a:off x="3693271" y="5467921"/>
              <a:ext cx="2023687" cy="291769"/>
            </a:xfrm>
            <a:prstGeom prst="roundRect">
              <a:avLst>
                <a:gd name="adj" fmla="val 4167"/>
              </a:avLst>
            </a:prstGeom>
            <a:solidFill>
              <a:schemeClr val="accent1"/>
            </a:solidFill>
            <a:ln w="9525" algn="ctr">
              <a:solidFill>
                <a:srgbClr val="4D4D4D"/>
              </a:solidFill>
              <a:round/>
              <a:headEnd/>
              <a:tailEnd/>
            </a:ln>
            <a:effectLst>
              <a:outerShdw dist="35921" dir="2700000" algn="ctr" rotWithShape="0">
                <a:srgbClr val="AFAFAF"/>
              </a:outerShdw>
            </a:effectLst>
          </p:spPr>
          <p:txBody>
            <a:bodyPr wrap="square" anchor="ctr">
              <a:spAutoFit/>
            </a:bodyPr>
            <a:lstStyle/>
            <a:p>
              <a:pPr algn="l">
                <a:lnSpc>
                  <a:spcPct val="90000"/>
                </a:lnSpc>
                <a:spcBef>
                  <a:spcPct val="40000"/>
                </a:spcBef>
                <a:defRPr/>
              </a:pPr>
              <a:r>
                <a:rPr lang="en-US" sz="1400" dirty="0" smtClean="0"/>
                <a:t>Déploiement PKI</a:t>
              </a:r>
              <a:endParaRPr lang="en-US" sz="1400" dirty="0"/>
            </a:p>
          </p:txBody>
        </p:sp>
      </p:grpSp>
      <p:grpSp>
        <p:nvGrpSpPr>
          <p:cNvPr id="37" name="Group 36"/>
          <p:cNvGrpSpPr/>
          <p:nvPr/>
        </p:nvGrpSpPr>
        <p:grpSpPr>
          <a:xfrm>
            <a:off x="1325443" y="2448702"/>
            <a:ext cx="4319950" cy="1817488"/>
            <a:chOff x="1325443" y="2448702"/>
            <a:chExt cx="4319950" cy="1817488"/>
          </a:xfrm>
        </p:grpSpPr>
        <p:pic>
          <p:nvPicPr>
            <p:cNvPr id="38"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0242040">
              <a:off x="1325443" y="2448702"/>
              <a:ext cx="4319950" cy="18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AutoShape 10"/>
            <p:cNvSpPr>
              <a:spLocks noChangeArrowheads="1"/>
            </p:cNvSpPr>
            <p:nvPr/>
          </p:nvSpPr>
          <p:spPr bwMode="auto">
            <a:xfrm>
              <a:off x="2141362" y="2927471"/>
              <a:ext cx="877587" cy="489418"/>
            </a:xfrm>
            <a:prstGeom prst="roundRect">
              <a:avLst>
                <a:gd name="adj" fmla="val 4167"/>
              </a:avLst>
            </a:prstGeom>
            <a:solidFill>
              <a:schemeClr val="accent1"/>
            </a:solidFill>
            <a:ln w="9525" algn="ctr">
              <a:solidFill>
                <a:srgbClr val="4D4D4D"/>
              </a:solidFill>
              <a:round/>
              <a:headEnd/>
              <a:tailEnd/>
            </a:ln>
            <a:effectLst>
              <a:outerShdw dist="35921" dir="2700000" algn="ctr" rotWithShape="0">
                <a:srgbClr val="AFAFAF"/>
              </a:outerShdw>
            </a:effectLst>
          </p:spPr>
          <p:txBody>
            <a:bodyPr wrap="square" anchor="ctr">
              <a:spAutoFit/>
            </a:bodyPr>
            <a:lstStyle/>
            <a:p>
              <a:pPr algn="ctr">
                <a:lnSpc>
                  <a:spcPct val="90000"/>
                </a:lnSpc>
                <a:spcBef>
                  <a:spcPct val="40000"/>
                </a:spcBef>
                <a:defRPr/>
              </a:pPr>
              <a:r>
                <a:rPr lang="en-US" sz="1400" dirty="0" smtClean="0"/>
                <a:t>IPv6\IPsec</a:t>
              </a:r>
              <a:endParaRPr lang="en-US" sz="1400" dirty="0"/>
            </a:p>
          </p:txBody>
        </p:sp>
      </p:grpSp>
      <p:grpSp>
        <p:nvGrpSpPr>
          <p:cNvPr id="40" name="Group 39"/>
          <p:cNvGrpSpPr/>
          <p:nvPr/>
        </p:nvGrpSpPr>
        <p:grpSpPr>
          <a:xfrm>
            <a:off x="117675" y="2267622"/>
            <a:ext cx="2023687" cy="1809672"/>
            <a:chOff x="117675" y="2267622"/>
            <a:chExt cx="2023687" cy="1809672"/>
          </a:xfrm>
        </p:grpSpPr>
        <p:pic>
          <p:nvPicPr>
            <p:cNvPr id="41"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9137" y="2697454"/>
              <a:ext cx="1209909" cy="1097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AutoShape 10"/>
            <p:cNvSpPr>
              <a:spLocks noChangeArrowheads="1"/>
            </p:cNvSpPr>
            <p:nvPr/>
          </p:nvSpPr>
          <p:spPr bwMode="auto">
            <a:xfrm>
              <a:off x="117675" y="3785525"/>
              <a:ext cx="2023687" cy="291769"/>
            </a:xfrm>
            <a:prstGeom prst="roundRect">
              <a:avLst>
                <a:gd name="adj" fmla="val 4167"/>
              </a:avLst>
            </a:prstGeom>
            <a:solidFill>
              <a:schemeClr val="accent1"/>
            </a:solidFill>
            <a:ln w="9525" algn="ctr">
              <a:solidFill>
                <a:srgbClr val="4D4D4D"/>
              </a:solidFill>
              <a:round/>
              <a:headEnd/>
              <a:tailEnd/>
            </a:ln>
            <a:effectLst>
              <a:outerShdw dist="35921" dir="2700000" algn="ctr" rotWithShape="0">
                <a:srgbClr val="AFAFAF"/>
              </a:outerShdw>
            </a:effectLst>
          </p:spPr>
          <p:txBody>
            <a:bodyPr wrap="square" anchor="ctr">
              <a:spAutoFit/>
            </a:bodyPr>
            <a:lstStyle/>
            <a:p>
              <a:pPr algn="ctr">
                <a:lnSpc>
                  <a:spcPct val="90000"/>
                </a:lnSpc>
                <a:spcBef>
                  <a:spcPct val="40000"/>
                </a:spcBef>
                <a:defRPr/>
              </a:pPr>
              <a:r>
                <a:rPr lang="en-US" sz="1400" dirty="0" smtClean="0"/>
                <a:t>Clients externes</a:t>
              </a:r>
              <a:endParaRPr lang="en-US" sz="1400" dirty="0"/>
            </a:p>
          </p:txBody>
        </p:sp>
        <p:grpSp>
          <p:nvGrpSpPr>
            <p:cNvPr id="43" name="Group 42"/>
            <p:cNvGrpSpPr/>
            <p:nvPr/>
          </p:nvGrpSpPr>
          <p:grpSpPr>
            <a:xfrm>
              <a:off x="194808" y="2267622"/>
              <a:ext cx="1194361" cy="793639"/>
              <a:chOff x="539370" y="4632090"/>
              <a:chExt cx="1194361" cy="793639"/>
            </a:xfrm>
          </p:grpSpPr>
          <p:pic>
            <p:nvPicPr>
              <p:cNvPr id="44" name="Picture 4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1770" y="4930230"/>
                <a:ext cx="505239" cy="49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39370" y="4924998"/>
                <a:ext cx="505239" cy="49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AutoShape 10"/>
              <p:cNvSpPr>
                <a:spLocks noChangeArrowheads="1"/>
              </p:cNvSpPr>
              <p:nvPr/>
            </p:nvSpPr>
            <p:spPr bwMode="auto">
              <a:xfrm>
                <a:off x="550420" y="4632090"/>
                <a:ext cx="1183311" cy="489418"/>
              </a:xfrm>
              <a:prstGeom prst="roundRect">
                <a:avLst>
                  <a:gd name="adj" fmla="val 4167"/>
                </a:avLst>
              </a:prstGeom>
              <a:solidFill>
                <a:schemeClr val="accent1"/>
              </a:solidFill>
              <a:ln w="9525" algn="ctr">
                <a:solidFill>
                  <a:srgbClr val="4D4D4D"/>
                </a:solidFill>
                <a:round/>
                <a:headEnd/>
                <a:tailEnd/>
              </a:ln>
              <a:effectLst>
                <a:outerShdw dist="35921" dir="2700000" algn="ctr" rotWithShape="0">
                  <a:srgbClr val="AFAFAF"/>
                </a:outerShdw>
              </a:effectLst>
            </p:spPr>
            <p:txBody>
              <a:bodyPr wrap="square" anchor="ctr">
                <a:spAutoFit/>
              </a:bodyPr>
              <a:lstStyle/>
              <a:p>
                <a:pPr algn="ctr">
                  <a:lnSpc>
                    <a:spcPct val="90000"/>
                  </a:lnSpc>
                  <a:spcBef>
                    <a:spcPct val="40000"/>
                  </a:spcBef>
                  <a:defRPr/>
                </a:pPr>
                <a:r>
                  <a:rPr lang="en-US" sz="1400" dirty="0" smtClean="0"/>
                  <a:t>NRPT/ Consec</a:t>
                </a:r>
                <a:endParaRPr lang="en-US" sz="1400" dirty="0"/>
              </a:p>
            </p:txBody>
          </p:sp>
        </p:grpSp>
      </p:grpSp>
      <p:grpSp>
        <p:nvGrpSpPr>
          <p:cNvPr id="47" name="Group 46"/>
          <p:cNvGrpSpPr/>
          <p:nvPr/>
        </p:nvGrpSpPr>
        <p:grpSpPr>
          <a:xfrm>
            <a:off x="4816916" y="917703"/>
            <a:ext cx="2023687" cy="1444497"/>
            <a:chOff x="4816916" y="917703"/>
            <a:chExt cx="2023687" cy="1444497"/>
          </a:xfrm>
        </p:grpSpPr>
        <p:pic>
          <p:nvPicPr>
            <p:cNvPr id="48"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52198" y="1264736"/>
              <a:ext cx="1209909" cy="1097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AutoShape 10"/>
            <p:cNvSpPr>
              <a:spLocks noChangeArrowheads="1"/>
            </p:cNvSpPr>
            <p:nvPr/>
          </p:nvSpPr>
          <p:spPr bwMode="auto">
            <a:xfrm>
              <a:off x="4816916" y="917703"/>
              <a:ext cx="2023687" cy="291769"/>
            </a:xfrm>
            <a:prstGeom prst="roundRect">
              <a:avLst>
                <a:gd name="adj" fmla="val 4167"/>
              </a:avLst>
            </a:prstGeom>
            <a:solidFill>
              <a:schemeClr val="accent1"/>
            </a:solidFill>
            <a:ln w="9525" algn="ctr">
              <a:solidFill>
                <a:srgbClr val="4D4D4D"/>
              </a:solidFill>
              <a:round/>
              <a:headEnd/>
              <a:tailEnd/>
            </a:ln>
            <a:effectLst>
              <a:outerShdw dist="35921" dir="2700000" algn="ctr" rotWithShape="0">
                <a:srgbClr val="AFAFAF"/>
              </a:outerShdw>
            </a:effectLst>
          </p:spPr>
          <p:txBody>
            <a:bodyPr wrap="square" anchor="ctr">
              <a:spAutoFit/>
            </a:bodyPr>
            <a:lstStyle/>
            <a:p>
              <a:pPr algn="ctr">
                <a:lnSpc>
                  <a:spcPct val="90000"/>
                </a:lnSpc>
                <a:spcBef>
                  <a:spcPct val="40000"/>
                </a:spcBef>
                <a:defRPr/>
              </a:pPr>
              <a:r>
                <a:rPr lang="en-US" sz="1400" dirty="0" smtClean="0"/>
                <a:t>Clients internes</a:t>
              </a:r>
              <a:endParaRPr lang="en-US" sz="1400" dirty="0"/>
            </a:p>
          </p:txBody>
        </p:sp>
      </p:grpSp>
      <p:grpSp>
        <p:nvGrpSpPr>
          <p:cNvPr id="50" name="Group 33"/>
          <p:cNvGrpSpPr>
            <a:grpSpLocks/>
          </p:cNvGrpSpPr>
          <p:nvPr/>
        </p:nvGrpSpPr>
        <p:grpSpPr bwMode="auto">
          <a:xfrm>
            <a:off x="8035925" y="6265863"/>
            <a:ext cx="914400" cy="425450"/>
            <a:chOff x="384" y="3024"/>
            <a:chExt cx="720" cy="336"/>
          </a:xfrm>
        </p:grpSpPr>
        <p:sp>
          <p:nvSpPr>
            <p:cNvPr id="51" name="Oval 34"/>
            <p:cNvSpPr>
              <a:spLocks noChangeArrowheads="1"/>
            </p:cNvSpPr>
            <p:nvPr/>
          </p:nvSpPr>
          <p:spPr bwMode="auto">
            <a:xfrm>
              <a:off x="384" y="3024"/>
              <a:ext cx="720" cy="336"/>
            </a:xfrm>
            <a:prstGeom prst="ellipse">
              <a:avLst/>
            </a:prstGeom>
            <a:gradFill rotWithShape="0">
              <a:gsLst>
                <a:gs pos="0">
                  <a:srgbClr val="666699"/>
                </a:gs>
                <a:gs pos="100000">
                  <a:srgbClr val="99CCFF"/>
                </a:gs>
              </a:gsLst>
              <a:lin ang="5400000" scaled="1"/>
            </a:gradFill>
            <a:ln w="9525" algn="ctr">
              <a:noFill/>
              <a:round/>
              <a:headEnd/>
              <a:tailEnd/>
            </a:ln>
            <a:effectLst>
              <a:outerShdw dist="17961" dir="2700000" algn="ctr" rotWithShape="0">
                <a:srgbClr val="969696"/>
              </a:outerShdw>
            </a:effectLst>
          </p:spPr>
          <p:txBody>
            <a:bodyPr wrap="none" anchor="ctr"/>
            <a:lstStyle/>
            <a:p>
              <a:pPr>
                <a:defRPr/>
              </a:pPr>
              <a:endParaRPr lang="en-US" dirty="0"/>
            </a:p>
          </p:txBody>
        </p:sp>
        <p:grpSp>
          <p:nvGrpSpPr>
            <p:cNvPr id="52" name="Group 35"/>
            <p:cNvGrpSpPr>
              <a:grpSpLocks/>
            </p:cNvGrpSpPr>
            <p:nvPr/>
          </p:nvGrpSpPr>
          <p:grpSpPr bwMode="auto">
            <a:xfrm>
              <a:off x="480" y="3096"/>
              <a:ext cx="240" cy="192"/>
              <a:chOff x="480" y="3096"/>
              <a:chExt cx="240" cy="192"/>
            </a:xfrm>
          </p:grpSpPr>
          <p:sp>
            <p:nvSpPr>
              <p:cNvPr id="53" name="Oval 36"/>
              <p:cNvSpPr>
                <a:spLocks noChangeArrowheads="1"/>
              </p:cNvSpPr>
              <p:nvPr/>
            </p:nvSpPr>
            <p:spPr bwMode="auto">
              <a:xfrm>
                <a:off x="480" y="3096"/>
                <a:ext cx="240" cy="192"/>
              </a:xfrm>
              <a:prstGeom prst="ellipse">
                <a:avLst/>
              </a:prstGeom>
              <a:gradFill rotWithShape="0">
                <a:gsLst>
                  <a:gs pos="0">
                    <a:srgbClr val="666699"/>
                  </a:gs>
                  <a:gs pos="100000">
                    <a:srgbClr val="99CCFF"/>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dirty="0"/>
              </a:p>
            </p:txBody>
          </p:sp>
          <p:sp>
            <p:nvSpPr>
              <p:cNvPr id="54" name="Freeform 37"/>
              <p:cNvSpPr>
                <a:spLocks/>
              </p:cNvSpPr>
              <p:nvPr/>
            </p:nvSpPr>
            <p:spPr bwMode="auto">
              <a:xfrm>
                <a:off x="539" y="3123"/>
                <a:ext cx="139" cy="133"/>
              </a:xfrm>
              <a:custGeom>
                <a:avLst/>
                <a:gdLst/>
                <a:ahLst/>
                <a:cxnLst>
                  <a:cxn ang="0">
                    <a:pos x="0" y="0"/>
                  </a:cxn>
                  <a:cxn ang="0">
                    <a:pos x="0" y="576"/>
                  </a:cxn>
                  <a:cxn ang="0">
                    <a:pos x="432" y="288"/>
                  </a:cxn>
                  <a:cxn ang="0">
                    <a:pos x="0" y="0"/>
                  </a:cxn>
                </a:cxnLst>
                <a:rect l="0" t="0" r="r" b="b"/>
                <a:pathLst>
                  <a:path w="432" h="576">
                    <a:moveTo>
                      <a:pt x="0" y="0"/>
                    </a:moveTo>
                    <a:cubicBezTo>
                      <a:pt x="0" y="0"/>
                      <a:pt x="91" y="226"/>
                      <a:pt x="0" y="576"/>
                    </a:cubicBezTo>
                    <a:cubicBezTo>
                      <a:pt x="216" y="432"/>
                      <a:pt x="432" y="288"/>
                      <a:pt x="432" y="288"/>
                    </a:cubicBezTo>
                    <a:lnTo>
                      <a:pt x="0" y="0"/>
                    </a:lnTo>
                    <a:close/>
                  </a:path>
                </a:pathLst>
              </a:custGeom>
              <a:gradFill rotWithShape="1">
                <a:gsLst>
                  <a:gs pos="0">
                    <a:srgbClr val="FFFFCC"/>
                  </a:gs>
                  <a:gs pos="100000">
                    <a:srgbClr val="FFCC66"/>
                  </a:gs>
                </a:gsLst>
                <a:lin ang="18900000" scaled="1"/>
              </a:gradFill>
              <a:ln w="9525" cap="flat" cmpd="sng">
                <a:solidFill>
                  <a:srgbClr val="666699"/>
                </a:solidFill>
                <a:prstDash val="solid"/>
                <a:round/>
                <a:headEnd type="none" w="med" len="med"/>
                <a:tailEnd type="none" w="med" len="med"/>
              </a:ln>
              <a:effectLst>
                <a:outerShdw dist="17961" dir="8100000" algn="ctr" rotWithShape="0">
                  <a:schemeClr val="tx1"/>
                </a:outerShdw>
              </a:effectLst>
            </p:spPr>
            <p:txBody>
              <a:bodyPr wrap="none" anchor="ctr"/>
              <a:lstStyle/>
              <a:p>
                <a:pPr>
                  <a:defRPr/>
                </a:pPr>
                <a:endParaRPr lang="en-US" dirty="0"/>
              </a:p>
            </p:txBody>
          </p:sp>
        </p:grpSp>
      </p:grpSp>
      <p:grpSp>
        <p:nvGrpSpPr>
          <p:cNvPr id="55" name="Group 38"/>
          <p:cNvGrpSpPr>
            <a:grpSpLocks/>
          </p:cNvGrpSpPr>
          <p:nvPr/>
        </p:nvGrpSpPr>
        <p:grpSpPr bwMode="auto">
          <a:xfrm>
            <a:off x="8523288" y="6356350"/>
            <a:ext cx="304800" cy="244475"/>
            <a:chOff x="768" y="3096"/>
            <a:chExt cx="240" cy="192"/>
          </a:xfrm>
        </p:grpSpPr>
        <p:sp>
          <p:nvSpPr>
            <p:cNvPr id="56" name="Oval 39"/>
            <p:cNvSpPr>
              <a:spLocks noChangeArrowheads="1"/>
            </p:cNvSpPr>
            <p:nvPr/>
          </p:nvSpPr>
          <p:spPr bwMode="auto">
            <a:xfrm>
              <a:off x="768" y="3096"/>
              <a:ext cx="240" cy="192"/>
            </a:xfrm>
            <a:prstGeom prst="ellipse">
              <a:avLst/>
            </a:prstGeom>
            <a:gradFill rotWithShape="0">
              <a:gsLst>
                <a:gs pos="0">
                  <a:srgbClr val="666699"/>
                </a:gs>
                <a:gs pos="100000">
                  <a:srgbClr val="99CCFF"/>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sz="1600" dirty="0"/>
            </a:p>
          </p:txBody>
        </p:sp>
        <p:sp>
          <p:nvSpPr>
            <p:cNvPr id="57" name="Rectangle 40"/>
            <p:cNvSpPr>
              <a:spLocks noChangeArrowheads="1"/>
            </p:cNvSpPr>
            <p:nvPr/>
          </p:nvSpPr>
          <p:spPr bwMode="auto">
            <a:xfrm>
              <a:off x="841" y="3145"/>
              <a:ext cx="95" cy="96"/>
            </a:xfrm>
            <a:prstGeom prst="rect">
              <a:avLst/>
            </a:prstGeom>
            <a:gradFill rotWithShape="1">
              <a:gsLst>
                <a:gs pos="0">
                  <a:srgbClr val="FFFFCC"/>
                </a:gs>
                <a:gs pos="100000">
                  <a:srgbClr val="FFCC66"/>
                </a:gs>
              </a:gsLst>
              <a:lin ang="18900000" scaled="1"/>
            </a:gradFill>
            <a:ln w="9525" algn="ctr">
              <a:solidFill>
                <a:srgbClr val="666699"/>
              </a:solidFill>
              <a:miter lim="800000"/>
              <a:headEnd/>
              <a:tailEnd/>
            </a:ln>
            <a:effectLst>
              <a:outerShdw dist="17961" dir="8100000" algn="ctr" rotWithShape="0">
                <a:schemeClr val="tx1"/>
              </a:outerShdw>
            </a:effectLst>
          </p:spPr>
          <p:txBody>
            <a:bodyPr wrap="none" anchor="ctr"/>
            <a:lstStyle/>
            <a:p>
              <a:pPr>
                <a:defRPr/>
              </a:pPr>
              <a:endParaRPr lang="en-US" sz="1600" dirty="0"/>
            </a:p>
          </p:txBody>
        </p:sp>
      </p:grpSp>
    </p:spTree>
    <p:extLst>
      <p:ext uri="{BB962C8B-B14F-4D97-AF65-F5344CB8AC3E}">
        <p14:creationId xmlns:p14="http://schemas.microsoft.com/office/powerpoint/2010/main" val="14077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13" name="Picture 1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9266" y="835660"/>
            <a:ext cx="8099388" cy="559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oup 22"/>
          <p:cNvGrpSpPr/>
          <p:nvPr/>
        </p:nvGrpSpPr>
        <p:grpSpPr>
          <a:xfrm>
            <a:off x="0" y="708660"/>
            <a:ext cx="9144000" cy="6149340"/>
            <a:chOff x="0" y="708660"/>
            <a:chExt cx="9144000" cy="6149340"/>
          </a:xfrm>
        </p:grpSpPr>
        <p:sp>
          <p:nvSpPr>
            <p:cNvPr id="22" name="Rectangle 21"/>
            <p:cNvSpPr/>
            <p:nvPr/>
          </p:nvSpPr>
          <p:spPr bwMode="auto">
            <a:xfrm>
              <a:off x="0" y="708660"/>
              <a:ext cx="9144000" cy="614934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IN" sz="1800" b="1" i="0" u="none" strike="noStrike" cap="none" normalizeH="0" baseline="0" smtClean="0">
                <a:ln>
                  <a:noFill/>
                </a:ln>
                <a:solidFill>
                  <a:schemeClr val="tx1"/>
                </a:solidFill>
                <a:effectLst/>
                <a:latin typeface="Segoe UI" pitchFamily="34" charset="0"/>
                <a:ea typeface="Segoe UI" pitchFamily="34" charset="0"/>
                <a:cs typeface="Segoe UI" pitchFamily="34" charset="0"/>
              </a:endParaRPr>
            </a:p>
          </p:txBody>
        </p:sp>
        <p:grpSp>
          <p:nvGrpSpPr>
            <p:cNvPr id="2" name="Group 22"/>
            <p:cNvGrpSpPr>
              <a:grpSpLocks/>
            </p:cNvGrpSpPr>
            <p:nvPr/>
          </p:nvGrpSpPr>
          <p:grpSpPr bwMode="auto">
            <a:xfrm>
              <a:off x="368300" y="774700"/>
              <a:ext cx="8342313" cy="5684838"/>
              <a:chOff x="232" y="488"/>
              <a:chExt cx="5255" cy="3581"/>
            </a:xfrm>
          </p:grpSpPr>
          <p:sp>
            <p:nvSpPr>
              <p:cNvPr id="31757" name="AutoShape 3"/>
              <p:cNvSpPr>
                <a:spLocks noChangeArrowheads="1"/>
              </p:cNvSpPr>
              <p:nvPr/>
            </p:nvSpPr>
            <p:spPr bwMode="auto">
              <a:xfrm>
                <a:off x="232" y="488"/>
                <a:ext cx="5255" cy="3581"/>
              </a:xfrm>
              <a:prstGeom prst="roundRect">
                <a:avLst>
                  <a:gd name="adj" fmla="val 4167"/>
                </a:avLst>
              </a:prstGeom>
              <a:noFill/>
              <a:ln w="9525" algn="ctr">
                <a:noFill/>
                <a:round/>
                <a:headEnd/>
                <a:tailEnd/>
              </a:ln>
            </p:spPr>
            <p:txBody>
              <a:bodyPr/>
              <a:lstStyle/>
              <a:p>
                <a:pPr marL="109538" algn="l" eaLnBrk="0" hangingPunct="0"/>
                <a:endParaRPr lang="en-IN" sz="2200">
                  <a:latin typeface="Segoe UI" pitchFamily="34" charset="0"/>
                  <a:ea typeface="Segoe UI" pitchFamily="34" charset="0"/>
                  <a:cs typeface="Segoe UI" pitchFamily="34" charset="0"/>
                </a:endParaRPr>
              </a:p>
            </p:txBody>
          </p:sp>
          <p:grpSp>
            <p:nvGrpSpPr>
              <p:cNvPr id="31758" name="Group 19"/>
              <p:cNvGrpSpPr>
                <a:grpSpLocks/>
              </p:cNvGrpSpPr>
              <p:nvPr/>
            </p:nvGrpSpPr>
            <p:grpSpPr bwMode="auto">
              <a:xfrm>
                <a:off x="360" y="723"/>
                <a:ext cx="4983" cy="3034"/>
                <a:chOff x="374" y="507"/>
                <a:chExt cx="4983" cy="3034"/>
              </a:xfrm>
            </p:grpSpPr>
            <p:grpSp>
              <p:nvGrpSpPr>
                <p:cNvPr id="31759" name="Group 18"/>
                <p:cNvGrpSpPr>
                  <a:grpSpLocks/>
                </p:cNvGrpSpPr>
                <p:nvPr/>
              </p:nvGrpSpPr>
              <p:grpSpPr bwMode="auto">
                <a:xfrm>
                  <a:off x="374" y="507"/>
                  <a:ext cx="4983" cy="3034"/>
                  <a:chOff x="374" y="507"/>
                  <a:chExt cx="4983" cy="3034"/>
                </a:xfrm>
              </p:grpSpPr>
              <p:sp>
                <p:nvSpPr>
                  <p:cNvPr id="31764" name="AutoShape 25"/>
                  <p:cNvSpPr>
                    <a:spLocks noChangeArrowheads="1"/>
                  </p:cNvSpPr>
                  <p:nvPr/>
                </p:nvSpPr>
                <p:spPr bwMode="auto">
                  <a:xfrm>
                    <a:off x="374" y="507"/>
                    <a:ext cx="4981" cy="676"/>
                  </a:xfrm>
                  <a:prstGeom prst="roundRect">
                    <a:avLst>
                      <a:gd name="adj" fmla="val 4167"/>
                    </a:avLst>
                  </a:prstGeom>
                  <a:noFill/>
                  <a:ln w="9525" algn="ctr">
                    <a:noFill/>
                    <a:round/>
                    <a:headEnd/>
                    <a:tailEnd/>
                  </a:ln>
                  <a:effectLst/>
                </p:spPr>
                <p:txBody>
                  <a:bodyPr/>
                  <a:lstStyle/>
                  <a:p>
                    <a:pPr algn="l" eaLnBrk="0" hangingPunct="0">
                      <a:lnSpc>
                        <a:spcPct val="90000"/>
                      </a:lnSpc>
                      <a:spcBef>
                        <a:spcPct val="40000"/>
                      </a:spcBef>
                      <a:buClr>
                        <a:schemeClr val="hlink"/>
                      </a:buClr>
                      <a:buSzPct val="90000"/>
                      <a:buFont typeface="Wingdings" pitchFamily="2" charset="2"/>
                      <a:buNone/>
                    </a:pPr>
                    <a:r>
                      <a:rPr lang="en-US" altLang="zh-TW" sz="2000" dirty="0" smtClean="0">
                        <a:latin typeface="Segoe UI" pitchFamily="34" charset="0"/>
                        <a:ea typeface="Segoe UI" pitchFamily="34" charset="0"/>
                        <a:cs typeface="Segoe UI" pitchFamily="34" charset="0"/>
                      </a:rPr>
                      <a:t>Le tableau NRPT définit les serveurs DNS pour différents espaces de noms et les paramètres de sécurité correspondants ; il est utilisé avant les paramètres DNS de l'adaptateur</a:t>
                    </a:r>
                    <a:endParaRPr lang="en-US" altLang="zh-TW" sz="2000" dirty="0">
                      <a:latin typeface="Segoe UI" pitchFamily="34" charset="0"/>
                      <a:ea typeface="Segoe UI" pitchFamily="34" charset="0"/>
                      <a:cs typeface="Segoe UI" pitchFamily="34" charset="0"/>
                    </a:endParaRPr>
                  </a:p>
                </p:txBody>
              </p:sp>
              <p:sp>
                <p:nvSpPr>
                  <p:cNvPr id="31765" name="AutoShape 25"/>
                  <p:cNvSpPr>
                    <a:spLocks noChangeArrowheads="1"/>
                  </p:cNvSpPr>
                  <p:nvPr/>
                </p:nvSpPr>
                <p:spPr bwMode="auto">
                  <a:xfrm>
                    <a:off x="374" y="1441"/>
                    <a:ext cx="4983" cy="2100"/>
                  </a:xfrm>
                  <a:prstGeom prst="roundRect">
                    <a:avLst>
                      <a:gd name="adj" fmla="val 4167"/>
                    </a:avLst>
                  </a:prstGeom>
                  <a:noFill/>
                  <a:ln w="9525" algn="ctr">
                    <a:noFill/>
                    <a:round/>
                    <a:headEnd/>
                    <a:tailEnd/>
                  </a:ln>
                  <a:effectLst/>
                </p:spPr>
                <p:txBody>
                  <a:bodyPr/>
                  <a:lstStyle/>
                  <a:p>
                    <a:pPr marL="231775" indent="-231775" algn="l" eaLnBrk="0" hangingPunct="0">
                      <a:lnSpc>
                        <a:spcPct val="90000"/>
                      </a:lnSpc>
                      <a:spcBef>
                        <a:spcPct val="40000"/>
                      </a:spcBef>
                      <a:buClr>
                        <a:schemeClr val="hlink"/>
                      </a:buClr>
                      <a:buSzPct val="90000"/>
                      <a:buFont typeface="Wingdings" pitchFamily="2" charset="2"/>
                      <a:buNone/>
                    </a:pPr>
                    <a:r>
                      <a:rPr lang="en-US" altLang="zh-TW" sz="2000" dirty="0">
                        <a:latin typeface="Segoe UI" pitchFamily="34" charset="0"/>
                        <a:ea typeface="Segoe UI" pitchFamily="34" charset="0"/>
                        <a:cs typeface="Segoe UI" pitchFamily="34" charset="0"/>
                      </a:rPr>
                      <a:t>Utilisation de NRPT</a:t>
                    </a:r>
                  </a:p>
                  <a:p>
                    <a:pPr marL="231775" indent="-231775" algn="l" eaLnBrk="0" hangingPunct="0">
                      <a:lnSpc>
                        <a:spcPct val="90000"/>
                      </a:lnSpc>
                      <a:spcBef>
                        <a:spcPct val="40000"/>
                      </a:spcBef>
                      <a:buClr>
                        <a:schemeClr val="hlink"/>
                      </a:buClr>
                      <a:buFontTx/>
                      <a:buChar char="•"/>
                    </a:pPr>
                    <a:r>
                      <a:rPr lang="en-US" altLang="zh-TW" sz="2000" dirty="0">
                        <a:latin typeface="Segoe UI" pitchFamily="34" charset="0"/>
                        <a:ea typeface="Segoe UI" pitchFamily="34" charset="0"/>
                        <a:cs typeface="Segoe UI" pitchFamily="34" charset="0"/>
                      </a:rPr>
                      <a:t>Des serveurs DNS peuvent être définis pour chaque espace de nom DNS plutôt que pour chaque interface</a:t>
                    </a:r>
                  </a:p>
                  <a:p>
                    <a:pPr marL="231775" indent="-231775" algn="l" eaLnBrk="0" hangingPunct="0">
                      <a:lnSpc>
                        <a:spcPct val="90000"/>
                      </a:lnSpc>
                      <a:spcBef>
                        <a:spcPct val="40000"/>
                      </a:spcBef>
                      <a:buClr>
                        <a:schemeClr val="hlink"/>
                      </a:buClr>
                      <a:buFontTx/>
                      <a:buChar char="•"/>
                    </a:pPr>
                    <a:r>
                      <a:rPr lang="en-US" altLang="zh-TW" sz="2000" dirty="0">
                        <a:latin typeface="Segoe UI" pitchFamily="34" charset="0"/>
                        <a:ea typeface="Segoe UI" pitchFamily="34" charset="0"/>
                        <a:cs typeface="Segoe UI" pitchFamily="34" charset="0"/>
                      </a:rPr>
                      <a:t>Les requêtes DNS pour des espaces de noms spécifiques peuvent éventuellement </a:t>
                    </a:r>
                    <a:r>
                      <a:rPr sz="2000">
                        <a:latin typeface="Segoe UI"/>
                        <a:ea typeface="Segoe UI"/>
                        <a:cs typeface="Segoe UI"/>
                      </a:rPr>
                      <a:t/>
                    </a:r>
                    <a:br>
                      <a:rPr sz="2000">
                        <a:latin typeface="Segoe UI"/>
                        <a:ea typeface="Segoe UI"/>
                        <a:cs typeface="Segoe UI"/>
                      </a:rPr>
                    </a:br>
                    <a:r>
                      <a:rPr lang="en-US" altLang="zh-TW" sz="2000" dirty="0">
                        <a:latin typeface="Segoe UI" pitchFamily="34" charset="0"/>
                        <a:ea typeface="Segoe UI" pitchFamily="34" charset="0"/>
                        <a:cs typeface="Segoe UI" pitchFamily="34" charset="0"/>
                      </a:rPr>
                      <a:t>être sécurisées à l'aide d'IPSec</a:t>
                    </a:r>
                  </a:p>
                </p:txBody>
              </p:sp>
            </p:grpSp>
            <p:grpSp>
              <p:nvGrpSpPr>
                <p:cNvPr id="31760" name="Group 5"/>
                <p:cNvGrpSpPr>
                  <a:grpSpLocks/>
                </p:cNvGrpSpPr>
                <p:nvPr/>
              </p:nvGrpSpPr>
              <p:grpSpPr bwMode="auto">
                <a:xfrm>
                  <a:off x="4056" y="2445"/>
                  <a:ext cx="908" cy="1018"/>
                  <a:chOff x="4578" y="611"/>
                  <a:chExt cx="662" cy="615"/>
                </a:xfrm>
              </p:grpSpPr>
              <p:pic>
                <p:nvPicPr>
                  <p:cNvPr id="31761" name="Picture 6" descr="Tab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2" y="611"/>
                    <a:ext cx="528"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2" name="Picture 7" descr="Policy_Writ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8" y="748"/>
                    <a:ext cx="342"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3" name="Picture 8" descr="arrow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01" y="839"/>
                    <a:ext cx="37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sp>
        <p:nvSpPr>
          <p:cNvPr id="31748" name="Rectangle 2"/>
          <p:cNvSpPr>
            <a:spLocks noGrp="1" noChangeArrowheads="1"/>
          </p:cNvSpPr>
          <p:nvPr>
            <p:ph type="title" idx="4294967295"/>
          </p:nvPr>
        </p:nvSpPr>
        <p:spPr>
          <a:xfrm>
            <a:off x="594360" y="-14288"/>
            <a:ext cx="7773988" cy="741363"/>
          </a:xfrm>
        </p:spPr>
        <p:txBody>
          <a:bodyPr/>
          <a:lstStyle/>
          <a:p>
            <a:pPr eaLnBrk="1" hangingPunct="1"/>
            <a:r>
              <a:rPr lang="en-US" altLang="zh-TW" dirty="0" smtClean="0"/>
              <a:t>Tableau Politique de résolution de noms</a:t>
            </a:r>
          </a:p>
        </p:txBody>
      </p:sp>
      <p:grpSp>
        <p:nvGrpSpPr>
          <p:cNvPr id="24" name="Group 33"/>
          <p:cNvGrpSpPr>
            <a:grpSpLocks/>
          </p:cNvGrpSpPr>
          <p:nvPr/>
        </p:nvGrpSpPr>
        <p:grpSpPr bwMode="auto">
          <a:xfrm>
            <a:off x="8035925" y="6265863"/>
            <a:ext cx="914400" cy="425450"/>
            <a:chOff x="384" y="3024"/>
            <a:chExt cx="720" cy="336"/>
          </a:xfrm>
        </p:grpSpPr>
        <p:sp>
          <p:nvSpPr>
            <p:cNvPr id="25" name="Oval 34"/>
            <p:cNvSpPr>
              <a:spLocks noChangeArrowheads="1"/>
            </p:cNvSpPr>
            <p:nvPr/>
          </p:nvSpPr>
          <p:spPr bwMode="auto">
            <a:xfrm>
              <a:off x="384" y="3024"/>
              <a:ext cx="720" cy="336"/>
            </a:xfrm>
            <a:prstGeom prst="ellipse">
              <a:avLst/>
            </a:prstGeom>
            <a:gradFill rotWithShape="0">
              <a:gsLst>
                <a:gs pos="0">
                  <a:srgbClr val="666699"/>
                </a:gs>
                <a:gs pos="100000">
                  <a:srgbClr val="99CCFF"/>
                </a:gs>
              </a:gsLst>
              <a:lin ang="5400000" scaled="1"/>
            </a:gradFill>
            <a:ln w="9525" algn="ctr">
              <a:noFill/>
              <a:round/>
              <a:headEnd/>
              <a:tailEnd/>
            </a:ln>
            <a:effectLst>
              <a:outerShdw dist="17961" dir="2700000" algn="ctr" rotWithShape="0">
                <a:srgbClr val="969696"/>
              </a:outerShdw>
            </a:effectLst>
          </p:spPr>
          <p:txBody>
            <a:bodyPr wrap="none" anchor="ctr"/>
            <a:lstStyle/>
            <a:p>
              <a:pPr>
                <a:defRPr/>
              </a:pPr>
              <a:endParaRPr lang="en-US" dirty="0">
                <a:latin typeface="Segoe UI" pitchFamily="34" charset="0"/>
                <a:ea typeface="Segoe UI" pitchFamily="34" charset="0"/>
                <a:cs typeface="Segoe UI" pitchFamily="34" charset="0"/>
              </a:endParaRPr>
            </a:p>
          </p:txBody>
        </p:sp>
        <p:grpSp>
          <p:nvGrpSpPr>
            <p:cNvPr id="26" name="Group 35"/>
            <p:cNvGrpSpPr>
              <a:grpSpLocks/>
            </p:cNvGrpSpPr>
            <p:nvPr/>
          </p:nvGrpSpPr>
          <p:grpSpPr bwMode="auto">
            <a:xfrm>
              <a:off x="480" y="3096"/>
              <a:ext cx="240" cy="192"/>
              <a:chOff x="480" y="3096"/>
              <a:chExt cx="240" cy="192"/>
            </a:xfrm>
          </p:grpSpPr>
          <p:sp>
            <p:nvSpPr>
              <p:cNvPr id="27" name="Oval 36"/>
              <p:cNvSpPr>
                <a:spLocks noChangeArrowheads="1"/>
              </p:cNvSpPr>
              <p:nvPr/>
            </p:nvSpPr>
            <p:spPr bwMode="auto">
              <a:xfrm>
                <a:off x="480" y="3096"/>
                <a:ext cx="240" cy="192"/>
              </a:xfrm>
              <a:prstGeom prst="ellipse">
                <a:avLst/>
              </a:prstGeom>
              <a:gradFill rotWithShape="0">
                <a:gsLst>
                  <a:gs pos="0">
                    <a:srgbClr val="666699"/>
                  </a:gs>
                  <a:gs pos="100000">
                    <a:srgbClr val="99CCFF"/>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dirty="0">
                  <a:latin typeface="Segoe UI" pitchFamily="34" charset="0"/>
                  <a:ea typeface="Segoe UI" pitchFamily="34" charset="0"/>
                  <a:cs typeface="Segoe UI" pitchFamily="34" charset="0"/>
                </a:endParaRPr>
              </a:p>
            </p:txBody>
          </p:sp>
          <p:sp>
            <p:nvSpPr>
              <p:cNvPr id="28" name="Freeform 37"/>
              <p:cNvSpPr>
                <a:spLocks/>
              </p:cNvSpPr>
              <p:nvPr/>
            </p:nvSpPr>
            <p:spPr bwMode="auto">
              <a:xfrm>
                <a:off x="539" y="3123"/>
                <a:ext cx="139" cy="133"/>
              </a:xfrm>
              <a:custGeom>
                <a:avLst/>
                <a:gdLst/>
                <a:ahLst/>
                <a:cxnLst>
                  <a:cxn ang="0">
                    <a:pos x="0" y="0"/>
                  </a:cxn>
                  <a:cxn ang="0">
                    <a:pos x="0" y="576"/>
                  </a:cxn>
                  <a:cxn ang="0">
                    <a:pos x="432" y="288"/>
                  </a:cxn>
                  <a:cxn ang="0">
                    <a:pos x="0" y="0"/>
                  </a:cxn>
                </a:cxnLst>
                <a:rect l="0" t="0" r="r" b="b"/>
                <a:pathLst>
                  <a:path w="432" h="576">
                    <a:moveTo>
                      <a:pt x="0" y="0"/>
                    </a:moveTo>
                    <a:cubicBezTo>
                      <a:pt x="0" y="0"/>
                      <a:pt x="91" y="226"/>
                      <a:pt x="0" y="576"/>
                    </a:cubicBezTo>
                    <a:cubicBezTo>
                      <a:pt x="216" y="432"/>
                      <a:pt x="432" y="288"/>
                      <a:pt x="432" y="288"/>
                    </a:cubicBezTo>
                    <a:lnTo>
                      <a:pt x="0" y="0"/>
                    </a:lnTo>
                    <a:close/>
                  </a:path>
                </a:pathLst>
              </a:custGeom>
              <a:gradFill rotWithShape="1">
                <a:gsLst>
                  <a:gs pos="0">
                    <a:srgbClr val="FFFFCC"/>
                  </a:gs>
                  <a:gs pos="100000">
                    <a:srgbClr val="FFCC66"/>
                  </a:gs>
                </a:gsLst>
                <a:lin ang="18900000" scaled="1"/>
              </a:gradFill>
              <a:ln w="9525" cap="flat" cmpd="sng">
                <a:solidFill>
                  <a:srgbClr val="666699"/>
                </a:solidFill>
                <a:prstDash val="solid"/>
                <a:round/>
                <a:headEnd type="none" w="med" len="med"/>
                <a:tailEnd type="none" w="med" len="med"/>
              </a:ln>
              <a:effectLst>
                <a:outerShdw dist="17961" dir="8100000" algn="ctr" rotWithShape="0">
                  <a:schemeClr val="tx1"/>
                </a:outerShdw>
              </a:effectLst>
            </p:spPr>
            <p:txBody>
              <a:bodyPr wrap="none" anchor="ctr"/>
              <a:lstStyle/>
              <a:p>
                <a:pPr>
                  <a:defRPr/>
                </a:pPr>
                <a:endParaRPr lang="en-US" dirty="0">
                  <a:latin typeface="Segoe UI" pitchFamily="34" charset="0"/>
                  <a:ea typeface="Segoe UI" pitchFamily="34" charset="0"/>
                  <a:cs typeface="Segoe UI" pitchFamily="34" charset="0"/>
                </a:endParaRPr>
              </a:p>
            </p:txBody>
          </p:sp>
        </p:grpSp>
      </p:grpSp>
      <p:grpSp>
        <p:nvGrpSpPr>
          <p:cNvPr id="29" name="Group 38"/>
          <p:cNvGrpSpPr>
            <a:grpSpLocks/>
          </p:cNvGrpSpPr>
          <p:nvPr/>
        </p:nvGrpSpPr>
        <p:grpSpPr bwMode="auto">
          <a:xfrm>
            <a:off x="8523288" y="6356350"/>
            <a:ext cx="304800" cy="244475"/>
            <a:chOff x="768" y="3096"/>
            <a:chExt cx="240" cy="192"/>
          </a:xfrm>
        </p:grpSpPr>
        <p:sp>
          <p:nvSpPr>
            <p:cNvPr id="30" name="Oval 39"/>
            <p:cNvSpPr>
              <a:spLocks noChangeArrowheads="1"/>
            </p:cNvSpPr>
            <p:nvPr/>
          </p:nvSpPr>
          <p:spPr bwMode="auto">
            <a:xfrm>
              <a:off x="768" y="3096"/>
              <a:ext cx="240" cy="192"/>
            </a:xfrm>
            <a:prstGeom prst="ellipse">
              <a:avLst/>
            </a:prstGeom>
            <a:gradFill rotWithShape="0">
              <a:gsLst>
                <a:gs pos="0">
                  <a:srgbClr val="666699"/>
                </a:gs>
                <a:gs pos="100000">
                  <a:srgbClr val="99CCFF"/>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sz="1600" dirty="0">
                <a:latin typeface="Segoe UI" pitchFamily="34" charset="0"/>
                <a:ea typeface="Segoe UI" pitchFamily="34" charset="0"/>
                <a:cs typeface="Segoe UI" pitchFamily="34" charset="0"/>
              </a:endParaRPr>
            </a:p>
          </p:txBody>
        </p:sp>
        <p:sp>
          <p:nvSpPr>
            <p:cNvPr id="31" name="Rectangle 40"/>
            <p:cNvSpPr>
              <a:spLocks noChangeArrowheads="1"/>
            </p:cNvSpPr>
            <p:nvPr/>
          </p:nvSpPr>
          <p:spPr bwMode="auto">
            <a:xfrm>
              <a:off x="841" y="3145"/>
              <a:ext cx="95" cy="96"/>
            </a:xfrm>
            <a:prstGeom prst="rect">
              <a:avLst/>
            </a:prstGeom>
            <a:gradFill rotWithShape="1">
              <a:gsLst>
                <a:gs pos="0">
                  <a:srgbClr val="FFFFCC"/>
                </a:gs>
                <a:gs pos="100000">
                  <a:srgbClr val="FFCC66"/>
                </a:gs>
              </a:gsLst>
              <a:lin ang="18900000" scaled="1"/>
            </a:gradFill>
            <a:ln w="9525" algn="ctr">
              <a:solidFill>
                <a:srgbClr val="666699"/>
              </a:solidFill>
              <a:miter lim="800000"/>
              <a:headEnd/>
              <a:tailEnd/>
            </a:ln>
            <a:effectLst>
              <a:outerShdw dist="17961" dir="8100000" algn="ctr" rotWithShape="0">
                <a:schemeClr val="tx1"/>
              </a:outerShdw>
            </a:effectLst>
          </p:spPr>
          <p:txBody>
            <a:bodyPr wrap="none" anchor="ctr"/>
            <a:lstStyle/>
            <a:p>
              <a:pPr>
                <a:defRPr/>
              </a:pPr>
              <a:endParaRPr lang="en-US" sz="1600" dirty="0">
                <a:latin typeface="Segoe UI" pitchFamily="34" charset="0"/>
                <a:ea typeface="Segoe UI" pitchFamily="34" charset="0"/>
                <a:cs typeface="Segoe UI" pitchFamily="34" charset="0"/>
              </a:endParaRPr>
            </a:p>
          </p:txBody>
        </p:sp>
      </p:grpSp>
    </p:spTree>
    <p:extLst>
      <p:ext uri="{BB962C8B-B14F-4D97-AF65-F5344CB8AC3E}">
        <p14:creationId xmlns:p14="http://schemas.microsoft.com/office/powerpoint/2010/main" val="81445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3"/>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9713"/>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p:cNvGrpSpPr/>
          <p:nvPr/>
        </p:nvGrpSpPr>
        <p:grpSpPr>
          <a:xfrm>
            <a:off x="0" y="856869"/>
            <a:ext cx="9144000" cy="5776956"/>
            <a:chOff x="0" y="643299"/>
            <a:chExt cx="9144000" cy="5776956"/>
          </a:xfrm>
        </p:grpSpPr>
        <p:sp>
          <p:nvSpPr>
            <p:cNvPr id="3" name="Rectangle 2"/>
            <p:cNvSpPr/>
            <p:nvPr/>
          </p:nvSpPr>
          <p:spPr bwMode="auto">
            <a:xfrm>
              <a:off x="0" y="801623"/>
              <a:ext cx="9144000" cy="5618632"/>
            </a:xfrm>
            <a:prstGeom prst="rect">
              <a:avLst/>
            </a:prstGeom>
            <a:solidFill>
              <a:schemeClr val="accent1"/>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p:txBody>
        </p:sp>
        <p:grpSp>
          <p:nvGrpSpPr>
            <p:cNvPr id="7" name="Group 81"/>
            <p:cNvGrpSpPr/>
            <p:nvPr/>
          </p:nvGrpSpPr>
          <p:grpSpPr>
            <a:xfrm>
              <a:off x="752878" y="643299"/>
              <a:ext cx="8293545" cy="5452701"/>
              <a:chOff x="752878" y="643299"/>
              <a:chExt cx="8293545" cy="5452701"/>
            </a:xfrm>
          </p:grpSpPr>
          <p:pic>
            <p:nvPicPr>
              <p:cNvPr id="8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127097"/>
                <a:ext cx="1304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3889" y="1063588"/>
                <a:ext cx="5367512" cy="50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1510145"/>
                <a:ext cx="1201737"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79046" y="1219200"/>
                <a:ext cx="1143000" cy="1177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 name="AutoShape 10"/>
              <p:cNvSpPr>
                <a:spLocks noChangeArrowheads="1"/>
              </p:cNvSpPr>
              <p:nvPr/>
            </p:nvSpPr>
            <p:spPr bwMode="auto">
              <a:xfrm>
                <a:off x="752878" y="818879"/>
                <a:ext cx="1197667" cy="489418"/>
              </a:xfrm>
              <a:prstGeom prst="roundRect">
                <a:avLst>
                  <a:gd name="adj" fmla="val 4167"/>
                </a:avLst>
              </a:prstGeom>
              <a:solidFill>
                <a:schemeClr val="accent1"/>
              </a:solidFill>
              <a:ln w="9525" algn="ctr">
                <a:solidFill>
                  <a:srgbClr val="4D4D4D"/>
                </a:solidFill>
                <a:round/>
                <a:headEnd/>
                <a:tailEnd/>
              </a:ln>
              <a:effectLst>
                <a:outerShdw dist="35921" dir="2700000" algn="ctr" rotWithShape="0">
                  <a:srgbClr val="AFAFAF"/>
                </a:outerShdw>
              </a:effectLst>
            </p:spPr>
            <p:txBody>
              <a:bodyPr wrap="square" anchor="ctr">
                <a:spAutoFit/>
              </a:bodyPr>
              <a:lstStyle/>
              <a:p>
                <a:pPr algn="ctr">
                  <a:lnSpc>
                    <a:spcPct val="90000"/>
                  </a:lnSpc>
                  <a:spcBef>
                    <a:spcPct val="40000"/>
                  </a:spcBef>
                  <a:defRPr/>
                </a:pPr>
                <a:r>
                  <a:rPr lang="en-US" sz="1400" dirty="0" smtClean="0">
                    <a:latin typeface="Segoe UI" pitchFamily="34" charset="0"/>
                    <a:ea typeface="Segoe UI" pitchFamily="34" charset="0"/>
                    <a:cs typeface="Segoe UI" pitchFamily="34" charset="0"/>
                  </a:rPr>
                  <a:t>Sites Web Internet</a:t>
                </a:r>
                <a:endParaRPr lang="en-US" sz="1400" dirty="0">
                  <a:latin typeface="Segoe UI" pitchFamily="34" charset="0"/>
                  <a:ea typeface="Segoe UI" pitchFamily="34" charset="0"/>
                  <a:cs typeface="Segoe UI" pitchFamily="34" charset="0"/>
                </a:endParaRPr>
              </a:p>
            </p:txBody>
          </p:sp>
          <p:grpSp>
            <p:nvGrpSpPr>
              <p:cNvPr id="8" name="Group 87"/>
              <p:cNvGrpSpPr/>
              <p:nvPr/>
            </p:nvGrpSpPr>
            <p:grpSpPr>
              <a:xfrm>
                <a:off x="2853113" y="1916342"/>
                <a:ext cx="1477859" cy="1654596"/>
                <a:chOff x="2853113" y="1916342"/>
                <a:chExt cx="1477859" cy="1654596"/>
              </a:xfrm>
            </p:grpSpPr>
            <p:pic>
              <p:nvPicPr>
                <p:cNvPr id="9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400" y="2320990"/>
                  <a:ext cx="1069975" cy="1249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8" name="AutoShape 10"/>
                <p:cNvSpPr>
                  <a:spLocks noChangeArrowheads="1"/>
                </p:cNvSpPr>
                <p:nvPr/>
              </p:nvSpPr>
              <p:spPr bwMode="auto">
                <a:xfrm>
                  <a:off x="2853113" y="1916342"/>
                  <a:ext cx="1477859" cy="489418"/>
                </a:xfrm>
                <a:prstGeom prst="roundRect">
                  <a:avLst>
                    <a:gd name="adj" fmla="val 4167"/>
                  </a:avLst>
                </a:prstGeom>
                <a:solidFill>
                  <a:schemeClr val="accent1"/>
                </a:solidFill>
                <a:ln w="9525" algn="ctr">
                  <a:solidFill>
                    <a:srgbClr val="4D4D4D"/>
                  </a:solidFill>
                  <a:round/>
                  <a:headEnd/>
                  <a:tailEnd/>
                </a:ln>
                <a:effectLst>
                  <a:outerShdw dist="35921" dir="2700000" algn="ctr" rotWithShape="0">
                    <a:srgbClr val="AFAFAF"/>
                  </a:outerShdw>
                </a:effectLst>
              </p:spPr>
              <p:txBody>
                <a:bodyPr wrap="square" anchor="ctr">
                  <a:spAutoFit/>
                </a:bodyPr>
                <a:lstStyle/>
                <a:p>
                  <a:pPr algn="ctr">
                    <a:lnSpc>
                      <a:spcPct val="90000"/>
                    </a:lnSpc>
                    <a:spcBef>
                      <a:spcPct val="40000"/>
                    </a:spcBef>
                    <a:defRPr/>
                  </a:pPr>
                  <a:r>
                    <a:rPr lang="en-US" sz="1400" dirty="0" err="1" smtClean="0">
                      <a:latin typeface="Segoe UI" pitchFamily="34" charset="0"/>
                      <a:ea typeface="Segoe UI" pitchFamily="34" charset="0"/>
                      <a:cs typeface="Segoe UI" pitchFamily="34" charset="0"/>
                    </a:rPr>
                    <a:t>Serveur DirectAccess</a:t>
                  </a:r>
                  <a:endParaRPr lang="en-US" sz="1400" dirty="0">
                    <a:latin typeface="Segoe UI" pitchFamily="34" charset="0"/>
                    <a:ea typeface="Segoe UI" pitchFamily="34" charset="0"/>
                    <a:cs typeface="Segoe UI" pitchFamily="34" charset="0"/>
                  </a:endParaRPr>
                </a:p>
              </p:txBody>
            </p:sp>
          </p:grpSp>
          <p:sp>
            <p:nvSpPr>
              <p:cNvPr id="89" name="AutoShape 10"/>
              <p:cNvSpPr>
                <a:spLocks noChangeArrowheads="1"/>
              </p:cNvSpPr>
              <p:nvPr/>
            </p:nvSpPr>
            <p:spPr bwMode="auto">
              <a:xfrm>
                <a:off x="7397991" y="863594"/>
                <a:ext cx="1648432" cy="774912"/>
              </a:xfrm>
              <a:prstGeom prst="roundRect">
                <a:avLst>
                  <a:gd name="adj" fmla="val 4167"/>
                </a:avLst>
              </a:prstGeom>
              <a:solidFill>
                <a:schemeClr val="accent1"/>
              </a:solidFill>
              <a:ln w="9525" algn="ctr">
                <a:solidFill>
                  <a:srgbClr val="4D4D4D"/>
                </a:solidFill>
                <a:round/>
                <a:headEnd/>
                <a:tailEnd/>
              </a:ln>
              <a:effectLst>
                <a:outerShdw dist="35921" dir="2700000" algn="ctr" rotWithShape="0">
                  <a:srgbClr val="AFAFAF"/>
                </a:outerShdw>
              </a:effectLst>
            </p:spPr>
            <p:txBody>
              <a:bodyPr wrap="square" anchor="ctr">
                <a:spAutoFit/>
              </a:bodyPr>
              <a:lstStyle/>
              <a:p>
                <a:pPr algn="ctr">
                  <a:lnSpc>
                    <a:spcPct val="90000"/>
                  </a:lnSpc>
                  <a:spcBef>
                    <a:spcPct val="40000"/>
                  </a:spcBef>
                  <a:defRPr/>
                </a:pPr>
                <a:r>
                  <a:rPr lang="en-US" sz="1400" dirty="0" smtClean="0">
                    <a:latin typeface="Segoe UI" pitchFamily="34" charset="0"/>
                    <a:ea typeface="Segoe UI" pitchFamily="34" charset="0"/>
                    <a:cs typeface="Segoe UI" pitchFamily="34" charset="0"/>
                  </a:rPr>
                  <a:t>Contrôleur de domaine AD DS</a:t>
                </a:r>
              </a:p>
              <a:p>
                <a:pPr algn="ctr">
                  <a:lnSpc>
                    <a:spcPct val="90000"/>
                  </a:lnSpc>
                  <a:spcBef>
                    <a:spcPct val="40000"/>
                  </a:spcBef>
                  <a:defRPr/>
                </a:pPr>
                <a:r>
                  <a:rPr lang="en-US" sz="1400" dirty="0" smtClean="0">
                    <a:latin typeface="Segoe UI" pitchFamily="34" charset="0"/>
                    <a:ea typeface="Segoe UI" pitchFamily="34" charset="0"/>
                    <a:cs typeface="Segoe UI" pitchFamily="34" charset="0"/>
                  </a:rPr>
                  <a:t>Serveur DNS</a:t>
                </a:r>
                <a:endParaRPr lang="en-US" sz="1400" dirty="0">
                  <a:latin typeface="Segoe UI" pitchFamily="34" charset="0"/>
                  <a:ea typeface="Segoe UI" pitchFamily="34" charset="0"/>
                  <a:cs typeface="Segoe UI" pitchFamily="34" charset="0"/>
                </a:endParaRPr>
              </a:p>
            </p:txBody>
          </p:sp>
          <p:grpSp>
            <p:nvGrpSpPr>
              <p:cNvPr id="9" name="Group 89"/>
              <p:cNvGrpSpPr/>
              <p:nvPr/>
            </p:nvGrpSpPr>
            <p:grpSpPr>
              <a:xfrm>
                <a:off x="4572000" y="643299"/>
                <a:ext cx="1890107" cy="1718901"/>
                <a:chOff x="4572000" y="643299"/>
                <a:chExt cx="1890107" cy="1718901"/>
              </a:xfrm>
            </p:grpSpPr>
            <p:pic>
              <p:nvPicPr>
                <p:cNvPr id="95"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52198" y="1264736"/>
                  <a:ext cx="1209909" cy="1097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 name="AutoShape 10"/>
                <p:cNvSpPr>
                  <a:spLocks noChangeArrowheads="1"/>
                </p:cNvSpPr>
                <p:nvPr/>
              </p:nvSpPr>
              <p:spPr bwMode="auto">
                <a:xfrm>
                  <a:off x="4572000" y="643299"/>
                  <a:ext cx="1130851" cy="687068"/>
                </a:xfrm>
                <a:prstGeom prst="roundRect">
                  <a:avLst>
                    <a:gd name="adj" fmla="val 4167"/>
                  </a:avLst>
                </a:prstGeom>
                <a:solidFill>
                  <a:schemeClr val="accent1"/>
                </a:solidFill>
                <a:ln w="9525" algn="ctr">
                  <a:solidFill>
                    <a:srgbClr val="4D4D4D"/>
                  </a:solidFill>
                  <a:round/>
                  <a:headEnd/>
                  <a:tailEnd/>
                </a:ln>
                <a:effectLst>
                  <a:outerShdw dist="35921" dir="2700000" algn="ctr" rotWithShape="0">
                    <a:srgbClr val="AFAFAF"/>
                  </a:outerShdw>
                </a:effectLst>
              </p:spPr>
              <p:txBody>
                <a:bodyPr wrap="square" anchor="ctr">
                  <a:spAutoFit/>
                </a:bodyPr>
                <a:lstStyle/>
                <a:p>
                  <a:pPr algn="ctr">
                    <a:lnSpc>
                      <a:spcPct val="90000"/>
                    </a:lnSpc>
                    <a:spcBef>
                      <a:spcPct val="40000"/>
                    </a:spcBef>
                    <a:defRPr/>
                  </a:pPr>
                  <a:r>
                    <a:rPr lang="en-US" sz="1400" dirty="0" smtClean="0">
                      <a:latin typeface="Segoe UI" pitchFamily="34" charset="0"/>
                      <a:ea typeface="Segoe UI" pitchFamily="34" charset="0"/>
                      <a:cs typeface="Segoe UI" pitchFamily="34" charset="0"/>
                    </a:rPr>
                    <a:t>Ordinateurs clients </a:t>
                  </a:r>
                  <a:r>
                    <a:rPr sz="1400">
                      <a:latin typeface="Segoe UI"/>
                      <a:ea typeface="Segoe UI"/>
                      <a:cs typeface="Segoe UI"/>
                    </a:rPr>
                    <a:t/>
                  </a:r>
                  <a:br>
                    <a:rPr sz="1400">
                      <a:latin typeface="Segoe UI"/>
                      <a:ea typeface="Segoe UI"/>
                      <a:cs typeface="Segoe UI"/>
                    </a:rPr>
                  </a:br>
                  <a:r>
                    <a:rPr lang="en-US" sz="1400" dirty="0" smtClean="0">
                      <a:latin typeface="Segoe UI" pitchFamily="34" charset="0"/>
                      <a:ea typeface="Segoe UI" pitchFamily="34" charset="0"/>
                      <a:cs typeface="Segoe UI" pitchFamily="34" charset="0"/>
                    </a:rPr>
                    <a:t>internes</a:t>
                  </a:r>
                  <a:endParaRPr lang="en-US" sz="1400" dirty="0">
                    <a:latin typeface="Segoe UI" pitchFamily="34" charset="0"/>
                    <a:ea typeface="Segoe UI" pitchFamily="34" charset="0"/>
                    <a:cs typeface="Segoe UI" pitchFamily="34" charset="0"/>
                  </a:endParaRPr>
                </a:p>
              </p:txBody>
            </p:sp>
          </p:grpSp>
          <p:grpSp>
            <p:nvGrpSpPr>
              <p:cNvPr id="10" name="Group 90"/>
              <p:cNvGrpSpPr/>
              <p:nvPr/>
            </p:nvGrpSpPr>
            <p:grpSpPr>
              <a:xfrm>
                <a:off x="5677895" y="3431495"/>
                <a:ext cx="1593938" cy="1273969"/>
                <a:chOff x="5306580" y="2993231"/>
                <a:chExt cx="1593938" cy="1273969"/>
              </a:xfrm>
            </p:grpSpPr>
            <p:pic>
              <p:nvPicPr>
                <p:cNvPr id="93"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46330" y="3170237"/>
                  <a:ext cx="1054188"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06580" y="2993231"/>
                  <a:ext cx="1146175"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2" name="AutoShape 10"/>
              <p:cNvSpPr>
                <a:spLocks noChangeArrowheads="1"/>
              </p:cNvSpPr>
              <p:nvPr/>
            </p:nvSpPr>
            <p:spPr bwMode="auto">
              <a:xfrm>
                <a:off x="5205802" y="4814290"/>
                <a:ext cx="1925378" cy="489418"/>
              </a:xfrm>
              <a:prstGeom prst="roundRect">
                <a:avLst>
                  <a:gd name="adj" fmla="val 4167"/>
                </a:avLst>
              </a:prstGeom>
              <a:solidFill>
                <a:schemeClr val="accent1"/>
              </a:solidFill>
              <a:ln w="9525" algn="ctr">
                <a:solidFill>
                  <a:srgbClr val="4D4D4D"/>
                </a:solidFill>
                <a:round/>
                <a:headEnd/>
                <a:tailEnd/>
              </a:ln>
              <a:effectLst>
                <a:outerShdw dist="35921" dir="2700000" algn="ctr" rotWithShape="0">
                  <a:srgbClr val="AFAFAF"/>
                </a:outerShdw>
              </a:effectLst>
            </p:spPr>
            <p:txBody>
              <a:bodyPr wrap="square" anchor="ctr">
                <a:spAutoFit/>
              </a:bodyPr>
              <a:lstStyle/>
              <a:p>
                <a:pPr algn="ctr">
                  <a:lnSpc>
                    <a:spcPct val="90000"/>
                  </a:lnSpc>
                  <a:spcBef>
                    <a:spcPct val="40000"/>
                  </a:spcBef>
                  <a:defRPr/>
                </a:pPr>
                <a:r>
                  <a:rPr lang="en-US" sz="1400" dirty="0" smtClean="0">
                    <a:latin typeface="Segoe UI" pitchFamily="34" charset="0"/>
                    <a:ea typeface="Segoe UI" pitchFamily="34" charset="0"/>
                    <a:cs typeface="Segoe UI" pitchFamily="34" charset="0"/>
                  </a:rPr>
                  <a:t>Ressources réseau internes</a:t>
                </a:r>
                <a:endParaRPr lang="en-US" sz="1400" dirty="0">
                  <a:latin typeface="Segoe UI" pitchFamily="34" charset="0"/>
                  <a:ea typeface="Segoe UI" pitchFamily="34" charset="0"/>
                  <a:cs typeface="Segoe UI" pitchFamily="34" charset="0"/>
                </a:endParaRPr>
              </a:p>
            </p:txBody>
          </p:sp>
        </p:grpSp>
      </p:grpSp>
      <p:grpSp>
        <p:nvGrpSpPr>
          <p:cNvPr id="66" name="Group 65"/>
          <p:cNvGrpSpPr/>
          <p:nvPr/>
        </p:nvGrpSpPr>
        <p:grpSpPr>
          <a:xfrm>
            <a:off x="0" y="708660"/>
            <a:ext cx="9144000" cy="5623560"/>
            <a:chOff x="9464040" y="4503420"/>
            <a:chExt cx="9144000" cy="5623560"/>
          </a:xfrm>
        </p:grpSpPr>
        <p:sp>
          <p:nvSpPr>
            <p:cNvPr id="55" name="Rectangle 54"/>
            <p:cNvSpPr/>
            <p:nvPr/>
          </p:nvSpPr>
          <p:spPr bwMode="auto">
            <a:xfrm>
              <a:off x="9464040" y="4503420"/>
              <a:ext cx="9144000" cy="5623560"/>
            </a:xfrm>
            <a:prstGeom prst="rect">
              <a:avLst/>
            </a:prstGeom>
            <a:solidFill>
              <a:schemeClr val="bg1"/>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IN" sz="1800" b="1" i="0" u="none" strike="noStrike" cap="none" normalizeH="0" baseline="0" smtClean="0">
                <a:ln>
                  <a:noFill/>
                </a:ln>
                <a:solidFill>
                  <a:schemeClr val="tx1"/>
                </a:solidFill>
                <a:effectLst/>
                <a:latin typeface="Segoe UI" pitchFamily="34" charset="0"/>
                <a:ea typeface="Segoe UI" pitchFamily="34" charset="0"/>
                <a:cs typeface="Segoe UI" pitchFamily="34" charset="0"/>
              </a:endParaRPr>
            </a:p>
          </p:txBody>
        </p:sp>
        <p:pic>
          <p:nvPicPr>
            <p:cNvPr id="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03180" y="5993413"/>
              <a:ext cx="1304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91626" y="5085516"/>
              <a:ext cx="1143000" cy="1177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AutoShape 10"/>
            <p:cNvSpPr>
              <a:spLocks noChangeArrowheads="1"/>
            </p:cNvSpPr>
            <p:nvPr/>
          </p:nvSpPr>
          <p:spPr bwMode="auto">
            <a:xfrm>
              <a:off x="9965458" y="4833623"/>
              <a:ext cx="1197668" cy="489418"/>
            </a:xfrm>
            <a:prstGeom prst="roundRect">
              <a:avLst>
                <a:gd name="adj" fmla="val 4167"/>
              </a:avLst>
            </a:prstGeom>
            <a:solidFill>
              <a:schemeClr val="accent1"/>
            </a:solidFill>
            <a:ln w="9525" algn="ctr">
              <a:solidFill>
                <a:srgbClr val="4D4D4D"/>
              </a:solidFill>
              <a:round/>
              <a:headEnd/>
              <a:tailEnd/>
            </a:ln>
            <a:effectLst>
              <a:outerShdw dist="35921" dir="2700000" algn="ctr" rotWithShape="0">
                <a:srgbClr val="AFAFAF"/>
              </a:outerShdw>
            </a:effectLst>
          </p:spPr>
          <p:txBody>
            <a:bodyPr wrap="square" anchor="ctr">
              <a:spAutoFit/>
            </a:bodyPr>
            <a:lstStyle/>
            <a:p>
              <a:pPr algn="ctr">
                <a:lnSpc>
                  <a:spcPct val="90000"/>
                </a:lnSpc>
                <a:spcBef>
                  <a:spcPct val="40000"/>
                </a:spcBef>
                <a:defRPr/>
              </a:pPr>
              <a:r>
                <a:rPr lang="en-US" sz="1400" dirty="0" smtClean="0">
                  <a:latin typeface="Segoe UI" pitchFamily="34" charset="0"/>
                  <a:ea typeface="Segoe UI" pitchFamily="34" charset="0"/>
                  <a:cs typeface="Segoe UI" pitchFamily="34" charset="0"/>
                </a:rPr>
                <a:t>Sites Web Internet</a:t>
              </a:r>
              <a:endParaRPr lang="en-US" sz="1400" dirty="0">
                <a:latin typeface="Segoe UI" pitchFamily="34" charset="0"/>
                <a:ea typeface="Segoe UI" pitchFamily="34" charset="0"/>
                <a:cs typeface="Segoe UI" pitchFamily="34" charset="0"/>
              </a:endParaRPr>
            </a:p>
          </p:txBody>
        </p:sp>
        <p:pic>
          <p:nvPicPr>
            <p:cNvPr id="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69329" y="4975624"/>
              <a:ext cx="5367512" cy="50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005167" y="7749862"/>
              <a:ext cx="1146175"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435840" y="6233026"/>
              <a:ext cx="1069975" cy="1249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31640" y="5422181"/>
              <a:ext cx="1201737"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703040" y="7117959"/>
              <a:ext cx="1143000" cy="1177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AutoShape 10"/>
            <p:cNvSpPr>
              <a:spLocks noChangeArrowheads="1"/>
            </p:cNvSpPr>
            <p:nvPr/>
          </p:nvSpPr>
          <p:spPr bwMode="auto">
            <a:xfrm>
              <a:off x="12088553" y="5828378"/>
              <a:ext cx="1477859" cy="489418"/>
            </a:xfrm>
            <a:prstGeom prst="roundRect">
              <a:avLst>
                <a:gd name="adj" fmla="val 4167"/>
              </a:avLst>
            </a:prstGeom>
            <a:solidFill>
              <a:schemeClr val="accent1"/>
            </a:solidFill>
            <a:ln w="9525" algn="ctr">
              <a:solidFill>
                <a:srgbClr val="4D4D4D"/>
              </a:solidFill>
              <a:round/>
              <a:headEnd/>
              <a:tailEnd/>
            </a:ln>
            <a:effectLst>
              <a:outerShdw dist="35921" dir="2700000" algn="ctr" rotWithShape="0">
                <a:srgbClr val="AFAFAF"/>
              </a:outerShdw>
            </a:effectLst>
          </p:spPr>
          <p:txBody>
            <a:bodyPr wrap="square" anchor="ctr">
              <a:spAutoFit/>
            </a:bodyPr>
            <a:lstStyle/>
            <a:p>
              <a:pPr algn="ctr">
                <a:lnSpc>
                  <a:spcPct val="90000"/>
                </a:lnSpc>
                <a:spcBef>
                  <a:spcPct val="40000"/>
                </a:spcBef>
                <a:defRPr/>
              </a:pPr>
              <a:r>
                <a:rPr lang="en-US" sz="1400" dirty="0" err="1" smtClean="0">
                  <a:latin typeface="Segoe UI" pitchFamily="34" charset="0"/>
                  <a:ea typeface="Segoe UI" pitchFamily="34" charset="0"/>
                  <a:cs typeface="Segoe UI" pitchFamily="34" charset="0"/>
                </a:rPr>
                <a:t>Serveur DirectAccess</a:t>
              </a:r>
              <a:endParaRPr lang="en-US" sz="1400" dirty="0">
                <a:latin typeface="Segoe UI" pitchFamily="34" charset="0"/>
                <a:ea typeface="Segoe UI" pitchFamily="34" charset="0"/>
                <a:cs typeface="Segoe UI" pitchFamily="34" charset="0"/>
              </a:endParaRPr>
            </a:p>
          </p:txBody>
        </p:sp>
        <p:sp>
          <p:nvSpPr>
            <p:cNvPr id="51" name="AutoShape 10"/>
            <p:cNvSpPr>
              <a:spLocks noChangeArrowheads="1"/>
            </p:cNvSpPr>
            <p:nvPr/>
          </p:nvSpPr>
          <p:spPr bwMode="auto">
            <a:xfrm>
              <a:off x="13995213" y="4787702"/>
              <a:ext cx="1130852" cy="687068"/>
            </a:xfrm>
            <a:prstGeom prst="roundRect">
              <a:avLst>
                <a:gd name="adj" fmla="val 4167"/>
              </a:avLst>
            </a:prstGeom>
            <a:solidFill>
              <a:schemeClr val="accent1"/>
            </a:solidFill>
            <a:ln w="9525" algn="ctr">
              <a:solidFill>
                <a:srgbClr val="4D4D4D"/>
              </a:solidFill>
              <a:round/>
              <a:headEnd/>
              <a:tailEnd/>
            </a:ln>
            <a:effectLst>
              <a:outerShdw dist="35921" dir="2700000" algn="ctr" rotWithShape="0">
                <a:srgbClr val="AFAFAF"/>
              </a:outerShdw>
            </a:effectLst>
          </p:spPr>
          <p:txBody>
            <a:bodyPr wrap="square" anchor="ctr">
              <a:spAutoFit/>
            </a:bodyPr>
            <a:lstStyle/>
            <a:p>
              <a:pPr algn="l">
                <a:lnSpc>
                  <a:spcPct val="90000"/>
                </a:lnSpc>
                <a:spcBef>
                  <a:spcPct val="40000"/>
                </a:spcBef>
                <a:defRPr/>
              </a:pPr>
              <a:r>
                <a:rPr lang="en-US" sz="1400" dirty="0" smtClean="0">
                  <a:latin typeface="Segoe UI" pitchFamily="34" charset="0"/>
                  <a:ea typeface="Segoe UI" pitchFamily="34" charset="0"/>
                  <a:cs typeface="Segoe UI" pitchFamily="34" charset="0"/>
                </a:rPr>
                <a:t>Ordinateurs clients internes</a:t>
              </a:r>
              <a:endParaRPr lang="en-US" sz="1400" dirty="0">
                <a:latin typeface="Segoe UI" pitchFamily="34" charset="0"/>
                <a:ea typeface="Segoe UI" pitchFamily="34" charset="0"/>
                <a:cs typeface="Segoe UI" pitchFamily="34" charset="0"/>
              </a:endParaRPr>
            </a:p>
          </p:txBody>
        </p:sp>
        <p:sp>
          <p:nvSpPr>
            <p:cNvPr id="52" name="AutoShape 10"/>
            <p:cNvSpPr>
              <a:spLocks noChangeArrowheads="1"/>
            </p:cNvSpPr>
            <p:nvPr/>
          </p:nvSpPr>
          <p:spPr bwMode="auto">
            <a:xfrm>
              <a:off x="16538589" y="4849386"/>
              <a:ext cx="1709392" cy="774912"/>
            </a:xfrm>
            <a:prstGeom prst="roundRect">
              <a:avLst>
                <a:gd name="adj" fmla="val 4167"/>
              </a:avLst>
            </a:prstGeom>
            <a:solidFill>
              <a:schemeClr val="accent1"/>
            </a:solidFill>
            <a:ln w="9525" algn="ctr">
              <a:solidFill>
                <a:srgbClr val="4D4D4D"/>
              </a:solidFill>
              <a:round/>
              <a:headEnd/>
              <a:tailEnd/>
            </a:ln>
            <a:effectLst>
              <a:outerShdw dist="35921" dir="2700000" algn="ctr" rotWithShape="0">
                <a:srgbClr val="AFAFAF"/>
              </a:outerShdw>
            </a:effectLst>
          </p:spPr>
          <p:txBody>
            <a:bodyPr wrap="square" anchor="ctr">
              <a:spAutoFit/>
            </a:bodyPr>
            <a:lstStyle/>
            <a:p>
              <a:pPr algn="ctr">
                <a:lnSpc>
                  <a:spcPct val="90000"/>
                </a:lnSpc>
                <a:spcBef>
                  <a:spcPct val="40000"/>
                </a:spcBef>
                <a:defRPr/>
              </a:pPr>
              <a:r>
                <a:rPr lang="en-US" sz="1400" dirty="0" smtClean="0">
                  <a:latin typeface="Segoe UI" pitchFamily="34" charset="0"/>
                  <a:ea typeface="Segoe UI" pitchFamily="34" charset="0"/>
                  <a:cs typeface="Segoe UI" pitchFamily="34" charset="0"/>
                </a:rPr>
                <a:t>Contrôleur de domaine AD DS</a:t>
              </a:r>
            </a:p>
            <a:p>
              <a:pPr algn="ctr">
                <a:lnSpc>
                  <a:spcPct val="90000"/>
                </a:lnSpc>
                <a:spcBef>
                  <a:spcPct val="40000"/>
                </a:spcBef>
                <a:defRPr/>
              </a:pPr>
              <a:r>
                <a:rPr lang="en-US" sz="1400" dirty="0" smtClean="0">
                  <a:latin typeface="Segoe UI" pitchFamily="34" charset="0"/>
                  <a:ea typeface="Segoe UI" pitchFamily="34" charset="0"/>
                  <a:cs typeface="Segoe UI" pitchFamily="34" charset="0"/>
                </a:rPr>
                <a:t>Serveur DNS</a:t>
              </a:r>
              <a:endParaRPr lang="en-US" sz="1400" dirty="0">
                <a:latin typeface="Segoe UI" pitchFamily="34" charset="0"/>
                <a:ea typeface="Segoe UI" pitchFamily="34" charset="0"/>
                <a:cs typeface="Segoe UI" pitchFamily="34" charset="0"/>
              </a:endParaRPr>
            </a:p>
          </p:txBody>
        </p:sp>
        <p:sp>
          <p:nvSpPr>
            <p:cNvPr id="53" name="AutoShape 10"/>
            <p:cNvSpPr>
              <a:spLocks noChangeArrowheads="1"/>
            </p:cNvSpPr>
            <p:nvPr/>
          </p:nvSpPr>
          <p:spPr bwMode="auto">
            <a:xfrm>
              <a:off x="13969936" y="8827374"/>
              <a:ext cx="1181406" cy="687068"/>
            </a:xfrm>
            <a:prstGeom prst="roundRect">
              <a:avLst>
                <a:gd name="adj" fmla="val 4167"/>
              </a:avLst>
            </a:prstGeom>
            <a:solidFill>
              <a:schemeClr val="accent1"/>
            </a:solidFill>
            <a:ln w="9525" algn="ctr">
              <a:solidFill>
                <a:srgbClr val="4D4D4D"/>
              </a:solidFill>
              <a:round/>
              <a:headEnd/>
              <a:tailEnd/>
            </a:ln>
            <a:effectLst>
              <a:outerShdw dist="35921" dir="2700000" algn="ctr" rotWithShape="0">
                <a:srgbClr val="AFAFAF"/>
              </a:outerShdw>
            </a:effectLst>
          </p:spPr>
          <p:txBody>
            <a:bodyPr wrap="square" anchor="ctr">
              <a:spAutoFit/>
            </a:bodyPr>
            <a:lstStyle/>
            <a:p>
              <a:pPr algn="ctr">
                <a:lnSpc>
                  <a:spcPct val="90000"/>
                </a:lnSpc>
                <a:spcBef>
                  <a:spcPct val="40000"/>
                </a:spcBef>
                <a:defRPr/>
              </a:pPr>
              <a:r>
                <a:rPr lang="en-US" sz="1400" dirty="0" smtClean="0">
                  <a:latin typeface="Segoe UI" pitchFamily="34" charset="0"/>
                  <a:ea typeface="Segoe UI" pitchFamily="34" charset="0"/>
                  <a:cs typeface="Segoe UI" pitchFamily="34" charset="0"/>
                </a:rPr>
                <a:t>Point de distribution </a:t>
              </a:r>
              <a:r>
                <a:rPr sz="1400">
                  <a:latin typeface="Segoe UI"/>
                  <a:ea typeface="Segoe UI"/>
                  <a:cs typeface="Segoe UI"/>
                </a:rPr>
                <a:t/>
              </a:r>
              <a:br>
                <a:rPr sz="1400">
                  <a:latin typeface="Segoe UI"/>
                  <a:ea typeface="Segoe UI"/>
                  <a:cs typeface="Segoe UI"/>
                </a:rPr>
              </a:br>
              <a:r>
                <a:rPr lang="en-US" sz="1400" dirty="0" smtClean="0">
                  <a:latin typeface="Segoe UI" pitchFamily="34" charset="0"/>
                  <a:ea typeface="Segoe UI" pitchFamily="34" charset="0"/>
                  <a:cs typeface="Segoe UI" pitchFamily="34" charset="0"/>
                </a:rPr>
                <a:t>CRL</a:t>
              </a:r>
              <a:endParaRPr lang="en-US" sz="1400" dirty="0">
                <a:latin typeface="Segoe UI" pitchFamily="34" charset="0"/>
                <a:ea typeface="Segoe UI" pitchFamily="34" charset="0"/>
                <a:cs typeface="Segoe UI" pitchFamily="34" charset="0"/>
              </a:endParaRPr>
            </a:p>
          </p:txBody>
        </p:sp>
        <p:sp>
          <p:nvSpPr>
            <p:cNvPr id="54" name="AutoShape 10"/>
            <p:cNvSpPr>
              <a:spLocks noChangeArrowheads="1"/>
            </p:cNvSpPr>
            <p:nvPr/>
          </p:nvSpPr>
          <p:spPr bwMode="auto">
            <a:xfrm>
              <a:off x="16750377" y="8444185"/>
              <a:ext cx="1161386" cy="291769"/>
            </a:xfrm>
            <a:prstGeom prst="roundRect">
              <a:avLst>
                <a:gd name="adj" fmla="val 4167"/>
              </a:avLst>
            </a:prstGeom>
            <a:solidFill>
              <a:schemeClr val="accent1"/>
            </a:solidFill>
            <a:ln w="9525" algn="ctr">
              <a:solidFill>
                <a:srgbClr val="4D4D4D"/>
              </a:solidFill>
              <a:round/>
              <a:headEnd/>
              <a:tailEnd/>
            </a:ln>
            <a:effectLst>
              <a:outerShdw dist="35921" dir="2700000" algn="ctr" rotWithShape="0">
                <a:srgbClr val="AFAFAF"/>
              </a:outerShdw>
            </a:effectLst>
          </p:spPr>
          <p:txBody>
            <a:bodyPr wrap="square" anchor="ctr">
              <a:spAutoFit/>
            </a:bodyPr>
            <a:lstStyle/>
            <a:p>
              <a:pPr algn="ctr">
                <a:lnSpc>
                  <a:spcPct val="90000"/>
                </a:lnSpc>
                <a:spcBef>
                  <a:spcPct val="40000"/>
                </a:spcBef>
                <a:defRPr/>
              </a:pPr>
              <a:r>
                <a:rPr lang="en-US" sz="1400" dirty="0" smtClean="0">
                  <a:latin typeface="Segoe UI" pitchFamily="34" charset="0"/>
                  <a:ea typeface="Segoe UI" pitchFamily="34" charset="0"/>
                  <a:cs typeface="Segoe UI" pitchFamily="34" charset="0"/>
                </a:rPr>
                <a:t>NLS</a:t>
              </a:r>
              <a:endParaRPr lang="en-US" sz="1400" dirty="0">
                <a:latin typeface="Segoe UI" pitchFamily="34" charset="0"/>
                <a:ea typeface="Segoe UI" pitchFamily="34" charset="0"/>
                <a:cs typeface="Segoe UI" pitchFamily="34" charset="0"/>
              </a:endParaRPr>
            </a:p>
          </p:txBody>
        </p:sp>
      </p:grpSp>
      <p:sp>
        <p:nvSpPr>
          <p:cNvPr id="2" name="Title 1"/>
          <p:cNvSpPr>
            <a:spLocks noGrp="1"/>
          </p:cNvSpPr>
          <p:nvPr>
            <p:ph type="title"/>
          </p:nvPr>
        </p:nvSpPr>
        <p:spPr/>
        <p:txBody>
          <a:bodyPr/>
          <a:lstStyle/>
          <a:p>
            <a:r>
              <a:rPr lang="en-GB" dirty="0"/>
              <a:t>Fonctionnement de DirectAccess pour les ordinateurs clients internes</a:t>
            </a:r>
          </a:p>
        </p:txBody>
      </p:sp>
      <p:pic>
        <p:nvPicPr>
          <p:cNvPr id="28"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14214" y="1764581"/>
            <a:ext cx="1209909" cy="1097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54"/>
          <p:cNvGrpSpPr/>
          <p:nvPr/>
        </p:nvGrpSpPr>
        <p:grpSpPr>
          <a:xfrm>
            <a:off x="5719168" y="1459586"/>
            <a:ext cx="1147424" cy="921947"/>
            <a:chOff x="1045881" y="4252978"/>
            <a:chExt cx="1309000" cy="921947"/>
          </a:xfrm>
        </p:grpSpPr>
        <p:pic>
          <p:nvPicPr>
            <p:cNvPr id="56" name="Picture 5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45881" y="4679426"/>
              <a:ext cx="505239" cy="49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AutoShape 10"/>
            <p:cNvSpPr>
              <a:spLocks noChangeArrowheads="1"/>
            </p:cNvSpPr>
            <p:nvPr/>
          </p:nvSpPr>
          <p:spPr bwMode="auto">
            <a:xfrm>
              <a:off x="1171570" y="4252978"/>
              <a:ext cx="1183311" cy="602361"/>
            </a:xfrm>
            <a:prstGeom prst="roundRect">
              <a:avLst>
                <a:gd name="adj" fmla="val 4167"/>
              </a:avLst>
            </a:prstGeom>
            <a:solidFill>
              <a:schemeClr val="accent1"/>
            </a:solidFill>
            <a:ln w="9525" algn="ctr">
              <a:solidFill>
                <a:srgbClr val="4D4D4D"/>
              </a:solidFill>
              <a:round/>
              <a:headEnd/>
              <a:tailEnd/>
            </a:ln>
            <a:effectLst>
              <a:outerShdw dist="35921" dir="2700000" algn="ctr" rotWithShape="0">
                <a:srgbClr val="AFAFAF"/>
              </a:outerShdw>
            </a:effectLst>
          </p:spPr>
          <p:txBody>
            <a:bodyPr wrap="square" anchor="ctr">
              <a:spAutoFit/>
            </a:bodyPr>
            <a:lstStyle/>
            <a:p>
              <a:pPr algn="ctr">
                <a:lnSpc>
                  <a:spcPct val="90000"/>
                </a:lnSpc>
                <a:spcBef>
                  <a:spcPct val="40000"/>
                </a:spcBef>
                <a:defRPr/>
              </a:pPr>
              <a:r>
                <a:rPr lang="en-US" sz="1200" b="0" dirty="0" smtClean="0">
                  <a:latin typeface="Segoe UI" pitchFamily="34" charset="0"/>
                  <a:ea typeface="Segoe UI" pitchFamily="34" charset="0"/>
                  <a:cs typeface="Segoe UI" pitchFamily="34" charset="0"/>
                </a:rPr>
                <a:t>Règles de sécurité de connexion</a:t>
              </a:r>
              <a:endParaRPr lang="en-US" sz="1200" b="0" dirty="0">
                <a:latin typeface="Segoe UI" pitchFamily="34" charset="0"/>
                <a:ea typeface="Segoe UI" pitchFamily="34" charset="0"/>
                <a:cs typeface="Segoe UI" pitchFamily="34" charset="0"/>
              </a:endParaRPr>
            </a:p>
          </p:txBody>
        </p:sp>
      </p:grpSp>
      <p:cxnSp>
        <p:nvCxnSpPr>
          <p:cNvPr id="58" name="Straight Arrow Connector 57"/>
          <p:cNvCxnSpPr/>
          <p:nvPr/>
        </p:nvCxnSpPr>
        <p:spPr bwMode="auto">
          <a:xfrm>
            <a:off x="6073120" y="2862045"/>
            <a:ext cx="1165880" cy="824413"/>
          </a:xfrm>
          <a:prstGeom prst="straightConnector1">
            <a:avLst/>
          </a:prstGeom>
          <a:ln>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59" name="Straight Arrow Connector 58"/>
          <p:cNvCxnSpPr/>
          <p:nvPr/>
        </p:nvCxnSpPr>
        <p:spPr bwMode="auto">
          <a:xfrm>
            <a:off x="6336823" y="2419794"/>
            <a:ext cx="1130777" cy="11677"/>
          </a:xfrm>
          <a:prstGeom prst="straightConnector1">
            <a:avLst/>
          </a:prstGeom>
          <a:ln>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60" name="Straight Arrow Connector 59"/>
          <p:cNvCxnSpPr/>
          <p:nvPr/>
        </p:nvCxnSpPr>
        <p:spPr bwMode="auto">
          <a:xfrm flipH="1">
            <a:off x="5283778" y="2827781"/>
            <a:ext cx="178159" cy="1264481"/>
          </a:xfrm>
          <a:prstGeom prst="straightConnector1">
            <a:avLst/>
          </a:prstGeom>
          <a:ln>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61" name="Straight Arrow Connector 60"/>
          <p:cNvCxnSpPr/>
          <p:nvPr/>
        </p:nvCxnSpPr>
        <p:spPr bwMode="auto">
          <a:xfrm>
            <a:off x="6337191" y="2175070"/>
            <a:ext cx="1130777" cy="11677"/>
          </a:xfrm>
          <a:prstGeom prst="straightConnector1">
            <a:avLst/>
          </a:prstGeom>
          <a:ln>
            <a:headEnd type="arrow" w="med" len="med"/>
            <a:tailEnd type="arrow" w="med" len="med"/>
          </a:ln>
        </p:spPr>
        <p:style>
          <a:lnRef idx="2">
            <a:schemeClr val="accent4"/>
          </a:lnRef>
          <a:fillRef idx="0">
            <a:schemeClr val="accent4"/>
          </a:fillRef>
          <a:effectRef idx="1">
            <a:schemeClr val="accent4"/>
          </a:effectRef>
          <a:fontRef idx="minor">
            <a:schemeClr val="tx1"/>
          </a:fontRef>
        </p:style>
      </p:cxnSp>
      <p:grpSp>
        <p:nvGrpSpPr>
          <p:cNvPr id="5" name="Group 61"/>
          <p:cNvGrpSpPr/>
          <p:nvPr/>
        </p:nvGrpSpPr>
        <p:grpSpPr>
          <a:xfrm>
            <a:off x="4588316" y="2186747"/>
            <a:ext cx="823854" cy="665361"/>
            <a:chOff x="767872" y="4398450"/>
            <a:chExt cx="823854" cy="665361"/>
          </a:xfrm>
        </p:grpSpPr>
        <p:pic>
          <p:nvPicPr>
            <p:cNvPr id="63" name="Picture 6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1062" y="4568312"/>
              <a:ext cx="505239" cy="49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AutoShape 10"/>
            <p:cNvSpPr>
              <a:spLocks noChangeArrowheads="1"/>
            </p:cNvSpPr>
            <p:nvPr/>
          </p:nvSpPr>
          <p:spPr bwMode="auto">
            <a:xfrm>
              <a:off x="767872" y="4398450"/>
              <a:ext cx="823854" cy="291769"/>
            </a:xfrm>
            <a:prstGeom prst="roundRect">
              <a:avLst>
                <a:gd name="adj" fmla="val 4167"/>
              </a:avLst>
            </a:prstGeom>
            <a:solidFill>
              <a:schemeClr val="accent1"/>
            </a:solidFill>
            <a:ln w="9525" algn="ctr">
              <a:solidFill>
                <a:srgbClr val="4D4D4D"/>
              </a:solidFill>
              <a:round/>
              <a:headEnd/>
              <a:tailEnd/>
            </a:ln>
            <a:effectLst>
              <a:outerShdw dist="35921" dir="2700000" algn="ctr" rotWithShape="0">
                <a:srgbClr val="AFAFAF"/>
              </a:outerShdw>
            </a:effectLst>
          </p:spPr>
          <p:txBody>
            <a:bodyPr wrap="square" anchor="ctr">
              <a:spAutoFit/>
            </a:bodyPr>
            <a:lstStyle/>
            <a:p>
              <a:pPr algn="ctr">
                <a:lnSpc>
                  <a:spcPct val="90000"/>
                </a:lnSpc>
                <a:spcBef>
                  <a:spcPct val="40000"/>
                </a:spcBef>
                <a:defRPr/>
              </a:pPr>
              <a:r>
                <a:rPr lang="en-US" sz="1400" dirty="0" smtClean="0">
                  <a:latin typeface="Segoe UI" pitchFamily="34" charset="0"/>
                  <a:ea typeface="Segoe UI" pitchFamily="34" charset="0"/>
                  <a:cs typeface="Segoe UI" pitchFamily="34" charset="0"/>
                </a:rPr>
                <a:t>NRPT</a:t>
              </a:r>
              <a:endParaRPr lang="en-US" sz="1400" dirty="0">
                <a:latin typeface="Segoe UI" pitchFamily="34" charset="0"/>
                <a:ea typeface="Segoe UI" pitchFamily="34" charset="0"/>
                <a:cs typeface="Segoe UI" pitchFamily="34" charset="0"/>
              </a:endParaRPr>
            </a:p>
          </p:txBody>
        </p:sp>
      </p:grpSp>
      <p:grpSp>
        <p:nvGrpSpPr>
          <p:cNvPr id="11" name="Group 33"/>
          <p:cNvGrpSpPr>
            <a:grpSpLocks/>
          </p:cNvGrpSpPr>
          <p:nvPr/>
        </p:nvGrpSpPr>
        <p:grpSpPr bwMode="auto">
          <a:xfrm>
            <a:off x="7921625" y="6060123"/>
            <a:ext cx="914400" cy="425450"/>
            <a:chOff x="384" y="3024"/>
            <a:chExt cx="720" cy="336"/>
          </a:xfrm>
        </p:grpSpPr>
        <p:sp>
          <p:nvSpPr>
            <p:cNvPr id="100" name="Oval 34"/>
            <p:cNvSpPr>
              <a:spLocks noChangeArrowheads="1"/>
            </p:cNvSpPr>
            <p:nvPr/>
          </p:nvSpPr>
          <p:spPr bwMode="auto">
            <a:xfrm>
              <a:off x="384" y="3024"/>
              <a:ext cx="720" cy="336"/>
            </a:xfrm>
            <a:prstGeom prst="ellipse">
              <a:avLst/>
            </a:prstGeom>
            <a:gradFill rotWithShape="0">
              <a:gsLst>
                <a:gs pos="0">
                  <a:srgbClr val="666699"/>
                </a:gs>
                <a:gs pos="100000">
                  <a:srgbClr val="99CCFF"/>
                </a:gs>
              </a:gsLst>
              <a:lin ang="5400000" scaled="1"/>
            </a:gradFill>
            <a:ln w="9525" algn="ctr">
              <a:noFill/>
              <a:round/>
              <a:headEnd/>
              <a:tailEnd/>
            </a:ln>
            <a:effectLst>
              <a:outerShdw dist="17961" dir="2700000" algn="ctr" rotWithShape="0">
                <a:srgbClr val="969696"/>
              </a:outerShdw>
            </a:effectLst>
          </p:spPr>
          <p:txBody>
            <a:bodyPr wrap="none" anchor="ctr"/>
            <a:lstStyle/>
            <a:p>
              <a:pPr>
                <a:defRPr/>
              </a:pPr>
              <a:endParaRPr lang="en-US" dirty="0">
                <a:latin typeface="Segoe UI" pitchFamily="34" charset="0"/>
                <a:ea typeface="Segoe UI" pitchFamily="34" charset="0"/>
                <a:cs typeface="Segoe UI" pitchFamily="34" charset="0"/>
              </a:endParaRPr>
            </a:p>
          </p:txBody>
        </p:sp>
        <p:grpSp>
          <p:nvGrpSpPr>
            <p:cNvPr id="12" name="Group 35"/>
            <p:cNvGrpSpPr>
              <a:grpSpLocks/>
            </p:cNvGrpSpPr>
            <p:nvPr/>
          </p:nvGrpSpPr>
          <p:grpSpPr bwMode="auto">
            <a:xfrm>
              <a:off x="480" y="3096"/>
              <a:ext cx="240" cy="192"/>
              <a:chOff x="480" y="3096"/>
              <a:chExt cx="240" cy="192"/>
            </a:xfrm>
          </p:grpSpPr>
          <p:sp>
            <p:nvSpPr>
              <p:cNvPr id="102" name="Oval 36"/>
              <p:cNvSpPr>
                <a:spLocks noChangeArrowheads="1"/>
              </p:cNvSpPr>
              <p:nvPr/>
            </p:nvSpPr>
            <p:spPr bwMode="auto">
              <a:xfrm>
                <a:off x="480" y="3096"/>
                <a:ext cx="240" cy="192"/>
              </a:xfrm>
              <a:prstGeom prst="ellipse">
                <a:avLst/>
              </a:prstGeom>
              <a:gradFill rotWithShape="0">
                <a:gsLst>
                  <a:gs pos="0">
                    <a:srgbClr val="666699"/>
                  </a:gs>
                  <a:gs pos="100000">
                    <a:srgbClr val="99CCFF"/>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dirty="0">
                  <a:latin typeface="Segoe UI" pitchFamily="34" charset="0"/>
                  <a:ea typeface="Segoe UI" pitchFamily="34" charset="0"/>
                  <a:cs typeface="Segoe UI" pitchFamily="34" charset="0"/>
                </a:endParaRPr>
              </a:p>
            </p:txBody>
          </p:sp>
          <p:sp>
            <p:nvSpPr>
              <p:cNvPr id="103" name="Freeform 37"/>
              <p:cNvSpPr>
                <a:spLocks/>
              </p:cNvSpPr>
              <p:nvPr/>
            </p:nvSpPr>
            <p:spPr bwMode="auto">
              <a:xfrm>
                <a:off x="539" y="3123"/>
                <a:ext cx="139" cy="133"/>
              </a:xfrm>
              <a:custGeom>
                <a:avLst/>
                <a:gdLst/>
                <a:ahLst/>
                <a:cxnLst>
                  <a:cxn ang="0">
                    <a:pos x="0" y="0"/>
                  </a:cxn>
                  <a:cxn ang="0">
                    <a:pos x="0" y="576"/>
                  </a:cxn>
                  <a:cxn ang="0">
                    <a:pos x="432" y="288"/>
                  </a:cxn>
                  <a:cxn ang="0">
                    <a:pos x="0" y="0"/>
                  </a:cxn>
                </a:cxnLst>
                <a:rect l="0" t="0" r="r" b="b"/>
                <a:pathLst>
                  <a:path w="432" h="576">
                    <a:moveTo>
                      <a:pt x="0" y="0"/>
                    </a:moveTo>
                    <a:cubicBezTo>
                      <a:pt x="0" y="0"/>
                      <a:pt x="91" y="226"/>
                      <a:pt x="0" y="576"/>
                    </a:cubicBezTo>
                    <a:cubicBezTo>
                      <a:pt x="216" y="432"/>
                      <a:pt x="432" y="288"/>
                      <a:pt x="432" y="288"/>
                    </a:cubicBezTo>
                    <a:lnTo>
                      <a:pt x="0" y="0"/>
                    </a:lnTo>
                    <a:close/>
                  </a:path>
                </a:pathLst>
              </a:custGeom>
              <a:gradFill rotWithShape="1">
                <a:gsLst>
                  <a:gs pos="0">
                    <a:srgbClr val="FFFFCC"/>
                  </a:gs>
                  <a:gs pos="100000">
                    <a:srgbClr val="FFCC66"/>
                  </a:gs>
                </a:gsLst>
                <a:lin ang="18900000" scaled="1"/>
              </a:gradFill>
              <a:ln w="9525" cap="flat" cmpd="sng">
                <a:solidFill>
                  <a:srgbClr val="666699"/>
                </a:solidFill>
                <a:prstDash val="solid"/>
                <a:round/>
                <a:headEnd type="none" w="med" len="med"/>
                <a:tailEnd type="none" w="med" len="med"/>
              </a:ln>
              <a:effectLst>
                <a:outerShdw dist="17961" dir="8100000" algn="ctr" rotWithShape="0">
                  <a:schemeClr val="tx1"/>
                </a:outerShdw>
              </a:effectLst>
            </p:spPr>
            <p:txBody>
              <a:bodyPr wrap="none" anchor="ctr"/>
              <a:lstStyle/>
              <a:p>
                <a:pPr>
                  <a:defRPr/>
                </a:pPr>
                <a:endParaRPr lang="en-US" dirty="0">
                  <a:latin typeface="Segoe UI" pitchFamily="34" charset="0"/>
                  <a:ea typeface="Segoe UI" pitchFamily="34" charset="0"/>
                  <a:cs typeface="Segoe UI" pitchFamily="34" charset="0"/>
                </a:endParaRPr>
              </a:p>
            </p:txBody>
          </p:sp>
        </p:grpSp>
      </p:grpSp>
      <p:grpSp>
        <p:nvGrpSpPr>
          <p:cNvPr id="13" name="Group 38"/>
          <p:cNvGrpSpPr>
            <a:grpSpLocks/>
          </p:cNvGrpSpPr>
          <p:nvPr/>
        </p:nvGrpSpPr>
        <p:grpSpPr bwMode="auto">
          <a:xfrm>
            <a:off x="8408988" y="6150610"/>
            <a:ext cx="304800" cy="244475"/>
            <a:chOff x="768" y="3096"/>
            <a:chExt cx="240" cy="192"/>
          </a:xfrm>
        </p:grpSpPr>
        <p:sp>
          <p:nvSpPr>
            <p:cNvPr id="105" name="Oval 39"/>
            <p:cNvSpPr>
              <a:spLocks noChangeArrowheads="1"/>
            </p:cNvSpPr>
            <p:nvPr/>
          </p:nvSpPr>
          <p:spPr bwMode="auto">
            <a:xfrm>
              <a:off x="768" y="3096"/>
              <a:ext cx="240" cy="192"/>
            </a:xfrm>
            <a:prstGeom prst="ellipse">
              <a:avLst/>
            </a:prstGeom>
            <a:gradFill rotWithShape="0">
              <a:gsLst>
                <a:gs pos="0">
                  <a:srgbClr val="666699"/>
                </a:gs>
                <a:gs pos="100000">
                  <a:srgbClr val="99CCFF"/>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dirty="0">
                <a:latin typeface="Segoe UI" pitchFamily="34" charset="0"/>
                <a:ea typeface="Segoe UI" pitchFamily="34" charset="0"/>
                <a:cs typeface="Segoe UI" pitchFamily="34" charset="0"/>
              </a:endParaRPr>
            </a:p>
          </p:txBody>
        </p:sp>
        <p:sp>
          <p:nvSpPr>
            <p:cNvPr id="106" name="Rectangle 40"/>
            <p:cNvSpPr>
              <a:spLocks noChangeArrowheads="1"/>
            </p:cNvSpPr>
            <p:nvPr/>
          </p:nvSpPr>
          <p:spPr bwMode="auto">
            <a:xfrm>
              <a:off x="841" y="3145"/>
              <a:ext cx="95" cy="96"/>
            </a:xfrm>
            <a:prstGeom prst="rect">
              <a:avLst/>
            </a:prstGeom>
            <a:gradFill rotWithShape="1">
              <a:gsLst>
                <a:gs pos="0">
                  <a:srgbClr val="FFFFCC"/>
                </a:gs>
                <a:gs pos="100000">
                  <a:srgbClr val="FFCC66"/>
                </a:gs>
              </a:gsLst>
              <a:lin ang="18900000" scaled="1"/>
            </a:gradFill>
            <a:ln w="9525" algn="ctr">
              <a:solidFill>
                <a:srgbClr val="666699"/>
              </a:solidFill>
              <a:miter lim="800000"/>
              <a:headEnd/>
              <a:tailEnd/>
            </a:ln>
            <a:effectLst>
              <a:outerShdw dist="17961" dir="8100000" algn="ctr" rotWithShape="0">
                <a:schemeClr val="tx1"/>
              </a:outerShdw>
            </a:effectLst>
          </p:spPr>
          <p:txBody>
            <a:bodyPr wrap="none" anchor="ctr"/>
            <a:lstStyle/>
            <a:p>
              <a:pPr>
                <a:defRPr/>
              </a:pPr>
              <a:endParaRPr lang="en-US" dirty="0">
                <a:latin typeface="Segoe UI" pitchFamily="34" charset="0"/>
                <a:ea typeface="Segoe UI" pitchFamily="34" charset="0"/>
                <a:cs typeface="Segoe UI" pitchFamily="34" charset="0"/>
              </a:endParaRPr>
            </a:p>
          </p:txBody>
        </p:sp>
      </p:grpSp>
    </p:spTree>
    <p:extLst>
      <p:ext uri="{BB962C8B-B14F-4D97-AF65-F5344CB8AC3E}">
        <p14:creationId xmlns:p14="http://schemas.microsoft.com/office/powerpoint/2010/main" val="85575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66"/>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8"/>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60"/>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58"/>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59"/>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61"/>
                                        </p:tgtEl>
                                        <p:attrNameLst>
                                          <p:attrName>style.visibility</p:attrName>
                                        </p:attrNameLst>
                                      </p:cBhvr>
                                      <p:to>
                                        <p:strVal val="hidden"/>
                                      </p:to>
                                    </p:set>
                                  </p:childTnLst>
                                </p:cTn>
                              </p:par>
                            </p:childTnLst>
                          </p:cTn>
                        </p:par>
                        <p:par>
                          <p:cTn id="43" fill="hold">
                            <p:stCondLst>
                              <p:cond delay="0"/>
                            </p:stCondLst>
                            <p:childTnLst>
                              <p:par>
                                <p:cTn id="44" presetID="1" presetClass="entr" presetSubtype="0"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2" name="Group 131"/>
          <p:cNvGrpSpPr/>
          <p:nvPr/>
        </p:nvGrpSpPr>
        <p:grpSpPr>
          <a:xfrm>
            <a:off x="0" y="754380"/>
            <a:ext cx="9144000" cy="5495405"/>
            <a:chOff x="4572000" y="5789815"/>
            <a:chExt cx="9144000" cy="5495405"/>
          </a:xfrm>
        </p:grpSpPr>
        <p:sp>
          <p:nvSpPr>
            <p:cNvPr id="131" name="Rectangle 130"/>
            <p:cNvSpPr/>
            <p:nvPr/>
          </p:nvSpPr>
          <p:spPr bwMode="auto">
            <a:xfrm>
              <a:off x="4572000" y="5789815"/>
              <a:ext cx="9144000" cy="5495405"/>
            </a:xfrm>
            <a:prstGeom prst="rect">
              <a:avLst/>
            </a:prstGeom>
            <a:solidFill>
              <a:schemeClr val="accent1"/>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p:txBody>
        </p:sp>
        <p:grpSp>
          <p:nvGrpSpPr>
            <p:cNvPr id="18" name="Group 25"/>
            <p:cNvGrpSpPr/>
            <p:nvPr/>
          </p:nvGrpSpPr>
          <p:grpSpPr>
            <a:xfrm>
              <a:off x="4616598" y="6000799"/>
              <a:ext cx="9054804" cy="5245749"/>
              <a:chOff x="-3860" y="850251"/>
              <a:chExt cx="9054804" cy="5245749"/>
            </a:xfrm>
          </p:grpSpPr>
          <p:pic>
            <p:nvPicPr>
              <p:cNvPr id="2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127097"/>
                <a:ext cx="1304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3889" y="1063588"/>
                <a:ext cx="5367512" cy="50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0400" y="2320990"/>
                <a:ext cx="1069975" cy="1249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1510145"/>
                <a:ext cx="1201737"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AutoShape 10"/>
              <p:cNvSpPr>
                <a:spLocks noChangeArrowheads="1"/>
              </p:cNvSpPr>
              <p:nvPr/>
            </p:nvSpPr>
            <p:spPr bwMode="auto">
              <a:xfrm>
                <a:off x="2853114" y="1916342"/>
                <a:ext cx="1566486" cy="489418"/>
              </a:xfrm>
              <a:prstGeom prst="roundRect">
                <a:avLst>
                  <a:gd name="adj" fmla="val 4167"/>
                </a:avLst>
              </a:prstGeom>
              <a:solidFill>
                <a:schemeClr val="accent1"/>
              </a:solidFill>
              <a:ln w="9525" algn="ctr">
                <a:solidFill>
                  <a:srgbClr val="4D4D4D"/>
                </a:solidFill>
                <a:round/>
                <a:headEnd/>
                <a:tailEnd/>
              </a:ln>
              <a:effectLst>
                <a:outerShdw dist="35921" dir="2700000" algn="ctr" rotWithShape="0">
                  <a:srgbClr val="AFAFAF"/>
                </a:outerShdw>
              </a:effectLst>
            </p:spPr>
            <p:txBody>
              <a:bodyPr wrap="square" anchor="ctr">
                <a:spAutoFit/>
              </a:bodyPr>
              <a:lstStyle/>
              <a:p>
                <a:pPr algn="ctr">
                  <a:lnSpc>
                    <a:spcPct val="90000"/>
                  </a:lnSpc>
                  <a:spcBef>
                    <a:spcPct val="40000"/>
                  </a:spcBef>
                  <a:defRPr/>
                </a:pPr>
                <a:r>
                  <a:rPr lang="en-US" sz="1400" dirty="0" err="1" smtClean="0">
                    <a:latin typeface="Segoe UI" pitchFamily="34" charset="0"/>
                    <a:ea typeface="Segoe UI" pitchFamily="34" charset="0"/>
                    <a:cs typeface="Segoe UI" pitchFamily="34" charset="0"/>
                  </a:rPr>
                  <a:t>Serveur DirectAccess</a:t>
                </a:r>
                <a:endParaRPr lang="en-US" sz="1400" dirty="0">
                  <a:latin typeface="Segoe UI" pitchFamily="34" charset="0"/>
                  <a:ea typeface="Segoe UI" pitchFamily="34" charset="0"/>
                  <a:cs typeface="Segoe UI" pitchFamily="34" charset="0"/>
                </a:endParaRPr>
              </a:p>
            </p:txBody>
          </p:sp>
          <p:sp>
            <p:nvSpPr>
              <p:cNvPr id="32" name="AutoShape 10"/>
              <p:cNvSpPr>
                <a:spLocks noChangeArrowheads="1"/>
              </p:cNvSpPr>
              <p:nvPr/>
            </p:nvSpPr>
            <p:spPr bwMode="auto">
              <a:xfrm>
                <a:off x="7271834" y="850251"/>
                <a:ext cx="1779110" cy="774912"/>
              </a:xfrm>
              <a:prstGeom prst="roundRect">
                <a:avLst>
                  <a:gd name="adj" fmla="val 4167"/>
                </a:avLst>
              </a:prstGeom>
              <a:solidFill>
                <a:schemeClr val="accent1"/>
              </a:solidFill>
              <a:ln w="9525" algn="ctr">
                <a:solidFill>
                  <a:srgbClr val="4D4D4D"/>
                </a:solidFill>
                <a:round/>
                <a:headEnd/>
                <a:tailEnd/>
              </a:ln>
              <a:effectLst>
                <a:outerShdw dist="35921" dir="2700000" algn="ctr" rotWithShape="0">
                  <a:srgbClr val="AFAFAF"/>
                </a:outerShdw>
              </a:effectLst>
            </p:spPr>
            <p:txBody>
              <a:bodyPr wrap="square" anchor="ctr">
                <a:spAutoFit/>
              </a:bodyPr>
              <a:lstStyle/>
              <a:p>
                <a:pPr algn="ctr">
                  <a:lnSpc>
                    <a:spcPct val="90000"/>
                  </a:lnSpc>
                  <a:spcBef>
                    <a:spcPct val="40000"/>
                  </a:spcBef>
                  <a:defRPr/>
                </a:pPr>
                <a:r>
                  <a:rPr lang="en-US" sz="1400" dirty="0" smtClean="0">
                    <a:latin typeface="Segoe UI" pitchFamily="34" charset="0"/>
                    <a:ea typeface="Segoe UI" pitchFamily="34" charset="0"/>
                    <a:cs typeface="Segoe UI" pitchFamily="34" charset="0"/>
                  </a:rPr>
                  <a:t>Contrôleur de domaine AD DS</a:t>
                </a:r>
              </a:p>
              <a:p>
                <a:pPr algn="ctr">
                  <a:lnSpc>
                    <a:spcPct val="90000"/>
                  </a:lnSpc>
                  <a:spcBef>
                    <a:spcPct val="40000"/>
                  </a:spcBef>
                  <a:defRPr/>
                </a:pPr>
                <a:r>
                  <a:rPr lang="en-US" sz="1400" dirty="0" smtClean="0">
                    <a:latin typeface="Segoe UI" pitchFamily="34" charset="0"/>
                    <a:ea typeface="Segoe UI" pitchFamily="34" charset="0"/>
                    <a:cs typeface="Segoe UI" pitchFamily="34" charset="0"/>
                  </a:rPr>
                  <a:t>Serveur DNS</a:t>
                </a:r>
                <a:endParaRPr lang="en-US" sz="1400" dirty="0">
                  <a:latin typeface="Segoe UI" pitchFamily="34" charset="0"/>
                  <a:ea typeface="Segoe UI" pitchFamily="34" charset="0"/>
                  <a:cs typeface="Segoe UI" pitchFamily="34" charset="0"/>
                </a:endParaRPr>
              </a:p>
            </p:txBody>
          </p:sp>
          <p:pic>
            <p:nvPicPr>
              <p:cNvPr id="33"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200" y="3742677"/>
                <a:ext cx="1209909" cy="1097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 name="Group 33"/>
              <p:cNvGrpSpPr/>
              <p:nvPr/>
            </p:nvGrpSpPr>
            <p:grpSpPr>
              <a:xfrm>
                <a:off x="-3860" y="3310429"/>
                <a:ext cx="1107402" cy="1146252"/>
                <a:chOff x="952615" y="3951605"/>
                <a:chExt cx="1263343" cy="1146252"/>
              </a:xfrm>
            </p:grpSpPr>
            <p:pic>
              <p:nvPicPr>
                <p:cNvPr id="52" name="Picture 5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5881" y="4602358"/>
                  <a:ext cx="505239" cy="49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AutoShape 10"/>
                <p:cNvSpPr>
                  <a:spLocks noChangeArrowheads="1"/>
                </p:cNvSpPr>
                <p:nvPr/>
              </p:nvSpPr>
              <p:spPr bwMode="auto">
                <a:xfrm>
                  <a:off x="952615" y="3951605"/>
                  <a:ext cx="1263343" cy="687068"/>
                </a:xfrm>
                <a:prstGeom prst="roundRect">
                  <a:avLst>
                    <a:gd name="adj" fmla="val 4167"/>
                  </a:avLst>
                </a:prstGeom>
                <a:solidFill>
                  <a:schemeClr val="accent1"/>
                </a:solidFill>
                <a:ln w="9525" algn="ctr">
                  <a:solidFill>
                    <a:srgbClr val="4D4D4D"/>
                  </a:solidFill>
                  <a:round/>
                  <a:headEnd/>
                  <a:tailEnd/>
                </a:ln>
                <a:effectLst>
                  <a:outerShdw dist="35921" dir="2700000" algn="ctr" rotWithShape="0">
                    <a:srgbClr val="AFAFAF"/>
                  </a:outerShdw>
                </a:effectLst>
              </p:spPr>
              <p:txBody>
                <a:bodyPr wrap="square" anchor="ctr">
                  <a:spAutoFit/>
                </a:bodyPr>
                <a:lstStyle/>
                <a:p>
                  <a:pPr algn="ctr">
                    <a:lnSpc>
                      <a:spcPct val="90000"/>
                    </a:lnSpc>
                    <a:spcBef>
                      <a:spcPct val="40000"/>
                    </a:spcBef>
                    <a:defRPr/>
                  </a:pPr>
                  <a:r>
                    <a:rPr lang="en-US" sz="1400" dirty="0" smtClean="0">
                      <a:latin typeface="Segoe UI" pitchFamily="34" charset="0"/>
                      <a:ea typeface="Segoe UI" pitchFamily="34" charset="0"/>
                      <a:cs typeface="Segoe UI" pitchFamily="34" charset="0"/>
                    </a:rPr>
                    <a:t>Règles de sécurité de connexion</a:t>
                  </a:r>
                  <a:endParaRPr lang="en-US" sz="1400" dirty="0">
                    <a:latin typeface="Segoe UI" pitchFamily="34" charset="0"/>
                    <a:ea typeface="Segoe UI" pitchFamily="34" charset="0"/>
                    <a:cs typeface="Segoe UI" pitchFamily="34" charset="0"/>
                  </a:endParaRPr>
                </a:p>
              </p:txBody>
            </p:sp>
          </p:grpSp>
          <p:grpSp>
            <p:nvGrpSpPr>
              <p:cNvPr id="34" name="Group 34"/>
              <p:cNvGrpSpPr/>
              <p:nvPr/>
            </p:nvGrpSpPr>
            <p:grpSpPr>
              <a:xfrm>
                <a:off x="590311" y="4174667"/>
                <a:ext cx="834905" cy="689583"/>
                <a:chOff x="1045881" y="4408274"/>
                <a:chExt cx="834905" cy="689583"/>
              </a:xfrm>
            </p:grpSpPr>
            <p:pic>
              <p:nvPicPr>
                <p:cNvPr id="50" name="Picture 4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5881" y="4602358"/>
                  <a:ext cx="505239" cy="49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AutoShape 10"/>
                <p:cNvSpPr>
                  <a:spLocks noChangeArrowheads="1"/>
                </p:cNvSpPr>
                <p:nvPr/>
              </p:nvSpPr>
              <p:spPr bwMode="auto">
                <a:xfrm>
                  <a:off x="1056932" y="4408274"/>
                  <a:ext cx="823854" cy="291769"/>
                </a:xfrm>
                <a:prstGeom prst="roundRect">
                  <a:avLst>
                    <a:gd name="adj" fmla="val 4167"/>
                  </a:avLst>
                </a:prstGeom>
                <a:solidFill>
                  <a:schemeClr val="accent1"/>
                </a:solidFill>
                <a:ln w="9525" algn="ctr">
                  <a:solidFill>
                    <a:srgbClr val="4D4D4D"/>
                  </a:solidFill>
                  <a:round/>
                  <a:headEnd/>
                  <a:tailEnd/>
                </a:ln>
                <a:effectLst>
                  <a:outerShdw dist="35921" dir="2700000" algn="ctr" rotWithShape="0">
                    <a:srgbClr val="AFAFAF"/>
                  </a:outerShdw>
                </a:effectLst>
              </p:spPr>
              <p:txBody>
                <a:bodyPr wrap="square" anchor="ctr">
                  <a:spAutoFit/>
                </a:bodyPr>
                <a:lstStyle/>
                <a:p>
                  <a:pPr algn="ctr">
                    <a:lnSpc>
                      <a:spcPct val="90000"/>
                    </a:lnSpc>
                    <a:spcBef>
                      <a:spcPct val="40000"/>
                    </a:spcBef>
                    <a:defRPr/>
                  </a:pPr>
                  <a:r>
                    <a:rPr lang="en-US" sz="1400" dirty="0" smtClean="0">
                      <a:latin typeface="Segoe UI" pitchFamily="34" charset="0"/>
                      <a:ea typeface="Segoe UI" pitchFamily="34" charset="0"/>
                      <a:cs typeface="Segoe UI" pitchFamily="34" charset="0"/>
                    </a:rPr>
                    <a:t>NRPT</a:t>
                  </a:r>
                  <a:endParaRPr lang="en-US" sz="1400" dirty="0">
                    <a:latin typeface="Segoe UI" pitchFamily="34" charset="0"/>
                    <a:ea typeface="Segoe UI" pitchFamily="34" charset="0"/>
                    <a:cs typeface="Segoe UI" pitchFamily="34" charset="0"/>
                  </a:endParaRPr>
                </a:p>
              </p:txBody>
            </p:sp>
          </p:grpSp>
          <p:sp>
            <p:nvSpPr>
              <p:cNvPr id="36" name="AutoShape 10"/>
              <p:cNvSpPr>
                <a:spLocks noChangeArrowheads="1"/>
              </p:cNvSpPr>
              <p:nvPr/>
            </p:nvSpPr>
            <p:spPr bwMode="auto">
              <a:xfrm>
                <a:off x="752877" y="4802809"/>
                <a:ext cx="2023687" cy="489418"/>
              </a:xfrm>
              <a:prstGeom prst="roundRect">
                <a:avLst>
                  <a:gd name="adj" fmla="val 4167"/>
                </a:avLst>
              </a:prstGeom>
              <a:solidFill>
                <a:schemeClr val="accent1"/>
              </a:solidFill>
              <a:ln w="9525" algn="ctr">
                <a:solidFill>
                  <a:srgbClr val="4D4D4D"/>
                </a:solidFill>
                <a:round/>
                <a:headEnd/>
                <a:tailEnd/>
              </a:ln>
              <a:effectLst>
                <a:outerShdw dist="35921" dir="2700000" algn="ctr" rotWithShape="0">
                  <a:srgbClr val="AFAFAF"/>
                </a:outerShdw>
              </a:effectLst>
            </p:spPr>
            <p:txBody>
              <a:bodyPr wrap="square" anchor="ctr">
                <a:spAutoFit/>
              </a:bodyPr>
              <a:lstStyle/>
              <a:p>
                <a:pPr algn="ctr">
                  <a:lnSpc>
                    <a:spcPct val="90000"/>
                  </a:lnSpc>
                  <a:spcBef>
                    <a:spcPct val="40000"/>
                  </a:spcBef>
                  <a:defRPr/>
                </a:pPr>
                <a:r>
                  <a:rPr lang="en-US" sz="1400" dirty="0" smtClean="0">
                    <a:latin typeface="Segoe UI" pitchFamily="34" charset="0"/>
                    <a:ea typeface="Segoe UI" pitchFamily="34" charset="0"/>
                    <a:cs typeface="Segoe UI" pitchFamily="34" charset="0"/>
                  </a:rPr>
                  <a:t>Ordinateurs clients externes</a:t>
                </a:r>
                <a:endParaRPr lang="en-US" sz="1400" dirty="0">
                  <a:latin typeface="Segoe UI" pitchFamily="34" charset="0"/>
                  <a:ea typeface="Segoe UI" pitchFamily="34" charset="0"/>
                  <a:cs typeface="Segoe UI" pitchFamily="34" charset="0"/>
                </a:endParaRPr>
              </a:p>
            </p:txBody>
          </p:sp>
          <p:pic>
            <p:nvPicPr>
              <p:cNvPr id="37"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85160" y="1237707"/>
                <a:ext cx="1201737"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AutoShape 10"/>
              <p:cNvSpPr>
                <a:spLocks noChangeArrowheads="1"/>
              </p:cNvSpPr>
              <p:nvPr/>
            </p:nvSpPr>
            <p:spPr bwMode="auto">
              <a:xfrm>
                <a:off x="768980" y="1098610"/>
                <a:ext cx="1340941" cy="291769"/>
              </a:xfrm>
              <a:prstGeom prst="roundRect">
                <a:avLst>
                  <a:gd name="adj" fmla="val 4167"/>
                </a:avLst>
              </a:prstGeom>
              <a:solidFill>
                <a:schemeClr val="accent1"/>
              </a:solidFill>
              <a:ln w="9525" algn="ctr">
                <a:solidFill>
                  <a:srgbClr val="4D4D4D"/>
                </a:solidFill>
                <a:round/>
                <a:headEnd/>
                <a:tailEnd/>
              </a:ln>
              <a:effectLst>
                <a:outerShdw dist="35921" dir="2700000" algn="ctr" rotWithShape="0">
                  <a:srgbClr val="AFAFAF"/>
                </a:outerShdw>
              </a:effectLst>
            </p:spPr>
            <p:txBody>
              <a:bodyPr wrap="square" anchor="ctr">
                <a:spAutoFit/>
              </a:bodyPr>
              <a:lstStyle/>
              <a:p>
                <a:pPr algn="ctr">
                  <a:lnSpc>
                    <a:spcPct val="90000"/>
                  </a:lnSpc>
                  <a:spcBef>
                    <a:spcPct val="40000"/>
                  </a:spcBef>
                  <a:defRPr/>
                </a:pPr>
                <a:r>
                  <a:rPr lang="en-US" sz="1400" dirty="0" smtClean="0">
                    <a:latin typeface="Segoe UI" pitchFamily="34" charset="0"/>
                    <a:ea typeface="Segoe UI" pitchFamily="34" charset="0"/>
                    <a:cs typeface="Segoe UI" pitchFamily="34" charset="0"/>
                  </a:rPr>
                  <a:t>Serveur DNS</a:t>
                </a:r>
                <a:endParaRPr lang="en-US" sz="1400" dirty="0">
                  <a:latin typeface="Segoe UI" pitchFamily="34" charset="0"/>
                  <a:ea typeface="Segoe UI" pitchFamily="34" charset="0"/>
                  <a:cs typeface="Segoe UI" pitchFamily="34" charset="0"/>
                </a:endParaRPr>
              </a:p>
            </p:txBody>
          </p:sp>
          <p:grpSp>
            <p:nvGrpSpPr>
              <p:cNvPr id="35" name="Group 38"/>
              <p:cNvGrpSpPr/>
              <p:nvPr/>
            </p:nvGrpSpPr>
            <p:grpSpPr>
              <a:xfrm>
                <a:off x="5677895" y="3431495"/>
                <a:ext cx="1593938" cy="1273969"/>
                <a:chOff x="5306580" y="2993231"/>
                <a:chExt cx="1593938" cy="1273969"/>
              </a:xfrm>
            </p:grpSpPr>
            <p:pic>
              <p:nvPicPr>
                <p:cNvPr id="48"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46330" y="3170237"/>
                  <a:ext cx="1054188"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06580" y="2993231"/>
                  <a:ext cx="1146175"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0" name="Freeform 39"/>
              <p:cNvSpPr/>
              <p:nvPr/>
            </p:nvSpPr>
            <p:spPr>
              <a:xfrm>
                <a:off x="2090057" y="2974769"/>
                <a:ext cx="1193470" cy="938214"/>
              </a:xfrm>
              <a:custGeom>
                <a:avLst/>
                <a:gdLst>
                  <a:gd name="connsiteX0" fmla="*/ 0 w 1193470"/>
                  <a:gd name="connsiteY0" fmla="*/ 950026 h 950026"/>
                  <a:gd name="connsiteX1" fmla="*/ 1193470 w 1193470"/>
                  <a:gd name="connsiteY1" fmla="*/ 0 h 950026"/>
                </a:gdLst>
                <a:ahLst/>
                <a:cxnLst>
                  <a:cxn ang="0">
                    <a:pos x="connsiteX0" y="connsiteY0"/>
                  </a:cxn>
                  <a:cxn ang="0">
                    <a:pos x="connsiteX1" y="connsiteY1"/>
                  </a:cxn>
                </a:cxnLst>
                <a:rect l="l" t="t" r="r" b="b"/>
                <a:pathLst>
                  <a:path w="1193470" h="950026">
                    <a:moveTo>
                      <a:pt x="0" y="950026"/>
                    </a:moveTo>
                    <a:lnTo>
                      <a:pt x="1193470" y="0"/>
                    </a:lnTo>
                  </a:path>
                </a:pathLst>
              </a:custGeom>
              <a:ln>
                <a:solidFill>
                  <a:srgbClr val="C00000"/>
                </a:solidFill>
              </a:ln>
            </p:spPr>
            <p:style>
              <a:lnRef idx="2">
                <a:schemeClr val="accent4"/>
              </a:lnRef>
              <a:fillRef idx="0">
                <a:schemeClr val="accent4"/>
              </a:fillRef>
              <a:effectRef idx="1">
                <a:schemeClr val="accent4"/>
              </a:effectRef>
              <a:fontRef idx="minor">
                <a:schemeClr val="tx1"/>
              </a:fontRef>
            </p:style>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solidFill>
                      <a:srgbClr val="C00000"/>
                    </a:solidFill>
                  </a:ln>
                  <a:solidFill>
                    <a:schemeClr val="tx1"/>
                  </a:solidFill>
                  <a:effectLst/>
                  <a:latin typeface="Segoe UI" pitchFamily="34" charset="0"/>
                  <a:ea typeface="Segoe UI" pitchFamily="34" charset="0"/>
                  <a:cs typeface="Segoe UI" pitchFamily="34" charset="0"/>
                </a:endParaRPr>
              </a:p>
            </p:txBody>
          </p:sp>
          <p:sp>
            <p:nvSpPr>
              <p:cNvPr id="41" name="AutoShape 10"/>
              <p:cNvSpPr>
                <a:spLocks noChangeArrowheads="1"/>
              </p:cNvSpPr>
              <p:nvPr/>
            </p:nvSpPr>
            <p:spPr bwMode="auto">
              <a:xfrm>
                <a:off x="5205801" y="4814290"/>
                <a:ext cx="2023687" cy="489418"/>
              </a:xfrm>
              <a:prstGeom prst="roundRect">
                <a:avLst>
                  <a:gd name="adj" fmla="val 4167"/>
                </a:avLst>
              </a:prstGeom>
              <a:solidFill>
                <a:schemeClr val="accent1"/>
              </a:solidFill>
              <a:ln w="9525" algn="ctr">
                <a:solidFill>
                  <a:srgbClr val="4D4D4D"/>
                </a:solidFill>
                <a:round/>
                <a:headEnd/>
                <a:tailEnd/>
              </a:ln>
              <a:effectLst>
                <a:outerShdw dist="35921" dir="2700000" algn="ctr" rotWithShape="0">
                  <a:srgbClr val="AFAFAF"/>
                </a:outerShdw>
              </a:effectLst>
            </p:spPr>
            <p:txBody>
              <a:bodyPr wrap="square" anchor="ctr">
                <a:spAutoFit/>
              </a:bodyPr>
              <a:lstStyle/>
              <a:p>
                <a:pPr algn="ctr">
                  <a:lnSpc>
                    <a:spcPct val="90000"/>
                  </a:lnSpc>
                  <a:spcBef>
                    <a:spcPct val="40000"/>
                  </a:spcBef>
                  <a:defRPr/>
                </a:pPr>
                <a:r>
                  <a:rPr lang="en-US" sz="1400" dirty="0" smtClean="0">
                    <a:latin typeface="Segoe UI" pitchFamily="34" charset="0"/>
                    <a:ea typeface="Segoe UI" pitchFamily="34" charset="0"/>
                    <a:cs typeface="Segoe UI" pitchFamily="34" charset="0"/>
                  </a:rPr>
                  <a:t>Ressources réseau internes</a:t>
                </a:r>
                <a:endParaRPr lang="en-US" sz="1400" dirty="0">
                  <a:latin typeface="Segoe UI" pitchFamily="34" charset="0"/>
                  <a:ea typeface="Segoe UI" pitchFamily="34" charset="0"/>
                  <a:cs typeface="Segoe UI" pitchFamily="34" charset="0"/>
                </a:endParaRPr>
              </a:p>
            </p:txBody>
          </p:sp>
          <p:cxnSp>
            <p:nvCxnSpPr>
              <p:cNvPr id="42" name="Straight Connector 41"/>
              <p:cNvCxnSpPr/>
              <p:nvPr/>
            </p:nvCxnSpPr>
            <p:spPr bwMode="auto">
              <a:xfrm>
                <a:off x="2062101" y="3912983"/>
                <a:ext cx="914400" cy="914400"/>
              </a:xfrm>
              <a:prstGeom prst="line">
                <a:avLst/>
              </a:pr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p:spPr>
          </p:cxnSp>
          <p:grpSp>
            <p:nvGrpSpPr>
              <p:cNvPr id="39" name="Group 42"/>
              <p:cNvGrpSpPr/>
              <p:nvPr/>
            </p:nvGrpSpPr>
            <p:grpSpPr>
              <a:xfrm rot="19368253">
                <a:off x="2036747" y="3353603"/>
                <a:ext cx="1307075" cy="236555"/>
                <a:chOff x="1339174" y="5103867"/>
                <a:chExt cx="3274017" cy="153933"/>
              </a:xfrm>
              <a:solidFill>
                <a:schemeClr val="bg2"/>
              </a:solidFill>
            </p:grpSpPr>
            <p:sp>
              <p:nvSpPr>
                <p:cNvPr id="45" name="Rectangle 44"/>
                <p:cNvSpPr/>
                <p:nvPr/>
              </p:nvSpPr>
              <p:spPr>
                <a:xfrm>
                  <a:off x="1371602" y="5105400"/>
                  <a:ext cx="3224845" cy="152400"/>
                </a:xfrm>
                <a:prstGeom prst="rect">
                  <a:avLst/>
                </a:prstGeom>
                <a:grpFill/>
                <a:ln>
                  <a:solidFill>
                    <a:schemeClr val="accent4">
                      <a:lumMod val="50000"/>
                      <a:lumOff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smtClean="0">
                      <a:solidFill>
                        <a:schemeClr val="tx1"/>
                      </a:solidFill>
                      <a:latin typeface="Segoe UI" pitchFamily="34" charset="0"/>
                      <a:ea typeface="Segoe UI" pitchFamily="34" charset="0"/>
                      <a:cs typeface="Segoe UI" pitchFamily="34" charset="0"/>
                    </a:rPr>
                    <a:t>Infrastructure</a:t>
                  </a:r>
                  <a:endParaRPr lang="en-US" sz="1400" dirty="0">
                    <a:solidFill>
                      <a:schemeClr val="tx1"/>
                    </a:solidFill>
                    <a:latin typeface="Segoe UI" pitchFamily="34" charset="0"/>
                    <a:ea typeface="Segoe UI" pitchFamily="34" charset="0"/>
                    <a:cs typeface="Segoe UI" pitchFamily="34" charset="0"/>
                  </a:endParaRPr>
                </a:p>
              </p:txBody>
            </p:sp>
            <p:sp>
              <p:nvSpPr>
                <p:cNvPr id="46" name="Oval 45"/>
                <p:cNvSpPr/>
                <p:nvPr/>
              </p:nvSpPr>
              <p:spPr>
                <a:xfrm>
                  <a:off x="1339174" y="5105400"/>
                  <a:ext cx="76200" cy="152400"/>
                </a:xfrm>
                <a:prstGeom prst="ellipse">
                  <a:avLst/>
                </a:prstGeom>
                <a:grpFill/>
                <a:ln>
                  <a:solidFill>
                    <a:schemeClr val="accent4">
                      <a:lumMod val="50000"/>
                      <a:lumOff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dirty="0">
                    <a:latin typeface="Segoe UI" pitchFamily="34" charset="0"/>
                    <a:ea typeface="Segoe UI" pitchFamily="34" charset="0"/>
                    <a:cs typeface="Segoe UI" pitchFamily="34" charset="0"/>
                  </a:endParaRPr>
                </a:p>
              </p:txBody>
            </p:sp>
            <p:sp>
              <p:nvSpPr>
                <p:cNvPr id="47" name="Oval 46"/>
                <p:cNvSpPr/>
                <p:nvPr/>
              </p:nvSpPr>
              <p:spPr>
                <a:xfrm>
                  <a:off x="4536991" y="5103867"/>
                  <a:ext cx="76200" cy="152400"/>
                </a:xfrm>
                <a:prstGeom prst="ellipse">
                  <a:avLst/>
                </a:prstGeom>
                <a:grpFill/>
                <a:ln>
                  <a:solidFill>
                    <a:schemeClr val="accent4">
                      <a:lumMod val="50000"/>
                      <a:lumOff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dirty="0">
                    <a:latin typeface="Segoe UI" pitchFamily="34" charset="0"/>
                    <a:ea typeface="Segoe UI" pitchFamily="34" charset="0"/>
                    <a:cs typeface="Segoe UI" pitchFamily="34" charset="0"/>
                  </a:endParaRPr>
                </a:p>
              </p:txBody>
            </p:sp>
          </p:grpSp>
          <p:cxnSp>
            <p:nvCxnSpPr>
              <p:cNvPr id="44" name="Straight Connector 43"/>
              <p:cNvCxnSpPr>
                <a:endCxn id="30" idx="1"/>
              </p:cNvCxnSpPr>
              <p:nvPr/>
            </p:nvCxnSpPr>
            <p:spPr bwMode="auto">
              <a:xfrm flipV="1">
                <a:off x="4114800" y="2111014"/>
                <a:ext cx="3581400" cy="668546"/>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grpSp>
      </p:grpSp>
      <p:sp>
        <p:nvSpPr>
          <p:cNvPr id="2" name="Title 1"/>
          <p:cNvSpPr>
            <a:spLocks noGrp="1"/>
          </p:cNvSpPr>
          <p:nvPr>
            <p:ph type="title"/>
          </p:nvPr>
        </p:nvSpPr>
        <p:spPr/>
        <p:txBody>
          <a:bodyPr/>
          <a:lstStyle/>
          <a:p>
            <a:r>
              <a:rPr lang="en-GB" dirty="0" smtClean="0"/>
              <a:t>fonctionnement de DirectAccess pour les ordinateurs clients externes</a:t>
            </a:r>
            <a:endParaRPr lang="en-GB" dirty="0"/>
          </a:p>
        </p:txBody>
      </p:sp>
      <p:grpSp>
        <p:nvGrpSpPr>
          <p:cNvPr id="71" name="Group 160"/>
          <p:cNvGrpSpPr/>
          <p:nvPr/>
        </p:nvGrpSpPr>
        <p:grpSpPr>
          <a:xfrm>
            <a:off x="0" y="699655"/>
            <a:ext cx="9144000" cy="5495405"/>
            <a:chOff x="0" y="752995"/>
            <a:chExt cx="9144000" cy="5495405"/>
          </a:xfrm>
        </p:grpSpPr>
        <p:sp>
          <p:nvSpPr>
            <p:cNvPr id="162" name="Rectangle 161"/>
            <p:cNvSpPr/>
            <p:nvPr/>
          </p:nvSpPr>
          <p:spPr bwMode="auto">
            <a:xfrm>
              <a:off x="0" y="752995"/>
              <a:ext cx="9144000" cy="5495405"/>
            </a:xfrm>
            <a:prstGeom prst="rect">
              <a:avLst/>
            </a:prstGeom>
            <a:solidFill>
              <a:schemeClr val="accent1"/>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p:txBody>
        </p:sp>
        <p:grpSp>
          <p:nvGrpSpPr>
            <p:cNvPr id="85" name="Group 162"/>
            <p:cNvGrpSpPr/>
            <p:nvPr/>
          </p:nvGrpSpPr>
          <p:grpSpPr>
            <a:xfrm>
              <a:off x="31596" y="843384"/>
              <a:ext cx="8870739" cy="5252616"/>
              <a:chOff x="31596" y="843384"/>
              <a:chExt cx="8870739" cy="5252616"/>
            </a:xfrm>
          </p:grpSpPr>
          <p:pic>
            <p:nvPicPr>
              <p:cNvPr id="16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127097"/>
                <a:ext cx="1785964" cy="1785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799" y="1063588"/>
                <a:ext cx="4024601" cy="50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40010" y="2622852"/>
                <a:ext cx="1069975" cy="1249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7"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1510145"/>
                <a:ext cx="1201737"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8" name="AutoShape 10"/>
              <p:cNvSpPr>
                <a:spLocks noChangeArrowheads="1"/>
              </p:cNvSpPr>
              <p:nvPr/>
            </p:nvSpPr>
            <p:spPr bwMode="auto">
              <a:xfrm>
                <a:off x="4192724" y="2218204"/>
                <a:ext cx="1485172" cy="489418"/>
              </a:xfrm>
              <a:prstGeom prst="roundRect">
                <a:avLst>
                  <a:gd name="adj" fmla="val 4167"/>
                </a:avLst>
              </a:prstGeom>
              <a:solidFill>
                <a:schemeClr val="accent1"/>
              </a:solidFill>
              <a:ln w="9525" algn="ctr">
                <a:solidFill>
                  <a:srgbClr val="4D4D4D"/>
                </a:solidFill>
                <a:round/>
                <a:headEnd/>
                <a:tailEnd/>
              </a:ln>
              <a:effectLst>
                <a:outerShdw dist="35921" dir="2700000" algn="ctr" rotWithShape="0">
                  <a:srgbClr val="AFAFAF"/>
                </a:outerShdw>
              </a:effectLst>
            </p:spPr>
            <p:txBody>
              <a:bodyPr wrap="square" anchor="ctr">
                <a:spAutoFit/>
              </a:bodyPr>
              <a:lstStyle/>
              <a:p>
                <a:pPr algn="ctr">
                  <a:lnSpc>
                    <a:spcPct val="90000"/>
                  </a:lnSpc>
                  <a:spcBef>
                    <a:spcPct val="40000"/>
                  </a:spcBef>
                  <a:defRPr/>
                </a:pPr>
                <a:r>
                  <a:rPr lang="en-US" sz="1400" dirty="0" err="1" smtClean="0">
                    <a:latin typeface="Segoe UI" pitchFamily="34" charset="0"/>
                    <a:ea typeface="Segoe UI" pitchFamily="34" charset="0"/>
                    <a:cs typeface="Segoe UI" pitchFamily="34" charset="0"/>
                  </a:rPr>
                  <a:t>Serveur DirectAccess</a:t>
                </a:r>
                <a:endParaRPr lang="en-US" sz="1400" dirty="0">
                  <a:latin typeface="Segoe UI" pitchFamily="34" charset="0"/>
                  <a:ea typeface="Segoe UI" pitchFamily="34" charset="0"/>
                  <a:cs typeface="Segoe UI" pitchFamily="34" charset="0"/>
                </a:endParaRPr>
              </a:p>
            </p:txBody>
          </p:sp>
          <p:sp>
            <p:nvSpPr>
              <p:cNvPr id="169" name="AutoShape 10"/>
              <p:cNvSpPr>
                <a:spLocks noChangeArrowheads="1"/>
              </p:cNvSpPr>
              <p:nvPr/>
            </p:nvSpPr>
            <p:spPr bwMode="auto">
              <a:xfrm>
                <a:off x="7253903" y="843384"/>
                <a:ext cx="1648432" cy="774912"/>
              </a:xfrm>
              <a:prstGeom prst="roundRect">
                <a:avLst>
                  <a:gd name="adj" fmla="val 4167"/>
                </a:avLst>
              </a:prstGeom>
              <a:solidFill>
                <a:schemeClr val="accent1"/>
              </a:solidFill>
              <a:ln w="9525" algn="ctr">
                <a:solidFill>
                  <a:srgbClr val="4D4D4D"/>
                </a:solidFill>
                <a:round/>
                <a:headEnd/>
                <a:tailEnd/>
              </a:ln>
              <a:effectLst>
                <a:outerShdw dist="35921" dir="2700000" algn="ctr" rotWithShape="0">
                  <a:srgbClr val="AFAFAF"/>
                </a:outerShdw>
              </a:effectLst>
            </p:spPr>
            <p:txBody>
              <a:bodyPr wrap="square" anchor="ctr">
                <a:spAutoFit/>
              </a:bodyPr>
              <a:lstStyle/>
              <a:p>
                <a:pPr algn="ctr">
                  <a:lnSpc>
                    <a:spcPct val="90000"/>
                  </a:lnSpc>
                  <a:spcBef>
                    <a:spcPct val="40000"/>
                  </a:spcBef>
                  <a:defRPr/>
                </a:pPr>
                <a:r>
                  <a:rPr lang="en-US" sz="1400" dirty="0" smtClean="0">
                    <a:latin typeface="Segoe UI" pitchFamily="34" charset="0"/>
                    <a:ea typeface="Segoe UI" pitchFamily="34" charset="0"/>
                    <a:cs typeface="Segoe UI" pitchFamily="34" charset="0"/>
                  </a:rPr>
                  <a:t>Contrôleur de domaine AD DS</a:t>
                </a:r>
              </a:p>
              <a:p>
                <a:pPr algn="ctr">
                  <a:lnSpc>
                    <a:spcPct val="90000"/>
                  </a:lnSpc>
                  <a:spcBef>
                    <a:spcPct val="40000"/>
                  </a:spcBef>
                  <a:defRPr/>
                </a:pPr>
                <a:r>
                  <a:rPr lang="en-US" sz="1400" dirty="0" smtClean="0">
                    <a:latin typeface="Segoe UI" pitchFamily="34" charset="0"/>
                    <a:ea typeface="Segoe UI" pitchFamily="34" charset="0"/>
                    <a:cs typeface="Segoe UI" pitchFamily="34" charset="0"/>
                  </a:rPr>
                  <a:t>Serveur DNS</a:t>
                </a:r>
                <a:endParaRPr lang="en-US" sz="1400" dirty="0">
                  <a:latin typeface="Segoe UI" pitchFamily="34" charset="0"/>
                  <a:ea typeface="Segoe UI" pitchFamily="34" charset="0"/>
                  <a:cs typeface="Segoe UI" pitchFamily="34" charset="0"/>
                </a:endParaRPr>
              </a:p>
            </p:txBody>
          </p:sp>
          <p:pic>
            <p:nvPicPr>
              <p:cNvPr id="170"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200" y="3742677"/>
                <a:ext cx="1209909" cy="1097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6" name="Group 170"/>
              <p:cNvGrpSpPr/>
              <p:nvPr/>
            </p:nvGrpSpPr>
            <p:grpSpPr>
              <a:xfrm>
                <a:off x="31596" y="3389286"/>
                <a:ext cx="1293204" cy="1067395"/>
                <a:chOff x="993063" y="4030462"/>
                <a:chExt cx="1475306" cy="1067395"/>
              </a:xfrm>
            </p:grpSpPr>
            <p:pic>
              <p:nvPicPr>
                <p:cNvPr id="194" name="Picture 19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5881" y="4602358"/>
                  <a:ext cx="505239" cy="49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5" name="AutoShape 10"/>
                <p:cNvSpPr>
                  <a:spLocks noChangeArrowheads="1"/>
                </p:cNvSpPr>
                <p:nvPr/>
              </p:nvSpPr>
              <p:spPr bwMode="auto">
                <a:xfrm>
                  <a:off x="993063" y="4030462"/>
                  <a:ext cx="1475306" cy="665891"/>
                </a:xfrm>
                <a:prstGeom prst="roundRect">
                  <a:avLst>
                    <a:gd name="adj" fmla="val 4167"/>
                  </a:avLst>
                </a:prstGeom>
                <a:solidFill>
                  <a:schemeClr val="accent1"/>
                </a:solidFill>
                <a:ln w="9525" algn="ctr">
                  <a:solidFill>
                    <a:srgbClr val="4D4D4D"/>
                  </a:solidFill>
                  <a:round/>
                  <a:headEnd/>
                  <a:tailEnd/>
                </a:ln>
                <a:effectLst>
                  <a:outerShdw dist="35921" dir="2700000" algn="ctr" rotWithShape="0">
                    <a:srgbClr val="AFAFAF"/>
                  </a:outerShdw>
                </a:effectLst>
              </p:spPr>
              <p:txBody>
                <a:bodyPr wrap="square" anchor="ctr">
                  <a:spAutoFit/>
                </a:bodyPr>
                <a:lstStyle/>
                <a:p>
                  <a:pPr algn="ctr">
                    <a:lnSpc>
                      <a:spcPct val="90000"/>
                    </a:lnSpc>
                    <a:spcBef>
                      <a:spcPct val="40000"/>
                    </a:spcBef>
                    <a:defRPr/>
                  </a:pPr>
                  <a:r>
                    <a:rPr lang="en-IN" sz="1350" dirty="0" smtClean="0">
                      <a:latin typeface="Segoe UI" pitchFamily="34" charset="0"/>
                      <a:ea typeface="Segoe UI" pitchFamily="34" charset="0"/>
                      <a:cs typeface="Segoe UI" pitchFamily="34" charset="0"/>
                    </a:rPr>
                    <a:t>Règles de sécurité de connexion</a:t>
                  </a:r>
                  <a:endParaRPr lang="en-US" sz="1350" dirty="0">
                    <a:latin typeface="Segoe UI" pitchFamily="34" charset="0"/>
                    <a:ea typeface="Segoe UI" pitchFamily="34" charset="0"/>
                    <a:cs typeface="Segoe UI" pitchFamily="34" charset="0"/>
                  </a:endParaRPr>
                </a:p>
              </p:txBody>
            </p:sp>
          </p:grpSp>
          <p:grpSp>
            <p:nvGrpSpPr>
              <p:cNvPr id="87" name="Group 171"/>
              <p:cNvGrpSpPr/>
              <p:nvPr/>
            </p:nvGrpSpPr>
            <p:grpSpPr>
              <a:xfrm>
                <a:off x="590311" y="4174667"/>
                <a:ext cx="834905" cy="689583"/>
                <a:chOff x="1045881" y="4408274"/>
                <a:chExt cx="834905" cy="689583"/>
              </a:xfrm>
            </p:grpSpPr>
            <p:pic>
              <p:nvPicPr>
                <p:cNvPr id="192" name="Picture 19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5881" y="4602358"/>
                  <a:ext cx="505239" cy="49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3" name="AutoShape 10"/>
                <p:cNvSpPr>
                  <a:spLocks noChangeArrowheads="1"/>
                </p:cNvSpPr>
                <p:nvPr/>
              </p:nvSpPr>
              <p:spPr bwMode="auto">
                <a:xfrm>
                  <a:off x="1056932" y="4408274"/>
                  <a:ext cx="823854" cy="291769"/>
                </a:xfrm>
                <a:prstGeom prst="roundRect">
                  <a:avLst>
                    <a:gd name="adj" fmla="val 4167"/>
                  </a:avLst>
                </a:prstGeom>
                <a:solidFill>
                  <a:schemeClr val="accent1"/>
                </a:solidFill>
                <a:ln w="9525" algn="ctr">
                  <a:solidFill>
                    <a:srgbClr val="4D4D4D"/>
                  </a:solidFill>
                  <a:round/>
                  <a:headEnd/>
                  <a:tailEnd/>
                </a:ln>
                <a:effectLst>
                  <a:outerShdw dist="35921" dir="2700000" algn="ctr" rotWithShape="0">
                    <a:srgbClr val="AFAFAF"/>
                  </a:outerShdw>
                </a:effectLst>
              </p:spPr>
              <p:txBody>
                <a:bodyPr wrap="square" anchor="ctr">
                  <a:spAutoFit/>
                </a:bodyPr>
                <a:lstStyle/>
                <a:p>
                  <a:pPr algn="ctr">
                    <a:lnSpc>
                      <a:spcPct val="90000"/>
                    </a:lnSpc>
                    <a:spcBef>
                      <a:spcPct val="40000"/>
                    </a:spcBef>
                    <a:defRPr/>
                  </a:pPr>
                  <a:r>
                    <a:rPr lang="en-US" sz="1400" dirty="0" smtClean="0">
                      <a:latin typeface="Segoe UI" pitchFamily="34" charset="0"/>
                      <a:ea typeface="Segoe UI" pitchFamily="34" charset="0"/>
                      <a:cs typeface="Segoe UI" pitchFamily="34" charset="0"/>
                    </a:rPr>
                    <a:t>NRPT</a:t>
                  </a:r>
                  <a:endParaRPr lang="en-US" sz="1400" dirty="0">
                    <a:latin typeface="Segoe UI" pitchFamily="34" charset="0"/>
                    <a:ea typeface="Segoe UI" pitchFamily="34" charset="0"/>
                    <a:cs typeface="Segoe UI" pitchFamily="34" charset="0"/>
                  </a:endParaRPr>
                </a:p>
              </p:txBody>
            </p:sp>
          </p:grpSp>
          <p:sp>
            <p:nvSpPr>
              <p:cNvPr id="173" name="AutoShape 10"/>
              <p:cNvSpPr>
                <a:spLocks noChangeArrowheads="1"/>
              </p:cNvSpPr>
              <p:nvPr/>
            </p:nvSpPr>
            <p:spPr bwMode="auto">
              <a:xfrm>
                <a:off x="752877" y="4829726"/>
                <a:ext cx="1130705" cy="687068"/>
              </a:xfrm>
              <a:prstGeom prst="roundRect">
                <a:avLst>
                  <a:gd name="adj" fmla="val 4167"/>
                </a:avLst>
              </a:prstGeom>
              <a:solidFill>
                <a:schemeClr val="accent1"/>
              </a:solidFill>
              <a:ln w="9525" algn="ctr">
                <a:solidFill>
                  <a:srgbClr val="4D4D4D"/>
                </a:solidFill>
                <a:round/>
                <a:headEnd/>
                <a:tailEnd/>
              </a:ln>
              <a:effectLst>
                <a:outerShdw dist="35921" dir="2700000" algn="ctr" rotWithShape="0">
                  <a:srgbClr val="AFAFAF"/>
                </a:outerShdw>
              </a:effectLst>
            </p:spPr>
            <p:txBody>
              <a:bodyPr wrap="square" anchor="ctr">
                <a:spAutoFit/>
              </a:bodyPr>
              <a:lstStyle/>
              <a:p>
                <a:pPr algn="ctr">
                  <a:lnSpc>
                    <a:spcPct val="90000"/>
                  </a:lnSpc>
                  <a:spcBef>
                    <a:spcPct val="40000"/>
                  </a:spcBef>
                  <a:defRPr/>
                </a:pPr>
                <a:r>
                  <a:rPr lang="en-US" sz="1400" dirty="0" smtClean="0">
                    <a:latin typeface="Segoe UI" pitchFamily="34" charset="0"/>
                    <a:ea typeface="Segoe UI" pitchFamily="34" charset="0"/>
                    <a:cs typeface="Segoe UI" pitchFamily="34" charset="0"/>
                  </a:rPr>
                  <a:t>Ordinateurs clients externes</a:t>
                </a:r>
                <a:endParaRPr lang="en-US" sz="1400" dirty="0">
                  <a:latin typeface="Segoe UI" pitchFamily="34" charset="0"/>
                  <a:ea typeface="Segoe UI" pitchFamily="34" charset="0"/>
                  <a:cs typeface="Segoe UI" pitchFamily="34" charset="0"/>
                </a:endParaRPr>
              </a:p>
            </p:txBody>
          </p:sp>
          <p:pic>
            <p:nvPicPr>
              <p:cNvPr id="17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03174" y="1849049"/>
                <a:ext cx="1201737"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5" name="AutoShape 10"/>
              <p:cNvSpPr>
                <a:spLocks noChangeArrowheads="1"/>
              </p:cNvSpPr>
              <p:nvPr/>
            </p:nvSpPr>
            <p:spPr bwMode="auto">
              <a:xfrm>
                <a:off x="2403174" y="1702893"/>
                <a:ext cx="1321958" cy="291769"/>
              </a:xfrm>
              <a:prstGeom prst="roundRect">
                <a:avLst>
                  <a:gd name="adj" fmla="val 4167"/>
                </a:avLst>
              </a:prstGeom>
              <a:solidFill>
                <a:schemeClr val="accent1"/>
              </a:solidFill>
              <a:ln w="9525" algn="ctr">
                <a:solidFill>
                  <a:srgbClr val="4D4D4D"/>
                </a:solidFill>
                <a:round/>
                <a:headEnd/>
                <a:tailEnd/>
              </a:ln>
              <a:effectLst>
                <a:outerShdw dist="35921" dir="2700000" algn="ctr" rotWithShape="0">
                  <a:srgbClr val="AFAFAF"/>
                </a:outerShdw>
              </a:effectLst>
            </p:spPr>
            <p:txBody>
              <a:bodyPr wrap="square" anchor="ctr">
                <a:spAutoFit/>
              </a:bodyPr>
              <a:lstStyle/>
              <a:p>
                <a:pPr algn="ctr">
                  <a:lnSpc>
                    <a:spcPct val="90000"/>
                  </a:lnSpc>
                  <a:spcBef>
                    <a:spcPct val="40000"/>
                  </a:spcBef>
                  <a:defRPr/>
                </a:pPr>
                <a:r>
                  <a:rPr lang="en-US" sz="1400" dirty="0" smtClean="0">
                    <a:latin typeface="Segoe UI" pitchFamily="34" charset="0"/>
                    <a:ea typeface="Segoe UI" pitchFamily="34" charset="0"/>
                    <a:cs typeface="Segoe UI" pitchFamily="34" charset="0"/>
                  </a:rPr>
                  <a:t>Serveur DNS</a:t>
                </a:r>
                <a:endParaRPr lang="en-US" sz="1400" dirty="0">
                  <a:latin typeface="Segoe UI" pitchFamily="34" charset="0"/>
                  <a:ea typeface="Segoe UI" pitchFamily="34" charset="0"/>
                  <a:cs typeface="Segoe UI" pitchFamily="34" charset="0"/>
                </a:endParaRPr>
              </a:p>
            </p:txBody>
          </p:sp>
          <p:grpSp>
            <p:nvGrpSpPr>
              <p:cNvPr id="88" name="Group 175"/>
              <p:cNvGrpSpPr/>
              <p:nvPr/>
            </p:nvGrpSpPr>
            <p:grpSpPr>
              <a:xfrm>
                <a:off x="6679273" y="3727829"/>
                <a:ext cx="1593938" cy="1273969"/>
                <a:chOff x="5306580" y="2993231"/>
                <a:chExt cx="1593938" cy="1273969"/>
              </a:xfrm>
            </p:grpSpPr>
            <p:pic>
              <p:nvPicPr>
                <p:cNvPr id="190"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46330" y="3170237"/>
                  <a:ext cx="1054188"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1" name="Picture 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06580" y="2993231"/>
                  <a:ext cx="1146175"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7" name="AutoShape 10"/>
              <p:cNvSpPr>
                <a:spLocks noChangeArrowheads="1"/>
              </p:cNvSpPr>
              <p:nvPr/>
            </p:nvSpPr>
            <p:spPr bwMode="auto">
              <a:xfrm>
                <a:off x="6207179" y="5110624"/>
                <a:ext cx="2023687" cy="489418"/>
              </a:xfrm>
              <a:prstGeom prst="roundRect">
                <a:avLst>
                  <a:gd name="adj" fmla="val 4167"/>
                </a:avLst>
              </a:prstGeom>
              <a:solidFill>
                <a:schemeClr val="accent1"/>
              </a:solidFill>
              <a:ln w="9525" algn="ctr">
                <a:solidFill>
                  <a:srgbClr val="4D4D4D"/>
                </a:solidFill>
                <a:round/>
                <a:headEnd/>
                <a:tailEnd/>
              </a:ln>
              <a:effectLst>
                <a:outerShdw dist="35921" dir="2700000" algn="ctr" rotWithShape="0">
                  <a:srgbClr val="AFAFAF"/>
                </a:outerShdw>
              </a:effectLst>
            </p:spPr>
            <p:txBody>
              <a:bodyPr wrap="square" anchor="ctr">
                <a:spAutoFit/>
              </a:bodyPr>
              <a:lstStyle/>
              <a:p>
                <a:pPr algn="ctr">
                  <a:lnSpc>
                    <a:spcPct val="90000"/>
                  </a:lnSpc>
                  <a:spcBef>
                    <a:spcPct val="40000"/>
                  </a:spcBef>
                  <a:defRPr/>
                </a:pPr>
                <a:r>
                  <a:rPr lang="en-US" sz="1400" dirty="0" smtClean="0">
                    <a:latin typeface="Segoe UI" pitchFamily="34" charset="0"/>
                    <a:ea typeface="Segoe UI" pitchFamily="34" charset="0"/>
                    <a:cs typeface="Segoe UI" pitchFamily="34" charset="0"/>
                  </a:rPr>
                  <a:t>Ressources réseau internes</a:t>
                </a:r>
                <a:endParaRPr lang="en-US" sz="1400" dirty="0">
                  <a:latin typeface="Segoe UI" pitchFamily="34" charset="0"/>
                  <a:ea typeface="Segoe UI" pitchFamily="34" charset="0"/>
                  <a:cs typeface="Segoe UI" pitchFamily="34" charset="0"/>
                </a:endParaRPr>
              </a:p>
            </p:txBody>
          </p:sp>
          <p:pic>
            <p:nvPicPr>
              <p:cNvPr id="178" name="Picture 1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4050" y="1572738"/>
                <a:ext cx="1143000" cy="1177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9" name="AutoShape 10"/>
              <p:cNvSpPr>
                <a:spLocks noChangeArrowheads="1"/>
              </p:cNvSpPr>
              <p:nvPr/>
            </p:nvSpPr>
            <p:spPr bwMode="auto">
              <a:xfrm>
                <a:off x="97732" y="1172417"/>
                <a:ext cx="1187428" cy="489418"/>
              </a:xfrm>
              <a:prstGeom prst="roundRect">
                <a:avLst>
                  <a:gd name="adj" fmla="val 4167"/>
                </a:avLst>
              </a:prstGeom>
              <a:solidFill>
                <a:schemeClr val="accent1"/>
              </a:solidFill>
              <a:ln w="9525" algn="ctr">
                <a:solidFill>
                  <a:srgbClr val="4D4D4D"/>
                </a:solidFill>
                <a:round/>
                <a:headEnd/>
                <a:tailEnd/>
              </a:ln>
              <a:effectLst>
                <a:outerShdw dist="35921" dir="2700000" algn="ctr" rotWithShape="0">
                  <a:srgbClr val="AFAFAF"/>
                </a:outerShdw>
              </a:effectLst>
            </p:spPr>
            <p:txBody>
              <a:bodyPr wrap="square" anchor="ctr">
                <a:spAutoFit/>
              </a:bodyPr>
              <a:lstStyle/>
              <a:p>
                <a:pPr algn="ctr">
                  <a:lnSpc>
                    <a:spcPct val="90000"/>
                  </a:lnSpc>
                  <a:spcBef>
                    <a:spcPct val="40000"/>
                  </a:spcBef>
                  <a:defRPr/>
                </a:pPr>
                <a:r>
                  <a:rPr lang="en-US" sz="1400" dirty="0" smtClean="0">
                    <a:latin typeface="Segoe UI" pitchFamily="34" charset="0"/>
                    <a:ea typeface="Segoe UI" pitchFamily="34" charset="0"/>
                    <a:cs typeface="Segoe UI" pitchFamily="34" charset="0"/>
                  </a:rPr>
                  <a:t>Sites Web </a:t>
                </a:r>
                <a:r>
                  <a:rPr sz="1400">
                    <a:latin typeface="Segoe UI"/>
                    <a:ea typeface="Segoe UI"/>
                    <a:cs typeface="Segoe UI"/>
                  </a:rPr>
                  <a:t/>
                </a:r>
                <a:br>
                  <a:rPr sz="1400">
                    <a:latin typeface="Segoe UI"/>
                    <a:ea typeface="Segoe UI"/>
                    <a:cs typeface="Segoe UI"/>
                  </a:rPr>
                </a:br>
                <a:r>
                  <a:rPr lang="en-US" sz="1400" dirty="0" smtClean="0">
                    <a:latin typeface="Segoe UI" pitchFamily="34" charset="0"/>
                    <a:ea typeface="Segoe UI" pitchFamily="34" charset="0"/>
                    <a:cs typeface="Segoe UI" pitchFamily="34" charset="0"/>
                  </a:rPr>
                  <a:t>Internet</a:t>
                </a:r>
                <a:endParaRPr lang="en-US" sz="1400" dirty="0">
                  <a:latin typeface="Segoe UI" pitchFamily="34" charset="0"/>
                  <a:ea typeface="Segoe UI" pitchFamily="34" charset="0"/>
                  <a:cs typeface="Segoe UI" pitchFamily="34" charset="0"/>
                </a:endParaRPr>
              </a:p>
            </p:txBody>
          </p:sp>
          <p:cxnSp>
            <p:nvCxnSpPr>
              <p:cNvPr id="180" name="Straight Arrow Connector 179"/>
              <p:cNvCxnSpPr/>
              <p:nvPr/>
            </p:nvCxnSpPr>
            <p:spPr bwMode="auto">
              <a:xfrm>
                <a:off x="1295400" y="2622852"/>
                <a:ext cx="278140" cy="1098047"/>
              </a:xfrm>
              <a:prstGeom prst="straightConnector1">
                <a:avLst/>
              </a:prstGeom>
              <a:ln>
                <a:solidFill>
                  <a:srgbClr val="FF0000"/>
                </a:solidFill>
                <a:headEnd type="arrow" w="med" len="med"/>
                <a:tailEnd type="arrow" w="med" len="med"/>
              </a:ln>
            </p:spPr>
            <p:style>
              <a:lnRef idx="2">
                <a:schemeClr val="accent4"/>
              </a:lnRef>
              <a:fillRef idx="0">
                <a:schemeClr val="accent4"/>
              </a:fillRef>
              <a:effectRef idx="1">
                <a:schemeClr val="accent4"/>
              </a:effectRef>
              <a:fontRef idx="minor">
                <a:schemeClr val="tx1"/>
              </a:fontRef>
            </p:style>
          </p:cxnSp>
          <p:cxnSp>
            <p:nvCxnSpPr>
              <p:cNvPr id="181" name="Straight Arrow Connector 180"/>
              <p:cNvCxnSpPr/>
              <p:nvPr/>
            </p:nvCxnSpPr>
            <p:spPr bwMode="auto">
              <a:xfrm flipH="1">
                <a:off x="2010221" y="3020079"/>
                <a:ext cx="580579" cy="770600"/>
              </a:xfrm>
              <a:prstGeom prst="straightConnector1">
                <a:avLst/>
              </a:prstGeom>
              <a:ln>
                <a:solidFill>
                  <a:srgbClr val="FF0000"/>
                </a:solidFill>
                <a:headEnd type="arrow" w="med" len="med"/>
                <a:tailEnd type="arrow" w="med" len="med"/>
              </a:ln>
            </p:spPr>
            <p:style>
              <a:lnRef idx="2">
                <a:schemeClr val="accent4"/>
              </a:lnRef>
              <a:fillRef idx="0">
                <a:schemeClr val="accent4"/>
              </a:fillRef>
              <a:effectRef idx="1">
                <a:schemeClr val="accent4"/>
              </a:effectRef>
              <a:fontRef idx="minor">
                <a:schemeClr val="tx1"/>
              </a:fontRef>
            </p:style>
          </p:cxnSp>
          <p:grpSp>
            <p:nvGrpSpPr>
              <p:cNvPr id="89" name="Group 181"/>
              <p:cNvGrpSpPr/>
              <p:nvPr/>
            </p:nvGrpSpPr>
            <p:grpSpPr>
              <a:xfrm rot="20380169">
                <a:off x="2045234" y="3506134"/>
                <a:ext cx="2539116" cy="234199"/>
                <a:chOff x="1339174" y="5105400"/>
                <a:chExt cx="3043136" cy="152400"/>
              </a:xfrm>
              <a:solidFill>
                <a:schemeClr val="bg2"/>
              </a:solidFill>
            </p:grpSpPr>
            <p:sp>
              <p:nvSpPr>
                <p:cNvPr id="187" name="Rectangle 186"/>
                <p:cNvSpPr/>
                <p:nvPr/>
              </p:nvSpPr>
              <p:spPr>
                <a:xfrm>
                  <a:off x="1371600" y="5105400"/>
                  <a:ext cx="2971800" cy="152400"/>
                </a:xfrm>
                <a:prstGeom prst="rect">
                  <a:avLst/>
                </a:prstGeom>
                <a:grpFill/>
                <a:ln>
                  <a:solidFill>
                    <a:schemeClr val="accent4">
                      <a:lumMod val="50000"/>
                      <a:lumOff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smtClean="0">
                      <a:solidFill>
                        <a:schemeClr val="tx1"/>
                      </a:solidFill>
                      <a:latin typeface="Segoe UI" pitchFamily="34" charset="0"/>
                      <a:ea typeface="Segoe UI" pitchFamily="34" charset="0"/>
                      <a:cs typeface="Segoe UI" pitchFamily="34" charset="0"/>
                    </a:rPr>
                    <a:t>Infrastructure</a:t>
                  </a:r>
                  <a:endParaRPr lang="en-US" sz="1400" dirty="0">
                    <a:solidFill>
                      <a:schemeClr val="tx1"/>
                    </a:solidFill>
                    <a:latin typeface="Segoe UI" pitchFamily="34" charset="0"/>
                    <a:ea typeface="Segoe UI" pitchFamily="34" charset="0"/>
                    <a:cs typeface="Segoe UI" pitchFamily="34" charset="0"/>
                  </a:endParaRPr>
                </a:p>
              </p:txBody>
            </p:sp>
            <p:sp>
              <p:nvSpPr>
                <p:cNvPr id="188" name="Oval 187"/>
                <p:cNvSpPr/>
                <p:nvPr/>
              </p:nvSpPr>
              <p:spPr>
                <a:xfrm>
                  <a:off x="1339174" y="5105400"/>
                  <a:ext cx="76200" cy="152400"/>
                </a:xfrm>
                <a:prstGeom prst="ellipse">
                  <a:avLst/>
                </a:prstGeom>
                <a:grpFill/>
                <a:ln>
                  <a:solidFill>
                    <a:schemeClr val="accent4">
                      <a:lumMod val="50000"/>
                      <a:lumOff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dirty="0">
                    <a:latin typeface="Segoe UI" pitchFamily="34" charset="0"/>
                    <a:ea typeface="Segoe UI" pitchFamily="34" charset="0"/>
                    <a:cs typeface="Segoe UI" pitchFamily="34" charset="0"/>
                  </a:endParaRPr>
                </a:p>
              </p:txBody>
            </p:sp>
            <p:sp>
              <p:nvSpPr>
                <p:cNvPr id="189" name="Oval 188"/>
                <p:cNvSpPr/>
                <p:nvPr/>
              </p:nvSpPr>
              <p:spPr>
                <a:xfrm>
                  <a:off x="4306110" y="5105400"/>
                  <a:ext cx="76200" cy="152400"/>
                </a:xfrm>
                <a:prstGeom prst="ellipse">
                  <a:avLst/>
                </a:prstGeom>
                <a:grpFill/>
                <a:ln>
                  <a:solidFill>
                    <a:schemeClr val="accent4">
                      <a:lumMod val="50000"/>
                      <a:lumOff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dirty="0">
                    <a:latin typeface="Segoe UI" pitchFamily="34" charset="0"/>
                    <a:ea typeface="Segoe UI" pitchFamily="34" charset="0"/>
                    <a:cs typeface="Segoe UI" pitchFamily="34" charset="0"/>
                  </a:endParaRPr>
                </a:p>
              </p:txBody>
            </p:sp>
          </p:grpSp>
          <p:grpSp>
            <p:nvGrpSpPr>
              <p:cNvPr id="90" name="Group 182"/>
              <p:cNvGrpSpPr/>
              <p:nvPr/>
            </p:nvGrpSpPr>
            <p:grpSpPr>
              <a:xfrm rot="20447723">
                <a:off x="2135326" y="3947109"/>
                <a:ext cx="2479265" cy="212337"/>
                <a:chOff x="1339174" y="5105400"/>
                <a:chExt cx="3043136" cy="152400"/>
              </a:xfrm>
              <a:solidFill>
                <a:schemeClr val="bg2"/>
              </a:solidFill>
            </p:grpSpPr>
            <p:sp>
              <p:nvSpPr>
                <p:cNvPr id="184" name="Rectangle 183"/>
                <p:cNvSpPr/>
                <p:nvPr/>
              </p:nvSpPr>
              <p:spPr>
                <a:xfrm>
                  <a:off x="1371600" y="5105400"/>
                  <a:ext cx="2971800" cy="152400"/>
                </a:xfrm>
                <a:prstGeom prst="rect">
                  <a:avLst/>
                </a:prstGeom>
                <a:grpFill/>
                <a:ln>
                  <a:solidFill>
                    <a:schemeClr val="accent4">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Segoe UI" pitchFamily="34" charset="0"/>
                      <a:ea typeface="Segoe UI" pitchFamily="34" charset="0"/>
                      <a:cs typeface="Segoe UI" pitchFamily="34" charset="0"/>
                    </a:rPr>
                    <a:t>Intranet</a:t>
                  </a:r>
                  <a:endParaRPr lang="en-US" sz="1400" dirty="0">
                    <a:solidFill>
                      <a:schemeClr val="tx1"/>
                    </a:solidFill>
                    <a:latin typeface="Segoe UI" pitchFamily="34" charset="0"/>
                    <a:ea typeface="Segoe UI" pitchFamily="34" charset="0"/>
                    <a:cs typeface="Segoe UI" pitchFamily="34" charset="0"/>
                  </a:endParaRPr>
                </a:p>
              </p:txBody>
            </p:sp>
            <p:sp>
              <p:nvSpPr>
                <p:cNvPr id="185" name="Oval 184"/>
                <p:cNvSpPr/>
                <p:nvPr/>
              </p:nvSpPr>
              <p:spPr>
                <a:xfrm>
                  <a:off x="1339174" y="5105400"/>
                  <a:ext cx="76200" cy="152400"/>
                </a:xfrm>
                <a:prstGeom prst="ellipse">
                  <a:avLst/>
                </a:prstGeom>
                <a:grpFill/>
                <a:ln>
                  <a:solidFill>
                    <a:schemeClr val="accent4">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Segoe UI" pitchFamily="34" charset="0"/>
                    <a:ea typeface="Segoe UI" pitchFamily="34" charset="0"/>
                    <a:cs typeface="Segoe UI" pitchFamily="34" charset="0"/>
                  </a:endParaRPr>
                </a:p>
              </p:txBody>
            </p:sp>
            <p:sp>
              <p:nvSpPr>
                <p:cNvPr id="186" name="Oval 185"/>
                <p:cNvSpPr/>
                <p:nvPr/>
              </p:nvSpPr>
              <p:spPr>
                <a:xfrm>
                  <a:off x="4306110" y="5105400"/>
                  <a:ext cx="76200" cy="152400"/>
                </a:xfrm>
                <a:prstGeom prst="ellipse">
                  <a:avLst/>
                </a:prstGeom>
                <a:grpFill/>
                <a:ln>
                  <a:solidFill>
                    <a:schemeClr val="accent4">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Segoe UI" pitchFamily="34" charset="0"/>
                    <a:ea typeface="Segoe UI" pitchFamily="34" charset="0"/>
                    <a:cs typeface="Segoe UI" pitchFamily="34" charset="0"/>
                  </a:endParaRPr>
                </a:p>
              </p:txBody>
            </p:sp>
          </p:grpSp>
        </p:grpSp>
      </p:grpSp>
      <p:grpSp>
        <p:nvGrpSpPr>
          <p:cNvPr id="91" name="Group 33"/>
          <p:cNvGrpSpPr>
            <a:grpSpLocks/>
          </p:cNvGrpSpPr>
          <p:nvPr/>
        </p:nvGrpSpPr>
        <p:grpSpPr bwMode="auto">
          <a:xfrm>
            <a:off x="8035925" y="6357303"/>
            <a:ext cx="914400" cy="425450"/>
            <a:chOff x="384" y="3024"/>
            <a:chExt cx="720" cy="336"/>
          </a:xfrm>
        </p:grpSpPr>
        <p:sp>
          <p:nvSpPr>
            <p:cNvPr id="197" name="Oval 34"/>
            <p:cNvSpPr>
              <a:spLocks noChangeArrowheads="1"/>
            </p:cNvSpPr>
            <p:nvPr/>
          </p:nvSpPr>
          <p:spPr bwMode="auto">
            <a:xfrm>
              <a:off x="384" y="3024"/>
              <a:ext cx="720" cy="336"/>
            </a:xfrm>
            <a:prstGeom prst="ellipse">
              <a:avLst/>
            </a:prstGeom>
            <a:gradFill rotWithShape="0">
              <a:gsLst>
                <a:gs pos="0">
                  <a:srgbClr val="666699"/>
                </a:gs>
                <a:gs pos="100000">
                  <a:srgbClr val="99CCFF"/>
                </a:gs>
              </a:gsLst>
              <a:lin ang="5400000" scaled="1"/>
            </a:gradFill>
            <a:ln w="9525" algn="ctr">
              <a:noFill/>
              <a:round/>
              <a:headEnd/>
              <a:tailEnd/>
            </a:ln>
            <a:effectLst>
              <a:outerShdw dist="17961" dir="2700000" algn="ctr" rotWithShape="0">
                <a:srgbClr val="969696"/>
              </a:outerShdw>
            </a:effectLst>
          </p:spPr>
          <p:txBody>
            <a:bodyPr wrap="none" anchor="ctr"/>
            <a:lstStyle/>
            <a:p>
              <a:pPr>
                <a:defRPr/>
              </a:pPr>
              <a:endParaRPr lang="en-US" dirty="0">
                <a:latin typeface="Segoe UI" pitchFamily="34" charset="0"/>
                <a:ea typeface="Segoe UI" pitchFamily="34" charset="0"/>
                <a:cs typeface="Segoe UI" pitchFamily="34" charset="0"/>
              </a:endParaRPr>
            </a:p>
          </p:txBody>
        </p:sp>
        <p:grpSp>
          <p:nvGrpSpPr>
            <p:cNvPr id="92" name="Group 35"/>
            <p:cNvGrpSpPr>
              <a:grpSpLocks/>
            </p:cNvGrpSpPr>
            <p:nvPr/>
          </p:nvGrpSpPr>
          <p:grpSpPr bwMode="auto">
            <a:xfrm>
              <a:off x="480" y="3096"/>
              <a:ext cx="240" cy="192"/>
              <a:chOff x="480" y="3096"/>
              <a:chExt cx="240" cy="192"/>
            </a:xfrm>
          </p:grpSpPr>
          <p:sp>
            <p:nvSpPr>
              <p:cNvPr id="199" name="Oval 36"/>
              <p:cNvSpPr>
                <a:spLocks noChangeArrowheads="1"/>
              </p:cNvSpPr>
              <p:nvPr/>
            </p:nvSpPr>
            <p:spPr bwMode="auto">
              <a:xfrm>
                <a:off x="480" y="3096"/>
                <a:ext cx="240" cy="192"/>
              </a:xfrm>
              <a:prstGeom prst="ellipse">
                <a:avLst/>
              </a:prstGeom>
              <a:gradFill rotWithShape="0">
                <a:gsLst>
                  <a:gs pos="0">
                    <a:srgbClr val="666699"/>
                  </a:gs>
                  <a:gs pos="100000">
                    <a:srgbClr val="99CCFF"/>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dirty="0">
                  <a:latin typeface="Segoe UI" pitchFamily="34" charset="0"/>
                  <a:ea typeface="Segoe UI" pitchFamily="34" charset="0"/>
                  <a:cs typeface="Segoe UI" pitchFamily="34" charset="0"/>
                </a:endParaRPr>
              </a:p>
            </p:txBody>
          </p:sp>
          <p:sp>
            <p:nvSpPr>
              <p:cNvPr id="200" name="Freeform 37"/>
              <p:cNvSpPr>
                <a:spLocks/>
              </p:cNvSpPr>
              <p:nvPr/>
            </p:nvSpPr>
            <p:spPr bwMode="auto">
              <a:xfrm>
                <a:off x="539" y="3123"/>
                <a:ext cx="139" cy="133"/>
              </a:xfrm>
              <a:custGeom>
                <a:avLst/>
                <a:gdLst/>
                <a:ahLst/>
                <a:cxnLst>
                  <a:cxn ang="0">
                    <a:pos x="0" y="0"/>
                  </a:cxn>
                  <a:cxn ang="0">
                    <a:pos x="0" y="576"/>
                  </a:cxn>
                  <a:cxn ang="0">
                    <a:pos x="432" y="288"/>
                  </a:cxn>
                  <a:cxn ang="0">
                    <a:pos x="0" y="0"/>
                  </a:cxn>
                </a:cxnLst>
                <a:rect l="0" t="0" r="r" b="b"/>
                <a:pathLst>
                  <a:path w="432" h="576">
                    <a:moveTo>
                      <a:pt x="0" y="0"/>
                    </a:moveTo>
                    <a:cubicBezTo>
                      <a:pt x="0" y="0"/>
                      <a:pt x="91" y="226"/>
                      <a:pt x="0" y="576"/>
                    </a:cubicBezTo>
                    <a:cubicBezTo>
                      <a:pt x="216" y="432"/>
                      <a:pt x="432" y="288"/>
                      <a:pt x="432" y="288"/>
                    </a:cubicBezTo>
                    <a:lnTo>
                      <a:pt x="0" y="0"/>
                    </a:lnTo>
                    <a:close/>
                  </a:path>
                </a:pathLst>
              </a:custGeom>
              <a:gradFill rotWithShape="1">
                <a:gsLst>
                  <a:gs pos="0">
                    <a:srgbClr val="FFFFCC"/>
                  </a:gs>
                  <a:gs pos="100000">
                    <a:srgbClr val="FFCC66"/>
                  </a:gs>
                </a:gsLst>
                <a:lin ang="18900000" scaled="1"/>
              </a:gradFill>
              <a:ln w="9525" cap="flat" cmpd="sng">
                <a:solidFill>
                  <a:srgbClr val="666699"/>
                </a:solidFill>
                <a:prstDash val="solid"/>
                <a:round/>
                <a:headEnd type="none" w="med" len="med"/>
                <a:tailEnd type="none" w="med" len="med"/>
              </a:ln>
              <a:effectLst>
                <a:outerShdw dist="17961" dir="8100000" algn="ctr" rotWithShape="0">
                  <a:schemeClr val="tx1"/>
                </a:outerShdw>
              </a:effectLst>
            </p:spPr>
            <p:txBody>
              <a:bodyPr wrap="none" anchor="ctr"/>
              <a:lstStyle/>
              <a:p>
                <a:pPr>
                  <a:defRPr/>
                </a:pPr>
                <a:endParaRPr lang="en-US" dirty="0">
                  <a:latin typeface="Segoe UI" pitchFamily="34" charset="0"/>
                  <a:ea typeface="Segoe UI" pitchFamily="34" charset="0"/>
                  <a:cs typeface="Segoe UI" pitchFamily="34" charset="0"/>
                </a:endParaRPr>
              </a:p>
            </p:txBody>
          </p:sp>
        </p:grpSp>
      </p:grpSp>
      <p:grpSp>
        <p:nvGrpSpPr>
          <p:cNvPr id="93" name="Group 38"/>
          <p:cNvGrpSpPr>
            <a:grpSpLocks/>
          </p:cNvGrpSpPr>
          <p:nvPr/>
        </p:nvGrpSpPr>
        <p:grpSpPr bwMode="auto">
          <a:xfrm>
            <a:off x="8523288" y="6447790"/>
            <a:ext cx="304800" cy="244475"/>
            <a:chOff x="768" y="3096"/>
            <a:chExt cx="240" cy="192"/>
          </a:xfrm>
        </p:grpSpPr>
        <p:sp>
          <p:nvSpPr>
            <p:cNvPr id="202" name="Oval 39"/>
            <p:cNvSpPr>
              <a:spLocks noChangeArrowheads="1"/>
            </p:cNvSpPr>
            <p:nvPr/>
          </p:nvSpPr>
          <p:spPr bwMode="auto">
            <a:xfrm>
              <a:off x="768" y="3096"/>
              <a:ext cx="240" cy="192"/>
            </a:xfrm>
            <a:prstGeom prst="ellipse">
              <a:avLst/>
            </a:prstGeom>
            <a:gradFill rotWithShape="0">
              <a:gsLst>
                <a:gs pos="0">
                  <a:srgbClr val="666699"/>
                </a:gs>
                <a:gs pos="100000">
                  <a:srgbClr val="99CCFF"/>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dirty="0">
                <a:latin typeface="Segoe UI" pitchFamily="34" charset="0"/>
                <a:ea typeface="Segoe UI" pitchFamily="34" charset="0"/>
                <a:cs typeface="Segoe UI" pitchFamily="34" charset="0"/>
              </a:endParaRPr>
            </a:p>
          </p:txBody>
        </p:sp>
        <p:sp>
          <p:nvSpPr>
            <p:cNvPr id="203" name="Rectangle 40"/>
            <p:cNvSpPr>
              <a:spLocks noChangeArrowheads="1"/>
            </p:cNvSpPr>
            <p:nvPr/>
          </p:nvSpPr>
          <p:spPr bwMode="auto">
            <a:xfrm>
              <a:off x="841" y="3145"/>
              <a:ext cx="95" cy="96"/>
            </a:xfrm>
            <a:prstGeom prst="rect">
              <a:avLst/>
            </a:prstGeom>
            <a:gradFill rotWithShape="1">
              <a:gsLst>
                <a:gs pos="0">
                  <a:srgbClr val="FFFFCC"/>
                </a:gs>
                <a:gs pos="100000">
                  <a:srgbClr val="FFCC66"/>
                </a:gs>
              </a:gsLst>
              <a:lin ang="18900000" scaled="1"/>
            </a:gradFill>
            <a:ln w="9525" algn="ctr">
              <a:solidFill>
                <a:srgbClr val="666699"/>
              </a:solidFill>
              <a:miter lim="800000"/>
              <a:headEnd/>
              <a:tailEnd/>
            </a:ln>
            <a:effectLst>
              <a:outerShdw dist="17961" dir="8100000" algn="ctr" rotWithShape="0">
                <a:schemeClr val="tx1"/>
              </a:outerShdw>
            </a:effectLst>
          </p:spPr>
          <p:txBody>
            <a:bodyPr wrap="none" anchor="ctr"/>
            <a:lstStyle/>
            <a:p>
              <a:pPr>
                <a:defRPr/>
              </a:pPr>
              <a:endParaRPr lang="en-US" dirty="0">
                <a:latin typeface="Segoe UI" pitchFamily="34" charset="0"/>
                <a:ea typeface="Segoe UI" pitchFamily="34" charset="0"/>
                <a:cs typeface="Segoe UI" pitchFamily="34" charset="0"/>
              </a:endParaRPr>
            </a:p>
          </p:txBody>
        </p:sp>
      </p:grpSp>
      <p:grpSp>
        <p:nvGrpSpPr>
          <p:cNvPr id="130" name="Group 129"/>
          <p:cNvGrpSpPr/>
          <p:nvPr/>
        </p:nvGrpSpPr>
        <p:grpSpPr>
          <a:xfrm>
            <a:off x="0" y="745375"/>
            <a:ext cx="9144000" cy="5495405"/>
            <a:chOff x="-7505700" y="4372495"/>
            <a:chExt cx="9144000" cy="5495405"/>
          </a:xfrm>
        </p:grpSpPr>
        <p:sp>
          <p:nvSpPr>
            <p:cNvPr id="129" name="Rectangle 128"/>
            <p:cNvSpPr/>
            <p:nvPr/>
          </p:nvSpPr>
          <p:spPr bwMode="auto">
            <a:xfrm>
              <a:off x="-7505700" y="4372495"/>
              <a:ext cx="9144000" cy="5495405"/>
            </a:xfrm>
            <a:prstGeom prst="rect">
              <a:avLst/>
            </a:prstGeom>
            <a:solidFill>
              <a:schemeClr val="accent1"/>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p:txBody>
        </p:sp>
        <p:grpSp>
          <p:nvGrpSpPr>
            <p:cNvPr id="43" name="Group 53"/>
            <p:cNvGrpSpPr/>
            <p:nvPr/>
          </p:nvGrpSpPr>
          <p:grpSpPr>
            <a:xfrm>
              <a:off x="-7282053" y="4526280"/>
              <a:ext cx="8882253" cy="5245749"/>
              <a:chOff x="56627" y="850251"/>
              <a:chExt cx="8882253" cy="5245749"/>
            </a:xfrm>
          </p:grpSpPr>
          <p:pic>
            <p:nvPicPr>
              <p:cNvPr id="5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127097"/>
                <a:ext cx="1304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3889" y="1063588"/>
                <a:ext cx="5367512" cy="50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0400" y="2320990"/>
                <a:ext cx="1069975" cy="1249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1510145"/>
                <a:ext cx="1201737"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AutoShape 10"/>
              <p:cNvSpPr>
                <a:spLocks noChangeArrowheads="1"/>
              </p:cNvSpPr>
              <p:nvPr/>
            </p:nvSpPr>
            <p:spPr bwMode="auto">
              <a:xfrm>
                <a:off x="2853114" y="1916342"/>
                <a:ext cx="1525212" cy="489418"/>
              </a:xfrm>
              <a:prstGeom prst="roundRect">
                <a:avLst>
                  <a:gd name="adj" fmla="val 4167"/>
                </a:avLst>
              </a:prstGeom>
              <a:solidFill>
                <a:schemeClr val="accent1"/>
              </a:solidFill>
              <a:ln w="9525" algn="ctr">
                <a:solidFill>
                  <a:srgbClr val="4D4D4D"/>
                </a:solidFill>
                <a:round/>
                <a:headEnd/>
                <a:tailEnd/>
              </a:ln>
              <a:effectLst>
                <a:outerShdw dist="35921" dir="2700000" algn="ctr" rotWithShape="0">
                  <a:srgbClr val="AFAFAF"/>
                </a:outerShdw>
              </a:effectLst>
            </p:spPr>
            <p:txBody>
              <a:bodyPr wrap="square" anchor="ctr">
                <a:spAutoFit/>
              </a:bodyPr>
              <a:lstStyle/>
              <a:p>
                <a:pPr algn="ctr">
                  <a:lnSpc>
                    <a:spcPct val="90000"/>
                  </a:lnSpc>
                  <a:spcBef>
                    <a:spcPct val="40000"/>
                  </a:spcBef>
                  <a:defRPr/>
                </a:pPr>
                <a:r>
                  <a:rPr lang="en-US" sz="1400" dirty="0" err="1" smtClean="0">
                    <a:latin typeface="Segoe UI" pitchFamily="34" charset="0"/>
                    <a:ea typeface="Segoe UI" pitchFamily="34" charset="0"/>
                    <a:cs typeface="Segoe UI" pitchFamily="34" charset="0"/>
                  </a:rPr>
                  <a:t>Serveur DirectAccess</a:t>
                </a:r>
                <a:endParaRPr lang="en-US" sz="1400" dirty="0">
                  <a:latin typeface="Segoe UI" pitchFamily="34" charset="0"/>
                  <a:ea typeface="Segoe UI" pitchFamily="34" charset="0"/>
                  <a:cs typeface="Segoe UI" pitchFamily="34" charset="0"/>
                </a:endParaRPr>
              </a:p>
            </p:txBody>
          </p:sp>
          <p:sp>
            <p:nvSpPr>
              <p:cNvPr id="60" name="AutoShape 10"/>
              <p:cNvSpPr>
                <a:spLocks noChangeArrowheads="1"/>
              </p:cNvSpPr>
              <p:nvPr/>
            </p:nvSpPr>
            <p:spPr bwMode="auto">
              <a:xfrm>
                <a:off x="7229488" y="850251"/>
                <a:ext cx="1709392" cy="774912"/>
              </a:xfrm>
              <a:prstGeom prst="roundRect">
                <a:avLst>
                  <a:gd name="adj" fmla="val 4167"/>
                </a:avLst>
              </a:prstGeom>
              <a:solidFill>
                <a:schemeClr val="accent1"/>
              </a:solidFill>
              <a:ln w="9525" algn="ctr">
                <a:solidFill>
                  <a:srgbClr val="4D4D4D"/>
                </a:solidFill>
                <a:round/>
                <a:headEnd/>
                <a:tailEnd/>
              </a:ln>
              <a:effectLst>
                <a:outerShdw dist="35921" dir="2700000" algn="ctr" rotWithShape="0">
                  <a:srgbClr val="AFAFAF"/>
                </a:outerShdw>
              </a:effectLst>
            </p:spPr>
            <p:txBody>
              <a:bodyPr wrap="square" anchor="ctr">
                <a:spAutoFit/>
              </a:bodyPr>
              <a:lstStyle/>
              <a:p>
                <a:pPr algn="ctr">
                  <a:lnSpc>
                    <a:spcPct val="90000"/>
                  </a:lnSpc>
                  <a:spcBef>
                    <a:spcPct val="40000"/>
                  </a:spcBef>
                  <a:defRPr/>
                </a:pPr>
                <a:r>
                  <a:rPr lang="en-US" sz="1400" dirty="0" smtClean="0">
                    <a:latin typeface="Segoe UI" pitchFamily="34" charset="0"/>
                    <a:ea typeface="Segoe UI" pitchFamily="34" charset="0"/>
                    <a:cs typeface="Segoe UI" pitchFamily="34" charset="0"/>
                  </a:rPr>
                  <a:t>Contrôleur de domaine AD DS</a:t>
                </a:r>
              </a:p>
              <a:p>
                <a:pPr algn="ctr">
                  <a:lnSpc>
                    <a:spcPct val="90000"/>
                  </a:lnSpc>
                  <a:spcBef>
                    <a:spcPct val="40000"/>
                  </a:spcBef>
                  <a:defRPr/>
                </a:pPr>
                <a:r>
                  <a:rPr lang="en-US" sz="1400" dirty="0" smtClean="0">
                    <a:latin typeface="Segoe UI" pitchFamily="34" charset="0"/>
                    <a:ea typeface="Segoe UI" pitchFamily="34" charset="0"/>
                    <a:cs typeface="Segoe UI" pitchFamily="34" charset="0"/>
                  </a:rPr>
                  <a:t>Serveur DNS</a:t>
                </a:r>
                <a:endParaRPr lang="en-US" sz="1400" dirty="0">
                  <a:latin typeface="Segoe UI" pitchFamily="34" charset="0"/>
                  <a:ea typeface="Segoe UI" pitchFamily="34" charset="0"/>
                  <a:cs typeface="Segoe UI" pitchFamily="34" charset="0"/>
                </a:endParaRPr>
              </a:p>
            </p:txBody>
          </p:sp>
          <p:pic>
            <p:nvPicPr>
              <p:cNvPr id="61"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200" y="3742677"/>
                <a:ext cx="1209909" cy="1097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4" name="Group 61"/>
              <p:cNvGrpSpPr/>
              <p:nvPr/>
            </p:nvGrpSpPr>
            <p:grpSpPr>
              <a:xfrm>
                <a:off x="56627" y="3335488"/>
                <a:ext cx="1169582" cy="1121193"/>
                <a:chOff x="1021620" y="3976664"/>
                <a:chExt cx="1334279" cy="1121193"/>
              </a:xfrm>
            </p:grpSpPr>
            <p:pic>
              <p:nvPicPr>
                <p:cNvPr id="83" name="Picture 8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5881" y="4602358"/>
                  <a:ext cx="505239" cy="49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 name="AutoShape 10"/>
                <p:cNvSpPr>
                  <a:spLocks noChangeArrowheads="1"/>
                </p:cNvSpPr>
                <p:nvPr/>
              </p:nvSpPr>
              <p:spPr bwMode="auto">
                <a:xfrm>
                  <a:off x="1021620" y="3976664"/>
                  <a:ext cx="1334279" cy="665891"/>
                </a:xfrm>
                <a:prstGeom prst="roundRect">
                  <a:avLst>
                    <a:gd name="adj" fmla="val 4167"/>
                  </a:avLst>
                </a:prstGeom>
                <a:solidFill>
                  <a:schemeClr val="accent1"/>
                </a:solidFill>
                <a:ln w="9525" algn="ctr">
                  <a:solidFill>
                    <a:srgbClr val="4D4D4D"/>
                  </a:solidFill>
                  <a:round/>
                  <a:headEnd/>
                  <a:tailEnd/>
                </a:ln>
                <a:effectLst>
                  <a:outerShdw dist="35921" dir="2700000" algn="ctr" rotWithShape="0">
                    <a:srgbClr val="AFAFAF"/>
                  </a:outerShdw>
                </a:effectLst>
              </p:spPr>
              <p:txBody>
                <a:bodyPr wrap="square" anchor="ctr">
                  <a:spAutoFit/>
                </a:bodyPr>
                <a:lstStyle/>
                <a:p>
                  <a:pPr algn="ctr">
                    <a:lnSpc>
                      <a:spcPct val="90000"/>
                    </a:lnSpc>
                    <a:spcBef>
                      <a:spcPct val="40000"/>
                    </a:spcBef>
                    <a:defRPr/>
                  </a:pPr>
                  <a:r>
                    <a:rPr lang="en-US" sz="1350" b="0" dirty="0" smtClean="0">
                      <a:latin typeface="Segoe UI" pitchFamily="34" charset="0"/>
                      <a:ea typeface="Segoe UI" pitchFamily="34" charset="0"/>
                      <a:cs typeface="Segoe UI" pitchFamily="34" charset="0"/>
                    </a:rPr>
                    <a:t>Règles de sécurité de connexion</a:t>
                  </a:r>
                  <a:endParaRPr lang="en-US" sz="1350" b="0" dirty="0">
                    <a:latin typeface="Segoe UI" pitchFamily="34" charset="0"/>
                    <a:ea typeface="Segoe UI" pitchFamily="34" charset="0"/>
                    <a:cs typeface="Segoe UI" pitchFamily="34" charset="0"/>
                  </a:endParaRPr>
                </a:p>
              </p:txBody>
            </p:sp>
          </p:grpSp>
          <p:grpSp>
            <p:nvGrpSpPr>
              <p:cNvPr id="62" name="Group 62"/>
              <p:cNvGrpSpPr/>
              <p:nvPr/>
            </p:nvGrpSpPr>
            <p:grpSpPr>
              <a:xfrm>
                <a:off x="590311" y="4174667"/>
                <a:ext cx="834905" cy="689583"/>
                <a:chOff x="1045881" y="4408274"/>
                <a:chExt cx="834905" cy="689583"/>
              </a:xfrm>
            </p:grpSpPr>
            <p:pic>
              <p:nvPicPr>
                <p:cNvPr id="81" name="Picture 8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5881" y="4602358"/>
                  <a:ext cx="505239" cy="49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 name="AutoShape 10"/>
                <p:cNvSpPr>
                  <a:spLocks noChangeArrowheads="1"/>
                </p:cNvSpPr>
                <p:nvPr/>
              </p:nvSpPr>
              <p:spPr bwMode="auto">
                <a:xfrm>
                  <a:off x="1056932" y="4408274"/>
                  <a:ext cx="823854" cy="291769"/>
                </a:xfrm>
                <a:prstGeom prst="roundRect">
                  <a:avLst>
                    <a:gd name="adj" fmla="val 4167"/>
                  </a:avLst>
                </a:prstGeom>
                <a:solidFill>
                  <a:schemeClr val="accent1"/>
                </a:solidFill>
                <a:ln w="9525" algn="ctr">
                  <a:solidFill>
                    <a:srgbClr val="4D4D4D"/>
                  </a:solidFill>
                  <a:round/>
                  <a:headEnd/>
                  <a:tailEnd/>
                </a:ln>
                <a:effectLst>
                  <a:outerShdw dist="35921" dir="2700000" algn="ctr" rotWithShape="0">
                    <a:srgbClr val="AFAFAF"/>
                  </a:outerShdw>
                </a:effectLst>
              </p:spPr>
              <p:txBody>
                <a:bodyPr wrap="square" anchor="ctr">
                  <a:spAutoFit/>
                </a:bodyPr>
                <a:lstStyle/>
                <a:p>
                  <a:pPr algn="ctr">
                    <a:lnSpc>
                      <a:spcPct val="90000"/>
                    </a:lnSpc>
                    <a:spcBef>
                      <a:spcPct val="40000"/>
                    </a:spcBef>
                    <a:defRPr/>
                  </a:pPr>
                  <a:r>
                    <a:rPr lang="en-US" sz="1400" dirty="0" smtClean="0">
                      <a:latin typeface="Segoe UI" pitchFamily="34" charset="0"/>
                      <a:ea typeface="Segoe UI" pitchFamily="34" charset="0"/>
                      <a:cs typeface="Segoe UI" pitchFamily="34" charset="0"/>
                    </a:rPr>
                    <a:t>NRPT</a:t>
                  </a:r>
                  <a:endParaRPr lang="en-US" sz="1400" dirty="0">
                    <a:latin typeface="Segoe UI" pitchFamily="34" charset="0"/>
                    <a:ea typeface="Segoe UI" pitchFamily="34" charset="0"/>
                    <a:cs typeface="Segoe UI" pitchFamily="34" charset="0"/>
                  </a:endParaRPr>
                </a:p>
              </p:txBody>
            </p:sp>
          </p:grpSp>
          <p:sp>
            <p:nvSpPr>
              <p:cNvPr id="64" name="AutoShape 10"/>
              <p:cNvSpPr>
                <a:spLocks noChangeArrowheads="1"/>
              </p:cNvSpPr>
              <p:nvPr/>
            </p:nvSpPr>
            <p:spPr bwMode="auto">
              <a:xfrm>
                <a:off x="752877" y="4802809"/>
                <a:ext cx="2023687" cy="489418"/>
              </a:xfrm>
              <a:prstGeom prst="roundRect">
                <a:avLst>
                  <a:gd name="adj" fmla="val 4167"/>
                </a:avLst>
              </a:prstGeom>
              <a:solidFill>
                <a:schemeClr val="accent1"/>
              </a:solidFill>
              <a:ln w="9525" algn="ctr">
                <a:solidFill>
                  <a:srgbClr val="4D4D4D"/>
                </a:solidFill>
                <a:round/>
                <a:headEnd/>
                <a:tailEnd/>
              </a:ln>
              <a:effectLst>
                <a:outerShdw dist="35921" dir="2700000" algn="ctr" rotWithShape="0">
                  <a:srgbClr val="AFAFAF"/>
                </a:outerShdw>
              </a:effectLst>
            </p:spPr>
            <p:txBody>
              <a:bodyPr wrap="square" anchor="ctr">
                <a:spAutoFit/>
              </a:bodyPr>
              <a:lstStyle/>
              <a:p>
                <a:pPr algn="ctr">
                  <a:lnSpc>
                    <a:spcPct val="90000"/>
                  </a:lnSpc>
                  <a:spcBef>
                    <a:spcPct val="40000"/>
                  </a:spcBef>
                  <a:defRPr/>
                </a:pPr>
                <a:r>
                  <a:rPr lang="en-US" sz="1400" dirty="0" smtClean="0">
                    <a:latin typeface="Segoe UI" pitchFamily="34" charset="0"/>
                    <a:ea typeface="Segoe UI" pitchFamily="34" charset="0"/>
                    <a:cs typeface="Segoe UI" pitchFamily="34" charset="0"/>
                  </a:rPr>
                  <a:t>Ordinateurs clients externes</a:t>
                </a:r>
                <a:endParaRPr lang="en-US" sz="1400" dirty="0">
                  <a:latin typeface="Segoe UI" pitchFamily="34" charset="0"/>
                  <a:ea typeface="Segoe UI" pitchFamily="34" charset="0"/>
                  <a:cs typeface="Segoe UI" pitchFamily="34" charset="0"/>
                </a:endParaRPr>
              </a:p>
            </p:txBody>
          </p:sp>
          <p:pic>
            <p:nvPicPr>
              <p:cNvPr id="65"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85160" y="1237707"/>
                <a:ext cx="1201737"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 name="AutoShape 10"/>
              <p:cNvSpPr>
                <a:spLocks noChangeArrowheads="1"/>
              </p:cNvSpPr>
              <p:nvPr/>
            </p:nvSpPr>
            <p:spPr bwMode="auto">
              <a:xfrm>
                <a:off x="768980" y="1091551"/>
                <a:ext cx="1372579" cy="291769"/>
              </a:xfrm>
              <a:prstGeom prst="roundRect">
                <a:avLst>
                  <a:gd name="adj" fmla="val 4167"/>
                </a:avLst>
              </a:prstGeom>
              <a:solidFill>
                <a:schemeClr val="accent1"/>
              </a:solidFill>
              <a:ln w="9525" algn="ctr">
                <a:solidFill>
                  <a:srgbClr val="4D4D4D"/>
                </a:solidFill>
                <a:round/>
                <a:headEnd/>
                <a:tailEnd/>
              </a:ln>
              <a:effectLst>
                <a:outerShdw dist="35921" dir="2700000" algn="ctr" rotWithShape="0">
                  <a:srgbClr val="AFAFAF"/>
                </a:outerShdw>
              </a:effectLst>
            </p:spPr>
            <p:txBody>
              <a:bodyPr wrap="square" anchor="ctr">
                <a:spAutoFit/>
              </a:bodyPr>
              <a:lstStyle/>
              <a:p>
                <a:pPr algn="ctr">
                  <a:lnSpc>
                    <a:spcPct val="90000"/>
                  </a:lnSpc>
                  <a:spcBef>
                    <a:spcPct val="40000"/>
                  </a:spcBef>
                  <a:defRPr/>
                </a:pPr>
                <a:r>
                  <a:rPr lang="en-US" sz="1400" dirty="0" smtClean="0">
                    <a:latin typeface="Segoe UI" pitchFamily="34" charset="0"/>
                    <a:ea typeface="Segoe UI" pitchFamily="34" charset="0"/>
                    <a:cs typeface="Segoe UI" pitchFamily="34" charset="0"/>
                  </a:rPr>
                  <a:t>Serveur DNS</a:t>
                </a:r>
                <a:endParaRPr lang="en-US" sz="1400" dirty="0">
                  <a:latin typeface="Segoe UI" pitchFamily="34" charset="0"/>
                  <a:ea typeface="Segoe UI" pitchFamily="34" charset="0"/>
                  <a:cs typeface="Segoe UI" pitchFamily="34" charset="0"/>
                </a:endParaRPr>
              </a:p>
            </p:txBody>
          </p:sp>
          <p:grpSp>
            <p:nvGrpSpPr>
              <p:cNvPr id="63" name="Group 66"/>
              <p:cNvGrpSpPr/>
              <p:nvPr/>
            </p:nvGrpSpPr>
            <p:grpSpPr>
              <a:xfrm>
                <a:off x="5677895" y="3431495"/>
                <a:ext cx="1593938" cy="1273969"/>
                <a:chOff x="5306580" y="2993231"/>
                <a:chExt cx="1593938" cy="1273969"/>
              </a:xfrm>
            </p:grpSpPr>
            <p:pic>
              <p:nvPicPr>
                <p:cNvPr id="79"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46330" y="3170237"/>
                  <a:ext cx="1054188"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 name="Picture 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06580" y="2993231"/>
                  <a:ext cx="1146175"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8" name="AutoShape 10"/>
              <p:cNvSpPr>
                <a:spLocks noChangeArrowheads="1"/>
              </p:cNvSpPr>
              <p:nvPr/>
            </p:nvSpPr>
            <p:spPr bwMode="auto">
              <a:xfrm>
                <a:off x="5205801" y="4814290"/>
                <a:ext cx="2023687" cy="489418"/>
              </a:xfrm>
              <a:prstGeom prst="roundRect">
                <a:avLst>
                  <a:gd name="adj" fmla="val 4167"/>
                </a:avLst>
              </a:prstGeom>
              <a:solidFill>
                <a:schemeClr val="accent1"/>
              </a:solidFill>
              <a:ln w="9525" algn="ctr">
                <a:solidFill>
                  <a:srgbClr val="4D4D4D"/>
                </a:solidFill>
                <a:round/>
                <a:headEnd/>
                <a:tailEnd/>
              </a:ln>
              <a:effectLst>
                <a:outerShdw dist="35921" dir="2700000" algn="ctr" rotWithShape="0">
                  <a:srgbClr val="AFAFAF"/>
                </a:outerShdw>
              </a:effectLst>
            </p:spPr>
            <p:txBody>
              <a:bodyPr wrap="square" anchor="ctr">
                <a:spAutoFit/>
              </a:bodyPr>
              <a:lstStyle/>
              <a:p>
                <a:pPr algn="ctr">
                  <a:lnSpc>
                    <a:spcPct val="90000"/>
                  </a:lnSpc>
                  <a:spcBef>
                    <a:spcPct val="40000"/>
                  </a:spcBef>
                  <a:defRPr/>
                </a:pPr>
                <a:r>
                  <a:rPr lang="en-US" sz="1400" dirty="0" smtClean="0">
                    <a:latin typeface="Segoe UI" pitchFamily="34" charset="0"/>
                    <a:ea typeface="Segoe UI" pitchFamily="34" charset="0"/>
                    <a:cs typeface="Segoe UI" pitchFamily="34" charset="0"/>
                  </a:rPr>
                  <a:t>Ressources réseau internes</a:t>
                </a:r>
                <a:endParaRPr lang="en-US" sz="1400" dirty="0">
                  <a:latin typeface="Segoe UI" pitchFamily="34" charset="0"/>
                  <a:ea typeface="Segoe UI" pitchFamily="34" charset="0"/>
                  <a:cs typeface="Segoe UI" pitchFamily="34" charset="0"/>
                </a:endParaRPr>
              </a:p>
            </p:txBody>
          </p:sp>
          <p:grpSp>
            <p:nvGrpSpPr>
              <p:cNvPr id="67" name="Group 68"/>
              <p:cNvGrpSpPr/>
              <p:nvPr/>
            </p:nvGrpSpPr>
            <p:grpSpPr>
              <a:xfrm rot="19368253">
                <a:off x="1917013" y="3494967"/>
                <a:ext cx="1504073" cy="240100"/>
                <a:chOff x="810127" y="5183489"/>
                <a:chExt cx="3767485" cy="156239"/>
              </a:xfrm>
              <a:solidFill>
                <a:schemeClr val="bg2"/>
              </a:solidFill>
            </p:grpSpPr>
            <p:sp>
              <p:nvSpPr>
                <p:cNvPr id="76" name="Rectangle 75"/>
                <p:cNvSpPr/>
                <p:nvPr/>
              </p:nvSpPr>
              <p:spPr>
                <a:xfrm>
                  <a:off x="901067" y="5186324"/>
                  <a:ext cx="3606993" cy="152400"/>
                </a:xfrm>
                <a:prstGeom prst="rect">
                  <a:avLst/>
                </a:prstGeom>
                <a:grpFill/>
                <a:ln>
                  <a:solidFill>
                    <a:schemeClr val="accent4">
                      <a:lumMod val="50000"/>
                      <a:lumOff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0" dirty="0" smtClean="0">
                      <a:solidFill>
                        <a:schemeClr val="tx1"/>
                      </a:solidFill>
                      <a:latin typeface="Segoe UI" pitchFamily="34" charset="0"/>
                      <a:ea typeface="Segoe UI" pitchFamily="34" charset="0"/>
                      <a:cs typeface="Segoe UI" pitchFamily="34" charset="0"/>
                    </a:rPr>
                    <a:t>Infrastructure</a:t>
                  </a:r>
                  <a:endParaRPr lang="en-US" sz="1400" b="0" dirty="0">
                    <a:solidFill>
                      <a:schemeClr val="tx1"/>
                    </a:solidFill>
                    <a:latin typeface="Segoe UI" pitchFamily="34" charset="0"/>
                    <a:ea typeface="Segoe UI" pitchFamily="34" charset="0"/>
                    <a:cs typeface="Segoe UI" pitchFamily="34" charset="0"/>
                  </a:endParaRPr>
                </a:p>
              </p:txBody>
            </p:sp>
            <p:sp>
              <p:nvSpPr>
                <p:cNvPr id="77" name="Oval 76"/>
                <p:cNvSpPr/>
                <p:nvPr/>
              </p:nvSpPr>
              <p:spPr>
                <a:xfrm>
                  <a:off x="810127" y="5183489"/>
                  <a:ext cx="76200" cy="152400"/>
                </a:xfrm>
                <a:prstGeom prst="ellipse">
                  <a:avLst/>
                </a:prstGeom>
                <a:grpFill/>
                <a:ln>
                  <a:solidFill>
                    <a:schemeClr val="accent4">
                      <a:lumMod val="50000"/>
                      <a:lumOff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dirty="0">
                    <a:latin typeface="Segoe UI" pitchFamily="34" charset="0"/>
                    <a:ea typeface="Segoe UI" pitchFamily="34" charset="0"/>
                    <a:cs typeface="Segoe UI" pitchFamily="34" charset="0"/>
                  </a:endParaRPr>
                </a:p>
              </p:txBody>
            </p:sp>
            <p:sp>
              <p:nvSpPr>
                <p:cNvPr id="78" name="Oval 77"/>
                <p:cNvSpPr/>
                <p:nvPr/>
              </p:nvSpPr>
              <p:spPr>
                <a:xfrm>
                  <a:off x="4501412" y="5187328"/>
                  <a:ext cx="76200" cy="152400"/>
                </a:xfrm>
                <a:prstGeom prst="ellipse">
                  <a:avLst/>
                </a:prstGeom>
                <a:grpFill/>
                <a:ln>
                  <a:solidFill>
                    <a:schemeClr val="accent4">
                      <a:lumMod val="50000"/>
                      <a:lumOff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dirty="0">
                    <a:latin typeface="Segoe UI" pitchFamily="34" charset="0"/>
                    <a:ea typeface="Segoe UI" pitchFamily="34" charset="0"/>
                    <a:cs typeface="Segoe UI" pitchFamily="34" charset="0"/>
                  </a:endParaRPr>
                </a:p>
              </p:txBody>
            </p:sp>
          </p:grpSp>
          <p:sp>
            <p:nvSpPr>
              <p:cNvPr id="70" name="Freeform 69"/>
              <p:cNvSpPr/>
              <p:nvPr/>
            </p:nvSpPr>
            <p:spPr>
              <a:xfrm>
                <a:off x="2006930" y="3276600"/>
                <a:ext cx="1498270" cy="1178138"/>
              </a:xfrm>
              <a:custGeom>
                <a:avLst/>
                <a:gdLst>
                  <a:gd name="connsiteX0" fmla="*/ 0 w 1193470"/>
                  <a:gd name="connsiteY0" fmla="*/ 950026 h 950026"/>
                  <a:gd name="connsiteX1" fmla="*/ 1193470 w 1193470"/>
                  <a:gd name="connsiteY1" fmla="*/ 0 h 950026"/>
                </a:gdLst>
                <a:ahLst/>
                <a:cxnLst>
                  <a:cxn ang="0">
                    <a:pos x="connsiteX0" y="connsiteY0"/>
                  </a:cxn>
                  <a:cxn ang="0">
                    <a:pos x="connsiteX1" y="connsiteY1"/>
                  </a:cxn>
                </a:cxnLst>
                <a:rect l="l" t="t" r="r" b="b"/>
                <a:pathLst>
                  <a:path w="1193470" h="950026">
                    <a:moveTo>
                      <a:pt x="0" y="950026"/>
                    </a:moveTo>
                    <a:lnTo>
                      <a:pt x="1193470" y="0"/>
                    </a:lnTo>
                  </a:path>
                </a:pathLst>
              </a:custGeom>
              <a:ln>
                <a:solidFill>
                  <a:srgbClr val="C00000"/>
                </a:solidFill>
              </a:ln>
            </p:spPr>
            <p:style>
              <a:lnRef idx="2">
                <a:schemeClr val="accent4"/>
              </a:lnRef>
              <a:fillRef idx="0">
                <a:schemeClr val="accent4"/>
              </a:fillRef>
              <a:effectRef idx="1">
                <a:schemeClr val="accent4"/>
              </a:effectRef>
              <a:fontRef idx="minor">
                <a:schemeClr val="tx1"/>
              </a:fontRef>
            </p:style>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solidFill>
                      <a:srgbClr val="C00000"/>
                    </a:solidFill>
                  </a:ln>
                  <a:solidFill>
                    <a:schemeClr val="tx1"/>
                  </a:solidFill>
                  <a:effectLst/>
                  <a:latin typeface="Segoe UI" pitchFamily="34" charset="0"/>
                  <a:ea typeface="Segoe UI" pitchFamily="34" charset="0"/>
                  <a:cs typeface="Segoe UI" pitchFamily="34" charset="0"/>
                </a:endParaRPr>
              </a:p>
            </p:txBody>
          </p:sp>
          <p:grpSp>
            <p:nvGrpSpPr>
              <p:cNvPr id="69" name="Group 70"/>
              <p:cNvGrpSpPr/>
              <p:nvPr/>
            </p:nvGrpSpPr>
            <p:grpSpPr>
              <a:xfrm rot="19368253">
                <a:off x="2065205" y="3796353"/>
                <a:ext cx="1381718" cy="212337"/>
                <a:chOff x="1339174" y="5105400"/>
                <a:chExt cx="3043136" cy="152400"/>
              </a:xfrm>
              <a:solidFill>
                <a:schemeClr val="bg2"/>
              </a:solidFill>
            </p:grpSpPr>
            <p:sp>
              <p:nvSpPr>
                <p:cNvPr id="73" name="Rectangle 72"/>
                <p:cNvSpPr/>
                <p:nvPr/>
              </p:nvSpPr>
              <p:spPr>
                <a:xfrm>
                  <a:off x="1371600" y="5105400"/>
                  <a:ext cx="2971800" cy="152400"/>
                </a:xfrm>
                <a:prstGeom prst="rect">
                  <a:avLst/>
                </a:prstGeom>
                <a:grpFill/>
                <a:ln>
                  <a:solidFill>
                    <a:schemeClr val="accent4">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Segoe UI" pitchFamily="34" charset="0"/>
                      <a:ea typeface="Segoe UI" pitchFamily="34" charset="0"/>
                      <a:cs typeface="Segoe UI" pitchFamily="34" charset="0"/>
                    </a:rPr>
                    <a:t>Intranet</a:t>
                  </a:r>
                  <a:endParaRPr lang="en-US" sz="1400" dirty="0">
                    <a:solidFill>
                      <a:schemeClr val="tx1"/>
                    </a:solidFill>
                    <a:latin typeface="Segoe UI" pitchFamily="34" charset="0"/>
                    <a:ea typeface="Segoe UI" pitchFamily="34" charset="0"/>
                    <a:cs typeface="Segoe UI" pitchFamily="34" charset="0"/>
                  </a:endParaRPr>
                </a:p>
              </p:txBody>
            </p:sp>
            <p:sp>
              <p:nvSpPr>
                <p:cNvPr id="74" name="Oval 73"/>
                <p:cNvSpPr/>
                <p:nvPr/>
              </p:nvSpPr>
              <p:spPr>
                <a:xfrm>
                  <a:off x="1339174" y="5105400"/>
                  <a:ext cx="76200" cy="152400"/>
                </a:xfrm>
                <a:prstGeom prst="ellipse">
                  <a:avLst/>
                </a:prstGeom>
                <a:grpFill/>
                <a:ln>
                  <a:solidFill>
                    <a:schemeClr val="accent4">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Segoe UI" pitchFamily="34" charset="0"/>
                    <a:ea typeface="Segoe UI" pitchFamily="34" charset="0"/>
                    <a:cs typeface="Segoe UI" pitchFamily="34" charset="0"/>
                  </a:endParaRPr>
                </a:p>
              </p:txBody>
            </p:sp>
            <p:sp>
              <p:nvSpPr>
                <p:cNvPr id="75" name="Oval 74"/>
                <p:cNvSpPr/>
                <p:nvPr/>
              </p:nvSpPr>
              <p:spPr>
                <a:xfrm>
                  <a:off x="4306110" y="5105400"/>
                  <a:ext cx="76200" cy="152400"/>
                </a:xfrm>
                <a:prstGeom prst="ellipse">
                  <a:avLst/>
                </a:prstGeom>
                <a:grpFill/>
                <a:ln>
                  <a:solidFill>
                    <a:schemeClr val="accent4">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Segoe UI" pitchFamily="34" charset="0"/>
                    <a:ea typeface="Segoe UI" pitchFamily="34" charset="0"/>
                    <a:cs typeface="Segoe UI" pitchFamily="34" charset="0"/>
                  </a:endParaRPr>
                </a:p>
              </p:txBody>
            </p:sp>
          </p:grpSp>
          <p:cxnSp>
            <p:nvCxnSpPr>
              <p:cNvPr id="72" name="Straight Connector 71"/>
              <p:cNvCxnSpPr/>
              <p:nvPr/>
            </p:nvCxnSpPr>
            <p:spPr bwMode="auto">
              <a:xfrm>
                <a:off x="4038600" y="3109332"/>
                <a:ext cx="1639295" cy="910331"/>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grpSp>
      </p:grpSp>
      <p:grpSp>
        <p:nvGrpSpPr>
          <p:cNvPr id="128" name="Group 127"/>
          <p:cNvGrpSpPr/>
          <p:nvPr/>
        </p:nvGrpSpPr>
        <p:grpSpPr>
          <a:xfrm>
            <a:off x="0" y="841317"/>
            <a:ext cx="9144000" cy="5495405"/>
            <a:chOff x="-8801100" y="2048395"/>
            <a:chExt cx="9144000" cy="5495405"/>
          </a:xfrm>
        </p:grpSpPr>
        <p:sp>
          <p:nvSpPr>
            <p:cNvPr id="127" name="Rectangle 126"/>
            <p:cNvSpPr/>
            <p:nvPr/>
          </p:nvSpPr>
          <p:spPr bwMode="auto">
            <a:xfrm>
              <a:off x="-8801100" y="2048395"/>
              <a:ext cx="9144000" cy="5495405"/>
            </a:xfrm>
            <a:prstGeom prst="rect">
              <a:avLst/>
            </a:prstGeom>
            <a:solidFill>
              <a:schemeClr val="accent1"/>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p:txBody>
        </p:sp>
        <p:grpSp>
          <p:nvGrpSpPr>
            <p:cNvPr id="3" name="Group 3"/>
            <p:cNvGrpSpPr/>
            <p:nvPr/>
          </p:nvGrpSpPr>
          <p:grpSpPr>
            <a:xfrm>
              <a:off x="-8460632" y="2109145"/>
              <a:ext cx="8460632" cy="5245749"/>
              <a:chOff x="590311" y="850251"/>
              <a:chExt cx="8460632" cy="5245749"/>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127097"/>
                <a:ext cx="1304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3889" y="1063588"/>
                <a:ext cx="5367512" cy="50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0400" y="2320990"/>
                <a:ext cx="1069975" cy="1249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1510145"/>
                <a:ext cx="1201737"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utoShape 10"/>
              <p:cNvSpPr>
                <a:spLocks noChangeArrowheads="1"/>
              </p:cNvSpPr>
              <p:nvPr/>
            </p:nvSpPr>
            <p:spPr bwMode="auto">
              <a:xfrm>
                <a:off x="2853113" y="1916342"/>
                <a:ext cx="1566487" cy="489418"/>
              </a:xfrm>
              <a:prstGeom prst="roundRect">
                <a:avLst>
                  <a:gd name="adj" fmla="val 4167"/>
                </a:avLst>
              </a:prstGeom>
              <a:solidFill>
                <a:schemeClr val="accent1"/>
              </a:solidFill>
              <a:ln w="9525" algn="ctr">
                <a:solidFill>
                  <a:srgbClr val="4D4D4D"/>
                </a:solidFill>
                <a:round/>
                <a:headEnd/>
                <a:tailEnd/>
              </a:ln>
              <a:effectLst>
                <a:outerShdw dist="35921" dir="2700000" algn="ctr" rotWithShape="0">
                  <a:srgbClr val="AFAFAF"/>
                </a:outerShdw>
              </a:effectLst>
            </p:spPr>
            <p:txBody>
              <a:bodyPr wrap="square" anchor="ctr">
                <a:spAutoFit/>
              </a:bodyPr>
              <a:lstStyle/>
              <a:p>
                <a:pPr algn="ctr">
                  <a:lnSpc>
                    <a:spcPct val="90000"/>
                  </a:lnSpc>
                  <a:spcBef>
                    <a:spcPct val="40000"/>
                  </a:spcBef>
                  <a:defRPr/>
                </a:pPr>
                <a:r>
                  <a:rPr lang="en-US" sz="1400" dirty="0" err="1" smtClean="0">
                    <a:latin typeface="Segoe UI" pitchFamily="34" charset="0"/>
                    <a:ea typeface="Segoe UI" pitchFamily="34" charset="0"/>
                    <a:cs typeface="Segoe UI" pitchFamily="34" charset="0"/>
                  </a:rPr>
                  <a:t>Serveur DirectAccess</a:t>
                </a:r>
                <a:endParaRPr lang="en-US" sz="1400" dirty="0">
                  <a:latin typeface="Segoe UI" pitchFamily="34" charset="0"/>
                  <a:ea typeface="Segoe UI" pitchFamily="34" charset="0"/>
                  <a:cs typeface="Segoe UI" pitchFamily="34" charset="0"/>
                </a:endParaRPr>
              </a:p>
            </p:txBody>
          </p:sp>
          <p:sp>
            <p:nvSpPr>
              <p:cNvPr id="10" name="AutoShape 10"/>
              <p:cNvSpPr>
                <a:spLocks noChangeArrowheads="1"/>
              </p:cNvSpPr>
              <p:nvPr/>
            </p:nvSpPr>
            <p:spPr bwMode="auto">
              <a:xfrm>
                <a:off x="7229488" y="850251"/>
                <a:ext cx="1821455" cy="774912"/>
              </a:xfrm>
              <a:prstGeom prst="roundRect">
                <a:avLst>
                  <a:gd name="adj" fmla="val 4167"/>
                </a:avLst>
              </a:prstGeom>
              <a:solidFill>
                <a:schemeClr val="accent1"/>
              </a:solidFill>
              <a:ln w="9525" algn="ctr">
                <a:solidFill>
                  <a:srgbClr val="4D4D4D"/>
                </a:solidFill>
                <a:round/>
                <a:headEnd/>
                <a:tailEnd/>
              </a:ln>
              <a:effectLst>
                <a:outerShdw dist="35921" dir="2700000" algn="ctr" rotWithShape="0">
                  <a:srgbClr val="AFAFAF"/>
                </a:outerShdw>
              </a:effectLst>
            </p:spPr>
            <p:txBody>
              <a:bodyPr wrap="square" anchor="ctr">
                <a:spAutoFit/>
              </a:bodyPr>
              <a:lstStyle/>
              <a:p>
                <a:pPr algn="ctr">
                  <a:lnSpc>
                    <a:spcPct val="90000"/>
                  </a:lnSpc>
                  <a:spcBef>
                    <a:spcPct val="40000"/>
                  </a:spcBef>
                  <a:defRPr/>
                </a:pPr>
                <a:r>
                  <a:rPr lang="en-US" sz="1400" dirty="0" smtClean="0">
                    <a:latin typeface="Segoe UI" pitchFamily="34" charset="0"/>
                    <a:ea typeface="Segoe UI" pitchFamily="34" charset="0"/>
                    <a:cs typeface="Segoe UI" pitchFamily="34" charset="0"/>
                  </a:rPr>
                  <a:t>Contrôleur de domaine AD DS</a:t>
                </a:r>
              </a:p>
              <a:p>
                <a:pPr algn="ctr">
                  <a:lnSpc>
                    <a:spcPct val="90000"/>
                  </a:lnSpc>
                  <a:spcBef>
                    <a:spcPct val="40000"/>
                  </a:spcBef>
                  <a:defRPr/>
                </a:pPr>
                <a:r>
                  <a:rPr lang="en-US" sz="1400" dirty="0" smtClean="0">
                    <a:latin typeface="Segoe UI" pitchFamily="34" charset="0"/>
                    <a:ea typeface="Segoe UI" pitchFamily="34" charset="0"/>
                    <a:cs typeface="Segoe UI" pitchFamily="34" charset="0"/>
                  </a:rPr>
                  <a:t>Serveur DNS</a:t>
                </a:r>
                <a:endParaRPr lang="en-US" sz="1400" dirty="0">
                  <a:latin typeface="Segoe UI" pitchFamily="34" charset="0"/>
                  <a:ea typeface="Segoe UI" pitchFamily="34" charset="0"/>
                  <a:cs typeface="Segoe UI" pitchFamily="34" charset="0"/>
                </a:endParaRPr>
              </a:p>
            </p:txBody>
          </p:sp>
          <p:pic>
            <p:nvPicPr>
              <p:cNvPr id="11"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200" y="3742677"/>
                <a:ext cx="1209909" cy="1097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11"/>
              <p:cNvGrpSpPr/>
              <p:nvPr/>
            </p:nvGrpSpPr>
            <p:grpSpPr>
              <a:xfrm>
                <a:off x="1384789" y="3357967"/>
                <a:ext cx="1728062" cy="982959"/>
                <a:chOff x="979298" y="4173263"/>
                <a:chExt cx="1971404" cy="982959"/>
              </a:xfrm>
            </p:grpSpPr>
            <p:pic>
              <p:nvPicPr>
                <p:cNvPr id="24" name="Picture 2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9298" y="4660723"/>
                  <a:ext cx="505240" cy="49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AutoShape 10"/>
                <p:cNvSpPr>
                  <a:spLocks noChangeArrowheads="1"/>
                </p:cNvSpPr>
                <p:nvPr/>
              </p:nvSpPr>
              <p:spPr bwMode="auto">
                <a:xfrm>
                  <a:off x="1079127" y="4173263"/>
                  <a:ext cx="1871575" cy="489418"/>
                </a:xfrm>
                <a:prstGeom prst="roundRect">
                  <a:avLst>
                    <a:gd name="adj" fmla="val 4167"/>
                  </a:avLst>
                </a:prstGeom>
                <a:solidFill>
                  <a:schemeClr val="accent1"/>
                </a:solidFill>
                <a:ln w="9525" algn="ctr">
                  <a:solidFill>
                    <a:srgbClr val="4D4D4D"/>
                  </a:solidFill>
                  <a:round/>
                  <a:headEnd/>
                  <a:tailEnd/>
                </a:ln>
                <a:effectLst>
                  <a:outerShdw dist="35921" dir="2700000" algn="ctr" rotWithShape="0">
                    <a:srgbClr val="AFAFAF"/>
                  </a:outerShdw>
                </a:effectLst>
              </p:spPr>
              <p:txBody>
                <a:bodyPr wrap="square" anchor="ctr">
                  <a:spAutoFit/>
                </a:bodyPr>
                <a:lstStyle/>
                <a:p>
                  <a:pPr algn="ctr">
                    <a:lnSpc>
                      <a:spcPct val="90000"/>
                    </a:lnSpc>
                    <a:spcBef>
                      <a:spcPct val="40000"/>
                    </a:spcBef>
                    <a:defRPr/>
                  </a:pPr>
                  <a:r>
                    <a:rPr lang="en-US" sz="1400" dirty="0" smtClean="0">
                      <a:latin typeface="Segoe UI" pitchFamily="34" charset="0"/>
                      <a:ea typeface="Segoe UI" pitchFamily="34" charset="0"/>
                      <a:cs typeface="Segoe UI" pitchFamily="34" charset="0"/>
                    </a:rPr>
                    <a:t>Règles de sécurité de connexion</a:t>
                  </a:r>
                  <a:endParaRPr lang="en-US" sz="1400" dirty="0">
                    <a:latin typeface="Segoe UI" pitchFamily="34" charset="0"/>
                    <a:ea typeface="Segoe UI" pitchFamily="34" charset="0"/>
                    <a:cs typeface="Segoe UI" pitchFamily="34" charset="0"/>
                  </a:endParaRPr>
                </a:p>
              </p:txBody>
            </p:sp>
          </p:grpSp>
          <p:grpSp>
            <p:nvGrpSpPr>
              <p:cNvPr id="12" name="Group 12"/>
              <p:cNvGrpSpPr/>
              <p:nvPr/>
            </p:nvGrpSpPr>
            <p:grpSpPr>
              <a:xfrm>
                <a:off x="590311" y="4174667"/>
                <a:ext cx="834905" cy="689583"/>
                <a:chOff x="1045881" y="4408274"/>
                <a:chExt cx="834905" cy="689583"/>
              </a:xfrm>
            </p:grpSpPr>
            <p:pic>
              <p:nvPicPr>
                <p:cNvPr id="22" name="Picture 2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5881" y="4602358"/>
                  <a:ext cx="505239" cy="49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AutoShape 10"/>
                <p:cNvSpPr>
                  <a:spLocks noChangeArrowheads="1"/>
                </p:cNvSpPr>
                <p:nvPr/>
              </p:nvSpPr>
              <p:spPr bwMode="auto">
                <a:xfrm>
                  <a:off x="1056932" y="4408274"/>
                  <a:ext cx="823854" cy="291769"/>
                </a:xfrm>
                <a:prstGeom prst="roundRect">
                  <a:avLst>
                    <a:gd name="adj" fmla="val 4167"/>
                  </a:avLst>
                </a:prstGeom>
                <a:solidFill>
                  <a:schemeClr val="accent1"/>
                </a:solidFill>
                <a:ln w="9525" algn="ctr">
                  <a:solidFill>
                    <a:srgbClr val="4D4D4D"/>
                  </a:solidFill>
                  <a:round/>
                  <a:headEnd/>
                  <a:tailEnd/>
                </a:ln>
                <a:effectLst>
                  <a:outerShdw dist="35921" dir="2700000" algn="ctr" rotWithShape="0">
                    <a:srgbClr val="AFAFAF"/>
                  </a:outerShdw>
                </a:effectLst>
              </p:spPr>
              <p:txBody>
                <a:bodyPr wrap="square" anchor="ctr">
                  <a:spAutoFit/>
                </a:bodyPr>
                <a:lstStyle/>
                <a:p>
                  <a:pPr algn="ctr">
                    <a:lnSpc>
                      <a:spcPct val="90000"/>
                    </a:lnSpc>
                    <a:spcBef>
                      <a:spcPct val="40000"/>
                    </a:spcBef>
                    <a:defRPr/>
                  </a:pPr>
                  <a:r>
                    <a:rPr lang="en-US" sz="1400" dirty="0" smtClean="0">
                      <a:latin typeface="Segoe UI" pitchFamily="34" charset="0"/>
                      <a:ea typeface="Segoe UI" pitchFamily="34" charset="0"/>
                      <a:cs typeface="Segoe UI" pitchFamily="34" charset="0"/>
                    </a:rPr>
                    <a:t>NRPT</a:t>
                  </a:r>
                  <a:endParaRPr lang="en-US" sz="1400" dirty="0">
                    <a:latin typeface="Segoe UI" pitchFamily="34" charset="0"/>
                    <a:ea typeface="Segoe UI" pitchFamily="34" charset="0"/>
                    <a:cs typeface="Segoe UI" pitchFamily="34" charset="0"/>
                  </a:endParaRPr>
                </a:p>
              </p:txBody>
            </p:sp>
          </p:grpSp>
          <p:sp>
            <p:nvSpPr>
              <p:cNvPr id="14" name="AutoShape 10"/>
              <p:cNvSpPr>
                <a:spLocks noChangeArrowheads="1"/>
              </p:cNvSpPr>
              <p:nvPr/>
            </p:nvSpPr>
            <p:spPr bwMode="auto">
              <a:xfrm>
                <a:off x="752877" y="4802809"/>
                <a:ext cx="2023687" cy="489418"/>
              </a:xfrm>
              <a:prstGeom prst="roundRect">
                <a:avLst>
                  <a:gd name="adj" fmla="val 4167"/>
                </a:avLst>
              </a:prstGeom>
              <a:solidFill>
                <a:schemeClr val="accent1"/>
              </a:solidFill>
              <a:ln w="9525" algn="ctr">
                <a:solidFill>
                  <a:srgbClr val="4D4D4D"/>
                </a:solidFill>
                <a:round/>
                <a:headEnd/>
                <a:tailEnd/>
              </a:ln>
              <a:effectLst>
                <a:outerShdw dist="35921" dir="2700000" algn="ctr" rotWithShape="0">
                  <a:srgbClr val="AFAFAF"/>
                </a:outerShdw>
              </a:effectLst>
            </p:spPr>
            <p:txBody>
              <a:bodyPr wrap="square" anchor="ctr">
                <a:spAutoFit/>
              </a:bodyPr>
              <a:lstStyle/>
              <a:p>
                <a:pPr algn="ctr">
                  <a:lnSpc>
                    <a:spcPct val="90000"/>
                  </a:lnSpc>
                  <a:spcBef>
                    <a:spcPct val="40000"/>
                  </a:spcBef>
                  <a:defRPr/>
                </a:pPr>
                <a:r>
                  <a:rPr lang="en-US" sz="1400" dirty="0" smtClean="0">
                    <a:latin typeface="Segoe UI" pitchFamily="34" charset="0"/>
                    <a:ea typeface="Segoe UI" pitchFamily="34" charset="0"/>
                    <a:cs typeface="Segoe UI" pitchFamily="34" charset="0"/>
                  </a:rPr>
                  <a:t>Ordinateurs clients externes</a:t>
                </a:r>
                <a:endParaRPr lang="en-US" sz="1400" dirty="0">
                  <a:latin typeface="Segoe UI" pitchFamily="34" charset="0"/>
                  <a:ea typeface="Segoe UI" pitchFamily="34" charset="0"/>
                  <a:cs typeface="Segoe UI" pitchFamily="34" charset="0"/>
                </a:endParaRPr>
              </a:p>
            </p:txBody>
          </p:sp>
          <p:cxnSp>
            <p:nvCxnSpPr>
              <p:cNvPr id="15" name="Straight Arrow Connector 14"/>
              <p:cNvCxnSpPr/>
              <p:nvPr/>
            </p:nvCxnSpPr>
            <p:spPr bwMode="auto">
              <a:xfrm>
                <a:off x="1335817" y="2320990"/>
                <a:ext cx="0" cy="1390056"/>
              </a:xfrm>
              <a:prstGeom prst="straightConnector1">
                <a:avLst/>
              </a:prstGeom>
              <a:ln>
                <a:solidFill>
                  <a:schemeClr val="tx1"/>
                </a:solidFill>
                <a:headEnd type="arrow" w="med" len="med"/>
                <a:tailEnd type="arrow" w="med" len="med"/>
              </a:ln>
            </p:spPr>
            <p:style>
              <a:lnRef idx="2">
                <a:schemeClr val="accent2"/>
              </a:lnRef>
              <a:fillRef idx="0">
                <a:schemeClr val="accent2"/>
              </a:fillRef>
              <a:effectRef idx="1">
                <a:schemeClr val="accent2"/>
              </a:effectRef>
              <a:fontRef idx="minor">
                <a:schemeClr val="tx1"/>
              </a:fontRef>
            </p:style>
          </p:cxnSp>
          <p:pic>
            <p:nvPicPr>
              <p:cNvPr id="1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85160" y="1237707"/>
                <a:ext cx="1201737"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AutoShape 10"/>
              <p:cNvSpPr>
                <a:spLocks noChangeArrowheads="1"/>
              </p:cNvSpPr>
              <p:nvPr/>
            </p:nvSpPr>
            <p:spPr bwMode="auto">
              <a:xfrm>
                <a:off x="768980" y="1091551"/>
                <a:ext cx="1526545" cy="291769"/>
              </a:xfrm>
              <a:prstGeom prst="roundRect">
                <a:avLst>
                  <a:gd name="adj" fmla="val 4167"/>
                </a:avLst>
              </a:prstGeom>
              <a:solidFill>
                <a:schemeClr val="accent1"/>
              </a:solidFill>
              <a:ln w="9525" algn="ctr">
                <a:solidFill>
                  <a:srgbClr val="4D4D4D"/>
                </a:solidFill>
                <a:round/>
                <a:headEnd/>
                <a:tailEnd/>
              </a:ln>
              <a:effectLst>
                <a:outerShdw dist="35921" dir="2700000" algn="ctr" rotWithShape="0">
                  <a:srgbClr val="AFAFAF"/>
                </a:outerShdw>
              </a:effectLst>
            </p:spPr>
            <p:txBody>
              <a:bodyPr wrap="square" anchor="ctr">
                <a:spAutoFit/>
              </a:bodyPr>
              <a:lstStyle/>
              <a:p>
                <a:pPr algn="ctr">
                  <a:lnSpc>
                    <a:spcPct val="90000"/>
                  </a:lnSpc>
                  <a:spcBef>
                    <a:spcPct val="40000"/>
                  </a:spcBef>
                  <a:defRPr/>
                </a:pPr>
                <a:r>
                  <a:rPr lang="en-US" sz="1400" dirty="0" smtClean="0">
                    <a:latin typeface="Segoe UI" pitchFamily="34" charset="0"/>
                    <a:ea typeface="Segoe UI" pitchFamily="34" charset="0"/>
                    <a:cs typeface="Segoe UI" pitchFamily="34" charset="0"/>
                  </a:rPr>
                  <a:t>Serveur DNS</a:t>
                </a:r>
                <a:endParaRPr lang="en-US" sz="1400" dirty="0">
                  <a:latin typeface="Segoe UI" pitchFamily="34" charset="0"/>
                  <a:ea typeface="Segoe UI" pitchFamily="34" charset="0"/>
                  <a:cs typeface="Segoe UI" pitchFamily="34" charset="0"/>
                </a:endParaRPr>
              </a:p>
            </p:txBody>
          </p:sp>
          <p:grpSp>
            <p:nvGrpSpPr>
              <p:cNvPr id="13" name="Group 17"/>
              <p:cNvGrpSpPr/>
              <p:nvPr/>
            </p:nvGrpSpPr>
            <p:grpSpPr>
              <a:xfrm>
                <a:off x="5677895" y="3431495"/>
                <a:ext cx="1593938" cy="1273969"/>
                <a:chOff x="5306580" y="2993231"/>
                <a:chExt cx="1593938" cy="1273969"/>
              </a:xfrm>
            </p:grpSpPr>
            <p:pic>
              <p:nvPicPr>
                <p:cNvPr id="20"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46330" y="3170237"/>
                  <a:ext cx="1054188"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06580" y="2993231"/>
                  <a:ext cx="1146175"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 name="AutoShape 10"/>
              <p:cNvSpPr>
                <a:spLocks noChangeArrowheads="1"/>
              </p:cNvSpPr>
              <p:nvPr/>
            </p:nvSpPr>
            <p:spPr bwMode="auto">
              <a:xfrm>
                <a:off x="5205801" y="4814290"/>
                <a:ext cx="2023687" cy="489418"/>
              </a:xfrm>
              <a:prstGeom prst="roundRect">
                <a:avLst>
                  <a:gd name="adj" fmla="val 4167"/>
                </a:avLst>
              </a:prstGeom>
              <a:solidFill>
                <a:schemeClr val="accent1"/>
              </a:solidFill>
              <a:ln w="9525" algn="ctr">
                <a:solidFill>
                  <a:srgbClr val="4D4D4D"/>
                </a:solidFill>
                <a:round/>
                <a:headEnd/>
                <a:tailEnd/>
              </a:ln>
              <a:effectLst>
                <a:outerShdw dist="35921" dir="2700000" algn="ctr" rotWithShape="0">
                  <a:srgbClr val="AFAFAF"/>
                </a:outerShdw>
              </a:effectLst>
            </p:spPr>
            <p:txBody>
              <a:bodyPr wrap="square" anchor="ctr">
                <a:spAutoFit/>
              </a:bodyPr>
              <a:lstStyle/>
              <a:p>
                <a:pPr algn="ctr">
                  <a:lnSpc>
                    <a:spcPct val="90000"/>
                  </a:lnSpc>
                  <a:spcBef>
                    <a:spcPct val="40000"/>
                  </a:spcBef>
                  <a:defRPr/>
                </a:pPr>
                <a:r>
                  <a:rPr lang="en-US" sz="1400" dirty="0" smtClean="0">
                    <a:latin typeface="Segoe UI" pitchFamily="34" charset="0"/>
                    <a:ea typeface="Segoe UI" pitchFamily="34" charset="0"/>
                    <a:cs typeface="Segoe UI" pitchFamily="34" charset="0"/>
                  </a:rPr>
                  <a:t>Ressources réseau internes</a:t>
                </a:r>
                <a:endParaRPr lang="en-US" sz="1400" dirty="0">
                  <a:latin typeface="Segoe UI" pitchFamily="34" charset="0"/>
                  <a:ea typeface="Segoe UI" pitchFamily="34" charset="0"/>
                  <a:cs typeface="Segoe UI" pitchFamily="34" charset="0"/>
                </a:endParaRPr>
              </a:p>
            </p:txBody>
          </p:sp>
        </p:grpSp>
      </p:grpSp>
    </p:spTree>
    <p:extLst>
      <p:ext uri="{BB962C8B-B14F-4D97-AF65-F5344CB8AC3E}">
        <p14:creationId xmlns:p14="http://schemas.microsoft.com/office/powerpoint/2010/main" val="67279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8"/>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3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32"/>
                                        </p:tgtEl>
                                        <p:attrNameLst>
                                          <p:attrName>style.visibility</p:attrName>
                                        </p:attrNameLst>
                                      </p:cBhvr>
                                      <p:to>
                                        <p:strVal val="hidden"/>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1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30"/>
                                        </p:tgtEl>
                                        <p:attrNameLst>
                                          <p:attrName>style.visibility</p:attrName>
                                        </p:attrNameLst>
                                      </p:cBhvr>
                                      <p:to>
                                        <p:strVal val="hidden"/>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71"/>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803" name="Freeform 59"/>
          <p:cNvSpPr>
            <a:spLocks/>
          </p:cNvSpPr>
          <p:nvPr/>
        </p:nvSpPr>
        <p:spPr bwMode="auto">
          <a:xfrm rot="-9197232">
            <a:off x="482600" y="3814763"/>
            <a:ext cx="3802063" cy="1125537"/>
          </a:xfrm>
          <a:custGeom>
            <a:avLst/>
            <a:gdLst>
              <a:gd name="T0" fmla="*/ 2147483647 w 1383"/>
              <a:gd name="T1" fmla="*/ 0 h 1883"/>
              <a:gd name="T2" fmla="*/ 2147483647 w 1383"/>
              <a:gd name="T3" fmla="*/ 2147483647 h 1883"/>
              <a:gd name="T4" fmla="*/ 0 w 1383"/>
              <a:gd name="T5" fmla="*/ 2147483647 h 1883"/>
              <a:gd name="T6" fmla="*/ 2147483647 w 1383"/>
              <a:gd name="T7" fmla="*/ 2147483647 h 1883"/>
              <a:gd name="T8" fmla="*/ 2147483647 w 1383"/>
              <a:gd name="T9" fmla="*/ 0 h 1883"/>
              <a:gd name="T10" fmla="*/ 0 60000 65536"/>
              <a:gd name="T11" fmla="*/ 0 60000 65536"/>
              <a:gd name="T12" fmla="*/ 0 60000 65536"/>
              <a:gd name="T13" fmla="*/ 0 60000 65536"/>
              <a:gd name="T14" fmla="*/ 0 60000 65536"/>
              <a:gd name="T15" fmla="*/ 0 w 1383"/>
              <a:gd name="T16" fmla="*/ 0 h 1883"/>
              <a:gd name="T17" fmla="*/ 1383 w 1383"/>
              <a:gd name="T18" fmla="*/ 1883 h 1883"/>
            </a:gdLst>
            <a:ahLst/>
            <a:cxnLst>
              <a:cxn ang="T10">
                <a:pos x="T0" y="T1"/>
              </a:cxn>
              <a:cxn ang="T11">
                <a:pos x="T2" y="T3"/>
              </a:cxn>
              <a:cxn ang="T12">
                <a:pos x="T4" y="T5"/>
              </a:cxn>
              <a:cxn ang="T13">
                <a:pos x="T6" y="T7"/>
              </a:cxn>
              <a:cxn ang="T14">
                <a:pos x="T8" y="T9"/>
              </a:cxn>
            </a:cxnLst>
            <a:rect l="T15" t="T16" r="T17" b="T18"/>
            <a:pathLst>
              <a:path w="1383" h="1883">
                <a:moveTo>
                  <a:pt x="1383" y="0"/>
                </a:moveTo>
                <a:lnTo>
                  <a:pt x="1083" y="1883"/>
                </a:lnTo>
                <a:lnTo>
                  <a:pt x="0" y="911"/>
                </a:lnTo>
                <a:lnTo>
                  <a:pt x="43" y="542"/>
                </a:lnTo>
                <a:lnTo>
                  <a:pt x="1383" y="0"/>
                </a:lnTo>
                <a:close/>
              </a:path>
            </a:pathLst>
          </a:custGeom>
          <a:gradFill rotWithShape="1">
            <a:gsLst>
              <a:gs pos="0">
                <a:srgbClr val="BBCDE3"/>
              </a:gs>
              <a:gs pos="100000">
                <a:srgbClr val="FFFFFF"/>
              </a:gs>
            </a:gsLst>
            <a:lin ang="0" scaled="1"/>
          </a:gra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en-US">
              <a:latin typeface="Segoe UI" pitchFamily="34" charset="0"/>
              <a:ea typeface="Segoe UI" pitchFamily="34" charset="0"/>
              <a:cs typeface="Segoe UI" pitchFamily="34" charset="0"/>
            </a:endParaRPr>
          </a:p>
        </p:txBody>
      </p:sp>
      <p:sp>
        <p:nvSpPr>
          <p:cNvPr id="1055753" name="Freeform 9"/>
          <p:cNvSpPr>
            <a:spLocks/>
          </p:cNvSpPr>
          <p:nvPr/>
        </p:nvSpPr>
        <p:spPr bwMode="auto">
          <a:xfrm rot="5609010" flipH="1">
            <a:off x="2545556" y="2634457"/>
            <a:ext cx="3786187" cy="1339850"/>
          </a:xfrm>
          <a:custGeom>
            <a:avLst/>
            <a:gdLst>
              <a:gd name="T0" fmla="*/ 2147483647 w 1383"/>
              <a:gd name="T1" fmla="*/ 0 h 1883"/>
              <a:gd name="T2" fmla="*/ 2147483647 w 1383"/>
              <a:gd name="T3" fmla="*/ 2147483647 h 1883"/>
              <a:gd name="T4" fmla="*/ 0 w 1383"/>
              <a:gd name="T5" fmla="*/ 2147483647 h 1883"/>
              <a:gd name="T6" fmla="*/ 2147483647 w 1383"/>
              <a:gd name="T7" fmla="*/ 2147483647 h 1883"/>
              <a:gd name="T8" fmla="*/ 2147483647 w 1383"/>
              <a:gd name="T9" fmla="*/ 0 h 1883"/>
              <a:gd name="T10" fmla="*/ 0 60000 65536"/>
              <a:gd name="T11" fmla="*/ 0 60000 65536"/>
              <a:gd name="T12" fmla="*/ 0 60000 65536"/>
              <a:gd name="T13" fmla="*/ 0 60000 65536"/>
              <a:gd name="T14" fmla="*/ 0 60000 65536"/>
              <a:gd name="T15" fmla="*/ 0 w 1383"/>
              <a:gd name="T16" fmla="*/ 0 h 1883"/>
              <a:gd name="T17" fmla="*/ 1383 w 1383"/>
              <a:gd name="T18" fmla="*/ 1883 h 1883"/>
            </a:gdLst>
            <a:ahLst/>
            <a:cxnLst>
              <a:cxn ang="T10">
                <a:pos x="T0" y="T1"/>
              </a:cxn>
              <a:cxn ang="T11">
                <a:pos x="T2" y="T3"/>
              </a:cxn>
              <a:cxn ang="T12">
                <a:pos x="T4" y="T5"/>
              </a:cxn>
              <a:cxn ang="T13">
                <a:pos x="T6" y="T7"/>
              </a:cxn>
              <a:cxn ang="T14">
                <a:pos x="T8" y="T9"/>
              </a:cxn>
            </a:cxnLst>
            <a:rect l="T15" t="T16" r="T17" b="T18"/>
            <a:pathLst>
              <a:path w="1383" h="1883">
                <a:moveTo>
                  <a:pt x="1383" y="0"/>
                </a:moveTo>
                <a:lnTo>
                  <a:pt x="1083" y="1883"/>
                </a:lnTo>
                <a:lnTo>
                  <a:pt x="0" y="911"/>
                </a:lnTo>
                <a:lnTo>
                  <a:pt x="43" y="542"/>
                </a:lnTo>
                <a:lnTo>
                  <a:pt x="1383" y="0"/>
                </a:lnTo>
                <a:close/>
              </a:path>
            </a:pathLst>
          </a:custGeom>
          <a:gradFill rotWithShape="1">
            <a:gsLst>
              <a:gs pos="0">
                <a:srgbClr val="BBCDE3"/>
              </a:gs>
              <a:gs pos="100000">
                <a:srgbClr val="FFFFFF"/>
              </a:gs>
            </a:gsLst>
            <a:lin ang="0" scaled="1"/>
          </a:gra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en-US">
              <a:latin typeface="Segoe UI" pitchFamily="34" charset="0"/>
              <a:ea typeface="Segoe UI" pitchFamily="34" charset="0"/>
              <a:cs typeface="Segoe UI" pitchFamily="34" charset="0"/>
            </a:endParaRPr>
          </a:p>
        </p:txBody>
      </p:sp>
      <p:sp>
        <p:nvSpPr>
          <p:cNvPr id="36868" name="Rectangle 2"/>
          <p:cNvSpPr>
            <a:spLocks noGrp="1" noChangeArrowheads="1"/>
          </p:cNvSpPr>
          <p:nvPr>
            <p:ph type="title" idx="4294967295"/>
          </p:nvPr>
        </p:nvSpPr>
        <p:spPr>
          <a:xfrm>
            <a:off x="502920" y="0"/>
            <a:ext cx="7773988" cy="741363"/>
          </a:xfrm>
        </p:spPr>
        <p:txBody>
          <a:bodyPr/>
          <a:lstStyle/>
          <a:p>
            <a:r>
              <a:rPr lang="en-US" dirty="0" smtClean="0"/>
              <a:t>Conditions prérequises pour l'implémentation de DirectAccess</a:t>
            </a:r>
          </a:p>
        </p:txBody>
      </p:sp>
      <p:sp>
        <p:nvSpPr>
          <p:cNvPr id="1055749" name="Freeform 5"/>
          <p:cNvSpPr>
            <a:spLocks/>
          </p:cNvSpPr>
          <p:nvPr/>
        </p:nvSpPr>
        <p:spPr bwMode="auto">
          <a:xfrm rot="9247114" flipH="1">
            <a:off x="4645025" y="3857625"/>
            <a:ext cx="3703638" cy="1038225"/>
          </a:xfrm>
          <a:custGeom>
            <a:avLst/>
            <a:gdLst>
              <a:gd name="T0" fmla="*/ 2147483647 w 1383"/>
              <a:gd name="T1" fmla="*/ 0 h 1883"/>
              <a:gd name="T2" fmla="*/ 2147483647 w 1383"/>
              <a:gd name="T3" fmla="*/ 2147483647 h 1883"/>
              <a:gd name="T4" fmla="*/ 0 w 1383"/>
              <a:gd name="T5" fmla="*/ 2147483647 h 1883"/>
              <a:gd name="T6" fmla="*/ 2147483647 w 1383"/>
              <a:gd name="T7" fmla="*/ 2147483647 h 1883"/>
              <a:gd name="T8" fmla="*/ 2147483647 w 1383"/>
              <a:gd name="T9" fmla="*/ 0 h 1883"/>
              <a:gd name="T10" fmla="*/ 0 60000 65536"/>
              <a:gd name="T11" fmla="*/ 0 60000 65536"/>
              <a:gd name="T12" fmla="*/ 0 60000 65536"/>
              <a:gd name="T13" fmla="*/ 0 60000 65536"/>
              <a:gd name="T14" fmla="*/ 0 60000 65536"/>
              <a:gd name="T15" fmla="*/ 0 w 1383"/>
              <a:gd name="T16" fmla="*/ 0 h 1883"/>
              <a:gd name="T17" fmla="*/ 1383 w 1383"/>
              <a:gd name="T18" fmla="*/ 1883 h 1883"/>
            </a:gdLst>
            <a:ahLst/>
            <a:cxnLst>
              <a:cxn ang="T10">
                <a:pos x="T0" y="T1"/>
              </a:cxn>
              <a:cxn ang="T11">
                <a:pos x="T2" y="T3"/>
              </a:cxn>
              <a:cxn ang="T12">
                <a:pos x="T4" y="T5"/>
              </a:cxn>
              <a:cxn ang="T13">
                <a:pos x="T6" y="T7"/>
              </a:cxn>
              <a:cxn ang="T14">
                <a:pos x="T8" y="T9"/>
              </a:cxn>
            </a:cxnLst>
            <a:rect l="T15" t="T16" r="T17" b="T18"/>
            <a:pathLst>
              <a:path w="1383" h="1883">
                <a:moveTo>
                  <a:pt x="1383" y="0"/>
                </a:moveTo>
                <a:lnTo>
                  <a:pt x="1083" y="1883"/>
                </a:lnTo>
                <a:lnTo>
                  <a:pt x="0" y="911"/>
                </a:lnTo>
                <a:lnTo>
                  <a:pt x="43" y="542"/>
                </a:lnTo>
                <a:lnTo>
                  <a:pt x="1383" y="0"/>
                </a:lnTo>
                <a:close/>
              </a:path>
            </a:pathLst>
          </a:custGeom>
          <a:gradFill rotWithShape="1">
            <a:gsLst>
              <a:gs pos="0">
                <a:srgbClr val="BBCDE3"/>
              </a:gs>
              <a:gs pos="100000">
                <a:srgbClr val="FFFFFF"/>
              </a:gs>
            </a:gsLst>
            <a:lin ang="0" scaled="1"/>
          </a:gra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en-US">
              <a:latin typeface="Segoe UI" pitchFamily="34" charset="0"/>
              <a:ea typeface="Segoe UI" pitchFamily="34" charset="0"/>
              <a:cs typeface="Segoe UI" pitchFamily="34" charset="0"/>
            </a:endParaRPr>
          </a:p>
        </p:txBody>
      </p:sp>
      <p:sp>
        <p:nvSpPr>
          <p:cNvPr id="1055750" name="Freeform 6"/>
          <p:cNvSpPr>
            <a:spLocks/>
          </p:cNvSpPr>
          <p:nvPr/>
        </p:nvSpPr>
        <p:spPr bwMode="auto">
          <a:xfrm rot="-7788508">
            <a:off x="1638301" y="3073400"/>
            <a:ext cx="3548062" cy="1125537"/>
          </a:xfrm>
          <a:custGeom>
            <a:avLst/>
            <a:gdLst>
              <a:gd name="T0" fmla="*/ 2147483647 w 1383"/>
              <a:gd name="T1" fmla="*/ 0 h 1883"/>
              <a:gd name="T2" fmla="*/ 2147483647 w 1383"/>
              <a:gd name="T3" fmla="*/ 2147483647 h 1883"/>
              <a:gd name="T4" fmla="*/ 0 w 1383"/>
              <a:gd name="T5" fmla="*/ 2147483647 h 1883"/>
              <a:gd name="T6" fmla="*/ 2147483647 w 1383"/>
              <a:gd name="T7" fmla="*/ 2147483647 h 1883"/>
              <a:gd name="T8" fmla="*/ 2147483647 w 1383"/>
              <a:gd name="T9" fmla="*/ 0 h 1883"/>
              <a:gd name="T10" fmla="*/ 0 60000 65536"/>
              <a:gd name="T11" fmla="*/ 0 60000 65536"/>
              <a:gd name="T12" fmla="*/ 0 60000 65536"/>
              <a:gd name="T13" fmla="*/ 0 60000 65536"/>
              <a:gd name="T14" fmla="*/ 0 60000 65536"/>
              <a:gd name="T15" fmla="*/ 0 w 1383"/>
              <a:gd name="T16" fmla="*/ 0 h 1883"/>
              <a:gd name="T17" fmla="*/ 1383 w 1383"/>
              <a:gd name="T18" fmla="*/ 1883 h 1883"/>
            </a:gdLst>
            <a:ahLst/>
            <a:cxnLst>
              <a:cxn ang="T10">
                <a:pos x="T0" y="T1"/>
              </a:cxn>
              <a:cxn ang="T11">
                <a:pos x="T2" y="T3"/>
              </a:cxn>
              <a:cxn ang="T12">
                <a:pos x="T4" y="T5"/>
              </a:cxn>
              <a:cxn ang="T13">
                <a:pos x="T6" y="T7"/>
              </a:cxn>
              <a:cxn ang="T14">
                <a:pos x="T8" y="T9"/>
              </a:cxn>
            </a:cxnLst>
            <a:rect l="T15" t="T16" r="T17" b="T18"/>
            <a:pathLst>
              <a:path w="1383" h="1883">
                <a:moveTo>
                  <a:pt x="1383" y="0"/>
                </a:moveTo>
                <a:lnTo>
                  <a:pt x="1083" y="1883"/>
                </a:lnTo>
                <a:lnTo>
                  <a:pt x="0" y="911"/>
                </a:lnTo>
                <a:lnTo>
                  <a:pt x="43" y="542"/>
                </a:lnTo>
                <a:lnTo>
                  <a:pt x="1383" y="0"/>
                </a:lnTo>
                <a:close/>
              </a:path>
            </a:pathLst>
          </a:custGeom>
          <a:gradFill rotWithShape="1">
            <a:gsLst>
              <a:gs pos="0">
                <a:srgbClr val="BBCDE3"/>
              </a:gs>
              <a:gs pos="100000">
                <a:srgbClr val="FFFFFF"/>
              </a:gs>
            </a:gsLst>
            <a:lin ang="0" scaled="1"/>
          </a:gra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en-US">
              <a:latin typeface="Segoe UI" pitchFamily="34" charset="0"/>
              <a:ea typeface="Segoe UI" pitchFamily="34" charset="0"/>
              <a:cs typeface="Segoe UI" pitchFamily="34" charset="0"/>
            </a:endParaRPr>
          </a:p>
        </p:txBody>
      </p:sp>
      <p:sp>
        <p:nvSpPr>
          <p:cNvPr id="1055752" name="Freeform 8"/>
          <p:cNvSpPr>
            <a:spLocks/>
          </p:cNvSpPr>
          <p:nvPr/>
        </p:nvSpPr>
        <p:spPr bwMode="auto">
          <a:xfrm rot="10452636" flipH="1">
            <a:off x="4832350" y="5213350"/>
            <a:ext cx="3168650" cy="844550"/>
          </a:xfrm>
          <a:custGeom>
            <a:avLst/>
            <a:gdLst>
              <a:gd name="T0" fmla="*/ 2147483647 w 1383"/>
              <a:gd name="T1" fmla="*/ 0 h 1883"/>
              <a:gd name="T2" fmla="*/ 2147483647 w 1383"/>
              <a:gd name="T3" fmla="*/ 2147483647 h 1883"/>
              <a:gd name="T4" fmla="*/ 0 w 1383"/>
              <a:gd name="T5" fmla="*/ 2147483647 h 1883"/>
              <a:gd name="T6" fmla="*/ 2147483647 w 1383"/>
              <a:gd name="T7" fmla="*/ 2147483647 h 1883"/>
              <a:gd name="T8" fmla="*/ 2147483647 w 1383"/>
              <a:gd name="T9" fmla="*/ 0 h 1883"/>
              <a:gd name="T10" fmla="*/ 0 60000 65536"/>
              <a:gd name="T11" fmla="*/ 0 60000 65536"/>
              <a:gd name="T12" fmla="*/ 0 60000 65536"/>
              <a:gd name="T13" fmla="*/ 0 60000 65536"/>
              <a:gd name="T14" fmla="*/ 0 60000 65536"/>
              <a:gd name="T15" fmla="*/ 0 w 1383"/>
              <a:gd name="T16" fmla="*/ 0 h 1883"/>
              <a:gd name="T17" fmla="*/ 1383 w 1383"/>
              <a:gd name="T18" fmla="*/ 1883 h 1883"/>
            </a:gdLst>
            <a:ahLst/>
            <a:cxnLst>
              <a:cxn ang="T10">
                <a:pos x="T0" y="T1"/>
              </a:cxn>
              <a:cxn ang="T11">
                <a:pos x="T2" y="T3"/>
              </a:cxn>
              <a:cxn ang="T12">
                <a:pos x="T4" y="T5"/>
              </a:cxn>
              <a:cxn ang="T13">
                <a:pos x="T6" y="T7"/>
              </a:cxn>
              <a:cxn ang="T14">
                <a:pos x="T8" y="T9"/>
              </a:cxn>
            </a:cxnLst>
            <a:rect l="T15" t="T16" r="T17" b="T18"/>
            <a:pathLst>
              <a:path w="1383" h="1883">
                <a:moveTo>
                  <a:pt x="1383" y="0"/>
                </a:moveTo>
                <a:lnTo>
                  <a:pt x="1083" y="1883"/>
                </a:lnTo>
                <a:lnTo>
                  <a:pt x="0" y="911"/>
                </a:lnTo>
                <a:lnTo>
                  <a:pt x="43" y="542"/>
                </a:lnTo>
                <a:lnTo>
                  <a:pt x="1383" y="0"/>
                </a:lnTo>
                <a:close/>
              </a:path>
            </a:pathLst>
          </a:custGeom>
          <a:gradFill rotWithShape="1">
            <a:gsLst>
              <a:gs pos="0">
                <a:srgbClr val="BBCDE3"/>
              </a:gs>
              <a:gs pos="100000">
                <a:srgbClr val="FFFFFF"/>
              </a:gs>
            </a:gsLst>
            <a:lin ang="0" scaled="1"/>
          </a:gra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en-US">
              <a:latin typeface="Segoe UI" pitchFamily="34" charset="0"/>
              <a:ea typeface="Segoe UI" pitchFamily="34" charset="0"/>
              <a:cs typeface="Segoe UI" pitchFamily="34" charset="0"/>
            </a:endParaRPr>
          </a:p>
        </p:txBody>
      </p:sp>
      <p:sp>
        <p:nvSpPr>
          <p:cNvPr id="2" name="Freeform 9"/>
          <p:cNvSpPr>
            <a:spLocks/>
          </p:cNvSpPr>
          <p:nvPr/>
        </p:nvSpPr>
        <p:spPr bwMode="auto">
          <a:xfrm rot="7605850" flipH="1">
            <a:off x="3901282" y="2836069"/>
            <a:ext cx="3786187" cy="1184275"/>
          </a:xfrm>
          <a:custGeom>
            <a:avLst/>
            <a:gdLst>
              <a:gd name="T0" fmla="*/ 2147483647 w 1383"/>
              <a:gd name="T1" fmla="*/ 0 h 1883"/>
              <a:gd name="T2" fmla="*/ 2147483647 w 1383"/>
              <a:gd name="T3" fmla="*/ 2147483647 h 1883"/>
              <a:gd name="T4" fmla="*/ 0 w 1383"/>
              <a:gd name="T5" fmla="*/ 2147483647 h 1883"/>
              <a:gd name="T6" fmla="*/ 2147483647 w 1383"/>
              <a:gd name="T7" fmla="*/ 2147483647 h 1883"/>
              <a:gd name="T8" fmla="*/ 2147483647 w 1383"/>
              <a:gd name="T9" fmla="*/ 0 h 1883"/>
              <a:gd name="T10" fmla="*/ 0 60000 65536"/>
              <a:gd name="T11" fmla="*/ 0 60000 65536"/>
              <a:gd name="T12" fmla="*/ 0 60000 65536"/>
              <a:gd name="T13" fmla="*/ 0 60000 65536"/>
              <a:gd name="T14" fmla="*/ 0 60000 65536"/>
              <a:gd name="T15" fmla="*/ 0 w 1383"/>
              <a:gd name="T16" fmla="*/ 0 h 1883"/>
              <a:gd name="T17" fmla="*/ 1383 w 1383"/>
              <a:gd name="T18" fmla="*/ 1883 h 1883"/>
            </a:gdLst>
            <a:ahLst/>
            <a:cxnLst>
              <a:cxn ang="T10">
                <a:pos x="T0" y="T1"/>
              </a:cxn>
              <a:cxn ang="T11">
                <a:pos x="T2" y="T3"/>
              </a:cxn>
              <a:cxn ang="T12">
                <a:pos x="T4" y="T5"/>
              </a:cxn>
              <a:cxn ang="T13">
                <a:pos x="T6" y="T7"/>
              </a:cxn>
              <a:cxn ang="T14">
                <a:pos x="T8" y="T9"/>
              </a:cxn>
            </a:cxnLst>
            <a:rect l="T15" t="T16" r="T17" b="T18"/>
            <a:pathLst>
              <a:path w="1383" h="1883">
                <a:moveTo>
                  <a:pt x="1383" y="0"/>
                </a:moveTo>
                <a:lnTo>
                  <a:pt x="1083" y="1883"/>
                </a:lnTo>
                <a:lnTo>
                  <a:pt x="0" y="911"/>
                </a:lnTo>
                <a:lnTo>
                  <a:pt x="43" y="542"/>
                </a:lnTo>
                <a:lnTo>
                  <a:pt x="1383" y="0"/>
                </a:lnTo>
                <a:close/>
              </a:path>
            </a:pathLst>
          </a:custGeom>
          <a:gradFill rotWithShape="1">
            <a:gsLst>
              <a:gs pos="0">
                <a:srgbClr val="BBCDE3"/>
              </a:gs>
              <a:gs pos="100000">
                <a:srgbClr val="FFFFFF"/>
              </a:gs>
            </a:gsLst>
            <a:lin ang="0" scaled="1"/>
          </a:gra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en-US">
              <a:latin typeface="Segoe UI" pitchFamily="34" charset="0"/>
              <a:ea typeface="Segoe UI" pitchFamily="34" charset="0"/>
              <a:cs typeface="Segoe UI" pitchFamily="34" charset="0"/>
            </a:endParaRPr>
          </a:p>
        </p:txBody>
      </p:sp>
      <p:sp>
        <p:nvSpPr>
          <p:cNvPr id="1055754" name="Freeform 10"/>
          <p:cNvSpPr>
            <a:spLocks/>
          </p:cNvSpPr>
          <p:nvPr/>
        </p:nvSpPr>
        <p:spPr bwMode="auto">
          <a:xfrm rot="-10387781">
            <a:off x="1217613" y="5284788"/>
            <a:ext cx="3168650" cy="844550"/>
          </a:xfrm>
          <a:custGeom>
            <a:avLst/>
            <a:gdLst>
              <a:gd name="T0" fmla="*/ 2147483647 w 1383"/>
              <a:gd name="T1" fmla="*/ 0 h 1883"/>
              <a:gd name="T2" fmla="*/ 2147483647 w 1383"/>
              <a:gd name="T3" fmla="*/ 2147483647 h 1883"/>
              <a:gd name="T4" fmla="*/ 0 w 1383"/>
              <a:gd name="T5" fmla="*/ 2147483647 h 1883"/>
              <a:gd name="T6" fmla="*/ 2147483647 w 1383"/>
              <a:gd name="T7" fmla="*/ 2147483647 h 1883"/>
              <a:gd name="T8" fmla="*/ 2147483647 w 1383"/>
              <a:gd name="T9" fmla="*/ 0 h 1883"/>
              <a:gd name="T10" fmla="*/ 0 60000 65536"/>
              <a:gd name="T11" fmla="*/ 0 60000 65536"/>
              <a:gd name="T12" fmla="*/ 0 60000 65536"/>
              <a:gd name="T13" fmla="*/ 0 60000 65536"/>
              <a:gd name="T14" fmla="*/ 0 60000 65536"/>
              <a:gd name="T15" fmla="*/ 0 w 1383"/>
              <a:gd name="T16" fmla="*/ 0 h 1883"/>
              <a:gd name="T17" fmla="*/ 1383 w 1383"/>
              <a:gd name="T18" fmla="*/ 1883 h 1883"/>
            </a:gdLst>
            <a:ahLst/>
            <a:cxnLst>
              <a:cxn ang="T10">
                <a:pos x="T0" y="T1"/>
              </a:cxn>
              <a:cxn ang="T11">
                <a:pos x="T2" y="T3"/>
              </a:cxn>
              <a:cxn ang="T12">
                <a:pos x="T4" y="T5"/>
              </a:cxn>
              <a:cxn ang="T13">
                <a:pos x="T6" y="T7"/>
              </a:cxn>
              <a:cxn ang="T14">
                <a:pos x="T8" y="T9"/>
              </a:cxn>
            </a:cxnLst>
            <a:rect l="T15" t="T16" r="T17" b="T18"/>
            <a:pathLst>
              <a:path w="1383" h="1883">
                <a:moveTo>
                  <a:pt x="1383" y="0"/>
                </a:moveTo>
                <a:lnTo>
                  <a:pt x="1083" y="1883"/>
                </a:lnTo>
                <a:lnTo>
                  <a:pt x="0" y="911"/>
                </a:lnTo>
                <a:lnTo>
                  <a:pt x="43" y="542"/>
                </a:lnTo>
                <a:lnTo>
                  <a:pt x="1383" y="0"/>
                </a:lnTo>
                <a:close/>
              </a:path>
            </a:pathLst>
          </a:custGeom>
          <a:gradFill rotWithShape="1">
            <a:gsLst>
              <a:gs pos="0">
                <a:srgbClr val="BBCDE3"/>
              </a:gs>
              <a:gs pos="100000">
                <a:srgbClr val="FFFFFF"/>
              </a:gs>
            </a:gsLst>
            <a:lin ang="0" scaled="1"/>
          </a:gra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en-US">
              <a:latin typeface="Segoe UI" pitchFamily="34" charset="0"/>
              <a:ea typeface="Segoe UI" pitchFamily="34" charset="0"/>
              <a:cs typeface="Segoe UI" pitchFamily="34" charset="0"/>
            </a:endParaRPr>
          </a:p>
        </p:txBody>
      </p:sp>
      <p:grpSp>
        <p:nvGrpSpPr>
          <p:cNvPr id="36875" name="Group 20"/>
          <p:cNvGrpSpPr>
            <a:grpSpLocks/>
          </p:cNvGrpSpPr>
          <p:nvPr/>
        </p:nvGrpSpPr>
        <p:grpSpPr bwMode="auto">
          <a:xfrm>
            <a:off x="3759200" y="4991100"/>
            <a:ext cx="1433513" cy="776288"/>
            <a:chOff x="2805" y="3595"/>
            <a:chExt cx="1083" cy="586"/>
          </a:xfrm>
        </p:grpSpPr>
        <p:pic>
          <p:nvPicPr>
            <p:cNvPr id="36931" name="Picture 21" descr="CollisionB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 y="3595"/>
              <a:ext cx="999" cy="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32" name="Text Box 22"/>
            <p:cNvSpPr txBox="1">
              <a:spLocks noChangeArrowheads="1"/>
            </p:cNvSpPr>
            <p:nvPr/>
          </p:nvSpPr>
          <p:spPr bwMode="auto">
            <a:xfrm rot="-1050051">
              <a:off x="2805" y="3764"/>
              <a:ext cx="1005"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b="1">
                  <a:solidFill>
                    <a:schemeClr val="tx1"/>
                  </a:solidFill>
                  <a:latin typeface="Verdana" pitchFamily="34" charset="0"/>
                  <a:cs typeface="Arial" charset="0"/>
                </a:defRPr>
              </a:lvl1pPr>
              <a:lvl2pPr marL="742950" indent="-285750" eaLnBrk="0" hangingPunct="0">
                <a:defRPr b="1">
                  <a:solidFill>
                    <a:schemeClr val="tx1"/>
                  </a:solidFill>
                  <a:latin typeface="Verdana" pitchFamily="34" charset="0"/>
                  <a:cs typeface="Arial" charset="0"/>
                </a:defRPr>
              </a:lvl2pPr>
              <a:lvl3pPr marL="1143000" indent="-228600" eaLnBrk="0" hangingPunct="0">
                <a:defRPr b="1">
                  <a:solidFill>
                    <a:schemeClr val="tx1"/>
                  </a:solidFill>
                  <a:latin typeface="Verdana" pitchFamily="34" charset="0"/>
                  <a:cs typeface="Arial" charset="0"/>
                </a:defRPr>
              </a:lvl3pPr>
              <a:lvl4pPr marL="1600200" indent="-228600" eaLnBrk="0" hangingPunct="0">
                <a:defRPr b="1">
                  <a:solidFill>
                    <a:schemeClr val="tx1"/>
                  </a:solidFill>
                  <a:latin typeface="Verdana" pitchFamily="34" charset="0"/>
                  <a:cs typeface="Arial" charset="0"/>
                </a:defRPr>
              </a:lvl4pPr>
              <a:lvl5pPr marL="2057400" indent="-228600" eaLnBrk="0" hangingPunct="0">
                <a:defRPr b="1">
                  <a:solidFill>
                    <a:schemeClr val="tx1"/>
                  </a:solidFill>
                  <a:latin typeface="Verdana" pitchFamily="34" charset="0"/>
                  <a:cs typeface="Arial" charset="0"/>
                </a:defRPr>
              </a:lvl5pPr>
              <a:lvl6pPr marL="2514600" indent="-228600" algn="ctr" eaLnBrk="0" fontAlgn="base" hangingPunct="0">
                <a:spcBef>
                  <a:spcPct val="0"/>
                </a:spcBef>
                <a:spcAft>
                  <a:spcPct val="0"/>
                </a:spcAft>
                <a:defRPr b="1">
                  <a:solidFill>
                    <a:schemeClr val="tx1"/>
                  </a:solidFill>
                  <a:latin typeface="Verdana" pitchFamily="34" charset="0"/>
                  <a:cs typeface="Arial" charset="0"/>
                </a:defRPr>
              </a:lvl6pPr>
              <a:lvl7pPr marL="2971800" indent="-228600" algn="ctr" eaLnBrk="0" fontAlgn="base" hangingPunct="0">
                <a:spcBef>
                  <a:spcPct val="0"/>
                </a:spcBef>
                <a:spcAft>
                  <a:spcPct val="0"/>
                </a:spcAft>
                <a:defRPr b="1">
                  <a:solidFill>
                    <a:schemeClr val="tx1"/>
                  </a:solidFill>
                  <a:latin typeface="Verdana" pitchFamily="34" charset="0"/>
                  <a:cs typeface="Arial" charset="0"/>
                </a:defRPr>
              </a:lvl7pPr>
              <a:lvl8pPr marL="3429000" indent="-228600" algn="ctr" eaLnBrk="0" fontAlgn="base" hangingPunct="0">
                <a:spcBef>
                  <a:spcPct val="0"/>
                </a:spcBef>
                <a:spcAft>
                  <a:spcPct val="0"/>
                </a:spcAft>
                <a:defRPr b="1">
                  <a:solidFill>
                    <a:schemeClr val="tx1"/>
                  </a:solidFill>
                  <a:latin typeface="Verdana" pitchFamily="34" charset="0"/>
                  <a:cs typeface="Arial" charset="0"/>
                </a:defRPr>
              </a:lvl8pPr>
              <a:lvl9pPr marL="3886200" indent="-228600" algn="ctr" eaLnBrk="0" fontAlgn="base" hangingPunct="0">
                <a:spcBef>
                  <a:spcPct val="0"/>
                </a:spcBef>
                <a:spcAft>
                  <a:spcPct val="0"/>
                </a:spcAft>
                <a:defRPr b="1">
                  <a:solidFill>
                    <a:schemeClr val="tx1"/>
                  </a:solidFill>
                  <a:latin typeface="Verdana" pitchFamily="34" charset="0"/>
                  <a:cs typeface="Arial" charset="0"/>
                </a:defRPr>
              </a:lvl9pPr>
            </a:lstStyle>
            <a:p>
              <a:pPr>
                <a:spcBef>
                  <a:spcPct val="50000"/>
                </a:spcBef>
              </a:pPr>
              <a:r>
                <a:rPr lang="en-US" sz="1600">
                  <a:latin typeface="Segoe UI" pitchFamily="34" charset="0"/>
                  <a:ea typeface="Segoe UI" pitchFamily="34" charset="0"/>
                  <a:cs typeface="Segoe UI" pitchFamily="34" charset="0"/>
                </a:rPr>
                <a:t>Exemple</a:t>
              </a:r>
            </a:p>
          </p:txBody>
        </p:sp>
      </p:grpSp>
      <p:sp>
        <p:nvSpPr>
          <p:cNvPr id="36876" name="Oval 11"/>
          <p:cNvSpPr>
            <a:spLocks noChangeArrowheads="1"/>
          </p:cNvSpPr>
          <p:nvPr/>
        </p:nvSpPr>
        <p:spPr bwMode="auto">
          <a:xfrm>
            <a:off x="3192463" y="4868863"/>
            <a:ext cx="2633662" cy="1435100"/>
          </a:xfrm>
          <a:prstGeom prst="ellipse">
            <a:avLst/>
          </a:prstGeom>
          <a:gradFill rotWithShape="1">
            <a:gsLst>
              <a:gs pos="0">
                <a:srgbClr val="F0F1FF"/>
              </a:gs>
              <a:gs pos="100000">
                <a:srgbClr val="B3C8DF"/>
              </a:gs>
            </a:gsLst>
            <a:path path="shape">
              <a:fillToRect l="50000" t="50000" r="50000" b="50000"/>
            </a:path>
          </a:gradFill>
          <a:ln w="9525">
            <a:solidFill>
              <a:schemeClr val="tx1"/>
            </a:solidFill>
            <a:round/>
            <a:headEnd/>
            <a:tailEnd/>
          </a:ln>
          <a:effectLst>
            <a:outerShdw dist="35921" dir="2700000" algn="ctr" rotWithShape="0">
              <a:srgbClr val="ADADAD"/>
            </a:outerShdw>
          </a:effectLst>
        </p:spPr>
        <p:txBody>
          <a:bodyPr wrap="none" anchor="ctr"/>
          <a:lstStyle/>
          <a:p>
            <a:pPr eaLnBrk="0" hangingPunct="0"/>
            <a:endParaRPr lang="en-US">
              <a:latin typeface="Segoe UI" pitchFamily="34" charset="0"/>
              <a:ea typeface="Segoe UI" pitchFamily="34" charset="0"/>
              <a:cs typeface="Segoe UI" pitchFamily="34" charset="0"/>
            </a:endParaRPr>
          </a:p>
        </p:txBody>
      </p:sp>
      <p:grpSp>
        <p:nvGrpSpPr>
          <p:cNvPr id="36877" name="Group 67"/>
          <p:cNvGrpSpPr>
            <a:grpSpLocks/>
          </p:cNvGrpSpPr>
          <p:nvPr/>
        </p:nvGrpSpPr>
        <p:grpSpPr bwMode="auto">
          <a:xfrm>
            <a:off x="8001584" y="6045200"/>
            <a:ext cx="914400" cy="425450"/>
            <a:chOff x="384" y="3024"/>
            <a:chExt cx="720" cy="336"/>
          </a:xfrm>
        </p:grpSpPr>
        <p:sp>
          <p:nvSpPr>
            <p:cNvPr id="36927" name="Oval 68"/>
            <p:cNvSpPr>
              <a:spLocks noChangeArrowheads="1"/>
            </p:cNvSpPr>
            <p:nvPr/>
          </p:nvSpPr>
          <p:spPr bwMode="auto">
            <a:xfrm>
              <a:off x="384" y="3024"/>
              <a:ext cx="720" cy="336"/>
            </a:xfrm>
            <a:prstGeom prst="ellipse">
              <a:avLst/>
            </a:prstGeom>
            <a:gradFill rotWithShape="0">
              <a:gsLst>
                <a:gs pos="0">
                  <a:srgbClr val="666699"/>
                </a:gs>
                <a:gs pos="100000">
                  <a:srgbClr val="99CCFF"/>
                </a:gs>
              </a:gsLst>
              <a:lin ang="5400000" scaled="1"/>
            </a:gradFill>
            <a:ln>
              <a:noFill/>
            </a:ln>
            <a:effectLst>
              <a:outerShdw dist="17961" dir="2700000" algn="ctr" rotWithShape="0">
                <a:srgbClr val="969696"/>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eaLnBrk="0" hangingPunct="0"/>
              <a:endParaRPr lang="en-SG">
                <a:latin typeface="Segoe UI" pitchFamily="34" charset="0"/>
                <a:ea typeface="Segoe UI" pitchFamily="34" charset="0"/>
                <a:cs typeface="Segoe UI" pitchFamily="34" charset="0"/>
              </a:endParaRPr>
            </a:p>
          </p:txBody>
        </p:sp>
        <p:grpSp>
          <p:nvGrpSpPr>
            <p:cNvPr id="36928" name="Group 69"/>
            <p:cNvGrpSpPr>
              <a:grpSpLocks/>
            </p:cNvGrpSpPr>
            <p:nvPr/>
          </p:nvGrpSpPr>
          <p:grpSpPr bwMode="auto">
            <a:xfrm>
              <a:off x="480" y="3096"/>
              <a:ext cx="240" cy="192"/>
              <a:chOff x="480" y="3096"/>
              <a:chExt cx="240" cy="192"/>
            </a:xfrm>
          </p:grpSpPr>
          <p:sp>
            <p:nvSpPr>
              <p:cNvPr id="36929" name="Oval 70"/>
              <p:cNvSpPr>
                <a:spLocks noChangeArrowheads="1"/>
              </p:cNvSpPr>
              <p:nvPr/>
            </p:nvSpPr>
            <p:spPr bwMode="auto">
              <a:xfrm>
                <a:off x="480" y="3096"/>
                <a:ext cx="240" cy="192"/>
              </a:xfrm>
              <a:prstGeom prst="ellipse">
                <a:avLst/>
              </a:prstGeom>
              <a:gradFill rotWithShape="0">
                <a:gsLst>
                  <a:gs pos="0">
                    <a:srgbClr val="666699"/>
                  </a:gs>
                  <a:gs pos="100000">
                    <a:srgbClr val="99CCFF"/>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eaLnBrk="0" hangingPunct="0"/>
                <a:endParaRPr lang="en-SG">
                  <a:latin typeface="Segoe UI" pitchFamily="34" charset="0"/>
                  <a:ea typeface="Segoe UI" pitchFamily="34" charset="0"/>
                  <a:cs typeface="Segoe UI" pitchFamily="34" charset="0"/>
                </a:endParaRPr>
              </a:p>
            </p:txBody>
          </p:sp>
          <p:sp>
            <p:nvSpPr>
              <p:cNvPr id="36930" name="Freeform 71"/>
              <p:cNvSpPr>
                <a:spLocks/>
              </p:cNvSpPr>
              <p:nvPr/>
            </p:nvSpPr>
            <p:spPr bwMode="auto">
              <a:xfrm>
                <a:off x="539" y="3123"/>
                <a:ext cx="139" cy="133"/>
              </a:xfrm>
              <a:custGeom>
                <a:avLst/>
                <a:gdLst>
                  <a:gd name="T0" fmla="*/ 0 w 432"/>
                  <a:gd name="T1" fmla="*/ 0 h 576"/>
                  <a:gd name="T2" fmla="*/ 0 w 432"/>
                  <a:gd name="T3" fmla="*/ 576 h 576"/>
                  <a:gd name="T4" fmla="*/ 432 w 432"/>
                  <a:gd name="T5" fmla="*/ 288 h 576"/>
                  <a:gd name="T6" fmla="*/ 0 w 432"/>
                  <a:gd name="T7" fmla="*/ 0 h 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2" h="576">
                    <a:moveTo>
                      <a:pt x="0" y="0"/>
                    </a:moveTo>
                    <a:cubicBezTo>
                      <a:pt x="0" y="0"/>
                      <a:pt x="91" y="226"/>
                      <a:pt x="0" y="576"/>
                    </a:cubicBezTo>
                    <a:cubicBezTo>
                      <a:pt x="216" y="432"/>
                      <a:pt x="432" y="288"/>
                      <a:pt x="432" y="288"/>
                    </a:cubicBezTo>
                    <a:lnTo>
                      <a:pt x="0" y="0"/>
                    </a:lnTo>
                    <a:close/>
                  </a:path>
                </a:pathLst>
              </a:custGeom>
              <a:gradFill rotWithShape="1">
                <a:gsLst>
                  <a:gs pos="0">
                    <a:srgbClr val="FFFFCC"/>
                  </a:gs>
                  <a:gs pos="100000">
                    <a:srgbClr val="FFCC66"/>
                  </a:gs>
                </a:gsLst>
                <a:lin ang="18900000" scaled="1"/>
              </a:gradFill>
              <a:ln w="9525" cap="flat" cmpd="sng">
                <a:solidFill>
                  <a:srgbClr val="666699"/>
                </a:solidFill>
                <a:prstDash val="solid"/>
                <a:round/>
                <a:headEnd type="none" w="med" len="med"/>
                <a:tailEnd type="none" w="med" len="med"/>
              </a:ln>
              <a:effectLst>
                <a:outerShdw dist="17961" dir="8100000" algn="ctr" rotWithShape="0">
                  <a:schemeClr val="tx1"/>
                </a:outerShdw>
              </a:effectLst>
            </p:spPr>
            <p:txBody>
              <a:bodyPr wrap="none" anchor="ctr"/>
              <a:lstStyle/>
              <a:p>
                <a:endParaRPr lang="en-US">
                  <a:latin typeface="Segoe UI" pitchFamily="34" charset="0"/>
                  <a:ea typeface="Segoe UI" pitchFamily="34" charset="0"/>
                  <a:cs typeface="Segoe UI" pitchFamily="34" charset="0"/>
                </a:endParaRPr>
              </a:p>
            </p:txBody>
          </p:sp>
        </p:grpSp>
      </p:grpSp>
      <p:grpSp>
        <p:nvGrpSpPr>
          <p:cNvPr id="8" name="Group 72"/>
          <p:cNvGrpSpPr>
            <a:grpSpLocks/>
          </p:cNvGrpSpPr>
          <p:nvPr/>
        </p:nvGrpSpPr>
        <p:grpSpPr bwMode="auto">
          <a:xfrm>
            <a:off x="8488947" y="6135688"/>
            <a:ext cx="304800" cy="244475"/>
            <a:chOff x="768" y="3096"/>
            <a:chExt cx="240" cy="192"/>
          </a:xfrm>
        </p:grpSpPr>
        <p:sp>
          <p:nvSpPr>
            <p:cNvPr id="36925" name="Oval 73"/>
            <p:cNvSpPr>
              <a:spLocks noChangeArrowheads="1"/>
            </p:cNvSpPr>
            <p:nvPr/>
          </p:nvSpPr>
          <p:spPr bwMode="auto">
            <a:xfrm>
              <a:off x="768" y="3096"/>
              <a:ext cx="240" cy="192"/>
            </a:xfrm>
            <a:prstGeom prst="ellipse">
              <a:avLst/>
            </a:prstGeom>
            <a:gradFill rotWithShape="0">
              <a:gsLst>
                <a:gs pos="0">
                  <a:srgbClr val="666699"/>
                </a:gs>
                <a:gs pos="100000">
                  <a:srgbClr val="99CCFF"/>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eaLnBrk="0" hangingPunct="0"/>
              <a:endParaRPr lang="en-SG">
                <a:latin typeface="Segoe UI" pitchFamily="34" charset="0"/>
                <a:ea typeface="Segoe UI" pitchFamily="34" charset="0"/>
                <a:cs typeface="Segoe UI" pitchFamily="34" charset="0"/>
              </a:endParaRPr>
            </a:p>
          </p:txBody>
        </p:sp>
        <p:sp>
          <p:nvSpPr>
            <p:cNvPr id="36926" name="Rectangle 74"/>
            <p:cNvSpPr>
              <a:spLocks noChangeArrowheads="1"/>
            </p:cNvSpPr>
            <p:nvPr/>
          </p:nvSpPr>
          <p:spPr bwMode="auto">
            <a:xfrm>
              <a:off x="841" y="3145"/>
              <a:ext cx="95" cy="96"/>
            </a:xfrm>
            <a:prstGeom prst="rect">
              <a:avLst/>
            </a:prstGeom>
            <a:gradFill rotWithShape="1">
              <a:gsLst>
                <a:gs pos="0">
                  <a:srgbClr val="FFFFCC"/>
                </a:gs>
                <a:gs pos="100000">
                  <a:srgbClr val="FFCC66"/>
                </a:gs>
              </a:gsLst>
              <a:lin ang="18900000" scaled="1"/>
            </a:gradFill>
            <a:ln w="9525" algn="ctr">
              <a:solidFill>
                <a:srgbClr val="666699"/>
              </a:solidFill>
              <a:miter lim="800000"/>
              <a:headEnd/>
              <a:tailEnd/>
            </a:ln>
            <a:effectLst>
              <a:outerShdw dist="17961" dir="8100000" algn="ctr" rotWithShape="0">
                <a:schemeClr val="tx1"/>
              </a:outerShdw>
            </a:effectLst>
          </p:spPr>
          <p:txBody>
            <a:bodyPr wrap="none" anchor="ctr"/>
            <a:lstStyle/>
            <a:p>
              <a:pPr eaLnBrk="0" hangingPunct="0"/>
              <a:endParaRPr lang="en-SG">
                <a:latin typeface="Segoe UI" pitchFamily="34" charset="0"/>
                <a:ea typeface="Segoe UI" pitchFamily="34" charset="0"/>
                <a:cs typeface="Segoe UI" pitchFamily="34" charset="0"/>
              </a:endParaRPr>
            </a:p>
          </p:txBody>
        </p:sp>
      </p:grpSp>
      <p:grpSp>
        <p:nvGrpSpPr>
          <p:cNvPr id="9" name="Group 158"/>
          <p:cNvGrpSpPr>
            <a:grpSpLocks/>
          </p:cNvGrpSpPr>
          <p:nvPr/>
        </p:nvGrpSpPr>
        <p:grpSpPr bwMode="auto">
          <a:xfrm>
            <a:off x="482600" y="4781550"/>
            <a:ext cx="2238377" cy="1233488"/>
            <a:chOff x="404" y="3076"/>
            <a:chExt cx="1410" cy="777"/>
          </a:xfrm>
        </p:grpSpPr>
        <p:sp>
          <p:nvSpPr>
            <p:cNvPr id="1055759" name="Oval 15"/>
            <p:cNvSpPr>
              <a:spLocks noChangeArrowheads="1"/>
            </p:cNvSpPr>
            <p:nvPr/>
          </p:nvSpPr>
          <p:spPr bwMode="auto">
            <a:xfrm>
              <a:off x="404" y="3177"/>
              <a:ext cx="1300" cy="676"/>
            </a:xfrm>
            <a:prstGeom prst="ellipse">
              <a:avLst/>
            </a:prstGeom>
            <a:gradFill rotWithShape="1">
              <a:gsLst>
                <a:gs pos="0">
                  <a:srgbClr val="FFFFFF"/>
                </a:gs>
                <a:gs pos="100000">
                  <a:srgbClr val="EEEFD7"/>
                </a:gs>
              </a:gsLst>
              <a:path path="shape">
                <a:fillToRect l="50000" t="50000" r="50000" b="50000"/>
              </a:path>
            </a:gradFill>
            <a:ln w="9525">
              <a:noFill/>
              <a:round/>
              <a:headEnd/>
              <a:tailEnd/>
            </a:ln>
            <a:effectLst>
              <a:outerShdw dist="35921" dir="2700000" algn="ctr" rotWithShape="0">
                <a:srgbClr val="ADADAD"/>
              </a:outerShdw>
            </a:effectLst>
          </p:spPr>
          <p:txBody>
            <a:bodyPr wrap="none" anchor="ctr"/>
            <a:lstStyle/>
            <a:p>
              <a:pPr eaLnBrk="0" hangingPunct="0">
                <a:defRPr/>
              </a:pPr>
              <a:endParaRPr lang="en-US">
                <a:latin typeface="Segoe UI" pitchFamily="34" charset="0"/>
                <a:ea typeface="Segoe UI" pitchFamily="34" charset="0"/>
                <a:cs typeface="Segoe UI" pitchFamily="34" charset="0"/>
              </a:endParaRPr>
            </a:p>
          </p:txBody>
        </p:sp>
        <p:sp>
          <p:nvSpPr>
            <p:cNvPr id="36923" name="Text Box 16"/>
            <p:cNvSpPr txBox="1">
              <a:spLocks noChangeArrowheads="1"/>
            </p:cNvSpPr>
            <p:nvPr/>
          </p:nvSpPr>
          <p:spPr bwMode="auto">
            <a:xfrm>
              <a:off x="566" y="3614"/>
              <a:ext cx="1248"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b="1">
                  <a:solidFill>
                    <a:schemeClr val="tx1"/>
                  </a:solidFill>
                  <a:latin typeface="Verdana" pitchFamily="34" charset="0"/>
                  <a:cs typeface="Arial" charset="0"/>
                </a:defRPr>
              </a:lvl1pPr>
              <a:lvl2pPr marL="742950" indent="-285750" eaLnBrk="0" hangingPunct="0">
                <a:defRPr b="1">
                  <a:solidFill>
                    <a:schemeClr val="tx1"/>
                  </a:solidFill>
                  <a:latin typeface="Verdana" pitchFamily="34" charset="0"/>
                  <a:cs typeface="Arial" charset="0"/>
                </a:defRPr>
              </a:lvl2pPr>
              <a:lvl3pPr marL="1143000" indent="-228600" eaLnBrk="0" hangingPunct="0">
                <a:defRPr b="1">
                  <a:solidFill>
                    <a:schemeClr val="tx1"/>
                  </a:solidFill>
                  <a:latin typeface="Verdana" pitchFamily="34" charset="0"/>
                  <a:cs typeface="Arial" charset="0"/>
                </a:defRPr>
              </a:lvl3pPr>
              <a:lvl4pPr marL="1600200" indent="-228600" eaLnBrk="0" hangingPunct="0">
                <a:defRPr b="1">
                  <a:solidFill>
                    <a:schemeClr val="tx1"/>
                  </a:solidFill>
                  <a:latin typeface="Verdana" pitchFamily="34" charset="0"/>
                  <a:cs typeface="Arial" charset="0"/>
                </a:defRPr>
              </a:lvl4pPr>
              <a:lvl5pPr marL="2057400" indent="-228600" eaLnBrk="0" hangingPunct="0">
                <a:defRPr b="1">
                  <a:solidFill>
                    <a:schemeClr val="tx1"/>
                  </a:solidFill>
                  <a:latin typeface="Verdana" pitchFamily="34" charset="0"/>
                  <a:cs typeface="Arial" charset="0"/>
                </a:defRPr>
              </a:lvl5pPr>
              <a:lvl6pPr marL="2514600" indent="-228600" algn="ctr" eaLnBrk="0" fontAlgn="base" hangingPunct="0">
                <a:spcBef>
                  <a:spcPct val="0"/>
                </a:spcBef>
                <a:spcAft>
                  <a:spcPct val="0"/>
                </a:spcAft>
                <a:defRPr b="1">
                  <a:solidFill>
                    <a:schemeClr val="tx1"/>
                  </a:solidFill>
                  <a:latin typeface="Verdana" pitchFamily="34" charset="0"/>
                  <a:cs typeface="Arial" charset="0"/>
                </a:defRPr>
              </a:lvl6pPr>
              <a:lvl7pPr marL="2971800" indent="-228600" algn="ctr" eaLnBrk="0" fontAlgn="base" hangingPunct="0">
                <a:spcBef>
                  <a:spcPct val="0"/>
                </a:spcBef>
                <a:spcAft>
                  <a:spcPct val="0"/>
                </a:spcAft>
                <a:defRPr b="1">
                  <a:solidFill>
                    <a:schemeClr val="tx1"/>
                  </a:solidFill>
                  <a:latin typeface="Verdana" pitchFamily="34" charset="0"/>
                  <a:cs typeface="Arial" charset="0"/>
                </a:defRPr>
              </a:lvl7pPr>
              <a:lvl8pPr marL="3429000" indent="-228600" algn="ctr" eaLnBrk="0" fontAlgn="base" hangingPunct="0">
                <a:spcBef>
                  <a:spcPct val="0"/>
                </a:spcBef>
                <a:spcAft>
                  <a:spcPct val="0"/>
                </a:spcAft>
                <a:defRPr b="1">
                  <a:solidFill>
                    <a:schemeClr val="tx1"/>
                  </a:solidFill>
                  <a:latin typeface="Verdana" pitchFamily="34" charset="0"/>
                  <a:cs typeface="Arial" charset="0"/>
                </a:defRPr>
              </a:lvl8pPr>
              <a:lvl9pPr marL="3886200" indent="-228600" algn="ctr" eaLnBrk="0" fontAlgn="base" hangingPunct="0">
                <a:spcBef>
                  <a:spcPct val="0"/>
                </a:spcBef>
                <a:spcAft>
                  <a:spcPct val="0"/>
                </a:spcAft>
                <a:defRPr b="1">
                  <a:solidFill>
                    <a:schemeClr val="tx1"/>
                  </a:solidFill>
                  <a:latin typeface="Verdana" pitchFamily="34" charset="0"/>
                  <a:cs typeface="Arial" charset="0"/>
                </a:defRPr>
              </a:lvl9pPr>
            </a:lstStyle>
            <a:p>
              <a:r>
                <a:rPr lang="en-US" sz="1200" dirty="0" smtClean="0">
                  <a:latin typeface="Segoe UI" pitchFamily="34" charset="0"/>
                  <a:ea typeface="Segoe UI" pitchFamily="34" charset="0"/>
                  <a:cs typeface="Segoe UI" pitchFamily="34" charset="0"/>
                </a:rPr>
                <a:t>AD DS</a:t>
              </a:r>
              <a:endParaRPr lang="en-US" sz="1200" dirty="0">
                <a:latin typeface="Segoe UI" pitchFamily="34" charset="0"/>
                <a:ea typeface="Segoe UI" pitchFamily="34" charset="0"/>
                <a:cs typeface="Segoe UI" pitchFamily="34" charset="0"/>
              </a:endParaRPr>
            </a:p>
          </p:txBody>
        </p:sp>
        <p:pic>
          <p:nvPicPr>
            <p:cNvPr id="36924" name="Picture 24" descr="ActiveDirectory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 y="3076"/>
              <a:ext cx="828" cy="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159"/>
          <p:cNvGrpSpPr>
            <a:grpSpLocks/>
          </p:cNvGrpSpPr>
          <p:nvPr/>
        </p:nvGrpSpPr>
        <p:grpSpPr bwMode="auto">
          <a:xfrm>
            <a:off x="482600" y="3078163"/>
            <a:ext cx="2243139" cy="1423987"/>
            <a:chOff x="304" y="1939"/>
            <a:chExt cx="1413" cy="897"/>
          </a:xfrm>
        </p:grpSpPr>
        <p:sp>
          <p:nvSpPr>
            <p:cNvPr id="3" name="Oval 30"/>
            <p:cNvSpPr>
              <a:spLocks noChangeArrowheads="1"/>
            </p:cNvSpPr>
            <p:nvPr/>
          </p:nvSpPr>
          <p:spPr bwMode="auto">
            <a:xfrm>
              <a:off x="304" y="2160"/>
              <a:ext cx="1300" cy="676"/>
            </a:xfrm>
            <a:prstGeom prst="ellipse">
              <a:avLst/>
            </a:prstGeom>
            <a:gradFill rotWithShape="1">
              <a:gsLst>
                <a:gs pos="0">
                  <a:srgbClr val="FFFFFF"/>
                </a:gs>
                <a:gs pos="100000">
                  <a:srgbClr val="EEEFD7"/>
                </a:gs>
              </a:gsLst>
              <a:path path="shape">
                <a:fillToRect l="50000" t="50000" r="50000" b="50000"/>
              </a:path>
            </a:gradFill>
            <a:ln w="9525">
              <a:noFill/>
              <a:round/>
              <a:headEnd/>
              <a:tailEnd/>
            </a:ln>
            <a:effectLst>
              <a:outerShdw dist="35921" dir="2700000" algn="ctr" rotWithShape="0">
                <a:srgbClr val="ADADAD"/>
              </a:outerShdw>
            </a:effectLst>
          </p:spPr>
          <p:txBody>
            <a:bodyPr wrap="none" anchor="ctr"/>
            <a:lstStyle/>
            <a:p>
              <a:pPr eaLnBrk="0" hangingPunct="0">
                <a:defRPr/>
              </a:pPr>
              <a:endParaRPr lang="en-US">
                <a:latin typeface="Segoe UI" pitchFamily="34" charset="0"/>
                <a:ea typeface="Segoe UI" pitchFamily="34" charset="0"/>
                <a:cs typeface="Segoe UI" pitchFamily="34" charset="0"/>
              </a:endParaRPr>
            </a:p>
          </p:txBody>
        </p:sp>
        <p:sp>
          <p:nvSpPr>
            <p:cNvPr id="36920" name="Text Box 58"/>
            <p:cNvSpPr txBox="1">
              <a:spLocks noChangeArrowheads="1"/>
            </p:cNvSpPr>
            <p:nvPr/>
          </p:nvSpPr>
          <p:spPr bwMode="auto">
            <a:xfrm>
              <a:off x="469" y="2589"/>
              <a:ext cx="1248"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itchFamily="34" charset="0"/>
                  <a:cs typeface="Arial" charset="0"/>
                </a:defRPr>
              </a:lvl1pPr>
              <a:lvl2pPr marL="742950" indent="-285750" eaLnBrk="0" hangingPunct="0">
                <a:defRPr b="1">
                  <a:solidFill>
                    <a:schemeClr val="tx1"/>
                  </a:solidFill>
                  <a:latin typeface="Verdana" pitchFamily="34" charset="0"/>
                  <a:cs typeface="Arial" charset="0"/>
                </a:defRPr>
              </a:lvl2pPr>
              <a:lvl3pPr marL="1143000" indent="-228600" eaLnBrk="0" hangingPunct="0">
                <a:defRPr b="1">
                  <a:solidFill>
                    <a:schemeClr val="tx1"/>
                  </a:solidFill>
                  <a:latin typeface="Verdana" pitchFamily="34" charset="0"/>
                  <a:cs typeface="Arial" charset="0"/>
                </a:defRPr>
              </a:lvl3pPr>
              <a:lvl4pPr marL="1600200" indent="-228600" eaLnBrk="0" hangingPunct="0">
                <a:defRPr b="1">
                  <a:solidFill>
                    <a:schemeClr val="tx1"/>
                  </a:solidFill>
                  <a:latin typeface="Verdana" pitchFamily="34" charset="0"/>
                  <a:cs typeface="Arial" charset="0"/>
                </a:defRPr>
              </a:lvl4pPr>
              <a:lvl5pPr marL="2057400" indent="-228600" eaLnBrk="0" hangingPunct="0">
                <a:defRPr b="1">
                  <a:solidFill>
                    <a:schemeClr val="tx1"/>
                  </a:solidFill>
                  <a:latin typeface="Verdana" pitchFamily="34" charset="0"/>
                  <a:cs typeface="Arial" charset="0"/>
                </a:defRPr>
              </a:lvl5pPr>
              <a:lvl6pPr marL="2514600" indent="-228600" algn="ctr" eaLnBrk="0" fontAlgn="base" hangingPunct="0">
                <a:spcBef>
                  <a:spcPct val="0"/>
                </a:spcBef>
                <a:spcAft>
                  <a:spcPct val="0"/>
                </a:spcAft>
                <a:defRPr b="1">
                  <a:solidFill>
                    <a:schemeClr val="tx1"/>
                  </a:solidFill>
                  <a:latin typeface="Verdana" pitchFamily="34" charset="0"/>
                  <a:cs typeface="Arial" charset="0"/>
                </a:defRPr>
              </a:lvl6pPr>
              <a:lvl7pPr marL="2971800" indent="-228600" algn="ctr" eaLnBrk="0" fontAlgn="base" hangingPunct="0">
                <a:spcBef>
                  <a:spcPct val="0"/>
                </a:spcBef>
                <a:spcAft>
                  <a:spcPct val="0"/>
                </a:spcAft>
                <a:defRPr b="1">
                  <a:solidFill>
                    <a:schemeClr val="tx1"/>
                  </a:solidFill>
                  <a:latin typeface="Verdana" pitchFamily="34" charset="0"/>
                  <a:cs typeface="Arial" charset="0"/>
                </a:defRPr>
              </a:lvl7pPr>
              <a:lvl8pPr marL="3429000" indent="-228600" algn="ctr" eaLnBrk="0" fontAlgn="base" hangingPunct="0">
                <a:spcBef>
                  <a:spcPct val="0"/>
                </a:spcBef>
                <a:spcAft>
                  <a:spcPct val="0"/>
                </a:spcAft>
                <a:defRPr b="1">
                  <a:solidFill>
                    <a:schemeClr val="tx1"/>
                  </a:solidFill>
                  <a:latin typeface="Verdana" pitchFamily="34" charset="0"/>
                  <a:cs typeface="Arial" charset="0"/>
                </a:defRPr>
              </a:lvl8pPr>
              <a:lvl9pPr marL="3886200" indent="-228600" algn="ctr" eaLnBrk="0" fontAlgn="base" hangingPunct="0">
                <a:spcBef>
                  <a:spcPct val="0"/>
                </a:spcBef>
                <a:spcAft>
                  <a:spcPct val="0"/>
                </a:spcAft>
                <a:defRPr b="1">
                  <a:solidFill>
                    <a:schemeClr val="tx1"/>
                  </a:solidFill>
                  <a:latin typeface="Verdana" pitchFamily="34" charset="0"/>
                  <a:cs typeface="Arial" charset="0"/>
                </a:defRPr>
              </a:lvl9pPr>
            </a:lstStyle>
            <a:p>
              <a:r>
                <a:rPr lang="en-US" sz="1200" dirty="0">
                  <a:latin typeface="Segoe UI" pitchFamily="34" charset="0"/>
                  <a:ea typeface="Segoe UI" pitchFamily="34" charset="0"/>
                  <a:cs typeface="Segoe UI" pitchFamily="34" charset="0"/>
                </a:rPr>
                <a:t>Stratégie de groupe</a:t>
              </a:r>
            </a:p>
          </p:txBody>
        </p:sp>
        <p:pic>
          <p:nvPicPr>
            <p:cNvPr id="36921" name="Picture 9" descr="GroupPolic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 y="1939"/>
              <a:ext cx="1135" cy="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64"/>
          <p:cNvGrpSpPr>
            <a:grpSpLocks/>
          </p:cNvGrpSpPr>
          <p:nvPr/>
        </p:nvGrpSpPr>
        <p:grpSpPr bwMode="auto">
          <a:xfrm>
            <a:off x="6599235" y="4665663"/>
            <a:ext cx="2371723" cy="1392237"/>
            <a:chOff x="3956" y="3021"/>
            <a:chExt cx="1494" cy="877"/>
          </a:xfrm>
        </p:grpSpPr>
        <p:sp>
          <p:nvSpPr>
            <p:cNvPr id="1055792" name="Oval 48"/>
            <p:cNvSpPr>
              <a:spLocks noChangeArrowheads="1"/>
            </p:cNvSpPr>
            <p:nvPr/>
          </p:nvSpPr>
          <p:spPr bwMode="auto">
            <a:xfrm>
              <a:off x="3956" y="3210"/>
              <a:ext cx="1300" cy="659"/>
            </a:xfrm>
            <a:prstGeom prst="ellipse">
              <a:avLst/>
            </a:prstGeom>
            <a:gradFill rotWithShape="1">
              <a:gsLst>
                <a:gs pos="0">
                  <a:srgbClr val="FFFFFF"/>
                </a:gs>
                <a:gs pos="100000">
                  <a:srgbClr val="EEEFD7"/>
                </a:gs>
              </a:gsLst>
              <a:path path="shape">
                <a:fillToRect l="50000" t="50000" r="50000" b="50000"/>
              </a:path>
            </a:gradFill>
            <a:ln w="9525">
              <a:noFill/>
              <a:round/>
              <a:headEnd/>
              <a:tailEnd/>
            </a:ln>
            <a:effectLst>
              <a:outerShdw dist="35921" dir="2700000" algn="ctr" rotWithShape="0">
                <a:srgbClr val="ADADAD"/>
              </a:outerShdw>
            </a:effectLst>
          </p:spPr>
          <p:txBody>
            <a:bodyPr wrap="none" anchor="ctr"/>
            <a:lstStyle/>
            <a:p>
              <a:pPr eaLnBrk="0" hangingPunct="0">
                <a:defRPr/>
              </a:pPr>
              <a:endParaRPr lang="en-US">
                <a:latin typeface="Segoe UI" pitchFamily="34" charset="0"/>
                <a:ea typeface="Segoe UI" pitchFamily="34" charset="0"/>
                <a:cs typeface="Segoe UI" pitchFamily="34" charset="0"/>
              </a:endParaRPr>
            </a:p>
          </p:txBody>
        </p:sp>
        <p:sp>
          <p:nvSpPr>
            <p:cNvPr id="36913" name="Text Box 52"/>
            <p:cNvSpPr txBox="1">
              <a:spLocks noChangeArrowheads="1"/>
            </p:cNvSpPr>
            <p:nvPr/>
          </p:nvSpPr>
          <p:spPr bwMode="auto">
            <a:xfrm>
              <a:off x="4126" y="3515"/>
              <a:ext cx="1324" cy="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b="1">
                  <a:solidFill>
                    <a:schemeClr val="tx1"/>
                  </a:solidFill>
                  <a:latin typeface="Verdana" pitchFamily="34" charset="0"/>
                  <a:cs typeface="Arial" charset="0"/>
                </a:defRPr>
              </a:lvl1pPr>
              <a:lvl2pPr marL="742950" indent="-285750" eaLnBrk="0" hangingPunct="0">
                <a:defRPr b="1">
                  <a:solidFill>
                    <a:schemeClr val="tx1"/>
                  </a:solidFill>
                  <a:latin typeface="Verdana" pitchFamily="34" charset="0"/>
                  <a:cs typeface="Arial" charset="0"/>
                </a:defRPr>
              </a:lvl2pPr>
              <a:lvl3pPr marL="1143000" indent="-228600" eaLnBrk="0" hangingPunct="0">
                <a:defRPr b="1">
                  <a:solidFill>
                    <a:schemeClr val="tx1"/>
                  </a:solidFill>
                  <a:latin typeface="Verdana" pitchFamily="34" charset="0"/>
                  <a:cs typeface="Arial" charset="0"/>
                </a:defRPr>
              </a:lvl3pPr>
              <a:lvl4pPr marL="1600200" indent="-228600" eaLnBrk="0" hangingPunct="0">
                <a:defRPr b="1">
                  <a:solidFill>
                    <a:schemeClr val="tx1"/>
                  </a:solidFill>
                  <a:latin typeface="Verdana" pitchFamily="34" charset="0"/>
                  <a:cs typeface="Arial" charset="0"/>
                </a:defRPr>
              </a:lvl4pPr>
              <a:lvl5pPr marL="2057400" indent="-228600" eaLnBrk="0" hangingPunct="0">
                <a:defRPr b="1">
                  <a:solidFill>
                    <a:schemeClr val="tx1"/>
                  </a:solidFill>
                  <a:latin typeface="Verdana" pitchFamily="34" charset="0"/>
                  <a:cs typeface="Arial" charset="0"/>
                </a:defRPr>
              </a:lvl5pPr>
              <a:lvl6pPr marL="2514600" indent="-228600" algn="ctr" eaLnBrk="0" fontAlgn="base" hangingPunct="0">
                <a:spcBef>
                  <a:spcPct val="0"/>
                </a:spcBef>
                <a:spcAft>
                  <a:spcPct val="0"/>
                </a:spcAft>
                <a:defRPr b="1">
                  <a:solidFill>
                    <a:schemeClr val="tx1"/>
                  </a:solidFill>
                  <a:latin typeface="Verdana" pitchFamily="34" charset="0"/>
                  <a:cs typeface="Arial" charset="0"/>
                </a:defRPr>
              </a:lvl6pPr>
              <a:lvl7pPr marL="2971800" indent="-228600" algn="ctr" eaLnBrk="0" fontAlgn="base" hangingPunct="0">
                <a:spcBef>
                  <a:spcPct val="0"/>
                </a:spcBef>
                <a:spcAft>
                  <a:spcPct val="0"/>
                </a:spcAft>
                <a:defRPr b="1">
                  <a:solidFill>
                    <a:schemeClr val="tx1"/>
                  </a:solidFill>
                  <a:latin typeface="Verdana" pitchFamily="34" charset="0"/>
                  <a:cs typeface="Arial" charset="0"/>
                </a:defRPr>
              </a:lvl7pPr>
              <a:lvl8pPr marL="3429000" indent="-228600" algn="ctr" eaLnBrk="0" fontAlgn="base" hangingPunct="0">
                <a:spcBef>
                  <a:spcPct val="0"/>
                </a:spcBef>
                <a:spcAft>
                  <a:spcPct val="0"/>
                </a:spcAft>
                <a:defRPr b="1">
                  <a:solidFill>
                    <a:schemeClr val="tx1"/>
                  </a:solidFill>
                  <a:latin typeface="Verdana" pitchFamily="34" charset="0"/>
                  <a:cs typeface="Arial" charset="0"/>
                </a:defRPr>
              </a:lvl8pPr>
              <a:lvl9pPr marL="3886200" indent="-228600" algn="ctr" eaLnBrk="0" fontAlgn="base" hangingPunct="0">
                <a:spcBef>
                  <a:spcPct val="0"/>
                </a:spcBef>
                <a:spcAft>
                  <a:spcPct val="0"/>
                </a:spcAft>
                <a:defRPr b="1">
                  <a:solidFill>
                    <a:schemeClr val="tx1"/>
                  </a:solidFill>
                  <a:latin typeface="Verdana" pitchFamily="34" charset="0"/>
                  <a:cs typeface="Arial" charset="0"/>
                </a:defRPr>
              </a:lvl9pPr>
            </a:lstStyle>
            <a:p>
              <a:r>
                <a:rPr lang="en-US" sz="1200">
                  <a:latin typeface="Segoe UI" pitchFamily="34" charset="0"/>
                  <a:ea typeface="Segoe UI" pitchFamily="34" charset="0"/>
                  <a:cs typeface="Segoe UI" pitchFamily="34" charset="0"/>
                </a:rPr>
                <a:t>Technologies </a:t>
              </a:r>
              <a:r>
                <a:rPr lang="en-US" sz="1200" smtClean="0">
                  <a:latin typeface="Segoe UI" pitchFamily="34" charset="0"/>
                  <a:ea typeface="Segoe UI" pitchFamily="34" charset="0"/>
                  <a:cs typeface="Segoe UI" pitchFamily="34" charset="0"/>
                </a:rPr>
                <a:t/>
              </a:r>
              <a:br>
                <a:rPr lang="en-US" sz="1200" smtClean="0">
                  <a:latin typeface="Segoe UI" pitchFamily="34" charset="0"/>
                  <a:ea typeface="Segoe UI" pitchFamily="34" charset="0"/>
                  <a:cs typeface="Segoe UI" pitchFamily="34" charset="0"/>
                </a:rPr>
              </a:br>
              <a:r>
                <a:rPr lang="en-US" sz="1200" smtClean="0">
                  <a:latin typeface="Segoe UI" pitchFamily="34" charset="0"/>
                  <a:ea typeface="Segoe UI" pitchFamily="34" charset="0"/>
                  <a:cs typeface="Segoe UI" pitchFamily="34" charset="0"/>
                </a:rPr>
                <a:t>de </a:t>
              </a:r>
              <a:r>
                <a:rPr lang="en-US" sz="1200">
                  <a:latin typeface="Segoe UI" pitchFamily="34" charset="0"/>
                  <a:ea typeface="Segoe UI" pitchFamily="34" charset="0"/>
                  <a:cs typeface="Segoe UI" pitchFamily="34" charset="0"/>
                </a:rPr>
                <a:t>transition </a:t>
              </a:r>
              <a:r>
                <a:rPr lang="en-US" sz="1200" smtClean="0">
                  <a:latin typeface="Segoe UI" pitchFamily="34" charset="0"/>
                  <a:ea typeface="Segoe UI" pitchFamily="34" charset="0"/>
                  <a:cs typeface="Segoe UI" pitchFamily="34" charset="0"/>
                </a:rPr>
                <a:t>IPv6</a:t>
              </a:r>
              <a:endParaRPr lang="en-US" sz="1200" dirty="0">
                <a:latin typeface="Segoe UI" pitchFamily="34" charset="0"/>
                <a:ea typeface="Segoe UI" pitchFamily="34" charset="0"/>
                <a:cs typeface="Segoe UI" pitchFamily="34" charset="0"/>
              </a:endParaRPr>
            </a:p>
          </p:txBody>
        </p:sp>
        <p:pic>
          <p:nvPicPr>
            <p:cNvPr id="36914" name="Picture 13" descr="D:\Work\MSL Graphics\Firewall_Tunne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00841">
              <a:off x="4591" y="3237"/>
              <a:ext cx="478" cy="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15" name="Picture 36" descr="Document_Lega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33" y="3021"/>
              <a:ext cx="297"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16" name="Picture 37" descr="Interne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09" y="3057"/>
              <a:ext cx="308"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17" name="Picture 39" descr="abstract_rectangle01_04_blu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16" y="3147"/>
              <a:ext cx="396"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18" name="Text Box 40"/>
            <p:cNvSpPr txBox="1">
              <a:spLocks noChangeArrowheads="1"/>
            </p:cNvSpPr>
            <p:nvPr/>
          </p:nvSpPr>
          <p:spPr bwMode="auto">
            <a:xfrm>
              <a:off x="4152" y="3132"/>
              <a:ext cx="397"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cs typeface="Arial" charset="0"/>
                </a:defRPr>
              </a:lvl1pPr>
              <a:lvl2pPr marL="742950" indent="-285750" eaLnBrk="0" hangingPunct="0">
                <a:defRPr b="1">
                  <a:solidFill>
                    <a:schemeClr val="tx1"/>
                  </a:solidFill>
                  <a:latin typeface="Verdana" pitchFamily="34" charset="0"/>
                  <a:cs typeface="Arial" charset="0"/>
                </a:defRPr>
              </a:lvl2pPr>
              <a:lvl3pPr marL="1143000" indent="-228600" eaLnBrk="0" hangingPunct="0">
                <a:defRPr b="1">
                  <a:solidFill>
                    <a:schemeClr val="tx1"/>
                  </a:solidFill>
                  <a:latin typeface="Verdana" pitchFamily="34" charset="0"/>
                  <a:cs typeface="Arial" charset="0"/>
                </a:defRPr>
              </a:lvl3pPr>
              <a:lvl4pPr marL="1600200" indent="-228600" eaLnBrk="0" hangingPunct="0">
                <a:defRPr b="1">
                  <a:solidFill>
                    <a:schemeClr val="tx1"/>
                  </a:solidFill>
                  <a:latin typeface="Verdana" pitchFamily="34" charset="0"/>
                  <a:cs typeface="Arial" charset="0"/>
                </a:defRPr>
              </a:lvl4pPr>
              <a:lvl5pPr marL="2057400" indent="-228600" eaLnBrk="0" hangingPunct="0">
                <a:defRPr b="1">
                  <a:solidFill>
                    <a:schemeClr val="tx1"/>
                  </a:solidFill>
                  <a:latin typeface="Verdana" pitchFamily="34" charset="0"/>
                  <a:cs typeface="Arial" charset="0"/>
                </a:defRPr>
              </a:lvl5pPr>
              <a:lvl6pPr marL="2514600" indent="-228600" algn="ctr" eaLnBrk="0" fontAlgn="base" hangingPunct="0">
                <a:spcBef>
                  <a:spcPct val="0"/>
                </a:spcBef>
                <a:spcAft>
                  <a:spcPct val="0"/>
                </a:spcAft>
                <a:defRPr b="1">
                  <a:solidFill>
                    <a:schemeClr val="tx1"/>
                  </a:solidFill>
                  <a:latin typeface="Verdana" pitchFamily="34" charset="0"/>
                  <a:cs typeface="Arial" charset="0"/>
                </a:defRPr>
              </a:lvl6pPr>
              <a:lvl7pPr marL="2971800" indent="-228600" algn="ctr" eaLnBrk="0" fontAlgn="base" hangingPunct="0">
                <a:spcBef>
                  <a:spcPct val="0"/>
                </a:spcBef>
                <a:spcAft>
                  <a:spcPct val="0"/>
                </a:spcAft>
                <a:defRPr b="1">
                  <a:solidFill>
                    <a:schemeClr val="tx1"/>
                  </a:solidFill>
                  <a:latin typeface="Verdana" pitchFamily="34" charset="0"/>
                  <a:cs typeface="Arial" charset="0"/>
                </a:defRPr>
              </a:lvl7pPr>
              <a:lvl8pPr marL="3429000" indent="-228600" algn="ctr" eaLnBrk="0" fontAlgn="base" hangingPunct="0">
                <a:spcBef>
                  <a:spcPct val="0"/>
                </a:spcBef>
                <a:spcAft>
                  <a:spcPct val="0"/>
                </a:spcAft>
                <a:defRPr b="1">
                  <a:solidFill>
                    <a:schemeClr val="tx1"/>
                  </a:solidFill>
                  <a:latin typeface="Verdana" pitchFamily="34" charset="0"/>
                  <a:cs typeface="Arial" charset="0"/>
                </a:defRPr>
              </a:lvl8pPr>
              <a:lvl9pPr marL="3886200" indent="-228600" algn="ctr" eaLnBrk="0" fontAlgn="base" hangingPunct="0">
                <a:spcBef>
                  <a:spcPct val="0"/>
                </a:spcBef>
                <a:spcAft>
                  <a:spcPct val="0"/>
                </a:spcAft>
                <a:defRPr b="1">
                  <a:solidFill>
                    <a:schemeClr val="tx1"/>
                  </a:solidFill>
                  <a:latin typeface="Verdana" pitchFamily="34" charset="0"/>
                  <a:cs typeface="Arial" charset="0"/>
                </a:defRPr>
              </a:lvl9pPr>
            </a:lstStyle>
            <a:p>
              <a:pPr algn="l" eaLnBrk="1" hangingPunct="1"/>
              <a:r>
                <a:rPr lang="en-US" sz="1400" b="0">
                  <a:latin typeface="Segoe UI" pitchFamily="34" charset="0"/>
                  <a:ea typeface="Segoe UI" pitchFamily="34" charset="0"/>
                  <a:cs typeface="Segoe UI" pitchFamily="34" charset="0"/>
                </a:rPr>
                <a:t>IPv6</a:t>
              </a:r>
              <a:endParaRPr lang="en-US" sz="1400">
                <a:latin typeface="Segoe UI" pitchFamily="34" charset="0"/>
                <a:ea typeface="Segoe UI" pitchFamily="34" charset="0"/>
                <a:cs typeface="Segoe UI" pitchFamily="34" charset="0"/>
              </a:endParaRPr>
            </a:p>
          </p:txBody>
        </p:sp>
      </p:grpSp>
      <p:grpSp>
        <p:nvGrpSpPr>
          <p:cNvPr id="12" name="Group 163"/>
          <p:cNvGrpSpPr>
            <a:grpSpLocks/>
          </p:cNvGrpSpPr>
          <p:nvPr/>
        </p:nvGrpSpPr>
        <p:grpSpPr bwMode="auto">
          <a:xfrm>
            <a:off x="6604008" y="2927350"/>
            <a:ext cx="2274890" cy="1571625"/>
            <a:chOff x="4160" y="1844"/>
            <a:chExt cx="1433" cy="990"/>
          </a:xfrm>
        </p:grpSpPr>
        <p:sp>
          <p:nvSpPr>
            <p:cNvPr id="1055786" name="Oval 42"/>
            <p:cNvSpPr>
              <a:spLocks noChangeArrowheads="1"/>
            </p:cNvSpPr>
            <p:nvPr/>
          </p:nvSpPr>
          <p:spPr bwMode="auto">
            <a:xfrm>
              <a:off x="4160" y="2158"/>
              <a:ext cx="1300" cy="676"/>
            </a:xfrm>
            <a:prstGeom prst="ellipse">
              <a:avLst/>
            </a:prstGeom>
            <a:gradFill rotWithShape="1">
              <a:gsLst>
                <a:gs pos="0">
                  <a:srgbClr val="FFFFFF"/>
                </a:gs>
                <a:gs pos="100000">
                  <a:srgbClr val="EEEFD7"/>
                </a:gs>
              </a:gsLst>
              <a:path path="shape">
                <a:fillToRect l="50000" t="50000" r="50000" b="50000"/>
              </a:path>
            </a:gradFill>
            <a:ln w="9525">
              <a:noFill/>
              <a:round/>
              <a:headEnd/>
              <a:tailEnd/>
            </a:ln>
            <a:effectLst>
              <a:outerShdw dist="35921" dir="2700000" algn="ctr" rotWithShape="0">
                <a:srgbClr val="ADADAD"/>
              </a:outerShdw>
            </a:effectLst>
          </p:spPr>
          <p:txBody>
            <a:bodyPr wrap="none" anchor="ctr"/>
            <a:lstStyle/>
            <a:p>
              <a:pPr eaLnBrk="0" hangingPunct="0">
                <a:defRPr/>
              </a:pPr>
              <a:endParaRPr lang="en-US">
                <a:latin typeface="Segoe UI" pitchFamily="34" charset="0"/>
                <a:ea typeface="Segoe UI" pitchFamily="34" charset="0"/>
                <a:cs typeface="Segoe UI" pitchFamily="34" charset="0"/>
              </a:endParaRPr>
            </a:p>
          </p:txBody>
        </p:sp>
        <p:sp>
          <p:nvSpPr>
            <p:cNvPr id="36906" name="Text Box 46"/>
            <p:cNvSpPr txBox="1">
              <a:spLocks noChangeArrowheads="1"/>
            </p:cNvSpPr>
            <p:nvPr/>
          </p:nvSpPr>
          <p:spPr bwMode="auto">
            <a:xfrm>
              <a:off x="4345" y="2499"/>
              <a:ext cx="1248"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b="1">
                  <a:solidFill>
                    <a:schemeClr val="tx1"/>
                  </a:solidFill>
                  <a:latin typeface="Verdana" pitchFamily="34" charset="0"/>
                  <a:cs typeface="Arial" charset="0"/>
                </a:defRPr>
              </a:lvl1pPr>
              <a:lvl2pPr marL="742950" indent="-285750" eaLnBrk="0" hangingPunct="0">
                <a:defRPr b="1">
                  <a:solidFill>
                    <a:schemeClr val="tx1"/>
                  </a:solidFill>
                  <a:latin typeface="Verdana" pitchFamily="34" charset="0"/>
                  <a:cs typeface="Arial" charset="0"/>
                </a:defRPr>
              </a:lvl2pPr>
              <a:lvl3pPr marL="1143000" indent="-228600" eaLnBrk="0" hangingPunct="0">
                <a:defRPr b="1">
                  <a:solidFill>
                    <a:schemeClr val="tx1"/>
                  </a:solidFill>
                  <a:latin typeface="Verdana" pitchFamily="34" charset="0"/>
                  <a:cs typeface="Arial" charset="0"/>
                </a:defRPr>
              </a:lvl3pPr>
              <a:lvl4pPr marL="1600200" indent="-228600" eaLnBrk="0" hangingPunct="0">
                <a:defRPr b="1">
                  <a:solidFill>
                    <a:schemeClr val="tx1"/>
                  </a:solidFill>
                  <a:latin typeface="Verdana" pitchFamily="34" charset="0"/>
                  <a:cs typeface="Arial" charset="0"/>
                </a:defRPr>
              </a:lvl4pPr>
              <a:lvl5pPr marL="2057400" indent="-228600" eaLnBrk="0" hangingPunct="0">
                <a:defRPr b="1">
                  <a:solidFill>
                    <a:schemeClr val="tx1"/>
                  </a:solidFill>
                  <a:latin typeface="Verdana" pitchFamily="34" charset="0"/>
                  <a:cs typeface="Arial" charset="0"/>
                </a:defRPr>
              </a:lvl5pPr>
              <a:lvl6pPr marL="2514600" indent="-228600" algn="ctr" eaLnBrk="0" fontAlgn="base" hangingPunct="0">
                <a:spcBef>
                  <a:spcPct val="0"/>
                </a:spcBef>
                <a:spcAft>
                  <a:spcPct val="0"/>
                </a:spcAft>
                <a:defRPr b="1">
                  <a:solidFill>
                    <a:schemeClr val="tx1"/>
                  </a:solidFill>
                  <a:latin typeface="Verdana" pitchFamily="34" charset="0"/>
                  <a:cs typeface="Arial" charset="0"/>
                </a:defRPr>
              </a:lvl6pPr>
              <a:lvl7pPr marL="2971800" indent="-228600" algn="ctr" eaLnBrk="0" fontAlgn="base" hangingPunct="0">
                <a:spcBef>
                  <a:spcPct val="0"/>
                </a:spcBef>
                <a:spcAft>
                  <a:spcPct val="0"/>
                </a:spcAft>
                <a:defRPr b="1">
                  <a:solidFill>
                    <a:schemeClr val="tx1"/>
                  </a:solidFill>
                  <a:latin typeface="Verdana" pitchFamily="34" charset="0"/>
                  <a:cs typeface="Arial" charset="0"/>
                </a:defRPr>
              </a:lvl7pPr>
              <a:lvl8pPr marL="3429000" indent="-228600" algn="ctr" eaLnBrk="0" fontAlgn="base" hangingPunct="0">
                <a:spcBef>
                  <a:spcPct val="0"/>
                </a:spcBef>
                <a:spcAft>
                  <a:spcPct val="0"/>
                </a:spcAft>
                <a:defRPr b="1">
                  <a:solidFill>
                    <a:schemeClr val="tx1"/>
                  </a:solidFill>
                  <a:latin typeface="Verdana" pitchFamily="34" charset="0"/>
                  <a:cs typeface="Arial" charset="0"/>
                </a:defRPr>
              </a:lvl8pPr>
              <a:lvl9pPr marL="3886200" indent="-228600" algn="ctr" eaLnBrk="0" fontAlgn="base" hangingPunct="0">
                <a:spcBef>
                  <a:spcPct val="0"/>
                </a:spcBef>
                <a:spcAft>
                  <a:spcPct val="0"/>
                </a:spcAft>
                <a:defRPr b="1">
                  <a:solidFill>
                    <a:schemeClr val="tx1"/>
                  </a:solidFill>
                  <a:latin typeface="Verdana" pitchFamily="34" charset="0"/>
                  <a:cs typeface="Arial" charset="0"/>
                </a:defRPr>
              </a:lvl9pPr>
            </a:lstStyle>
            <a:p>
              <a:r>
                <a:rPr lang="en-US" sz="1200" dirty="0">
                  <a:latin typeface="Segoe UI" pitchFamily="34" charset="0"/>
                  <a:ea typeface="Segoe UI" pitchFamily="34" charset="0"/>
                  <a:cs typeface="Segoe UI" pitchFamily="34" charset="0"/>
                </a:rPr>
                <a:t>Trafic de la demande </a:t>
              </a:r>
            </a:p>
            <a:p>
              <a:r>
                <a:rPr lang="en-US" sz="1200" dirty="0">
                  <a:latin typeface="Segoe UI" pitchFamily="34" charset="0"/>
                  <a:ea typeface="Segoe UI" pitchFamily="34" charset="0"/>
                  <a:cs typeface="Segoe UI" pitchFamily="34" charset="0"/>
                </a:rPr>
                <a:t>d'écho ICMPv6</a:t>
              </a:r>
            </a:p>
          </p:txBody>
        </p:sp>
        <p:grpSp>
          <p:nvGrpSpPr>
            <p:cNvPr id="36907" name="Group 157"/>
            <p:cNvGrpSpPr>
              <a:grpSpLocks/>
            </p:cNvGrpSpPr>
            <p:nvPr/>
          </p:nvGrpSpPr>
          <p:grpSpPr bwMode="auto">
            <a:xfrm>
              <a:off x="4236" y="1844"/>
              <a:ext cx="853" cy="632"/>
              <a:chOff x="4236" y="1835"/>
              <a:chExt cx="853" cy="632"/>
            </a:xfrm>
          </p:grpSpPr>
          <p:pic>
            <p:nvPicPr>
              <p:cNvPr id="36908" name="Picture 18" descr="Document_Legal"/>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13" y="1835"/>
                <a:ext cx="396" cy="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9" name="Picture 19" descr="abstract_rectangle01_04_blu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36" y="2107"/>
                <a:ext cx="582"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10" name="Text Box 20"/>
              <p:cNvSpPr txBox="1">
                <a:spLocks noChangeArrowheads="1"/>
              </p:cNvSpPr>
              <p:nvPr/>
            </p:nvSpPr>
            <p:spPr bwMode="auto">
              <a:xfrm>
                <a:off x="4242" y="2098"/>
                <a:ext cx="54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cs typeface="Arial" charset="0"/>
                  </a:defRPr>
                </a:lvl1pPr>
                <a:lvl2pPr marL="742950" indent="-285750" eaLnBrk="0" hangingPunct="0">
                  <a:defRPr b="1">
                    <a:solidFill>
                      <a:schemeClr val="tx1"/>
                    </a:solidFill>
                    <a:latin typeface="Verdana" pitchFamily="34" charset="0"/>
                    <a:cs typeface="Arial" charset="0"/>
                  </a:defRPr>
                </a:lvl2pPr>
                <a:lvl3pPr marL="1143000" indent="-228600" eaLnBrk="0" hangingPunct="0">
                  <a:defRPr b="1">
                    <a:solidFill>
                      <a:schemeClr val="tx1"/>
                    </a:solidFill>
                    <a:latin typeface="Verdana" pitchFamily="34" charset="0"/>
                    <a:cs typeface="Arial" charset="0"/>
                  </a:defRPr>
                </a:lvl3pPr>
                <a:lvl4pPr marL="1600200" indent="-228600" eaLnBrk="0" hangingPunct="0">
                  <a:defRPr b="1">
                    <a:solidFill>
                      <a:schemeClr val="tx1"/>
                    </a:solidFill>
                    <a:latin typeface="Verdana" pitchFamily="34" charset="0"/>
                    <a:cs typeface="Arial" charset="0"/>
                  </a:defRPr>
                </a:lvl4pPr>
                <a:lvl5pPr marL="2057400" indent="-228600" eaLnBrk="0" hangingPunct="0">
                  <a:defRPr b="1">
                    <a:solidFill>
                      <a:schemeClr val="tx1"/>
                    </a:solidFill>
                    <a:latin typeface="Verdana" pitchFamily="34" charset="0"/>
                    <a:cs typeface="Arial" charset="0"/>
                  </a:defRPr>
                </a:lvl5pPr>
                <a:lvl6pPr marL="2514600" indent="-228600" algn="ctr" eaLnBrk="0" fontAlgn="base" hangingPunct="0">
                  <a:spcBef>
                    <a:spcPct val="0"/>
                  </a:spcBef>
                  <a:spcAft>
                    <a:spcPct val="0"/>
                  </a:spcAft>
                  <a:defRPr b="1">
                    <a:solidFill>
                      <a:schemeClr val="tx1"/>
                    </a:solidFill>
                    <a:latin typeface="Verdana" pitchFamily="34" charset="0"/>
                    <a:cs typeface="Arial" charset="0"/>
                  </a:defRPr>
                </a:lvl6pPr>
                <a:lvl7pPr marL="2971800" indent="-228600" algn="ctr" eaLnBrk="0" fontAlgn="base" hangingPunct="0">
                  <a:spcBef>
                    <a:spcPct val="0"/>
                  </a:spcBef>
                  <a:spcAft>
                    <a:spcPct val="0"/>
                  </a:spcAft>
                  <a:defRPr b="1">
                    <a:solidFill>
                      <a:schemeClr val="tx1"/>
                    </a:solidFill>
                    <a:latin typeface="Verdana" pitchFamily="34" charset="0"/>
                    <a:cs typeface="Arial" charset="0"/>
                  </a:defRPr>
                </a:lvl7pPr>
                <a:lvl8pPr marL="3429000" indent="-228600" algn="ctr" eaLnBrk="0" fontAlgn="base" hangingPunct="0">
                  <a:spcBef>
                    <a:spcPct val="0"/>
                  </a:spcBef>
                  <a:spcAft>
                    <a:spcPct val="0"/>
                  </a:spcAft>
                  <a:defRPr b="1">
                    <a:solidFill>
                      <a:schemeClr val="tx1"/>
                    </a:solidFill>
                    <a:latin typeface="Verdana" pitchFamily="34" charset="0"/>
                    <a:cs typeface="Arial" charset="0"/>
                  </a:defRPr>
                </a:lvl8pPr>
                <a:lvl9pPr marL="3886200" indent="-228600" algn="ctr" eaLnBrk="0" fontAlgn="base" hangingPunct="0">
                  <a:spcBef>
                    <a:spcPct val="0"/>
                  </a:spcBef>
                  <a:spcAft>
                    <a:spcPct val="0"/>
                  </a:spcAft>
                  <a:defRPr b="1">
                    <a:solidFill>
                      <a:schemeClr val="tx1"/>
                    </a:solidFill>
                    <a:latin typeface="Verdana" pitchFamily="34" charset="0"/>
                    <a:cs typeface="Arial" charset="0"/>
                  </a:defRPr>
                </a:lvl9pPr>
              </a:lstStyle>
              <a:p>
                <a:pPr algn="l" eaLnBrk="1" hangingPunct="1"/>
                <a:r>
                  <a:rPr lang="en-US" sz="1400" b="0">
                    <a:latin typeface="Segoe UI" pitchFamily="34" charset="0"/>
                    <a:ea typeface="Segoe UI" pitchFamily="34" charset="0"/>
                    <a:cs typeface="Segoe UI" pitchFamily="34" charset="0"/>
                  </a:rPr>
                  <a:t>ICMPv6</a:t>
                </a:r>
                <a:endParaRPr lang="en-US" sz="1400">
                  <a:latin typeface="Segoe UI" pitchFamily="34" charset="0"/>
                  <a:ea typeface="Segoe UI" pitchFamily="34" charset="0"/>
                  <a:cs typeface="Segoe UI" pitchFamily="34" charset="0"/>
                </a:endParaRPr>
              </a:p>
            </p:txBody>
          </p:sp>
          <p:pic>
            <p:nvPicPr>
              <p:cNvPr id="36911" name="Picture 21" descr="Interne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753" y="1850"/>
                <a:ext cx="336"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4" name="Group 162"/>
          <p:cNvGrpSpPr>
            <a:grpSpLocks/>
          </p:cNvGrpSpPr>
          <p:nvPr/>
        </p:nvGrpSpPr>
        <p:grpSpPr bwMode="auto">
          <a:xfrm>
            <a:off x="5875338" y="1222375"/>
            <a:ext cx="2063750" cy="1643063"/>
            <a:chOff x="3701" y="770"/>
            <a:chExt cx="1300" cy="1035"/>
          </a:xfrm>
        </p:grpSpPr>
        <p:sp>
          <p:nvSpPr>
            <p:cNvPr id="4" name="Oval 36"/>
            <p:cNvSpPr>
              <a:spLocks noChangeArrowheads="1"/>
            </p:cNvSpPr>
            <p:nvPr/>
          </p:nvSpPr>
          <p:spPr bwMode="auto">
            <a:xfrm>
              <a:off x="3701" y="1129"/>
              <a:ext cx="1300" cy="676"/>
            </a:xfrm>
            <a:prstGeom prst="ellipse">
              <a:avLst/>
            </a:prstGeom>
            <a:gradFill rotWithShape="1">
              <a:gsLst>
                <a:gs pos="0">
                  <a:srgbClr val="FFFFFF"/>
                </a:gs>
                <a:gs pos="100000">
                  <a:srgbClr val="EEEFD7"/>
                </a:gs>
              </a:gsLst>
              <a:path path="shape">
                <a:fillToRect l="50000" t="50000" r="50000" b="50000"/>
              </a:path>
            </a:gradFill>
            <a:ln w="9525">
              <a:noFill/>
              <a:round/>
              <a:headEnd/>
              <a:tailEnd/>
            </a:ln>
            <a:effectLst>
              <a:outerShdw dist="35921" dir="2700000" algn="ctr" rotWithShape="0">
                <a:srgbClr val="ADADAD"/>
              </a:outerShdw>
            </a:effectLst>
          </p:spPr>
          <p:txBody>
            <a:bodyPr wrap="none" anchor="ctr"/>
            <a:lstStyle/>
            <a:p>
              <a:pPr eaLnBrk="0" hangingPunct="0">
                <a:defRPr/>
              </a:pPr>
              <a:endParaRPr lang="en-US">
                <a:latin typeface="Segoe UI" pitchFamily="34" charset="0"/>
                <a:ea typeface="Segoe UI" pitchFamily="34" charset="0"/>
                <a:cs typeface="Segoe UI" pitchFamily="34" charset="0"/>
              </a:endParaRPr>
            </a:p>
          </p:txBody>
        </p:sp>
        <p:sp>
          <p:nvSpPr>
            <p:cNvPr id="36899" name="Text Box 40"/>
            <p:cNvSpPr txBox="1">
              <a:spLocks noChangeArrowheads="1"/>
            </p:cNvSpPr>
            <p:nvPr/>
          </p:nvSpPr>
          <p:spPr bwMode="auto">
            <a:xfrm>
              <a:off x="3930" y="1515"/>
              <a:ext cx="889"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b="1">
                  <a:solidFill>
                    <a:schemeClr val="tx1"/>
                  </a:solidFill>
                  <a:latin typeface="Verdana" pitchFamily="34" charset="0"/>
                  <a:cs typeface="Arial" charset="0"/>
                </a:defRPr>
              </a:lvl1pPr>
              <a:lvl2pPr marL="742950" indent="-285750" eaLnBrk="0" hangingPunct="0">
                <a:defRPr b="1">
                  <a:solidFill>
                    <a:schemeClr val="tx1"/>
                  </a:solidFill>
                  <a:latin typeface="Verdana" pitchFamily="34" charset="0"/>
                  <a:cs typeface="Arial" charset="0"/>
                </a:defRPr>
              </a:lvl2pPr>
              <a:lvl3pPr marL="1143000" indent="-228600" eaLnBrk="0" hangingPunct="0">
                <a:defRPr b="1">
                  <a:solidFill>
                    <a:schemeClr val="tx1"/>
                  </a:solidFill>
                  <a:latin typeface="Verdana" pitchFamily="34" charset="0"/>
                  <a:cs typeface="Arial" charset="0"/>
                </a:defRPr>
              </a:lvl3pPr>
              <a:lvl4pPr marL="1600200" indent="-228600" eaLnBrk="0" hangingPunct="0">
                <a:defRPr b="1">
                  <a:solidFill>
                    <a:schemeClr val="tx1"/>
                  </a:solidFill>
                  <a:latin typeface="Verdana" pitchFamily="34" charset="0"/>
                  <a:cs typeface="Arial" charset="0"/>
                </a:defRPr>
              </a:lvl4pPr>
              <a:lvl5pPr marL="2057400" indent="-228600" eaLnBrk="0" hangingPunct="0">
                <a:defRPr b="1">
                  <a:solidFill>
                    <a:schemeClr val="tx1"/>
                  </a:solidFill>
                  <a:latin typeface="Verdana" pitchFamily="34" charset="0"/>
                  <a:cs typeface="Arial" charset="0"/>
                </a:defRPr>
              </a:lvl5pPr>
              <a:lvl6pPr marL="2514600" indent="-228600" algn="ctr" eaLnBrk="0" fontAlgn="base" hangingPunct="0">
                <a:spcBef>
                  <a:spcPct val="0"/>
                </a:spcBef>
                <a:spcAft>
                  <a:spcPct val="0"/>
                </a:spcAft>
                <a:defRPr b="1">
                  <a:solidFill>
                    <a:schemeClr val="tx1"/>
                  </a:solidFill>
                  <a:latin typeface="Verdana" pitchFamily="34" charset="0"/>
                  <a:cs typeface="Arial" charset="0"/>
                </a:defRPr>
              </a:lvl6pPr>
              <a:lvl7pPr marL="2971800" indent="-228600" algn="ctr" eaLnBrk="0" fontAlgn="base" hangingPunct="0">
                <a:spcBef>
                  <a:spcPct val="0"/>
                </a:spcBef>
                <a:spcAft>
                  <a:spcPct val="0"/>
                </a:spcAft>
                <a:defRPr b="1">
                  <a:solidFill>
                    <a:schemeClr val="tx1"/>
                  </a:solidFill>
                  <a:latin typeface="Verdana" pitchFamily="34" charset="0"/>
                  <a:cs typeface="Arial" charset="0"/>
                </a:defRPr>
              </a:lvl7pPr>
              <a:lvl8pPr marL="3429000" indent="-228600" algn="ctr" eaLnBrk="0" fontAlgn="base" hangingPunct="0">
                <a:spcBef>
                  <a:spcPct val="0"/>
                </a:spcBef>
                <a:spcAft>
                  <a:spcPct val="0"/>
                </a:spcAft>
                <a:defRPr b="1">
                  <a:solidFill>
                    <a:schemeClr val="tx1"/>
                  </a:solidFill>
                  <a:latin typeface="Verdana" pitchFamily="34" charset="0"/>
                  <a:cs typeface="Arial" charset="0"/>
                </a:defRPr>
              </a:lvl8pPr>
              <a:lvl9pPr marL="3886200" indent="-228600" algn="ctr" eaLnBrk="0" fontAlgn="base" hangingPunct="0">
                <a:spcBef>
                  <a:spcPct val="0"/>
                </a:spcBef>
                <a:spcAft>
                  <a:spcPct val="0"/>
                </a:spcAft>
                <a:defRPr b="1">
                  <a:solidFill>
                    <a:schemeClr val="tx1"/>
                  </a:solidFill>
                  <a:latin typeface="Verdana" pitchFamily="34" charset="0"/>
                  <a:cs typeface="Arial" charset="0"/>
                </a:defRPr>
              </a:lvl9pPr>
            </a:lstStyle>
            <a:p>
              <a:r>
                <a:rPr lang="en-US" sz="1200" dirty="0" err="1" smtClean="0">
                  <a:latin typeface="Segoe UI" pitchFamily="34" charset="0"/>
                  <a:ea typeface="Segoe UI" pitchFamily="34" charset="0"/>
                  <a:cs typeface="Segoe UI" pitchFamily="34" charset="0"/>
                </a:rPr>
                <a:t>Stratégies IPSec</a:t>
              </a:r>
            </a:p>
          </p:txBody>
        </p:sp>
        <p:grpSp>
          <p:nvGrpSpPr>
            <p:cNvPr id="36900" name="Group 27"/>
            <p:cNvGrpSpPr>
              <a:grpSpLocks/>
            </p:cNvGrpSpPr>
            <p:nvPr/>
          </p:nvGrpSpPr>
          <p:grpSpPr bwMode="auto">
            <a:xfrm>
              <a:off x="3852" y="770"/>
              <a:ext cx="941" cy="778"/>
              <a:chOff x="1908" y="1186"/>
              <a:chExt cx="941" cy="778"/>
            </a:xfrm>
          </p:grpSpPr>
          <p:pic>
            <p:nvPicPr>
              <p:cNvPr id="36901" name="Picture 28" descr="Policy_Writi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321" y="1186"/>
                <a:ext cx="528" cy="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2" name="Picture 29" descr="Document_Legal"/>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057" y="1272"/>
                <a:ext cx="434"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3" name="Picture 30" descr="Interne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58" y="1301"/>
                <a:ext cx="33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4" name="Picture 31" descr="Security_Security"/>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908" y="1328"/>
                <a:ext cx="310"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6" name="Group 161"/>
          <p:cNvGrpSpPr>
            <a:grpSpLocks/>
          </p:cNvGrpSpPr>
          <p:nvPr/>
        </p:nvGrpSpPr>
        <p:grpSpPr bwMode="auto">
          <a:xfrm>
            <a:off x="3417888" y="839788"/>
            <a:ext cx="2063750" cy="1516062"/>
            <a:chOff x="2153" y="529"/>
            <a:chExt cx="1300" cy="955"/>
          </a:xfrm>
        </p:grpSpPr>
        <p:sp>
          <p:nvSpPr>
            <p:cNvPr id="1055780" name="Oval 36"/>
            <p:cNvSpPr>
              <a:spLocks noChangeArrowheads="1"/>
            </p:cNvSpPr>
            <p:nvPr/>
          </p:nvSpPr>
          <p:spPr bwMode="auto">
            <a:xfrm>
              <a:off x="2153" y="808"/>
              <a:ext cx="1300" cy="676"/>
            </a:xfrm>
            <a:prstGeom prst="ellipse">
              <a:avLst/>
            </a:prstGeom>
            <a:gradFill rotWithShape="1">
              <a:gsLst>
                <a:gs pos="0">
                  <a:srgbClr val="FFFFFF"/>
                </a:gs>
                <a:gs pos="100000">
                  <a:srgbClr val="EEEFD7"/>
                </a:gs>
              </a:gsLst>
              <a:path path="shape">
                <a:fillToRect l="50000" t="50000" r="50000" b="50000"/>
              </a:path>
            </a:gradFill>
            <a:ln w="9525">
              <a:noFill/>
              <a:round/>
              <a:headEnd/>
              <a:tailEnd/>
            </a:ln>
            <a:effectLst>
              <a:outerShdw dist="35921" dir="2700000" algn="ctr" rotWithShape="0">
                <a:srgbClr val="ADADAD"/>
              </a:outerShdw>
            </a:effectLst>
          </p:spPr>
          <p:txBody>
            <a:bodyPr wrap="none" anchor="ctr"/>
            <a:lstStyle/>
            <a:p>
              <a:pPr eaLnBrk="0" hangingPunct="0">
                <a:defRPr/>
              </a:pPr>
              <a:endParaRPr lang="en-US">
                <a:latin typeface="Segoe UI" pitchFamily="34" charset="0"/>
                <a:ea typeface="Segoe UI" pitchFamily="34" charset="0"/>
                <a:cs typeface="Segoe UI" pitchFamily="34" charset="0"/>
              </a:endParaRPr>
            </a:p>
          </p:txBody>
        </p:sp>
        <p:sp>
          <p:nvSpPr>
            <p:cNvPr id="36894" name="Text Box 40"/>
            <p:cNvSpPr txBox="1">
              <a:spLocks noChangeArrowheads="1"/>
            </p:cNvSpPr>
            <p:nvPr/>
          </p:nvSpPr>
          <p:spPr bwMode="auto">
            <a:xfrm>
              <a:off x="2552" y="1199"/>
              <a:ext cx="683"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b="1">
                  <a:solidFill>
                    <a:schemeClr val="tx1"/>
                  </a:solidFill>
                  <a:latin typeface="Verdana" pitchFamily="34" charset="0"/>
                  <a:cs typeface="Arial" charset="0"/>
                </a:defRPr>
              </a:lvl1pPr>
              <a:lvl2pPr marL="742950" indent="-285750" eaLnBrk="0" hangingPunct="0">
                <a:defRPr b="1">
                  <a:solidFill>
                    <a:schemeClr val="tx1"/>
                  </a:solidFill>
                  <a:latin typeface="Verdana" pitchFamily="34" charset="0"/>
                  <a:cs typeface="Arial" charset="0"/>
                </a:defRPr>
              </a:lvl2pPr>
              <a:lvl3pPr marL="1143000" indent="-228600" eaLnBrk="0" hangingPunct="0">
                <a:defRPr b="1">
                  <a:solidFill>
                    <a:schemeClr val="tx1"/>
                  </a:solidFill>
                  <a:latin typeface="Verdana" pitchFamily="34" charset="0"/>
                  <a:cs typeface="Arial" charset="0"/>
                </a:defRPr>
              </a:lvl3pPr>
              <a:lvl4pPr marL="1600200" indent="-228600" eaLnBrk="0" hangingPunct="0">
                <a:defRPr b="1">
                  <a:solidFill>
                    <a:schemeClr val="tx1"/>
                  </a:solidFill>
                  <a:latin typeface="Verdana" pitchFamily="34" charset="0"/>
                  <a:cs typeface="Arial" charset="0"/>
                </a:defRPr>
              </a:lvl4pPr>
              <a:lvl5pPr marL="2057400" indent="-228600" eaLnBrk="0" hangingPunct="0">
                <a:defRPr b="1">
                  <a:solidFill>
                    <a:schemeClr val="tx1"/>
                  </a:solidFill>
                  <a:latin typeface="Verdana" pitchFamily="34" charset="0"/>
                  <a:cs typeface="Arial" charset="0"/>
                </a:defRPr>
              </a:lvl5pPr>
              <a:lvl6pPr marL="2514600" indent="-228600" algn="ctr" eaLnBrk="0" fontAlgn="base" hangingPunct="0">
                <a:spcBef>
                  <a:spcPct val="0"/>
                </a:spcBef>
                <a:spcAft>
                  <a:spcPct val="0"/>
                </a:spcAft>
                <a:defRPr b="1">
                  <a:solidFill>
                    <a:schemeClr val="tx1"/>
                  </a:solidFill>
                  <a:latin typeface="Verdana" pitchFamily="34" charset="0"/>
                  <a:cs typeface="Arial" charset="0"/>
                </a:defRPr>
              </a:lvl6pPr>
              <a:lvl7pPr marL="2971800" indent="-228600" algn="ctr" eaLnBrk="0" fontAlgn="base" hangingPunct="0">
                <a:spcBef>
                  <a:spcPct val="0"/>
                </a:spcBef>
                <a:spcAft>
                  <a:spcPct val="0"/>
                </a:spcAft>
                <a:defRPr b="1">
                  <a:solidFill>
                    <a:schemeClr val="tx1"/>
                  </a:solidFill>
                  <a:latin typeface="Verdana" pitchFamily="34" charset="0"/>
                  <a:cs typeface="Arial" charset="0"/>
                </a:defRPr>
              </a:lvl7pPr>
              <a:lvl8pPr marL="3429000" indent="-228600" algn="ctr" eaLnBrk="0" fontAlgn="base" hangingPunct="0">
                <a:spcBef>
                  <a:spcPct val="0"/>
                </a:spcBef>
                <a:spcAft>
                  <a:spcPct val="0"/>
                </a:spcAft>
                <a:defRPr b="1">
                  <a:solidFill>
                    <a:schemeClr val="tx1"/>
                  </a:solidFill>
                  <a:latin typeface="Verdana" pitchFamily="34" charset="0"/>
                  <a:cs typeface="Arial" charset="0"/>
                </a:defRPr>
              </a:lvl8pPr>
              <a:lvl9pPr marL="3886200" indent="-228600" algn="ctr" eaLnBrk="0" fontAlgn="base" hangingPunct="0">
                <a:spcBef>
                  <a:spcPct val="0"/>
                </a:spcBef>
                <a:spcAft>
                  <a:spcPct val="0"/>
                </a:spcAft>
                <a:defRPr b="1">
                  <a:solidFill>
                    <a:schemeClr val="tx1"/>
                  </a:solidFill>
                  <a:latin typeface="Verdana" pitchFamily="34" charset="0"/>
                  <a:cs typeface="Arial" charset="0"/>
                </a:defRPr>
              </a:lvl9pPr>
            </a:lstStyle>
            <a:p>
              <a:r>
                <a:rPr lang="en-US" sz="1200" dirty="0">
                  <a:latin typeface="Segoe UI" pitchFamily="34" charset="0"/>
                  <a:ea typeface="Segoe UI" pitchFamily="34" charset="0"/>
                  <a:cs typeface="Segoe UI" pitchFamily="34" charset="0"/>
                </a:rPr>
                <a:t>PKI</a:t>
              </a:r>
            </a:p>
          </p:txBody>
        </p:sp>
        <p:grpSp>
          <p:nvGrpSpPr>
            <p:cNvPr id="36895" name="Group 145"/>
            <p:cNvGrpSpPr>
              <a:grpSpLocks/>
            </p:cNvGrpSpPr>
            <p:nvPr/>
          </p:nvGrpSpPr>
          <p:grpSpPr bwMode="auto">
            <a:xfrm>
              <a:off x="2517" y="529"/>
              <a:ext cx="641" cy="719"/>
              <a:chOff x="304" y="2160"/>
              <a:chExt cx="641" cy="719"/>
            </a:xfrm>
          </p:grpSpPr>
          <p:pic>
            <p:nvPicPr>
              <p:cNvPr id="36896" name="Picture 12" descr="Infrastructur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04" y="2160"/>
                <a:ext cx="641" cy="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7" name="Picture 13" descr="Key_Public"/>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98" y="2160"/>
                <a:ext cx="240"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6885" name="Group 149"/>
          <p:cNvGrpSpPr>
            <a:grpSpLocks/>
          </p:cNvGrpSpPr>
          <p:nvPr/>
        </p:nvGrpSpPr>
        <p:grpSpPr bwMode="auto">
          <a:xfrm>
            <a:off x="3876675" y="4117975"/>
            <a:ext cx="1552575" cy="1663700"/>
            <a:chOff x="492" y="252"/>
            <a:chExt cx="1076" cy="1154"/>
          </a:xfrm>
        </p:grpSpPr>
        <p:pic>
          <p:nvPicPr>
            <p:cNvPr id="36891" name="Picture 150" descr="Serveu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92" y="252"/>
              <a:ext cx="924" cy="1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2" name="Picture 151" descr="Intranet"/>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36" y="762"/>
              <a:ext cx="832"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86" name="Rectangle 152"/>
          <p:cNvSpPr>
            <a:spLocks noChangeArrowheads="1"/>
          </p:cNvSpPr>
          <p:nvPr/>
        </p:nvSpPr>
        <p:spPr bwMode="auto">
          <a:xfrm>
            <a:off x="3888105" y="5718175"/>
            <a:ext cx="19161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p>
            <a:r>
              <a:rPr lang="en-US" sz="1600" dirty="0" err="1" smtClean="0">
                <a:latin typeface="Segoe UI" pitchFamily="34" charset="0"/>
                <a:ea typeface="Segoe UI" pitchFamily="34" charset="0"/>
                <a:cs typeface="Segoe UI" pitchFamily="34" charset="0"/>
              </a:rPr>
              <a:t>Serveur</a:t>
            </a:r>
            <a:r>
              <a:rPr sz="1600">
                <a:latin typeface="Segoe UI"/>
                <a:ea typeface="Segoe UI"/>
                <a:cs typeface="Segoe UI"/>
              </a:rPr>
              <a:t/>
            </a:r>
            <a:br>
              <a:rPr sz="1600">
                <a:latin typeface="Segoe UI"/>
                <a:ea typeface="Segoe UI"/>
                <a:cs typeface="Segoe UI"/>
              </a:rPr>
            </a:br>
            <a:r>
              <a:rPr lang="en-US" sz="1600" dirty="0" err="1" smtClean="0">
                <a:latin typeface="Segoe UI" pitchFamily="34" charset="0"/>
                <a:ea typeface="Segoe UI" pitchFamily="34" charset="0"/>
                <a:cs typeface="Segoe UI" pitchFamily="34" charset="0"/>
              </a:rPr>
              <a:t>DirectAccess</a:t>
            </a:r>
            <a:endParaRPr lang="en-US" sz="1600" dirty="0">
              <a:latin typeface="Segoe UI" pitchFamily="34" charset="0"/>
              <a:ea typeface="Segoe UI" pitchFamily="34" charset="0"/>
              <a:cs typeface="Segoe UI" pitchFamily="34" charset="0"/>
            </a:endParaRPr>
          </a:p>
        </p:txBody>
      </p:sp>
      <p:grpSp>
        <p:nvGrpSpPr>
          <p:cNvPr id="19" name="Group 160"/>
          <p:cNvGrpSpPr>
            <a:grpSpLocks/>
          </p:cNvGrpSpPr>
          <p:nvPr/>
        </p:nvGrpSpPr>
        <p:grpSpPr bwMode="auto">
          <a:xfrm>
            <a:off x="1114425" y="1204913"/>
            <a:ext cx="2239964" cy="1660525"/>
            <a:chOff x="702" y="759"/>
            <a:chExt cx="1411" cy="1046"/>
          </a:xfrm>
        </p:grpSpPr>
        <p:sp>
          <p:nvSpPr>
            <p:cNvPr id="1055774" name="Oval 30"/>
            <p:cNvSpPr>
              <a:spLocks noChangeArrowheads="1"/>
            </p:cNvSpPr>
            <p:nvPr/>
          </p:nvSpPr>
          <p:spPr bwMode="auto">
            <a:xfrm>
              <a:off x="702" y="1129"/>
              <a:ext cx="1300" cy="676"/>
            </a:xfrm>
            <a:prstGeom prst="ellipse">
              <a:avLst/>
            </a:prstGeom>
            <a:gradFill rotWithShape="1">
              <a:gsLst>
                <a:gs pos="0">
                  <a:srgbClr val="FFFFFF"/>
                </a:gs>
                <a:gs pos="100000">
                  <a:srgbClr val="EEEFD7"/>
                </a:gs>
              </a:gsLst>
              <a:path path="shape">
                <a:fillToRect l="50000" t="50000" r="50000" b="50000"/>
              </a:path>
            </a:gradFill>
            <a:ln w="9525">
              <a:noFill/>
              <a:round/>
              <a:headEnd/>
              <a:tailEnd/>
            </a:ln>
            <a:effectLst>
              <a:outerShdw dist="35921" dir="2700000" algn="ctr" rotWithShape="0">
                <a:srgbClr val="ADADAD"/>
              </a:outerShdw>
            </a:effectLst>
          </p:spPr>
          <p:txBody>
            <a:bodyPr wrap="none" anchor="ctr"/>
            <a:lstStyle/>
            <a:p>
              <a:pPr eaLnBrk="0" hangingPunct="0">
                <a:defRPr/>
              </a:pPr>
              <a:endParaRPr lang="en-US">
                <a:latin typeface="Segoe UI" pitchFamily="34" charset="0"/>
                <a:ea typeface="Segoe UI" pitchFamily="34" charset="0"/>
                <a:cs typeface="Segoe UI" pitchFamily="34" charset="0"/>
              </a:endParaRPr>
            </a:p>
          </p:txBody>
        </p:sp>
        <p:sp>
          <p:nvSpPr>
            <p:cNvPr id="36889" name="Text Box 34"/>
            <p:cNvSpPr txBox="1">
              <a:spLocks noChangeArrowheads="1"/>
            </p:cNvSpPr>
            <p:nvPr/>
          </p:nvSpPr>
          <p:spPr bwMode="auto">
            <a:xfrm>
              <a:off x="865" y="1468"/>
              <a:ext cx="1248"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b="1">
                  <a:solidFill>
                    <a:schemeClr val="tx1"/>
                  </a:solidFill>
                  <a:latin typeface="Verdana" pitchFamily="34" charset="0"/>
                  <a:cs typeface="Arial" charset="0"/>
                </a:defRPr>
              </a:lvl1pPr>
              <a:lvl2pPr marL="742950" indent="-285750" eaLnBrk="0" hangingPunct="0">
                <a:defRPr b="1">
                  <a:solidFill>
                    <a:schemeClr val="tx1"/>
                  </a:solidFill>
                  <a:latin typeface="Verdana" pitchFamily="34" charset="0"/>
                  <a:cs typeface="Arial" charset="0"/>
                </a:defRPr>
              </a:lvl2pPr>
              <a:lvl3pPr marL="1143000" indent="-228600" eaLnBrk="0" hangingPunct="0">
                <a:defRPr b="1">
                  <a:solidFill>
                    <a:schemeClr val="tx1"/>
                  </a:solidFill>
                  <a:latin typeface="Verdana" pitchFamily="34" charset="0"/>
                  <a:cs typeface="Arial" charset="0"/>
                </a:defRPr>
              </a:lvl3pPr>
              <a:lvl4pPr marL="1600200" indent="-228600" eaLnBrk="0" hangingPunct="0">
                <a:defRPr b="1">
                  <a:solidFill>
                    <a:schemeClr val="tx1"/>
                  </a:solidFill>
                  <a:latin typeface="Verdana" pitchFamily="34" charset="0"/>
                  <a:cs typeface="Arial" charset="0"/>
                </a:defRPr>
              </a:lvl4pPr>
              <a:lvl5pPr marL="2057400" indent="-228600" eaLnBrk="0" hangingPunct="0">
                <a:defRPr b="1">
                  <a:solidFill>
                    <a:schemeClr val="tx1"/>
                  </a:solidFill>
                  <a:latin typeface="Verdana" pitchFamily="34" charset="0"/>
                  <a:cs typeface="Arial" charset="0"/>
                </a:defRPr>
              </a:lvl5pPr>
              <a:lvl6pPr marL="2514600" indent="-228600" algn="ctr" eaLnBrk="0" fontAlgn="base" hangingPunct="0">
                <a:spcBef>
                  <a:spcPct val="0"/>
                </a:spcBef>
                <a:spcAft>
                  <a:spcPct val="0"/>
                </a:spcAft>
                <a:defRPr b="1">
                  <a:solidFill>
                    <a:schemeClr val="tx1"/>
                  </a:solidFill>
                  <a:latin typeface="Verdana" pitchFamily="34" charset="0"/>
                  <a:cs typeface="Arial" charset="0"/>
                </a:defRPr>
              </a:lvl6pPr>
              <a:lvl7pPr marL="2971800" indent="-228600" algn="ctr" eaLnBrk="0" fontAlgn="base" hangingPunct="0">
                <a:spcBef>
                  <a:spcPct val="0"/>
                </a:spcBef>
                <a:spcAft>
                  <a:spcPct val="0"/>
                </a:spcAft>
                <a:defRPr b="1">
                  <a:solidFill>
                    <a:schemeClr val="tx1"/>
                  </a:solidFill>
                  <a:latin typeface="Verdana" pitchFamily="34" charset="0"/>
                  <a:cs typeface="Arial" charset="0"/>
                </a:defRPr>
              </a:lvl7pPr>
              <a:lvl8pPr marL="3429000" indent="-228600" algn="ctr" eaLnBrk="0" fontAlgn="base" hangingPunct="0">
                <a:spcBef>
                  <a:spcPct val="0"/>
                </a:spcBef>
                <a:spcAft>
                  <a:spcPct val="0"/>
                </a:spcAft>
                <a:defRPr b="1">
                  <a:solidFill>
                    <a:schemeClr val="tx1"/>
                  </a:solidFill>
                  <a:latin typeface="Verdana" pitchFamily="34" charset="0"/>
                  <a:cs typeface="Arial" charset="0"/>
                </a:defRPr>
              </a:lvl8pPr>
              <a:lvl9pPr marL="3886200" indent="-228600" algn="ctr" eaLnBrk="0" fontAlgn="base" hangingPunct="0">
                <a:spcBef>
                  <a:spcPct val="0"/>
                </a:spcBef>
                <a:spcAft>
                  <a:spcPct val="0"/>
                </a:spcAft>
                <a:defRPr b="1">
                  <a:solidFill>
                    <a:schemeClr val="tx1"/>
                  </a:solidFill>
                  <a:latin typeface="Verdana" pitchFamily="34" charset="0"/>
                  <a:cs typeface="Arial" charset="0"/>
                </a:defRPr>
              </a:lvl9pPr>
            </a:lstStyle>
            <a:p>
              <a:r>
                <a:rPr lang="en-US" sz="1200" dirty="0">
                  <a:latin typeface="Segoe UI" pitchFamily="34" charset="0"/>
                  <a:ea typeface="Segoe UI" pitchFamily="34" charset="0"/>
                  <a:cs typeface="Segoe UI" pitchFamily="34" charset="0"/>
                </a:rPr>
                <a:t>DNS et </a:t>
              </a:r>
              <a:r>
                <a:rPr lang="en-US" sz="1200">
                  <a:latin typeface="Segoe UI" pitchFamily="34" charset="0"/>
                  <a:ea typeface="Segoe UI" pitchFamily="34" charset="0"/>
                  <a:cs typeface="Segoe UI" pitchFamily="34" charset="0"/>
                </a:rPr>
                <a:t>contrôleur </a:t>
              </a:r>
              <a:r>
                <a:rPr lang="en-US" sz="1200" smtClean="0">
                  <a:latin typeface="Segoe UI" pitchFamily="34" charset="0"/>
                  <a:ea typeface="Segoe UI" pitchFamily="34" charset="0"/>
                  <a:cs typeface="Segoe UI" pitchFamily="34" charset="0"/>
                </a:rPr>
                <a:t/>
              </a:r>
              <a:br>
                <a:rPr lang="en-US" sz="1200" smtClean="0">
                  <a:latin typeface="Segoe UI" pitchFamily="34" charset="0"/>
                  <a:ea typeface="Segoe UI" pitchFamily="34" charset="0"/>
                  <a:cs typeface="Segoe UI" pitchFamily="34" charset="0"/>
                </a:rPr>
              </a:br>
              <a:r>
                <a:rPr lang="en-US" sz="1200" smtClean="0">
                  <a:latin typeface="Segoe UI" pitchFamily="34" charset="0"/>
                  <a:ea typeface="Segoe UI" pitchFamily="34" charset="0"/>
                  <a:cs typeface="Segoe UI" pitchFamily="34" charset="0"/>
                </a:rPr>
                <a:t>de </a:t>
              </a:r>
              <a:r>
                <a:rPr lang="en-US" sz="1200" dirty="0">
                  <a:latin typeface="Segoe UI" pitchFamily="34" charset="0"/>
                  <a:ea typeface="Segoe UI" pitchFamily="34" charset="0"/>
                  <a:cs typeface="Segoe UI" pitchFamily="34" charset="0"/>
                </a:rPr>
                <a:t>domaine</a:t>
              </a:r>
            </a:p>
          </p:txBody>
        </p:sp>
        <p:pic>
          <p:nvPicPr>
            <p:cNvPr id="36890" name="Picture 155" descr="icon_dns"/>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60" y="759"/>
              <a:ext cx="1186" cy="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496146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055754"/>
                                        </p:tgtEl>
                                        <p:attrNameLst>
                                          <p:attrName>style.visibility</p:attrName>
                                        </p:attrNameLst>
                                      </p:cBhvr>
                                      <p:to>
                                        <p:strVal val="visible"/>
                                      </p:to>
                                    </p:set>
                                    <p:animEffect transition="in" filter="wipe(right)">
                                      <p:cBhvr>
                                        <p:cTn id="7" dur="1000"/>
                                        <p:tgtEl>
                                          <p:spTgt spid="1055754"/>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nodeType="afterGroup">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1055803"/>
                                        </p:tgtEl>
                                        <p:attrNameLst>
                                          <p:attrName>style.visibility</p:attrName>
                                        </p:attrNameLst>
                                      </p:cBhvr>
                                      <p:to>
                                        <p:strVal val="visible"/>
                                      </p:to>
                                    </p:set>
                                    <p:animEffect transition="in" filter="wipe(down)">
                                      <p:cBhvr>
                                        <p:cTn id="15" dur="1000"/>
                                        <p:tgtEl>
                                          <p:spTgt spid="1055803"/>
                                        </p:tgtEl>
                                      </p:cBhvr>
                                    </p:animEffect>
                                  </p:childTnLst>
                                </p:cTn>
                              </p:par>
                            </p:childTnLst>
                          </p:cTn>
                        </p:par>
                        <p:par>
                          <p:cTn id="16" fill="hold" nodeType="afterGroup">
                            <p:stCondLst>
                              <p:cond delay="30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childTnLst>
                          </p:cTn>
                        </p:par>
                        <p:par>
                          <p:cTn id="20" fill="hold" nodeType="afterGroup">
                            <p:stCondLst>
                              <p:cond delay="4000"/>
                            </p:stCondLst>
                            <p:childTnLst>
                              <p:par>
                                <p:cTn id="21" presetID="22" presetClass="entr" presetSubtype="4" fill="hold" grpId="0" nodeType="afterEffect">
                                  <p:stCondLst>
                                    <p:cond delay="0"/>
                                  </p:stCondLst>
                                  <p:childTnLst>
                                    <p:set>
                                      <p:cBhvr>
                                        <p:cTn id="22" dur="1" fill="hold">
                                          <p:stCondLst>
                                            <p:cond delay="0"/>
                                          </p:stCondLst>
                                        </p:cTn>
                                        <p:tgtEl>
                                          <p:spTgt spid="1055750"/>
                                        </p:tgtEl>
                                        <p:attrNameLst>
                                          <p:attrName>style.visibility</p:attrName>
                                        </p:attrNameLst>
                                      </p:cBhvr>
                                      <p:to>
                                        <p:strVal val="visible"/>
                                      </p:to>
                                    </p:set>
                                    <p:animEffect transition="in" filter="wipe(down)">
                                      <p:cBhvr>
                                        <p:cTn id="23" dur="1000"/>
                                        <p:tgtEl>
                                          <p:spTgt spid="1055750"/>
                                        </p:tgtEl>
                                      </p:cBhvr>
                                    </p:animEffect>
                                  </p:childTnLst>
                                </p:cTn>
                              </p:par>
                            </p:childTnLst>
                          </p:cTn>
                        </p:par>
                        <p:par>
                          <p:cTn id="24" fill="hold" nodeType="afterGroup">
                            <p:stCondLst>
                              <p:cond delay="5000"/>
                            </p:stCondLst>
                            <p:childTnLst>
                              <p:par>
                                <p:cTn id="25" presetID="10"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childTnLst>
                                </p:cTn>
                              </p:par>
                            </p:childTnLst>
                          </p:cTn>
                        </p:par>
                        <p:par>
                          <p:cTn id="28" fill="hold" nodeType="afterGroup">
                            <p:stCondLst>
                              <p:cond delay="6000"/>
                            </p:stCondLst>
                            <p:childTnLst>
                              <p:par>
                                <p:cTn id="29" presetID="22" presetClass="entr" presetSubtype="4" fill="hold" grpId="0" nodeType="afterEffect">
                                  <p:stCondLst>
                                    <p:cond delay="0"/>
                                  </p:stCondLst>
                                  <p:childTnLst>
                                    <p:set>
                                      <p:cBhvr>
                                        <p:cTn id="30" dur="1" fill="hold">
                                          <p:stCondLst>
                                            <p:cond delay="0"/>
                                          </p:stCondLst>
                                        </p:cTn>
                                        <p:tgtEl>
                                          <p:spTgt spid="1055753"/>
                                        </p:tgtEl>
                                        <p:attrNameLst>
                                          <p:attrName>style.visibility</p:attrName>
                                        </p:attrNameLst>
                                      </p:cBhvr>
                                      <p:to>
                                        <p:strVal val="visible"/>
                                      </p:to>
                                    </p:set>
                                    <p:animEffect transition="in" filter="wipe(down)">
                                      <p:cBhvr>
                                        <p:cTn id="31" dur="1000"/>
                                        <p:tgtEl>
                                          <p:spTgt spid="1055753"/>
                                        </p:tgtEl>
                                      </p:cBhvr>
                                    </p:animEffect>
                                  </p:childTnLst>
                                </p:cTn>
                              </p:par>
                            </p:childTnLst>
                          </p:cTn>
                        </p:par>
                        <p:par>
                          <p:cTn id="32" fill="hold" nodeType="afterGroup">
                            <p:stCondLst>
                              <p:cond delay="7000"/>
                            </p:stCondLst>
                            <p:childTnLst>
                              <p:par>
                                <p:cTn id="33" presetID="10" presetClass="entr" presetSubtype="0"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childTnLst>
                                </p:cTn>
                              </p:par>
                            </p:childTnLst>
                          </p:cTn>
                        </p:par>
                        <p:par>
                          <p:cTn id="36" fill="hold" nodeType="afterGroup">
                            <p:stCondLst>
                              <p:cond delay="8000"/>
                            </p:stCondLst>
                            <p:childTnLst>
                              <p:par>
                                <p:cTn id="37" presetID="22" presetClass="entr" presetSubtype="4"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down)">
                                      <p:cBhvr>
                                        <p:cTn id="39" dur="1000"/>
                                        <p:tgtEl>
                                          <p:spTgt spid="2"/>
                                        </p:tgtEl>
                                      </p:cBhvr>
                                    </p:animEffect>
                                  </p:childTnLst>
                                </p:cTn>
                              </p:par>
                            </p:childTnLst>
                          </p:cTn>
                        </p:par>
                        <p:par>
                          <p:cTn id="40" fill="hold" nodeType="afterGroup">
                            <p:stCondLst>
                              <p:cond delay="9000"/>
                            </p:stCondLst>
                            <p:childTnLst>
                              <p:par>
                                <p:cTn id="41" presetID="10"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childTnLst>
                                </p:cTn>
                              </p:par>
                            </p:childTnLst>
                          </p:cTn>
                        </p:par>
                        <p:par>
                          <p:cTn id="44" fill="hold" nodeType="afterGroup">
                            <p:stCondLst>
                              <p:cond delay="10000"/>
                            </p:stCondLst>
                            <p:childTnLst>
                              <p:par>
                                <p:cTn id="45" presetID="22" presetClass="entr" presetSubtype="4" fill="hold" grpId="0" nodeType="afterEffect">
                                  <p:stCondLst>
                                    <p:cond delay="0"/>
                                  </p:stCondLst>
                                  <p:childTnLst>
                                    <p:set>
                                      <p:cBhvr>
                                        <p:cTn id="46" dur="1" fill="hold">
                                          <p:stCondLst>
                                            <p:cond delay="0"/>
                                          </p:stCondLst>
                                        </p:cTn>
                                        <p:tgtEl>
                                          <p:spTgt spid="1055749"/>
                                        </p:tgtEl>
                                        <p:attrNameLst>
                                          <p:attrName>style.visibility</p:attrName>
                                        </p:attrNameLst>
                                      </p:cBhvr>
                                      <p:to>
                                        <p:strVal val="visible"/>
                                      </p:to>
                                    </p:set>
                                    <p:animEffect transition="in" filter="wipe(down)">
                                      <p:cBhvr>
                                        <p:cTn id="47" dur="1000"/>
                                        <p:tgtEl>
                                          <p:spTgt spid="1055749"/>
                                        </p:tgtEl>
                                      </p:cBhvr>
                                    </p:animEffect>
                                  </p:childTnLst>
                                </p:cTn>
                              </p:par>
                            </p:childTnLst>
                          </p:cTn>
                        </p:par>
                        <p:par>
                          <p:cTn id="48" fill="hold" nodeType="afterGroup">
                            <p:stCondLst>
                              <p:cond delay="11000"/>
                            </p:stCondLst>
                            <p:childTnLst>
                              <p:par>
                                <p:cTn id="49" presetID="10" presetClass="entr" presetSubtype="0"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childTnLst>
                                </p:cTn>
                              </p:par>
                            </p:childTnLst>
                          </p:cTn>
                        </p:par>
                        <p:par>
                          <p:cTn id="52" fill="hold" nodeType="afterGroup">
                            <p:stCondLst>
                              <p:cond delay="12000"/>
                            </p:stCondLst>
                            <p:childTnLst>
                              <p:par>
                                <p:cTn id="53" presetID="22" presetClass="entr" presetSubtype="8" fill="hold" grpId="0" nodeType="afterEffect">
                                  <p:stCondLst>
                                    <p:cond delay="0"/>
                                  </p:stCondLst>
                                  <p:childTnLst>
                                    <p:set>
                                      <p:cBhvr>
                                        <p:cTn id="54" dur="1" fill="hold">
                                          <p:stCondLst>
                                            <p:cond delay="0"/>
                                          </p:stCondLst>
                                        </p:cTn>
                                        <p:tgtEl>
                                          <p:spTgt spid="1055752"/>
                                        </p:tgtEl>
                                        <p:attrNameLst>
                                          <p:attrName>style.visibility</p:attrName>
                                        </p:attrNameLst>
                                      </p:cBhvr>
                                      <p:to>
                                        <p:strVal val="visible"/>
                                      </p:to>
                                    </p:set>
                                    <p:animEffect transition="in" filter="wipe(left)">
                                      <p:cBhvr>
                                        <p:cTn id="55" dur="1000"/>
                                        <p:tgtEl>
                                          <p:spTgt spid="1055752"/>
                                        </p:tgtEl>
                                      </p:cBhvr>
                                    </p:animEffect>
                                  </p:childTnLst>
                                </p:cTn>
                              </p:par>
                            </p:childTnLst>
                          </p:cTn>
                        </p:par>
                        <p:par>
                          <p:cTn id="56" fill="hold" nodeType="afterGroup">
                            <p:stCondLst>
                              <p:cond delay="13000"/>
                            </p:stCondLst>
                            <p:childTnLst>
                              <p:par>
                                <p:cTn id="57" presetID="10" presetClass="entr" presetSubtype="0"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1000"/>
                                        <p:tgtEl>
                                          <p:spTgt spid="11"/>
                                        </p:tgtEl>
                                      </p:cBhvr>
                                    </p:animEffect>
                                  </p:childTnLst>
                                </p:cTn>
                              </p:par>
                            </p:childTnLst>
                          </p:cTn>
                        </p:par>
                        <p:par>
                          <p:cTn id="60" fill="hold" nodeType="afterGroup">
                            <p:stCondLst>
                              <p:cond delay="14000"/>
                            </p:stCondLst>
                            <p:childTnLst>
                              <p:par>
                                <p:cTn id="61" presetID="10" presetClass="entr" presetSubtype="0" fill="hold"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5803" grpId="0" animBg="1"/>
      <p:bldP spid="1055753" grpId="0" animBg="1"/>
      <p:bldP spid="1055749" grpId="0" animBg="1"/>
      <p:bldP spid="1055750" grpId="0" animBg="1"/>
      <p:bldP spid="1055752" grpId="0" animBg="1"/>
      <p:bldP spid="2" grpId="0" animBg="1"/>
      <p:bldP spid="10557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name="2481cee2-b008-4a3a-9f6d-0e67faffcd0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Configuration de DirectAccess</a:t>
            </a:r>
            <a:endParaRPr lang="en-US"/>
          </a:p>
        </p:txBody>
      </p:sp>
      <p:sp>
        <p:nvSpPr>
          <p:cNvPr id="4" name="AutoShape 3"/>
          <p:cNvSpPr>
            <a:spLocks noChangeArrowheads="1"/>
          </p:cNvSpPr>
          <p:nvPr/>
        </p:nvSpPr>
        <p:spPr bwMode="auto">
          <a:xfrm>
            <a:off x="244148" y="1004611"/>
            <a:ext cx="8133371" cy="3151762"/>
          </a:xfrm>
          <a:prstGeom prst="roundRect">
            <a:avLst>
              <a:gd name="adj" fmla="val 4167"/>
            </a:avLst>
          </a:prstGeom>
          <a:noFill/>
          <a:ln w="9525" algn="ctr">
            <a:noFill/>
            <a:round/>
            <a:headEnd/>
            <a:tailEnd/>
          </a:ln>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109538" algn="l" eaLnBrk="0" hangingPunct="0"/>
            <a:r>
              <a:rPr lang="en-US" sz="2800" b="0" dirty="0" smtClean="0">
                <a:latin typeface="Segoe UI" pitchFamily="34" charset="0"/>
                <a:ea typeface="Segoe UI" pitchFamily="34" charset="0"/>
                <a:cs typeface="Segoe UI" pitchFamily="34" charset="0"/>
              </a:rPr>
              <a:t>Pour configurer DirectAccess :</a:t>
            </a:r>
            <a:endParaRPr lang="en-IN" sz="2800" b="0" dirty="0">
              <a:latin typeface="Segoe UI" pitchFamily="34" charset="0"/>
              <a:ea typeface="Segoe UI" pitchFamily="34" charset="0"/>
              <a:cs typeface="Segoe UI" pitchFamily="34" charset="0"/>
            </a:endParaRPr>
          </a:p>
        </p:txBody>
      </p:sp>
      <p:sp>
        <p:nvSpPr>
          <p:cNvPr id="5" name="Rounded Rectangle 4"/>
          <p:cNvSpPr>
            <a:spLocks noGrp="1" noChangeArrowheads="1"/>
          </p:cNvSpPr>
          <p:nvPr/>
        </p:nvSpPr>
        <p:spPr bwMode="auto">
          <a:xfrm>
            <a:off x="341102" y="1720879"/>
            <a:ext cx="8064344" cy="2380891"/>
          </a:xfrm>
          <a:prstGeom prst="roundRect">
            <a:avLst>
              <a:gd name="adj" fmla="val 4167"/>
            </a:avLst>
          </a:prstGeom>
          <a:noFill/>
          <a:ln w="9525" algn="ctr">
            <a:noFill/>
            <a:round/>
            <a:headEnd/>
            <a:tailEnd/>
          </a:ln>
        </p:spPr>
        <p:txBody>
          <a:bodyPr vert="horz" wrap="square" lIns="0" tIns="0" rIns="0" bIns="0" numCol="1" anchor="ctr"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627063" lvl="1" indent="-342900" eaLnBrk="0" hangingPunct="0">
              <a:lnSpc>
                <a:spcPct val="135000"/>
              </a:lnSpc>
              <a:spcBef>
                <a:spcPct val="40000"/>
              </a:spcBef>
              <a:buFont typeface="+mj-lt"/>
              <a:buAutoNum type="arabicPeriod"/>
            </a:pPr>
            <a:endParaRPr lang="en-GB" dirty="0" smtClean="0"/>
          </a:p>
          <a:p>
            <a:pPr marL="627063" lvl="1" indent="-342900" eaLnBrk="0" hangingPunct="0">
              <a:lnSpc>
                <a:spcPct val="135000"/>
              </a:lnSpc>
              <a:spcBef>
                <a:spcPct val="40000"/>
              </a:spcBef>
              <a:buFont typeface="+mj-lt"/>
              <a:buAutoNum type="arabicPeriod"/>
            </a:pPr>
            <a:r>
              <a:rPr lang="en-GB" dirty="0" smtClean="0"/>
              <a:t>Configurez le contrôleur de domaine AD DS et DNS</a:t>
            </a:r>
          </a:p>
          <a:p>
            <a:pPr marL="627063" lvl="1" indent="-342900" eaLnBrk="0" hangingPunct="0">
              <a:lnSpc>
                <a:spcPct val="135000"/>
              </a:lnSpc>
              <a:spcBef>
                <a:spcPct val="40000"/>
              </a:spcBef>
              <a:buFont typeface="+mj-lt"/>
              <a:buAutoNum type="arabicPeriod"/>
            </a:pPr>
            <a:r>
              <a:rPr lang="en-GB" dirty="0" smtClean="0"/>
              <a:t>Configurez l'environnement PKI</a:t>
            </a:r>
          </a:p>
          <a:p>
            <a:pPr marL="627063" lvl="1" indent="-342900" eaLnBrk="0" hangingPunct="0">
              <a:lnSpc>
                <a:spcPct val="135000"/>
              </a:lnSpc>
              <a:spcBef>
                <a:spcPct val="40000"/>
              </a:spcBef>
              <a:buFont typeface="+mj-lt"/>
              <a:buAutoNum type="arabicPeriod"/>
            </a:pPr>
            <a:r>
              <a:rPr lang="en-GB" dirty="0" smtClean="0"/>
              <a:t>Configurer le serveur DirectAccess</a:t>
            </a:r>
          </a:p>
          <a:p>
            <a:pPr marL="627063" lvl="1" indent="-342900" eaLnBrk="0" hangingPunct="0">
              <a:lnSpc>
                <a:spcPct val="135000"/>
              </a:lnSpc>
              <a:spcBef>
                <a:spcPct val="40000"/>
              </a:spcBef>
              <a:buFont typeface="+mj-lt"/>
              <a:buAutoNum type="arabicPeriod"/>
            </a:pPr>
            <a:r>
              <a:rPr lang="en-GB" dirty="0" smtClean="0"/>
              <a:t>Configurez les clients DirectAccess et testez l'intranet et l'accès à Internet</a:t>
            </a:r>
          </a:p>
          <a:p>
            <a:pPr eaLnBrk="0" hangingPunct="0">
              <a:lnSpc>
                <a:spcPct val="90000"/>
              </a:lnSpc>
              <a:spcBef>
                <a:spcPct val="40000"/>
              </a:spcBef>
              <a:buClrTx/>
              <a:buSzTx/>
              <a:buFontTx/>
              <a:buNone/>
            </a:pPr>
            <a:endParaRPr lang="en-US" sz="2400" b="1" i="0" dirty="0"/>
          </a:p>
        </p:txBody>
      </p:sp>
    </p:spTree>
    <p:extLst>
      <p:ext uri="{BB962C8B-B14F-4D97-AF65-F5344CB8AC3E}">
        <p14:creationId xmlns:p14="http://schemas.microsoft.com/office/powerpoint/2010/main" val="24824645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name="b734199e-1c2a-4a8e-8071-e1dc7ca1995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Atelier pratique B : Configuration de DirectAccess</a:t>
            </a:r>
            <a:endParaRPr lang="en-US"/>
          </a:p>
        </p:txBody>
      </p:sp>
      <p:sp>
        <p:nvSpPr>
          <p:cNvPr id="3" name="Text Placeholder 2"/>
          <p:cNvSpPr>
            <a:spLocks noGrp="1"/>
          </p:cNvSpPr>
          <p:nvPr>
            <p:ph type="body" idx="1"/>
          </p:nvPr>
        </p:nvSpPr>
        <p:spPr/>
        <p:txBody>
          <a:bodyPr/>
          <a:lstStyle/>
          <a:p>
            <a:r>
              <a:rPr lang="fr-FR" sz="2400" smtClean="0"/>
              <a:t>Exercice 1 : Configuration de l'infrastructure DirectAccess
Exercice 2 : Configuration des clients DirectAccess
Exercice 3 : Vérification de la configuration DirectAccess</a:t>
            </a:r>
            <a:endParaRPr lang="en-US" sz="2400"/>
          </a:p>
        </p:txBody>
      </p:sp>
      <p:sp>
        <p:nvSpPr>
          <p:cNvPr id="4" name="TextBox 3"/>
          <p:cNvSpPr txBox="1"/>
          <p:nvPr/>
        </p:nvSpPr>
        <p:spPr>
          <a:xfrm>
            <a:off x="458788" y="2967335"/>
            <a:ext cx="5061835" cy="461665"/>
          </a:xfrm>
          <a:prstGeom prst="rect">
            <a:avLst/>
          </a:prstGeom>
          <a:noFill/>
        </p:spPr>
        <p:txBody>
          <a:bodyPr vert="horz" wrap="none" rtlCol="0">
            <a:spAutoFit/>
          </a:bodyPr>
          <a:lstStyle/>
          <a:p>
            <a:r>
              <a:rPr lang="en-US" sz="2400" smtClean="0">
                <a:latin typeface="Segoe UI"/>
              </a:rPr>
              <a:t>Informations d'ouverture de session</a:t>
            </a:r>
            <a:endParaRPr lang="en-US" sz="2400">
              <a:latin typeface="Segoe UI"/>
            </a:endParaRPr>
          </a:p>
        </p:txBody>
      </p:sp>
      <p:sp>
        <p:nvSpPr>
          <p:cNvPr id="5" name="TextBox 4"/>
          <p:cNvSpPr txBox="1"/>
          <p:nvPr/>
        </p:nvSpPr>
        <p:spPr>
          <a:xfrm>
            <a:off x="458788" y="3429000"/>
            <a:ext cx="6647974" cy="2308324"/>
          </a:xfrm>
          <a:prstGeom prst="rect">
            <a:avLst/>
          </a:prstGeom>
          <a:noFill/>
        </p:spPr>
        <p:txBody>
          <a:bodyPr vert="horz" wrap="none" rtlCol="0">
            <a:spAutoFit/>
          </a:bodyPr>
          <a:lstStyle/>
          <a:p>
            <a:pPr>
              <a:tabLst>
                <a:tab pos="3770313" algn="l"/>
              </a:tabLst>
            </a:pPr>
            <a:r>
              <a:rPr lang="en-US" sz="2400" b="0" i="0" u="none" strike="noStrike" baseline="0" smtClean="0">
                <a:latin typeface="Segoe UI"/>
                <a:ea typeface="SimSun"/>
                <a:cs typeface="Cordia New"/>
              </a:rPr>
              <a:t>Ordinateurs virtuels	22411B-LON-DC1</a:t>
            </a:r>
            <a:endParaRPr lang="fr-CA" sz="2400" b="0" i="0" u="none" strike="noStrike" baseline="0" smtClean="0">
              <a:latin typeface="Segoe UI"/>
              <a:ea typeface="SimSun"/>
              <a:cs typeface="Cordia New"/>
            </a:endParaRPr>
          </a:p>
          <a:p>
            <a:pPr>
              <a:tabLst>
                <a:tab pos="3770313" algn="l"/>
              </a:tabLst>
            </a:pPr>
            <a:r>
              <a:rPr lang="en-US" sz="2400" b="0" i="0" u="none" strike="noStrike" baseline="0" smtClean="0">
                <a:latin typeface="Segoe UI"/>
                <a:ea typeface="SimSun"/>
                <a:cs typeface="Cordia New"/>
              </a:rPr>
              <a:t>	22411B-LON-SVR1</a:t>
            </a:r>
            <a:endParaRPr lang="fr-CA" sz="2400" b="0" i="0" u="none" strike="noStrike" baseline="0" smtClean="0">
              <a:latin typeface="Segoe UI"/>
              <a:ea typeface="SimSun"/>
              <a:cs typeface="Cordia New"/>
            </a:endParaRPr>
          </a:p>
          <a:p>
            <a:pPr>
              <a:tabLst>
                <a:tab pos="3770313" algn="l"/>
              </a:tabLst>
            </a:pPr>
            <a:r>
              <a:rPr lang="en-US" sz="2400" b="0" i="0" u="none" strike="noStrike" baseline="0" smtClean="0">
                <a:latin typeface="Segoe UI"/>
                <a:ea typeface="SimSun"/>
                <a:cs typeface="Cordia New"/>
              </a:rPr>
              <a:t>	22411B-LON-RTR</a:t>
            </a:r>
            <a:endParaRPr lang="fr-CA" sz="2400" b="0" i="0" u="none" strike="noStrike" baseline="0" smtClean="0">
              <a:latin typeface="Segoe UI"/>
              <a:ea typeface="SimSun"/>
              <a:cs typeface="Cordia New"/>
            </a:endParaRPr>
          </a:p>
          <a:p>
            <a:pPr>
              <a:tabLst>
                <a:tab pos="3770313" algn="l"/>
              </a:tabLst>
            </a:pPr>
            <a:r>
              <a:rPr lang="en-US" sz="2400" b="0" i="0" u="none" strike="noStrike" baseline="0" smtClean="0">
                <a:latin typeface="Segoe UI"/>
                <a:ea typeface="SimSun"/>
                <a:cs typeface="Cordia New"/>
              </a:rPr>
              <a:t>	22411B-LON-CL1</a:t>
            </a:r>
            <a:r>
              <a:rPr lang="en-US" sz="2400">
                <a:solidFill>
                  <a:srgbClr val="000000"/>
                </a:solidFill>
                <a:latin typeface="Segoe UI"/>
                <a:ea typeface="SimSun"/>
                <a:cs typeface="Cordia New"/>
              </a:rPr>
              <a:t>	</a:t>
            </a:r>
          </a:p>
          <a:p>
            <a:pPr>
              <a:tabLst>
                <a:tab pos="3770313" algn="l"/>
              </a:tabLst>
            </a:pPr>
            <a:r>
              <a:rPr lang="en-US" sz="2400" b="0" i="0" u="none" strike="noStrike" baseline="0" smtClean="0">
                <a:latin typeface="Segoe UI"/>
                <a:ea typeface="SimSun"/>
                <a:cs typeface="Cordia New"/>
              </a:rPr>
              <a:t>Nom d'utilisateur	</a:t>
            </a:r>
            <a:r>
              <a:rPr lang="en-US" sz="2400" b="1" i="0" u="none" strike="noStrike" baseline="0" smtClean="0">
                <a:latin typeface="Segoe UI"/>
                <a:ea typeface="SimSun"/>
                <a:cs typeface="Cordia New"/>
              </a:rPr>
              <a:t>Administrateur	</a:t>
            </a:r>
            <a:endParaRPr lang="en-US" sz="2400" b="0" i="0" u="none" strike="noStrike" baseline="0" smtClean="0">
              <a:latin typeface="Segoe UI"/>
              <a:ea typeface="SimSun"/>
              <a:cs typeface="Cordia New"/>
            </a:endParaRPr>
          </a:p>
          <a:p>
            <a:pPr>
              <a:tabLst>
                <a:tab pos="3770313" algn="l"/>
              </a:tabLst>
            </a:pPr>
            <a:r>
              <a:rPr lang="en-US" sz="2400" b="0" i="0" u="none" strike="noStrike" baseline="0" smtClean="0">
                <a:latin typeface="Segoe UI"/>
                <a:ea typeface="SimSun"/>
                <a:cs typeface="Cordia New"/>
              </a:rPr>
              <a:t>Mot de passe	</a:t>
            </a:r>
            <a:r>
              <a:rPr lang="en-US" sz="2400" b="1" i="0" u="none" strike="noStrike" baseline="0" smtClean="0">
                <a:latin typeface="Segoe UI"/>
                <a:ea typeface="SimSun"/>
                <a:cs typeface="Cordia New"/>
              </a:rPr>
              <a:t>Pa$$w0rd	</a:t>
            </a:r>
            <a:endParaRPr lang="en-US" sz="2400" b="0" i="0" u="none" strike="noStrike" baseline="0" smtClean="0">
              <a:latin typeface="Segoe UI"/>
              <a:ea typeface="SimSun"/>
              <a:cs typeface="Cordia New"/>
            </a:endParaRPr>
          </a:p>
        </p:txBody>
      </p:sp>
      <p:sp>
        <p:nvSpPr>
          <p:cNvPr id="6" name="TextBox 5"/>
          <p:cNvSpPr txBox="1"/>
          <p:nvPr/>
        </p:nvSpPr>
        <p:spPr>
          <a:xfrm>
            <a:off x="458788" y="6163356"/>
            <a:ext cx="5495863" cy="523220"/>
          </a:xfrm>
          <a:prstGeom prst="rect">
            <a:avLst/>
          </a:prstGeom>
          <a:noFill/>
        </p:spPr>
        <p:txBody>
          <a:bodyPr vert="horz" wrap="none" rtlCol="0">
            <a:spAutoFit/>
          </a:bodyPr>
          <a:lstStyle/>
          <a:p>
            <a:r>
              <a:rPr lang="en-US" sz="2800" smtClean="0">
                <a:latin typeface="Segoe UI"/>
              </a:rPr>
              <a:t>Durée approximative : 90 minutes</a:t>
            </a:r>
            <a:endParaRPr lang="en-US" sz="2800">
              <a:latin typeface="Segoe UI"/>
            </a:endParaRPr>
          </a:p>
        </p:txBody>
      </p:sp>
    </p:spTree>
    <p:extLst>
      <p:ext uri="{BB962C8B-B14F-4D97-AF65-F5344CB8AC3E}">
        <p14:creationId xmlns:p14="http://schemas.microsoft.com/office/powerpoint/2010/main" val="3561618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43b9b31c-9c37-4739-aeb6-485c0ad5ec1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Composants d'une infrastructure de services d'accès réseau</a:t>
            </a:r>
            <a:endParaRPr lang="en-US"/>
          </a:p>
        </p:txBody>
      </p:sp>
      <p:grpSp>
        <p:nvGrpSpPr>
          <p:cNvPr id="4" name="Group 3"/>
          <p:cNvGrpSpPr>
            <a:grpSpLocks/>
          </p:cNvGrpSpPr>
          <p:nvPr/>
        </p:nvGrpSpPr>
        <p:grpSpPr bwMode="auto">
          <a:xfrm>
            <a:off x="98425" y="1011267"/>
            <a:ext cx="8886831" cy="4943616"/>
            <a:chOff x="62" y="637"/>
            <a:chExt cx="5598" cy="3114"/>
          </a:xfrm>
        </p:grpSpPr>
        <p:sp>
          <p:nvSpPr>
            <p:cNvPr id="5" name="Line 5"/>
            <p:cNvSpPr>
              <a:spLocks noChangeShapeType="1"/>
            </p:cNvSpPr>
            <p:nvPr/>
          </p:nvSpPr>
          <p:spPr bwMode="auto">
            <a:xfrm flipH="1">
              <a:off x="1713" y="1106"/>
              <a:ext cx="501" cy="11"/>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latin typeface="Segoe UI" pitchFamily="34" charset="0"/>
                <a:ea typeface="Segoe UI" pitchFamily="34" charset="0"/>
                <a:cs typeface="Segoe UI" pitchFamily="34" charset="0"/>
              </a:endParaRPr>
            </a:p>
          </p:txBody>
        </p:sp>
        <p:sp>
          <p:nvSpPr>
            <p:cNvPr id="6" name="Oval 5"/>
            <p:cNvSpPr>
              <a:spLocks noChangeArrowheads="1"/>
            </p:cNvSpPr>
            <p:nvPr/>
          </p:nvSpPr>
          <p:spPr bwMode="auto">
            <a:xfrm>
              <a:off x="2364" y="848"/>
              <a:ext cx="3225" cy="1755"/>
            </a:xfrm>
            <a:prstGeom prst="ellipse">
              <a:avLst/>
            </a:prstGeom>
            <a:gradFill rotWithShape="1">
              <a:gsLst>
                <a:gs pos="0">
                  <a:srgbClr val="DEE7F1"/>
                </a:gs>
                <a:gs pos="100000">
                  <a:srgbClr val="8DACD0"/>
                </a:gs>
              </a:gsLst>
              <a:lin ang="18900000" scaled="1"/>
            </a:gradFill>
            <a:ln>
              <a:noFill/>
            </a:ln>
            <a:effectLst>
              <a:outerShdw dist="35921" dir="2700000" algn="ctr" rotWithShape="0">
                <a:srgbClr val="5F5F5F">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lIns="182880" rIns="18288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eaLnBrk="1" hangingPunct="1"/>
              <a:endParaRPr lang="en-US" b="0" dirty="0">
                <a:solidFill>
                  <a:srgbClr val="000000"/>
                </a:solidFill>
                <a:latin typeface="Segoe UI" pitchFamily="34" charset="0"/>
                <a:ea typeface="Segoe UI" pitchFamily="34" charset="0"/>
                <a:cs typeface="Segoe UI" pitchFamily="34" charset="0"/>
              </a:endParaRPr>
            </a:p>
          </p:txBody>
        </p:sp>
        <p:sp>
          <p:nvSpPr>
            <p:cNvPr id="7" name="AutoShape 7"/>
            <p:cNvSpPr>
              <a:spLocks noChangeArrowheads="1"/>
            </p:cNvSpPr>
            <p:nvPr/>
          </p:nvSpPr>
          <p:spPr bwMode="auto">
            <a:xfrm>
              <a:off x="3467" y="2390"/>
              <a:ext cx="976" cy="230"/>
            </a:xfrm>
            <a:prstGeom prst="roundRect">
              <a:avLst>
                <a:gd name="adj" fmla="val 4167"/>
              </a:avLst>
            </a:prstGeom>
            <a:noFill/>
            <a:ln>
              <a:noFill/>
            </a:ln>
            <a:effectLst/>
            <a:extLst>
              <a:ext uri="{909E8E84-426E-40DD-AFC4-6F175D3DCCD1}">
                <a14:hiddenFill xmlns:a14="http://schemas.microsoft.com/office/drawing/2010/main">
                  <a:solidFill>
                    <a:srgbClr val="8DACD0"/>
                  </a:solidFill>
                </a14:hiddenFill>
              </a:ext>
              <a:ext uri="{91240B29-F687-4F45-9708-019B960494DF}">
                <a14:hiddenLine xmlns:a14="http://schemas.microsoft.com/office/drawing/2010/main" w="9525">
                  <a:solidFill>
                    <a:srgbClr val="4D4D4D"/>
                  </a:solidFill>
                  <a:round/>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90000"/>
                </a:lnSpc>
              </a:pPr>
              <a:r>
                <a:rPr lang="en-US" sz="1600" dirty="0">
                  <a:latin typeface="Segoe UI" pitchFamily="34" charset="0"/>
                  <a:ea typeface="Segoe UI" pitchFamily="34" charset="0"/>
                  <a:cs typeface="Segoe UI" pitchFamily="34" charset="0"/>
                </a:rPr>
                <a:t>Intranet</a:t>
              </a:r>
            </a:p>
          </p:txBody>
        </p:sp>
        <p:pic>
          <p:nvPicPr>
            <p:cNvPr id="8" name="Picture 7" descr="Inter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 y="1572"/>
              <a:ext cx="584" cy="5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Serve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8" y="1664"/>
              <a:ext cx="426" cy="5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Serve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2" y="1291"/>
              <a:ext cx="426" cy="508"/>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12"/>
            <p:cNvSpPr>
              <a:spLocks noChangeArrowheads="1"/>
            </p:cNvSpPr>
            <p:nvPr/>
          </p:nvSpPr>
          <p:spPr bwMode="auto">
            <a:xfrm>
              <a:off x="62" y="2158"/>
              <a:ext cx="751" cy="230"/>
            </a:xfrm>
            <a:prstGeom prst="roundRect">
              <a:avLst>
                <a:gd name="adj" fmla="val 4167"/>
              </a:avLst>
            </a:prstGeom>
            <a:noFill/>
            <a:ln>
              <a:noFill/>
            </a:ln>
            <a:effectLst/>
            <a:extLst>
              <a:ext uri="{909E8E84-426E-40DD-AFC4-6F175D3DCCD1}">
                <a14:hiddenFill xmlns:a14="http://schemas.microsoft.com/office/drawing/2010/main">
                  <a:solidFill>
                    <a:srgbClr val="8DACD0"/>
                  </a:solidFill>
                </a14:hiddenFill>
              </a:ext>
              <a:ext uri="{91240B29-F687-4F45-9708-019B960494DF}">
                <a14:hiddenLine xmlns:a14="http://schemas.microsoft.com/office/drawing/2010/main" w="9525">
                  <a:solidFill>
                    <a:srgbClr val="4D4D4D"/>
                  </a:solidFill>
                  <a:round/>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90000"/>
                </a:lnSpc>
              </a:pPr>
              <a:r>
                <a:rPr lang="en-US" sz="1600" dirty="0">
                  <a:latin typeface="Segoe UI" pitchFamily="34" charset="0"/>
                  <a:ea typeface="Segoe UI" pitchFamily="34" charset="0"/>
                  <a:cs typeface="Segoe UI" pitchFamily="34" charset="0"/>
                </a:rPr>
                <a:t>Internet</a:t>
              </a:r>
            </a:p>
          </p:txBody>
        </p:sp>
        <p:grpSp>
          <p:nvGrpSpPr>
            <p:cNvPr id="12" name="Group 11"/>
            <p:cNvGrpSpPr>
              <a:grpSpLocks/>
            </p:cNvGrpSpPr>
            <p:nvPr/>
          </p:nvGrpSpPr>
          <p:grpSpPr bwMode="auto">
            <a:xfrm>
              <a:off x="723" y="1632"/>
              <a:ext cx="1840" cy="519"/>
              <a:chOff x="718" y="1641"/>
              <a:chExt cx="1840" cy="519"/>
            </a:xfrm>
          </p:grpSpPr>
          <p:sp>
            <p:nvSpPr>
              <p:cNvPr id="37" name="Line 14"/>
              <p:cNvSpPr>
                <a:spLocks noChangeShapeType="1"/>
              </p:cNvSpPr>
              <p:nvPr/>
            </p:nvSpPr>
            <p:spPr bwMode="auto">
              <a:xfrm flipH="1">
                <a:off x="1919" y="1869"/>
                <a:ext cx="639" cy="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latin typeface="Segoe UI" pitchFamily="34" charset="0"/>
                  <a:ea typeface="Segoe UI" pitchFamily="34" charset="0"/>
                  <a:cs typeface="Segoe UI" pitchFamily="34" charset="0"/>
                </a:endParaRPr>
              </a:p>
            </p:txBody>
          </p:sp>
          <p:pic>
            <p:nvPicPr>
              <p:cNvPr id="38" name="Picture 37" descr="Pare-feu"/>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4" y="1642"/>
                <a:ext cx="645"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Line 16"/>
              <p:cNvSpPr>
                <a:spLocks noChangeShapeType="1"/>
              </p:cNvSpPr>
              <p:nvPr/>
            </p:nvSpPr>
            <p:spPr bwMode="auto">
              <a:xfrm flipH="1">
                <a:off x="754" y="1869"/>
                <a:ext cx="1323" cy="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latin typeface="Segoe UI" pitchFamily="34" charset="0"/>
                  <a:ea typeface="Segoe UI" pitchFamily="34" charset="0"/>
                  <a:cs typeface="Segoe UI" pitchFamily="34" charset="0"/>
                </a:endParaRPr>
              </a:p>
            </p:txBody>
          </p:sp>
          <p:pic>
            <p:nvPicPr>
              <p:cNvPr id="40" name="Picture 39" descr="Pare-feu"/>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5" y="1641"/>
                <a:ext cx="645"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Line 18"/>
              <p:cNvSpPr>
                <a:spLocks noChangeShapeType="1"/>
              </p:cNvSpPr>
              <p:nvPr/>
            </p:nvSpPr>
            <p:spPr bwMode="auto">
              <a:xfrm flipH="1">
                <a:off x="718" y="1869"/>
                <a:ext cx="463" cy="0"/>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latin typeface="Segoe UI" pitchFamily="34" charset="0"/>
                  <a:ea typeface="Segoe UI" pitchFamily="34" charset="0"/>
                  <a:cs typeface="Segoe UI" pitchFamily="34" charset="0"/>
                </a:endParaRPr>
              </a:p>
            </p:txBody>
          </p:sp>
        </p:grpSp>
        <p:pic>
          <p:nvPicPr>
            <p:cNvPr id="13" name="Picture 12" descr="Serve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7" y="1832"/>
              <a:ext cx="426" cy="508"/>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20"/>
            <p:cNvSpPr>
              <a:spLocks noChangeArrowheads="1"/>
            </p:cNvSpPr>
            <p:nvPr/>
          </p:nvSpPr>
          <p:spPr bwMode="auto">
            <a:xfrm>
              <a:off x="4809" y="2281"/>
              <a:ext cx="851" cy="503"/>
            </a:xfrm>
            <a:prstGeom prst="roundRect">
              <a:avLst>
                <a:gd name="adj" fmla="val 11060"/>
              </a:avLst>
            </a:prstGeom>
            <a:solidFill>
              <a:schemeClr val="bg1"/>
            </a:solidFill>
            <a:ln w="9525" algn="ctr">
              <a:solidFill>
                <a:srgbClr val="777777"/>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200" dirty="0">
                  <a:latin typeface="Segoe UI" pitchFamily="34" charset="0"/>
                  <a:ea typeface="Segoe UI" pitchFamily="34" charset="0"/>
                  <a:cs typeface="Segoe UI" pitchFamily="34" charset="0"/>
                </a:rPr>
                <a:t>Serveur de stratégie de contrôle d'intégrité NAP </a:t>
              </a:r>
            </a:p>
          </p:txBody>
        </p:sp>
        <p:sp>
          <p:nvSpPr>
            <p:cNvPr id="15" name="AutoShape 21"/>
            <p:cNvSpPr>
              <a:spLocks noChangeArrowheads="1"/>
            </p:cNvSpPr>
            <p:nvPr/>
          </p:nvSpPr>
          <p:spPr bwMode="auto">
            <a:xfrm>
              <a:off x="2222" y="2160"/>
              <a:ext cx="836" cy="182"/>
            </a:xfrm>
            <a:prstGeom prst="roundRect">
              <a:avLst>
                <a:gd name="adj" fmla="val 11060"/>
              </a:avLst>
            </a:prstGeom>
            <a:solidFill>
              <a:schemeClr val="bg1"/>
            </a:solidFill>
            <a:ln w="9525" algn="ctr">
              <a:solidFill>
                <a:srgbClr val="777777"/>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200" dirty="0">
                  <a:latin typeface="Segoe UI" pitchFamily="34" charset="0"/>
                  <a:ea typeface="Segoe UI" pitchFamily="34" charset="0"/>
                  <a:cs typeface="Segoe UI" pitchFamily="34" charset="0"/>
                </a:rPr>
                <a:t>Serveur DHCP </a:t>
              </a:r>
            </a:p>
          </p:txBody>
        </p:sp>
        <p:sp>
          <p:nvSpPr>
            <p:cNvPr id="16" name="AutoShape 22"/>
            <p:cNvSpPr>
              <a:spLocks noChangeArrowheads="1"/>
            </p:cNvSpPr>
            <p:nvPr/>
          </p:nvSpPr>
          <p:spPr bwMode="auto">
            <a:xfrm>
              <a:off x="3561" y="1823"/>
              <a:ext cx="806" cy="481"/>
            </a:xfrm>
            <a:prstGeom prst="roundRect">
              <a:avLst>
                <a:gd name="adj" fmla="val 11060"/>
              </a:avLst>
            </a:prstGeom>
            <a:solidFill>
              <a:schemeClr val="bg1"/>
            </a:solidFill>
            <a:ln w="9525" algn="ctr">
              <a:solidFill>
                <a:srgbClr val="777777"/>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200" dirty="0">
                  <a:latin typeface="Segoe UI" pitchFamily="34" charset="0"/>
                  <a:ea typeface="Segoe UI" pitchFamily="34" charset="0"/>
                  <a:cs typeface="Segoe UI" pitchFamily="34" charset="0"/>
                </a:rPr>
                <a:t>Autorité HRA (Health Registration Authority</a:t>
              </a:r>
              <a:r>
                <a:rPr lang="en-US" sz="1200">
                  <a:latin typeface="Segoe UI" pitchFamily="34" charset="0"/>
                  <a:ea typeface="Segoe UI" pitchFamily="34" charset="0"/>
                  <a:cs typeface="Segoe UI" pitchFamily="34" charset="0"/>
                </a:rPr>
                <a:t>) </a:t>
              </a:r>
              <a:endParaRPr lang="en-US" sz="1200" dirty="0">
                <a:latin typeface="Segoe UI" pitchFamily="34" charset="0"/>
                <a:ea typeface="Segoe UI" pitchFamily="34" charset="0"/>
                <a:cs typeface="Segoe UI" pitchFamily="34" charset="0"/>
              </a:endParaRPr>
            </a:p>
          </p:txBody>
        </p:sp>
        <p:grpSp>
          <p:nvGrpSpPr>
            <p:cNvPr id="17" name="Group 16"/>
            <p:cNvGrpSpPr>
              <a:grpSpLocks/>
            </p:cNvGrpSpPr>
            <p:nvPr/>
          </p:nvGrpSpPr>
          <p:grpSpPr bwMode="auto">
            <a:xfrm>
              <a:off x="4019" y="851"/>
              <a:ext cx="712" cy="478"/>
              <a:chOff x="2618" y="3148"/>
              <a:chExt cx="888" cy="650"/>
            </a:xfrm>
          </p:grpSpPr>
          <p:pic>
            <p:nvPicPr>
              <p:cNvPr id="35" name="Picture 34" descr="Router_Wireles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30" y="3304"/>
                <a:ext cx="576" cy="49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Public_Switc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2981">
                <a:off x="2618" y="3148"/>
                <a:ext cx="576" cy="406"/>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AutoShape 26"/>
            <p:cNvSpPr>
              <a:spLocks noChangeArrowheads="1"/>
            </p:cNvSpPr>
            <p:nvPr/>
          </p:nvSpPr>
          <p:spPr bwMode="auto">
            <a:xfrm>
              <a:off x="4528" y="652"/>
              <a:ext cx="806" cy="277"/>
            </a:xfrm>
            <a:prstGeom prst="roundRect">
              <a:avLst>
                <a:gd name="adj" fmla="val 11060"/>
              </a:avLst>
            </a:prstGeom>
            <a:solidFill>
              <a:schemeClr val="bg1"/>
            </a:solidFill>
            <a:ln w="9525" algn="ctr">
              <a:solidFill>
                <a:srgbClr val="777777"/>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200" dirty="0">
                  <a:latin typeface="Segoe UI" pitchFamily="34" charset="0"/>
                  <a:ea typeface="Segoe UI" pitchFamily="34" charset="0"/>
                  <a:cs typeface="Segoe UI" pitchFamily="34" charset="0"/>
                </a:rPr>
                <a:t>Périphériques </a:t>
              </a:r>
              <a:r>
                <a:rPr sz="1200">
                  <a:latin typeface="Segoe UI"/>
                  <a:ea typeface="Segoe UI"/>
                  <a:cs typeface="Segoe UI"/>
                </a:rPr>
                <a:t/>
              </a:r>
              <a:br>
                <a:rPr sz="1200">
                  <a:latin typeface="Segoe UI"/>
                  <a:ea typeface="Segoe UI"/>
                  <a:cs typeface="Segoe UI"/>
                </a:rPr>
              </a:br>
              <a:r>
                <a:rPr lang="en-US" sz="1200" dirty="0">
                  <a:latin typeface="Segoe UI" pitchFamily="34" charset="0"/>
                  <a:ea typeface="Segoe UI" pitchFamily="34" charset="0"/>
                  <a:cs typeface="Segoe UI" pitchFamily="34" charset="0"/>
                </a:rPr>
                <a:t>IEEE 802.1X</a:t>
              </a:r>
            </a:p>
          </p:txBody>
        </p:sp>
        <p:pic>
          <p:nvPicPr>
            <p:cNvPr id="19" name="Picture 18" descr="2DomainWithOus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19" y="992"/>
              <a:ext cx="637" cy="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AutoShape 28"/>
            <p:cNvSpPr>
              <a:spLocks noChangeArrowheads="1"/>
            </p:cNvSpPr>
            <p:nvPr/>
          </p:nvSpPr>
          <p:spPr bwMode="auto">
            <a:xfrm>
              <a:off x="3240" y="802"/>
              <a:ext cx="645" cy="277"/>
            </a:xfrm>
            <a:prstGeom prst="roundRect">
              <a:avLst>
                <a:gd name="adj" fmla="val 11060"/>
              </a:avLst>
            </a:prstGeom>
            <a:solidFill>
              <a:schemeClr val="bg1"/>
            </a:solidFill>
            <a:ln w="9525" algn="ctr">
              <a:solidFill>
                <a:srgbClr val="777777"/>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1200" dirty="0" smtClean="0">
                  <a:latin typeface="Segoe UI" pitchFamily="34" charset="0"/>
                  <a:ea typeface="Segoe UI" pitchFamily="34" charset="0"/>
                  <a:cs typeface="Segoe UI" pitchFamily="34" charset="0"/>
                </a:rPr>
                <a:t>AD DS</a:t>
              </a:r>
              <a:endParaRPr lang="en-US" sz="1200" dirty="0">
                <a:latin typeface="Segoe UI" pitchFamily="34" charset="0"/>
                <a:ea typeface="Segoe UI" pitchFamily="34" charset="0"/>
                <a:cs typeface="Segoe UI" pitchFamily="34" charset="0"/>
              </a:endParaRPr>
            </a:p>
          </p:txBody>
        </p:sp>
        <p:sp>
          <p:nvSpPr>
            <p:cNvPr id="21" name="Line 29"/>
            <p:cNvSpPr>
              <a:spLocks noChangeShapeType="1"/>
            </p:cNvSpPr>
            <p:nvPr/>
          </p:nvSpPr>
          <p:spPr bwMode="auto">
            <a:xfrm rot="5400000" flipH="1">
              <a:off x="1342" y="1479"/>
              <a:ext cx="754" cy="7"/>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latin typeface="Segoe UI" pitchFamily="34" charset="0"/>
                <a:ea typeface="Segoe UI" pitchFamily="34" charset="0"/>
                <a:cs typeface="Segoe UI" pitchFamily="34" charset="0"/>
              </a:endParaRPr>
            </a:p>
          </p:txBody>
        </p:sp>
        <p:pic>
          <p:nvPicPr>
            <p:cNvPr id="22" name="Picture 21" descr="Serve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2" y="837"/>
              <a:ext cx="426" cy="508"/>
            </a:xfrm>
            <a:prstGeom prst="rect">
              <a:avLst/>
            </a:prstGeom>
            <a:noFill/>
            <a:extLst>
              <a:ext uri="{909E8E84-426E-40DD-AFC4-6F175D3DCCD1}">
                <a14:hiddenFill xmlns:a14="http://schemas.microsoft.com/office/drawing/2010/main">
                  <a:solidFill>
                    <a:srgbClr val="FFFFFF"/>
                  </a:solidFill>
                </a14:hiddenFill>
              </a:ext>
            </a:extLst>
          </p:spPr>
        </p:pic>
        <p:sp>
          <p:nvSpPr>
            <p:cNvPr id="23" name="AutoShape 31"/>
            <p:cNvSpPr>
              <a:spLocks noChangeArrowheads="1"/>
            </p:cNvSpPr>
            <p:nvPr/>
          </p:nvSpPr>
          <p:spPr bwMode="auto">
            <a:xfrm>
              <a:off x="1785" y="637"/>
              <a:ext cx="745" cy="182"/>
            </a:xfrm>
            <a:prstGeom prst="roundRect">
              <a:avLst>
                <a:gd name="adj" fmla="val 11060"/>
              </a:avLst>
            </a:prstGeom>
            <a:solidFill>
              <a:schemeClr val="bg1"/>
            </a:solidFill>
            <a:ln w="9525" algn="ctr">
              <a:solidFill>
                <a:srgbClr val="777777"/>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200" dirty="0">
                  <a:latin typeface="Segoe UI" pitchFamily="34" charset="0"/>
                  <a:ea typeface="Segoe UI" pitchFamily="34" charset="0"/>
                  <a:cs typeface="Segoe UI" pitchFamily="34" charset="0"/>
                </a:rPr>
                <a:t>Serveur VPN </a:t>
              </a:r>
            </a:p>
          </p:txBody>
        </p:sp>
        <p:sp>
          <p:nvSpPr>
            <p:cNvPr id="24" name="Oval 23"/>
            <p:cNvSpPr>
              <a:spLocks noChangeArrowheads="1"/>
            </p:cNvSpPr>
            <p:nvPr/>
          </p:nvSpPr>
          <p:spPr bwMode="auto">
            <a:xfrm>
              <a:off x="2552" y="2785"/>
              <a:ext cx="1996" cy="893"/>
            </a:xfrm>
            <a:prstGeom prst="ellipse">
              <a:avLst/>
            </a:prstGeom>
            <a:gradFill rotWithShape="1">
              <a:gsLst>
                <a:gs pos="0">
                  <a:srgbClr val="DEE7F1"/>
                </a:gs>
                <a:gs pos="100000">
                  <a:srgbClr val="8DACD0"/>
                </a:gs>
              </a:gsLst>
              <a:lin ang="18900000" scaled="1"/>
            </a:gradFill>
            <a:ln>
              <a:noFill/>
            </a:ln>
            <a:effectLst>
              <a:outerShdw dist="35921" dir="2700000" algn="ctr" rotWithShape="0">
                <a:srgbClr val="5F5F5F">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lIns="182880" rIns="18288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eaLnBrk="1" hangingPunct="1"/>
              <a:endParaRPr lang="en-US" b="0" dirty="0">
                <a:solidFill>
                  <a:srgbClr val="000000"/>
                </a:solidFill>
                <a:latin typeface="Segoe UI" pitchFamily="34" charset="0"/>
                <a:ea typeface="Segoe UI" pitchFamily="34" charset="0"/>
                <a:cs typeface="Segoe UI" pitchFamily="34" charset="0"/>
              </a:endParaRPr>
            </a:p>
          </p:txBody>
        </p:sp>
        <p:sp>
          <p:nvSpPr>
            <p:cNvPr id="25" name="AutoShape 33"/>
            <p:cNvSpPr>
              <a:spLocks noChangeArrowheads="1"/>
            </p:cNvSpPr>
            <p:nvPr/>
          </p:nvSpPr>
          <p:spPr bwMode="auto">
            <a:xfrm>
              <a:off x="3095" y="2879"/>
              <a:ext cx="976" cy="349"/>
            </a:xfrm>
            <a:prstGeom prst="roundRect">
              <a:avLst>
                <a:gd name="adj" fmla="val 4167"/>
              </a:avLst>
            </a:prstGeom>
            <a:noFill/>
            <a:ln>
              <a:noFill/>
            </a:ln>
            <a:effectLst/>
            <a:extLst>
              <a:ext uri="{909E8E84-426E-40DD-AFC4-6F175D3DCCD1}">
                <a14:hiddenFill xmlns:a14="http://schemas.microsoft.com/office/drawing/2010/main">
                  <a:solidFill>
                    <a:srgbClr val="8DACD0"/>
                  </a:solidFill>
                </a14:hiddenFill>
              </a:ext>
              <a:ext uri="{91240B29-F687-4F45-9708-019B960494DF}">
                <a14:hiddenLine xmlns:a14="http://schemas.microsoft.com/office/drawing/2010/main" w="9525">
                  <a:solidFill>
                    <a:srgbClr val="4D4D4D"/>
                  </a:solidFill>
                  <a:round/>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90000"/>
                </a:lnSpc>
              </a:pPr>
              <a:r>
                <a:rPr lang="en-US" sz="1600" dirty="0">
                  <a:latin typeface="Segoe UI" pitchFamily="34" charset="0"/>
                  <a:ea typeface="Segoe UI" pitchFamily="34" charset="0"/>
                  <a:cs typeface="Segoe UI" pitchFamily="34" charset="0"/>
                </a:rPr>
                <a:t>Réseau restreint</a:t>
              </a:r>
            </a:p>
          </p:txBody>
        </p:sp>
        <p:pic>
          <p:nvPicPr>
            <p:cNvPr id="26" name="Picture 25" descr="Serve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7" y="3026"/>
              <a:ext cx="426" cy="50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Serve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9" y="3175"/>
              <a:ext cx="426" cy="508"/>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p:cNvGrpSpPr>
              <a:grpSpLocks/>
            </p:cNvGrpSpPr>
            <p:nvPr/>
          </p:nvGrpSpPr>
          <p:grpSpPr bwMode="auto">
            <a:xfrm>
              <a:off x="1313" y="2170"/>
              <a:ext cx="818" cy="255"/>
              <a:chOff x="1313" y="2170"/>
              <a:chExt cx="818" cy="255"/>
            </a:xfrm>
          </p:grpSpPr>
          <p:sp>
            <p:nvSpPr>
              <p:cNvPr id="31" name="Line 39"/>
              <p:cNvSpPr>
                <a:spLocks noChangeShapeType="1"/>
              </p:cNvSpPr>
              <p:nvPr/>
            </p:nvSpPr>
            <p:spPr bwMode="auto">
              <a:xfrm rot="5400000">
                <a:off x="1720" y="1887"/>
                <a:ext cx="1" cy="812"/>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latin typeface="Segoe UI" pitchFamily="34" charset="0"/>
                  <a:ea typeface="Segoe UI" pitchFamily="34" charset="0"/>
                  <a:cs typeface="Segoe UI" pitchFamily="34" charset="0"/>
                </a:endParaRPr>
              </a:p>
            </p:txBody>
          </p:sp>
          <p:sp>
            <p:nvSpPr>
              <p:cNvPr id="32" name="Line 40"/>
              <p:cNvSpPr>
                <a:spLocks noChangeShapeType="1"/>
              </p:cNvSpPr>
              <p:nvPr/>
            </p:nvSpPr>
            <p:spPr bwMode="auto">
              <a:xfrm rot="10800000">
                <a:off x="1313" y="2172"/>
                <a:ext cx="1" cy="131"/>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latin typeface="Segoe UI" pitchFamily="34" charset="0"/>
                  <a:ea typeface="Segoe UI" pitchFamily="34" charset="0"/>
                  <a:cs typeface="Segoe UI" pitchFamily="34" charset="0"/>
                </a:endParaRPr>
              </a:p>
            </p:txBody>
          </p:sp>
          <p:sp>
            <p:nvSpPr>
              <p:cNvPr id="33" name="Line 41"/>
              <p:cNvSpPr>
                <a:spLocks noChangeShapeType="1"/>
              </p:cNvSpPr>
              <p:nvPr/>
            </p:nvSpPr>
            <p:spPr bwMode="auto">
              <a:xfrm rot="10800000">
                <a:off x="2130" y="2170"/>
                <a:ext cx="1" cy="131"/>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latin typeface="Segoe UI" pitchFamily="34" charset="0"/>
                  <a:ea typeface="Segoe UI" pitchFamily="34" charset="0"/>
                  <a:cs typeface="Segoe UI" pitchFamily="34" charset="0"/>
                </a:endParaRPr>
              </a:p>
            </p:txBody>
          </p:sp>
          <p:sp>
            <p:nvSpPr>
              <p:cNvPr id="34" name="Line 42"/>
              <p:cNvSpPr>
                <a:spLocks noChangeShapeType="1"/>
              </p:cNvSpPr>
              <p:nvPr/>
            </p:nvSpPr>
            <p:spPr bwMode="auto">
              <a:xfrm rot="10800000">
                <a:off x="1729" y="2294"/>
                <a:ext cx="1" cy="131"/>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latin typeface="Segoe UI" pitchFamily="34" charset="0"/>
                  <a:ea typeface="Segoe UI" pitchFamily="34" charset="0"/>
                  <a:cs typeface="Segoe UI" pitchFamily="34" charset="0"/>
                </a:endParaRPr>
              </a:p>
            </p:txBody>
          </p:sp>
        </p:grpSp>
        <p:sp>
          <p:nvSpPr>
            <p:cNvPr id="29" name="AutoShape 43"/>
            <p:cNvSpPr>
              <a:spLocks noChangeArrowheads="1"/>
            </p:cNvSpPr>
            <p:nvPr/>
          </p:nvSpPr>
          <p:spPr bwMode="auto">
            <a:xfrm>
              <a:off x="1238" y="2395"/>
              <a:ext cx="976" cy="300"/>
            </a:xfrm>
            <a:prstGeom prst="roundRect">
              <a:avLst>
                <a:gd name="adj" fmla="val 4167"/>
              </a:avLst>
            </a:prstGeom>
            <a:noFill/>
            <a:ln>
              <a:noFill/>
            </a:ln>
            <a:effectLst/>
            <a:extLst>
              <a:ext uri="{909E8E84-426E-40DD-AFC4-6F175D3DCCD1}">
                <a14:hiddenFill xmlns:a14="http://schemas.microsoft.com/office/drawing/2010/main">
                  <a:solidFill>
                    <a:srgbClr val="8DACD0"/>
                  </a:solidFill>
                </a14:hiddenFill>
              </a:ext>
              <a:ext uri="{91240B29-F687-4F45-9708-019B960494DF}">
                <a14:hiddenLine xmlns:a14="http://schemas.microsoft.com/office/drawing/2010/main" w="9525">
                  <a:solidFill>
                    <a:srgbClr val="4D4D4D"/>
                  </a:solidFill>
                  <a:round/>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90000"/>
                </a:lnSpc>
              </a:pPr>
              <a:r>
                <a:rPr lang="en-US" sz="1600" dirty="0">
                  <a:latin typeface="Segoe UI" pitchFamily="34" charset="0"/>
                  <a:ea typeface="Segoe UI" pitchFamily="34" charset="0"/>
                  <a:cs typeface="Segoe UI" pitchFamily="34" charset="0"/>
                </a:rPr>
                <a:t>Réseau de périmètre</a:t>
              </a:r>
            </a:p>
          </p:txBody>
        </p:sp>
        <p:sp>
          <p:nvSpPr>
            <p:cNvPr id="30" name="AutoShape 9"/>
            <p:cNvSpPr>
              <a:spLocks noChangeArrowheads="1"/>
            </p:cNvSpPr>
            <p:nvPr/>
          </p:nvSpPr>
          <p:spPr bwMode="auto">
            <a:xfrm flipH="1">
              <a:off x="3424" y="3429"/>
              <a:ext cx="828" cy="322"/>
            </a:xfrm>
            <a:prstGeom prst="roundRect">
              <a:avLst>
                <a:gd name="adj" fmla="val 11060"/>
              </a:avLst>
            </a:prstGeom>
            <a:solidFill>
              <a:schemeClr val="bg1"/>
            </a:solidFill>
            <a:ln w="9525" algn="ctr">
              <a:solidFill>
                <a:srgbClr val="777777"/>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200" dirty="0">
                  <a:latin typeface="Segoe UI" pitchFamily="34" charset="0"/>
                  <a:ea typeface="Segoe UI" pitchFamily="34" charset="0"/>
                  <a:cs typeface="Segoe UI" pitchFamily="34" charset="0"/>
                </a:rPr>
                <a:t>Serveurs de mise à jour </a:t>
              </a:r>
            </a:p>
          </p:txBody>
        </p:sp>
      </p:grpSp>
      <p:grpSp>
        <p:nvGrpSpPr>
          <p:cNvPr id="42" name="Group 41"/>
          <p:cNvGrpSpPr/>
          <p:nvPr/>
        </p:nvGrpSpPr>
        <p:grpSpPr>
          <a:xfrm>
            <a:off x="7312057" y="1731963"/>
            <a:ext cx="1439449" cy="1121220"/>
            <a:chOff x="7853610" y="1772793"/>
            <a:chExt cx="1439449" cy="1121220"/>
          </a:xfrm>
        </p:grpSpPr>
        <p:pic>
          <p:nvPicPr>
            <p:cNvPr id="43" name="Picture 42" descr="Serve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3369" y="1772793"/>
              <a:ext cx="676275" cy="806450"/>
            </a:xfrm>
            <a:prstGeom prst="rect">
              <a:avLst/>
            </a:prstGeom>
            <a:noFill/>
            <a:extLst>
              <a:ext uri="{909E8E84-426E-40DD-AFC4-6F175D3DCCD1}">
                <a14:hiddenFill xmlns:a14="http://schemas.microsoft.com/office/drawing/2010/main">
                  <a:solidFill>
                    <a:srgbClr val="FFFFFF"/>
                  </a:solidFill>
                </a14:hiddenFill>
              </a:ext>
            </a:extLst>
          </p:spPr>
        </p:pic>
        <p:sp>
          <p:nvSpPr>
            <p:cNvPr id="44" name="AutoShape 21"/>
            <p:cNvSpPr>
              <a:spLocks noChangeArrowheads="1"/>
            </p:cNvSpPr>
            <p:nvPr/>
          </p:nvSpPr>
          <p:spPr bwMode="auto">
            <a:xfrm>
              <a:off x="7853610" y="2452244"/>
              <a:ext cx="1439449" cy="441769"/>
            </a:xfrm>
            <a:prstGeom prst="roundRect">
              <a:avLst>
                <a:gd name="adj" fmla="val 11060"/>
              </a:avLst>
            </a:prstGeom>
            <a:solidFill>
              <a:schemeClr val="bg1"/>
            </a:solidFill>
            <a:ln w="9525" algn="ctr">
              <a:solidFill>
                <a:srgbClr val="777777"/>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200" dirty="0" smtClean="0">
                  <a:latin typeface="Segoe UI" pitchFamily="34" charset="0"/>
                  <a:ea typeface="Segoe UI" pitchFamily="34" charset="0"/>
                  <a:cs typeface="Segoe UI" pitchFamily="34" charset="0"/>
                </a:rPr>
                <a:t>Serveur NPS</a:t>
              </a:r>
              <a:endParaRPr lang="en-US" sz="1200" dirty="0">
                <a:latin typeface="Segoe UI" pitchFamily="34" charset="0"/>
                <a:ea typeface="Segoe UI" pitchFamily="34" charset="0"/>
                <a:cs typeface="Segoe UI" pitchFamily="34" charset="0"/>
              </a:endParaRPr>
            </a:p>
          </p:txBody>
        </p:sp>
      </p:grpSp>
      <p:grpSp>
        <p:nvGrpSpPr>
          <p:cNvPr id="45" name="Group 44"/>
          <p:cNvGrpSpPr/>
          <p:nvPr/>
        </p:nvGrpSpPr>
        <p:grpSpPr>
          <a:xfrm>
            <a:off x="4267200" y="3083719"/>
            <a:ext cx="1463707" cy="1268413"/>
            <a:chOff x="1622732" y="4570414"/>
            <a:chExt cx="1463707" cy="1268413"/>
          </a:xfrm>
        </p:grpSpPr>
        <p:pic>
          <p:nvPicPr>
            <p:cNvPr id="46" name="Picture 45" descr="Serve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6667" y="4637089"/>
              <a:ext cx="676275" cy="806450"/>
            </a:xfrm>
            <a:prstGeom prst="rect">
              <a:avLst/>
            </a:prstGeom>
            <a:noFill/>
            <a:extLst>
              <a:ext uri="{909E8E84-426E-40DD-AFC4-6F175D3DCCD1}">
                <a14:hiddenFill xmlns:a14="http://schemas.microsoft.com/office/drawing/2010/main">
                  <a:solidFill>
                    <a:srgbClr val="FFFFFF"/>
                  </a:solidFill>
                </a14:hiddenFill>
              </a:ext>
            </a:extLst>
          </p:spPr>
        </p:pic>
        <p:sp>
          <p:nvSpPr>
            <p:cNvPr id="47" name="AutoShape 21"/>
            <p:cNvSpPr>
              <a:spLocks noChangeArrowheads="1"/>
            </p:cNvSpPr>
            <p:nvPr/>
          </p:nvSpPr>
          <p:spPr bwMode="auto">
            <a:xfrm>
              <a:off x="1622732" y="5424490"/>
              <a:ext cx="1163685" cy="414337"/>
            </a:xfrm>
            <a:prstGeom prst="roundRect">
              <a:avLst>
                <a:gd name="adj" fmla="val 11060"/>
              </a:avLst>
            </a:prstGeom>
            <a:solidFill>
              <a:schemeClr val="bg1"/>
            </a:solidFill>
            <a:ln w="9525" algn="ctr">
              <a:solidFill>
                <a:srgbClr val="777777"/>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200" dirty="0" smtClean="0">
                  <a:latin typeface="Segoe UI" pitchFamily="34" charset="0"/>
                  <a:ea typeface="Segoe UI" pitchFamily="34" charset="0"/>
                  <a:cs typeface="Segoe UI" pitchFamily="34" charset="0"/>
                </a:rPr>
                <a:t>Autorité de certification</a:t>
              </a:r>
              <a:endParaRPr lang="en-US" sz="1200" dirty="0">
                <a:latin typeface="Segoe UI" pitchFamily="34" charset="0"/>
                <a:ea typeface="Segoe UI" pitchFamily="34" charset="0"/>
                <a:cs typeface="Segoe UI" pitchFamily="34" charset="0"/>
              </a:endParaRPr>
            </a:p>
          </p:txBody>
        </p:sp>
        <p:pic>
          <p:nvPicPr>
            <p:cNvPr id="48" name="Picture 4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68103" y="4570414"/>
              <a:ext cx="618336" cy="655302"/>
            </a:xfrm>
            <a:prstGeom prst="rect">
              <a:avLst/>
            </a:prstGeom>
          </p:spPr>
        </p:pic>
      </p:grpSp>
    </p:spTree>
    <p:extLst>
      <p:ext uri="{BB962C8B-B14F-4D97-AF65-F5344CB8AC3E}">
        <p14:creationId xmlns:p14="http://schemas.microsoft.com/office/powerpoint/2010/main" val="27124624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name="Lab Scenario208471790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Scénario d'atelier pratique</a:t>
            </a:r>
            <a:endParaRPr lang="en-US"/>
          </a:p>
        </p:txBody>
      </p:sp>
      <p:sp>
        <p:nvSpPr>
          <p:cNvPr id="4" name="TextBox 3"/>
          <p:cNvSpPr txBox="1"/>
          <p:nvPr/>
        </p:nvSpPr>
        <p:spPr>
          <a:xfrm>
            <a:off x="458788" y="1021215"/>
            <a:ext cx="8119156" cy="4971426"/>
          </a:xfrm>
          <a:prstGeom prst="rect">
            <a:avLst/>
          </a:prstGeom>
          <a:noFill/>
        </p:spPr>
        <p:txBody>
          <a:bodyPr vert="horz" wrap="square" rtlCol="0">
            <a:spAutoFit/>
          </a:bodyPr>
          <a:lstStyle/>
          <a:p>
            <a:pPr>
              <a:lnSpc>
                <a:spcPct val="115000"/>
              </a:lnSpc>
              <a:spcAft>
                <a:spcPts val="1000"/>
              </a:spcAft>
            </a:pPr>
            <a:r>
              <a:rPr lang="en-US" smtClean="0">
                <a:effectLst/>
                <a:latin typeface="Segoe UI"/>
                <a:ea typeface="SimSun"/>
                <a:cs typeface="Segoe UI"/>
              </a:rPr>
              <a:t>Puisque A. Datum Corporation s'est développée, plusieurs employés sont maintenant fréquemment hors du bureau, travaillant depuis leur domicile ou en voyageant. A. Datum souhaite implémenter une solution d'accès à distance pour ses employés afin qu'ils puissent se connecter au réseau d'entreprise tout en étant en dehors du bureau. Bien que la solution VPN implémentée fournisse un haut niveau de sécurité, la gestion d'entreprise est préoccupée par la complexité de l'environnement pour les utilisateurs finaux. En outre, les responsables informatiques sont également préoccupés par le fait de ne pas être en mesure de gérer efficacement les clients distants. Pour aborder ces problèmes, A. Datum a décidé d'implémenter DirectAccess en fonction des ordinateurs clients exécutant Windows 8</a:t>
            </a:r>
            <a:endParaRPr lang="en-US" smtClean="0">
              <a:effectLst/>
              <a:latin typeface="Segoe UI"/>
              <a:ea typeface="SimSun"/>
              <a:cs typeface="Cordia New"/>
            </a:endParaRPr>
          </a:p>
          <a:p>
            <a:pPr>
              <a:lnSpc>
                <a:spcPct val="115000"/>
              </a:lnSpc>
              <a:spcAft>
                <a:spcPts val="1000"/>
              </a:spcAft>
            </a:pPr>
            <a:r>
              <a:rPr lang="en-US" smtClean="0">
                <a:effectLst/>
                <a:latin typeface="Segoe UI"/>
                <a:ea typeface="SimSun"/>
                <a:cs typeface="Segoe UI"/>
              </a:rPr>
              <a:t>En tant qu'administrateur réseau senior, vous devez déployer et valider le déploiement DirectAccess. Vous configurerez l'environnement DirectAccess et validerez que les ordinateurs clients peuvent se connecter au réseau interne en fonctionnant à distance</a:t>
            </a:r>
            <a:endParaRPr lang="en-US">
              <a:effectLst/>
              <a:latin typeface="Segoe UI"/>
              <a:ea typeface="SimSun"/>
              <a:cs typeface="Cordia New"/>
            </a:endParaRPr>
          </a:p>
        </p:txBody>
      </p:sp>
    </p:spTree>
    <p:extLst>
      <p:ext uri="{BB962C8B-B14F-4D97-AF65-F5344CB8AC3E}">
        <p14:creationId xmlns:p14="http://schemas.microsoft.com/office/powerpoint/2010/main" val="7868565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Questions de contrôle des acquis</a:t>
            </a:r>
            <a:endParaRPr lang="en-US" dirty="0"/>
          </a:p>
        </p:txBody>
      </p:sp>
      <p:sp>
        <p:nvSpPr>
          <p:cNvPr id="3" name="Text Placeholder 2"/>
          <p:cNvSpPr>
            <a:spLocks noGrp="1"/>
          </p:cNvSpPr>
          <p:nvPr>
            <p:ph type="body" idx="1"/>
          </p:nvPr>
        </p:nvSpPr>
        <p:spPr>
          <a:xfrm>
            <a:off x="458788" y="762000"/>
            <a:ext cx="8119156" cy="5147356"/>
          </a:xfrm>
        </p:spPr>
        <p:txBody>
          <a:bodyPr/>
          <a:lstStyle/>
          <a:p>
            <a:r>
              <a:rPr lang="fr-FR" sz="1800"/>
              <a:t>Votre organisation souhaite implémenter une solution rentable qui interconnecte deux filiales avec votre siège social. De quelle façon les VPN pourraient-ils jouer un rôle dans ce scénario ?</a:t>
            </a:r>
            <a:endParaRPr lang="en-US" sz="1800"/>
          </a:p>
          <a:p>
            <a:r>
              <a:rPr lang="fr-FR" sz="1800"/>
              <a:t>Le responsable informatique de votre organisation est préoccupé par l'ouverture d'un trop grand nombre de pare-feux pour faciliter l'accès à distance des utilisateurs qui travaillent à domicile via une connexion VPN. Comment pourriez-vous répondre aux attentes de vos utilisateurs distants tout en apaisant votre responsable ?</a:t>
            </a:r>
            <a:endParaRPr lang="en-US" sz="1800"/>
          </a:p>
          <a:p>
            <a:r>
              <a:rPr lang="fr-FR" sz="1800"/>
              <a:t>Vous disposez d'un serveur VPN avec deux stratégies réseau configurées. La première présente une condition qui accorde l'accès aux membres du groupe Contoso, auquel chaque individu de votre organisation appartient, ainsi qu'une contrainte de restriction relative aux jours et aux heures durant les heures de bureau uniquement. La deuxième stratégie présente une condition d'adhésion au groupe Admins du domaine et aucune contrainte. Pourquoi les administrateurs se voient-ils refuser toute connexion en dehors des heures de bureau, et que pouvez-vous faire à ce sujet ?</a:t>
            </a:r>
            <a:endParaRPr lang="en-US" sz="1800"/>
          </a:p>
          <a:p>
            <a:r>
              <a:rPr lang="fr-FR" sz="1800"/>
              <a:t>Comment l'ordinateur client DirectAccess détermine-t-il s'il est connecté au réseau intranet ou Internet ?</a:t>
            </a:r>
            <a:endParaRPr lang="en-US" sz="1800"/>
          </a:p>
          <a:p>
            <a:r>
              <a:rPr lang="fr-FR" sz="1800"/>
              <a:t>A quoi sert une table NRPT ?</a:t>
            </a:r>
            <a:endParaRPr lang="en-US" sz="1800" dirty="0"/>
          </a:p>
        </p:txBody>
      </p:sp>
    </p:spTree>
    <p:extLst>
      <p:ext uri="{BB962C8B-B14F-4D97-AF65-F5344CB8AC3E}">
        <p14:creationId xmlns:p14="http://schemas.microsoft.com/office/powerpoint/2010/main" val="2523878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name="Module_Re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Contrôle des acquis et éléments à retenir</a:t>
            </a:r>
            <a:endParaRPr lang="en-US"/>
          </a:p>
        </p:txBody>
      </p:sp>
      <p:sp>
        <p:nvSpPr>
          <p:cNvPr id="3" name="Text Placeholder 2"/>
          <p:cNvSpPr>
            <a:spLocks noGrp="1"/>
          </p:cNvSpPr>
          <p:nvPr>
            <p:ph type="body" idx="1"/>
          </p:nvPr>
        </p:nvSpPr>
        <p:spPr/>
        <p:txBody>
          <a:bodyPr/>
          <a:lstStyle/>
          <a:p>
            <a:r>
              <a:rPr lang="fr-FR"/>
              <a:t>Questions de contrôle des acquis</a:t>
            </a:r>
            <a:endParaRPr lang="en-US" smtClean="0"/>
          </a:p>
          <a:p>
            <a:r>
              <a:rPr lang="en-US" smtClean="0"/>
              <a:t>Outils</a:t>
            </a:r>
            <a:endParaRPr lang="en-US"/>
          </a:p>
        </p:txBody>
      </p:sp>
    </p:spTree>
    <p:extLst>
      <p:ext uri="{BB962C8B-B14F-4D97-AF65-F5344CB8AC3E}">
        <p14:creationId xmlns:p14="http://schemas.microsoft.com/office/powerpoint/2010/main" val="41195824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sp>
        <p:nvSpPr>
          <p:cNvPr id="3" name="Text Placeholder 2"/>
          <p:cNvSpPr>
            <a:spLocks noGrp="1"/>
          </p:cNvSpPr>
          <p:nvPr>
            <p:ph type="body" idx="1"/>
          </p:nvPr>
        </p:nvSpPr>
        <p:spPr/>
        <p:txBody>
          <a:bodyPr/>
          <a:lstStyle/>
          <a:p>
            <a:endParaRPr lang="es-ES"/>
          </a:p>
        </p:txBody>
      </p:sp>
    </p:spTree>
    <p:extLst>
      <p:ext uri="{BB962C8B-B14F-4D97-AF65-F5344CB8AC3E}">
        <p14:creationId xmlns:p14="http://schemas.microsoft.com/office/powerpoint/2010/main" val="850389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316387d9-09b8-4036-9228-9909282c8da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Qu'est-ce que le rôle Services de stratégie et d'accès réseau ?</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GB" dirty="0" smtClean="0"/>
              <a:t>Avec le rôle Services de stratégie et d'accès réseau, vous pouvez :</a:t>
            </a:r>
          </a:p>
          <a:p>
            <a:r>
              <a:rPr lang="en-GB" sz="2400" dirty="0" smtClean="0"/>
              <a:t>Appliquer des stratégies de contrôle d'intégrité</a:t>
            </a:r>
          </a:p>
          <a:p>
            <a:r>
              <a:rPr lang="en-GB" sz="2400" dirty="0"/>
              <a:t>Aider à sécuriser l'accès sans fil et câblé</a:t>
            </a:r>
          </a:p>
          <a:p>
            <a:r>
              <a:rPr lang="en-GB" sz="2400" dirty="0"/>
              <a:t>Centraliser la gestion de la stratégie réseau</a:t>
            </a:r>
          </a:p>
          <a:p>
            <a:endParaRPr lang="en-US" dirty="0"/>
          </a:p>
        </p:txBody>
      </p:sp>
    </p:spTree>
    <p:extLst>
      <p:ext uri="{BB962C8B-B14F-4D97-AF65-F5344CB8AC3E}">
        <p14:creationId xmlns:p14="http://schemas.microsoft.com/office/powerpoint/2010/main" val="2441469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21704dfd-f931-4e95-9756-c0baa127785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Qu'est-ce que le rôle Accès à distance ?</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US" dirty="0" smtClean="0"/>
              <a:t>Vous pouvez utiliser le rôle d'accès à distance pour :</a:t>
            </a:r>
          </a:p>
          <a:p>
            <a:r>
              <a:rPr lang="en-GB" sz="2400" dirty="0" smtClean="0"/>
              <a:t>Fournir aux utilisateurs distants un accès aux ressources </a:t>
            </a:r>
            <a:r>
              <a:rPr lang="en-GB" sz="2400" smtClean="0"/>
              <a:t>d'un réseau </a:t>
            </a:r>
            <a:r>
              <a:rPr lang="en-GB" sz="2400" dirty="0" smtClean="0"/>
              <a:t>privé au moyen de services VPN ou </a:t>
            </a:r>
            <a:r>
              <a:rPr lang="en-GB" sz="2400" smtClean="0"/>
              <a:t>de services </a:t>
            </a:r>
            <a:r>
              <a:rPr lang="en-GB" sz="2400" dirty="0" smtClean="0"/>
              <a:t>d'accès à distance</a:t>
            </a:r>
            <a:endParaRPr lang="en-GB" sz="2400" dirty="0"/>
          </a:p>
          <a:p>
            <a:r>
              <a:rPr lang="en-GB" sz="2400" dirty="0" smtClean="0"/>
              <a:t>Fournir des services NAT</a:t>
            </a:r>
          </a:p>
          <a:p>
            <a:r>
              <a:rPr lang="en-GB" sz="2400" dirty="0" smtClean="0"/>
              <a:t>Fournir des services de réseau local et étendu pour connecter </a:t>
            </a:r>
            <a:r>
              <a:rPr lang="en-GB" sz="2400" smtClean="0"/>
              <a:t>des segments </a:t>
            </a:r>
            <a:r>
              <a:rPr lang="en-GB" sz="2400" dirty="0" smtClean="0"/>
              <a:t>réseau</a:t>
            </a:r>
          </a:p>
          <a:p>
            <a:r>
              <a:rPr lang="en-GB" sz="2400" dirty="0" smtClean="0"/>
              <a:t>Activer et configurer DirectAccess</a:t>
            </a:r>
            <a:endParaRPr lang="en-GB" sz="2400" dirty="0"/>
          </a:p>
          <a:p>
            <a:endParaRPr lang="en-US" dirty="0"/>
          </a:p>
        </p:txBody>
      </p:sp>
    </p:spTree>
    <p:extLst>
      <p:ext uri="{BB962C8B-B14F-4D97-AF65-F5344CB8AC3E}">
        <p14:creationId xmlns:p14="http://schemas.microsoft.com/office/powerpoint/2010/main" val="1466807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4f89526f-3dd8-4fc8-9424-3cd1ddaa481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Authentification réseau et autorisation</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GB" dirty="0"/>
              <a:t>Authentification :</a:t>
            </a:r>
          </a:p>
          <a:p>
            <a:pPr lvl="1"/>
            <a:r>
              <a:rPr lang="en-GB" dirty="0"/>
              <a:t>Vérifie les informations d'identification d'une tentative de connexion</a:t>
            </a:r>
          </a:p>
          <a:p>
            <a:pPr lvl="1"/>
            <a:r>
              <a:rPr lang="en-GB" dirty="0"/>
              <a:t>Utilise un protocole d'authentification pour envoyer les informations d'identification du client d'accès à distance au serveur d'accès à distance sous la forme de texte en clair ou sous forme chiffrée</a:t>
            </a:r>
          </a:p>
          <a:p>
            <a:r>
              <a:rPr lang="en-GB" dirty="0"/>
              <a:t>L'autorisation :</a:t>
            </a:r>
          </a:p>
          <a:p>
            <a:pPr lvl="1"/>
            <a:r>
              <a:rPr lang="en-GB" dirty="0"/>
              <a:t>Vérifie que la tentative de connexion est autorisée</a:t>
            </a:r>
          </a:p>
          <a:p>
            <a:pPr lvl="1"/>
            <a:r>
              <a:rPr lang="en-GB" dirty="0"/>
              <a:t>Se produit une fois que l'authentification a réussi</a:t>
            </a:r>
          </a:p>
          <a:p>
            <a:endParaRPr lang="en-US" dirty="0"/>
          </a:p>
        </p:txBody>
      </p:sp>
    </p:spTree>
    <p:extLst>
      <p:ext uri="{BB962C8B-B14F-4D97-AF65-F5344CB8AC3E}">
        <p14:creationId xmlns:p14="http://schemas.microsoft.com/office/powerpoint/2010/main" val="3693367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7d314bd9-fb2c-41a5-882f-95488bda1d1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Méthodes d'authentification</a:t>
            </a: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942956601"/>
              </p:ext>
            </p:extLst>
          </p:nvPr>
        </p:nvGraphicFramePr>
        <p:xfrm>
          <a:off x="152400" y="917448"/>
          <a:ext cx="8820150" cy="5579039"/>
        </p:xfrm>
        <a:graphic>
          <a:graphicData uri="http://schemas.openxmlformats.org/drawingml/2006/table">
            <a:tbl>
              <a:tblPr firstRow="1" bandRow="1">
                <a:tableStyleId>{21E4AEA4-8DFA-4A89-87EB-49C32662AFE0}</a:tableStyleId>
              </a:tblPr>
              <a:tblGrid>
                <a:gridCol w="1389173"/>
                <a:gridCol w="3902917"/>
                <a:gridCol w="3528060"/>
              </a:tblGrid>
              <a:tr h="355418">
                <a:tc>
                  <a:txBody>
                    <a:bodyPr/>
                    <a:lstStyle/>
                    <a:p>
                      <a:pPr marL="0" marR="0" lvl="0" indent="0" algn="ctr" defTabSz="914400" rtl="0" eaLnBrk="1" fontAlgn="base" latinLnBrk="0" hangingPunct="1">
                        <a:lnSpc>
                          <a:spcPct val="90000"/>
                        </a:lnSpc>
                        <a:spcBef>
                          <a:spcPct val="70000"/>
                        </a:spcBef>
                        <a:spcAft>
                          <a:spcPct val="0"/>
                        </a:spcAft>
                        <a:buClr>
                          <a:schemeClr val="hlink"/>
                        </a:buClr>
                        <a:buSzPct val="90000"/>
                        <a:buFontTx/>
                        <a:buNone/>
                        <a:tabLst/>
                      </a:pPr>
                      <a:r>
                        <a:rPr kumimoji="0" lang="en-US" sz="1400" b="1" i="0" u="none" strike="noStrike" cap="none" normalizeH="0" baseline="0" dirty="0" smtClean="0">
                          <a:ln>
                            <a:noFill/>
                          </a:ln>
                          <a:solidFill>
                            <a:schemeClr val="tx1"/>
                          </a:solidFill>
                          <a:effectLst/>
                          <a:latin typeface="Verdana" pitchFamily="34" charset="0"/>
                        </a:rPr>
                        <a:t>Protocole</a:t>
                      </a:r>
                      <a:r>
                        <a:rPr kumimoji="0" lang="en-US" sz="1400" b="0" i="0" u="none" strike="noStrike" cap="none" normalizeH="0" baseline="0" dirty="0" smtClean="0">
                          <a:ln>
                            <a:noFill/>
                          </a:ln>
                          <a:solidFill>
                            <a:schemeClr val="tx1"/>
                          </a:solidFill>
                          <a:effectLst/>
                          <a:latin typeface="Verdana" pitchFamily="34" charset="0"/>
                        </a:rPr>
                        <a:t> </a:t>
                      </a:r>
                    </a:p>
                  </a:txBody>
                  <a:tcPr marT="91440" marB="91440" anchor="ctr" horzOverflow="overflow"/>
                </a:tc>
                <a:tc>
                  <a:txBody>
                    <a:bodyPr/>
                    <a:lstStyle/>
                    <a:p>
                      <a:pPr marL="0" marR="0" lvl="0" indent="0" algn="ctr" defTabSz="914400" rtl="0" eaLnBrk="1" fontAlgn="base" latinLnBrk="0" hangingPunct="1">
                        <a:lnSpc>
                          <a:spcPct val="90000"/>
                        </a:lnSpc>
                        <a:spcBef>
                          <a:spcPct val="7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Verdana" pitchFamily="34" charset="0"/>
                        </a:rPr>
                        <a:t>Description</a:t>
                      </a:r>
                    </a:p>
                  </a:txBody>
                  <a:tcPr marT="91440" marB="91440" anchor="ctr" horzOverflow="overflow"/>
                </a:tc>
                <a:tc>
                  <a:txBody>
                    <a:bodyPr/>
                    <a:lstStyle/>
                    <a:p>
                      <a:pPr marL="0" marR="0" lvl="0" indent="0" algn="ctr" defTabSz="914400" rtl="0" eaLnBrk="1" fontAlgn="base" latinLnBrk="0" hangingPunct="1">
                        <a:lnSpc>
                          <a:spcPct val="90000"/>
                        </a:lnSpc>
                        <a:spcBef>
                          <a:spcPct val="7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Verdana" pitchFamily="34" charset="0"/>
                        </a:rPr>
                        <a:t>Niveau de sécurité </a:t>
                      </a:r>
                    </a:p>
                  </a:txBody>
                  <a:tcPr marT="91440" marB="91440" anchor="ctr" horzOverflow="overflow"/>
                </a:tc>
              </a:tr>
              <a:tr h="1083593">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200" b="0" i="0" u="none" strike="noStrike" cap="none" normalizeH="0" baseline="0" dirty="0" smtClean="0">
                          <a:ln>
                            <a:noFill/>
                          </a:ln>
                          <a:solidFill>
                            <a:schemeClr val="tx1"/>
                          </a:solidFill>
                          <a:effectLst/>
                          <a:latin typeface="Verdana" pitchFamily="34" charset="0"/>
                        </a:rPr>
                        <a:t>PAP</a:t>
                      </a:r>
                    </a:p>
                  </a:txBody>
                  <a:tcPr marT="91440" marB="91440" anchor="ctr" horzOverflow="overflow"/>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200" b="0" i="0" u="none" strike="noStrike" cap="none" normalizeH="0" baseline="0" dirty="0" smtClean="0">
                          <a:ln>
                            <a:noFill/>
                          </a:ln>
                          <a:solidFill>
                            <a:schemeClr val="tx1"/>
                          </a:solidFill>
                          <a:effectLst/>
                          <a:latin typeface="Verdana" pitchFamily="34" charset="0"/>
                        </a:rPr>
                        <a:t>Mots de passe en clair. Généralement utilisé si le client d'accès à distance et le serveur d'accès à distance ne peuvent pas négocier une forme de validation </a:t>
                      </a:r>
                      <a:r>
                        <a:rPr kumimoji="0" lang="en-US" sz="1200" b="0" i="0" u="none" strike="noStrike" cap="none" normalizeH="0" baseline="0" smtClean="0">
                          <a:ln>
                            <a:noFill/>
                          </a:ln>
                          <a:solidFill>
                            <a:schemeClr val="tx1"/>
                          </a:solidFill>
                          <a:effectLst/>
                          <a:latin typeface="Verdana" pitchFamily="34" charset="0"/>
                        </a:rPr>
                        <a:t>plus sécurisée</a:t>
                      </a:r>
                      <a:endParaRPr kumimoji="0" lang="en-US" sz="1200" b="0" i="0" u="none" strike="noStrike" cap="none" normalizeH="0" baseline="0" dirty="0" smtClean="0">
                        <a:ln>
                          <a:noFill/>
                        </a:ln>
                        <a:solidFill>
                          <a:schemeClr val="tx1"/>
                        </a:solidFill>
                        <a:effectLst/>
                        <a:latin typeface="Verdana" pitchFamily="34" charset="0"/>
                      </a:endParaRPr>
                    </a:p>
                  </a:txBody>
                  <a:tcPr marT="91440" marB="91440" anchor="ctr" horzOverflow="overflow"/>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200" b="0" i="0" u="none" strike="noStrike" cap="none" normalizeH="0" baseline="0" dirty="0" smtClean="0">
                          <a:ln>
                            <a:noFill/>
                          </a:ln>
                          <a:solidFill>
                            <a:schemeClr val="tx1"/>
                          </a:solidFill>
                          <a:effectLst/>
                          <a:latin typeface="Verdana" pitchFamily="34" charset="0"/>
                        </a:rPr>
                        <a:t>Protocole d'authentification le moins sécurisé. N'offre aucune protection contre les attaques par relecture, l'emprunt d'identité du client distant et l'emprunt d'identité du </a:t>
                      </a:r>
                      <a:r>
                        <a:rPr kumimoji="0" lang="en-US" sz="1200" b="0" i="0" u="none" strike="noStrike" cap="none" normalizeH="0" baseline="0" dirty="0" err="1" smtClean="0">
                          <a:ln>
                            <a:noFill/>
                          </a:ln>
                          <a:solidFill>
                            <a:schemeClr val="tx1"/>
                          </a:solidFill>
                          <a:effectLst/>
                          <a:latin typeface="Verdana" pitchFamily="34" charset="0"/>
                        </a:rPr>
                        <a:t>serveur</a:t>
                      </a:r>
                      <a:r>
                        <a:rPr kumimoji="0" lang="en-US" sz="1200" b="0" i="0" u="none" strike="noStrike" cap="none" normalizeH="0" baseline="0" dirty="0" smtClean="0">
                          <a:ln>
                            <a:noFill/>
                          </a:ln>
                          <a:solidFill>
                            <a:schemeClr val="tx1"/>
                          </a:solidFill>
                          <a:effectLst/>
                          <a:latin typeface="Verdana" pitchFamily="34" charset="0"/>
                        </a:rPr>
                        <a:t> distant</a:t>
                      </a:r>
                    </a:p>
                  </a:txBody>
                  <a:tcPr marT="91440" marB="91440" anchor="ctr" horzOverflow="overflow"/>
                </a:tc>
              </a:tr>
              <a:tr h="1771313">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200" b="0" i="0" u="none" strike="noStrike" cap="none" normalizeH="0" baseline="0" dirty="0" smtClean="0">
                          <a:ln>
                            <a:noFill/>
                          </a:ln>
                          <a:solidFill>
                            <a:schemeClr val="tx1"/>
                          </a:solidFill>
                          <a:effectLst/>
                          <a:latin typeface="Verdana" pitchFamily="34" charset="0"/>
                        </a:rPr>
                        <a:t>CHAP</a:t>
                      </a:r>
                    </a:p>
                  </a:txBody>
                  <a:tcPr marT="91440" marB="91440" anchor="ctr" horzOverflow="overflow"/>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200" b="0" i="0" u="none" strike="noStrike" cap="none" normalizeH="0" baseline="0" dirty="0" smtClean="0">
                          <a:ln>
                            <a:noFill/>
                          </a:ln>
                          <a:solidFill>
                            <a:schemeClr val="tx1"/>
                          </a:solidFill>
                          <a:effectLst/>
                          <a:latin typeface="Verdana" pitchFamily="34" charset="0"/>
                        </a:rPr>
                        <a:t>Protocole d'authentification de type demande/réponse qui utilise le schéma de hachage MD5</a:t>
                      </a:r>
                    </a:p>
                  </a:txBody>
                  <a:tcPr marT="91440" marB="91440" anchor="ctr" horzOverflow="overflow"/>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200" b="0" i="0" u="none" strike="noStrike" cap="none" normalizeH="0" baseline="0" dirty="0" smtClean="0">
                          <a:ln>
                            <a:noFill/>
                          </a:ln>
                          <a:solidFill>
                            <a:schemeClr val="tx1"/>
                          </a:solidFill>
                          <a:effectLst/>
                          <a:latin typeface="Verdana" pitchFamily="34" charset="0"/>
                        </a:rPr>
                        <a:t>Sécurité accrue par rapport au protocole PAP dans le sens où le mot de passe n'est pas envoyé sur le lien PPP</a:t>
                      </a:r>
                    </a:p>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200" b="0" i="0" u="none" strike="noStrike" cap="none" normalizeH="0" baseline="0" dirty="0" smtClean="0">
                          <a:ln>
                            <a:noFill/>
                          </a:ln>
                          <a:solidFill>
                            <a:schemeClr val="tx1"/>
                          </a:solidFill>
                          <a:effectLst/>
                          <a:latin typeface="Verdana" pitchFamily="34" charset="0"/>
                        </a:rPr>
                        <a:t>Une version en clair du mot de passe est requise pour valider la réponse à la demande d'accès. N'offre aucune protection contre l'emprunt d'identité du </a:t>
                      </a:r>
                      <a:r>
                        <a:rPr kumimoji="0" lang="en-US" sz="1200" b="0" i="0" u="none" strike="noStrike" cap="none" normalizeH="0" baseline="0" dirty="0" err="1" smtClean="0">
                          <a:ln>
                            <a:noFill/>
                          </a:ln>
                          <a:solidFill>
                            <a:schemeClr val="tx1"/>
                          </a:solidFill>
                          <a:effectLst/>
                          <a:latin typeface="Verdana" pitchFamily="34" charset="0"/>
                        </a:rPr>
                        <a:t>serveur</a:t>
                      </a:r>
                      <a:r>
                        <a:rPr kumimoji="0" lang="en-US" sz="1200" b="0" i="0" u="none" strike="noStrike" cap="none" normalizeH="0" baseline="0" dirty="0" smtClean="0">
                          <a:ln>
                            <a:noFill/>
                          </a:ln>
                          <a:solidFill>
                            <a:schemeClr val="tx1"/>
                          </a:solidFill>
                          <a:effectLst/>
                          <a:latin typeface="Verdana" pitchFamily="34" charset="0"/>
                        </a:rPr>
                        <a:t> distant</a:t>
                      </a:r>
                    </a:p>
                  </a:txBody>
                  <a:tcPr marT="91440" marB="91440" anchor="ctr" horzOverflow="overflow"/>
                </a:tc>
              </a:tr>
              <a:tr h="1447680">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200" b="0" i="0" u="none" strike="noStrike" cap="none" normalizeH="0" baseline="0" dirty="0" smtClean="0">
                          <a:ln>
                            <a:noFill/>
                          </a:ln>
                          <a:solidFill>
                            <a:schemeClr val="tx1"/>
                          </a:solidFill>
                          <a:effectLst/>
                          <a:latin typeface="Verdana" pitchFamily="34" charset="0"/>
                        </a:rPr>
                        <a:t>MS-CHAPv2 </a:t>
                      </a:r>
                    </a:p>
                  </a:txBody>
                  <a:tcPr marT="91440" marB="91440" anchor="ctr" horzOverflow="overflow"/>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200" b="0" i="0" u="none" strike="noStrike" cap="none" normalizeH="0" baseline="0" dirty="0" smtClean="0">
                          <a:ln>
                            <a:noFill/>
                          </a:ln>
                          <a:solidFill>
                            <a:schemeClr val="tx1"/>
                          </a:solidFill>
                          <a:effectLst/>
                          <a:latin typeface="Verdana" pitchFamily="34" charset="0"/>
                        </a:rPr>
                        <a:t>Mise à niveau du protocole MS-CHAP. Propose une authentification bidirectionnelle, également appelée authentification mutuelle. Le client d'accès à distance reçoit confirmation que le serveur d'accès à distance auquel il tente d'accéder a accès au mot de passe </a:t>
                      </a:r>
                      <a:r>
                        <a:rPr kumimoji="0" lang="en-US" sz="1200" b="0" i="0" u="none" strike="noStrike" cap="none" normalizeH="0" baseline="0" smtClean="0">
                          <a:ln>
                            <a:noFill/>
                          </a:ln>
                          <a:solidFill>
                            <a:schemeClr val="tx1"/>
                          </a:solidFill>
                          <a:effectLst/>
                          <a:latin typeface="Verdana" pitchFamily="34" charset="0"/>
                        </a:rPr>
                        <a:t>de l'utilisateur</a:t>
                      </a:r>
                      <a:endParaRPr kumimoji="0" lang="en-US" sz="1200" b="0" i="0" u="none" strike="noStrike" cap="none" normalizeH="0" baseline="0" dirty="0" smtClean="0">
                        <a:ln>
                          <a:noFill/>
                        </a:ln>
                        <a:solidFill>
                          <a:schemeClr val="tx1"/>
                        </a:solidFill>
                        <a:effectLst/>
                        <a:latin typeface="Verdana" pitchFamily="34" charset="0"/>
                      </a:endParaRPr>
                    </a:p>
                  </a:txBody>
                  <a:tcPr marT="91440" marB="91440" anchor="ctr" horzOverflow="overflow"/>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200" b="0" i="0" u="none" strike="noStrike" cap="none" normalizeH="0" baseline="0" dirty="0" smtClean="0">
                          <a:ln>
                            <a:noFill/>
                          </a:ln>
                          <a:solidFill>
                            <a:schemeClr val="tx1"/>
                          </a:solidFill>
                          <a:effectLst/>
                          <a:latin typeface="Verdana" pitchFamily="34" charset="0"/>
                        </a:rPr>
                        <a:t>Assure une plus forte sécurité que le </a:t>
                      </a:r>
                      <a:r>
                        <a:rPr kumimoji="0" lang="en-US" sz="1200" b="0" i="0" u="none" strike="noStrike" cap="none" normalizeH="0" baseline="0" smtClean="0">
                          <a:ln>
                            <a:noFill/>
                          </a:ln>
                          <a:solidFill>
                            <a:schemeClr val="tx1"/>
                          </a:solidFill>
                          <a:effectLst/>
                          <a:latin typeface="Verdana" pitchFamily="34" charset="0"/>
                        </a:rPr>
                        <a:t>protocole CHAP</a:t>
                      </a:r>
                      <a:endParaRPr kumimoji="0" lang="en-US" sz="1200" b="0" i="0" u="none" strike="noStrike" cap="none" normalizeH="0" baseline="0" dirty="0" smtClean="0">
                        <a:ln>
                          <a:noFill/>
                        </a:ln>
                        <a:solidFill>
                          <a:schemeClr val="tx1"/>
                        </a:solidFill>
                        <a:effectLst/>
                        <a:latin typeface="Verdana" pitchFamily="34" charset="0"/>
                      </a:endParaRPr>
                    </a:p>
                  </a:txBody>
                  <a:tcPr marT="91440" marB="91440" anchor="ctr" horzOverflow="overflow"/>
                </a:tc>
              </a:tr>
              <a:tr h="901549">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200" b="0" i="0" u="none" strike="noStrike" cap="none" normalizeH="0" baseline="0" dirty="0" smtClean="0">
                          <a:ln>
                            <a:noFill/>
                          </a:ln>
                          <a:solidFill>
                            <a:schemeClr val="tx1"/>
                          </a:solidFill>
                          <a:effectLst/>
                          <a:latin typeface="Verdana" pitchFamily="34" charset="0"/>
                        </a:rPr>
                        <a:t>EAP</a:t>
                      </a:r>
                    </a:p>
                  </a:txBody>
                  <a:tcPr marT="91440" marB="91440" anchor="ctr" horzOverflow="overflow"/>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200" b="0" i="0" u="none" strike="noStrike" cap="none" normalizeH="0" baseline="0" dirty="0" smtClean="0">
                          <a:ln>
                            <a:noFill/>
                          </a:ln>
                          <a:solidFill>
                            <a:schemeClr val="tx1"/>
                          </a:solidFill>
                          <a:effectLst/>
                          <a:latin typeface="Verdana" pitchFamily="34" charset="0"/>
                        </a:rPr>
                        <a:t>Permet l'authentification arbitraire d'une connexion d'accès à distance en utilisant des modèles d'authentification, appelés types de </a:t>
                      </a:r>
                      <a:r>
                        <a:rPr kumimoji="0" lang="en-US" sz="1200" b="0" i="0" u="none" strike="noStrike" cap="none" normalizeH="0" baseline="0" smtClean="0">
                          <a:ln>
                            <a:noFill/>
                          </a:ln>
                          <a:solidFill>
                            <a:schemeClr val="tx1"/>
                          </a:solidFill>
                          <a:effectLst/>
                          <a:latin typeface="Verdana" pitchFamily="34" charset="0"/>
                        </a:rPr>
                        <a:t>protocole EAP</a:t>
                      </a:r>
                      <a:endParaRPr kumimoji="0" lang="en-US" sz="1200" b="0" i="0" u="none" strike="noStrike" cap="none" normalizeH="0" baseline="0" dirty="0" smtClean="0">
                        <a:ln>
                          <a:noFill/>
                        </a:ln>
                        <a:solidFill>
                          <a:schemeClr val="tx1"/>
                        </a:solidFill>
                        <a:effectLst/>
                        <a:latin typeface="Verdana" pitchFamily="34" charset="0"/>
                      </a:endParaRPr>
                    </a:p>
                  </a:txBody>
                  <a:tcPr marT="91440" marB="91440" anchor="ctr" horzOverflow="overflow"/>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200" b="0" i="0" u="none" strike="noStrike" cap="none" normalizeH="0" baseline="0" dirty="0" smtClean="0">
                          <a:ln>
                            <a:noFill/>
                          </a:ln>
                          <a:solidFill>
                            <a:schemeClr val="tx1"/>
                          </a:solidFill>
                          <a:effectLst/>
                          <a:latin typeface="Verdana" pitchFamily="34" charset="0"/>
                        </a:rPr>
                        <a:t>Offre la plus forte sécurité en proposant la plus grande flexibilité en termes de </a:t>
                      </a:r>
                      <a:r>
                        <a:rPr kumimoji="0" lang="en-US" sz="1200" b="0" i="0" u="none" strike="noStrike" cap="none" normalizeH="0" baseline="0" smtClean="0">
                          <a:ln>
                            <a:noFill/>
                          </a:ln>
                          <a:solidFill>
                            <a:schemeClr val="tx1"/>
                          </a:solidFill>
                          <a:effectLst/>
                          <a:latin typeface="Verdana" pitchFamily="34" charset="0"/>
                        </a:rPr>
                        <a:t>solutions d'authentification</a:t>
                      </a:r>
                      <a:endParaRPr kumimoji="0" lang="en-US" sz="1200" b="0" i="0" u="none" strike="noStrike" cap="none" normalizeH="0" baseline="0" dirty="0" smtClean="0">
                        <a:ln>
                          <a:noFill/>
                        </a:ln>
                        <a:solidFill>
                          <a:schemeClr val="tx1"/>
                        </a:solidFill>
                        <a:effectLst/>
                        <a:latin typeface="Verdana" pitchFamily="34" charset="0"/>
                      </a:endParaRPr>
                    </a:p>
                  </a:txBody>
                  <a:tcPr marT="91440" marB="91440" anchor="ctr" horzOverflow="overflow"/>
                </a:tc>
              </a:tr>
            </a:tbl>
          </a:graphicData>
        </a:graphic>
      </p:graphicFrame>
    </p:spTree>
    <p:extLst>
      <p:ext uri="{BB962C8B-B14F-4D97-AF65-F5344CB8AC3E}">
        <p14:creationId xmlns:p14="http://schemas.microsoft.com/office/powerpoint/2010/main" val="1205270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NG_MOC_Core_ModuleNew</Template>
  <TotalTime>145</TotalTime>
  <Words>6951</Words>
  <Application>Microsoft Office PowerPoint</Application>
  <PresentationFormat>On-screen Show (4:3)</PresentationFormat>
  <Paragraphs>856</Paragraphs>
  <Slides>53</Slides>
  <Notes>53</Notes>
  <HiddenSlides>8</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53</vt:i4>
      </vt:variant>
    </vt:vector>
  </HeadingPairs>
  <TitlesOfParts>
    <vt:vector size="68" baseType="lpstr">
      <vt:lpstr>Arial</vt:lpstr>
      <vt:lpstr>Segoe</vt:lpstr>
      <vt:lpstr>Segoe UI Light</vt:lpstr>
      <vt:lpstr>Segoe UI</vt:lpstr>
      <vt:lpstr>Times New Roman</vt:lpstr>
      <vt:lpstr>Segoe Light</vt:lpstr>
      <vt:lpstr>Verdana</vt:lpstr>
      <vt:lpstr>Symbol</vt:lpstr>
      <vt:lpstr>Calibri</vt:lpstr>
      <vt:lpstr>Wingdings</vt:lpstr>
      <vt:lpstr>Cordia New</vt:lpstr>
      <vt:lpstr>SimSun</vt:lpstr>
      <vt:lpstr>Arial Unicode MS</vt:lpstr>
      <vt:lpstr>新細明體</vt:lpstr>
      <vt:lpstr>Presentation1</vt:lpstr>
      <vt:lpstr>Module 7</vt:lpstr>
      <vt:lpstr>PowerPoint Presentation</vt:lpstr>
      <vt:lpstr>Vue d'ensemble du module</vt:lpstr>
      <vt:lpstr>Leçon 1: Configuration de l'accès réseau</vt:lpstr>
      <vt:lpstr>Composants d'une infrastructure de services d'accès réseau</vt:lpstr>
      <vt:lpstr>Qu'est-ce que le rôle Services de stratégie et d'accès réseau ?</vt:lpstr>
      <vt:lpstr>Qu'est-ce que le rôle Accès à distance ?</vt:lpstr>
      <vt:lpstr>Authentification réseau et autorisation</vt:lpstr>
      <vt:lpstr>Méthodes d'authentification</vt:lpstr>
      <vt:lpstr>Qu'est-ce qu'une infrastructure à clé publique ?</vt:lpstr>
      <vt:lpstr>Intégration du protocole DHCP au service Routage et accès distant</vt:lpstr>
      <vt:lpstr>Leçon 2: Configuration de l'accès VPN</vt:lpstr>
      <vt:lpstr>Qu'est-ce qu'une connexion VPN ?</vt:lpstr>
      <vt:lpstr>Protocoles de tunneling pour les connexions VPN</vt:lpstr>
      <vt:lpstr>Qu'est-ce qu'une Reconnexion VPN ?</vt:lpstr>
      <vt:lpstr>Configuration requise</vt:lpstr>
      <vt:lpstr>Démonstration : Procédure de configuration d'un accès VPN</vt:lpstr>
      <vt:lpstr>PowerPoint Presentation</vt:lpstr>
      <vt:lpstr>PowerPoint Presentation</vt:lpstr>
      <vt:lpstr>PowerPoint Presentation</vt:lpstr>
      <vt:lpstr>Réalisation de tâches de configuration supplémentaires</vt:lpstr>
      <vt:lpstr>Qu'est-ce que le Kit d'administration du Gestionnaire des connexions ?</vt:lpstr>
      <vt:lpstr>Démonstration : Procédure de création d'un profil de connexion</vt:lpstr>
      <vt:lpstr>PowerPoint Presentation</vt:lpstr>
      <vt:lpstr>PowerPoint Presentation</vt:lpstr>
      <vt:lpstr>Leçon 3: Vue d'ensemble des stratégies réseau</vt:lpstr>
      <vt:lpstr>Qu'est-ce qu'une stratégie réseau ?</vt:lpstr>
      <vt:lpstr>Traitement des stratégies réseau</vt:lpstr>
      <vt:lpstr>Processus de création et de configuration d'une stratégie réseau</vt:lpstr>
      <vt:lpstr>Démonstration : Procédure de création d'une stratégie réseau</vt:lpstr>
      <vt:lpstr>PowerPoint Presentation</vt:lpstr>
      <vt:lpstr>Leçon 4: Résolution des problèmes du service de routage et d'accès à distance</vt:lpstr>
      <vt:lpstr>Configuration de l'enregistrement des connexions d'accès à distance</vt:lpstr>
      <vt:lpstr>Configuration du suivi de l'accès à distance</vt:lpstr>
      <vt:lpstr>Résolution des problèmes VPN généraux</vt:lpstr>
      <vt:lpstr>Dépannage des autres problèmes</vt:lpstr>
      <vt:lpstr>Atelier pratique A : Configuration de l'accès à distance</vt:lpstr>
      <vt:lpstr>Scénario de l'atelier pratique A</vt:lpstr>
      <vt:lpstr>Questions de révision</vt:lpstr>
      <vt:lpstr>Leçon 5: Configuration de DirectAccess</vt:lpstr>
      <vt:lpstr>Complexités liées à la gestion des connexions VPN</vt:lpstr>
      <vt:lpstr>Qu'est-ce que DirectAccess ?</vt:lpstr>
      <vt:lpstr>Composants de DirectAccess</vt:lpstr>
      <vt:lpstr>Tableau Politique de résolution de noms</vt:lpstr>
      <vt:lpstr>Fonctionnement de DirectAccess pour les ordinateurs clients internes</vt:lpstr>
      <vt:lpstr>fonctionnement de DirectAccess pour les ordinateurs clients externes</vt:lpstr>
      <vt:lpstr>Conditions prérequises pour l'implémentation de DirectAccess</vt:lpstr>
      <vt:lpstr>Configuration de DirectAccess</vt:lpstr>
      <vt:lpstr>Atelier pratique B : Configuration de DirectAccess</vt:lpstr>
      <vt:lpstr>Scénario d'atelier pratique</vt:lpstr>
      <vt:lpstr>Questions de contrôle des acquis</vt:lpstr>
      <vt:lpstr>Contrôle des acquis et éléments à retenir</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Module7</dc:title>
  <dc:creator>Ruiz, Esther</dc:creator>
  <cp:lastModifiedBy>Ruiz, Pilar</cp:lastModifiedBy>
  <cp:revision>13</cp:revision>
  <dcterms:created xsi:type="dcterms:W3CDTF">2013-03-06T10:51:57Z</dcterms:created>
  <dcterms:modified xsi:type="dcterms:W3CDTF">2013-03-15T19:57:26Z</dcterms:modified>
</cp:coreProperties>
</file>