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9"/>
  </p:notesMasterIdLst>
  <p:handoutMasterIdLst>
    <p:handoutMasterId r:id="rId20"/>
  </p:handoutMasterIdLst>
  <p:sldIdLst>
    <p:sldId id="269" r:id="rId2"/>
    <p:sldId id="263" r:id="rId3"/>
    <p:sldId id="266" r:id="rId4"/>
    <p:sldId id="262" r:id="rId5"/>
    <p:sldId id="264" r:id="rId6"/>
    <p:sldId id="282" r:id="rId7"/>
    <p:sldId id="283" r:id="rId8"/>
    <p:sldId id="268" r:id="rId9"/>
    <p:sldId id="271" r:id="rId10"/>
    <p:sldId id="272" r:id="rId11"/>
    <p:sldId id="260" r:id="rId12"/>
    <p:sldId id="281" r:id="rId13"/>
    <p:sldId id="275" r:id="rId14"/>
    <p:sldId id="274" r:id="rId15"/>
    <p:sldId id="277" r:id="rId16"/>
    <p:sldId id="285" r:id="rId17"/>
    <p:sldId id="286" r:id="rId18"/>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ulia Stasio" initials="JS" lastIdx="2" clrIdx="0"/>
  <p:cmAuthor id="1" name="Matthys" initials="M" lastIdx="14" clrIdx="1"/>
  <p:cmAuthor id="2" name="Colleen Walsh" initials="CW" lastIdx="15"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974" autoAdjust="0"/>
    <p:restoredTop sz="92749" autoAdjust="0"/>
  </p:normalViewPr>
  <p:slideViewPr>
    <p:cSldViewPr>
      <p:cViewPr>
        <p:scale>
          <a:sx n="109" d="100"/>
          <a:sy n="109" d="100"/>
        </p:scale>
        <p:origin x="-2460" y="-174"/>
      </p:cViewPr>
      <p:guideLst>
        <p:guide orient="horz"/>
        <p:guide pos="5472"/>
      </p:guideLst>
    </p:cSldViewPr>
  </p:slideViewPr>
  <p:notesTextViewPr>
    <p:cViewPr>
      <p:scale>
        <a:sx n="1" d="1"/>
        <a:sy n="1" d="1"/>
      </p:scale>
      <p:origin x="0" y="0"/>
    </p:cViewPr>
  </p:notesTextViewPr>
  <p:sorterViewPr>
    <p:cViewPr>
      <p:scale>
        <a:sx n="200" d="100"/>
        <a:sy n="200" d="100"/>
      </p:scale>
      <p:origin x="0" y="9048"/>
    </p:cViewPr>
  </p:sorterViewPr>
  <p:notesViewPr>
    <p:cSldViewPr>
      <p:cViewPr varScale="1">
        <p:scale>
          <a:sx n="83" d="100"/>
          <a:sy n="83" d="100"/>
        </p:scale>
        <p:origin x="-3786" y="-102"/>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865CA2D4-094E-48F7-9E06-42143F59D099}" type="datetimeFigureOut">
              <a:rPr lang="en-US" smtClean="0"/>
              <a:pPr/>
              <a:t>3/16/2013</a:t>
            </a:fld>
            <a:endParaRPr lang="en-US" dirty="0"/>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51E7E98C-E50F-40A2-A561-002C91555AD1}" type="slidenum">
              <a:rPr lang="en-US" smtClean="0"/>
              <a:pPr/>
              <a:t>‹#›</a:t>
            </a:fld>
            <a:endParaRPr lang="en-US" dirty="0"/>
          </a:p>
        </p:txBody>
      </p:sp>
    </p:spTree>
    <p:extLst>
      <p:ext uri="{BB962C8B-B14F-4D97-AF65-F5344CB8AC3E}">
        <p14:creationId xmlns:p14="http://schemas.microsoft.com/office/powerpoint/2010/main" val="31473369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E467C250-A218-43FB-AD95-3331D2A81DF1}" type="datetimeFigureOut">
              <a:rPr lang="en-US" smtClean="0"/>
              <a:pPr/>
              <a:t>3/16/2013</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E2FF7759-803D-4F76-9AEC-98B2D9A07B0D}" type="slidenum">
              <a:rPr lang="en-US" smtClean="0"/>
              <a:pPr/>
              <a:t>‹#›</a:t>
            </a:fld>
            <a:endParaRPr lang="en-US" dirty="0"/>
          </a:p>
        </p:txBody>
      </p:sp>
    </p:spTree>
    <p:extLst>
      <p:ext uri="{BB962C8B-B14F-4D97-AF65-F5344CB8AC3E}">
        <p14:creationId xmlns:p14="http://schemas.microsoft.com/office/powerpoint/2010/main" val="39465725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microsoft.com/learning/companionmoc"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3238" y="4294510"/>
            <a:ext cx="5618480" cy="4752528"/>
          </a:xfrm>
        </p:spPr>
        <p:txBody>
          <a:bodyPr/>
          <a:lstStyle/>
          <a:p>
            <a:r>
              <a:rPr lang="en-US" dirty="0"/>
              <a:t>Ce module d'introduction présente aux stagiaires un aperçu du contenu, </a:t>
            </a:r>
            <a:r>
              <a:rPr lang="en-US" dirty="0" smtClean="0"/>
              <a:t>des documents </a:t>
            </a:r>
            <a:r>
              <a:rPr lang="en-US" dirty="0"/>
              <a:t>et de la logistique du cours 22410B,</a:t>
            </a:r>
            <a:r>
              <a:rPr lang="en-CA" i="1" dirty="0"/>
              <a:t>Installation et configuration </a:t>
            </a:r>
            <a:r>
              <a:rPr lang="en-CA" i="1" dirty="0" smtClean="0"/>
              <a:t>de Windows Server</a:t>
            </a:r>
            <a:r>
              <a:rPr lang="en-CA" i="1" baseline="30000" dirty="0"/>
              <a:t>®</a:t>
            </a:r>
            <a:r>
              <a:rPr lang="en-CA" i="1" dirty="0"/>
              <a:t> 2012</a:t>
            </a:r>
            <a:r>
              <a:rPr lang="en-US" dirty="0"/>
              <a:t>.</a:t>
            </a:r>
            <a:r>
              <a:rPr dirty="0"/>
              <a:t/>
            </a:r>
            <a:br>
              <a:rPr dirty="0"/>
            </a:br>
            <a:endParaRPr lang="en-US" sz="600" dirty="0"/>
          </a:p>
          <a:p>
            <a:r>
              <a:rPr lang="en-US" b="1" dirty="0"/>
              <a:t>Documents de cours</a:t>
            </a:r>
          </a:p>
          <a:p>
            <a:r>
              <a:rPr lang="en-US" dirty="0"/>
              <a:t>Pour animer ce cours, vous devez disposer des éléments suivants :</a:t>
            </a:r>
          </a:p>
          <a:p>
            <a:pPr>
              <a:buFontTx/>
              <a:buChar char="•"/>
            </a:pPr>
            <a:r>
              <a:rPr lang="en-US" dirty="0"/>
              <a:t> Manuel du cours</a:t>
            </a:r>
          </a:p>
          <a:p>
            <a:pPr>
              <a:buFontTx/>
              <a:buChar char="•"/>
            </a:pPr>
            <a:r>
              <a:rPr lang="en-US" dirty="0"/>
              <a:t> Contenu d'accompagnement du cours</a:t>
            </a:r>
            <a:endParaRPr lang="en-US" dirty="0">
              <a:solidFill>
                <a:srgbClr val="FF3300"/>
              </a:solidFill>
            </a:endParaRPr>
          </a:p>
          <a:p>
            <a:pPr>
              <a:buFontTx/>
              <a:buChar char="•"/>
            </a:pPr>
            <a:r>
              <a:rPr lang="en-US" dirty="0"/>
              <a:t> Documents destinés à l'instructeur, notamment :</a:t>
            </a:r>
          </a:p>
          <a:p>
            <a:pPr marL="400050" lvl="1" indent="-171450"/>
            <a:r>
              <a:rPr lang="en-US" dirty="0"/>
              <a:t>Guide de préparation de l'instructeur</a:t>
            </a:r>
          </a:p>
          <a:p>
            <a:pPr marL="400050" lvl="1" indent="-171450"/>
            <a:r>
              <a:rPr lang="en-US" dirty="0"/>
              <a:t>Fichiers Microsoft</a:t>
            </a:r>
            <a:r>
              <a:rPr lang="en-US" baseline="30000" dirty="0"/>
              <a:t> </a:t>
            </a:r>
            <a:r>
              <a:rPr lang="en-US" dirty="0"/>
              <a:t>Office PowerPoint</a:t>
            </a:r>
            <a:r>
              <a:rPr lang="en-US" baseline="30000" dirty="0"/>
              <a:t>®</a:t>
            </a:r>
            <a:r>
              <a:rPr lang="en-US" dirty="0"/>
              <a:t> de ce cours</a:t>
            </a:r>
            <a:endParaRPr lang="en-US" dirty="0">
              <a:solidFill>
                <a:srgbClr val="7030A0"/>
              </a:solidFill>
            </a:endParaRPr>
          </a:p>
          <a:p>
            <a:pPr marL="400050" lvl="1" indent="-171450"/>
            <a:r>
              <a:rPr lang="en-US" dirty="0"/>
              <a:t>Guide de configuration d'une classe Microsoft Virtual Server</a:t>
            </a:r>
          </a:p>
          <a:p>
            <a:pPr marL="400050" lvl="1" indent="-171450"/>
            <a:r>
              <a:rPr lang="en-US" dirty="0"/>
              <a:t>Ordinateurs virtuels pour le cours</a:t>
            </a:r>
          </a:p>
          <a:p>
            <a:pPr marL="400050" lvl="1" indent="-171450"/>
            <a:r>
              <a:rPr lang="en-US" dirty="0"/>
              <a:t>Derniers journaux d'erreurs du cours (le cas échéant)</a:t>
            </a:r>
            <a:endParaRPr lang="en-US" dirty="0">
              <a:solidFill>
                <a:srgbClr val="FF3300"/>
              </a:solidFill>
            </a:endParaRPr>
          </a:p>
          <a:p>
            <a:pPr marL="228600" lvl="1" indent="0">
              <a:buNone/>
            </a:pPr>
            <a:endParaRPr lang="en-US" sz="600" dirty="0"/>
          </a:p>
          <a:p>
            <a:r>
              <a:rPr lang="en-US" b="1" dirty="0"/>
              <a:t>Important : </a:t>
            </a:r>
            <a:r>
              <a:rPr lang="en-US" dirty="0"/>
              <a:t>Il est recommandé d'utiliser PowerPoint 2007 ou une version plus récente pour afficher les diapositives de ce cours. Si vous utilisez la visionneuse PowerPoint ou une version antérieure d'Office PowerPoint, il se peut que les diapositives ne s'affichent pas correctement.</a:t>
            </a:r>
          </a:p>
          <a:p>
            <a:endParaRPr lang="en-US" sz="600" dirty="0"/>
          </a:p>
          <a:p>
            <a:r>
              <a:rPr lang="en-US" b="1" dirty="0"/>
              <a:t>Préparation</a:t>
            </a:r>
          </a:p>
          <a:p>
            <a:r>
              <a:rPr lang="en-US" dirty="0"/>
              <a:t>Pour préparer ce cours, vous devez effectuer les différentes tâches décrites </a:t>
            </a:r>
            <a:r>
              <a:rPr lang="en-US" dirty="0" err="1"/>
              <a:t>dans</a:t>
            </a:r>
            <a:r>
              <a:rPr lang="en-US" dirty="0"/>
              <a:t> </a:t>
            </a:r>
            <a:r>
              <a:rPr lang="en-US" dirty="0" smtClean="0"/>
              <a:t>le Guide </a:t>
            </a:r>
            <a:r>
              <a:rPr lang="en-US" dirty="0"/>
              <a:t>de préparation de l'instructeur.</a:t>
            </a:r>
          </a:p>
          <a:p>
            <a:endParaRPr lang="en-US" sz="600" dirty="0"/>
          </a:p>
          <a:p>
            <a:r>
              <a:rPr lang="en-US" dirty="0" smtClean="0"/>
              <a:t>Présentation : 30 minutes</a:t>
            </a:r>
          </a:p>
          <a:p>
            <a:endParaRPr lang="en-US" sz="600" dirty="0"/>
          </a:p>
          <a:p>
            <a:r>
              <a:rPr lang="fr-FR" dirty="0"/>
              <a:t>Ce cours est une traduction du cours en anglais </a:t>
            </a:r>
            <a:r>
              <a:rPr lang="fr-FR" dirty="0" smtClean="0"/>
              <a:t>numéro </a:t>
            </a:r>
            <a:r>
              <a:rPr lang="de-DE" dirty="0" smtClean="0"/>
              <a:t>20410B </a:t>
            </a:r>
            <a:r>
              <a:rPr lang="de-DE" dirty="0"/>
              <a:t>– </a:t>
            </a:r>
            <a:r>
              <a:rPr lang="en-US" dirty="0"/>
              <a:t>Installing and Configuring Windows Server® 2012</a:t>
            </a:r>
            <a:endParaRPr lang="de-DE" dirty="0"/>
          </a:p>
          <a:p>
            <a:endParaRPr lang="en-US" dirty="0"/>
          </a:p>
        </p:txBody>
      </p:sp>
      <p:sp>
        <p:nvSpPr>
          <p:cNvPr id="4" name="Slide Number Placeholder 3"/>
          <p:cNvSpPr>
            <a:spLocks noGrp="1"/>
          </p:cNvSpPr>
          <p:nvPr>
            <p:ph type="sldNum" sz="quarter" idx="10"/>
          </p:nvPr>
        </p:nvSpPr>
        <p:spPr/>
        <p:txBody>
          <a:bodyPr/>
          <a:lstStyle/>
          <a:p>
            <a:fld id="{E2FF7759-803D-4F76-9AEC-98B2D9A07B0D}" type="slidenum">
              <a:rPr lang="en-US" smtClean="0"/>
              <a:pPr/>
              <a:t>1</a:t>
            </a:fld>
            <a:endParaRPr lang="en-US" dirty="0"/>
          </a:p>
        </p:txBody>
      </p:sp>
      <p:sp>
        <p:nvSpPr>
          <p:cNvPr id="7" name="Rectangle 3"/>
          <p:cNvSpPr>
            <a:spLocks noGrp="1" noChangeArrowheads="1"/>
          </p:cNvSpPr>
          <p:nvPr>
            <p:ph type="dt" sz="quarter" idx="1"/>
          </p:nvPr>
        </p:nvSpPr>
        <p:spPr>
          <a:xfrm>
            <a:off x="147011" y="133609"/>
            <a:ext cx="2664296" cy="494128"/>
          </a:xfrm>
        </p:spPr>
        <p:txBody>
          <a:bodyPr/>
          <a:lstStyle/>
          <a:p>
            <a:pPr algn="l">
              <a:defRPr/>
            </a:pPr>
            <a:r>
              <a:rPr lang="en-US" b="1" dirty="0" smtClean="0">
                <a:latin typeface="Arial" pitchFamily="34" charset="0"/>
              </a:rPr>
              <a:t>Cours 22410B</a:t>
            </a:r>
          </a:p>
          <a:p>
            <a:pPr algn="l">
              <a:defRPr/>
            </a:pPr>
            <a:r>
              <a:rPr lang="en-US" b="1" dirty="0">
                <a:solidFill>
                  <a:srgbClr val="336699"/>
                </a:solidFill>
                <a:latin typeface="Arial" pitchFamily="34" charset="0"/>
              </a:rPr>
              <a:t>Module</a:t>
            </a:r>
            <a:r>
              <a:rPr lang="en-US" b="1" dirty="0">
                <a:latin typeface="Arial" pitchFamily="34" charset="0"/>
              </a:rPr>
              <a:t> </a:t>
            </a:r>
            <a:r>
              <a:rPr lang="en-US" b="1" dirty="0">
                <a:solidFill>
                  <a:srgbClr val="336699"/>
                </a:solidFill>
                <a:latin typeface="Arial" pitchFamily="34" charset="0"/>
              </a:rPr>
              <a:t> 0 : Présentation</a:t>
            </a:r>
          </a:p>
          <a:p>
            <a:pPr>
              <a:defRPr/>
            </a:pPr>
            <a:endParaRPr lang="en-US" dirty="0"/>
          </a:p>
          <a:p>
            <a:pPr>
              <a:defRPr/>
            </a:pPr>
            <a:endParaRPr lang="en-US" dirty="0" smtClean="0"/>
          </a:p>
        </p:txBody>
      </p:sp>
    </p:spTree>
    <p:extLst>
      <p:ext uri="{BB962C8B-B14F-4D97-AF65-F5344CB8AC3E}">
        <p14:creationId xmlns:p14="http://schemas.microsoft.com/office/powerpoint/2010/main" val="21601335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294800"/>
            <a:ext cx="5618480" cy="4189095"/>
          </a:xfrm>
        </p:spPr>
        <p:txBody>
          <a:bodyPr/>
          <a:lstStyle/>
          <a:p>
            <a:endParaRPr lang="en-US" dirty="0"/>
          </a:p>
        </p:txBody>
      </p:sp>
      <p:sp>
        <p:nvSpPr>
          <p:cNvPr id="4" name="Slide Number Placeholder 3"/>
          <p:cNvSpPr>
            <a:spLocks noGrp="1"/>
          </p:cNvSpPr>
          <p:nvPr>
            <p:ph type="sldNum" sz="quarter" idx="10"/>
          </p:nvPr>
        </p:nvSpPr>
        <p:spPr/>
        <p:txBody>
          <a:bodyPr/>
          <a:lstStyle/>
          <a:p>
            <a:fld id="{E2FF7759-803D-4F76-9AEC-98B2D9A07B0D}" type="slidenum">
              <a:rPr lang="en-US" smtClean="0"/>
              <a:pPr/>
              <a:t>10</a:t>
            </a:fld>
            <a:endParaRPr lang="en-US" dirty="0"/>
          </a:p>
        </p:txBody>
      </p:sp>
      <p:sp>
        <p:nvSpPr>
          <p:cNvPr id="6" name="Rectangle 3"/>
          <p:cNvSpPr>
            <a:spLocks noGrp="1" noChangeArrowheads="1"/>
          </p:cNvSpPr>
          <p:nvPr>
            <p:ph type="dt" sz="quarter" idx="1"/>
          </p:nvPr>
        </p:nvSpPr>
        <p:spPr>
          <a:xfrm>
            <a:off x="147011" y="133609"/>
            <a:ext cx="2664296" cy="494128"/>
          </a:xfrm>
        </p:spPr>
        <p:txBody>
          <a:bodyPr/>
          <a:lstStyle/>
          <a:p>
            <a:pPr algn="l">
              <a:defRPr/>
            </a:pPr>
            <a:r>
              <a:rPr lang="en-US" b="1" dirty="0" smtClean="0">
                <a:latin typeface="Arial" pitchFamily="34" charset="0"/>
              </a:rPr>
              <a:t>Cours 22410B</a:t>
            </a:r>
          </a:p>
          <a:p>
            <a:pPr algn="l">
              <a:defRPr/>
            </a:pPr>
            <a:r>
              <a:rPr lang="en-US" b="1" dirty="0">
                <a:solidFill>
                  <a:srgbClr val="336699"/>
                </a:solidFill>
                <a:latin typeface="Arial" pitchFamily="34" charset="0"/>
              </a:rPr>
              <a:t>Module</a:t>
            </a:r>
            <a:r>
              <a:rPr lang="en-US" b="1" dirty="0">
                <a:latin typeface="Arial" pitchFamily="34" charset="0"/>
              </a:rPr>
              <a:t> </a:t>
            </a:r>
            <a:r>
              <a:rPr lang="en-US" b="1" dirty="0">
                <a:solidFill>
                  <a:srgbClr val="336699"/>
                </a:solidFill>
                <a:latin typeface="Arial" pitchFamily="34" charset="0"/>
              </a:rPr>
              <a:t> 0 : Présentation</a:t>
            </a:r>
          </a:p>
          <a:p>
            <a:pPr>
              <a:defRPr/>
            </a:pPr>
            <a:endParaRPr lang="en-US" dirty="0"/>
          </a:p>
          <a:p>
            <a:pPr>
              <a:defRPr/>
            </a:pPr>
            <a:endParaRPr lang="en-US" dirty="0" smtClean="0"/>
          </a:p>
        </p:txBody>
      </p:sp>
    </p:spTree>
    <p:extLst>
      <p:ext uri="{BB962C8B-B14F-4D97-AF65-F5344CB8AC3E}">
        <p14:creationId xmlns:p14="http://schemas.microsoft.com/office/powerpoint/2010/main" val="37538012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294800"/>
            <a:ext cx="5618480" cy="4189095"/>
          </a:xfrm>
        </p:spPr>
        <p:txBody>
          <a:bodyPr/>
          <a:lstStyle/>
          <a:p>
            <a:endParaRPr lang="en-US" dirty="0"/>
          </a:p>
        </p:txBody>
      </p:sp>
      <p:sp>
        <p:nvSpPr>
          <p:cNvPr id="4" name="Slide Number Placeholder 3"/>
          <p:cNvSpPr>
            <a:spLocks noGrp="1"/>
          </p:cNvSpPr>
          <p:nvPr>
            <p:ph type="sldNum" sz="quarter" idx="10"/>
          </p:nvPr>
        </p:nvSpPr>
        <p:spPr/>
        <p:txBody>
          <a:bodyPr/>
          <a:lstStyle/>
          <a:p>
            <a:fld id="{E2FF7759-803D-4F76-9AEC-98B2D9A07B0D}" type="slidenum">
              <a:rPr lang="en-US" smtClean="0"/>
              <a:pPr/>
              <a:t>11</a:t>
            </a:fld>
            <a:endParaRPr lang="en-US" dirty="0"/>
          </a:p>
        </p:txBody>
      </p:sp>
      <p:sp>
        <p:nvSpPr>
          <p:cNvPr id="6" name="Rectangle 3"/>
          <p:cNvSpPr>
            <a:spLocks noGrp="1" noChangeArrowheads="1"/>
          </p:cNvSpPr>
          <p:nvPr>
            <p:ph type="dt" sz="quarter" idx="1"/>
          </p:nvPr>
        </p:nvSpPr>
        <p:spPr>
          <a:xfrm>
            <a:off x="147011" y="133609"/>
            <a:ext cx="2664296" cy="494128"/>
          </a:xfrm>
        </p:spPr>
        <p:txBody>
          <a:bodyPr/>
          <a:lstStyle/>
          <a:p>
            <a:pPr algn="l">
              <a:defRPr/>
            </a:pPr>
            <a:r>
              <a:rPr lang="en-US" b="1" dirty="0" smtClean="0">
                <a:latin typeface="Arial" pitchFamily="34" charset="0"/>
              </a:rPr>
              <a:t>Cours 22410B</a:t>
            </a:r>
          </a:p>
          <a:p>
            <a:pPr algn="l">
              <a:defRPr/>
            </a:pPr>
            <a:r>
              <a:rPr lang="en-US" b="1" dirty="0">
                <a:solidFill>
                  <a:srgbClr val="336699"/>
                </a:solidFill>
                <a:latin typeface="Arial" pitchFamily="34" charset="0"/>
              </a:rPr>
              <a:t>Module</a:t>
            </a:r>
            <a:r>
              <a:rPr lang="en-US" b="1" dirty="0">
                <a:latin typeface="Arial" pitchFamily="34" charset="0"/>
              </a:rPr>
              <a:t> </a:t>
            </a:r>
            <a:r>
              <a:rPr lang="en-US" b="1" dirty="0">
                <a:solidFill>
                  <a:srgbClr val="336699"/>
                </a:solidFill>
                <a:latin typeface="Arial" pitchFamily="34" charset="0"/>
              </a:rPr>
              <a:t> 0 : Présentation</a:t>
            </a:r>
          </a:p>
          <a:p>
            <a:pPr>
              <a:defRPr/>
            </a:pPr>
            <a:endParaRPr lang="en-US" dirty="0"/>
          </a:p>
          <a:p>
            <a:pPr>
              <a:defRPr/>
            </a:pPr>
            <a:endParaRPr lang="en-US" dirty="0" smtClean="0"/>
          </a:p>
        </p:txBody>
      </p:sp>
    </p:spTree>
    <p:extLst>
      <p:ext uri="{BB962C8B-B14F-4D97-AF65-F5344CB8AC3E}">
        <p14:creationId xmlns:p14="http://schemas.microsoft.com/office/powerpoint/2010/main" val="16010867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294800"/>
            <a:ext cx="5618480" cy="4189095"/>
          </a:xfrm>
        </p:spPr>
        <p:txBody>
          <a:bodyPr/>
          <a:lstStyle/>
          <a:p>
            <a:r>
              <a:rPr lang="en-US" dirty="0" smtClean="0"/>
              <a:t>Donnez aux stagiaires des informations sur le programme MCP (Microsoft Certified Professional), les examens de certification relatifs à ce cours et les différentes certifications possibles.</a:t>
            </a:r>
          </a:p>
          <a:p>
            <a:pPr eaLnBrk="0" hangingPunct="0"/>
            <a:endParaRPr lang="en-US" sz="1200" b="0" dirty="0" smtClean="0"/>
          </a:p>
          <a:p>
            <a:pPr eaLnBrk="0" hangingPunct="0"/>
            <a:r>
              <a:rPr lang="en-US" sz="1200" b="0" dirty="0" smtClean="0"/>
              <a:t>Expliquez ce qu'est le programme Formation Microsoft et présentez la liste des cours supplémentaires recommandés.</a:t>
            </a:r>
          </a:p>
          <a:p>
            <a:pPr eaLnBrk="0" hangingPunct="0"/>
            <a:endParaRPr lang="en-US" dirty="0" smtClean="0"/>
          </a:p>
          <a:p>
            <a:pPr eaLnBrk="0" hangingPunct="0"/>
            <a:r>
              <a:rPr lang="en-US" dirty="0" smtClean="0"/>
              <a:t>Pour plus d'informations sur les cours, renvoyez les </a:t>
            </a:r>
            <a:r>
              <a:rPr lang="en-US" sz="1200" b="0" dirty="0" smtClean="0"/>
              <a:t>stagiaires à la page Web Formation et Certification de Microsoft à l'adresse http://www.microsoft.com/france/formation/.</a:t>
            </a:r>
          </a:p>
        </p:txBody>
      </p:sp>
      <p:sp>
        <p:nvSpPr>
          <p:cNvPr id="4" name="Slide Number Placeholder 3"/>
          <p:cNvSpPr>
            <a:spLocks noGrp="1"/>
          </p:cNvSpPr>
          <p:nvPr>
            <p:ph type="sldNum" sz="quarter" idx="10"/>
          </p:nvPr>
        </p:nvSpPr>
        <p:spPr/>
        <p:txBody>
          <a:bodyPr/>
          <a:lstStyle/>
          <a:p>
            <a:fld id="{E2FF7759-803D-4F76-9AEC-98B2D9A07B0D}" type="slidenum">
              <a:rPr lang="en-US" smtClean="0"/>
              <a:pPr/>
              <a:t>12</a:t>
            </a:fld>
            <a:endParaRPr lang="en-US" dirty="0"/>
          </a:p>
        </p:txBody>
      </p:sp>
      <p:sp>
        <p:nvSpPr>
          <p:cNvPr id="6" name="Rectangle 3"/>
          <p:cNvSpPr>
            <a:spLocks noGrp="1" noChangeArrowheads="1"/>
          </p:cNvSpPr>
          <p:nvPr>
            <p:ph type="dt" sz="quarter" idx="1"/>
          </p:nvPr>
        </p:nvSpPr>
        <p:spPr>
          <a:xfrm>
            <a:off x="147011" y="133609"/>
            <a:ext cx="2664296" cy="494128"/>
          </a:xfrm>
        </p:spPr>
        <p:txBody>
          <a:bodyPr/>
          <a:lstStyle/>
          <a:p>
            <a:pPr algn="l">
              <a:defRPr/>
            </a:pPr>
            <a:r>
              <a:rPr lang="en-US" b="1" dirty="0" smtClean="0">
                <a:latin typeface="Arial" pitchFamily="34" charset="0"/>
              </a:rPr>
              <a:t>Cours 22410B</a:t>
            </a:r>
          </a:p>
          <a:p>
            <a:pPr algn="l">
              <a:defRPr/>
            </a:pPr>
            <a:r>
              <a:rPr lang="en-US" b="1" dirty="0">
                <a:solidFill>
                  <a:srgbClr val="336699"/>
                </a:solidFill>
                <a:latin typeface="Arial" pitchFamily="34" charset="0"/>
              </a:rPr>
              <a:t>Module</a:t>
            </a:r>
            <a:r>
              <a:rPr lang="en-US" b="1" dirty="0">
                <a:latin typeface="Arial" pitchFamily="34" charset="0"/>
              </a:rPr>
              <a:t> </a:t>
            </a:r>
            <a:r>
              <a:rPr lang="en-US" b="1" dirty="0">
                <a:solidFill>
                  <a:srgbClr val="336699"/>
                </a:solidFill>
                <a:latin typeface="Arial" pitchFamily="34" charset="0"/>
              </a:rPr>
              <a:t> 0 : Présentation</a:t>
            </a:r>
          </a:p>
          <a:p>
            <a:pPr>
              <a:defRPr/>
            </a:pPr>
            <a:endParaRPr lang="en-US" dirty="0"/>
          </a:p>
          <a:p>
            <a:pPr>
              <a:defRPr/>
            </a:pPr>
            <a:endParaRPr lang="en-US" dirty="0" smtClean="0"/>
          </a:p>
        </p:txBody>
      </p:sp>
    </p:spTree>
    <p:extLst>
      <p:ext uri="{BB962C8B-B14F-4D97-AF65-F5344CB8AC3E}">
        <p14:creationId xmlns:p14="http://schemas.microsoft.com/office/powerpoint/2010/main" val="40877626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294800"/>
            <a:ext cx="5618480" cy="4189095"/>
          </a:xfrm>
        </p:spPr>
        <p:txBody>
          <a:bodyPr/>
          <a:lstStyle/>
          <a:p>
            <a:endParaRPr lang="en-US" dirty="0"/>
          </a:p>
        </p:txBody>
      </p:sp>
      <p:sp>
        <p:nvSpPr>
          <p:cNvPr id="4" name="Slide Number Placeholder 3"/>
          <p:cNvSpPr>
            <a:spLocks noGrp="1"/>
          </p:cNvSpPr>
          <p:nvPr>
            <p:ph type="sldNum" sz="quarter" idx="10"/>
          </p:nvPr>
        </p:nvSpPr>
        <p:spPr/>
        <p:txBody>
          <a:bodyPr/>
          <a:lstStyle/>
          <a:p>
            <a:fld id="{E2FF7759-803D-4F76-9AEC-98B2D9A07B0D}" type="slidenum">
              <a:rPr lang="en-US" smtClean="0"/>
              <a:pPr/>
              <a:t>13</a:t>
            </a:fld>
            <a:endParaRPr lang="en-US" dirty="0"/>
          </a:p>
        </p:txBody>
      </p:sp>
      <p:sp>
        <p:nvSpPr>
          <p:cNvPr id="6" name="Rectangle 3"/>
          <p:cNvSpPr>
            <a:spLocks noGrp="1" noChangeArrowheads="1"/>
          </p:cNvSpPr>
          <p:nvPr>
            <p:ph type="dt" sz="quarter" idx="1"/>
          </p:nvPr>
        </p:nvSpPr>
        <p:spPr>
          <a:xfrm>
            <a:off x="147011" y="133609"/>
            <a:ext cx="2664296" cy="494128"/>
          </a:xfrm>
        </p:spPr>
        <p:txBody>
          <a:bodyPr/>
          <a:lstStyle/>
          <a:p>
            <a:pPr algn="l">
              <a:defRPr/>
            </a:pPr>
            <a:r>
              <a:rPr lang="en-US" b="1" dirty="0" smtClean="0">
                <a:latin typeface="Arial" pitchFamily="34" charset="0"/>
              </a:rPr>
              <a:t>Cours 22410B</a:t>
            </a:r>
          </a:p>
          <a:p>
            <a:pPr algn="l">
              <a:defRPr/>
            </a:pPr>
            <a:r>
              <a:rPr lang="en-US" b="1" dirty="0">
                <a:solidFill>
                  <a:srgbClr val="336699"/>
                </a:solidFill>
                <a:latin typeface="Arial" pitchFamily="34" charset="0"/>
              </a:rPr>
              <a:t>Module</a:t>
            </a:r>
            <a:r>
              <a:rPr lang="en-US" b="1" dirty="0">
                <a:latin typeface="Arial" pitchFamily="34" charset="0"/>
              </a:rPr>
              <a:t> </a:t>
            </a:r>
            <a:r>
              <a:rPr lang="en-US" b="1" dirty="0">
                <a:solidFill>
                  <a:srgbClr val="336699"/>
                </a:solidFill>
                <a:latin typeface="Arial" pitchFamily="34" charset="0"/>
              </a:rPr>
              <a:t> 0 : Présentation</a:t>
            </a:r>
          </a:p>
          <a:p>
            <a:pPr>
              <a:defRPr/>
            </a:pPr>
            <a:endParaRPr lang="en-US" dirty="0"/>
          </a:p>
          <a:p>
            <a:pPr>
              <a:defRPr/>
            </a:pPr>
            <a:endParaRPr lang="en-US" dirty="0" smtClean="0"/>
          </a:p>
        </p:txBody>
      </p:sp>
    </p:spTree>
    <p:extLst>
      <p:ext uri="{BB962C8B-B14F-4D97-AF65-F5344CB8AC3E}">
        <p14:creationId xmlns:p14="http://schemas.microsoft.com/office/powerpoint/2010/main" val="26368702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11325" y="261938"/>
            <a:ext cx="4848225" cy="3636962"/>
          </a:xfrm>
        </p:spPr>
      </p:sp>
      <p:sp>
        <p:nvSpPr>
          <p:cNvPr id="3" name="Notes Placeholder 2"/>
          <p:cNvSpPr>
            <a:spLocks noGrp="1"/>
          </p:cNvSpPr>
          <p:nvPr>
            <p:ph type="body" idx="1"/>
          </p:nvPr>
        </p:nvSpPr>
        <p:spPr>
          <a:xfrm>
            <a:off x="703238" y="3934470"/>
            <a:ext cx="5688632" cy="288032"/>
          </a:xfrm>
        </p:spPr>
        <p:txBody>
          <a:bodyPr/>
          <a:lstStyle/>
          <a:p>
            <a:pPr fontAlgn="base"/>
            <a:r>
              <a:rPr lang="en-US" dirty="0" smtClean="0"/>
              <a:t>Il s'agit des ordinateurs virtuels qui seront utilisés dans ce cours.</a:t>
            </a:r>
            <a:endParaRPr lang="en-US" dirty="0">
              <a:solidFill>
                <a:srgbClr val="7030A0"/>
              </a:solidFill>
            </a:endParaRPr>
          </a:p>
        </p:txBody>
      </p:sp>
      <p:sp>
        <p:nvSpPr>
          <p:cNvPr id="4" name="Slide Number Placeholder 3"/>
          <p:cNvSpPr>
            <a:spLocks noGrp="1"/>
          </p:cNvSpPr>
          <p:nvPr>
            <p:ph type="sldNum" sz="quarter" idx="10"/>
          </p:nvPr>
        </p:nvSpPr>
        <p:spPr/>
        <p:txBody>
          <a:bodyPr/>
          <a:lstStyle/>
          <a:p>
            <a:fld id="{E2FF7759-803D-4F76-9AEC-98B2D9A07B0D}" type="slidenum">
              <a:rPr lang="en-US" smtClean="0"/>
              <a:pPr/>
              <a:t>14</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723353554"/>
              </p:ext>
            </p:extLst>
          </p:nvPr>
        </p:nvGraphicFramePr>
        <p:xfrm>
          <a:off x="487214" y="4275590"/>
          <a:ext cx="6120680" cy="4699440"/>
        </p:xfrm>
        <a:graphic>
          <a:graphicData uri="http://schemas.openxmlformats.org/drawingml/2006/table">
            <a:tbl>
              <a:tblPr firstRow="1" bandRow="1">
                <a:tableStyleId>{BC89EF96-8CEA-46FF-86C4-4CE0E7609802}</a:tableStyleId>
              </a:tblPr>
              <a:tblGrid>
                <a:gridCol w="1152128"/>
                <a:gridCol w="4968552"/>
              </a:tblGrid>
              <a:tr h="360040">
                <a:tc>
                  <a:txBody>
                    <a:bodyPr/>
                    <a:lstStyle/>
                    <a:p>
                      <a:pPr algn="ctr"/>
                      <a:r>
                        <a:rPr lang="en-US" sz="1200" dirty="0" smtClean="0"/>
                        <a:t>Nom de l'ordinateur virtuel</a:t>
                      </a:r>
                      <a:endParaRPr lang="en-CA" sz="1200" dirty="0">
                        <a:latin typeface="Calibri" pitchFamily="34" charset="0"/>
                      </a:endParaRPr>
                    </a:p>
                  </a:txBody>
                  <a:tcPr marL="90000" marR="90000" marT="18000" marB="18000" anchor="ctr"/>
                </a:tc>
                <a:tc>
                  <a:txBody>
                    <a:bodyPr/>
                    <a:lstStyle/>
                    <a:p>
                      <a:pPr algn="ctr"/>
                      <a:r>
                        <a:rPr lang="en-US" sz="1200" dirty="0" smtClean="0"/>
                        <a:t>Utiliser comme</a:t>
                      </a:r>
                      <a:endParaRPr lang="en-CA" sz="1200" dirty="0">
                        <a:latin typeface="Calibri" pitchFamily="34" charset="0"/>
                      </a:endParaRPr>
                    </a:p>
                  </a:txBody>
                  <a:tcPr marL="90000" marR="90000" marT="18000" marB="18000" anchor="ctr"/>
                </a:tc>
              </a:tr>
              <a:tr h="450970">
                <a:tc>
                  <a:txBody>
                    <a:bodyPr/>
                    <a:lstStyle/>
                    <a:p>
                      <a:r>
                        <a:rPr lang="en-US" sz="1200" dirty="0" smtClean="0">
                          <a:latin typeface="+mn-lt"/>
                        </a:rPr>
                        <a:t>22410B-LON-DC1</a:t>
                      </a:r>
                      <a:endParaRPr lang="en-CA" sz="1200" dirty="0">
                        <a:latin typeface="+mn-lt"/>
                      </a:endParaRPr>
                    </a:p>
                  </a:txBody>
                  <a:tcPr/>
                </a:tc>
                <a:tc>
                  <a:txBody>
                    <a:bodyPr/>
                    <a:lstStyle/>
                    <a:p>
                      <a:r>
                        <a:rPr lang="en-US" sz="1200" dirty="0" smtClean="0">
                          <a:latin typeface="+mn-lt"/>
                        </a:rPr>
                        <a:t>Contrôleur de domaine exécutant Windows Server 2012 dans le domaine Adatum.com.</a:t>
                      </a:r>
                      <a:endParaRPr lang="en-CA" sz="1200" dirty="0">
                        <a:latin typeface="+mn-lt"/>
                      </a:endParaRPr>
                    </a:p>
                  </a:txBody>
                  <a:tcPr/>
                </a:tc>
              </a:tr>
              <a:tr h="4509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rPr>
                        <a:t>22410B-LON-SVR1</a:t>
                      </a:r>
                      <a:endParaRPr lang="en-CA" sz="12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rPr>
                        <a:t>Serveur membre exécutant Windows Server 2012 dans le domaine Adatum.com.</a:t>
                      </a:r>
                      <a:endParaRPr lang="en-CA" sz="1200" dirty="0">
                        <a:latin typeface="+mn-lt"/>
                      </a:endParaRPr>
                    </a:p>
                  </a:txBody>
                  <a:tcPr/>
                </a:tc>
              </a:tr>
              <a:tr h="4509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rPr>
                        <a:t>22410B-LON-SVR2</a:t>
                      </a:r>
                      <a:endParaRPr lang="en-CA" sz="12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200" dirty="0" smtClean="0">
                          <a:latin typeface="+mn-lt"/>
                        </a:rPr>
                        <a:t>Serveur membre exécutant Windows Server 2012 dans le domaine Adatum.com. Ce serveur se trouvera dans un deuxième sous-réseau.</a:t>
                      </a:r>
                      <a:endParaRPr lang="en-CA" sz="1200" dirty="0">
                        <a:latin typeface="+mn-lt"/>
                      </a:endParaRPr>
                    </a:p>
                  </a:txBody>
                  <a:tcPr/>
                </a:tc>
              </a:tr>
              <a:tr h="450970">
                <a:tc>
                  <a:txBody>
                    <a:bodyPr/>
                    <a:lstStyle/>
                    <a:p>
                      <a:r>
                        <a:rPr lang="en-US" sz="1200" dirty="0" smtClean="0">
                          <a:latin typeface="+mn-lt"/>
                        </a:rPr>
                        <a:t>22410B-LON-SVR3</a:t>
                      </a:r>
                      <a:endParaRPr lang="en-CA" sz="1200" dirty="0">
                        <a:latin typeface="+mn-lt"/>
                      </a:endParaRPr>
                    </a:p>
                  </a:txBody>
                  <a:tcPr/>
                </a:tc>
                <a:tc>
                  <a:txBody>
                    <a:bodyPr/>
                    <a:lstStyle/>
                    <a:p>
                      <a:pPr fontAlgn="t"/>
                      <a:r>
                        <a:rPr lang="en-US" sz="1200" dirty="0" smtClean="0">
                          <a:latin typeface="+mn-lt"/>
                        </a:rPr>
                        <a:t>Ordinateur virtuel vierge sur lequel les stagiaires vont installer Windows Server 2012.</a:t>
                      </a:r>
                      <a:endParaRPr lang="en-CA" sz="1200" dirty="0">
                        <a:latin typeface="+mn-lt"/>
                      </a:endParaRPr>
                    </a:p>
                  </a:txBody>
                  <a:tcPr/>
                </a:tc>
              </a:tr>
              <a:tr h="4509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200" dirty="0" smtClean="0">
                          <a:latin typeface="+mn-lt"/>
                        </a:rPr>
                        <a:t>22410B-LON-HOST1 </a:t>
                      </a:r>
                      <a:endParaRPr lang="en-CA" sz="1200" dirty="0">
                        <a:latin typeface="+mn-lt"/>
                      </a:endParaRPr>
                    </a:p>
                  </a:txBody>
                  <a:tcPr/>
                </a:tc>
                <a:tc>
                  <a:txBody>
                    <a:bodyPr/>
                    <a:lstStyle/>
                    <a:p>
                      <a:pPr fontAlgn="t"/>
                      <a:r>
                        <a:rPr lang="en-US" sz="1200" dirty="0" smtClean="0">
                          <a:latin typeface="+mn-lt"/>
                        </a:rPr>
                        <a:t>Disque dur virtuel (VHD) amorçable pour l'exécution de Windows Server 2012 sur l'hôte pour Hyper-V.</a:t>
                      </a:r>
                      <a:endParaRPr lang="en-CA" sz="1200" dirty="0">
                        <a:latin typeface="+mn-lt"/>
                      </a:endParaRPr>
                    </a:p>
                  </a:txBody>
                  <a:tcPr/>
                </a:tc>
              </a:tr>
              <a:tr h="450970">
                <a:tc>
                  <a:txBody>
                    <a:bodyPr/>
                    <a:lstStyle/>
                    <a:p>
                      <a:r>
                        <a:rPr lang="en-US" sz="1200" dirty="0" smtClean="0">
                          <a:latin typeface="+mn-lt"/>
                        </a:rPr>
                        <a:t>22410B-LON-CORE</a:t>
                      </a:r>
                      <a:endParaRPr lang="en-CA" sz="1200" dirty="0">
                        <a:latin typeface="+mn-lt"/>
                      </a:endParaRPr>
                    </a:p>
                  </a:txBody>
                  <a:tcPr/>
                </a:tc>
                <a:tc>
                  <a:txBody>
                    <a:bodyPr/>
                    <a:lstStyle/>
                    <a:p>
                      <a:pPr fontAlgn="t"/>
                      <a:r>
                        <a:rPr lang="en-US" sz="1200" dirty="0" smtClean="0">
                          <a:latin typeface="+mn-lt"/>
                        </a:rPr>
                        <a:t>Serveur autonome exécutant l'installation minimale de Windows Server 2012</a:t>
                      </a:r>
                      <a:endParaRPr lang="en-CA" sz="1200" dirty="0">
                        <a:latin typeface="+mn-lt"/>
                      </a:endParaRPr>
                    </a:p>
                  </a:txBody>
                  <a:tcPr/>
                </a:tc>
              </a:tr>
              <a:tr h="4509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rPr>
                        <a:t>22410B-LON-RTR </a:t>
                      </a:r>
                      <a:endParaRPr lang="en-CA" sz="1200" dirty="0">
                        <a:latin typeface="+mn-lt"/>
                      </a:endParaRPr>
                    </a:p>
                  </a:txBody>
                  <a:tcPr/>
                </a:tc>
                <a:tc>
                  <a:txBody>
                    <a:bodyPr/>
                    <a:lstStyle/>
                    <a:p>
                      <a:pPr fontAlgn="t"/>
                      <a:r>
                        <a:rPr lang="en-US" sz="1200" dirty="0" smtClean="0">
                          <a:latin typeface="+mn-lt"/>
                        </a:rPr>
                        <a:t>Routeur qui est utilisé pour les activités réseau nécessitant un sous-réseau distinct.</a:t>
                      </a:r>
                      <a:endParaRPr lang="en-CA" sz="1200" dirty="0">
                        <a:latin typeface="+mn-lt"/>
                      </a:endParaRPr>
                    </a:p>
                  </a:txBody>
                  <a:tcPr/>
                </a:tc>
              </a:tr>
              <a:tr h="4509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rPr>
                        <a:t>22410B-LON-CL1 </a:t>
                      </a:r>
                      <a:endParaRPr lang="en-CA" sz="1200" dirty="0">
                        <a:latin typeface="+mn-lt"/>
                      </a:endParaRPr>
                    </a:p>
                  </a:txBody>
                  <a:tcPr/>
                </a:tc>
                <a:tc>
                  <a:txBody>
                    <a:bodyPr/>
                    <a:lstStyle/>
                    <a:p>
                      <a:pPr fontAlgn="t"/>
                      <a:r>
                        <a:rPr lang="en-US" sz="1200" dirty="0" smtClean="0">
                          <a:latin typeface="+mn-lt"/>
                        </a:rPr>
                        <a:t>Ordinateur client exécutant Windows 8 et Microsoft Office 2010 Server Pack 1 (SP1) dans le domaine Adatum.com.</a:t>
                      </a:r>
                      <a:endParaRPr lang="en-CA" sz="1200" dirty="0">
                        <a:latin typeface="+mn-lt"/>
                      </a:endParaRPr>
                    </a:p>
                  </a:txBody>
                  <a:tcPr/>
                </a:tc>
              </a:tr>
              <a:tr h="450970">
                <a:tc>
                  <a:txBody>
                    <a:bodyPr/>
                    <a:lstStyle/>
                    <a:p>
                      <a:r>
                        <a:rPr lang="en-US" sz="1200" dirty="0" smtClean="0">
                          <a:latin typeface="+mn-lt"/>
                        </a:rPr>
                        <a:t>22410B-LON-CL2</a:t>
                      </a:r>
                      <a:endParaRPr lang="en-CA" sz="1200" dirty="0">
                        <a:latin typeface="+mn-lt"/>
                      </a:endParaRPr>
                    </a:p>
                  </a:txBody>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dirty="0" smtClean="0">
                          <a:latin typeface="+mn-lt"/>
                        </a:rPr>
                        <a:t>Ordinateur client exécutant Windows 8 et Office 2010 SP1 dans le domaine Adatum.com qui se trouve dans un deuxième sous-réseau.</a:t>
                      </a:r>
                      <a:endParaRPr lang="en-CA" sz="1200" dirty="0">
                        <a:latin typeface="+mn-lt"/>
                      </a:endParaRPr>
                    </a:p>
                  </a:txBody>
                  <a:tcPr/>
                </a:tc>
              </a:tr>
            </a:tbl>
          </a:graphicData>
        </a:graphic>
      </p:graphicFrame>
      <p:sp>
        <p:nvSpPr>
          <p:cNvPr id="8" name="Rectangle 3"/>
          <p:cNvSpPr>
            <a:spLocks noGrp="1" noChangeArrowheads="1"/>
          </p:cNvSpPr>
          <p:nvPr>
            <p:ph type="dt" sz="quarter" idx="1"/>
          </p:nvPr>
        </p:nvSpPr>
        <p:spPr>
          <a:xfrm>
            <a:off x="147011" y="133608"/>
            <a:ext cx="1420323" cy="848533"/>
          </a:xfrm>
        </p:spPr>
        <p:txBody>
          <a:bodyPr/>
          <a:lstStyle/>
          <a:p>
            <a:pPr algn="l">
              <a:defRPr/>
            </a:pPr>
            <a:r>
              <a:rPr lang="en-US" b="1" dirty="0" smtClean="0">
                <a:latin typeface="Arial" pitchFamily="34" charset="0"/>
              </a:rPr>
              <a:t>Cours 22410B</a:t>
            </a:r>
          </a:p>
          <a:p>
            <a:pPr algn="l">
              <a:defRPr/>
            </a:pPr>
            <a:r>
              <a:rPr lang="en-US" b="1" dirty="0">
                <a:solidFill>
                  <a:srgbClr val="336699"/>
                </a:solidFill>
                <a:latin typeface="Arial" pitchFamily="34" charset="0"/>
              </a:rPr>
              <a:t>Module</a:t>
            </a:r>
            <a:r>
              <a:rPr lang="en-US" b="1" dirty="0">
                <a:latin typeface="Arial" pitchFamily="34" charset="0"/>
              </a:rPr>
              <a:t> </a:t>
            </a:r>
            <a:r>
              <a:rPr lang="en-US" b="1" dirty="0">
                <a:solidFill>
                  <a:srgbClr val="336699"/>
                </a:solidFill>
                <a:latin typeface="Arial" pitchFamily="34" charset="0"/>
              </a:rPr>
              <a:t> 0 : Présentation</a:t>
            </a:r>
          </a:p>
          <a:p>
            <a:pPr>
              <a:defRPr/>
            </a:pPr>
            <a:endParaRPr lang="en-US" dirty="0"/>
          </a:p>
          <a:p>
            <a:pPr>
              <a:defRPr/>
            </a:pPr>
            <a:endParaRPr lang="en-US" dirty="0" smtClean="0"/>
          </a:p>
        </p:txBody>
      </p:sp>
    </p:spTree>
    <p:extLst>
      <p:ext uri="{BB962C8B-B14F-4D97-AF65-F5344CB8AC3E}">
        <p14:creationId xmlns:p14="http://schemas.microsoft.com/office/powerpoint/2010/main" val="25593611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294800"/>
            <a:ext cx="5618480" cy="4189095"/>
          </a:xfrm>
        </p:spPr>
        <p:txBody>
          <a:bodyPr/>
          <a:lstStyle/>
          <a:p>
            <a:endParaRPr lang="en-US" dirty="0"/>
          </a:p>
        </p:txBody>
      </p:sp>
      <p:sp>
        <p:nvSpPr>
          <p:cNvPr id="4" name="Slide Number Placeholder 3"/>
          <p:cNvSpPr>
            <a:spLocks noGrp="1"/>
          </p:cNvSpPr>
          <p:nvPr>
            <p:ph type="sldNum" sz="quarter" idx="10"/>
          </p:nvPr>
        </p:nvSpPr>
        <p:spPr/>
        <p:txBody>
          <a:bodyPr/>
          <a:lstStyle/>
          <a:p>
            <a:fld id="{E2FF7759-803D-4F76-9AEC-98B2D9A07B0D}" type="slidenum">
              <a:rPr lang="en-US" smtClean="0"/>
              <a:pPr/>
              <a:t>15</a:t>
            </a:fld>
            <a:endParaRPr lang="en-US" dirty="0"/>
          </a:p>
        </p:txBody>
      </p:sp>
      <p:sp>
        <p:nvSpPr>
          <p:cNvPr id="6" name="Rectangle 3"/>
          <p:cNvSpPr>
            <a:spLocks noGrp="1" noChangeArrowheads="1"/>
          </p:cNvSpPr>
          <p:nvPr>
            <p:ph type="dt" sz="quarter" idx="1"/>
          </p:nvPr>
        </p:nvSpPr>
        <p:spPr>
          <a:xfrm>
            <a:off x="147011" y="133609"/>
            <a:ext cx="2664296" cy="494128"/>
          </a:xfrm>
        </p:spPr>
        <p:txBody>
          <a:bodyPr/>
          <a:lstStyle/>
          <a:p>
            <a:pPr algn="l">
              <a:defRPr/>
            </a:pPr>
            <a:r>
              <a:rPr lang="en-US" b="1" dirty="0" smtClean="0">
                <a:latin typeface="Arial" pitchFamily="34" charset="0"/>
              </a:rPr>
              <a:t>Cours 22410B</a:t>
            </a:r>
          </a:p>
          <a:p>
            <a:pPr algn="l">
              <a:defRPr/>
            </a:pPr>
            <a:r>
              <a:rPr lang="en-US" b="1" dirty="0">
                <a:solidFill>
                  <a:srgbClr val="336699"/>
                </a:solidFill>
                <a:latin typeface="Arial" pitchFamily="34" charset="0"/>
              </a:rPr>
              <a:t>Module</a:t>
            </a:r>
            <a:r>
              <a:rPr lang="en-US" b="1" dirty="0">
                <a:latin typeface="Arial" pitchFamily="34" charset="0"/>
              </a:rPr>
              <a:t> </a:t>
            </a:r>
            <a:r>
              <a:rPr lang="en-US" b="1" dirty="0">
                <a:solidFill>
                  <a:srgbClr val="336699"/>
                </a:solidFill>
                <a:latin typeface="Arial" pitchFamily="34" charset="0"/>
              </a:rPr>
              <a:t> 0 : Présentation</a:t>
            </a:r>
          </a:p>
          <a:p>
            <a:pPr>
              <a:defRPr/>
            </a:pPr>
            <a:endParaRPr lang="en-US" dirty="0"/>
          </a:p>
          <a:p>
            <a:pPr>
              <a:defRPr/>
            </a:pPr>
            <a:endParaRPr lang="en-US" dirty="0" smtClean="0"/>
          </a:p>
        </p:txBody>
      </p:sp>
    </p:spTree>
    <p:extLst>
      <p:ext uri="{BB962C8B-B14F-4D97-AF65-F5344CB8AC3E}">
        <p14:creationId xmlns:p14="http://schemas.microsoft.com/office/powerpoint/2010/main" val="2636870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487214" y="4294800"/>
            <a:ext cx="5976664" cy="4680520"/>
          </a:xfrm>
        </p:spPr>
        <p:txBody>
          <a:bodyPr/>
          <a:lstStyle/>
          <a:p>
            <a:r>
              <a:rPr lang="en-US" dirty="0" smtClean="0"/>
              <a:t>Dans le cadre de la configuration de la classe, vous devez configurer Hyper-V pour les combinaisons de touches Windows directes. Le déplacement dans l'interface </a:t>
            </a:r>
            <a:r>
              <a:rPr lang="en-US" dirty="0" err="1" smtClean="0"/>
              <a:t>utilisateur</a:t>
            </a:r>
            <a:r>
              <a:rPr lang="en-US" dirty="0" smtClean="0"/>
              <a:t> de Windows Server 2012 est beaucoup plus facile, et ce dans l'hypothèse où l'utilisateur utilisera les raccourcis clavier. Vérifiez que les stagiaires ont configuré ce paramètre </a:t>
            </a:r>
            <a:r>
              <a:rPr lang="en-US" dirty="0" err="1" smtClean="0"/>
              <a:t>sur</a:t>
            </a:r>
            <a:r>
              <a:rPr lang="en-US" dirty="0" smtClean="0"/>
              <a:t> </a:t>
            </a:r>
            <a:r>
              <a:rPr lang="en-US" dirty="0" err="1" smtClean="0"/>
              <a:t>leurs</a:t>
            </a:r>
            <a:r>
              <a:rPr lang="en-US" dirty="0" smtClean="0"/>
              <a:t> </a:t>
            </a:r>
            <a:r>
              <a:rPr lang="en-US" dirty="0" err="1" smtClean="0"/>
              <a:t>ordinateurs</a:t>
            </a:r>
            <a:r>
              <a:rPr lang="en-US" dirty="0" smtClean="0"/>
              <a:t> :</a:t>
            </a:r>
          </a:p>
          <a:p>
            <a:pPr marL="228943" indent="-228943">
              <a:buFont typeface="+mj-lt"/>
              <a:buAutoNum type="arabicPeriod"/>
            </a:pPr>
            <a:r>
              <a:rPr lang="en-US" dirty="0"/>
              <a:t>Sur l'ordinateur hôte, ouvrez le Gestionnaire Hyper-V.</a:t>
            </a:r>
          </a:p>
          <a:p>
            <a:pPr marL="228943" indent="-228943">
              <a:buFont typeface="+mj-lt"/>
              <a:buAutoNum type="arabicPeriod"/>
            </a:pPr>
            <a:r>
              <a:rPr lang="en-US" dirty="0"/>
              <a:t>Cliquez avec le bouton droit sur l'ordinateur hôte dans le Gestionnaire Hyper-V, </a:t>
            </a:r>
            <a:r>
              <a:rPr lang="en-US" dirty="0" err="1" smtClean="0"/>
              <a:t>puis</a:t>
            </a:r>
            <a:r>
              <a:rPr lang="en-US" dirty="0" smtClean="0"/>
              <a:t> </a:t>
            </a:r>
            <a:r>
              <a:rPr lang="en-US" dirty="0" err="1" smtClean="0"/>
              <a:t>cliquez</a:t>
            </a:r>
            <a:r>
              <a:rPr lang="en-US" dirty="0" smtClean="0"/>
              <a:t> </a:t>
            </a:r>
            <a:r>
              <a:rPr lang="en-US" dirty="0"/>
              <a:t>sur </a:t>
            </a:r>
            <a:r>
              <a:rPr lang="en-US" b="1" dirty="0"/>
              <a:t>Paramètres Hyper-V</a:t>
            </a:r>
            <a:r>
              <a:rPr lang="en-US" dirty="0"/>
              <a:t>.</a:t>
            </a:r>
          </a:p>
          <a:p>
            <a:pPr marL="228943" indent="-228943">
              <a:buFont typeface="+mj-lt"/>
              <a:buAutoNum type="arabicPeriod"/>
            </a:pPr>
            <a:r>
              <a:rPr lang="en-US" dirty="0"/>
              <a:t>Sous </a:t>
            </a:r>
            <a:r>
              <a:rPr lang="en-US" b="1" dirty="0"/>
              <a:t>Utilisateur</a:t>
            </a:r>
            <a:r>
              <a:rPr lang="en-US" dirty="0"/>
              <a:t>, cliquez sur </a:t>
            </a:r>
            <a:r>
              <a:rPr lang="en-US" b="1" dirty="0"/>
              <a:t>Clavier</a:t>
            </a:r>
            <a:r>
              <a:rPr lang="en-US" dirty="0"/>
              <a:t>, cliquez sur </a:t>
            </a:r>
            <a:r>
              <a:rPr lang="en-US" b="1" dirty="0"/>
              <a:t>Utiliser sur l'ordinateur virtuel</a:t>
            </a:r>
            <a:r>
              <a:rPr lang="en-US" dirty="0"/>
              <a:t>, </a:t>
            </a:r>
            <a:r>
              <a:rPr lang="en-US" dirty="0" err="1" smtClean="0"/>
              <a:t>puis</a:t>
            </a:r>
            <a:r>
              <a:rPr lang="en-US" dirty="0" smtClean="0"/>
              <a:t> </a:t>
            </a:r>
            <a:r>
              <a:rPr lang="en-US" dirty="0" err="1" smtClean="0"/>
              <a:t>cliquez</a:t>
            </a:r>
            <a:r>
              <a:rPr lang="en-US" dirty="0" smtClean="0"/>
              <a:t> </a:t>
            </a:r>
            <a:r>
              <a:rPr lang="en-US" dirty="0"/>
              <a:t>sur </a:t>
            </a:r>
            <a:r>
              <a:rPr lang="en-US" b="1" dirty="0"/>
              <a:t> OK</a:t>
            </a:r>
            <a:r>
              <a:rPr lang="en-US" dirty="0"/>
              <a:t>.</a:t>
            </a:r>
          </a:p>
          <a:p>
            <a:endParaRPr lang="en-US" dirty="0"/>
          </a:p>
          <a:p>
            <a:r>
              <a:rPr lang="en-US" dirty="0"/>
              <a:t>Ouvrez un ordinateur virtuel et montrez les éléments suivants :</a:t>
            </a:r>
          </a:p>
          <a:p>
            <a:pPr marL="171707" indent="-171707">
              <a:buFont typeface="Arial" pitchFamily="34" charset="0"/>
              <a:buChar char="•"/>
            </a:pPr>
            <a:r>
              <a:rPr lang="en-US" dirty="0"/>
              <a:t>Procédure de connexion</a:t>
            </a:r>
          </a:p>
          <a:p>
            <a:pPr marL="171707" indent="-171707">
              <a:buFont typeface="Arial" pitchFamily="34" charset="0"/>
              <a:buChar char="•"/>
            </a:pPr>
            <a:r>
              <a:rPr lang="en-US" dirty="0"/>
              <a:t>Les outils d'administration sont désormais accessibles à partir du menu Outils du Gestionnaire de serveur</a:t>
            </a:r>
          </a:p>
          <a:p>
            <a:pPr marL="171707" indent="-171707">
              <a:buFont typeface="Arial" pitchFamily="34" charset="0"/>
              <a:buChar char="•"/>
            </a:pPr>
            <a:r>
              <a:rPr lang="en-CA" dirty="0" smtClean="0"/>
              <a:t>Le déplacement de </a:t>
            </a:r>
            <a:r>
              <a:rPr lang="en-US" dirty="0" smtClean="0"/>
              <a:t>la souris </a:t>
            </a:r>
            <a:r>
              <a:rPr lang="en-CA" dirty="0"/>
              <a:t>dans </a:t>
            </a:r>
            <a:r>
              <a:rPr lang="en-US" dirty="0" smtClean="0"/>
              <a:t>l'angle inférieur droit de l'écran permet d'accéder à :</a:t>
            </a:r>
            <a:endParaRPr lang="en-US" dirty="0"/>
          </a:p>
          <a:p>
            <a:pPr marL="515122" lvl="1" indent="-171707">
              <a:buFont typeface="Arial" pitchFamily="34" charset="0"/>
              <a:buChar char="•"/>
            </a:pPr>
            <a:r>
              <a:rPr lang="en-US" dirty="0"/>
              <a:t>Paramètres : </a:t>
            </a:r>
            <a:r>
              <a:rPr lang="en-US" dirty="0" err="1" smtClean="0"/>
              <a:t>Comprend</a:t>
            </a:r>
            <a:r>
              <a:rPr lang="en-US" dirty="0" smtClean="0"/>
              <a:t> </a:t>
            </a:r>
            <a:r>
              <a:rPr lang="en-US" dirty="0"/>
              <a:t>le Panneau de configuration et </a:t>
            </a:r>
            <a:r>
              <a:rPr lang="en-US" dirty="0" smtClean="0"/>
              <a:t>Alimentation.</a:t>
            </a:r>
            <a:endParaRPr lang="en-US" dirty="0"/>
          </a:p>
          <a:p>
            <a:pPr marL="515122" lvl="1" indent="-171707">
              <a:buFont typeface="Arial" pitchFamily="34" charset="0"/>
              <a:buChar char="•"/>
            </a:pPr>
            <a:r>
              <a:rPr lang="en-US" dirty="0" smtClean="0"/>
              <a:t>Écran Démarrer : </a:t>
            </a:r>
            <a:r>
              <a:rPr lang="en-US" dirty="0" err="1" smtClean="0"/>
              <a:t>Accès</a:t>
            </a:r>
            <a:r>
              <a:rPr lang="en-US" dirty="0" smtClean="0"/>
              <a:t> à certaines applications (notez que vous pouvez commencer à taper du texte sur cet écran pour lancer la </a:t>
            </a:r>
            <a:r>
              <a:rPr lang="en-US" dirty="0" err="1" smtClean="0"/>
              <a:t>recherche</a:t>
            </a:r>
            <a:r>
              <a:rPr lang="en-US" dirty="0" smtClean="0"/>
              <a:t>).</a:t>
            </a:r>
          </a:p>
          <a:p>
            <a:pPr marL="515122" lvl="1" indent="-171707">
              <a:buFont typeface="Arial" pitchFamily="34" charset="0"/>
              <a:buChar char="•"/>
            </a:pPr>
            <a:r>
              <a:rPr lang="en-US" dirty="0"/>
              <a:t>Rechercher : </a:t>
            </a:r>
            <a:r>
              <a:rPr lang="en-US" dirty="0" smtClean="0"/>
              <a:t>Les </a:t>
            </a:r>
            <a:r>
              <a:rPr lang="en-US" dirty="0"/>
              <a:t>résultats de la recherche sont filtrés par applications, </a:t>
            </a:r>
            <a:r>
              <a:rPr lang="en-US" dirty="0" err="1"/>
              <a:t>paramètres</a:t>
            </a:r>
            <a:r>
              <a:rPr lang="en-US" dirty="0"/>
              <a:t> </a:t>
            </a:r>
            <a:r>
              <a:rPr lang="en-US" dirty="0" smtClean="0"/>
              <a:t>et </a:t>
            </a:r>
            <a:r>
              <a:rPr lang="en-US" dirty="0" err="1" smtClean="0"/>
              <a:t>fichiers</a:t>
            </a:r>
            <a:r>
              <a:rPr lang="en-US" dirty="0" smtClean="0"/>
              <a:t>.</a:t>
            </a:r>
            <a:endParaRPr lang="en-US" dirty="0"/>
          </a:p>
        </p:txBody>
      </p:sp>
      <p:sp>
        <p:nvSpPr>
          <p:cNvPr id="4" name="Slide Number Placeholder 3"/>
          <p:cNvSpPr>
            <a:spLocks noGrp="1"/>
          </p:cNvSpPr>
          <p:nvPr>
            <p:ph type="sldNum" sz="quarter" idx="10"/>
          </p:nvPr>
        </p:nvSpPr>
        <p:spPr/>
        <p:txBody>
          <a:bodyPr/>
          <a:lstStyle/>
          <a:p>
            <a:fld id="{E2FF7759-803D-4F76-9AEC-98B2D9A07B0D}" type="slidenum">
              <a:rPr lang="en-US" smtClean="0"/>
              <a:pPr/>
              <a:t>16</a:t>
            </a:fld>
            <a:endParaRPr lang="en-US" dirty="0"/>
          </a:p>
        </p:txBody>
      </p:sp>
      <p:sp>
        <p:nvSpPr>
          <p:cNvPr id="6" name="Rectangle 3"/>
          <p:cNvSpPr>
            <a:spLocks noGrp="1" noChangeArrowheads="1"/>
          </p:cNvSpPr>
          <p:nvPr>
            <p:ph type="dt" sz="quarter" idx="1"/>
          </p:nvPr>
        </p:nvSpPr>
        <p:spPr>
          <a:xfrm>
            <a:off x="147011" y="133609"/>
            <a:ext cx="2664296" cy="494128"/>
          </a:xfrm>
        </p:spPr>
        <p:txBody>
          <a:bodyPr/>
          <a:lstStyle/>
          <a:p>
            <a:pPr algn="l">
              <a:defRPr/>
            </a:pPr>
            <a:r>
              <a:rPr lang="en-US" b="1" dirty="0" smtClean="0">
                <a:latin typeface="Arial" pitchFamily="34" charset="0"/>
              </a:rPr>
              <a:t>Cours 22410B</a:t>
            </a:r>
          </a:p>
          <a:p>
            <a:pPr algn="l">
              <a:defRPr/>
            </a:pPr>
            <a:r>
              <a:rPr lang="en-US" b="1" dirty="0">
                <a:solidFill>
                  <a:srgbClr val="336699"/>
                </a:solidFill>
                <a:latin typeface="Arial" pitchFamily="34" charset="0"/>
              </a:rPr>
              <a:t>Module</a:t>
            </a:r>
            <a:r>
              <a:rPr lang="en-US" b="1" dirty="0">
                <a:latin typeface="Arial" pitchFamily="34" charset="0"/>
              </a:rPr>
              <a:t> </a:t>
            </a:r>
            <a:r>
              <a:rPr lang="en-US" b="1" dirty="0">
                <a:solidFill>
                  <a:srgbClr val="336699"/>
                </a:solidFill>
                <a:latin typeface="Arial" pitchFamily="34" charset="0"/>
              </a:rPr>
              <a:t> 0 : Présentation</a:t>
            </a:r>
          </a:p>
          <a:p>
            <a:pPr>
              <a:defRPr/>
            </a:pPr>
            <a:endParaRPr lang="en-US" dirty="0"/>
          </a:p>
          <a:p>
            <a:pPr>
              <a:defRPr/>
            </a:pPr>
            <a:endParaRPr lang="en-US" dirty="0" smtClean="0"/>
          </a:p>
        </p:txBody>
      </p:sp>
      <p:sp>
        <p:nvSpPr>
          <p:cNvPr id="7" name="Slide Image Placeholder 1"/>
          <p:cNvSpPr>
            <a:spLocks noGrp="1" noRot="1" noChangeAspect="1"/>
          </p:cNvSpPr>
          <p:nvPr>
            <p:ph type="sldImg" idx="2"/>
          </p:nvPr>
        </p:nvSpPr>
        <p:spPr>
          <a:xfrm>
            <a:off x="1184275" y="698500"/>
            <a:ext cx="4654550" cy="3490913"/>
          </a:xfrm>
        </p:spPr>
      </p:sp>
    </p:spTree>
    <p:extLst>
      <p:ext uri="{BB962C8B-B14F-4D97-AF65-F5344CB8AC3E}">
        <p14:creationId xmlns:p14="http://schemas.microsoft.com/office/powerpoint/2010/main" val="26368702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0"/>
          </p:nvPr>
        </p:nvSpPr>
        <p:spPr/>
        <p:txBody>
          <a:bodyPr/>
          <a:lstStyle/>
          <a:p>
            <a:fld id="{E2FF7759-803D-4F76-9AEC-98B2D9A07B0D}" type="slidenum">
              <a:rPr lang="en-US" smtClean="0"/>
              <a:pPr/>
              <a:t>17</a:t>
            </a:fld>
            <a:endParaRPr lang="en-US" dirty="0"/>
          </a:p>
        </p:txBody>
      </p:sp>
      <p:sp>
        <p:nvSpPr>
          <p:cNvPr id="5" name="Rectangle 3"/>
          <p:cNvSpPr>
            <a:spLocks noGrp="1" noChangeArrowheads="1"/>
          </p:cNvSpPr>
          <p:nvPr>
            <p:ph type="dt" sz="quarter" idx="1"/>
          </p:nvPr>
        </p:nvSpPr>
        <p:spPr>
          <a:xfrm>
            <a:off x="147011" y="133609"/>
            <a:ext cx="2664296" cy="494128"/>
          </a:xfrm>
        </p:spPr>
        <p:txBody>
          <a:bodyPr/>
          <a:lstStyle/>
          <a:p>
            <a:pPr algn="l">
              <a:defRPr/>
            </a:pPr>
            <a:r>
              <a:rPr lang="en-US" b="1" dirty="0" smtClean="0">
                <a:latin typeface="Arial" pitchFamily="34" charset="0"/>
              </a:rPr>
              <a:t>Cours 22410B</a:t>
            </a:r>
          </a:p>
          <a:p>
            <a:pPr algn="l">
              <a:defRPr/>
            </a:pPr>
            <a:r>
              <a:rPr lang="en-US" b="1" dirty="0">
                <a:solidFill>
                  <a:srgbClr val="336699"/>
                </a:solidFill>
                <a:latin typeface="Arial" pitchFamily="34" charset="0"/>
              </a:rPr>
              <a:t>Module</a:t>
            </a:r>
            <a:r>
              <a:rPr lang="en-US" b="1" dirty="0">
                <a:latin typeface="Arial" pitchFamily="34" charset="0"/>
              </a:rPr>
              <a:t> </a:t>
            </a:r>
            <a:r>
              <a:rPr lang="en-US" b="1" dirty="0">
                <a:solidFill>
                  <a:srgbClr val="336699"/>
                </a:solidFill>
                <a:latin typeface="Arial" pitchFamily="34" charset="0"/>
              </a:rPr>
              <a:t> 0 : Présentation</a:t>
            </a:r>
          </a:p>
          <a:p>
            <a:pPr>
              <a:defRPr/>
            </a:pPr>
            <a:endParaRPr lang="en-US" dirty="0"/>
          </a:p>
          <a:p>
            <a:pPr>
              <a:defRPr/>
            </a:pPr>
            <a:endParaRPr lang="en-US" dirty="0" smtClean="0"/>
          </a:p>
        </p:txBody>
      </p:sp>
      <p:sp>
        <p:nvSpPr>
          <p:cNvPr id="6" name="Slide Image Placeholder 1"/>
          <p:cNvSpPr>
            <a:spLocks noGrp="1" noRot="1" noChangeAspect="1"/>
          </p:cNvSpPr>
          <p:nvPr>
            <p:ph type="sldImg" idx="2"/>
          </p:nvPr>
        </p:nvSpPr>
        <p:spPr>
          <a:xfrm>
            <a:off x="1184275" y="698500"/>
            <a:ext cx="4654550" cy="3490913"/>
          </a:xfrm>
        </p:spPr>
      </p:sp>
      <p:sp>
        <p:nvSpPr>
          <p:cNvPr id="7" name="Notes Placeholder 2"/>
          <p:cNvSpPr>
            <a:spLocks noGrp="1"/>
          </p:cNvSpPr>
          <p:nvPr>
            <p:ph type="body" idx="3"/>
          </p:nvPr>
        </p:nvSpPr>
        <p:spPr>
          <a:xfrm>
            <a:off x="487214" y="4294800"/>
            <a:ext cx="5976664" cy="4680520"/>
          </a:xfrm>
        </p:spPr>
        <p:txBody>
          <a:bodyPr/>
          <a:lstStyle/>
          <a:p>
            <a:pPr marL="171707" indent="-171707">
              <a:buFont typeface="Arial" pitchFamily="34" charset="0"/>
              <a:buChar char="•"/>
            </a:pPr>
            <a:r>
              <a:rPr lang="en-US" smtClean="0"/>
              <a:t>Touches </a:t>
            </a:r>
            <a:r>
              <a:rPr lang="en-US" dirty="0"/>
              <a:t>de raccourci :</a:t>
            </a:r>
          </a:p>
          <a:p>
            <a:pPr marL="515122" lvl="1" indent="-171707">
              <a:buFont typeface="Arial" pitchFamily="34" charset="0"/>
              <a:buChar char="•"/>
            </a:pPr>
            <a:r>
              <a:rPr lang="en-US" dirty="0"/>
              <a:t>Windows : ouvre </a:t>
            </a:r>
            <a:r>
              <a:rPr lang="en-US"/>
              <a:t>l'écran </a:t>
            </a:r>
            <a:r>
              <a:rPr lang="en-US" smtClean="0"/>
              <a:t>Démarrer</a:t>
            </a:r>
            <a:endParaRPr lang="en-US" dirty="0"/>
          </a:p>
          <a:p>
            <a:pPr marL="515122" lvl="1" indent="-171707">
              <a:buFont typeface="Arial" pitchFamily="34" charset="0"/>
              <a:buChar char="•"/>
            </a:pPr>
            <a:r>
              <a:rPr lang="en-US" dirty="0"/>
              <a:t>Windows+I : ouvre Paramètres</a:t>
            </a:r>
          </a:p>
          <a:p>
            <a:pPr marL="515122" lvl="1" indent="-171707">
              <a:buFont typeface="Arial" pitchFamily="34" charset="0"/>
              <a:buChar char="•"/>
            </a:pPr>
            <a:r>
              <a:rPr lang="en-US" dirty="0"/>
              <a:t>Windows+C : ouvre le même écran que le </a:t>
            </a:r>
            <a:r>
              <a:rPr lang="en-CA" dirty="0" smtClean="0"/>
              <a:t>déplacement </a:t>
            </a:r>
            <a:r>
              <a:rPr lang="en-US" dirty="0" smtClean="0"/>
              <a:t>de la souris </a:t>
            </a:r>
            <a:r>
              <a:rPr lang="en-CA" dirty="0"/>
              <a:t>dans </a:t>
            </a:r>
            <a:r>
              <a:rPr lang="en-US" dirty="0" smtClean="0"/>
              <a:t>l'angle inférieur droit de l'écran </a:t>
            </a:r>
            <a:endParaRPr lang="en-US" dirty="0"/>
          </a:p>
          <a:p>
            <a:pPr marL="515122" lvl="1" indent="-171707">
              <a:buFont typeface="Arial" pitchFamily="34" charset="0"/>
              <a:buChar char="•"/>
            </a:pPr>
            <a:r>
              <a:rPr lang="en-US" dirty="0"/>
              <a:t>Windows+R : ouvre la fenêtre Exécuter</a:t>
            </a:r>
          </a:p>
        </p:txBody>
      </p:sp>
    </p:spTree>
    <p:extLst>
      <p:ext uri="{BB962C8B-B14F-4D97-AF65-F5344CB8AC3E}">
        <p14:creationId xmlns:p14="http://schemas.microsoft.com/office/powerpoint/2010/main" val="36963716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294800"/>
            <a:ext cx="5618480" cy="4189095"/>
          </a:xfrm>
        </p:spPr>
        <p:txBody>
          <a:bodyPr/>
          <a:lstStyle/>
          <a:p>
            <a:endParaRPr lang="en-US" dirty="0"/>
          </a:p>
        </p:txBody>
      </p:sp>
      <p:sp>
        <p:nvSpPr>
          <p:cNvPr id="4" name="Slide Number Placeholder 3"/>
          <p:cNvSpPr>
            <a:spLocks noGrp="1"/>
          </p:cNvSpPr>
          <p:nvPr>
            <p:ph type="sldNum" sz="quarter" idx="10"/>
          </p:nvPr>
        </p:nvSpPr>
        <p:spPr/>
        <p:txBody>
          <a:bodyPr/>
          <a:lstStyle/>
          <a:p>
            <a:fld id="{E2FF7759-803D-4F76-9AEC-98B2D9A07B0D}" type="slidenum">
              <a:rPr lang="en-US" smtClean="0"/>
              <a:pPr/>
              <a:t>2</a:t>
            </a:fld>
            <a:endParaRPr lang="en-US" dirty="0"/>
          </a:p>
        </p:txBody>
      </p:sp>
      <p:sp>
        <p:nvSpPr>
          <p:cNvPr id="7" name="Rectangle 3"/>
          <p:cNvSpPr>
            <a:spLocks noGrp="1" noChangeArrowheads="1"/>
          </p:cNvSpPr>
          <p:nvPr>
            <p:ph type="dt" sz="quarter" idx="1"/>
          </p:nvPr>
        </p:nvSpPr>
        <p:spPr>
          <a:xfrm>
            <a:off x="147011" y="133609"/>
            <a:ext cx="2664296" cy="494128"/>
          </a:xfrm>
        </p:spPr>
        <p:txBody>
          <a:bodyPr/>
          <a:lstStyle/>
          <a:p>
            <a:pPr algn="l">
              <a:defRPr/>
            </a:pPr>
            <a:r>
              <a:rPr lang="en-US" b="1" dirty="0" smtClean="0">
                <a:latin typeface="Arial" pitchFamily="34" charset="0"/>
              </a:rPr>
              <a:t>Cours 22410B</a:t>
            </a:r>
          </a:p>
          <a:p>
            <a:pPr algn="l">
              <a:defRPr/>
            </a:pPr>
            <a:r>
              <a:rPr lang="en-US" b="1" dirty="0">
                <a:solidFill>
                  <a:srgbClr val="336699"/>
                </a:solidFill>
                <a:latin typeface="Arial" pitchFamily="34" charset="0"/>
              </a:rPr>
              <a:t>Module</a:t>
            </a:r>
            <a:r>
              <a:rPr lang="en-US" b="1" dirty="0">
                <a:latin typeface="Arial" pitchFamily="34" charset="0"/>
              </a:rPr>
              <a:t> </a:t>
            </a:r>
            <a:r>
              <a:rPr lang="en-US" b="1" dirty="0">
                <a:solidFill>
                  <a:srgbClr val="336699"/>
                </a:solidFill>
                <a:latin typeface="Arial" pitchFamily="34" charset="0"/>
              </a:rPr>
              <a:t> 0 : Présentation</a:t>
            </a:r>
          </a:p>
          <a:p>
            <a:pPr>
              <a:defRPr/>
            </a:pPr>
            <a:endParaRPr lang="en-US" dirty="0"/>
          </a:p>
          <a:p>
            <a:pPr>
              <a:defRPr/>
            </a:pPr>
            <a:endParaRPr lang="en-US" dirty="0" smtClean="0"/>
          </a:p>
        </p:txBody>
      </p:sp>
    </p:spTree>
    <p:extLst>
      <p:ext uri="{BB962C8B-B14F-4D97-AF65-F5344CB8AC3E}">
        <p14:creationId xmlns:p14="http://schemas.microsoft.com/office/powerpoint/2010/main" val="30868006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294800"/>
            <a:ext cx="5618480" cy="4189095"/>
          </a:xfrm>
        </p:spPr>
        <p:txBody>
          <a:bodyPr/>
          <a:lstStyle/>
          <a:p>
            <a:r>
              <a:rPr lang="en-CA" dirty="0"/>
              <a:t>Accueillez les stagiaires et présentez-vous. Donnez un bref aperçu de vos </a:t>
            </a:r>
            <a:r>
              <a:rPr lang="en-CA" dirty="0" err="1"/>
              <a:t>acquis</a:t>
            </a:r>
            <a:r>
              <a:rPr lang="en-CA" dirty="0"/>
              <a:t> </a:t>
            </a:r>
            <a:r>
              <a:rPr lang="en-CA" dirty="0" err="1" smtClean="0"/>
              <a:t>afin</a:t>
            </a:r>
            <a:r>
              <a:rPr lang="en-CA" dirty="0" smtClean="0"/>
              <a:t> </a:t>
            </a:r>
            <a:r>
              <a:rPr lang="en-CA" dirty="0" err="1" smtClean="0"/>
              <a:t>d'établir</a:t>
            </a:r>
            <a:r>
              <a:rPr lang="en-CA" dirty="0" smtClean="0"/>
              <a:t> </a:t>
            </a:r>
            <a:r>
              <a:rPr lang="en-CA" dirty="0"/>
              <a:t>votre crédibilité en tant qu'instructeur.</a:t>
            </a:r>
          </a:p>
          <a:p>
            <a:endParaRPr lang="en-CA" dirty="0"/>
          </a:p>
          <a:p>
            <a:r>
              <a:rPr lang="en-CA" dirty="0"/>
              <a:t>Invitez les stagiaires à se présenter en indiquant leur expérience, leur </a:t>
            </a:r>
            <a:r>
              <a:rPr lang="en-CA" dirty="0" err="1"/>
              <a:t>connaissance</a:t>
            </a:r>
            <a:r>
              <a:rPr lang="en-CA" dirty="0"/>
              <a:t> </a:t>
            </a:r>
            <a:r>
              <a:rPr lang="en-CA" dirty="0" smtClean="0"/>
              <a:t>du </a:t>
            </a:r>
            <a:r>
              <a:rPr lang="en-CA" dirty="0" err="1" smtClean="0"/>
              <a:t>produit</a:t>
            </a:r>
            <a:r>
              <a:rPr lang="en-CA" dirty="0" smtClean="0"/>
              <a:t> </a:t>
            </a:r>
            <a:r>
              <a:rPr lang="en-CA" dirty="0"/>
              <a:t>et leurs attentes concernant ce cours.</a:t>
            </a:r>
          </a:p>
          <a:p>
            <a:endParaRPr lang="en-CA" dirty="0"/>
          </a:p>
          <a:p>
            <a:r>
              <a:rPr lang="en-CA" dirty="0"/>
              <a:t>Notez sur un tableau blanc ou à feuilles mobiles les attentes des stagiaires </a:t>
            </a:r>
            <a:r>
              <a:rPr lang="en-CA" dirty="0" err="1"/>
              <a:t>afin</a:t>
            </a:r>
            <a:r>
              <a:rPr lang="en-CA" dirty="0"/>
              <a:t> </a:t>
            </a:r>
            <a:r>
              <a:rPr lang="en-CA" dirty="0" smtClean="0"/>
              <a:t>de </a:t>
            </a:r>
            <a:r>
              <a:rPr lang="en-CA" dirty="0" err="1" smtClean="0"/>
              <a:t>pouvoir</a:t>
            </a:r>
            <a:r>
              <a:rPr lang="en-CA" dirty="0" smtClean="0"/>
              <a:t> </a:t>
            </a:r>
            <a:r>
              <a:rPr lang="en-CA" dirty="0"/>
              <a:t>vous y référer pendant le cours.</a:t>
            </a:r>
          </a:p>
          <a:p>
            <a:endParaRPr lang="en-US" dirty="0"/>
          </a:p>
        </p:txBody>
      </p:sp>
      <p:sp>
        <p:nvSpPr>
          <p:cNvPr id="4" name="Slide Number Placeholder 3"/>
          <p:cNvSpPr>
            <a:spLocks noGrp="1"/>
          </p:cNvSpPr>
          <p:nvPr>
            <p:ph type="sldNum" sz="quarter" idx="10"/>
          </p:nvPr>
        </p:nvSpPr>
        <p:spPr/>
        <p:txBody>
          <a:bodyPr/>
          <a:lstStyle/>
          <a:p>
            <a:fld id="{E2FF7759-803D-4F76-9AEC-98B2D9A07B0D}" type="slidenum">
              <a:rPr lang="en-US" smtClean="0"/>
              <a:pPr/>
              <a:t>3</a:t>
            </a:fld>
            <a:endParaRPr lang="en-US" dirty="0"/>
          </a:p>
        </p:txBody>
      </p:sp>
      <p:sp>
        <p:nvSpPr>
          <p:cNvPr id="7" name="Rectangle 3"/>
          <p:cNvSpPr>
            <a:spLocks noGrp="1" noChangeArrowheads="1"/>
          </p:cNvSpPr>
          <p:nvPr>
            <p:ph type="dt" sz="quarter" idx="1"/>
          </p:nvPr>
        </p:nvSpPr>
        <p:spPr>
          <a:xfrm>
            <a:off x="147011" y="133609"/>
            <a:ext cx="2664296" cy="494128"/>
          </a:xfrm>
        </p:spPr>
        <p:txBody>
          <a:bodyPr/>
          <a:lstStyle/>
          <a:p>
            <a:pPr algn="l">
              <a:defRPr/>
            </a:pPr>
            <a:r>
              <a:rPr lang="en-US" b="1" dirty="0" smtClean="0">
                <a:latin typeface="Arial" pitchFamily="34" charset="0"/>
              </a:rPr>
              <a:t>Cours 22410B</a:t>
            </a:r>
          </a:p>
          <a:p>
            <a:pPr algn="l">
              <a:defRPr/>
            </a:pPr>
            <a:r>
              <a:rPr lang="en-US" b="1" dirty="0">
                <a:solidFill>
                  <a:srgbClr val="336699"/>
                </a:solidFill>
                <a:latin typeface="Arial" pitchFamily="34" charset="0"/>
              </a:rPr>
              <a:t>Module</a:t>
            </a:r>
            <a:r>
              <a:rPr lang="en-US" b="1" dirty="0">
                <a:latin typeface="Arial" pitchFamily="34" charset="0"/>
              </a:rPr>
              <a:t> </a:t>
            </a:r>
            <a:r>
              <a:rPr lang="en-US" b="1" dirty="0">
                <a:solidFill>
                  <a:srgbClr val="336699"/>
                </a:solidFill>
                <a:latin typeface="Arial" pitchFamily="34" charset="0"/>
              </a:rPr>
              <a:t> 0 : Présentation</a:t>
            </a:r>
          </a:p>
          <a:p>
            <a:pPr>
              <a:defRPr/>
            </a:pPr>
            <a:endParaRPr lang="en-US" dirty="0"/>
          </a:p>
          <a:p>
            <a:pPr>
              <a:defRPr/>
            </a:pPr>
            <a:endParaRPr lang="en-US" dirty="0" smtClean="0"/>
          </a:p>
        </p:txBody>
      </p:sp>
    </p:spTree>
    <p:extLst>
      <p:ext uri="{BB962C8B-B14F-4D97-AF65-F5344CB8AC3E}">
        <p14:creationId xmlns:p14="http://schemas.microsoft.com/office/powerpoint/2010/main" val="2883569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294800"/>
            <a:ext cx="5618480" cy="4189095"/>
          </a:xfrm>
        </p:spPr>
        <p:txBody>
          <a:bodyPr/>
          <a:lstStyle/>
          <a:p>
            <a:r>
              <a:rPr lang="en-CA" dirty="0" smtClean="0"/>
              <a:t>Présentez : </a:t>
            </a:r>
          </a:p>
          <a:p>
            <a:pPr marL="171450" indent="-171450">
              <a:buFont typeface="Arial" pitchFamily="34" charset="0"/>
              <a:buChar char="•"/>
            </a:pPr>
            <a:r>
              <a:rPr lang="en-CA" dirty="0" smtClean="0"/>
              <a:t>Horaires des cours</a:t>
            </a:r>
          </a:p>
          <a:p>
            <a:pPr marL="171450" indent="-171450">
              <a:buFont typeface="Arial" pitchFamily="34" charset="0"/>
              <a:buChar char="•"/>
            </a:pPr>
            <a:r>
              <a:rPr lang="en-CA" dirty="0" smtClean="0"/>
              <a:t>Prolongation des horaires d'ouverture des locaux pour les ateliers</a:t>
            </a:r>
          </a:p>
          <a:p>
            <a:pPr marL="171450" indent="-171450">
              <a:buFont typeface="Arial" pitchFamily="34" charset="0"/>
              <a:buChar char="•"/>
            </a:pPr>
            <a:r>
              <a:rPr lang="en-CA" dirty="0" smtClean="0"/>
              <a:t>Parking</a:t>
            </a:r>
          </a:p>
          <a:p>
            <a:pPr marL="171450" indent="-171450">
              <a:buFont typeface="Arial" pitchFamily="34" charset="0"/>
              <a:buChar char="•"/>
            </a:pPr>
            <a:r>
              <a:rPr lang="en-CA" dirty="0" smtClean="0"/>
              <a:t>Emplacement des toilettes</a:t>
            </a:r>
          </a:p>
          <a:p>
            <a:pPr marL="171450" indent="-171450">
              <a:buFont typeface="Arial" pitchFamily="34" charset="0"/>
              <a:buChar char="•"/>
            </a:pPr>
            <a:r>
              <a:rPr lang="en-CA" dirty="0" smtClean="0"/>
              <a:t>Repas</a:t>
            </a:r>
          </a:p>
          <a:p>
            <a:pPr marL="171450" indent="-171450">
              <a:buFont typeface="Arial" pitchFamily="34" charset="0"/>
              <a:buChar char="•"/>
            </a:pPr>
            <a:r>
              <a:rPr lang="en-CA" dirty="0" smtClean="0"/>
              <a:t>Téléphones</a:t>
            </a:r>
          </a:p>
          <a:p>
            <a:pPr marL="171450" indent="-171450">
              <a:buFont typeface="Arial" pitchFamily="34" charset="0"/>
              <a:buChar char="•"/>
            </a:pPr>
            <a:r>
              <a:rPr lang="en-CA" dirty="0" smtClean="0"/>
              <a:t>Boîte aux lettres ou messagerie</a:t>
            </a:r>
          </a:p>
          <a:p>
            <a:pPr marL="171450" indent="-171450">
              <a:buFont typeface="Arial" pitchFamily="34" charset="0"/>
              <a:buChar char="•"/>
            </a:pPr>
            <a:r>
              <a:rPr lang="en-CA" dirty="0" smtClean="0"/>
              <a:t>Emplacement des zones fumeurs et non fumeurs</a:t>
            </a:r>
          </a:p>
          <a:p>
            <a:endParaRPr lang="en-CA" dirty="0" smtClean="0"/>
          </a:p>
          <a:p>
            <a:r>
              <a:rPr lang="en-CA" dirty="0" smtClean="0"/>
              <a:t>Indiquez aux stagiaires si vos locaux disposent d'un accès Internet qu'ils pourront utiliser aux heures de pause.</a:t>
            </a:r>
          </a:p>
          <a:p>
            <a:endParaRPr lang="en-CA" dirty="0" smtClean="0"/>
          </a:p>
          <a:p>
            <a:r>
              <a:rPr lang="en-CA" dirty="0" smtClean="0"/>
              <a:t>Assurez-vous également que les stagiaires sont informés des éventuelles dispositions concernant le recyclage des déchets.</a:t>
            </a:r>
          </a:p>
        </p:txBody>
      </p:sp>
      <p:sp>
        <p:nvSpPr>
          <p:cNvPr id="4" name="Slide Number Placeholder 3"/>
          <p:cNvSpPr>
            <a:spLocks noGrp="1"/>
          </p:cNvSpPr>
          <p:nvPr>
            <p:ph type="sldNum" sz="quarter" idx="10"/>
          </p:nvPr>
        </p:nvSpPr>
        <p:spPr/>
        <p:txBody>
          <a:bodyPr/>
          <a:lstStyle/>
          <a:p>
            <a:fld id="{E2FF7759-803D-4F76-9AEC-98B2D9A07B0D}" type="slidenum">
              <a:rPr lang="en-US" smtClean="0"/>
              <a:pPr/>
              <a:t>4</a:t>
            </a:fld>
            <a:endParaRPr lang="en-US" dirty="0"/>
          </a:p>
        </p:txBody>
      </p:sp>
      <p:sp>
        <p:nvSpPr>
          <p:cNvPr id="7" name="Rectangle 3"/>
          <p:cNvSpPr>
            <a:spLocks noGrp="1" noChangeArrowheads="1"/>
          </p:cNvSpPr>
          <p:nvPr>
            <p:ph type="dt" sz="quarter" idx="1"/>
          </p:nvPr>
        </p:nvSpPr>
        <p:spPr>
          <a:xfrm>
            <a:off x="147011" y="133609"/>
            <a:ext cx="2664296" cy="494128"/>
          </a:xfrm>
        </p:spPr>
        <p:txBody>
          <a:bodyPr/>
          <a:lstStyle/>
          <a:p>
            <a:pPr algn="l">
              <a:defRPr/>
            </a:pPr>
            <a:r>
              <a:rPr lang="en-US" b="1" dirty="0" smtClean="0">
                <a:latin typeface="Arial" pitchFamily="34" charset="0"/>
              </a:rPr>
              <a:t>Cours 22410B</a:t>
            </a:r>
          </a:p>
          <a:p>
            <a:pPr algn="l">
              <a:defRPr/>
            </a:pPr>
            <a:r>
              <a:rPr lang="en-US" b="1" dirty="0">
                <a:solidFill>
                  <a:srgbClr val="336699"/>
                </a:solidFill>
                <a:latin typeface="Arial" pitchFamily="34" charset="0"/>
              </a:rPr>
              <a:t>Module</a:t>
            </a:r>
            <a:r>
              <a:rPr lang="en-US" b="1" dirty="0">
                <a:latin typeface="Arial" pitchFamily="34" charset="0"/>
              </a:rPr>
              <a:t> </a:t>
            </a:r>
            <a:r>
              <a:rPr lang="en-US" b="1" dirty="0">
                <a:solidFill>
                  <a:srgbClr val="336699"/>
                </a:solidFill>
                <a:latin typeface="Arial" pitchFamily="34" charset="0"/>
              </a:rPr>
              <a:t> 0 : Présentation</a:t>
            </a:r>
          </a:p>
          <a:p>
            <a:pPr>
              <a:defRPr/>
            </a:pPr>
            <a:endParaRPr lang="en-US" dirty="0"/>
          </a:p>
          <a:p>
            <a:pPr>
              <a:defRPr/>
            </a:pPr>
            <a:endParaRPr lang="en-US" dirty="0" smtClean="0"/>
          </a:p>
        </p:txBody>
      </p:sp>
    </p:spTree>
    <p:extLst>
      <p:ext uri="{BB962C8B-B14F-4D97-AF65-F5344CB8AC3E}">
        <p14:creationId xmlns:p14="http://schemas.microsoft.com/office/powerpoint/2010/main" val="3323433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3238" y="4294800"/>
            <a:ext cx="5618480" cy="4189095"/>
          </a:xfrm>
        </p:spPr>
        <p:txBody>
          <a:bodyPr/>
          <a:lstStyle/>
          <a:p>
            <a:r>
              <a:rPr lang="en-CA" dirty="0" smtClean="0"/>
              <a:t>Décrivez le public visé et les connaissances préalables dans ce cours. De cette façon, vous pourrez identifier les stagiaires qui n'ont pas l'expérience ou les acquis suffisants pour assister à ce cours.</a:t>
            </a:r>
          </a:p>
          <a:p>
            <a:endParaRPr lang="en-CA" dirty="0" smtClean="0"/>
          </a:p>
          <a:p>
            <a:r>
              <a:rPr lang="en-CA" dirty="0" smtClean="0"/>
              <a:t>Décrivez les objectifs du cours.</a:t>
            </a:r>
          </a:p>
        </p:txBody>
      </p:sp>
      <p:sp>
        <p:nvSpPr>
          <p:cNvPr id="4" name="Slide Number Placeholder 3"/>
          <p:cNvSpPr>
            <a:spLocks noGrp="1"/>
          </p:cNvSpPr>
          <p:nvPr>
            <p:ph type="sldNum" sz="quarter" idx="10"/>
          </p:nvPr>
        </p:nvSpPr>
        <p:spPr/>
        <p:txBody>
          <a:bodyPr/>
          <a:lstStyle/>
          <a:p>
            <a:fld id="{E2FF7759-803D-4F76-9AEC-98B2D9A07B0D}" type="slidenum">
              <a:rPr lang="en-US" smtClean="0"/>
              <a:pPr/>
              <a:t>5</a:t>
            </a:fld>
            <a:endParaRPr lang="en-US" dirty="0"/>
          </a:p>
        </p:txBody>
      </p:sp>
      <p:sp>
        <p:nvSpPr>
          <p:cNvPr id="6" name="Rectangle 3"/>
          <p:cNvSpPr>
            <a:spLocks noGrp="1" noChangeArrowheads="1"/>
          </p:cNvSpPr>
          <p:nvPr>
            <p:ph type="dt" sz="quarter" idx="1"/>
          </p:nvPr>
        </p:nvSpPr>
        <p:spPr>
          <a:xfrm>
            <a:off x="147011" y="133609"/>
            <a:ext cx="2664296" cy="494128"/>
          </a:xfrm>
        </p:spPr>
        <p:txBody>
          <a:bodyPr/>
          <a:lstStyle/>
          <a:p>
            <a:pPr algn="l">
              <a:defRPr/>
            </a:pPr>
            <a:r>
              <a:rPr lang="en-US" b="1" dirty="0" smtClean="0">
                <a:latin typeface="Arial" pitchFamily="34" charset="0"/>
              </a:rPr>
              <a:t>Cours 22410B</a:t>
            </a:r>
          </a:p>
          <a:p>
            <a:pPr algn="l">
              <a:defRPr/>
            </a:pPr>
            <a:r>
              <a:rPr lang="en-US" b="1" dirty="0">
                <a:solidFill>
                  <a:srgbClr val="336699"/>
                </a:solidFill>
                <a:latin typeface="Arial" pitchFamily="34" charset="0"/>
              </a:rPr>
              <a:t>Module</a:t>
            </a:r>
            <a:r>
              <a:rPr lang="en-US" b="1" dirty="0">
                <a:latin typeface="Arial" pitchFamily="34" charset="0"/>
              </a:rPr>
              <a:t> </a:t>
            </a:r>
            <a:r>
              <a:rPr lang="en-US" b="1" dirty="0">
                <a:solidFill>
                  <a:srgbClr val="336699"/>
                </a:solidFill>
                <a:latin typeface="Arial" pitchFamily="34" charset="0"/>
              </a:rPr>
              <a:t> 0 : Présentation</a:t>
            </a:r>
          </a:p>
          <a:p>
            <a:pPr>
              <a:defRPr/>
            </a:pPr>
            <a:endParaRPr lang="en-US" dirty="0"/>
          </a:p>
          <a:p>
            <a:pPr>
              <a:defRPr/>
            </a:pPr>
            <a:endParaRPr lang="en-US" dirty="0" smtClean="0"/>
          </a:p>
        </p:txBody>
      </p:sp>
    </p:spTree>
    <p:extLst>
      <p:ext uri="{BB962C8B-B14F-4D97-AF65-F5344CB8AC3E}">
        <p14:creationId xmlns:p14="http://schemas.microsoft.com/office/powerpoint/2010/main" val="19632936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3238" y="4294800"/>
            <a:ext cx="5618480" cy="4189095"/>
          </a:xfrm>
        </p:spPr>
        <p:txBody>
          <a:bodyPr/>
          <a:lstStyle/>
          <a:p>
            <a:r>
              <a:rPr lang="en-CA" dirty="0" smtClean="0"/>
              <a:t>Pour suivre ce cours, les stagiaires doivent :</a:t>
            </a:r>
            <a:endParaRPr lang="en-CA" dirty="0"/>
          </a:p>
          <a:p>
            <a:pPr marL="628650" lvl="1" indent="-171450">
              <a:buFont typeface="Arial" pitchFamily="34" charset="0"/>
              <a:buChar char="•"/>
            </a:pPr>
            <a:r>
              <a:rPr lang="en-CA" dirty="0"/>
              <a:t>Avoir une bonne compréhension des principes fondamentaux de la </a:t>
            </a:r>
            <a:r>
              <a:rPr lang="en-CA"/>
              <a:t>mise </a:t>
            </a:r>
            <a:r>
              <a:rPr lang="en-CA" smtClean="0"/>
              <a:t>en réseau</a:t>
            </a:r>
            <a:endParaRPr lang="en-CA" dirty="0"/>
          </a:p>
          <a:p>
            <a:pPr marL="628650" lvl="1" indent="-171450">
              <a:buFont typeface="Arial" pitchFamily="34" charset="0"/>
              <a:buChar char="•"/>
            </a:pPr>
            <a:r>
              <a:rPr lang="en-CA" dirty="0"/>
              <a:t>Comprendre la configuration de la sécurité et des tâches </a:t>
            </a:r>
            <a:r>
              <a:rPr lang="en-CA"/>
              <a:t>administratives </a:t>
            </a:r>
            <a:r>
              <a:rPr lang="en-CA" smtClean="0"/>
              <a:t>dans un </a:t>
            </a:r>
            <a:r>
              <a:rPr lang="en-CA" dirty="0"/>
              <a:t>environnement d'entreprise et avoir de l'expérience en la matière</a:t>
            </a:r>
          </a:p>
          <a:p>
            <a:pPr marL="628650" lvl="1" indent="-171450">
              <a:buFont typeface="Arial" pitchFamily="34" charset="0"/>
              <a:buChar char="•"/>
            </a:pPr>
            <a:r>
              <a:rPr lang="en-CA" dirty="0"/>
              <a:t>Avoir de l'expérience en matière de prise en charge et de </a:t>
            </a:r>
            <a:r>
              <a:rPr lang="en-CA"/>
              <a:t>configuration </a:t>
            </a:r>
            <a:r>
              <a:rPr lang="en-CA" smtClean="0"/>
              <a:t>des clients </a:t>
            </a:r>
            <a:r>
              <a:rPr lang="en-CA" dirty="0"/>
              <a:t>Windows®</a:t>
            </a:r>
          </a:p>
          <a:p>
            <a:pPr marL="628650" lvl="1" indent="-171450">
              <a:buFont typeface="Arial" pitchFamily="34" charset="0"/>
              <a:buChar char="•"/>
            </a:pPr>
            <a:r>
              <a:rPr lang="en-CA" dirty="0"/>
              <a:t>Avoir une bonne expérience pratique des clients Windows </a:t>
            </a:r>
            <a:r>
              <a:rPr lang="en-CA"/>
              <a:t>avec </a:t>
            </a:r>
            <a:r>
              <a:rPr lang="en-CA" smtClean="0"/>
              <a:t>Windows Vista</a:t>
            </a:r>
            <a:r>
              <a:rPr lang="en-CA" dirty="0"/>
              <a:t>®, Windows 7 ou Windows 8.</a:t>
            </a:r>
          </a:p>
          <a:p>
            <a:pPr lvl="1"/>
            <a:endParaRPr lang="en-CA" dirty="0"/>
          </a:p>
          <a:p>
            <a:r>
              <a:rPr lang="en-CA" dirty="0"/>
              <a:t>Une expérience préalable de Windows Server serait profitable aux stagiaires.</a:t>
            </a:r>
          </a:p>
        </p:txBody>
      </p:sp>
      <p:sp>
        <p:nvSpPr>
          <p:cNvPr id="4" name="Slide Number Placeholder 3"/>
          <p:cNvSpPr>
            <a:spLocks noGrp="1"/>
          </p:cNvSpPr>
          <p:nvPr>
            <p:ph type="sldNum" sz="quarter" idx="10"/>
          </p:nvPr>
        </p:nvSpPr>
        <p:spPr/>
        <p:txBody>
          <a:bodyPr/>
          <a:lstStyle/>
          <a:p>
            <a:fld id="{E2FF7759-803D-4F76-9AEC-98B2D9A07B0D}" type="slidenum">
              <a:rPr lang="en-US" smtClean="0"/>
              <a:pPr/>
              <a:t>6</a:t>
            </a:fld>
            <a:endParaRPr lang="en-US" dirty="0"/>
          </a:p>
        </p:txBody>
      </p:sp>
      <p:sp>
        <p:nvSpPr>
          <p:cNvPr id="6" name="Rectangle 3"/>
          <p:cNvSpPr>
            <a:spLocks noGrp="1" noChangeArrowheads="1"/>
          </p:cNvSpPr>
          <p:nvPr>
            <p:ph type="dt" sz="quarter" idx="1"/>
          </p:nvPr>
        </p:nvSpPr>
        <p:spPr>
          <a:xfrm>
            <a:off x="147011" y="133609"/>
            <a:ext cx="2664296" cy="494128"/>
          </a:xfrm>
        </p:spPr>
        <p:txBody>
          <a:bodyPr/>
          <a:lstStyle/>
          <a:p>
            <a:pPr algn="l">
              <a:defRPr/>
            </a:pPr>
            <a:r>
              <a:rPr lang="en-US" b="1" dirty="0" smtClean="0">
                <a:latin typeface="Arial" pitchFamily="34" charset="0"/>
              </a:rPr>
              <a:t>Cours 22410B</a:t>
            </a:r>
          </a:p>
          <a:p>
            <a:pPr algn="l">
              <a:defRPr/>
            </a:pPr>
            <a:r>
              <a:rPr lang="en-US" b="1" dirty="0">
                <a:solidFill>
                  <a:srgbClr val="336699"/>
                </a:solidFill>
                <a:latin typeface="Arial" pitchFamily="34" charset="0"/>
              </a:rPr>
              <a:t>Module</a:t>
            </a:r>
            <a:r>
              <a:rPr lang="en-US" b="1" dirty="0">
                <a:latin typeface="Arial" pitchFamily="34" charset="0"/>
              </a:rPr>
              <a:t> </a:t>
            </a:r>
            <a:r>
              <a:rPr lang="en-US" b="1" dirty="0">
                <a:solidFill>
                  <a:srgbClr val="336699"/>
                </a:solidFill>
                <a:latin typeface="Arial" pitchFamily="34" charset="0"/>
              </a:rPr>
              <a:t> 0 : Présentation</a:t>
            </a:r>
          </a:p>
          <a:p>
            <a:pPr>
              <a:defRPr/>
            </a:pPr>
            <a:endParaRPr lang="en-US" dirty="0"/>
          </a:p>
          <a:p>
            <a:pPr>
              <a:defRPr/>
            </a:pPr>
            <a:endParaRPr lang="en-US" dirty="0" smtClean="0"/>
          </a:p>
        </p:txBody>
      </p:sp>
    </p:spTree>
    <p:extLst>
      <p:ext uri="{BB962C8B-B14F-4D97-AF65-F5344CB8AC3E}">
        <p14:creationId xmlns:p14="http://schemas.microsoft.com/office/powerpoint/2010/main" val="19632936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294800"/>
            <a:ext cx="5618480" cy="4189095"/>
          </a:xfrm>
        </p:spPr>
        <p:txBody>
          <a:bodyPr/>
          <a:lstStyle/>
          <a:p>
            <a:pPr>
              <a:lnSpc>
                <a:spcPct val="114000"/>
              </a:lnSpc>
            </a:pPr>
            <a:r>
              <a:rPr lang="en-US" dirty="0"/>
              <a:t>À la fin de ce cours, les stagiaires seront à même d'effectuer les </a:t>
            </a:r>
            <a:r>
              <a:rPr lang="en-US" dirty="0" err="1"/>
              <a:t>tâches</a:t>
            </a:r>
            <a:r>
              <a:rPr lang="en-US" dirty="0"/>
              <a:t> </a:t>
            </a:r>
            <a:r>
              <a:rPr lang="en-US" dirty="0" err="1" smtClean="0"/>
              <a:t>suivantes</a:t>
            </a:r>
            <a:r>
              <a:rPr lang="en-US" dirty="0"/>
              <a:t> </a:t>
            </a:r>
            <a:r>
              <a:rPr lang="en-US" dirty="0" smtClean="0"/>
              <a:t>:</a:t>
            </a:r>
            <a:endParaRPr lang="en-CA" dirty="0"/>
          </a:p>
          <a:p>
            <a:pPr marL="171450" lvl="0" indent="-171450">
              <a:lnSpc>
                <a:spcPct val="114000"/>
              </a:lnSpc>
              <a:buFont typeface="Arial" pitchFamily="34" charset="0"/>
              <a:buChar char="•"/>
            </a:pPr>
            <a:r>
              <a:rPr lang="en-CA" dirty="0"/>
              <a:t>Installer et configurer Windows Server 2012</a:t>
            </a:r>
          </a:p>
          <a:p>
            <a:pPr marL="171450" lvl="0" indent="-171450">
              <a:lnSpc>
                <a:spcPct val="114000"/>
              </a:lnSpc>
              <a:buFont typeface="Arial" pitchFamily="34" charset="0"/>
              <a:buChar char="•"/>
            </a:pPr>
            <a:r>
              <a:rPr lang="en-CA" dirty="0"/>
              <a:t>Décrire les services de domaine Active Directory (AD DS)</a:t>
            </a:r>
          </a:p>
          <a:p>
            <a:pPr marL="171450" lvl="0" indent="-171450">
              <a:lnSpc>
                <a:spcPct val="114000"/>
              </a:lnSpc>
              <a:buFont typeface="Arial" pitchFamily="34" charset="0"/>
              <a:buChar char="•"/>
            </a:pPr>
            <a:r>
              <a:rPr lang="en-CA" dirty="0"/>
              <a:t>Gérer des objets AD DS</a:t>
            </a:r>
          </a:p>
          <a:p>
            <a:pPr marL="171450" lvl="0" indent="-171450">
              <a:lnSpc>
                <a:spcPct val="114000"/>
              </a:lnSpc>
              <a:buFont typeface="Arial" pitchFamily="34" charset="0"/>
              <a:buChar char="•"/>
            </a:pPr>
            <a:r>
              <a:rPr lang="en-CA" dirty="0"/>
              <a:t>Automatiser l'administration d'AD DS</a:t>
            </a:r>
          </a:p>
          <a:p>
            <a:pPr marL="171450" lvl="0" indent="-171450">
              <a:lnSpc>
                <a:spcPct val="114000"/>
              </a:lnSpc>
              <a:buFont typeface="Arial" pitchFamily="34" charset="0"/>
              <a:buChar char="•"/>
            </a:pPr>
            <a:r>
              <a:rPr lang="en-CA" dirty="0"/>
              <a:t>Implémenter IPv4</a:t>
            </a:r>
          </a:p>
          <a:p>
            <a:pPr marL="171450" lvl="0" indent="-171450">
              <a:lnSpc>
                <a:spcPct val="114000"/>
              </a:lnSpc>
              <a:buFont typeface="Arial" pitchFamily="34" charset="0"/>
              <a:buChar char="•"/>
            </a:pPr>
            <a:r>
              <a:rPr lang="en-CA" dirty="0"/>
              <a:t>Implémenter le protocole DHCP (Dynamic Host Configuration Protocol)</a:t>
            </a:r>
          </a:p>
          <a:p>
            <a:pPr marL="171450" lvl="0" indent="-171450">
              <a:lnSpc>
                <a:spcPct val="114000"/>
              </a:lnSpc>
              <a:buFont typeface="Arial" pitchFamily="34" charset="0"/>
              <a:buChar char="•"/>
            </a:pPr>
            <a:r>
              <a:rPr lang="en-CA" dirty="0"/>
              <a:t>Implémenter le système DNS (Domain Name System)</a:t>
            </a:r>
          </a:p>
          <a:p>
            <a:pPr marL="171450" lvl="0" indent="-171450">
              <a:lnSpc>
                <a:spcPct val="114000"/>
              </a:lnSpc>
              <a:buFont typeface="Arial" pitchFamily="34" charset="0"/>
              <a:buChar char="•"/>
            </a:pPr>
            <a:r>
              <a:rPr lang="en-CA" dirty="0"/>
              <a:t>Implémenter IPv6</a:t>
            </a:r>
          </a:p>
          <a:p>
            <a:pPr marL="171450" lvl="0" indent="-171450">
              <a:lnSpc>
                <a:spcPct val="114000"/>
              </a:lnSpc>
              <a:buFont typeface="Arial" pitchFamily="34" charset="0"/>
              <a:buChar char="•"/>
            </a:pPr>
            <a:r>
              <a:rPr lang="en-CA" dirty="0"/>
              <a:t>Implémenter le stockage local</a:t>
            </a:r>
          </a:p>
          <a:p>
            <a:pPr marL="171450" lvl="0" indent="-171450">
              <a:lnSpc>
                <a:spcPct val="114000"/>
              </a:lnSpc>
              <a:buFont typeface="Arial" pitchFamily="34" charset="0"/>
              <a:buChar char="•"/>
            </a:pPr>
            <a:r>
              <a:rPr lang="en-CA" dirty="0"/>
              <a:t>Partager des fichiers et des imprimantes</a:t>
            </a:r>
          </a:p>
          <a:p>
            <a:pPr marL="171450" lvl="0" indent="-171450">
              <a:lnSpc>
                <a:spcPct val="114000"/>
              </a:lnSpc>
              <a:buFont typeface="Arial" pitchFamily="34" charset="0"/>
              <a:buChar char="•"/>
            </a:pPr>
            <a:r>
              <a:rPr lang="en-CA" dirty="0"/>
              <a:t>Implémenter une stratégie de groupe</a:t>
            </a:r>
          </a:p>
          <a:p>
            <a:pPr marL="171450" lvl="0" indent="-171450">
              <a:lnSpc>
                <a:spcPct val="114000"/>
              </a:lnSpc>
              <a:buFont typeface="Arial" pitchFamily="34" charset="0"/>
              <a:buChar char="•"/>
            </a:pPr>
            <a:r>
              <a:rPr lang="en-CA" dirty="0"/>
              <a:t>Utiliser des objets de stratégie de groupe pour sécuriser les systèmes d'exploitation Windows Server</a:t>
            </a:r>
          </a:p>
          <a:p>
            <a:pPr marL="171450" lvl="0" indent="-171450">
              <a:lnSpc>
                <a:spcPct val="114000"/>
              </a:lnSpc>
              <a:buFont typeface="Arial" pitchFamily="34" charset="0"/>
              <a:buChar char="•"/>
            </a:pPr>
            <a:r>
              <a:rPr lang="en-CA" dirty="0"/>
              <a:t>Implémenter la virtualisation de serveur avec le rôle </a:t>
            </a:r>
            <a:r>
              <a:rPr lang="en-US" dirty="0"/>
              <a:t>Hyper-V </a:t>
            </a:r>
            <a:r>
              <a:rPr lang="en-US" dirty="0" err="1"/>
              <a:t>dans</a:t>
            </a:r>
            <a:r>
              <a:rPr lang="en-US" dirty="0"/>
              <a:t> </a:t>
            </a:r>
            <a:r>
              <a:rPr lang="en-US" dirty="0" smtClean="0"/>
              <a:t>Windows Server</a:t>
            </a:r>
            <a:r>
              <a:rPr lang="en-US" dirty="0"/>
              <a:t> 2012 </a:t>
            </a:r>
            <a:endParaRPr lang="en-US" dirty="0" smtClean="0">
              <a:solidFill>
                <a:srgbClr val="7030A0"/>
              </a:solidFill>
            </a:endParaRPr>
          </a:p>
        </p:txBody>
      </p:sp>
      <p:sp>
        <p:nvSpPr>
          <p:cNvPr id="4" name="Slide Number Placeholder 3"/>
          <p:cNvSpPr>
            <a:spLocks noGrp="1"/>
          </p:cNvSpPr>
          <p:nvPr>
            <p:ph type="sldNum" sz="quarter" idx="10"/>
          </p:nvPr>
        </p:nvSpPr>
        <p:spPr/>
        <p:txBody>
          <a:bodyPr/>
          <a:lstStyle/>
          <a:p>
            <a:fld id="{E2FF7759-803D-4F76-9AEC-98B2D9A07B0D}" type="slidenum">
              <a:rPr lang="en-US" smtClean="0"/>
              <a:pPr/>
              <a:t>7</a:t>
            </a:fld>
            <a:endParaRPr lang="en-US" dirty="0"/>
          </a:p>
        </p:txBody>
      </p:sp>
      <p:sp>
        <p:nvSpPr>
          <p:cNvPr id="6" name="Rectangle 3"/>
          <p:cNvSpPr>
            <a:spLocks noGrp="1" noChangeArrowheads="1"/>
          </p:cNvSpPr>
          <p:nvPr>
            <p:ph type="dt" sz="quarter" idx="1"/>
          </p:nvPr>
        </p:nvSpPr>
        <p:spPr>
          <a:xfrm>
            <a:off x="147011" y="133609"/>
            <a:ext cx="2664296" cy="494128"/>
          </a:xfrm>
        </p:spPr>
        <p:txBody>
          <a:bodyPr/>
          <a:lstStyle/>
          <a:p>
            <a:pPr algn="l">
              <a:defRPr/>
            </a:pPr>
            <a:r>
              <a:rPr lang="en-US" b="1" dirty="0" smtClean="0">
                <a:latin typeface="Arial" pitchFamily="34" charset="0"/>
              </a:rPr>
              <a:t>Cours 22410B</a:t>
            </a:r>
          </a:p>
          <a:p>
            <a:pPr algn="l">
              <a:defRPr/>
            </a:pPr>
            <a:r>
              <a:rPr lang="en-US" b="1" dirty="0">
                <a:solidFill>
                  <a:srgbClr val="336699"/>
                </a:solidFill>
                <a:latin typeface="Arial" pitchFamily="34" charset="0"/>
              </a:rPr>
              <a:t>Module</a:t>
            </a:r>
            <a:r>
              <a:rPr lang="en-US" b="1" dirty="0">
                <a:latin typeface="Arial" pitchFamily="34" charset="0"/>
              </a:rPr>
              <a:t> </a:t>
            </a:r>
            <a:r>
              <a:rPr lang="en-US" b="1" dirty="0">
                <a:solidFill>
                  <a:srgbClr val="336699"/>
                </a:solidFill>
                <a:latin typeface="Arial" pitchFamily="34" charset="0"/>
              </a:rPr>
              <a:t> 0 : Présentation</a:t>
            </a:r>
          </a:p>
          <a:p>
            <a:pPr>
              <a:defRPr/>
            </a:pPr>
            <a:endParaRPr lang="en-US" dirty="0"/>
          </a:p>
          <a:p>
            <a:pPr>
              <a:defRPr/>
            </a:pPr>
            <a:endParaRPr lang="en-US" dirty="0" smtClean="0"/>
          </a:p>
        </p:txBody>
      </p:sp>
    </p:spTree>
    <p:extLst>
      <p:ext uri="{BB962C8B-B14F-4D97-AF65-F5344CB8AC3E}">
        <p14:creationId xmlns:p14="http://schemas.microsoft.com/office/powerpoint/2010/main" val="1963293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294800"/>
            <a:ext cx="5618480" cy="4189095"/>
          </a:xfrm>
        </p:spPr>
        <p:txBody>
          <a:bodyPr/>
          <a:lstStyle/>
          <a:p>
            <a:r>
              <a:rPr lang="en-US" sz="1000" b="0" baseline="0" dirty="0" smtClean="0">
                <a:solidFill>
                  <a:srgbClr val="7030A0"/>
                </a:solidFill>
              </a:rPr>
              <a:t> </a:t>
            </a:r>
          </a:p>
          <a:p>
            <a:endParaRPr lang="en-US" sz="1000" b="0" dirty="0" smtClean="0">
              <a:solidFill>
                <a:srgbClr val="7030A0"/>
              </a:solidFill>
            </a:endParaRPr>
          </a:p>
          <a:p>
            <a:r>
              <a:rPr lang="en-US" b="0" dirty="0" smtClean="0"/>
              <a:t>Expliquez aux stagiaires comment ils doivent utiliser le Manuel du cours en </a:t>
            </a:r>
            <a:r>
              <a:rPr lang="en-US" b="0" dirty="0" err="1" smtClean="0"/>
              <a:t>classe</a:t>
            </a:r>
            <a:r>
              <a:rPr lang="en-US" b="0" dirty="0" smtClean="0"/>
              <a:t> et le </a:t>
            </a:r>
            <a:r>
              <a:rPr lang="en-US" b="0" dirty="0" err="1" smtClean="0"/>
              <a:t>contenu</a:t>
            </a:r>
            <a:r>
              <a:rPr lang="en-US" b="0" dirty="0" smtClean="0"/>
              <a:t> d'accompagnement numérique du cours en dehors de la classe</a:t>
            </a:r>
          </a:p>
          <a:p>
            <a:pPr marL="463550" lvl="1" indent="-231775">
              <a:buFont typeface="Arial" pitchFamily="34" charset="0"/>
              <a:buChar char="•"/>
            </a:pPr>
            <a:r>
              <a:rPr lang="en-US" sz="1000" b="0" baseline="0" dirty="0" smtClean="0">
                <a:solidFill>
                  <a:srgbClr val="7030A0"/>
                </a:solidFill>
              </a:rPr>
              <a:t>.</a:t>
            </a:r>
            <a:r>
              <a:rPr lang="en-US" b="0" dirty="0" smtClean="0"/>
              <a:t>Expliquez que pendant le cours théorique, les stagiaires peuvent se référer au Manuel du cours, </a:t>
            </a:r>
            <a:r>
              <a:rPr lang="en-US" dirty="0" smtClean="0"/>
              <a:t>puisque </a:t>
            </a:r>
            <a:r>
              <a:rPr lang="en-US" b="0" dirty="0" smtClean="0"/>
              <a:t>celui-ci contient toutes les informations techniques importantes dont ils ont besoin, proposées dans un format concis et très ciblé, parfaitement adapté à l'apprentissage en classe. </a:t>
            </a:r>
          </a:p>
          <a:p>
            <a:pPr marL="463550" lvl="1" indent="-231775">
              <a:buFont typeface="Arial" pitchFamily="34" charset="0"/>
              <a:buChar char="•"/>
            </a:pPr>
            <a:r>
              <a:rPr lang="en-US" b="0" dirty="0" smtClean="0"/>
              <a:t>Indiquez que le Contenu d'accompagnement numérique sur le site Web</a:t>
            </a:r>
            <a:r>
              <a:rPr lang="en-US" u="sng" dirty="0" smtClean="0"/>
              <a:t> </a:t>
            </a:r>
            <a:r>
              <a:rPr lang="en-US" u="sng" dirty="0">
                <a:hlinkClick r:id="rId3"/>
              </a:rPr>
              <a:t>http://www.microsoft.com/learning/companionmoc</a:t>
            </a:r>
            <a:r>
              <a:rPr lang="en-US" dirty="0"/>
              <a:t> </a:t>
            </a:r>
            <a:r>
              <a:rPr lang="en-US" b="0" dirty="0" err="1" smtClean="0"/>
              <a:t>complète</a:t>
            </a:r>
            <a:r>
              <a:rPr lang="en-US" b="0" dirty="0" smtClean="0"/>
              <a:t> le Manuel du </a:t>
            </a:r>
            <a:r>
              <a:rPr lang="en-US" b="0" dirty="0" err="1" smtClean="0"/>
              <a:t>cours</a:t>
            </a:r>
            <a:r>
              <a:rPr lang="en-US" b="0" dirty="0" smtClean="0"/>
              <a:t> et offre la possibilité d'aller au-delà de la classe en approfondissant l'apprentissage de manière autonome. </a:t>
            </a:r>
          </a:p>
        </p:txBody>
      </p:sp>
      <p:sp>
        <p:nvSpPr>
          <p:cNvPr id="4" name="Slide Number Placeholder 3"/>
          <p:cNvSpPr>
            <a:spLocks noGrp="1"/>
          </p:cNvSpPr>
          <p:nvPr>
            <p:ph type="sldNum" sz="quarter" idx="10"/>
          </p:nvPr>
        </p:nvSpPr>
        <p:spPr/>
        <p:txBody>
          <a:bodyPr/>
          <a:lstStyle/>
          <a:p>
            <a:fld id="{E2FF7759-803D-4F76-9AEC-98B2D9A07B0D}" type="slidenum">
              <a:rPr lang="en-US" smtClean="0"/>
              <a:pPr/>
              <a:t>8</a:t>
            </a:fld>
            <a:endParaRPr lang="en-US" dirty="0"/>
          </a:p>
        </p:txBody>
      </p:sp>
      <p:sp>
        <p:nvSpPr>
          <p:cNvPr id="6" name="Rectangle 3"/>
          <p:cNvSpPr>
            <a:spLocks noGrp="1" noChangeArrowheads="1"/>
          </p:cNvSpPr>
          <p:nvPr>
            <p:ph type="dt" sz="quarter" idx="1"/>
          </p:nvPr>
        </p:nvSpPr>
        <p:spPr>
          <a:xfrm>
            <a:off x="147011" y="133609"/>
            <a:ext cx="2664296" cy="494128"/>
          </a:xfrm>
        </p:spPr>
        <p:txBody>
          <a:bodyPr/>
          <a:lstStyle/>
          <a:p>
            <a:pPr algn="l">
              <a:defRPr/>
            </a:pPr>
            <a:r>
              <a:rPr lang="en-US" b="1" dirty="0" smtClean="0">
                <a:latin typeface="Arial" pitchFamily="34" charset="0"/>
              </a:rPr>
              <a:t>Cours 22410B</a:t>
            </a:r>
          </a:p>
          <a:p>
            <a:pPr algn="l">
              <a:defRPr/>
            </a:pPr>
            <a:r>
              <a:rPr lang="en-US" b="1" dirty="0">
                <a:solidFill>
                  <a:srgbClr val="336699"/>
                </a:solidFill>
                <a:latin typeface="Arial" pitchFamily="34" charset="0"/>
              </a:rPr>
              <a:t>Module</a:t>
            </a:r>
            <a:r>
              <a:rPr lang="en-US" b="1" dirty="0">
                <a:latin typeface="Arial" pitchFamily="34" charset="0"/>
              </a:rPr>
              <a:t> </a:t>
            </a:r>
            <a:r>
              <a:rPr lang="en-US" b="1" dirty="0">
                <a:solidFill>
                  <a:srgbClr val="336699"/>
                </a:solidFill>
                <a:latin typeface="Arial" pitchFamily="34" charset="0"/>
              </a:rPr>
              <a:t> 0 : Présentation</a:t>
            </a:r>
          </a:p>
          <a:p>
            <a:pPr>
              <a:defRPr/>
            </a:pPr>
            <a:endParaRPr lang="en-US" dirty="0"/>
          </a:p>
          <a:p>
            <a:pPr>
              <a:defRPr/>
            </a:pPr>
            <a:endParaRPr lang="en-US" dirty="0" smtClean="0"/>
          </a:p>
        </p:txBody>
      </p:sp>
    </p:spTree>
    <p:extLst>
      <p:ext uri="{BB962C8B-B14F-4D97-AF65-F5344CB8AC3E}">
        <p14:creationId xmlns:p14="http://schemas.microsoft.com/office/powerpoint/2010/main" val="13420584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294800"/>
            <a:ext cx="5618480" cy="4189095"/>
          </a:xfrm>
        </p:spPr>
        <p:txBody>
          <a:bodyPr/>
          <a:lstStyle/>
          <a:p>
            <a:endParaRPr lang="en-US" dirty="0"/>
          </a:p>
        </p:txBody>
      </p:sp>
      <p:sp>
        <p:nvSpPr>
          <p:cNvPr id="4" name="Slide Number Placeholder 3"/>
          <p:cNvSpPr>
            <a:spLocks noGrp="1"/>
          </p:cNvSpPr>
          <p:nvPr>
            <p:ph type="sldNum" sz="quarter" idx="10"/>
          </p:nvPr>
        </p:nvSpPr>
        <p:spPr/>
        <p:txBody>
          <a:bodyPr/>
          <a:lstStyle/>
          <a:p>
            <a:fld id="{E2FF7759-803D-4F76-9AEC-98B2D9A07B0D}" type="slidenum">
              <a:rPr lang="en-US" smtClean="0"/>
              <a:pPr/>
              <a:t>9</a:t>
            </a:fld>
            <a:endParaRPr lang="en-US" dirty="0"/>
          </a:p>
        </p:txBody>
      </p:sp>
      <p:sp>
        <p:nvSpPr>
          <p:cNvPr id="6" name="Rectangle 3"/>
          <p:cNvSpPr>
            <a:spLocks noGrp="1" noChangeArrowheads="1"/>
          </p:cNvSpPr>
          <p:nvPr>
            <p:ph type="dt" sz="quarter" idx="1"/>
          </p:nvPr>
        </p:nvSpPr>
        <p:spPr>
          <a:xfrm>
            <a:off x="147011" y="133609"/>
            <a:ext cx="2664296" cy="494128"/>
          </a:xfrm>
        </p:spPr>
        <p:txBody>
          <a:bodyPr/>
          <a:lstStyle/>
          <a:p>
            <a:pPr algn="l">
              <a:defRPr/>
            </a:pPr>
            <a:r>
              <a:rPr lang="en-US" b="1" dirty="0" smtClean="0">
                <a:latin typeface="Arial" pitchFamily="34" charset="0"/>
              </a:rPr>
              <a:t>Cours 22410B</a:t>
            </a:r>
          </a:p>
          <a:p>
            <a:pPr algn="l">
              <a:defRPr/>
            </a:pPr>
            <a:r>
              <a:rPr lang="en-US" b="1" dirty="0">
                <a:solidFill>
                  <a:srgbClr val="336699"/>
                </a:solidFill>
                <a:latin typeface="Arial" pitchFamily="34" charset="0"/>
              </a:rPr>
              <a:t>Module</a:t>
            </a:r>
            <a:r>
              <a:rPr lang="en-US" b="1" dirty="0">
                <a:latin typeface="Arial" pitchFamily="34" charset="0"/>
              </a:rPr>
              <a:t> </a:t>
            </a:r>
            <a:r>
              <a:rPr lang="en-US" b="1" dirty="0">
                <a:solidFill>
                  <a:srgbClr val="336699"/>
                </a:solidFill>
                <a:latin typeface="Arial" pitchFamily="34" charset="0"/>
              </a:rPr>
              <a:t> 0 : Présentation</a:t>
            </a:r>
          </a:p>
          <a:p>
            <a:pPr>
              <a:defRPr/>
            </a:pPr>
            <a:endParaRPr lang="en-US" dirty="0"/>
          </a:p>
          <a:p>
            <a:pPr>
              <a:defRPr/>
            </a:pPr>
            <a:endParaRPr lang="en-US" dirty="0" smtClean="0"/>
          </a:p>
        </p:txBody>
      </p:sp>
    </p:spTree>
    <p:extLst>
      <p:ext uri="{BB962C8B-B14F-4D97-AF65-F5344CB8AC3E}">
        <p14:creationId xmlns:p14="http://schemas.microsoft.com/office/powerpoint/2010/main" val="2331096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OC Title Slide">
    <p:spTree>
      <p:nvGrpSpPr>
        <p:cNvPr id="1" name=""/>
        <p:cNvGrpSpPr/>
        <p:nvPr/>
      </p:nvGrpSpPr>
      <p:grpSpPr>
        <a:xfrm>
          <a:off x="0" y="0"/>
          <a:ext cx="0" cy="0"/>
          <a:chOff x="0" y="0"/>
          <a:chExt cx="0" cy="0"/>
        </a:xfrm>
      </p:grpSpPr>
      <p:sp>
        <p:nvSpPr>
          <p:cNvPr id="6" name="Rectangle 5"/>
          <p:cNvSpPr/>
          <p:nvPr userDrawn="1"/>
        </p:nvSpPr>
        <p:spPr>
          <a:xfrm>
            <a:off x="14177" y="2514600"/>
            <a:ext cx="9144000" cy="25146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userDrawn="1"/>
        </p:nvSpPr>
        <p:spPr>
          <a:xfrm>
            <a:off x="533400" y="1500426"/>
            <a:ext cx="8143056" cy="830997"/>
          </a:xfrm>
          <a:prstGeom prst="rect">
            <a:avLst/>
          </a:prstGeom>
          <a:noFill/>
        </p:spPr>
        <p:txBody>
          <a:bodyPr wrap="square" rtlCol="0">
            <a:spAutoFit/>
          </a:bodyPr>
          <a:lstStyle/>
          <a:p>
            <a:r>
              <a:rPr lang="en-US" sz="4800" smtClean="0">
                <a:solidFill>
                  <a:schemeClr val="tx1">
                    <a:lumMod val="65000"/>
                    <a:lumOff val="35000"/>
                  </a:schemeClr>
                </a:solidFill>
                <a:latin typeface="Segoe UI Light" pitchFamily="34" charset="0"/>
                <a:ea typeface="Segoe UI" pitchFamily="34" charset="0"/>
                <a:cs typeface="Segoe UI" pitchFamily="34" charset="0"/>
              </a:rPr>
              <a:t>Microsoft</a:t>
            </a:r>
            <a:r>
              <a:rPr lang="en-US" baseline="100000" smtClean="0">
                <a:solidFill>
                  <a:schemeClr val="tx1">
                    <a:lumMod val="65000"/>
                    <a:lumOff val="35000"/>
                  </a:schemeClr>
                </a:solidFill>
                <a:latin typeface="Segoe UI Light" pitchFamily="34" charset="0"/>
                <a:ea typeface="Segoe UI" pitchFamily="34" charset="0"/>
                <a:cs typeface="Segoe UI" pitchFamily="34" charset="0"/>
              </a:rPr>
              <a:t>®</a:t>
            </a:r>
            <a:r>
              <a:rPr lang="en-US" sz="4400" smtClean="0">
                <a:solidFill>
                  <a:schemeClr val="tx1">
                    <a:lumMod val="65000"/>
                    <a:lumOff val="35000"/>
                  </a:schemeClr>
                </a:solidFill>
                <a:latin typeface="Segoe UI Light" pitchFamily="34" charset="0"/>
                <a:ea typeface="Segoe UI" pitchFamily="34" charset="0"/>
                <a:cs typeface="Segoe UI" pitchFamily="34" charset="0"/>
              </a:rPr>
              <a:t> </a:t>
            </a:r>
            <a:r>
              <a:rPr lang="en-US" sz="4800" smtClean="0">
                <a:solidFill>
                  <a:schemeClr val="tx1">
                    <a:lumMod val="65000"/>
                    <a:lumOff val="35000"/>
                  </a:schemeClr>
                </a:solidFill>
                <a:latin typeface="Segoe UI Light" pitchFamily="34" charset="0"/>
                <a:ea typeface="Segoe UI" pitchFamily="34" charset="0"/>
                <a:cs typeface="Segoe UI" pitchFamily="34" charset="0"/>
              </a:rPr>
              <a:t>Official Course</a:t>
            </a:r>
            <a:endParaRPr lang="en-US" sz="4800" dirty="0">
              <a:solidFill>
                <a:schemeClr val="tx1">
                  <a:lumMod val="65000"/>
                  <a:lumOff val="35000"/>
                </a:schemeClr>
              </a:solidFill>
              <a:latin typeface="Segoe UI Light" pitchFamily="34" charset="0"/>
              <a:ea typeface="Segoe UI" pitchFamily="34" charset="0"/>
              <a:cs typeface="Segoe UI" pitchFamily="34" charset="0"/>
            </a:endParaRPr>
          </a:p>
        </p:txBody>
      </p:sp>
      <p:sp>
        <p:nvSpPr>
          <p:cNvPr id="15" name="Text Placeholder 14"/>
          <p:cNvSpPr>
            <a:spLocks noGrp="1"/>
          </p:cNvSpPr>
          <p:nvPr>
            <p:ph type="body" sz="quarter" idx="10" hasCustomPrompt="1"/>
          </p:nvPr>
        </p:nvSpPr>
        <p:spPr>
          <a:xfrm>
            <a:off x="3108233" y="2514600"/>
            <a:ext cx="5687423" cy="1371600"/>
          </a:xfrm>
          <a:prstGeom prst="rect">
            <a:avLst/>
          </a:prstGeom>
        </p:spPr>
        <p:txBody>
          <a:bodyPr anchor="ctr"/>
          <a:lstStyle>
            <a:lvl1pPr marL="0" indent="0">
              <a:buNone/>
              <a:defRPr sz="8400" baseline="0">
                <a:solidFill>
                  <a:schemeClr val="bg1"/>
                </a:solidFill>
                <a:latin typeface="Segoe UI Light" pitchFamily="34" charset="0"/>
              </a:defRPr>
            </a:lvl1pPr>
          </a:lstStyle>
          <a:p>
            <a:pPr lvl="0"/>
            <a:r>
              <a:rPr lang="en-US" dirty="0" smtClean="0"/>
              <a:t>&lt;Number&gt;</a:t>
            </a:r>
            <a:endParaRPr lang="en-US" dirty="0"/>
          </a:p>
        </p:txBody>
      </p:sp>
      <p:sp>
        <p:nvSpPr>
          <p:cNvPr id="19" name="Text Placeholder 18"/>
          <p:cNvSpPr>
            <a:spLocks noGrp="1"/>
          </p:cNvSpPr>
          <p:nvPr>
            <p:ph type="body" sz="quarter" idx="11" hasCustomPrompt="1"/>
          </p:nvPr>
        </p:nvSpPr>
        <p:spPr>
          <a:xfrm>
            <a:off x="3108233" y="3886200"/>
            <a:ext cx="5638800" cy="1143000"/>
          </a:xfrm>
          <a:prstGeom prst="rect">
            <a:avLst/>
          </a:prstGeom>
        </p:spPr>
        <p:txBody>
          <a:bodyPr/>
          <a:lstStyle>
            <a:lvl1pPr marL="0" indent="0">
              <a:buNone/>
              <a:defRPr sz="2800" baseline="0">
                <a:solidFill>
                  <a:schemeClr val="bg1"/>
                </a:solidFill>
                <a:latin typeface="Segoe UI" pitchFamily="34" charset="0"/>
                <a:ea typeface="Segoe UI" pitchFamily="34" charset="0"/>
                <a:cs typeface="Segoe UI" pitchFamily="34" charset="0"/>
              </a:defRPr>
            </a:lvl1pPr>
          </a:lstStyle>
          <a:p>
            <a:pPr lvl="0"/>
            <a:r>
              <a:rPr lang="en-US" dirty="0" smtClean="0"/>
              <a:t>Course title starts here</a:t>
            </a:r>
            <a:endParaRPr lang="en-US" dirty="0"/>
          </a:p>
        </p:txBody>
      </p:sp>
      <p:pic>
        <p:nvPicPr>
          <p:cNvPr id="3" name="Picture 2"/>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1" y="2514600"/>
            <a:ext cx="3063240" cy="2514600"/>
          </a:xfrm>
          <a:prstGeom prst="rect">
            <a:avLst/>
          </a:prstGeom>
        </p:spPr>
      </p:pic>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400800" y="5758770"/>
            <a:ext cx="2590800" cy="953009"/>
          </a:xfrm>
          <a:prstGeom prst="rect">
            <a:avLst/>
          </a:prstGeom>
        </p:spPr>
      </p:pic>
    </p:spTree>
    <p:extLst>
      <p:ext uri="{BB962C8B-B14F-4D97-AF65-F5344CB8AC3E}">
        <p14:creationId xmlns:p14="http://schemas.microsoft.com/office/powerpoint/2010/main" val="33908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ynamics Title Slide">
    <p:spTree>
      <p:nvGrpSpPr>
        <p:cNvPr id="1" name=""/>
        <p:cNvGrpSpPr/>
        <p:nvPr/>
      </p:nvGrpSpPr>
      <p:grpSpPr>
        <a:xfrm>
          <a:off x="0" y="0"/>
          <a:ext cx="0" cy="0"/>
          <a:chOff x="0" y="0"/>
          <a:chExt cx="0" cy="0"/>
        </a:xfrm>
      </p:grpSpPr>
      <p:sp>
        <p:nvSpPr>
          <p:cNvPr id="6" name="Rectangle 5"/>
          <p:cNvSpPr/>
          <p:nvPr userDrawn="1"/>
        </p:nvSpPr>
        <p:spPr>
          <a:xfrm>
            <a:off x="14177" y="2514600"/>
            <a:ext cx="9144000" cy="25146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 Placeholder 14"/>
          <p:cNvSpPr>
            <a:spLocks noGrp="1"/>
          </p:cNvSpPr>
          <p:nvPr>
            <p:ph type="body" sz="quarter" idx="10" hasCustomPrompt="1"/>
          </p:nvPr>
        </p:nvSpPr>
        <p:spPr>
          <a:xfrm>
            <a:off x="3108233" y="2514600"/>
            <a:ext cx="5687423" cy="1371600"/>
          </a:xfrm>
          <a:prstGeom prst="rect">
            <a:avLst/>
          </a:prstGeom>
        </p:spPr>
        <p:txBody>
          <a:bodyPr anchor="ctr"/>
          <a:lstStyle>
            <a:lvl1pPr marL="0" indent="0">
              <a:buNone/>
              <a:defRPr sz="8400" baseline="0">
                <a:solidFill>
                  <a:schemeClr val="bg1"/>
                </a:solidFill>
                <a:latin typeface="Segoe UI Light" pitchFamily="34" charset="0"/>
              </a:defRPr>
            </a:lvl1pPr>
          </a:lstStyle>
          <a:p>
            <a:pPr lvl="0"/>
            <a:r>
              <a:rPr lang="en-US" dirty="0" smtClean="0"/>
              <a:t>&lt;Number&gt;</a:t>
            </a:r>
            <a:endParaRPr lang="en-US" dirty="0"/>
          </a:p>
        </p:txBody>
      </p:sp>
      <p:sp>
        <p:nvSpPr>
          <p:cNvPr id="19" name="Text Placeholder 18"/>
          <p:cNvSpPr>
            <a:spLocks noGrp="1"/>
          </p:cNvSpPr>
          <p:nvPr>
            <p:ph type="body" sz="quarter" idx="11" hasCustomPrompt="1"/>
          </p:nvPr>
        </p:nvSpPr>
        <p:spPr>
          <a:xfrm>
            <a:off x="3108233" y="3886200"/>
            <a:ext cx="5638800" cy="1143000"/>
          </a:xfrm>
          <a:prstGeom prst="rect">
            <a:avLst/>
          </a:prstGeom>
        </p:spPr>
        <p:txBody>
          <a:bodyPr/>
          <a:lstStyle>
            <a:lvl1pPr marL="0" indent="0">
              <a:buNone/>
              <a:defRPr sz="2800" baseline="0">
                <a:solidFill>
                  <a:schemeClr val="bg1"/>
                </a:solidFill>
                <a:latin typeface="Segoe UI" pitchFamily="34" charset="0"/>
                <a:ea typeface="Segoe UI" pitchFamily="34" charset="0"/>
                <a:cs typeface="Segoe UI" pitchFamily="34" charset="0"/>
              </a:defRPr>
            </a:lvl1pPr>
          </a:lstStyle>
          <a:p>
            <a:pPr lvl="0"/>
            <a:r>
              <a:rPr lang="en-US" dirty="0" smtClean="0"/>
              <a:t>Course title starts here</a:t>
            </a: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9600" y="1193478"/>
            <a:ext cx="4710223" cy="1016322"/>
          </a:xfrm>
          <a:prstGeom prst="rect">
            <a:avLst/>
          </a:prstGeom>
        </p:spPr>
      </p:pic>
      <p:pic>
        <p:nvPicPr>
          <p:cNvPr id="10" name="Picture 9"/>
          <p:cNvPicPr>
            <a:picLocks/>
          </p:cNvPicPr>
          <p:nvPr userDrawn="1"/>
        </p:nvPicPr>
        <p:blipFill>
          <a:blip r:embed="rId3">
            <a:extLst>
              <a:ext uri="{28A0092B-C50C-407E-A947-70E740481C1C}">
                <a14:useLocalDpi xmlns:a14="http://schemas.microsoft.com/office/drawing/2010/main" val="0"/>
              </a:ext>
            </a:extLst>
          </a:blip>
          <a:stretch>
            <a:fillRect/>
          </a:stretch>
        </p:blipFill>
        <p:spPr>
          <a:xfrm>
            <a:off x="1" y="2514600"/>
            <a:ext cx="3063240" cy="2514600"/>
          </a:xfrm>
          <a:prstGeom prst="rect">
            <a:avLst/>
          </a:prstGeom>
        </p:spPr>
      </p:pic>
      <p:pic>
        <p:nvPicPr>
          <p:cNvPr id="2" name="Picture 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086600" y="5998843"/>
            <a:ext cx="1814119" cy="694933"/>
          </a:xfrm>
          <a:prstGeom prst="rect">
            <a:avLst/>
          </a:prstGeom>
        </p:spPr>
      </p:pic>
    </p:spTree>
    <p:extLst>
      <p:ext uri="{BB962C8B-B14F-4D97-AF65-F5344CB8AC3E}">
        <p14:creationId xmlns:p14="http://schemas.microsoft.com/office/powerpoint/2010/main" val="275450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odule opener">
    <p:spTree>
      <p:nvGrpSpPr>
        <p:cNvPr id="1" name=""/>
        <p:cNvGrpSpPr/>
        <p:nvPr/>
      </p:nvGrpSpPr>
      <p:grpSpPr>
        <a:xfrm>
          <a:off x="0" y="0"/>
          <a:ext cx="0" cy="0"/>
          <a:chOff x="0" y="0"/>
          <a:chExt cx="0" cy="0"/>
        </a:xfrm>
      </p:grpSpPr>
      <p:sp>
        <p:nvSpPr>
          <p:cNvPr id="6" name="Rectangle 5"/>
          <p:cNvSpPr/>
          <p:nvPr userDrawn="1"/>
        </p:nvSpPr>
        <p:spPr>
          <a:xfrm>
            <a:off x="-293914" y="-76200"/>
            <a:ext cx="9448800" cy="7239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userDrawn="1"/>
        </p:nvSpPr>
        <p:spPr>
          <a:xfrm>
            <a:off x="2286000" y="2514600"/>
            <a:ext cx="6858000" cy="881743"/>
          </a:xfrm>
          <a:prstGeom prst="rect">
            <a:avLst/>
          </a:prstGeom>
          <a:solidFill>
            <a:srgbClr val="33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 Placeholder 14"/>
          <p:cNvSpPr>
            <a:spLocks noGrp="1"/>
          </p:cNvSpPr>
          <p:nvPr>
            <p:ph type="body" sz="quarter" idx="11" hasCustomPrompt="1"/>
          </p:nvPr>
        </p:nvSpPr>
        <p:spPr>
          <a:xfrm>
            <a:off x="2590800" y="2514600"/>
            <a:ext cx="5638800" cy="881743"/>
          </a:xfrm>
          <a:prstGeom prst="rect">
            <a:avLst/>
          </a:prstGeom>
        </p:spPr>
        <p:txBody>
          <a:bodyPr anchor="ctr"/>
          <a:lstStyle>
            <a:lvl1pPr marL="0" indent="0">
              <a:buNone/>
              <a:defRPr sz="4800" baseline="0">
                <a:solidFill>
                  <a:schemeClr val="bg1"/>
                </a:solidFill>
                <a:latin typeface="Segoe UI" pitchFamily="34" charset="0"/>
                <a:ea typeface="Segoe UI" pitchFamily="34" charset="0"/>
                <a:cs typeface="Segoe UI" pitchFamily="34" charset="0"/>
              </a:defRPr>
            </a:lvl1pPr>
          </a:lstStyle>
          <a:p>
            <a:pPr lvl="0"/>
            <a:r>
              <a:rPr lang="en-US" smtClean="0"/>
              <a:t>Module &lt;Number</a:t>
            </a:r>
            <a:r>
              <a:rPr lang="en-US" dirty="0" smtClean="0"/>
              <a:t>&gt;</a:t>
            </a:r>
            <a:endParaRPr lang="en-US" dirty="0"/>
          </a:p>
        </p:txBody>
      </p:sp>
      <p:sp>
        <p:nvSpPr>
          <p:cNvPr id="9" name="Text Placeholder 18"/>
          <p:cNvSpPr>
            <a:spLocks noGrp="1"/>
          </p:cNvSpPr>
          <p:nvPr>
            <p:ph type="body" sz="quarter" idx="12" hasCustomPrompt="1"/>
          </p:nvPr>
        </p:nvSpPr>
        <p:spPr>
          <a:xfrm>
            <a:off x="2590800" y="3505200"/>
            <a:ext cx="5624732" cy="1432560"/>
          </a:xfrm>
          <a:prstGeom prst="rect">
            <a:avLst/>
          </a:prstGeom>
        </p:spPr>
        <p:txBody>
          <a:bodyPr/>
          <a:lstStyle>
            <a:lvl1pPr marL="0" indent="0">
              <a:buNone/>
              <a:defRPr sz="2800" baseline="0">
                <a:solidFill>
                  <a:schemeClr val="bg1"/>
                </a:solidFill>
                <a:latin typeface="Segoe UI" pitchFamily="34" charset="0"/>
                <a:ea typeface="Segoe UI" pitchFamily="34" charset="0"/>
                <a:cs typeface="Segoe UI" pitchFamily="34" charset="0"/>
              </a:defRPr>
            </a:lvl1pPr>
          </a:lstStyle>
          <a:p>
            <a:pPr lvl="0"/>
            <a:r>
              <a:rPr lang="en-US" dirty="0" smtClean="0"/>
              <a:t>Module title starts here</a:t>
            </a:r>
            <a:endParaRPr lang="en-US" dirty="0"/>
          </a:p>
        </p:txBody>
      </p:sp>
    </p:spTree>
    <p:extLst>
      <p:ext uri="{BB962C8B-B14F-4D97-AF65-F5344CB8AC3E}">
        <p14:creationId xmlns:p14="http://schemas.microsoft.com/office/powerpoint/2010/main" val="2043426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2pt Slide Title ">
    <p:spTree>
      <p:nvGrpSpPr>
        <p:cNvPr id="1" name=""/>
        <p:cNvGrpSpPr/>
        <p:nvPr/>
      </p:nvGrpSpPr>
      <p:grpSpPr>
        <a:xfrm>
          <a:off x="0" y="0"/>
          <a:ext cx="0" cy="0"/>
          <a:chOff x="0" y="0"/>
          <a:chExt cx="0" cy="0"/>
        </a:xfrm>
      </p:grpSpPr>
      <p:sp>
        <p:nvSpPr>
          <p:cNvPr id="8" name="Rectangle 7"/>
          <p:cNvSpPr/>
          <p:nvPr userDrawn="1"/>
        </p:nvSpPr>
        <p:spPr>
          <a:xfrm>
            <a:off x="0" y="0"/>
            <a:ext cx="9144000" cy="82296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457200" y="0"/>
            <a:ext cx="8229600" cy="822960"/>
          </a:xfrm>
        </p:spPr>
        <p:txBody>
          <a:bodyPr>
            <a:noAutofit/>
          </a:bodyPr>
          <a:lstStyle>
            <a:lvl1pPr algn="l">
              <a:defRPr sz="3200" baseline="0">
                <a:solidFill>
                  <a:schemeClr val="bg1"/>
                </a:solidFill>
                <a:latin typeface="Segoe UI" pitchFamily="34" charset="0"/>
                <a:ea typeface="Segoe UI" pitchFamily="34" charset="0"/>
                <a:cs typeface="Segoe UI" pitchFamily="34" charset="0"/>
              </a:defRPr>
            </a:lvl1pPr>
          </a:lstStyle>
          <a:p>
            <a:r>
              <a:rPr lang="en-US" dirty="0" smtClean="0"/>
              <a:t>32pt Slide Title</a:t>
            </a:r>
            <a:endParaRPr lang="en-US" dirty="0"/>
          </a:p>
        </p:txBody>
      </p:sp>
      <p:sp>
        <p:nvSpPr>
          <p:cNvPr id="10" name="Slide Number Placeholder 9"/>
          <p:cNvSpPr>
            <a:spLocks noGrp="1"/>
          </p:cNvSpPr>
          <p:nvPr>
            <p:ph type="sldNum" sz="quarter" idx="12"/>
          </p:nvPr>
        </p:nvSpPr>
        <p:spPr/>
        <p:txBody>
          <a:bodyPr/>
          <a:lstStyle>
            <a:lvl1pPr>
              <a:defRPr sz="1200">
                <a:solidFill>
                  <a:schemeClr val="tx1">
                    <a:lumMod val="65000"/>
                    <a:lumOff val="35000"/>
                  </a:schemeClr>
                </a:solidFill>
                <a:latin typeface="Segoe UI" pitchFamily="34" charset="0"/>
                <a:ea typeface="Segoe UI" pitchFamily="34" charset="0"/>
                <a:cs typeface="Segoe UI" pitchFamily="34" charset="0"/>
              </a:defRPr>
            </a:lvl1pPr>
          </a:lstStyle>
          <a:p>
            <a:fld id="{D814DA60-3BEE-4BCE-BEDB-E433FD970963}" type="slidenum">
              <a:rPr lang="en-US" smtClean="0"/>
              <a:pPr/>
              <a:t>‹#›</a:t>
            </a:fld>
            <a:endParaRPr lang="en-US" dirty="0"/>
          </a:p>
        </p:txBody>
      </p:sp>
      <p:sp>
        <p:nvSpPr>
          <p:cNvPr id="6" name="Footer Placeholder 8"/>
          <p:cNvSpPr>
            <a:spLocks noGrp="1"/>
          </p:cNvSpPr>
          <p:nvPr>
            <p:ph type="ftr" sz="quarter" idx="11"/>
          </p:nvPr>
        </p:nvSpPr>
        <p:spPr>
          <a:xfrm>
            <a:off x="457200" y="6324600"/>
            <a:ext cx="2895600" cy="365125"/>
          </a:xfrm>
        </p:spPr>
        <p:txBody>
          <a:bodyPr/>
          <a:lstStyle>
            <a:lvl1pPr algn="l">
              <a:defRPr/>
            </a:lvl1pPr>
          </a:lstStyle>
          <a:p>
            <a:endParaRPr lang="en-US" dirty="0"/>
          </a:p>
        </p:txBody>
      </p:sp>
      <p:sp>
        <p:nvSpPr>
          <p:cNvPr id="9" name="Text Placeholder 4"/>
          <p:cNvSpPr>
            <a:spLocks noGrp="1"/>
          </p:cNvSpPr>
          <p:nvPr>
            <p:ph type="body" sz="quarter" idx="13"/>
          </p:nvPr>
        </p:nvSpPr>
        <p:spPr>
          <a:xfrm>
            <a:off x="457200" y="1066800"/>
            <a:ext cx="8229600" cy="5105400"/>
          </a:xfrm>
          <a:prstGeom prst="rect">
            <a:avLst/>
          </a:prstGeom>
        </p:spPr>
        <p:txBody>
          <a:bodyPr/>
          <a:lstStyle>
            <a:lvl1pPr marL="457200" indent="-457200">
              <a:buClr>
                <a:srgbClr val="0070C0"/>
              </a:buClr>
              <a:buFont typeface="Arial" pitchFamily="34" charset="0"/>
              <a:buChar char="•"/>
              <a:defRPr sz="2800" b="0">
                <a:latin typeface="Segoe UI" pitchFamily="34" charset="0"/>
                <a:ea typeface="Segoe UI" pitchFamily="34" charset="0"/>
                <a:cs typeface="Segoe UI" pitchFamily="34" charset="0"/>
              </a:defRPr>
            </a:lvl1pPr>
            <a:lvl2pPr marL="800100" indent="-342900">
              <a:buClr>
                <a:srgbClr val="0070C0"/>
              </a:buClr>
              <a:buFont typeface="Arial" pitchFamily="34" charset="0"/>
              <a:buChar char="•"/>
              <a:defRPr sz="2400" b="0">
                <a:latin typeface="Segoe UI" pitchFamily="34" charset="0"/>
                <a:ea typeface="Segoe UI" pitchFamily="34" charset="0"/>
                <a:cs typeface="Segoe UI" pitchFamily="34" charset="0"/>
              </a:defRPr>
            </a:lvl2pPr>
            <a:lvl3pPr marL="1257300" indent="-342900">
              <a:buClr>
                <a:srgbClr val="0070C0"/>
              </a:buClr>
              <a:buFont typeface="Arial" pitchFamily="34" charset="0"/>
              <a:buChar char="•"/>
              <a:defRPr sz="2000" b="0">
                <a:latin typeface="Segoe UI" pitchFamily="34" charset="0"/>
                <a:ea typeface="Segoe UI" pitchFamily="34" charset="0"/>
                <a:cs typeface="Segoe UI" pitchFamily="34" charset="0"/>
              </a:defRPr>
            </a:lvl3pPr>
            <a:lvl4pPr>
              <a:defRPr>
                <a:latin typeface="Segoe UI" pitchFamily="34" charset="0"/>
                <a:ea typeface="Segoe UI" pitchFamily="34" charset="0"/>
                <a:cs typeface="Segoe UI" pitchFamily="34" charset="0"/>
              </a:defRPr>
            </a:lvl4pPr>
            <a:lvl5pPr>
              <a:defRPr>
                <a:latin typeface="Segoe UI" pitchFamily="34" charset="0"/>
                <a:ea typeface="Segoe UI" pitchFamily="34" charset="0"/>
                <a:cs typeface="Segoe U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extLst>
      <p:ext uri="{BB962C8B-B14F-4D97-AF65-F5344CB8AC3E}">
        <p14:creationId xmlns:p14="http://schemas.microsoft.com/office/powerpoint/2010/main" val="111817231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8pt Slide Title">
    <p:spTree>
      <p:nvGrpSpPr>
        <p:cNvPr id="1" name=""/>
        <p:cNvGrpSpPr/>
        <p:nvPr/>
      </p:nvGrpSpPr>
      <p:grpSpPr>
        <a:xfrm>
          <a:off x="0" y="0"/>
          <a:ext cx="0" cy="0"/>
          <a:chOff x="0" y="0"/>
          <a:chExt cx="0" cy="0"/>
        </a:xfrm>
      </p:grpSpPr>
      <p:sp>
        <p:nvSpPr>
          <p:cNvPr id="8" name="Rectangle 7"/>
          <p:cNvSpPr/>
          <p:nvPr userDrawn="1"/>
        </p:nvSpPr>
        <p:spPr>
          <a:xfrm>
            <a:off x="0" y="0"/>
            <a:ext cx="9144000" cy="82296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457200" y="0"/>
            <a:ext cx="8229600" cy="822960"/>
          </a:xfrm>
        </p:spPr>
        <p:txBody>
          <a:bodyPr>
            <a:noAutofit/>
          </a:bodyPr>
          <a:lstStyle>
            <a:lvl1pPr algn="l">
              <a:defRPr sz="2800" baseline="0">
                <a:solidFill>
                  <a:schemeClr val="bg1"/>
                </a:solidFill>
                <a:latin typeface="Segoe UI" pitchFamily="34" charset="0"/>
                <a:ea typeface="Segoe UI" pitchFamily="34" charset="0"/>
                <a:cs typeface="Segoe UI" pitchFamily="34" charset="0"/>
              </a:defRPr>
            </a:lvl1pPr>
          </a:lstStyle>
          <a:p>
            <a:r>
              <a:rPr lang="en-US" dirty="0" smtClean="0"/>
              <a:t>28 </a:t>
            </a:r>
            <a:r>
              <a:rPr lang="en-US" dirty="0" err="1" smtClean="0"/>
              <a:t>pt</a:t>
            </a:r>
            <a:r>
              <a:rPr lang="en-US" dirty="0" smtClean="0"/>
              <a:t> Slide Title</a:t>
            </a:r>
            <a:endParaRPr lang="en-US" dirty="0"/>
          </a:p>
        </p:txBody>
      </p:sp>
      <p:sp>
        <p:nvSpPr>
          <p:cNvPr id="6" name="Footer Placeholder 5"/>
          <p:cNvSpPr>
            <a:spLocks noGrp="1"/>
          </p:cNvSpPr>
          <p:nvPr>
            <p:ph type="ftr" sz="quarter" idx="11"/>
          </p:nvPr>
        </p:nvSpPr>
        <p:spPr>
          <a:xfrm>
            <a:off x="457200" y="6324600"/>
            <a:ext cx="2895600"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p:txBody>
          <a:bodyPr/>
          <a:lstStyle/>
          <a:p>
            <a:fld id="{D814DA60-3BEE-4BCE-BEDB-E433FD970963}" type="slidenum">
              <a:rPr lang="en-US" smtClean="0"/>
              <a:pPr/>
              <a:t>‹#›</a:t>
            </a:fld>
            <a:endParaRPr lang="en-US" dirty="0"/>
          </a:p>
        </p:txBody>
      </p:sp>
      <p:sp>
        <p:nvSpPr>
          <p:cNvPr id="9" name="Text Placeholder 4"/>
          <p:cNvSpPr>
            <a:spLocks noGrp="1"/>
          </p:cNvSpPr>
          <p:nvPr>
            <p:ph type="body" sz="quarter" idx="13"/>
          </p:nvPr>
        </p:nvSpPr>
        <p:spPr>
          <a:xfrm>
            <a:off x="457200" y="1066800"/>
            <a:ext cx="8229600" cy="5105400"/>
          </a:xfrm>
          <a:prstGeom prst="rect">
            <a:avLst/>
          </a:prstGeom>
        </p:spPr>
        <p:txBody>
          <a:bodyPr/>
          <a:lstStyle>
            <a:lvl1pPr marL="457200" indent="-457200">
              <a:buClr>
                <a:srgbClr val="0070C0"/>
              </a:buClr>
              <a:buFont typeface="Arial" pitchFamily="34" charset="0"/>
              <a:buChar char="•"/>
              <a:defRPr sz="2800" b="0">
                <a:latin typeface="Segoe UI" pitchFamily="34" charset="0"/>
                <a:ea typeface="Segoe UI" pitchFamily="34" charset="0"/>
                <a:cs typeface="Segoe UI" pitchFamily="34" charset="0"/>
              </a:defRPr>
            </a:lvl1pPr>
            <a:lvl2pPr marL="800100" indent="-342900">
              <a:buClr>
                <a:srgbClr val="0070C0"/>
              </a:buClr>
              <a:buFont typeface="Arial" pitchFamily="34" charset="0"/>
              <a:buChar char="•"/>
              <a:defRPr sz="2400" b="0">
                <a:latin typeface="Segoe UI" pitchFamily="34" charset="0"/>
                <a:ea typeface="Segoe UI" pitchFamily="34" charset="0"/>
                <a:cs typeface="Segoe UI" pitchFamily="34" charset="0"/>
              </a:defRPr>
            </a:lvl2pPr>
            <a:lvl3pPr marL="1257300" indent="-342900">
              <a:buClr>
                <a:srgbClr val="0070C0"/>
              </a:buClr>
              <a:buFont typeface="Arial" pitchFamily="34" charset="0"/>
              <a:buChar char="•"/>
              <a:defRPr sz="2000" b="0">
                <a:latin typeface="Segoe UI" pitchFamily="34" charset="0"/>
                <a:ea typeface="Segoe UI" pitchFamily="34" charset="0"/>
                <a:cs typeface="Segoe UI" pitchFamily="34" charset="0"/>
              </a:defRPr>
            </a:lvl3pPr>
            <a:lvl4pPr>
              <a:defRPr>
                <a:latin typeface="Segoe UI" pitchFamily="34" charset="0"/>
                <a:ea typeface="Segoe UI" pitchFamily="34" charset="0"/>
                <a:cs typeface="Segoe UI" pitchFamily="34" charset="0"/>
              </a:defRPr>
            </a:lvl4pPr>
            <a:lvl5pPr>
              <a:defRPr>
                <a:latin typeface="Segoe UI" pitchFamily="34" charset="0"/>
                <a:ea typeface="Segoe UI" pitchFamily="34" charset="0"/>
                <a:cs typeface="Segoe U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extLst>
      <p:ext uri="{BB962C8B-B14F-4D97-AF65-F5344CB8AC3E}">
        <p14:creationId xmlns:p14="http://schemas.microsoft.com/office/powerpoint/2010/main" val="978192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457200" y="6324600"/>
            <a:ext cx="2895600" cy="365125"/>
          </a:xfrm>
        </p:spPr>
        <p:txBody>
          <a:bodyPr/>
          <a:lstStyle>
            <a:lvl1pPr algn="l">
              <a:defRPr/>
            </a:lvl1pPr>
          </a:lstStyle>
          <a:p>
            <a:endParaRPr lang="en-US" dirty="0"/>
          </a:p>
        </p:txBody>
      </p:sp>
      <p:sp>
        <p:nvSpPr>
          <p:cNvPr id="4" name="Slide Number Placeholder 3"/>
          <p:cNvSpPr>
            <a:spLocks noGrp="1"/>
          </p:cNvSpPr>
          <p:nvPr>
            <p:ph type="sldNum" sz="quarter" idx="12"/>
          </p:nvPr>
        </p:nvSpPr>
        <p:spPr/>
        <p:txBody>
          <a:bodyPr/>
          <a:lstStyle>
            <a:lvl1pPr>
              <a:defRPr>
                <a:latin typeface="Segoe UI" pitchFamily="34" charset="0"/>
                <a:ea typeface="Segoe UI" pitchFamily="34" charset="0"/>
                <a:cs typeface="Segoe UI" pitchFamily="34" charset="0"/>
              </a:defRPr>
            </a:lvl1pPr>
          </a:lstStyle>
          <a:p>
            <a:fld id="{D814DA60-3BEE-4BCE-BEDB-E433FD970963}" type="slidenum">
              <a:rPr lang="en-US" smtClean="0"/>
              <a:pPr/>
              <a:t>‹#›</a:t>
            </a:fld>
            <a:endParaRPr lang="en-US" dirty="0"/>
          </a:p>
        </p:txBody>
      </p:sp>
      <p:sp>
        <p:nvSpPr>
          <p:cNvPr id="5" name="Rectangle 4"/>
          <p:cNvSpPr/>
          <p:nvPr userDrawn="1"/>
        </p:nvSpPr>
        <p:spPr>
          <a:xfrm>
            <a:off x="0" y="0"/>
            <a:ext cx="9144000" cy="82296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p:cNvSpPr>
            <a:spLocks noGrp="1"/>
          </p:cNvSpPr>
          <p:nvPr>
            <p:ph type="title" hasCustomPrompt="1"/>
          </p:nvPr>
        </p:nvSpPr>
        <p:spPr>
          <a:xfrm>
            <a:off x="457200" y="0"/>
            <a:ext cx="8229600" cy="822960"/>
          </a:xfrm>
        </p:spPr>
        <p:txBody>
          <a:bodyPr>
            <a:noAutofit/>
          </a:bodyPr>
          <a:lstStyle>
            <a:lvl1pPr algn="l">
              <a:defRPr sz="3200" baseline="0">
                <a:solidFill>
                  <a:schemeClr val="bg1"/>
                </a:solidFill>
                <a:latin typeface="Segoe UI" pitchFamily="34" charset="0"/>
                <a:ea typeface="Segoe UI" pitchFamily="34" charset="0"/>
                <a:cs typeface="Segoe UI" pitchFamily="34" charset="0"/>
              </a:defRPr>
            </a:lvl1pPr>
          </a:lstStyle>
          <a:p>
            <a:r>
              <a:rPr lang="en-US" dirty="0" smtClean="0"/>
              <a:t>32pt Slide Title</a:t>
            </a:r>
            <a:endParaRPr lang="en-US" dirty="0"/>
          </a:p>
        </p:txBody>
      </p:sp>
    </p:spTree>
    <p:extLst>
      <p:ext uri="{BB962C8B-B14F-4D97-AF65-F5344CB8AC3E}">
        <p14:creationId xmlns:p14="http://schemas.microsoft.com/office/powerpoint/2010/main" val="41481122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Cliquez pour modifier le style du titre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69B7DB-8367-4EA5-BD31-DC3A1C807884}" type="datetimeFigureOut">
              <a:rPr lang="en-US" smtClean="0"/>
              <a:pPr/>
              <a:t>3/16/2013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Segoe UI" pitchFamily="34" charset="0"/>
                <a:ea typeface="Segoe UI" pitchFamily="34" charset="0"/>
                <a:cs typeface="Segoe UI" pitchFamily="34" charset="0"/>
              </a:defRPr>
            </a:lvl1pPr>
          </a:lstStyle>
          <a:p>
            <a:fld id="{D814DA60-3BEE-4BCE-BEDB-E433FD970963}" type="slidenum">
              <a:rPr lang="en-US" smtClean="0"/>
              <a:pPr/>
              <a:t>‹#›</a:t>
            </a:fld>
            <a:endParaRPr lang="en-US" dirty="0"/>
          </a:p>
        </p:txBody>
      </p:sp>
    </p:spTree>
    <p:extLst>
      <p:ext uri="{BB962C8B-B14F-4D97-AF65-F5344CB8AC3E}">
        <p14:creationId xmlns:p14="http://schemas.microsoft.com/office/powerpoint/2010/main" val="375470492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0" r:id="rId4"/>
    <p:sldLayoutId id="2147483661" r:id="rId5"/>
    <p:sldLayoutId id="2147483655" r:id="rId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www.microsoft.com/learning/fr/fr/certification/certification-vue-ensemble.aspx"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5" Type="http://schemas.openxmlformats.org/officeDocument/2006/relationships/image" Target="../media/image9.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www.microsoft.com/learning/companionmoc"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prstGeom prst="rect">
            <a:avLst/>
          </a:prstGeom>
        </p:spPr>
        <p:txBody>
          <a:bodyPr/>
          <a:lstStyle/>
          <a:p>
            <a:r>
              <a:rPr lang="en-US" dirty="0"/>
              <a:t>22410B</a:t>
            </a:r>
          </a:p>
        </p:txBody>
      </p:sp>
      <p:sp>
        <p:nvSpPr>
          <p:cNvPr id="7" name="Text Placeholder 6"/>
          <p:cNvSpPr>
            <a:spLocks noGrp="1"/>
          </p:cNvSpPr>
          <p:nvPr>
            <p:ph type="body" sz="quarter" idx="11"/>
          </p:nvPr>
        </p:nvSpPr>
        <p:spPr/>
        <p:txBody>
          <a:bodyPr/>
          <a:lstStyle/>
          <a:p>
            <a:r>
              <a:rPr lang="en-CA" dirty="0"/>
              <a:t>Installation et </a:t>
            </a:r>
            <a:r>
              <a:rPr lang="en-CA"/>
              <a:t>configuration </a:t>
            </a:r>
            <a:r>
              <a:rPr lang="en-CA" smtClean="0"/>
              <a:t>de Windows </a:t>
            </a:r>
            <a:r>
              <a:rPr lang="en-CA" dirty="0"/>
              <a:t>Server</a:t>
            </a:r>
            <a:r>
              <a:rPr lang="en-CA" baseline="30000" dirty="0"/>
              <a:t>®</a:t>
            </a:r>
            <a:r>
              <a:rPr lang="en-CA" dirty="0"/>
              <a:t> 2012 </a:t>
            </a:r>
          </a:p>
        </p:txBody>
      </p:sp>
    </p:spTree>
    <p:extLst>
      <p:ext uri="{BB962C8B-B14F-4D97-AF65-F5344CB8AC3E}">
        <p14:creationId xmlns:p14="http://schemas.microsoft.com/office/powerpoint/2010/main" val="42073216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Plan du cours </a:t>
            </a:r>
            <a:r>
              <a:rPr lang="en-US" i="1" dirty="0" smtClean="0"/>
              <a:t>(suite)</a:t>
            </a:r>
            <a:endParaRPr lang="en-US" i="1" dirty="0"/>
          </a:p>
        </p:txBody>
      </p:sp>
      <p:sp>
        <p:nvSpPr>
          <p:cNvPr id="9" name="Rectangle 3"/>
          <p:cNvSpPr txBox="1">
            <a:spLocks noChangeArrowheads="1"/>
          </p:cNvSpPr>
          <p:nvPr/>
        </p:nvSpPr>
        <p:spPr>
          <a:xfrm>
            <a:off x="458788" y="1021214"/>
            <a:ext cx="8119156" cy="5504129"/>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58775" indent="-358775">
              <a:lnSpc>
                <a:spcPct val="110000"/>
              </a:lnSpc>
              <a:spcBef>
                <a:spcPts val="1200"/>
              </a:spcBef>
              <a:buClr>
                <a:srgbClr val="0070C0"/>
              </a:buClr>
            </a:pPr>
            <a:r>
              <a:rPr lang="en-US" sz="2400" dirty="0">
                <a:latin typeface="Calibri" pitchFamily="34" charset="0"/>
                <a:ea typeface="Segoe UI" pitchFamily="34" charset="0"/>
                <a:cs typeface="Calibri" pitchFamily="34" charset="0"/>
              </a:rPr>
              <a:t>Module 7 : Implémentation du système DNS </a:t>
            </a:r>
            <a:r>
              <a:rPr lang="en-US" sz="2400">
                <a:latin typeface="Calibri" pitchFamily="34" charset="0"/>
                <a:ea typeface="Segoe UI" pitchFamily="34" charset="0"/>
                <a:cs typeface="Calibri" pitchFamily="34" charset="0"/>
              </a:rPr>
              <a:t>(</a:t>
            </a:r>
            <a:r>
              <a:rPr lang="en-US" sz="2400" smtClean="0">
                <a:latin typeface="Calibri" pitchFamily="34" charset="0"/>
                <a:ea typeface="Segoe UI" pitchFamily="34" charset="0"/>
                <a:cs typeface="Calibri" pitchFamily="34" charset="0"/>
              </a:rPr>
              <a:t>Domain Name System</a:t>
            </a:r>
            <a:r>
              <a:rPr lang="en-US" sz="2400" dirty="0">
                <a:latin typeface="Calibri" pitchFamily="34" charset="0"/>
                <a:ea typeface="Segoe UI" pitchFamily="34" charset="0"/>
                <a:cs typeface="Calibri" pitchFamily="34" charset="0"/>
              </a:rPr>
              <a:t>)</a:t>
            </a:r>
            <a:endParaRPr lang="en-CA" sz="2400" dirty="0">
              <a:latin typeface="Calibri" pitchFamily="34" charset="0"/>
              <a:ea typeface="Segoe UI" pitchFamily="34" charset="0"/>
              <a:cs typeface="Calibri" pitchFamily="34" charset="0"/>
            </a:endParaRPr>
          </a:p>
          <a:p>
            <a:pPr marL="358775" indent="-358775">
              <a:lnSpc>
                <a:spcPct val="110000"/>
              </a:lnSpc>
              <a:spcBef>
                <a:spcPts val="1200"/>
              </a:spcBef>
              <a:buClr>
                <a:srgbClr val="0070C0"/>
              </a:buClr>
            </a:pPr>
            <a:r>
              <a:rPr lang="en-US" sz="2400" dirty="0">
                <a:latin typeface="Calibri" pitchFamily="34" charset="0"/>
                <a:ea typeface="Segoe UI" pitchFamily="34" charset="0"/>
                <a:cs typeface="Calibri" pitchFamily="34" charset="0"/>
              </a:rPr>
              <a:t>Module 8 : Implémentation d'IPv6</a:t>
            </a:r>
            <a:endParaRPr lang="en-CA" sz="2400" dirty="0">
              <a:latin typeface="Calibri" pitchFamily="34" charset="0"/>
              <a:ea typeface="Segoe UI" pitchFamily="34" charset="0"/>
              <a:cs typeface="Calibri" pitchFamily="34" charset="0"/>
            </a:endParaRPr>
          </a:p>
          <a:p>
            <a:pPr marL="358775" indent="-358775">
              <a:lnSpc>
                <a:spcPct val="110000"/>
              </a:lnSpc>
              <a:spcBef>
                <a:spcPts val="1200"/>
              </a:spcBef>
              <a:buClr>
                <a:srgbClr val="0070C0"/>
              </a:buClr>
            </a:pPr>
            <a:r>
              <a:rPr lang="en-US" sz="2400" dirty="0">
                <a:latin typeface="Calibri" pitchFamily="34" charset="0"/>
                <a:ea typeface="Segoe UI" pitchFamily="34" charset="0"/>
                <a:cs typeface="Calibri" pitchFamily="34" charset="0"/>
              </a:rPr>
              <a:t>Module 9 : Implémentation d'un système de stockage local</a:t>
            </a:r>
            <a:endParaRPr lang="en-CA" sz="2400" dirty="0">
              <a:latin typeface="Calibri" pitchFamily="34" charset="0"/>
              <a:ea typeface="Segoe UI" pitchFamily="34" charset="0"/>
              <a:cs typeface="Calibri" pitchFamily="34" charset="0"/>
            </a:endParaRPr>
          </a:p>
          <a:p>
            <a:pPr marL="358775" indent="-358775">
              <a:lnSpc>
                <a:spcPct val="110000"/>
              </a:lnSpc>
              <a:spcBef>
                <a:spcPts val="1200"/>
              </a:spcBef>
              <a:buClr>
                <a:srgbClr val="0070C0"/>
              </a:buClr>
            </a:pPr>
            <a:r>
              <a:rPr lang="en-US" sz="2400" dirty="0">
                <a:latin typeface="Calibri" pitchFamily="34" charset="0"/>
                <a:ea typeface="Segoe UI" pitchFamily="34" charset="0"/>
                <a:cs typeface="Calibri" pitchFamily="34" charset="0"/>
              </a:rPr>
              <a:t>Module 10 : Implémentation des services de </a:t>
            </a:r>
            <a:r>
              <a:rPr lang="en-US" sz="2400">
                <a:latin typeface="Calibri" pitchFamily="34" charset="0"/>
                <a:ea typeface="Segoe UI" pitchFamily="34" charset="0"/>
                <a:cs typeface="Calibri" pitchFamily="34" charset="0"/>
              </a:rPr>
              <a:t>fichier </a:t>
            </a:r>
            <a:r>
              <a:rPr lang="en-US" sz="2400" smtClean="0">
                <a:latin typeface="Calibri" pitchFamily="34" charset="0"/>
                <a:ea typeface="Segoe UI" pitchFamily="34" charset="0"/>
                <a:cs typeface="Calibri" pitchFamily="34" charset="0"/>
              </a:rPr>
              <a:t>et d'impression</a:t>
            </a:r>
            <a:endParaRPr lang="en-CA" sz="2400" dirty="0">
              <a:latin typeface="Calibri" pitchFamily="34" charset="0"/>
              <a:ea typeface="Segoe UI" pitchFamily="34" charset="0"/>
              <a:cs typeface="Calibri" pitchFamily="34" charset="0"/>
            </a:endParaRPr>
          </a:p>
          <a:p>
            <a:pPr marL="358775" indent="-358775">
              <a:lnSpc>
                <a:spcPct val="110000"/>
              </a:lnSpc>
              <a:spcBef>
                <a:spcPts val="1200"/>
              </a:spcBef>
              <a:buClr>
                <a:srgbClr val="0070C0"/>
              </a:buClr>
            </a:pPr>
            <a:r>
              <a:rPr lang="en-US" sz="2400" dirty="0">
                <a:latin typeface="Calibri" pitchFamily="34" charset="0"/>
                <a:ea typeface="Segoe UI" pitchFamily="34" charset="0"/>
                <a:cs typeface="Calibri" pitchFamily="34" charset="0"/>
              </a:rPr>
              <a:t>Module 11 : Implémentation d'une stratégie de groupe</a:t>
            </a:r>
            <a:endParaRPr lang="en-CA" sz="2400" dirty="0">
              <a:latin typeface="Calibri" pitchFamily="34" charset="0"/>
              <a:ea typeface="Segoe UI" pitchFamily="34" charset="0"/>
              <a:cs typeface="Calibri" pitchFamily="34" charset="0"/>
            </a:endParaRPr>
          </a:p>
          <a:p>
            <a:pPr marL="358775" indent="-358775">
              <a:lnSpc>
                <a:spcPct val="110000"/>
              </a:lnSpc>
              <a:spcBef>
                <a:spcPts val="1200"/>
              </a:spcBef>
              <a:buClr>
                <a:srgbClr val="0070C0"/>
              </a:buClr>
              <a:tabLst>
                <a:tab pos="2057400" algn="l"/>
              </a:tabLst>
            </a:pPr>
            <a:r>
              <a:rPr lang="en-US" sz="2400" dirty="0">
                <a:latin typeface="Calibri" pitchFamily="34" charset="0"/>
                <a:ea typeface="Segoe UI" pitchFamily="34" charset="0"/>
                <a:cs typeface="Calibri" pitchFamily="34" charset="0"/>
              </a:rPr>
              <a:t>Module 12 : Sécurisation des serveurs Windows à l'aide d'objets de stratégie de groupe</a:t>
            </a:r>
          </a:p>
          <a:p>
            <a:pPr marL="358775" indent="-358775">
              <a:lnSpc>
                <a:spcPct val="110000"/>
              </a:lnSpc>
              <a:spcBef>
                <a:spcPts val="1200"/>
              </a:spcBef>
              <a:buClr>
                <a:srgbClr val="0070C0"/>
              </a:buClr>
              <a:tabLst>
                <a:tab pos="2057400" algn="l"/>
              </a:tabLst>
            </a:pPr>
            <a:r>
              <a:rPr lang="en-US" sz="2400" dirty="0">
                <a:latin typeface="Calibri" pitchFamily="34" charset="0"/>
                <a:ea typeface="Segoe UI" pitchFamily="34" charset="0"/>
                <a:cs typeface="Calibri" pitchFamily="34" charset="0"/>
              </a:rPr>
              <a:t>Module 13 : Implémentation de la virtualisation de serveur avec Hyper-V</a:t>
            </a:r>
            <a:endParaRPr lang="en-CA" sz="2400" dirty="0">
              <a:latin typeface="Calibri" pitchFamily="34" charset="0"/>
              <a:ea typeface="Segoe UI" pitchFamily="34" charset="0"/>
              <a:cs typeface="Calibri" pitchFamily="34" charset="0"/>
            </a:endParaRPr>
          </a:p>
        </p:txBody>
      </p:sp>
    </p:spTree>
    <p:extLst>
      <p:ext uri="{BB962C8B-B14F-4D97-AF65-F5344CB8AC3E}">
        <p14:creationId xmlns:p14="http://schemas.microsoft.com/office/powerpoint/2010/main" val="19799284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Programme MCP (Microsoft Certification Program)</a:t>
            </a:r>
            <a:endParaRPr lang="en-US" sz="2800" dirty="0"/>
          </a:p>
        </p:txBody>
      </p:sp>
      <p:sp>
        <p:nvSpPr>
          <p:cNvPr id="3" name="TextBox 2"/>
          <p:cNvSpPr txBox="1"/>
          <p:nvPr/>
        </p:nvSpPr>
        <p:spPr>
          <a:xfrm>
            <a:off x="457200" y="1219200"/>
            <a:ext cx="4724400" cy="4647426"/>
          </a:xfrm>
          <a:prstGeom prst="rect">
            <a:avLst/>
          </a:prstGeom>
          <a:noFill/>
        </p:spPr>
        <p:txBody>
          <a:bodyPr wrap="square" rtlCol="0">
            <a:spAutoFit/>
          </a:bodyPr>
          <a:lstStyle/>
          <a:p>
            <a:r>
              <a:rPr lang="en-US" sz="2800" dirty="0" smtClean="0">
                <a:solidFill>
                  <a:srgbClr val="0070C0"/>
                </a:solidFill>
              </a:rPr>
              <a:t>Suivez </a:t>
            </a:r>
            <a:r>
              <a:rPr lang="en-US" sz="2800" dirty="0" err="1" smtClean="0">
                <a:solidFill>
                  <a:srgbClr val="0070C0"/>
                </a:solidFill>
              </a:rPr>
              <a:t>une</a:t>
            </a:r>
            <a:r>
              <a:rPr lang="en-US" sz="2800" dirty="0" smtClean="0">
                <a:solidFill>
                  <a:srgbClr val="0070C0"/>
                </a:solidFill>
              </a:rPr>
              <a:t> formation Obtenez </a:t>
            </a:r>
            <a:r>
              <a:rPr lang="en-US" sz="2800" dirty="0" err="1" smtClean="0">
                <a:solidFill>
                  <a:srgbClr val="0070C0"/>
                </a:solidFill>
              </a:rPr>
              <a:t>une</a:t>
            </a:r>
            <a:r>
              <a:rPr lang="en-US" sz="2800" dirty="0" smtClean="0">
                <a:solidFill>
                  <a:srgbClr val="0070C0"/>
                </a:solidFill>
              </a:rPr>
              <a:t> certification</a:t>
            </a:r>
          </a:p>
          <a:p>
            <a:r>
              <a:rPr lang="en-US" sz="3800" dirty="0" smtClean="0">
                <a:solidFill>
                  <a:srgbClr val="00B0F0"/>
                </a:solidFill>
              </a:rPr>
              <a:t>Allez de </a:t>
            </a:r>
            <a:r>
              <a:rPr lang="en-US" sz="3800" dirty="0" err="1" smtClean="0">
                <a:solidFill>
                  <a:srgbClr val="00B0F0"/>
                </a:solidFill>
              </a:rPr>
              <a:t>l'avant</a:t>
            </a:r>
            <a:endParaRPr lang="en-US" sz="3800" dirty="0" smtClean="0">
              <a:solidFill>
                <a:srgbClr val="00B0F0"/>
              </a:solidFill>
            </a:endParaRPr>
          </a:p>
          <a:p>
            <a:endParaRPr lang="en-US" sz="1000" dirty="0"/>
          </a:p>
          <a:p>
            <a:r>
              <a:rPr lang="en-US" sz="1600" dirty="0" smtClean="0"/>
              <a:t>Les certifications Microsoft attestent que vous disposez des compétences requises pour concevoir, déployer et optimiser les dernières solutions </a:t>
            </a:r>
            <a:r>
              <a:rPr lang="en-US" sz="1600" dirty="0" err="1" smtClean="0"/>
              <a:t>technologiques</a:t>
            </a:r>
            <a:endParaRPr lang="en-US" sz="1600" dirty="0" smtClean="0"/>
          </a:p>
          <a:p>
            <a:endParaRPr lang="en-US" sz="1600" dirty="0"/>
          </a:p>
          <a:p>
            <a:r>
              <a:rPr lang="en-US" sz="1600" dirty="0" smtClean="0"/>
              <a:t>Renseignez-vous auprès de votre partenaire Microsoft Learning Partner pour savoir comment vous préparer à un examen de certification</a:t>
            </a:r>
          </a:p>
          <a:p>
            <a:endParaRPr lang="en-US" sz="1600" dirty="0" smtClean="0"/>
          </a:p>
          <a:p>
            <a:r>
              <a:rPr lang="en-US" sz="1600" dirty="0" smtClean="0"/>
              <a:t>Voir aussi </a:t>
            </a:r>
            <a:endParaRPr lang="en-US" sz="1600" dirty="0"/>
          </a:p>
          <a:p>
            <a:r>
              <a:rPr lang="en-US" sz="1600" dirty="0" smtClean="0">
                <a:hlinkClick r:id="rId3"/>
              </a:rPr>
              <a:t>http://www.microsoft.com/learning/fr/fr/</a:t>
            </a:r>
            <a:br>
              <a:rPr lang="en-US" sz="1600" dirty="0" smtClean="0">
                <a:hlinkClick r:id="rId3"/>
              </a:rPr>
            </a:br>
            <a:r>
              <a:rPr lang="en-US" sz="1600" dirty="0" smtClean="0">
                <a:hlinkClick r:id="rId3"/>
              </a:rPr>
              <a:t>certification/certification-vue-ensemble.aspx</a:t>
            </a:r>
            <a:endParaRPr lang="en-US"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43151" y="2133600"/>
            <a:ext cx="3160161" cy="3926913"/>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81000" y="5867400"/>
            <a:ext cx="1898910" cy="698502"/>
          </a:xfrm>
          <a:prstGeom prst="rect">
            <a:avLst/>
          </a:prstGeom>
        </p:spPr>
      </p:pic>
    </p:spTree>
    <p:extLst>
      <p:ext uri="{BB962C8B-B14F-4D97-AF65-F5344CB8AC3E}">
        <p14:creationId xmlns:p14="http://schemas.microsoft.com/office/powerpoint/2010/main" val="38813851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822960"/>
          </a:xfrm>
        </p:spPr>
        <p:txBody>
          <a:bodyPr/>
          <a:lstStyle/>
          <a:p>
            <a:r>
              <a:rPr lang="en-US" dirty="0" smtClean="0"/>
              <a:t>Certifications Windows</a:t>
            </a:r>
            <a:endParaRPr lang="en-US" dirty="0"/>
          </a:p>
        </p:txBody>
      </p:sp>
      <p:cxnSp>
        <p:nvCxnSpPr>
          <p:cNvPr id="26" name="Straight Connector 25"/>
          <p:cNvCxnSpPr/>
          <p:nvPr/>
        </p:nvCxnSpPr>
        <p:spPr>
          <a:xfrm>
            <a:off x="376622" y="4581128"/>
            <a:ext cx="848824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2481794" y="3294703"/>
            <a:ext cx="491248" cy="369332"/>
          </a:xfrm>
          <a:prstGeom prst="rect">
            <a:avLst/>
          </a:prstGeom>
          <a:noFill/>
        </p:spPr>
        <p:txBody>
          <a:bodyPr wrap="square" lIns="0" tIns="0" rIns="0" bIns="0" rtlCol="0">
            <a:spAutoFit/>
          </a:bodyPr>
          <a:lstStyle/>
          <a:p>
            <a:pPr algn="ctr" defTabSz="685864"/>
            <a:r>
              <a:rPr lang="en-US" sz="2400" b="1" dirty="0" smtClean="0">
                <a:solidFill>
                  <a:srgbClr val="92D050"/>
                </a:solidFill>
                <a:latin typeface="+mj-lt"/>
                <a:ea typeface="Segoe UI" panose="020B0502040204020203" pitchFamily="34" charset="0"/>
                <a:cs typeface="Segoe UI" panose="020B0502040204020203" pitchFamily="34" charset="0"/>
              </a:rPr>
              <a:t>OU</a:t>
            </a:r>
          </a:p>
        </p:txBody>
      </p:sp>
      <p:sp>
        <p:nvSpPr>
          <p:cNvPr id="22" name="TextBox 21"/>
          <p:cNvSpPr txBox="1"/>
          <p:nvPr/>
        </p:nvSpPr>
        <p:spPr>
          <a:xfrm>
            <a:off x="384666" y="1331533"/>
            <a:ext cx="3303367" cy="307777"/>
          </a:xfrm>
          <a:prstGeom prst="rect">
            <a:avLst/>
          </a:prstGeom>
          <a:noFill/>
        </p:spPr>
        <p:txBody>
          <a:bodyPr wrap="square" lIns="0" tIns="0" rIns="0" bIns="0" rtlCol="0">
            <a:spAutoFit/>
          </a:bodyPr>
          <a:lstStyle/>
          <a:p>
            <a:pPr defTabSz="685864"/>
            <a:r>
              <a:rPr lang="en-US" sz="2000" dirty="0" smtClean="0">
                <a:solidFill>
                  <a:schemeClr val="tx2">
                    <a:lumMod val="50000"/>
                  </a:schemeClr>
                </a:solidFill>
                <a:ea typeface="Segoe UI" pitchFamily="34" charset="0"/>
                <a:cs typeface="Segoe UI" pitchFamily="34" charset="0"/>
              </a:rPr>
              <a:t>MCSA Windows Server 2012</a:t>
            </a:r>
            <a:endParaRPr lang="en-US" sz="2000" dirty="0">
              <a:solidFill>
                <a:schemeClr val="tx2">
                  <a:lumMod val="50000"/>
                </a:schemeClr>
              </a:solidFill>
              <a:ea typeface="Segoe UI" pitchFamily="34" charset="0"/>
              <a:cs typeface="Segoe UI" pitchFamily="34" charset="0"/>
            </a:endParaRPr>
          </a:p>
        </p:txBody>
      </p:sp>
      <p:sp>
        <p:nvSpPr>
          <p:cNvPr id="14" name="Rectangle 13"/>
          <p:cNvSpPr>
            <a:spLocks/>
          </p:cNvSpPr>
          <p:nvPr/>
        </p:nvSpPr>
        <p:spPr bwMode="auto">
          <a:xfrm>
            <a:off x="407303" y="1706851"/>
            <a:ext cx="1044556" cy="1097280"/>
          </a:xfrm>
          <a:prstGeom prst="rect">
            <a:avLst/>
          </a:prstGeom>
          <a:solidFill>
            <a:srgbClr val="00BC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pPr defTabSz="685864"/>
            <a:r>
              <a:rPr lang="fr-FR" sz="700" dirty="0" smtClean="0">
                <a:solidFill>
                  <a:prstClr val="white"/>
                </a:solidFill>
                <a:ea typeface="Segoe UI" pitchFamily="34" charset="0"/>
                <a:cs typeface="Segoe UI" pitchFamily="34" charset="0"/>
              </a:rPr>
              <a:t>Installation et configuration de Windows Server</a:t>
            </a:r>
            <a:r>
              <a:rPr lang="fr-FR" sz="700" baseline="30000" dirty="0" smtClean="0">
                <a:solidFill>
                  <a:prstClr val="white"/>
                </a:solidFill>
                <a:ea typeface="Segoe UI" pitchFamily="34" charset="0"/>
                <a:cs typeface="Segoe UI" pitchFamily="34" charset="0"/>
              </a:rPr>
              <a:t>®</a:t>
            </a:r>
            <a:r>
              <a:rPr lang="fr-FR" sz="700" dirty="0" smtClean="0">
                <a:solidFill>
                  <a:prstClr val="white"/>
                </a:solidFill>
                <a:ea typeface="Segoe UI" pitchFamily="34" charset="0"/>
                <a:cs typeface="Segoe UI" pitchFamily="34" charset="0"/>
              </a:rPr>
              <a:t> 2012</a:t>
            </a:r>
            <a:endParaRPr lang="en-US" sz="700" dirty="0">
              <a:solidFill>
                <a:prstClr val="white"/>
              </a:solidFill>
              <a:ea typeface="Segoe UI" pitchFamily="34" charset="0"/>
              <a:cs typeface="Segoe UI" pitchFamily="34" charset="0"/>
            </a:endParaRPr>
          </a:p>
        </p:txBody>
      </p:sp>
      <p:sp>
        <p:nvSpPr>
          <p:cNvPr id="15" name="TextBox 14"/>
          <p:cNvSpPr txBox="1"/>
          <p:nvPr/>
        </p:nvSpPr>
        <p:spPr>
          <a:xfrm>
            <a:off x="395675" y="1787563"/>
            <a:ext cx="1056184" cy="307777"/>
          </a:xfrm>
          <a:prstGeom prst="rect">
            <a:avLst/>
          </a:prstGeom>
          <a:noFill/>
        </p:spPr>
        <p:txBody>
          <a:bodyPr wrap="square" lIns="0" tIns="0" rIns="0" bIns="0" rtlCol="0">
            <a:spAutoFit/>
          </a:bodyPr>
          <a:lstStyle/>
          <a:p>
            <a:pPr algn="ctr" defTabSz="685864"/>
            <a:r>
              <a:rPr lang="en-US" sz="1000" dirty="0" smtClean="0">
                <a:solidFill>
                  <a:prstClr val="white"/>
                </a:solidFill>
                <a:ea typeface="Segoe UI" pitchFamily="34" charset="0"/>
                <a:cs typeface="Segoe UI" pitchFamily="34" charset="0"/>
              </a:rPr>
              <a:t>Examen 70-410</a:t>
            </a:r>
          </a:p>
          <a:p>
            <a:pPr algn="ctr" defTabSz="685864"/>
            <a:r>
              <a:rPr lang="en-US" sz="1000" i="1" dirty="0">
                <a:solidFill>
                  <a:prstClr val="white"/>
                </a:solidFill>
                <a:ea typeface="Segoe UI" pitchFamily="34" charset="0"/>
                <a:cs typeface="Segoe UI" pitchFamily="34" charset="0"/>
              </a:rPr>
              <a:t>(22410)</a:t>
            </a:r>
            <a:endParaRPr lang="en-US" sz="1000" i="1" dirty="0" smtClean="0">
              <a:solidFill>
                <a:prstClr val="white"/>
              </a:solidFill>
              <a:ea typeface="Segoe UI" pitchFamily="34" charset="0"/>
              <a:cs typeface="Segoe UI" pitchFamily="34" charset="0"/>
            </a:endParaRPr>
          </a:p>
        </p:txBody>
      </p:sp>
      <p:sp>
        <p:nvSpPr>
          <p:cNvPr id="3" name="Plus 2"/>
          <p:cNvSpPr>
            <a:spLocks/>
          </p:cNvSpPr>
          <p:nvPr/>
        </p:nvSpPr>
        <p:spPr>
          <a:xfrm>
            <a:off x="1493520" y="2137162"/>
            <a:ext cx="182880" cy="182880"/>
          </a:xfrm>
          <a:prstGeom prst="mathPlus">
            <a:avLst>
              <a:gd name="adj1" fmla="val 16957"/>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tx1"/>
                </a:solidFill>
              </a:ln>
              <a:solidFill>
                <a:schemeClr val="tx1"/>
              </a:solidFill>
            </a:endParaRPr>
          </a:p>
        </p:txBody>
      </p:sp>
      <p:sp>
        <p:nvSpPr>
          <p:cNvPr id="51" name="Plus 50"/>
          <p:cNvSpPr>
            <a:spLocks/>
          </p:cNvSpPr>
          <p:nvPr/>
        </p:nvSpPr>
        <p:spPr>
          <a:xfrm>
            <a:off x="2819265" y="2137162"/>
            <a:ext cx="182880" cy="182880"/>
          </a:xfrm>
          <a:prstGeom prst="mathPlus">
            <a:avLst>
              <a:gd name="adj1" fmla="val 16957"/>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tx1"/>
                </a:solidFill>
              </a:ln>
              <a:solidFill>
                <a:schemeClr val="tx1"/>
              </a:solidFill>
            </a:endParaRPr>
          </a:p>
        </p:txBody>
      </p:sp>
      <p:grpSp>
        <p:nvGrpSpPr>
          <p:cNvPr id="18" name="Group 17"/>
          <p:cNvGrpSpPr/>
          <p:nvPr/>
        </p:nvGrpSpPr>
        <p:grpSpPr>
          <a:xfrm>
            <a:off x="1734098" y="1706851"/>
            <a:ext cx="1049461" cy="1097280"/>
            <a:chOff x="2080971" y="1309258"/>
            <a:chExt cx="1049461" cy="1097280"/>
          </a:xfrm>
        </p:grpSpPr>
        <p:sp>
          <p:nvSpPr>
            <p:cNvPr id="16" name="Rectangle 15"/>
            <p:cNvSpPr>
              <a:spLocks/>
            </p:cNvSpPr>
            <p:nvPr/>
          </p:nvSpPr>
          <p:spPr bwMode="auto">
            <a:xfrm>
              <a:off x="2080971" y="1309258"/>
              <a:ext cx="1042416" cy="1097280"/>
            </a:xfrm>
            <a:prstGeom prst="rect">
              <a:avLst/>
            </a:prstGeom>
            <a:solidFill>
              <a:srgbClr val="00BC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pPr defTabSz="685864"/>
              <a:r>
                <a:rPr lang="en-US" sz="700" dirty="0" smtClean="0">
                  <a:solidFill>
                    <a:prstClr val="white"/>
                  </a:solidFill>
                  <a:ea typeface="Segoe UI" pitchFamily="34" charset="0"/>
                  <a:cs typeface="Segoe UI" pitchFamily="34" charset="0"/>
                </a:rPr>
                <a:t>Administration de Windows </a:t>
              </a:r>
              <a:r>
                <a:rPr lang="en-US" sz="700" dirty="0" smtClean="0">
                  <a:solidFill>
                    <a:prstClr val="white"/>
                  </a:solidFill>
                  <a:ea typeface="Segoe UI" pitchFamily="34" charset="0"/>
                  <a:cs typeface="Segoe UI" pitchFamily="34" charset="0"/>
                </a:rPr>
                <a:t>Server</a:t>
              </a:r>
              <a:r>
                <a:rPr lang="en-US" sz="700" baseline="30000" dirty="0" smtClean="0">
                  <a:solidFill>
                    <a:prstClr val="white"/>
                  </a:solidFill>
                  <a:ea typeface="Segoe UI" pitchFamily="34" charset="0"/>
                  <a:cs typeface="Segoe UI" pitchFamily="34" charset="0"/>
                </a:rPr>
                <a:t>®</a:t>
              </a:r>
              <a:r>
                <a:rPr lang="en-US" sz="700" dirty="0" smtClean="0">
                  <a:solidFill>
                    <a:prstClr val="white"/>
                  </a:solidFill>
                  <a:ea typeface="Segoe UI" pitchFamily="34" charset="0"/>
                  <a:cs typeface="Segoe UI" pitchFamily="34" charset="0"/>
                </a:rPr>
                <a:t> 2012</a:t>
              </a:r>
              <a:endParaRPr lang="en-US" sz="700" dirty="0">
                <a:solidFill>
                  <a:prstClr val="white"/>
                </a:solidFill>
                <a:ea typeface="Segoe UI" pitchFamily="34" charset="0"/>
                <a:cs typeface="Segoe UI" pitchFamily="34" charset="0"/>
              </a:endParaRPr>
            </a:p>
          </p:txBody>
        </p:sp>
        <p:sp>
          <p:nvSpPr>
            <p:cNvPr id="50" name="TextBox 49"/>
            <p:cNvSpPr txBox="1"/>
            <p:nvPr/>
          </p:nvSpPr>
          <p:spPr>
            <a:xfrm>
              <a:off x="2092287" y="1368971"/>
              <a:ext cx="1038145" cy="307777"/>
            </a:xfrm>
            <a:prstGeom prst="rect">
              <a:avLst/>
            </a:prstGeom>
            <a:noFill/>
          </p:spPr>
          <p:txBody>
            <a:bodyPr wrap="square" lIns="0" tIns="0" rIns="0" bIns="0" rtlCol="0">
              <a:spAutoFit/>
            </a:bodyPr>
            <a:lstStyle>
              <a:defPPr>
                <a:defRPr lang="en-US"/>
              </a:defPPr>
              <a:lvl1pPr algn="ctr" defTabSz="685864">
                <a:defRPr sz="1000">
                  <a:solidFill>
                    <a:prstClr val="white"/>
                  </a:solidFill>
                  <a:ea typeface="Segoe UI" pitchFamily="34" charset="0"/>
                  <a:cs typeface="Segoe UI" pitchFamily="34" charset="0"/>
                </a:defRPr>
              </a:lvl1pPr>
            </a:lstStyle>
            <a:p>
              <a:r>
                <a:rPr lang="en-US" dirty="0" smtClean="0"/>
                <a:t>Examen 70-411</a:t>
              </a:r>
            </a:p>
            <a:p>
              <a:r>
                <a:rPr lang="en-US" i="1" dirty="0"/>
                <a:t>(22411)</a:t>
              </a:r>
            </a:p>
          </p:txBody>
        </p:sp>
      </p:grpSp>
      <p:grpSp>
        <p:nvGrpSpPr>
          <p:cNvPr id="19" name="Group 18"/>
          <p:cNvGrpSpPr/>
          <p:nvPr/>
        </p:nvGrpSpPr>
        <p:grpSpPr>
          <a:xfrm>
            <a:off x="3072383" y="1676400"/>
            <a:ext cx="1042416" cy="1127731"/>
            <a:chOff x="3700272" y="1278807"/>
            <a:chExt cx="1042416" cy="1127731"/>
          </a:xfrm>
        </p:grpSpPr>
        <p:sp>
          <p:nvSpPr>
            <p:cNvPr id="17" name="Rectangle 16"/>
            <p:cNvSpPr>
              <a:spLocks/>
            </p:cNvSpPr>
            <p:nvPr/>
          </p:nvSpPr>
          <p:spPr bwMode="auto">
            <a:xfrm>
              <a:off x="3700272" y="1309258"/>
              <a:ext cx="1042416" cy="1097280"/>
            </a:xfrm>
            <a:prstGeom prst="rect">
              <a:avLst/>
            </a:prstGeom>
            <a:solidFill>
              <a:srgbClr val="00BC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pPr defTabSz="685864"/>
              <a:r>
                <a:rPr lang="fr-FR" sz="700" dirty="0" smtClean="0">
                  <a:solidFill>
                    <a:prstClr val="white"/>
                  </a:solidFill>
                  <a:ea typeface="Segoe UI" pitchFamily="34" charset="0"/>
                  <a:cs typeface="Segoe UI" pitchFamily="34" charset="0"/>
                </a:rPr>
                <a:t>Configuration des services avancés de Windows Server</a:t>
              </a:r>
              <a:r>
                <a:rPr lang="fr-FR" sz="700" baseline="30000" dirty="0" smtClean="0">
                  <a:solidFill>
                    <a:prstClr val="white"/>
                  </a:solidFill>
                  <a:ea typeface="Segoe UI" pitchFamily="34" charset="0"/>
                  <a:cs typeface="Segoe UI" pitchFamily="34" charset="0"/>
                </a:rPr>
                <a:t>®</a:t>
              </a:r>
              <a:r>
                <a:rPr lang="fr-FR" sz="700" dirty="0" smtClean="0">
                  <a:solidFill>
                    <a:prstClr val="white"/>
                  </a:solidFill>
                  <a:ea typeface="Segoe UI" pitchFamily="34" charset="0"/>
                  <a:cs typeface="Segoe UI" pitchFamily="34" charset="0"/>
                </a:rPr>
                <a:t> 2012</a:t>
              </a:r>
              <a:endParaRPr lang="en-US" sz="700" dirty="0">
                <a:solidFill>
                  <a:prstClr val="white"/>
                </a:solidFill>
                <a:ea typeface="Segoe UI" pitchFamily="34" charset="0"/>
                <a:cs typeface="Segoe UI" pitchFamily="34" charset="0"/>
              </a:endParaRPr>
            </a:p>
          </p:txBody>
        </p:sp>
        <p:sp>
          <p:nvSpPr>
            <p:cNvPr id="53" name="TextBox 52"/>
            <p:cNvSpPr txBox="1"/>
            <p:nvPr/>
          </p:nvSpPr>
          <p:spPr>
            <a:xfrm>
              <a:off x="3707317" y="1278807"/>
              <a:ext cx="1035371" cy="400110"/>
            </a:xfrm>
            <a:prstGeom prst="rect">
              <a:avLst/>
            </a:prstGeom>
            <a:noFill/>
          </p:spPr>
          <p:txBody>
            <a:bodyPr wrap="square" lIns="0" tIns="0" rIns="0" bIns="0" rtlCol="0">
              <a:spAutoFit/>
            </a:bodyPr>
            <a:lstStyle/>
            <a:p>
              <a:pPr algn="ctr" defTabSz="685864"/>
              <a:r>
                <a:rPr lang="en-US" sz="1600" dirty="0" smtClean="0">
                  <a:solidFill>
                    <a:prstClr val="white"/>
                  </a:solidFill>
                  <a:ea typeface="Segoe UI" pitchFamily="34" charset="0"/>
                  <a:cs typeface="Segoe UI" pitchFamily="34" charset="0"/>
                </a:rPr>
                <a:t> </a:t>
              </a:r>
              <a:r>
                <a:rPr lang="en-US" sz="1000" dirty="0" err="1" smtClean="0">
                  <a:solidFill>
                    <a:prstClr val="white"/>
                  </a:solidFill>
                  <a:ea typeface="Segoe UI" pitchFamily="34" charset="0"/>
                  <a:cs typeface="Segoe UI" pitchFamily="34" charset="0"/>
                </a:rPr>
                <a:t>Examen</a:t>
              </a:r>
              <a:r>
                <a:rPr lang="en-US" sz="1000" dirty="0" smtClean="0">
                  <a:solidFill>
                    <a:prstClr val="white"/>
                  </a:solidFill>
                  <a:ea typeface="Segoe UI" pitchFamily="34" charset="0"/>
                  <a:cs typeface="Segoe UI" pitchFamily="34" charset="0"/>
                </a:rPr>
                <a:t> 70-412</a:t>
              </a:r>
            </a:p>
            <a:p>
              <a:pPr algn="ctr" defTabSz="685864"/>
              <a:r>
                <a:rPr lang="en-US" sz="1000" i="1" dirty="0">
                  <a:solidFill>
                    <a:prstClr val="white"/>
                  </a:solidFill>
                  <a:ea typeface="Segoe UI" pitchFamily="34" charset="0"/>
                  <a:cs typeface="Segoe UI" pitchFamily="34" charset="0"/>
                </a:rPr>
                <a:t>(</a:t>
              </a:r>
              <a:r>
                <a:rPr lang="en-US" sz="1000" i="1" dirty="0" smtClean="0">
                  <a:solidFill>
                    <a:prstClr val="white"/>
                  </a:solidFill>
                  <a:ea typeface="Segoe UI" pitchFamily="34" charset="0"/>
                  <a:cs typeface="Segoe UI" pitchFamily="34" charset="0"/>
                </a:rPr>
                <a:t>22412</a:t>
              </a:r>
              <a:r>
                <a:rPr lang="en-US" sz="1000" i="1" dirty="0">
                  <a:solidFill>
                    <a:prstClr val="white"/>
                  </a:solidFill>
                  <a:ea typeface="Segoe UI" pitchFamily="34" charset="0"/>
                  <a:cs typeface="Segoe UI" pitchFamily="34" charset="0"/>
                </a:rPr>
                <a:t>)</a:t>
              </a:r>
            </a:p>
          </p:txBody>
        </p:sp>
      </p:grpSp>
      <p:grpSp>
        <p:nvGrpSpPr>
          <p:cNvPr id="6" name="Group 5"/>
          <p:cNvGrpSpPr/>
          <p:nvPr/>
        </p:nvGrpSpPr>
        <p:grpSpPr>
          <a:xfrm>
            <a:off x="3079428" y="3028309"/>
            <a:ext cx="1042417" cy="1097280"/>
            <a:chOff x="3962400" y="2618278"/>
            <a:chExt cx="1042417" cy="1097280"/>
          </a:xfrm>
        </p:grpSpPr>
        <p:sp>
          <p:nvSpPr>
            <p:cNvPr id="27" name="Rectangle 26"/>
            <p:cNvSpPr>
              <a:spLocks/>
            </p:cNvSpPr>
            <p:nvPr/>
          </p:nvSpPr>
          <p:spPr bwMode="auto">
            <a:xfrm>
              <a:off x="3962400" y="2618278"/>
              <a:ext cx="1042416" cy="1097280"/>
            </a:xfrm>
            <a:prstGeom prst="rect">
              <a:avLst/>
            </a:prstGeom>
            <a:solidFill>
              <a:srgbClr val="00BC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pPr defTabSz="685864"/>
              <a:r>
                <a:rPr lang="fr-FR" sz="700" dirty="0" smtClean="0">
                  <a:solidFill>
                    <a:prstClr val="white"/>
                  </a:solidFill>
                  <a:ea typeface="Segoe UI" pitchFamily="34" charset="0"/>
                  <a:cs typeface="Segoe UI" pitchFamily="34" charset="0"/>
                </a:rPr>
                <a:t>Mise à niveau des connaissances vers </a:t>
              </a:r>
              <a:r>
                <a:rPr lang="fr-FR" sz="700" dirty="0" smtClean="0">
                  <a:solidFill>
                    <a:prstClr val="white"/>
                  </a:solidFill>
                  <a:ea typeface="Segoe UI" pitchFamily="34" charset="0"/>
                  <a:cs typeface="Segoe UI" pitchFamily="34" charset="0"/>
                </a:rPr>
                <a:t>le MCSA </a:t>
              </a:r>
              <a:r>
                <a:rPr lang="fr-FR" sz="700" dirty="0" smtClean="0">
                  <a:solidFill>
                    <a:prstClr val="white"/>
                  </a:solidFill>
                  <a:ea typeface="Segoe UI" pitchFamily="34" charset="0"/>
                  <a:cs typeface="Segoe UI" pitchFamily="34" charset="0"/>
                </a:rPr>
                <a:t>Windows Server</a:t>
              </a:r>
              <a:r>
                <a:rPr lang="fr-FR" sz="700" baseline="30000" dirty="0" smtClean="0">
                  <a:solidFill>
                    <a:prstClr val="white"/>
                  </a:solidFill>
                  <a:ea typeface="Segoe UI" pitchFamily="34" charset="0"/>
                  <a:cs typeface="Segoe UI" pitchFamily="34" charset="0"/>
                </a:rPr>
                <a:t>®</a:t>
              </a:r>
              <a:r>
                <a:rPr lang="fr-FR" sz="700" dirty="0" smtClean="0">
                  <a:solidFill>
                    <a:prstClr val="white"/>
                  </a:solidFill>
                  <a:ea typeface="Segoe UI" pitchFamily="34" charset="0"/>
                  <a:cs typeface="Segoe UI" pitchFamily="34" charset="0"/>
                </a:rPr>
                <a:t> 2012</a:t>
              </a:r>
              <a:endParaRPr lang="en-US" sz="700" dirty="0" smtClean="0">
                <a:solidFill>
                  <a:prstClr val="white"/>
                </a:solidFill>
                <a:ea typeface="Segoe UI" pitchFamily="34" charset="0"/>
                <a:cs typeface="Segoe UI" pitchFamily="34" charset="0"/>
              </a:endParaRPr>
            </a:p>
          </p:txBody>
        </p:sp>
        <p:sp>
          <p:nvSpPr>
            <p:cNvPr id="61" name="TextBox 60"/>
            <p:cNvSpPr txBox="1"/>
            <p:nvPr/>
          </p:nvSpPr>
          <p:spPr>
            <a:xfrm>
              <a:off x="3977585" y="2672238"/>
              <a:ext cx="1027232" cy="307777"/>
            </a:xfrm>
            <a:prstGeom prst="rect">
              <a:avLst/>
            </a:prstGeom>
            <a:noFill/>
          </p:spPr>
          <p:txBody>
            <a:bodyPr wrap="square" lIns="0" tIns="0" rIns="0" bIns="0" rtlCol="0">
              <a:spAutoFit/>
            </a:bodyPr>
            <a:lstStyle/>
            <a:p>
              <a:pPr algn="ctr" defTabSz="685864"/>
              <a:r>
                <a:rPr lang="en-US" sz="1000" dirty="0" smtClean="0">
                  <a:solidFill>
                    <a:prstClr val="white"/>
                  </a:solidFill>
                  <a:ea typeface="Segoe UI" pitchFamily="34" charset="0"/>
                  <a:cs typeface="Segoe UI" pitchFamily="34" charset="0"/>
                </a:rPr>
                <a:t>Examen 70-417</a:t>
              </a:r>
            </a:p>
            <a:p>
              <a:pPr algn="ctr" defTabSz="685864"/>
              <a:r>
                <a:rPr lang="en-US" sz="1000" dirty="0" smtClean="0">
                  <a:solidFill>
                    <a:prstClr val="white"/>
                  </a:solidFill>
                  <a:ea typeface="Segoe UI" pitchFamily="34" charset="0"/>
                  <a:cs typeface="Segoe UI" pitchFamily="34" charset="0"/>
                </a:rPr>
                <a:t>(</a:t>
              </a:r>
              <a:r>
                <a:rPr lang="en-US" sz="1000" i="1" dirty="0" smtClean="0">
                  <a:solidFill>
                    <a:prstClr val="white"/>
                  </a:solidFill>
                  <a:ea typeface="Segoe UI" pitchFamily="34" charset="0"/>
                  <a:cs typeface="Segoe UI" pitchFamily="34" charset="0"/>
                </a:rPr>
                <a:t>22417</a:t>
              </a:r>
              <a:r>
                <a:rPr lang="en-US" sz="1000" dirty="0" smtClean="0">
                  <a:solidFill>
                    <a:prstClr val="white"/>
                  </a:solidFill>
                  <a:ea typeface="Segoe UI" pitchFamily="34" charset="0"/>
                  <a:cs typeface="Segoe UI" pitchFamily="34" charset="0"/>
                </a:rPr>
                <a:t>)</a:t>
              </a:r>
              <a:endParaRPr lang="en-US" sz="1000" dirty="0">
                <a:solidFill>
                  <a:prstClr val="white"/>
                </a:solidFill>
                <a:ea typeface="Segoe UI" pitchFamily="34" charset="0"/>
                <a:cs typeface="Segoe UI" pitchFamily="34" charset="0"/>
              </a:endParaRPr>
            </a:p>
          </p:txBody>
        </p:sp>
      </p:grpSp>
      <p:sp>
        <p:nvSpPr>
          <p:cNvPr id="23" name="TextBox 22"/>
          <p:cNvSpPr txBox="1"/>
          <p:nvPr/>
        </p:nvSpPr>
        <p:spPr>
          <a:xfrm>
            <a:off x="4962238" y="1331533"/>
            <a:ext cx="3714218" cy="307777"/>
          </a:xfrm>
          <a:prstGeom prst="rect">
            <a:avLst/>
          </a:prstGeom>
          <a:noFill/>
        </p:spPr>
        <p:txBody>
          <a:bodyPr wrap="square" lIns="0" tIns="0" rIns="0" bIns="0" rtlCol="0">
            <a:spAutoFit/>
          </a:bodyPr>
          <a:lstStyle/>
          <a:p>
            <a:pPr defTabSz="685864"/>
            <a:r>
              <a:rPr lang="en-US" sz="2000" dirty="0" smtClean="0">
                <a:solidFill>
                  <a:schemeClr val="tx2">
                    <a:lumMod val="50000"/>
                  </a:schemeClr>
                </a:solidFill>
                <a:ea typeface="Segoe UI" pitchFamily="34" charset="0"/>
                <a:cs typeface="Segoe UI" pitchFamily="34" charset="0"/>
              </a:rPr>
              <a:t>Infrastructure de serveur MCSE</a:t>
            </a:r>
            <a:endParaRPr lang="en-US" sz="2000" dirty="0">
              <a:solidFill>
                <a:schemeClr val="tx2">
                  <a:lumMod val="50000"/>
                </a:schemeClr>
              </a:solidFill>
              <a:ea typeface="Segoe UI" pitchFamily="34" charset="0"/>
              <a:cs typeface="Segoe UI" pitchFamily="34" charset="0"/>
            </a:endParaRPr>
          </a:p>
        </p:txBody>
      </p:sp>
      <p:grpSp>
        <p:nvGrpSpPr>
          <p:cNvPr id="21" name="Group 20"/>
          <p:cNvGrpSpPr/>
          <p:nvPr/>
        </p:nvGrpSpPr>
        <p:grpSpPr>
          <a:xfrm>
            <a:off x="5257800" y="1691640"/>
            <a:ext cx="1042416" cy="1097280"/>
            <a:chOff x="6992452" y="1342996"/>
            <a:chExt cx="1042416" cy="1097280"/>
          </a:xfrm>
        </p:grpSpPr>
        <p:sp>
          <p:nvSpPr>
            <p:cNvPr id="8" name="Rectangle 7"/>
            <p:cNvSpPr>
              <a:spLocks/>
            </p:cNvSpPr>
            <p:nvPr/>
          </p:nvSpPr>
          <p:spPr bwMode="auto">
            <a:xfrm>
              <a:off x="6992452" y="1342996"/>
              <a:ext cx="1042416" cy="1097280"/>
            </a:xfrm>
            <a:prstGeom prst="rect">
              <a:avLst/>
            </a:prstGeom>
            <a:solidFill>
              <a:srgbClr val="4668C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pPr defTabSz="685864"/>
              <a:r>
                <a:rPr lang="fr-FR" sz="700" dirty="0" smtClean="0">
                  <a:solidFill>
                    <a:prstClr val="white"/>
                  </a:solidFill>
                  <a:ea typeface="Segoe UI" pitchFamily="34" charset="0"/>
                  <a:cs typeface="Segoe UI" pitchFamily="34" charset="0"/>
                </a:rPr>
                <a:t>Conception et implémentation d'une infrastructure Windows Server</a:t>
              </a:r>
              <a:endParaRPr lang="en-US" sz="700" dirty="0">
                <a:solidFill>
                  <a:prstClr val="white"/>
                </a:solidFill>
                <a:ea typeface="Segoe UI" pitchFamily="34" charset="0"/>
                <a:cs typeface="Segoe UI" pitchFamily="34" charset="0"/>
              </a:endParaRPr>
            </a:p>
          </p:txBody>
        </p:sp>
        <p:sp>
          <p:nvSpPr>
            <p:cNvPr id="54" name="TextBox 53"/>
            <p:cNvSpPr txBox="1"/>
            <p:nvPr/>
          </p:nvSpPr>
          <p:spPr>
            <a:xfrm>
              <a:off x="7003174" y="1396565"/>
              <a:ext cx="1031694" cy="307777"/>
            </a:xfrm>
            <a:prstGeom prst="rect">
              <a:avLst/>
            </a:prstGeom>
            <a:noFill/>
          </p:spPr>
          <p:txBody>
            <a:bodyPr wrap="square" lIns="0" tIns="0" rIns="0" bIns="0" rtlCol="0">
              <a:spAutoFit/>
            </a:bodyPr>
            <a:lstStyle/>
            <a:p>
              <a:pPr algn="ctr" defTabSz="685864"/>
              <a:r>
                <a:rPr lang="en-US" sz="1000" dirty="0" smtClean="0">
                  <a:solidFill>
                    <a:prstClr val="white"/>
                  </a:solidFill>
                  <a:ea typeface="Segoe UI" pitchFamily="34" charset="0"/>
                  <a:cs typeface="Segoe UI" pitchFamily="34" charset="0"/>
                </a:rPr>
                <a:t>Examen 70-413</a:t>
              </a:r>
            </a:p>
            <a:p>
              <a:pPr algn="ctr" defTabSz="685864"/>
              <a:r>
                <a:rPr lang="en-US" sz="1000" dirty="0" smtClean="0">
                  <a:solidFill>
                    <a:prstClr val="white"/>
                  </a:solidFill>
                  <a:ea typeface="Segoe UI" pitchFamily="34" charset="0"/>
                  <a:cs typeface="Segoe UI" pitchFamily="34" charset="0"/>
                </a:rPr>
                <a:t>(</a:t>
              </a:r>
              <a:r>
                <a:rPr lang="en-US" sz="1000" i="1" dirty="0" smtClean="0">
                  <a:solidFill>
                    <a:prstClr val="white"/>
                  </a:solidFill>
                  <a:ea typeface="Segoe UI" pitchFamily="34" charset="0"/>
                  <a:cs typeface="Segoe UI" pitchFamily="34" charset="0"/>
                </a:rPr>
                <a:t>22413</a:t>
              </a:r>
              <a:r>
                <a:rPr lang="en-US" sz="1000" dirty="0" smtClean="0">
                  <a:solidFill>
                    <a:prstClr val="white"/>
                  </a:solidFill>
                  <a:ea typeface="Segoe UI" pitchFamily="34" charset="0"/>
                  <a:cs typeface="Segoe UI" pitchFamily="34" charset="0"/>
                </a:rPr>
                <a:t>)</a:t>
              </a:r>
              <a:endParaRPr lang="en-US" sz="1000" dirty="0">
                <a:solidFill>
                  <a:prstClr val="white"/>
                </a:solidFill>
                <a:ea typeface="Segoe UI" pitchFamily="34" charset="0"/>
                <a:cs typeface="Segoe UI" pitchFamily="34" charset="0"/>
              </a:endParaRPr>
            </a:p>
          </p:txBody>
        </p:sp>
      </p:grpSp>
      <p:grpSp>
        <p:nvGrpSpPr>
          <p:cNvPr id="76" name="Group 75"/>
          <p:cNvGrpSpPr/>
          <p:nvPr/>
        </p:nvGrpSpPr>
        <p:grpSpPr>
          <a:xfrm>
            <a:off x="6628966" y="1691640"/>
            <a:ext cx="1042416" cy="1097280"/>
            <a:chOff x="3846868" y="2986668"/>
            <a:chExt cx="1252728" cy="1097280"/>
          </a:xfrm>
        </p:grpSpPr>
        <p:sp>
          <p:nvSpPr>
            <p:cNvPr id="10" name="Rectangle 9"/>
            <p:cNvSpPr>
              <a:spLocks/>
            </p:cNvSpPr>
            <p:nvPr/>
          </p:nvSpPr>
          <p:spPr bwMode="auto">
            <a:xfrm>
              <a:off x="3846868" y="2986668"/>
              <a:ext cx="1252728" cy="1097280"/>
            </a:xfrm>
            <a:prstGeom prst="rect">
              <a:avLst/>
            </a:prstGeom>
            <a:solidFill>
              <a:srgbClr val="4668C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pPr defTabSz="685864"/>
              <a:r>
                <a:rPr lang="fr-FR" sz="700" dirty="0" smtClean="0">
                  <a:solidFill>
                    <a:prstClr val="white"/>
                  </a:solidFill>
                  <a:ea typeface="Segoe UI" pitchFamily="34" charset="0"/>
                  <a:cs typeface="Segoe UI" pitchFamily="34" charset="0"/>
                </a:rPr>
                <a:t>Implémentation d'une infrastructure Windows Server avancée</a:t>
              </a:r>
              <a:endParaRPr lang="en-US" sz="700" dirty="0">
                <a:solidFill>
                  <a:prstClr val="white"/>
                </a:solidFill>
                <a:ea typeface="Segoe UI" pitchFamily="34" charset="0"/>
                <a:cs typeface="Segoe UI" pitchFamily="34" charset="0"/>
              </a:endParaRPr>
            </a:p>
          </p:txBody>
        </p:sp>
        <p:sp>
          <p:nvSpPr>
            <p:cNvPr id="55" name="TextBox 54"/>
            <p:cNvSpPr txBox="1"/>
            <p:nvPr/>
          </p:nvSpPr>
          <p:spPr>
            <a:xfrm>
              <a:off x="3859938" y="3042736"/>
              <a:ext cx="1222358" cy="307777"/>
            </a:xfrm>
            <a:prstGeom prst="rect">
              <a:avLst/>
            </a:prstGeom>
            <a:noFill/>
          </p:spPr>
          <p:txBody>
            <a:bodyPr wrap="square" lIns="0" tIns="0" rIns="0" bIns="0" rtlCol="0">
              <a:spAutoFit/>
            </a:bodyPr>
            <a:lstStyle/>
            <a:p>
              <a:pPr algn="ctr" defTabSz="685864"/>
              <a:r>
                <a:rPr lang="en-US" sz="1000" dirty="0" smtClean="0">
                  <a:solidFill>
                    <a:prstClr val="white"/>
                  </a:solidFill>
                  <a:ea typeface="Segoe UI" pitchFamily="34" charset="0"/>
                  <a:cs typeface="Segoe UI" pitchFamily="34" charset="0"/>
                </a:rPr>
                <a:t>Examen 70-414</a:t>
              </a:r>
            </a:p>
            <a:p>
              <a:pPr algn="ctr" defTabSz="685864"/>
              <a:r>
                <a:rPr lang="en-US" sz="1000" dirty="0" smtClean="0">
                  <a:solidFill>
                    <a:prstClr val="white"/>
                  </a:solidFill>
                  <a:ea typeface="Segoe UI" pitchFamily="34" charset="0"/>
                  <a:cs typeface="Segoe UI" pitchFamily="34" charset="0"/>
                </a:rPr>
                <a:t>(</a:t>
              </a:r>
              <a:r>
                <a:rPr lang="en-US" sz="1000" i="1" dirty="0" smtClean="0">
                  <a:solidFill>
                    <a:prstClr val="white"/>
                  </a:solidFill>
                  <a:ea typeface="Segoe UI" pitchFamily="34" charset="0"/>
                  <a:cs typeface="Segoe UI" pitchFamily="34" charset="0"/>
                </a:rPr>
                <a:t>22414</a:t>
              </a:r>
              <a:r>
                <a:rPr lang="en-US" sz="1000" dirty="0" smtClean="0">
                  <a:solidFill>
                    <a:prstClr val="white"/>
                  </a:solidFill>
                  <a:ea typeface="Segoe UI" pitchFamily="34" charset="0"/>
                  <a:cs typeface="Segoe UI" pitchFamily="34" charset="0"/>
                </a:rPr>
                <a:t>)</a:t>
              </a:r>
              <a:endParaRPr lang="en-US" sz="1000" dirty="0">
                <a:solidFill>
                  <a:prstClr val="white"/>
                </a:solidFill>
                <a:ea typeface="Segoe UI" pitchFamily="34" charset="0"/>
                <a:cs typeface="Segoe UI" pitchFamily="34" charset="0"/>
              </a:endParaRPr>
            </a:p>
          </p:txBody>
        </p:sp>
      </p:grpSp>
      <p:sp>
        <p:nvSpPr>
          <p:cNvPr id="71" name="Plus 70"/>
          <p:cNvSpPr>
            <a:spLocks/>
          </p:cNvSpPr>
          <p:nvPr/>
        </p:nvSpPr>
        <p:spPr>
          <a:xfrm>
            <a:off x="6373151" y="2125152"/>
            <a:ext cx="182880" cy="182880"/>
          </a:xfrm>
          <a:prstGeom prst="mathPlus">
            <a:avLst>
              <a:gd name="adj1" fmla="val 16957"/>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tx1"/>
                </a:solidFill>
              </a:ln>
              <a:solidFill>
                <a:schemeClr val="tx1"/>
              </a:solidFill>
            </a:endParaRPr>
          </a:p>
        </p:txBody>
      </p:sp>
      <p:sp>
        <p:nvSpPr>
          <p:cNvPr id="85" name="TextBox 84"/>
          <p:cNvSpPr txBox="1"/>
          <p:nvPr/>
        </p:nvSpPr>
        <p:spPr>
          <a:xfrm>
            <a:off x="4953000" y="2980984"/>
            <a:ext cx="3458337" cy="307777"/>
          </a:xfrm>
          <a:prstGeom prst="rect">
            <a:avLst/>
          </a:prstGeom>
          <a:noFill/>
        </p:spPr>
        <p:txBody>
          <a:bodyPr wrap="square" lIns="0" tIns="0" rIns="0" bIns="0" rtlCol="0">
            <a:spAutoFit/>
          </a:bodyPr>
          <a:lstStyle/>
          <a:p>
            <a:pPr defTabSz="685864"/>
            <a:r>
              <a:rPr lang="en-US" sz="2000" dirty="0" smtClean="0">
                <a:solidFill>
                  <a:schemeClr val="tx2">
                    <a:lumMod val="50000"/>
                  </a:schemeClr>
                </a:solidFill>
                <a:ea typeface="Segoe UI" pitchFamily="34" charset="0"/>
                <a:cs typeface="Segoe UI" pitchFamily="34" charset="0"/>
              </a:rPr>
              <a:t>Infrastructure de bureau MCSE</a:t>
            </a:r>
          </a:p>
        </p:txBody>
      </p:sp>
      <p:sp>
        <p:nvSpPr>
          <p:cNvPr id="86" name="Plus 85"/>
          <p:cNvSpPr/>
          <p:nvPr/>
        </p:nvSpPr>
        <p:spPr>
          <a:xfrm>
            <a:off x="5013960" y="3803699"/>
            <a:ext cx="182880" cy="182880"/>
          </a:xfrm>
          <a:prstGeom prst="mathPlus">
            <a:avLst>
              <a:gd name="adj1" fmla="val 16957"/>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tx1"/>
                </a:solidFill>
              </a:ln>
              <a:solidFill>
                <a:schemeClr val="tx1"/>
              </a:solidFill>
            </a:endParaRPr>
          </a:p>
        </p:txBody>
      </p:sp>
      <p:sp>
        <p:nvSpPr>
          <p:cNvPr id="96" name="Rectangle 95"/>
          <p:cNvSpPr>
            <a:spLocks/>
          </p:cNvSpPr>
          <p:nvPr/>
        </p:nvSpPr>
        <p:spPr bwMode="auto">
          <a:xfrm>
            <a:off x="5281950" y="3370187"/>
            <a:ext cx="1042416" cy="1097280"/>
          </a:xfrm>
          <a:prstGeom prst="rect">
            <a:avLst/>
          </a:prstGeom>
          <a:solidFill>
            <a:srgbClr val="4668C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pPr defTabSz="685864"/>
            <a:r>
              <a:rPr lang="fr-FR" sz="700" dirty="0" smtClean="0">
                <a:solidFill>
                  <a:prstClr val="white"/>
                </a:solidFill>
                <a:ea typeface="Segoe UI" pitchFamily="34" charset="0"/>
                <a:cs typeface="Segoe UI" pitchFamily="34" charset="0"/>
              </a:rPr>
              <a:t>Implémentation d'une infrastructure de bureau</a:t>
            </a:r>
            <a:endParaRPr lang="en-US" sz="700" dirty="0">
              <a:solidFill>
                <a:prstClr val="white"/>
              </a:solidFill>
              <a:ea typeface="Segoe UI" pitchFamily="34" charset="0"/>
              <a:cs typeface="Segoe UI" pitchFamily="34" charset="0"/>
            </a:endParaRPr>
          </a:p>
        </p:txBody>
      </p:sp>
      <p:sp>
        <p:nvSpPr>
          <p:cNvPr id="97" name="TextBox 96"/>
          <p:cNvSpPr txBox="1"/>
          <p:nvPr/>
        </p:nvSpPr>
        <p:spPr>
          <a:xfrm>
            <a:off x="5277313" y="3422752"/>
            <a:ext cx="1031694" cy="307777"/>
          </a:xfrm>
          <a:prstGeom prst="rect">
            <a:avLst/>
          </a:prstGeom>
          <a:noFill/>
        </p:spPr>
        <p:txBody>
          <a:bodyPr wrap="square" lIns="0" tIns="0" rIns="0" bIns="0" rtlCol="0">
            <a:spAutoFit/>
          </a:bodyPr>
          <a:lstStyle/>
          <a:p>
            <a:pPr algn="ctr" defTabSz="685864"/>
            <a:r>
              <a:rPr lang="en-US" sz="1000" dirty="0" smtClean="0">
                <a:solidFill>
                  <a:prstClr val="white"/>
                </a:solidFill>
                <a:ea typeface="Segoe UI" pitchFamily="34" charset="0"/>
                <a:cs typeface="Segoe UI" pitchFamily="34" charset="0"/>
              </a:rPr>
              <a:t>Examen 70-415</a:t>
            </a:r>
          </a:p>
          <a:p>
            <a:pPr algn="ctr" defTabSz="685864"/>
            <a:r>
              <a:rPr lang="en-US" sz="1000" dirty="0" smtClean="0">
                <a:solidFill>
                  <a:prstClr val="white"/>
                </a:solidFill>
                <a:ea typeface="Segoe UI" pitchFamily="34" charset="0"/>
                <a:cs typeface="Segoe UI" pitchFamily="34" charset="0"/>
              </a:rPr>
              <a:t>(</a:t>
            </a:r>
            <a:r>
              <a:rPr lang="en-US" sz="1000" i="1" dirty="0" smtClean="0">
                <a:solidFill>
                  <a:prstClr val="white"/>
                </a:solidFill>
                <a:ea typeface="Segoe UI" pitchFamily="34" charset="0"/>
                <a:cs typeface="Segoe UI" pitchFamily="34" charset="0"/>
              </a:rPr>
              <a:t>22415</a:t>
            </a:r>
            <a:r>
              <a:rPr lang="en-US" sz="1000" dirty="0" smtClean="0">
                <a:solidFill>
                  <a:prstClr val="white"/>
                </a:solidFill>
                <a:ea typeface="Segoe UI" pitchFamily="34" charset="0"/>
                <a:cs typeface="Segoe UI" pitchFamily="34" charset="0"/>
              </a:rPr>
              <a:t>)</a:t>
            </a:r>
            <a:endParaRPr lang="en-US" sz="1000" dirty="0">
              <a:solidFill>
                <a:prstClr val="white"/>
              </a:solidFill>
              <a:ea typeface="Segoe UI" pitchFamily="34" charset="0"/>
              <a:cs typeface="Segoe UI" pitchFamily="34" charset="0"/>
            </a:endParaRPr>
          </a:p>
        </p:txBody>
      </p:sp>
      <p:sp>
        <p:nvSpPr>
          <p:cNvPr id="94" name="Rectangle 93"/>
          <p:cNvSpPr>
            <a:spLocks/>
          </p:cNvSpPr>
          <p:nvPr/>
        </p:nvSpPr>
        <p:spPr bwMode="auto">
          <a:xfrm>
            <a:off x="6643497" y="3370187"/>
            <a:ext cx="1042416" cy="1097280"/>
          </a:xfrm>
          <a:prstGeom prst="rect">
            <a:avLst/>
          </a:prstGeom>
          <a:solidFill>
            <a:srgbClr val="4668C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pPr defTabSz="685864"/>
            <a:r>
              <a:rPr lang="fr-FR" sz="700" dirty="0" smtClean="0">
                <a:solidFill>
                  <a:prstClr val="white"/>
                </a:solidFill>
                <a:ea typeface="Segoe UI" pitchFamily="34" charset="0"/>
                <a:cs typeface="Segoe UI" pitchFamily="34" charset="0"/>
              </a:rPr>
              <a:t>Implémentation des environnements d'applications de bureau</a:t>
            </a:r>
            <a:endParaRPr lang="en-US" sz="700" dirty="0">
              <a:solidFill>
                <a:prstClr val="white"/>
              </a:solidFill>
              <a:ea typeface="Segoe UI" pitchFamily="34" charset="0"/>
              <a:cs typeface="Segoe UI" pitchFamily="34" charset="0"/>
            </a:endParaRPr>
          </a:p>
        </p:txBody>
      </p:sp>
      <p:sp>
        <p:nvSpPr>
          <p:cNvPr id="95" name="TextBox 94"/>
          <p:cNvSpPr txBox="1"/>
          <p:nvPr/>
        </p:nvSpPr>
        <p:spPr>
          <a:xfrm>
            <a:off x="6654373" y="3426255"/>
            <a:ext cx="1017145" cy="307777"/>
          </a:xfrm>
          <a:prstGeom prst="rect">
            <a:avLst/>
          </a:prstGeom>
          <a:noFill/>
        </p:spPr>
        <p:txBody>
          <a:bodyPr wrap="square" lIns="0" tIns="0" rIns="0" bIns="0" rtlCol="0">
            <a:spAutoFit/>
          </a:bodyPr>
          <a:lstStyle/>
          <a:p>
            <a:pPr algn="ctr" defTabSz="685864"/>
            <a:r>
              <a:rPr lang="en-US" sz="1000" dirty="0" smtClean="0">
                <a:solidFill>
                  <a:prstClr val="white"/>
                </a:solidFill>
                <a:ea typeface="Segoe UI" pitchFamily="34" charset="0"/>
                <a:cs typeface="Segoe UI" pitchFamily="34" charset="0"/>
              </a:rPr>
              <a:t>Examen 70-416</a:t>
            </a:r>
          </a:p>
          <a:p>
            <a:pPr algn="ctr" defTabSz="685864"/>
            <a:r>
              <a:rPr lang="en-US" sz="1000" dirty="0" smtClean="0">
                <a:solidFill>
                  <a:prstClr val="white"/>
                </a:solidFill>
                <a:ea typeface="Segoe UI" pitchFamily="34" charset="0"/>
                <a:cs typeface="Segoe UI" pitchFamily="34" charset="0"/>
              </a:rPr>
              <a:t>(</a:t>
            </a:r>
            <a:r>
              <a:rPr lang="en-US" sz="1000" i="1" dirty="0" smtClean="0">
                <a:solidFill>
                  <a:prstClr val="white"/>
                </a:solidFill>
                <a:ea typeface="Segoe UI" pitchFamily="34" charset="0"/>
                <a:cs typeface="Segoe UI" pitchFamily="34" charset="0"/>
              </a:rPr>
              <a:t>22416</a:t>
            </a:r>
            <a:r>
              <a:rPr lang="en-US" sz="1000" dirty="0" smtClean="0">
                <a:solidFill>
                  <a:prstClr val="white"/>
                </a:solidFill>
                <a:ea typeface="Segoe UI" pitchFamily="34" charset="0"/>
                <a:cs typeface="Segoe UI" pitchFamily="34" charset="0"/>
              </a:rPr>
              <a:t>)</a:t>
            </a:r>
            <a:endParaRPr lang="en-US" sz="1000" dirty="0">
              <a:solidFill>
                <a:prstClr val="white"/>
              </a:solidFill>
              <a:ea typeface="Segoe UI" pitchFamily="34" charset="0"/>
              <a:cs typeface="Segoe UI" pitchFamily="34" charset="0"/>
            </a:endParaRPr>
          </a:p>
        </p:txBody>
      </p:sp>
      <p:sp>
        <p:nvSpPr>
          <p:cNvPr id="90" name="Plus 89"/>
          <p:cNvSpPr>
            <a:spLocks/>
          </p:cNvSpPr>
          <p:nvPr/>
        </p:nvSpPr>
        <p:spPr>
          <a:xfrm>
            <a:off x="6370567" y="3803699"/>
            <a:ext cx="182880" cy="182880"/>
          </a:xfrm>
          <a:prstGeom prst="mathPlus">
            <a:avLst>
              <a:gd name="adj1" fmla="val 16957"/>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tx1"/>
                </a:solidFill>
              </a:ln>
              <a:solidFill>
                <a:schemeClr val="tx1"/>
              </a:solidFill>
            </a:endParaRPr>
          </a:p>
        </p:txBody>
      </p:sp>
      <p:grpSp>
        <p:nvGrpSpPr>
          <p:cNvPr id="41" name="Group 40"/>
          <p:cNvGrpSpPr/>
          <p:nvPr/>
        </p:nvGrpSpPr>
        <p:grpSpPr>
          <a:xfrm>
            <a:off x="376622" y="5032023"/>
            <a:ext cx="1295626" cy="1363817"/>
            <a:chOff x="726822" y="5422812"/>
            <a:chExt cx="1042416" cy="1097280"/>
          </a:xfrm>
        </p:grpSpPr>
        <p:sp>
          <p:nvSpPr>
            <p:cNvPr id="33" name="Rectangle 32"/>
            <p:cNvSpPr>
              <a:spLocks/>
            </p:cNvSpPr>
            <p:nvPr/>
          </p:nvSpPr>
          <p:spPr bwMode="auto">
            <a:xfrm>
              <a:off x="726822" y="5422812"/>
              <a:ext cx="1042416" cy="1097280"/>
            </a:xfrm>
            <a:prstGeom prst="rect">
              <a:avLst/>
            </a:prstGeom>
            <a:solidFill>
              <a:srgbClr val="00BC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pPr defTabSz="685864"/>
              <a:r>
                <a:rPr lang="en-US" sz="700" dirty="0" smtClean="0">
                  <a:solidFill>
                    <a:prstClr val="white"/>
                  </a:solidFill>
                  <a:ea typeface="Segoe UI" pitchFamily="34" charset="0"/>
                  <a:cs typeface="Segoe UI" pitchFamily="34" charset="0"/>
                </a:rPr>
                <a:t>Configuration de Windows</a:t>
              </a:r>
              <a:r>
                <a:rPr lang="en-US" sz="700" baseline="30000" dirty="0" smtClean="0">
                  <a:solidFill>
                    <a:prstClr val="white"/>
                  </a:solidFill>
                  <a:ea typeface="Segoe UI" pitchFamily="34" charset="0"/>
                  <a:cs typeface="Segoe UI" pitchFamily="34" charset="0"/>
                </a:rPr>
                <a:t>®</a:t>
              </a:r>
              <a:r>
                <a:rPr lang="en-US" sz="700" dirty="0" smtClean="0">
                  <a:solidFill>
                    <a:prstClr val="white"/>
                  </a:solidFill>
                  <a:ea typeface="Segoe UI" pitchFamily="34" charset="0"/>
                  <a:cs typeface="Segoe UI" pitchFamily="34" charset="0"/>
                </a:rPr>
                <a:t> 8</a:t>
              </a:r>
              <a:endParaRPr lang="en-US" sz="700" dirty="0">
                <a:solidFill>
                  <a:prstClr val="white"/>
                </a:solidFill>
                <a:ea typeface="Segoe UI" pitchFamily="34" charset="0"/>
                <a:cs typeface="Segoe UI" pitchFamily="34" charset="0"/>
              </a:endParaRPr>
            </a:p>
          </p:txBody>
        </p:sp>
        <p:sp>
          <p:nvSpPr>
            <p:cNvPr id="34" name="TextBox 33"/>
            <p:cNvSpPr txBox="1"/>
            <p:nvPr/>
          </p:nvSpPr>
          <p:spPr>
            <a:xfrm>
              <a:off x="726822" y="5476318"/>
              <a:ext cx="1042416" cy="420965"/>
            </a:xfrm>
            <a:prstGeom prst="rect">
              <a:avLst/>
            </a:prstGeom>
            <a:noFill/>
          </p:spPr>
          <p:txBody>
            <a:bodyPr wrap="square" lIns="0" tIns="0" rIns="0" bIns="0" rtlCol="0">
              <a:spAutoFit/>
            </a:bodyPr>
            <a:lstStyle/>
            <a:p>
              <a:pPr algn="ctr" defTabSz="685864"/>
              <a:r>
                <a:rPr lang="en-US" sz="1000" dirty="0" smtClean="0">
                  <a:solidFill>
                    <a:prstClr val="white"/>
                  </a:solidFill>
                  <a:ea typeface="Segoe UI" pitchFamily="34" charset="0"/>
                  <a:cs typeface="Segoe UI" pitchFamily="34" charset="0"/>
                </a:rPr>
                <a:t>Examen 70-687</a:t>
              </a:r>
            </a:p>
            <a:p>
              <a:pPr algn="ctr" defTabSz="685864"/>
              <a:r>
                <a:rPr lang="en-US" sz="1000" dirty="0" smtClean="0">
                  <a:solidFill>
                    <a:prstClr val="white"/>
                  </a:solidFill>
                  <a:ea typeface="Segoe UI" pitchFamily="34" charset="0"/>
                  <a:cs typeface="Segoe UI" pitchFamily="34" charset="0"/>
                </a:rPr>
                <a:t>(</a:t>
              </a:r>
              <a:r>
                <a:rPr lang="en-US" sz="1000" i="1" dirty="0" smtClean="0">
                  <a:solidFill>
                    <a:prstClr val="white"/>
                  </a:solidFill>
                  <a:ea typeface="Segoe UI" pitchFamily="34" charset="0"/>
                  <a:cs typeface="Segoe UI" pitchFamily="34" charset="0"/>
                </a:rPr>
                <a:t>22687</a:t>
              </a:r>
              <a:r>
                <a:rPr lang="en-US" sz="1000" dirty="0" smtClean="0">
                  <a:solidFill>
                    <a:prstClr val="white"/>
                  </a:solidFill>
                  <a:ea typeface="Segoe UI" pitchFamily="34" charset="0"/>
                  <a:cs typeface="Segoe UI" pitchFamily="34" charset="0"/>
                </a:rPr>
                <a:t>)</a:t>
              </a:r>
              <a:endParaRPr lang="en-US" sz="1000" dirty="0">
                <a:solidFill>
                  <a:prstClr val="white"/>
                </a:solidFill>
                <a:ea typeface="Segoe UI" pitchFamily="34" charset="0"/>
                <a:cs typeface="Segoe UI" pitchFamily="34" charset="0"/>
              </a:endParaRPr>
            </a:p>
            <a:p>
              <a:pPr defTabSz="685864"/>
              <a:endParaRPr lang="en-US" sz="1400" dirty="0" smtClean="0">
                <a:solidFill>
                  <a:prstClr val="white"/>
                </a:solidFill>
                <a:ea typeface="Segoe UI" pitchFamily="34" charset="0"/>
                <a:cs typeface="Segoe UI" pitchFamily="34" charset="0"/>
              </a:endParaRPr>
            </a:p>
          </p:txBody>
        </p:sp>
      </p:grpSp>
      <p:grpSp>
        <p:nvGrpSpPr>
          <p:cNvPr id="38" name="Group 37"/>
          <p:cNvGrpSpPr/>
          <p:nvPr/>
        </p:nvGrpSpPr>
        <p:grpSpPr>
          <a:xfrm>
            <a:off x="1907471" y="5032023"/>
            <a:ext cx="1368385" cy="1367234"/>
            <a:chOff x="2454663" y="5422812"/>
            <a:chExt cx="1005840" cy="1097280"/>
          </a:xfrm>
        </p:grpSpPr>
        <p:sp>
          <p:nvSpPr>
            <p:cNvPr id="35" name="Rectangle 34"/>
            <p:cNvSpPr>
              <a:spLocks/>
            </p:cNvSpPr>
            <p:nvPr/>
          </p:nvSpPr>
          <p:spPr bwMode="auto">
            <a:xfrm>
              <a:off x="2454663" y="5422812"/>
              <a:ext cx="1005840" cy="1097280"/>
            </a:xfrm>
            <a:prstGeom prst="rect">
              <a:avLst/>
            </a:prstGeom>
            <a:solidFill>
              <a:srgbClr val="00BC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pPr defTabSz="685864"/>
              <a:r>
                <a:rPr lang="fr-FR" sz="700" dirty="0" smtClean="0">
                  <a:solidFill>
                    <a:prstClr val="white"/>
                  </a:solidFill>
                  <a:ea typeface="Segoe UI" pitchFamily="34" charset="0"/>
                  <a:cs typeface="Segoe UI" pitchFamily="34" charset="0"/>
                </a:rPr>
                <a:t>Administration et maintenance de </a:t>
              </a:r>
              <a:r>
                <a:rPr lang="en-US" sz="700" dirty="0" smtClean="0">
                  <a:solidFill>
                    <a:prstClr val="white"/>
                  </a:solidFill>
                  <a:ea typeface="Segoe UI" pitchFamily="34" charset="0"/>
                  <a:cs typeface="Segoe UI" pitchFamily="34" charset="0"/>
                </a:rPr>
                <a:t>Windows</a:t>
              </a:r>
              <a:r>
                <a:rPr lang="en-US" sz="700" baseline="30000" dirty="0" smtClean="0">
                  <a:solidFill>
                    <a:prstClr val="white"/>
                  </a:solidFill>
                  <a:ea typeface="Segoe UI" pitchFamily="34" charset="0"/>
                  <a:cs typeface="Segoe UI" pitchFamily="34" charset="0"/>
                </a:rPr>
                <a:t>®</a:t>
              </a:r>
              <a:r>
                <a:rPr lang="en-US" sz="700" dirty="0" smtClean="0">
                  <a:solidFill>
                    <a:prstClr val="white"/>
                  </a:solidFill>
                  <a:ea typeface="Segoe UI" pitchFamily="34" charset="0"/>
                  <a:cs typeface="Segoe UI" pitchFamily="34" charset="0"/>
                </a:rPr>
                <a:t> 8</a:t>
              </a:r>
              <a:endParaRPr lang="en-US" sz="700" dirty="0">
                <a:solidFill>
                  <a:prstClr val="white"/>
                </a:solidFill>
                <a:ea typeface="Segoe UI" pitchFamily="34" charset="0"/>
                <a:cs typeface="Segoe UI" pitchFamily="34" charset="0"/>
              </a:endParaRPr>
            </a:p>
          </p:txBody>
        </p:sp>
        <p:sp>
          <p:nvSpPr>
            <p:cNvPr id="36" name="TextBox 35"/>
            <p:cNvSpPr txBox="1"/>
            <p:nvPr/>
          </p:nvSpPr>
          <p:spPr>
            <a:xfrm>
              <a:off x="2454663" y="5479124"/>
              <a:ext cx="1005840" cy="247008"/>
            </a:xfrm>
            <a:prstGeom prst="rect">
              <a:avLst/>
            </a:prstGeom>
            <a:noFill/>
          </p:spPr>
          <p:txBody>
            <a:bodyPr wrap="square" lIns="0" tIns="0" rIns="0" bIns="0" rtlCol="0">
              <a:spAutoFit/>
            </a:bodyPr>
            <a:lstStyle/>
            <a:p>
              <a:pPr algn="ctr" defTabSz="685864"/>
              <a:r>
                <a:rPr lang="en-US" sz="1000" dirty="0" smtClean="0">
                  <a:solidFill>
                    <a:prstClr val="white"/>
                  </a:solidFill>
                  <a:ea typeface="Segoe UI" pitchFamily="34" charset="0"/>
                  <a:cs typeface="Segoe UI" pitchFamily="34" charset="0"/>
                </a:rPr>
                <a:t>Examen 70-688</a:t>
              </a:r>
            </a:p>
            <a:p>
              <a:pPr algn="ctr" defTabSz="685864"/>
              <a:r>
                <a:rPr lang="en-US" sz="1000" dirty="0" smtClean="0">
                  <a:solidFill>
                    <a:prstClr val="white"/>
                  </a:solidFill>
                  <a:ea typeface="Segoe UI" pitchFamily="34" charset="0"/>
                  <a:cs typeface="Segoe UI" pitchFamily="34" charset="0"/>
                </a:rPr>
                <a:t>(</a:t>
              </a:r>
              <a:r>
                <a:rPr lang="en-US" sz="1000" i="1" dirty="0" smtClean="0">
                  <a:solidFill>
                    <a:prstClr val="white"/>
                  </a:solidFill>
                  <a:ea typeface="Segoe UI" pitchFamily="34" charset="0"/>
                  <a:cs typeface="Segoe UI" pitchFamily="34" charset="0"/>
                </a:rPr>
                <a:t>22688</a:t>
              </a:r>
              <a:r>
                <a:rPr lang="en-US" sz="1000" dirty="0" smtClean="0">
                  <a:solidFill>
                    <a:prstClr val="white"/>
                  </a:solidFill>
                  <a:ea typeface="Segoe UI" pitchFamily="34" charset="0"/>
                  <a:cs typeface="Segoe UI" pitchFamily="34" charset="0"/>
                </a:rPr>
                <a:t>)</a:t>
              </a:r>
              <a:endParaRPr lang="en-US" sz="1100" dirty="0">
                <a:solidFill>
                  <a:prstClr val="white"/>
                </a:solidFill>
                <a:ea typeface="Segoe UI" pitchFamily="34" charset="0"/>
                <a:cs typeface="Segoe UI" pitchFamily="34" charset="0"/>
              </a:endParaRPr>
            </a:p>
          </p:txBody>
        </p:sp>
      </p:grpSp>
      <p:sp>
        <p:nvSpPr>
          <p:cNvPr id="37" name="TextBox 36"/>
          <p:cNvSpPr txBox="1"/>
          <p:nvPr/>
        </p:nvSpPr>
        <p:spPr>
          <a:xfrm>
            <a:off x="376622" y="4653136"/>
            <a:ext cx="2673790" cy="307777"/>
          </a:xfrm>
          <a:prstGeom prst="rect">
            <a:avLst/>
          </a:prstGeom>
          <a:noFill/>
        </p:spPr>
        <p:txBody>
          <a:bodyPr wrap="square" lIns="0" tIns="0" rIns="0" bIns="0" rtlCol="0">
            <a:spAutoFit/>
          </a:bodyPr>
          <a:lstStyle/>
          <a:p>
            <a:pPr defTabSz="685864"/>
            <a:r>
              <a:rPr lang="en-US" sz="2000" dirty="0" smtClean="0">
                <a:solidFill>
                  <a:schemeClr val="tx2">
                    <a:lumMod val="50000"/>
                  </a:schemeClr>
                </a:solidFill>
                <a:ea typeface="Segoe UI" pitchFamily="34" charset="0"/>
                <a:cs typeface="Segoe UI" pitchFamily="34" charset="0"/>
              </a:rPr>
              <a:t>MCSA Windows 8</a:t>
            </a:r>
          </a:p>
        </p:txBody>
      </p:sp>
      <p:sp>
        <p:nvSpPr>
          <p:cNvPr id="46" name="Plus 45"/>
          <p:cNvSpPr/>
          <p:nvPr/>
        </p:nvSpPr>
        <p:spPr>
          <a:xfrm>
            <a:off x="1691680" y="5589240"/>
            <a:ext cx="182880" cy="182880"/>
          </a:xfrm>
          <a:prstGeom prst="mathPlus">
            <a:avLst>
              <a:gd name="adj1" fmla="val 16957"/>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tx1"/>
                </a:solidFill>
              </a:ln>
              <a:solidFill>
                <a:schemeClr val="tx1"/>
              </a:solidFill>
            </a:endParaRPr>
          </a:p>
        </p:txBody>
      </p:sp>
      <p:grpSp>
        <p:nvGrpSpPr>
          <p:cNvPr id="39" name="Group 38"/>
          <p:cNvGrpSpPr/>
          <p:nvPr/>
        </p:nvGrpSpPr>
        <p:grpSpPr>
          <a:xfrm>
            <a:off x="3803144" y="5032023"/>
            <a:ext cx="1416929" cy="1363817"/>
            <a:chOff x="5190294" y="5212286"/>
            <a:chExt cx="1368153" cy="1310656"/>
          </a:xfrm>
        </p:grpSpPr>
        <p:sp>
          <p:nvSpPr>
            <p:cNvPr id="40" name="Rectangle 39"/>
            <p:cNvSpPr>
              <a:spLocks/>
            </p:cNvSpPr>
            <p:nvPr/>
          </p:nvSpPr>
          <p:spPr bwMode="auto">
            <a:xfrm>
              <a:off x="5190294" y="5212286"/>
              <a:ext cx="1368152" cy="1310656"/>
            </a:xfrm>
            <a:prstGeom prst="rect">
              <a:avLst/>
            </a:prstGeom>
            <a:solidFill>
              <a:srgbClr val="00BC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pPr defTabSz="685864"/>
              <a:r>
                <a:rPr lang="fr-FR" sz="700" dirty="0" smtClean="0">
                  <a:solidFill>
                    <a:prstClr val="white"/>
                  </a:solidFill>
                  <a:ea typeface="Segoe UI" pitchFamily="34" charset="0"/>
                  <a:cs typeface="Segoe UI" pitchFamily="34" charset="0"/>
                </a:rPr>
                <a:t>Mise à niveau des connaissances vers le MCSA </a:t>
              </a:r>
              <a:r>
                <a:rPr lang="en-US" sz="700" dirty="0" smtClean="0">
                  <a:solidFill>
                    <a:prstClr val="white"/>
                  </a:solidFill>
                  <a:ea typeface="Segoe UI" pitchFamily="34" charset="0"/>
                  <a:cs typeface="Segoe UI" pitchFamily="34" charset="0"/>
                </a:rPr>
                <a:t>Windows</a:t>
              </a:r>
              <a:r>
                <a:rPr lang="en-US" sz="700" baseline="30000" dirty="0" smtClean="0">
                  <a:solidFill>
                    <a:prstClr val="white"/>
                  </a:solidFill>
                  <a:ea typeface="Segoe UI" pitchFamily="34" charset="0"/>
                  <a:cs typeface="Segoe UI" pitchFamily="34" charset="0"/>
                </a:rPr>
                <a:t>®</a:t>
              </a:r>
              <a:r>
                <a:rPr lang="en-US" sz="700" dirty="0" smtClean="0">
                  <a:solidFill>
                    <a:prstClr val="white"/>
                  </a:solidFill>
                  <a:ea typeface="Segoe UI" pitchFamily="34" charset="0"/>
                  <a:cs typeface="Segoe UI" pitchFamily="34" charset="0"/>
                </a:rPr>
                <a:t> 8</a:t>
              </a:r>
            </a:p>
          </p:txBody>
        </p:sp>
        <p:sp>
          <p:nvSpPr>
            <p:cNvPr id="63" name="TextBox 62"/>
            <p:cNvSpPr txBox="1"/>
            <p:nvPr/>
          </p:nvSpPr>
          <p:spPr>
            <a:xfrm>
              <a:off x="5190295" y="5284294"/>
              <a:ext cx="1368152" cy="458459"/>
            </a:xfrm>
            <a:prstGeom prst="rect">
              <a:avLst/>
            </a:prstGeom>
            <a:noFill/>
          </p:spPr>
          <p:txBody>
            <a:bodyPr wrap="square" lIns="0" tIns="0" rIns="0" bIns="0" rtlCol="0">
              <a:spAutoFit/>
            </a:bodyPr>
            <a:lstStyle/>
            <a:p>
              <a:pPr algn="ctr" defTabSz="685864"/>
              <a:r>
                <a:rPr lang="en-US" sz="1000" dirty="0" smtClean="0">
                  <a:solidFill>
                    <a:prstClr val="white"/>
                  </a:solidFill>
                  <a:ea typeface="Segoe UI" pitchFamily="34" charset="0"/>
                  <a:cs typeface="Segoe UI" pitchFamily="34" charset="0"/>
                </a:rPr>
                <a:t>Examen 70-689</a:t>
              </a:r>
            </a:p>
            <a:p>
              <a:pPr algn="ctr" defTabSz="685864"/>
              <a:r>
                <a:rPr lang="en-US" sz="1000" dirty="0" smtClean="0">
                  <a:solidFill>
                    <a:prstClr val="white"/>
                  </a:solidFill>
                  <a:ea typeface="Segoe UI" pitchFamily="34" charset="0"/>
                  <a:cs typeface="Segoe UI" pitchFamily="34" charset="0"/>
                </a:rPr>
                <a:t>(</a:t>
              </a:r>
              <a:r>
                <a:rPr lang="en-US" sz="1000" i="1" dirty="0" smtClean="0">
                  <a:solidFill>
                    <a:prstClr val="white"/>
                  </a:solidFill>
                  <a:ea typeface="Segoe UI" pitchFamily="34" charset="0"/>
                  <a:cs typeface="Segoe UI" pitchFamily="34" charset="0"/>
                </a:rPr>
                <a:t>22689</a:t>
              </a:r>
              <a:r>
                <a:rPr lang="en-US" sz="1000" dirty="0" smtClean="0">
                  <a:solidFill>
                    <a:prstClr val="white"/>
                  </a:solidFill>
                  <a:ea typeface="Segoe UI" pitchFamily="34" charset="0"/>
                  <a:cs typeface="Segoe UI" pitchFamily="34" charset="0"/>
                </a:rPr>
                <a:t>)</a:t>
              </a:r>
              <a:endParaRPr lang="en-US" sz="1000" dirty="0">
                <a:solidFill>
                  <a:prstClr val="white"/>
                </a:solidFill>
                <a:ea typeface="Segoe UI" pitchFamily="34" charset="0"/>
                <a:cs typeface="Segoe UI" pitchFamily="34" charset="0"/>
              </a:endParaRPr>
            </a:p>
            <a:p>
              <a:pPr defTabSz="685864"/>
              <a:endParaRPr lang="en-US" sz="1100" dirty="0">
                <a:solidFill>
                  <a:prstClr val="white"/>
                </a:solidFill>
                <a:ea typeface="Segoe UI" pitchFamily="34" charset="0"/>
                <a:cs typeface="Segoe UI" pitchFamily="34" charset="0"/>
              </a:endParaRPr>
            </a:p>
          </p:txBody>
        </p:sp>
      </p:grpSp>
      <p:sp>
        <p:nvSpPr>
          <p:cNvPr id="132" name="TextBox 131"/>
          <p:cNvSpPr txBox="1"/>
          <p:nvPr/>
        </p:nvSpPr>
        <p:spPr>
          <a:xfrm>
            <a:off x="3275856" y="5517232"/>
            <a:ext cx="491248" cy="369332"/>
          </a:xfrm>
          <a:prstGeom prst="rect">
            <a:avLst/>
          </a:prstGeom>
          <a:noFill/>
        </p:spPr>
        <p:txBody>
          <a:bodyPr wrap="square" lIns="0" tIns="0" rIns="0" bIns="0" rtlCol="0">
            <a:spAutoFit/>
          </a:bodyPr>
          <a:lstStyle/>
          <a:p>
            <a:pPr algn="ctr" defTabSz="685864"/>
            <a:r>
              <a:rPr lang="en-US" sz="2400" b="1" dirty="0" smtClean="0">
                <a:solidFill>
                  <a:srgbClr val="92D050"/>
                </a:solidFill>
                <a:latin typeface="Segoe UI" panose="020B0502040204020203" pitchFamily="34" charset="0"/>
                <a:ea typeface="Segoe UI" panose="020B0502040204020203" pitchFamily="34" charset="0"/>
                <a:cs typeface="Segoe UI" panose="020B0502040204020203" pitchFamily="34" charset="0"/>
              </a:rPr>
              <a:t>OU</a:t>
            </a:r>
          </a:p>
        </p:txBody>
      </p:sp>
      <p:sp>
        <p:nvSpPr>
          <p:cNvPr id="58" name="Right Arrow 57"/>
          <p:cNvSpPr/>
          <p:nvPr/>
        </p:nvSpPr>
        <p:spPr>
          <a:xfrm rot="1361857" flipV="1">
            <a:off x="4349696" y="2869887"/>
            <a:ext cx="371814" cy="154420"/>
          </a:xfrm>
          <a:prstGeom prst="right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ight Arrow 59"/>
          <p:cNvSpPr/>
          <p:nvPr/>
        </p:nvSpPr>
        <p:spPr>
          <a:xfrm rot="20009670" flipV="1">
            <a:off x="4349219" y="2665652"/>
            <a:ext cx="371814" cy="154420"/>
          </a:xfrm>
          <a:prstGeom prst="right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791644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Préparation pour les ateliers pratiques</a:t>
            </a:r>
            <a:endParaRPr lang="en-US" dirty="0"/>
          </a:p>
        </p:txBody>
      </p:sp>
      <p:sp>
        <p:nvSpPr>
          <p:cNvPr id="4" name="Text Placeholder 3"/>
          <p:cNvSpPr>
            <a:spLocks noGrp="1"/>
          </p:cNvSpPr>
          <p:nvPr>
            <p:ph type="body" sz="quarter" idx="13"/>
          </p:nvPr>
        </p:nvSpPr>
        <p:spPr>
          <a:xfrm>
            <a:off x="457200" y="1066800"/>
            <a:ext cx="8075240" cy="5105400"/>
          </a:xfrm>
        </p:spPr>
        <p:txBody>
          <a:bodyPr/>
          <a:lstStyle/>
          <a:p>
            <a:pPr marL="0" indent="0">
              <a:buNone/>
            </a:pPr>
            <a:r>
              <a:rPr lang="en-US" sz="2600" dirty="0" smtClean="0"/>
              <a:t>Vos ateliers pratiques seront centrées sur une société fictive que nous appellerons A. </a:t>
            </a:r>
            <a:r>
              <a:rPr lang="en-US" sz="2600" smtClean="0"/>
              <a:t>Datum Corporation </a:t>
            </a:r>
            <a:endParaRPr lang="en-US" sz="2600" dirty="0" smtClean="0"/>
          </a:p>
          <a:p>
            <a:pPr marL="0" indent="0">
              <a:buNone/>
            </a:pPr>
            <a:endParaRPr lang="en-US" sz="2600" dirty="0" smtClean="0"/>
          </a:p>
          <a:p>
            <a:pPr marL="0" indent="0">
              <a:buNone/>
            </a:pPr>
            <a:r>
              <a:rPr lang="en-US" sz="2600" dirty="0" smtClean="0"/>
              <a:t>En effectuant les ateliers pratiques, </a:t>
            </a:r>
            <a:r>
              <a:rPr lang="en-US" sz="2600" smtClean="0"/>
              <a:t>vous apprendrez comment </a:t>
            </a:r>
            <a:r>
              <a:rPr lang="en-US" sz="2600" dirty="0" smtClean="0"/>
              <a:t>configurer </a:t>
            </a:r>
            <a:r>
              <a:rPr lang="en-CA" sz="2600" dirty="0" smtClean="0"/>
              <a:t>une </a:t>
            </a:r>
            <a:r>
              <a:rPr lang="en-CA" sz="2600" smtClean="0"/>
              <a:t>infrastructure Windows Server</a:t>
            </a:r>
            <a:r>
              <a:rPr lang="en-CA" sz="2600" dirty="0" smtClean="0"/>
              <a:t> 2012 comportant des clients Windows</a:t>
            </a:r>
            <a:r>
              <a:rPr lang="en-CA" sz="2600" smtClean="0"/>
              <a:t> 8</a:t>
            </a:r>
            <a:endParaRPr lang="en-CA" sz="2600" dirty="0" smtClean="0"/>
          </a:p>
          <a:p>
            <a:pPr marL="0" indent="0">
              <a:buNone/>
            </a:pPr>
            <a:endParaRPr lang="en-US" sz="2600" dirty="0" smtClean="0"/>
          </a:p>
          <a:p>
            <a:pPr marL="0" indent="0">
              <a:buNone/>
            </a:pPr>
            <a:r>
              <a:rPr lang="en-US" sz="2600" dirty="0" smtClean="0"/>
              <a:t>Pour effectuer les ateliers pratiques, vous travaillerez dans un environnement </a:t>
            </a:r>
            <a:r>
              <a:rPr lang="en-US" sz="2600" smtClean="0"/>
              <a:t>d'ordinateur virtuel </a:t>
            </a:r>
            <a:endParaRPr lang="en-US" sz="2600" dirty="0" smtClean="0"/>
          </a:p>
          <a:p>
            <a:pPr marL="0" indent="0">
              <a:spcAft>
                <a:spcPts val="600"/>
              </a:spcAft>
              <a:buNone/>
            </a:pPr>
            <a:endParaRPr lang="en-US" sz="24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64288" y="5229200"/>
            <a:ext cx="1036320" cy="1219200"/>
          </a:xfrm>
          <a:prstGeom prst="rect">
            <a:avLst/>
          </a:prstGeom>
        </p:spPr>
      </p:pic>
    </p:spTree>
    <p:extLst>
      <p:ext uri="{BB962C8B-B14F-4D97-AF65-F5344CB8AC3E}">
        <p14:creationId xmlns:p14="http://schemas.microsoft.com/office/powerpoint/2010/main" val="16978915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Environnement de l'ordinateur virtuel</a:t>
            </a:r>
            <a:endParaRPr lang="en-US" dirty="0"/>
          </a:p>
        </p:txBody>
      </p:sp>
      <p:graphicFrame>
        <p:nvGraphicFramePr>
          <p:cNvPr id="6" name="Group 29"/>
          <p:cNvGraphicFramePr>
            <a:graphicFrameLocks noGrp="1"/>
          </p:cNvGraphicFramePr>
          <p:nvPr>
            <p:extLst>
              <p:ext uri="{D42A27DB-BD31-4B8C-83A1-F6EECF244321}">
                <p14:modId xmlns:p14="http://schemas.microsoft.com/office/powerpoint/2010/main" val="1664102683"/>
              </p:ext>
            </p:extLst>
          </p:nvPr>
        </p:nvGraphicFramePr>
        <p:xfrm>
          <a:off x="395536" y="980728"/>
          <a:ext cx="7272808" cy="5552635"/>
        </p:xfrm>
        <a:graphic>
          <a:graphicData uri="http://schemas.openxmlformats.org/drawingml/2006/table">
            <a:tbl>
              <a:tblPr>
                <a:tableStyleId>{BC89EF96-8CEA-46FF-86C4-4CE0E7609802}</a:tableStyleId>
              </a:tblPr>
              <a:tblGrid>
                <a:gridCol w="1738064"/>
                <a:gridCol w="5534744"/>
              </a:tblGrid>
              <a:tr h="499729">
                <a:tc>
                  <a:txBody>
                    <a:bodyPr/>
                    <a:lstStyle/>
                    <a:p>
                      <a:pPr marL="0" marR="0" lvl="0" indent="0" algn="ctr" defTabSz="914400" rtl="0" eaLnBrk="1" fontAlgn="base" latinLnBrk="0" hangingPunct="1">
                        <a:lnSpc>
                          <a:spcPts val="1500"/>
                        </a:lnSpc>
                        <a:spcBef>
                          <a:spcPct val="0"/>
                        </a:spcBef>
                        <a:spcAft>
                          <a:spcPct val="0"/>
                        </a:spcAft>
                        <a:buClr>
                          <a:schemeClr val="hlink"/>
                        </a:buClr>
                        <a:buSzPct val="90000"/>
                        <a:buFontTx/>
                        <a:buNone/>
                        <a:tabLst/>
                      </a:pPr>
                      <a:r>
                        <a:rPr kumimoji="0" lang="en-US" sz="1400" b="0" u="none" strike="noStrike" cap="none" normalizeH="0" baseline="0" dirty="0" smtClean="0">
                          <a:ln>
                            <a:noFill/>
                          </a:ln>
                          <a:solidFill>
                            <a:srgbClr val="0070C0"/>
                          </a:solidFill>
                          <a:effectLst/>
                        </a:rPr>
                        <a:t>Nom de </a:t>
                      </a:r>
                      <a:r>
                        <a:rPr kumimoji="0" lang="en-US" sz="1400" b="0" u="none" strike="noStrike" cap="none" normalizeH="0" baseline="0" dirty="0" err="1" smtClean="0">
                          <a:ln>
                            <a:noFill/>
                          </a:ln>
                          <a:solidFill>
                            <a:srgbClr val="0070C0"/>
                          </a:solidFill>
                          <a:effectLst/>
                        </a:rPr>
                        <a:t>l'ordinateur</a:t>
                      </a:r>
                      <a:r>
                        <a:rPr kumimoji="0" lang="en-US" sz="1400" b="0" u="none" strike="noStrike" cap="none" normalizeH="0" baseline="0" dirty="0" smtClean="0">
                          <a:ln>
                            <a:noFill/>
                          </a:ln>
                          <a:solidFill>
                            <a:srgbClr val="0070C0"/>
                          </a:solidFill>
                          <a:effectLst/>
                        </a:rPr>
                        <a:t> </a:t>
                      </a:r>
                      <a:r>
                        <a:rPr kumimoji="0" lang="en-US" sz="1400" b="0" u="none" strike="noStrike" cap="none" normalizeH="0" baseline="0" dirty="0" err="1" smtClean="0">
                          <a:ln>
                            <a:noFill/>
                          </a:ln>
                          <a:solidFill>
                            <a:srgbClr val="0070C0"/>
                          </a:solidFill>
                          <a:effectLst/>
                        </a:rPr>
                        <a:t>virtuel</a:t>
                      </a:r>
                      <a:endParaRPr kumimoji="0" lang="en-US" sz="1400" b="0" i="0" u="none" strike="noStrike" cap="none" normalizeH="0" baseline="0" dirty="0" smtClean="0">
                        <a:ln>
                          <a:noFill/>
                        </a:ln>
                        <a:solidFill>
                          <a:srgbClr val="0070C0"/>
                        </a:solidFill>
                        <a:effectLst/>
                        <a:latin typeface="Verdana" pitchFamily="34" charset="0"/>
                        <a:cs typeface="Arial" charset="0"/>
                      </a:endParaRPr>
                    </a:p>
                  </a:txBody>
                  <a:tcPr marL="36000" marR="36000" marT="36000" marB="36000" anchor="ctr" horzOverflow="overflow"/>
                </a:tc>
                <a:tc>
                  <a:txBody>
                    <a:body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en-US" sz="1400" b="0" u="none" strike="noStrike" cap="none" normalizeH="0" baseline="0" dirty="0" err="1" smtClean="0">
                          <a:ln>
                            <a:noFill/>
                          </a:ln>
                          <a:solidFill>
                            <a:srgbClr val="0070C0"/>
                          </a:solidFill>
                          <a:effectLst/>
                        </a:rPr>
                        <a:t>Utiliser</a:t>
                      </a:r>
                      <a:r>
                        <a:rPr kumimoji="0" lang="en-US" sz="1400" b="0" u="none" strike="noStrike" cap="none" normalizeH="0" baseline="0" dirty="0" smtClean="0">
                          <a:ln>
                            <a:noFill/>
                          </a:ln>
                          <a:solidFill>
                            <a:srgbClr val="0070C0"/>
                          </a:solidFill>
                          <a:effectLst/>
                        </a:rPr>
                        <a:t> </a:t>
                      </a:r>
                      <a:r>
                        <a:rPr kumimoji="0" lang="en-US" sz="1400" b="0" u="none" strike="noStrike" cap="none" normalizeH="0" baseline="0" dirty="0" err="1" smtClean="0">
                          <a:ln>
                            <a:noFill/>
                          </a:ln>
                          <a:solidFill>
                            <a:srgbClr val="0070C0"/>
                          </a:solidFill>
                          <a:effectLst/>
                        </a:rPr>
                        <a:t>comme</a:t>
                      </a:r>
                      <a:endParaRPr kumimoji="0" lang="en-US" sz="1400" b="0" i="0" u="none" strike="noStrike" cap="none" normalizeH="0" baseline="0" dirty="0" smtClean="0">
                        <a:ln>
                          <a:noFill/>
                        </a:ln>
                        <a:solidFill>
                          <a:srgbClr val="0070C0"/>
                        </a:solidFill>
                        <a:effectLst/>
                        <a:latin typeface="Verdana" pitchFamily="34" charset="0"/>
                        <a:cs typeface="Arial" charset="0"/>
                      </a:endParaRPr>
                    </a:p>
                  </a:txBody>
                  <a:tcPr marL="36000" marR="36000" marT="36000" marB="36000" anchor="ctr" horzOverflow="overflow"/>
                </a:tc>
              </a:tr>
              <a:tr h="488017">
                <a:tc>
                  <a:txBody>
                    <a:bodyPr/>
                    <a:lstStyle/>
                    <a:p>
                      <a:pPr marL="228600" indent="-228600">
                        <a:lnSpc>
                          <a:spcPts val="1750"/>
                        </a:lnSpc>
                        <a:spcAft>
                          <a:spcPts val="0"/>
                        </a:spcAft>
                        <a:tabLst>
                          <a:tab pos="228600" algn="l"/>
                          <a:tab pos="457200" algn="l"/>
                        </a:tabLst>
                      </a:pPr>
                      <a:r>
                        <a:rPr lang="en-US" sz="1400" kern="1200" dirty="0" smtClean="0">
                          <a:solidFill>
                            <a:srgbClr val="000000"/>
                          </a:solidFill>
                          <a:effectLst/>
                          <a:latin typeface="+mn-lt"/>
                          <a:ea typeface="Segoe UI"/>
                          <a:cs typeface="Calibri" pitchFamily="34" charset="0"/>
                        </a:rPr>
                        <a:t>22410B-LON-DC1</a:t>
                      </a:r>
                      <a:endParaRPr lang="en-CA" sz="1400" dirty="0">
                        <a:effectLst/>
                        <a:latin typeface="+mn-lt"/>
                        <a:ea typeface="Calibri"/>
                        <a:cs typeface="Calibri" pitchFamily="34" charset="0"/>
                      </a:endParaRPr>
                    </a:p>
                  </a:txBody>
                  <a:tcPr marL="72000" marR="18000" marT="18000" marB="18000"/>
                </a:tc>
                <a:tc>
                  <a:txBody>
                    <a:bodyPr/>
                    <a:lstStyle/>
                    <a:p>
                      <a:pPr>
                        <a:lnSpc>
                          <a:spcPts val="1750"/>
                        </a:lnSpc>
                        <a:spcAft>
                          <a:spcPts val="0"/>
                        </a:spcAft>
                      </a:pPr>
                      <a:r>
                        <a:rPr lang="en-US" sz="1400" kern="1200" dirty="0">
                          <a:solidFill>
                            <a:srgbClr val="000000"/>
                          </a:solidFill>
                          <a:effectLst/>
                          <a:latin typeface="+mn-lt"/>
                          <a:ea typeface="Segoe UI"/>
                          <a:cs typeface="Calibri" pitchFamily="34" charset="0"/>
                        </a:rPr>
                        <a:t>Contrôleur de domaine exécutant Windows Server 2012 </a:t>
                      </a:r>
                      <a:r>
                        <a:rPr lang="en-US" sz="1400" kern="1200" dirty="0" err="1" smtClean="0">
                          <a:solidFill>
                            <a:srgbClr val="000000"/>
                          </a:solidFill>
                          <a:effectLst/>
                          <a:latin typeface="+mn-lt"/>
                          <a:ea typeface="Segoe UI"/>
                          <a:cs typeface="Calibri" pitchFamily="34" charset="0"/>
                        </a:rPr>
                        <a:t>dans</a:t>
                      </a:r>
                      <a:r>
                        <a:rPr lang="en-US" sz="1400" kern="1200" dirty="0">
                          <a:solidFill>
                            <a:srgbClr val="000000"/>
                          </a:solidFill>
                          <a:effectLst/>
                          <a:latin typeface="+mn-lt"/>
                          <a:ea typeface="Segoe UI"/>
                          <a:cs typeface="Calibri" pitchFamily="34" charset="0"/>
                        </a:rPr>
                        <a:t> </a:t>
                      </a:r>
                      <a:r>
                        <a:rPr lang="en-US" sz="1400" kern="1200" dirty="0" smtClean="0">
                          <a:solidFill>
                            <a:srgbClr val="000000"/>
                          </a:solidFill>
                          <a:effectLst/>
                          <a:latin typeface="+mn-lt"/>
                          <a:ea typeface="Segoe UI"/>
                          <a:cs typeface="Calibri" pitchFamily="34" charset="0"/>
                        </a:rPr>
                        <a:t>le </a:t>
                      </a:r>
                      <a:r>
                        <a:rPr lang="en-US" sz="1400" kern="1200" dirty="0" err="1" smtClean="0">
                          <a:solidFill>
                            <a:srgbClr val="000000"/>
                          </a:solidFill>
                          <a:effectLst/>
                          <a:latin typeface="+mn-lt"/>
                          <a:ea typeface="Segoe UI"/>
                          <a:cs typeface="Calibri" pitchFamily="34" charset="0"/>
                        </a:rPr>
                        <a:t>domaine</a:t>
                      </a:r>
                      <a:r>
                        <a:rPr lang="en-US" sz="1400" kern="1200" dirty="0" smtClean="0">
                          <a:solidFill>
                            <a:srgbClr val="000000"/>
                          </a:solidFill>
                          <a:effectLst/>
                          <a:latin typeface="+mn-lt"/>
                          <a:ea typeface="Segoe UI"/>
                          <a:cs typeface="Calibri" pitchFamily="34" charset="0"/>
                        </a:rPr>
                        <a:t> Adatum.com</a:t>
                      </a:r>
                      <a:endParaRPr lang="en-CA" sz="1400" dirty="0">
                        <a:effectLst/>
                        <a:latin typeface="+mn-lt"/>
                        <a:ea typeface="Calibri"/>
                        <a:cs typeface="Calibri" pitchFamily="34" charset="0"/>
                      </a:endParaRPr>
                    </a:p>
                  </a:txBody>
                  <a:tcPr marL="72000" marR="108000" marT="18000" marB="18000" anchor="ctr"/>
                </a:tc>
              </a:tr>
              <a:tr h="484588">
                <a:tc>
                  <a:txBody>
                    <a:bodyPr/>
                    <a:lstStyle/>
                    <a:p>
                      <a:pPr marL="228600" indent="-228600">
                        <a:lnSpc>
                          <a:spcPts val="1750"/>
                        </a:lnSpc>
                        <a:spcAft>
                          <a:spcPts val="0"/>
                        </a:spcAft>
                        <a:tabLst>
                          <a:tab pos="228600" algn="l"/>
                          <a:tab pos="457200" algn="l"/>
                        </a:tabLst>
                      </a:pPr>
                      <a:r>
                        <a:rPr lang="en-US" sz="1400" kern="1200" dirty="0" smtClean="0">
                          <a:solidFill>
                            <a:srgbClr val="000000"/>
                          </a:solidFill>
                          <a:effectLst/>
                          <a:latin typeface="+mn-lt"/>
                          <a:ea typeface="Segoe UI"/>
                          <a:cs typeface="Calibri" pitchFamily="34" charset="0"/>
                        </a:rPr>
                        <a:t>22410B-LON-SVR1</a:t>
                      </a:r>
                      <a:endParaRPr lang="en-CA" sz="1400" dirty="0">
                        <a:effectLst/>
                        <a:latin typeface="+mn-lt"/>
                        <a:ea typeface="Calibri"/>
                        <a:cs typeface="Calibri" pitchFamily="34" charset="0"/>
                      </a:endParaRPr>
                    </a:p>
                  </a:txBody>
                  <a:tcPr marL="72000" marR="18000" marT="18000" marB="18000"/>
                </a:tc>
                <a:tc>
                  <a:txBody>
                    <a:bodyPr/>
                    <a:lstStyle/>
                    <a:p>
                      <a:pPr>
                        <a:lnSpc>
                          <a:spcPts val="1750"/>
                        </a:lnSpc>
                        <a:spcAft>
                          <a:spcPts val="0"/>
                        </a:spcAft>
                      </a:pPr>
                      <a:r>
                        <a:rPr lang="en-US" sz="1400" kern="1200" dirty="0">
                          <a:solidFill>
                            <a:srgbClr val="000000"/>
                          </a:solidFill>
                          <a:effectLst/>
                          <a:latin typeface="+mn-lt"/>
                          <a:ea typeface="Segoe UI"/>
                          <a:cs typeface="Calibri" pitchFamily="34" charset="0"/>
                        </a:rPr>
                        <a:t>Serveur membre exécutant Windows Server 2012 </a:t>
                      </a:r>
                      <a:r>
                        <a:rPr lang="en-US" sz="1400" kern="1200" dirty="0" err="1">
                          <a:solidFill>
                            <a:srgbClr val="000000"/>
                          </a:solidFill>
                          <a:effectLst/>
                          <a:latin typeface="+mn-lt"/>
                          <a:ea typeface="Segoe UI"/>
                          <a:cs typeface="Calibri" pitchFamily="34" charset="0"/>
                        </a:rPr>
                        <a:t>dans</a:t>
                      </a:r>
                      <a:r>
                        <a:rPr lang="en-US" sz="1400" kern="1200" dirty="0">
                          <a:solidFill>
                            <a:srgbClr val="000000"/>
                          </a:solidFill>
                          <a:effectLst/>
                          <a:latin typeface="+mn-lt"/>
                          <a:ea typeface="Segoe UI"/>
                          <a:cs typeface="Calibri" pitchFamily="34" charset="0"/>
                        </a:rPr>
                        <a:t> </a:t>
                      </a:r>
                      <a:r>
                        <a:rPr lang="en-US" sz="1400" kern="1200" dirty="0" smtClean="0">
                          <a:solidFill>
                            <a:srgbClr val="000000"/>
                          </a:solidFill>
                          <a:effectLst/>
                          <a:latin typeface="+mn-lt"/>
                          <a:ea typeface="Segoe UI"/>
                          <a:cs typeface="Calibri" pitchFamily="34" charset="0"/>
                        </a:rPr>
                        <a:t>le </a:t>
                      </a:r>
                      <a:r>
                        <a:rPr lang="en-US" sz="1400" kern="1200" dirty="0" err="1" smtClean="0">
                          <a:solidFill>
                            <a:srgbClr val="000000"/>
                          </a:solidFill>
                          <a:effectLst/>
                          <a:latin typeface="+mn-lt"/>
                          <a:ea typeface="Segoe UI"/>
                          <a:cs typeface="Calibri" pitchFamily="34" charset="0"/>
                        </a:rPr>
                        <a:t>domaine</a:t>
                      </a:r>
                      <a:r>
                        <a:rPr lang="en-US" sz="1400" kern="1200" dirty="0" smtClean="0">
                          <a:solidFill>
                            <a:srgbClr val="000000"/>
                          </a:solidFill>
                          <a:effectLst/>
                          <a:latin typeface="+mn-lt"/>
                          <a:ea typeface="Segoe UI"/>
                          <a:cs typeface="Calibri" pitchFamily="34" charset="0"/>
                        </a:rPr>
                        <a:t> Adatum.com</a:t>
                      </a:r>
                      <a:endParaRPr lang="en-CA" sz="1400" dirty="0">
                        <a:effectLst/>
                        <a:latin typeface="+mn-lt"/>
                        <a:ea typeface="Calibri"/>
                        <a:cs typeface="Calibri" pitchFamily="34" charset="0"/>
                      </a:endParaRPr>
                    </a:p>
                  </a:txBody>
                  <a:tcPr marL="72000" marR="108000" marT="18000" marB="18000" anchor="ctr"/>
                </a:tc>
              </a:tr>
              <a:tr h="577790">
                <a:tc>
                  <a:txBody>
                    <a:bodyPr/>
                    <a:lstStyle/>
                    <a:p>
                      <a:pPr marL="228600" indent="-228600">
                        <a:lnSpc>
                          <a:spcPts val="1750"/>
                        </a:lnSpc>
                        <a:spcAft>
                          <a:spcPts val="0"/>
                        </a:spcAft>
                        <a:tabLst>
                          <a:tab pos="228600" algn="l"/>
                          <a:tab pos="457200" algn="l"/>
                        </a:tabLst>
                      </a:pPr>
                      <a:r>
                        <a:rPr lang="en-US" sz="1400" kern="1200" dirty="0" smtClean="0">
                          <a:solidFill>
                            <a:srgbClr val="000000"/>
                          </a:solidFill>
                          <a:effectLst/>
                          <a:latin typeface="+mn-lt"/>
                          <a:ea typeface="Segoe UI"/>
                          <a:cs typeface="Calibri" pitchFamily="34" charset="0"/>
                        </a:rPr>
                        <a:t>22410B-LON-SVR2</a:t>
                      </a:r>
                      <a:endParaRPr lang="en-CA" sz="1400" dirty="0">
                        <a:effectLst/>
                        <a:latin typeface="+mn-lt"/>
                        <a:ea typeface="Calibri"/>
                        <a:cs typeface="Calibri" pitchFamily="34" charset="0"/>
                      </a:endParaRPr>
                    </a:p>
                  </a:txBody>
                  <a:tcPr marL="72000" marR="18000" marT="18000" marB="18000"/>
                </a:tc>
                <a:tc>
                  <a:txBody>
                    <a:bodyPr/>
                    <a:lstStyle/>
                    <a:p>
                      <a:pPr>
                        <a:lnSpc>
                          <a:spcPts val="1750"/>
                        </a:lnSpc>
                        <a:spcAft>
                          <a:spcPts val="0"/>
                        </a:spcAft>
                      </a:pPr>
                      <a:r>
                        <a:rPr lang="en-CA" sz="1400" kern="1200" dirty="0">
                          <a:solidFill>
                            <a:srgbClr val="000000"/>
                          </a:solidFill>
                          <a:effectLst/>
                          <a:latin typeface="+mn-lt"/>
                          <a:ea typeface="Segoe UI"/>
                          <a:cs typeface="Calibri" pitchFamily="34" charset="0"/>
                        </a:rPr>
                        <a:t>Serveur membre exécutant Windows Server 2012 </a:t>
                      </a:r>
                      <a:r>
                        <a:rPr lang="en-CA" sz="1400" kern="1200" dirty="0" err="1" smtClean="0">
                          <a:solidFill>
                            <a:srgbClr val="000000"/>
                          </a:solidFill>
                          <a:effectLst/>
                          <a:latin typeface="+mn-lt"/>
                          <a:ea typeface="Segoe UI"/>
                          <a:cs typeface="Calibri" pitchFamily="34" charset="0"/>
                        </a:rPr>
                        <a:t>dans</a:t>
                      </a:r>
                      <a:r>
                        <a:rPr lang="en-CA" sz="1400" kern="1200" dirty="0" smtClean="0">
                          <a:solidFill>
                            <a:srgbClr val="000000"/>
                          </a:solidFill>
                          <a:effectLst/>
                          <a:latin typeface="+mn-lt"/>
                          <a:ea typeface="Segoe UI"/>
                          <a:cs typeface="Calibri" pitchFamily="34" charset="0"/>
                        </a:rPr>
                        <a:t> le </a:t>
                      </a:r>
                      <a:r>
                        <a:rPr lang="en-CA" sz="1400" kern="1200" dirty="0" err="1" smtClean="0">
                          <a:solidFill>
                            <a:srgbClr val="000000"/>
                          </a:solidFill>
                          <a:effectLst/>
                          <a:latin typeface="+mn-lt"/>
                          <a:ea typeface="Segoe UI"/>
                          <a:cs typeface="Calibri" pitchFamily="34" charset="0"/>
                        </a:rPr>
                        <a:t>domaine</a:t>
                      </a:r>
                      <a:r>
                        <a:rPr lang="en-CA" sz="1400" kern="1200" dirty="0" smtClean="0">
                          <a:solidFill>
                            <a:srgbClr val="000000"/>
                          </a:solidFill>
                          <a:effectLst/>
                          <a:latin typeface="+mn-lt"/>
                          <a:ea typeface="Segoe UI"/>
                          <a:cs typeface="Calibri" pitchFamily="34" charset="0"/>
                        </a:rPr>
                        <a:t> </a:t>
                      </a:r>
                      <a:r>
                        <a:rPr lang="en-CA" sz="1400" kern="1200" dirty="0" err="1" smtClean="0">
                          <a:solidFill>
                            <a:srgbClr val="000000"/>
                          </a:solidFill>
                          <a:effectLst/>
                          <a:latin typeface="+mn-lt"/>
                          <a:ea typeface="Segoe UI"/>
                          <a:cs typeface="Calibri" pitchFamily="34" charset="0"/>
                        </a:rPr>
                        <a:t>Adatum.com</a:t>
                      </a:r>
                      <a:r>
                        <a:rPr lang="en-CA" sz="1400" kern="1200" dirty="0">
                          <a:solidFill>
                            <a:srgbClr val="000000"/>
                          </a:solidFill>
                          <a:effectLst/>
                          <a:latin typeface="+mn-lt"/>
                          <a:ea typeface="Segoe UI"/>
                          <a:cs typeface="Calibri" pitchFamily="34" charset="0"/>
                        </a:rPr>
                        <a:t>. Ce serveur se </a:t>
                      </a:r>
                      <a:r>
                        <a:rPr lang="en-CA" sz="1400" kern="1200" dirty="0" err="1" smtClean="0">
                          <a:solidFill>
                            <a:srgbClr val="000000"/>
                          </a:solidFill>
                          <a:effectLst/>
                          <a:latin typeface="+mn-lt"/>
                          <a:ea typeface="Segoe UI"/>
                          <a:cs typeface="Calibri" pitchFamily="34" charset="0"/>
                        </a:rPr>
                        <a:t>trouvera</a:t>
                      </a:r>
                      <a:r>
                        <a:rPr lang="en-CA" sz="1400" kern="1200" dirty="0" smtClean="0">
                          <a:solidFill>
                            <a:srgbClr val="000000"/>
                          </a:solidFill>
                          <a:effectLst/>
                          <a:latin typeface="+mn-lt"/>
                          <a:ea typeface="Segoe UI"/>
                          <a:cs typeface="Calibri" pitchFamily="34" charset="0"/>
                        </a:rPr>
                        <a:t> </a:t>
                      </a:r>
                      <a:r>
                        <a:rPr lang="en-CA" sz="1400" kern="1200" dirty="0" err="1" smtClean="0">
                          <a:solidFill>
                            <a:srgbClr val="000000"/>
                          </a:solidFill>
                          <a:effectLst/>
                          <a:latin typeface="+mn-lt"/>
                          <a:ea typeface="Segoe UI"/>
                          <a:cs typeface="Calibri" pitchFamily="34" charset="0"/>
                        </a:rPr>
                        <a:t>dans</a:t>
                      </a:r>
                      <a:r>
                        <a:rPr lang="en-CA" sz="1400" kern="1200" dirty="0">
                          <a:solidFill>
                            <a:srgbClr val="000000"/>
                          </a:solidFill>
                          <a:effectLst/>
                          <a:latin typeface="+mn-lt"/>
                          <a:ea typeface="Segoe UI"/>
                          <a:cs typeface="Calibri" pitchFamily="34" charset="0"/>
                        </a:rPr>
                        <a:t> </a:t>
                      </a:r>
                      <a:r>
                        <a:rPr lang="en-CA" sz="1400" kern="1200" dirty="0" smtClean="0">
                          <a:solidFill>
                            <a:srgbClr val="000000"/>
                          </a:solidFill>
                          <a:effectLst/>
                          <a:latin typeface="+mn-lt"/>
                          <a:ea typeface="Segoe UI"/>
                          <a:cs typeface="Calibri" pitchFamily="34" charset="0"/>
                        </a:rPr>
                        <a:t>un </a:t>
                      </a:r>
                      <a:r>
                        <a:rPr lang="en-CA" sz="1400" kern="1200" dirty="0" err="1" smtClean="0">
                          <a:solidFill>
                            <a:srgbClr val="000000"/>
                          </a:solidFill>
                          <a:effectLst/>
                          <a:latin typeface="+mn-lt"/>
                          <a:ea typeface="Segoe UI"/>
                          <a:cs typeface="Calibri" pitchFamily="34" charset="0"/>
                        </a:rPr>
                        <a:t>deuxième</a:t>
                      </a:r>
                      <a:r>
                        <a:rPr lang="en-CA" sz="1400" kern="1200" dirty="0" smtClean="0">
                          <a:solidFill>
                            <a:srgbClr val="000000"/>
                          </a:solidFill>
                          <a:effectLst/>
                          <a:latin typeface="+mn-lt"/>
                          <a:ea typeface="Segoe UI"/>
                          <a:cs typeface="Calibri" pitchFamily="34" charset="0"/>
                        </a:rPr>
                        <a:t> </a:t>
                      </a:r>
                      <a:r>
                        <a:rPr lang="en-CA" sz="1400" kern="1200" dirty="0" err="1" smtClean="0">
                          <a:solidFill>
                            <a:srgbClr val="000000"/>
                          </a:solidFill>
                          <a:effectLst/>
                          <a:latin typeface="+mn-lt"/>
                          <a:ea typeface="Segoe UI"/>
                          <a:cs typeface="Calibri" pitchFamily="34" charset="0"/>
                        </a:rPr>
                        <a:t>sous-réseau</a:t>
                      </a:r>
                      <a:endParaRPr lang="en-CA" sz="1400" dirty="0">
                        <a:effectLst/>
                        <a:latin typeface="+mn-lt"/>
                        <a:ea typeface="Calibri"/>
                        <a:cs typeface="Calibri" pitchFamily="34" charset="0"/>
                      </a:endParaRPr>
                    </a:p>
                  </a:txBody>
                  <a:tcPr marL="72000" marR="108000" marT="18000" marB="18000" anchor="ctr"/>
                </a:tc>
              </a:tr>
              <a:tr h="557451">
                <a:tc>
                  <a:txBody>
                    <a:bodyPr/>
                    <a:lstStyle/>
                    <a:p>
                      <a:pPr marL="228600" indent="-228600">
                        <a:lnSpc>
                          <a:spcPts val="1750"/>
                        </a:lnSpc>
                        <a:spcAft>
                          <a:spcPts val="0"/>
                        </a:spcAft>
                        <a:tabLst>
                          <a:tab pos="228600" algn="l"/>
                          <a:tab pos="457200" algn="l"/>
                        </a:tabLst>
                      </a:pPr>
                      <a:r>
                        <a:rPr lang="en-US" sz="1400" kern="1200" dirty="0" smtClean="0">
                          <a:solidFill>
                            <a:srgbClr val="000000"/>
                          </a:solidFill>
                          <a:effectLst/>
                          <a:latin typeface="+mn-lt"/>
                          <a:ea typeface="Segoe UI"/>
                          <a:cs typeface="Calibri" pitchFamily="34" charset="0"/>
                        </a:rPr>
                        <a:t>22410B-LON-SVR3</a:t>
                      </a:r>
                      <a:endParaRPr lang="en-CA" sz="1400" dirty="0">
                        <a:effectLst/>
                        <a:latin typeface="+mn-lt"/>
                        <a:ea typeface="Calibri"/>
                        <a:cs typeface="Calibri" pitchFamily="34" charset="0"/>
                      </a:endParaRPr>
                    </a:p>
                  </a:txBody>
                  <a:tcPr marL="72000" marR="18000" marT="18000" marB="18000"/>
                </a:tc>
                <a:tc>
                  <a:txBody>
                    <a:bodyPr/>
                    <a:lstStyle/>
                    <a:p>
                      <a:pPr>
                        <a:lnSpc>
                          <a:spcPts val="1750"/>
                        </a:lnSpc>
                        <a:spcAft>
                          <a:spcPts val="0"/>
                        </a:spcAft>
                      </a:pPr>
                      <a:r>
                        <a:rPr lang="en-US" sz="1400" kern="1200" dirty="0">
                          <a:solidFill>
                            <a:srgbClr val="000000"/>
                          </a:solidFill>
                          <a:effectLst/>
                          <a:latin typeface="+mn-lt"/>
                          <a:ea typeface="Segoe UI"/>
                          <a:cs typeface="Calibri" pitchFamily="34" charset="0"/>
                        </a:rPr>
                        <a:t>Ordinateur virtuel vierge sur lequel les stagiaires vont installer Windows Server </a:t>
                      </a:r>
                      <a:r>
                        <a:rPr lang="en-US" sz="1400" kern="1200" dirty="0" smtClean="0">
                          <a:solidFill>
                            <a:srgbClr val="000000"/>
                          </a:solidFill>
                          <a:effectLst/>
                          <a:latin typeface="+mn-lt"/>
                          <a:ea typeface="Segoe UI"/>
                          <a:cs typeface="Calibri" pitchFamily="34" charset="0"/>
                        </a:rPr>
                        <a:t>2012</a:t>
                      </a:r>
                      <a:endParaRPr lang="en-CA" sz="1400" dirty="0">
                        <a:effectLst/>
                        <a:latin typeface="+mn-lt"/>
                        <a:ea typeface="Calibri"/>
                        <a:cs typeface="Calibri" pitchFamily="34" charset="0"/>
                      </a:endParaRPr>
                    </a:p>
                  </a:txBody>
                  <a:tcPr marL="72000" marR="108000" marT="18000" marB="18000" anchor="ctr"/>
                </a:tc>
              </a:tr>
              <a:tr h="557451">
                <a:tc>
                  <a:txBody>
                    <a:bodyPr/>
                    <a:lstStyle/>
                    <a:p>
                      <a:pPr marL="228600" indent="-228600">
                        <a:lnSpc>
                          <a:spcPts val="1750"/>
                        </a:lnSpc>
                        <a:spcAft>
                          <a:spcPts val="0"/>
                        </a:spcAft>
                        <a:tabLst>
                          <a:tab pos="228600" algn="l"/>
                          <a:tab pos="457200" algn="l"/>
                        </a:tabLst>
                      </a:pPr>
                      <a:r>
                        <a:rPr lang="en-CA" sz="1400" kern="1200" dirty="0" smtClean="0">
                          <a:solidFill>
                            <a:srgbClr val="000000"/>
                          </a:solidFill>
                          <a:effectLst/>
                          <a:latin typeface="+mn-lt"/>
                          <a:ea typeface="Segoe UI"/>
                          <a:cs typeface="Calibri" pitchFamily="34" charset="0"/>
                        </a:rPr>
                        <a:t>22410B-LON-HOST1</a:t>
                      </a:r>
                      <a:endParaRPr lang="en-CA" sz="1400" dirty="0">
                        <a:effectLst/>
                        <a:latin typeface="+mn-lt"/>
                        <a:ea typeface="Calibri"/>
                        <a:cs typeface="Calibri" pitchFamily="34" charset="0"/>
                      </a:endParaRPr>
                    </a:p>
                  </a:txBody>
                  <a:tcPr marL="72000" marR="18000" marT="18000" marB="18000"/>
                </a:tc>
                <a:tc>
                  <a:txBody>
                    <a:bodyPr/>
                    <a:lstStyle/>
                    <a:p>
                      <a:pPr>
                        <a:lnSpc>
                          <a:spcPts val="1750"/>
                        </a:lnSpc>
                        <a:spcAft>
                          <a:spcPts val="0"/>
                        </a:spcAft>
                      </a:pPr>
                      <a:r>
                        <a:rPr lang="en-US" sz="1400" kern="1200" dirty="0">
                          <a:solidFill>
                            <a:srgbClr val="000000"/>
                          </a:solidFill>
                          <a:effectLst/>
                          <a:latin typeface="+mn-lt"/>
                          <a:ea typeface="Segoe UI"/>
                          <a:cs typeface="Calibri" pitchFamily="34" charset="0"/>
                        </a:rPr>
                        <a:t>Disque dur virtuel </a:t>
                      </a:r>
                      <a:r>
                        <a:rPr lang="en-CA" sz="1400" kern="1200" dirty="0" smtClean="0">
                          <a:solidFill>
                            <a:schemeClr val="tx1"/>
                          </a:solidFill>
                          <a:effectLst/>
                          <a:latin typeface="+mn-lt"/>
                          <a:ea typeface="+mn-ea"/>
                          <a:cs typeface="+mn-cs"/>
                        </a:rPr>
                        <a:t>(VHD)</a:t>
                      </a:r>
                      <a:r>
                        <a:rPr lang="en-US" sz="1400" kern="1200" dirty="0" smtClean="0">
                          <a:solidFill>
                            <a:srgbClr val="000000"/>
                          </a:solidFill>
                          <a:effectLst/>
                          <a:latin typeface="+mn-lt"/>
                          <a:ea typeface="Segoe UI"/>
                          <a:cs typeface="Calibri" pitchFamily="34" charset="0"/>
                        </a:rPr>
                        <a:t> amorçable pour </a:t>
                      </a:r>
                      <a:r>
                        <a:rPr lang="en-US" sz="1400" kern="1200" dirty="0" err="1" smtClean="0">
                          <a:solidFill>
                            <a:srgbClr val="000000"/>
                          </a:solidFill>
                          <a:effectLst/>
                          <a:latin typeface="+mn-lt"/>
                          <a:ea typeface="Segoe UI"/>
                          <a:cs typeface="Calibri" pitchFamily="34" charset="0"/>
                        </a:rPr>
                        <a:t>l'exécution</a:t>
                      </a:r>
                      <a:r>
                        <a:rPr lang="en-US" sz="1400" kern="1200" dirty="0" smtClean="0">
                          <a:solidFill>
                            <a:srgbClr val="000000"/>
                          </a:solidFill>
                          <a:effectLst/>
                          <a:latin typeface="+mn-lt"/>
                          <a:ea typeface="Segoe UI"/>
                          <a:cs typeface="Calibri" pitchFamily="34" charset="0"/>
                        </a:rPr>
                        <a:t> de Windows Server 2012 sur l'hôte pour Hyper-V</a:t>
                      </a:r>
                      <a:endParaRPr lang="en-CA" sz="1400" dirty="0">
                        <a:effectLst/>
                        <a:latin typeface="+mn-lt"/>
                        <a:ea typeface="Calibri"/>
                        <a:cs typeface="Calibri" pitchFamily="34" charset="0"/>
                      </a:endParaRPr>
                    </a:p>
                  </a:txBody>
                  <a:tcPr marL="72000" marR="108000" marT="18000" marB="18000" anchor="ctr"/>
                </a:tc>
              </a:tr>
              <a:tr h="557451">
                <a:tc>
                  <a:txBody>
                    <a:bodyPr/>
                    <a:lstStyle/>
                    <a:p>
                      <a:pPr marL="228600" indent="-228600">
                        <a:lnSpc>
                          <a:spcPts val="1750"/>
                        </a:lnSpc>
                        <a:spcAft>
                          <a:spcPts val="0"/>
                        </a:spcAft>
                        <a:tabLst>
                          <a:tab pos="228600" algn="l"/>
                          <a:tab pos="457200" algn="l"/>
                        </a:tabLst>
                      </a:pPr>
                      <a:r>
                        <a:rPr lang="en-US" sz="1400" kern="1200" dirty="0" smtClean="0">
                          <a:solidFill>
                            <a:srgbClr val="000000"/>
                          </a:solidFill>
                          <a:effectLst/>
                          <a:latin typeface="+mn-lt"/>
                          <a:ea typeface="Segoe UI"/>
                          <a:cs typeface="Calibri" pitchFamily="34" charset="0"/>
                        </a:rPr>
                        <a:t>22410B-LON-CORE</a:t>
                      </a:r>
                      <a:endParaRPr lang="en-CA" sz="1400" dirty="0">
                        <a:effectLst/>
                        <a:latin typeface="+mn-lt"/>
                        <a:ea typeface="Calibri"/>
                        <a:cs typeface="Calibri" pitchFamily="34" charset="0"/>
                      </a:endParaRPr>
                    </a:p>
                  </a:txBody>
                  <a:tcPr marL="72000" marR="18000" marT="18000" marB="18000"/>
                </a:tc>
                <a:tc>
                  <a:txBody>
                    <a:bodyPr/>
                    <a:lstStyle/>
                    <a:p>
                      <a:pPr>
                        <a:lnSpc>
                          <a:spcPts val="1750"/>
                        </a:lnSpc>
                        <a:spcAft>
                          <a:spcPts val="0"/>
                        </a:spcAft>
                      </a:pPr>
                      <a:r>
                        <a:rPr lang="en-US" sz="1400" kern="1200" dirty="0">
                          <a:solidFill>
                            <a:srgbClr val="000000"/>
                          </a:solidFill>
                          <a:effectLst/>
                          <a:latin typeface="+mn-lt"/>
                          <a:ea typeface="Segoe UI"/>
                          <a:cs typeface="Calibri" pitchFamily="34" charset="0"/>
                        </a:rPr>
                        <a:t>Serveur autonome exécutant une </a:t>
                      </a:r>
                      <a:r>
                        <a:rPr lang="en-CA" sz="1400" kern="1200" dirty="0" smtClean="0">
                          <a:solidFill>
                            <a:schemeClr val="tx1"/>
                          </a:solidFill>
                          <a:effectLst/>
                          <a:latin typeface="+mn-lt"/>
                          <a:ea typeface="+mn-ea"/>
                          <a:cs typeface="+mn-cs"/>
                        </a:rPr>
                        <a:t>installation </a:t>
                      </a:r>
                      <a:r>
                        <a:rPr lang="en-CA" sz="1400" kern="1200" dirty="0" err="1" smtClean="0">
                          <a:solidFill>
                            <a:schemeClr val="tx1"/>
                          </a:solidFill>
                          <a:effectLst/>
                          <a:latin typeface="+mn-lt"/>
                          <a:ea typeface="+mn-ea"/>
                          <a:cs typeface="+mn-cs"/>
                        </a:rPr>
                        <a:t>minimale</a:t>
                      </a:r>
                      <a:r>
                        <a:rPr lang="en-CA" sz="1400" kern="1200" dirty="0" smtClean="0">
                          <a:solidFill>
                            <a:schemeClr val="tx1"/>
                          </a:solidFill>
                          <a:effectLst/>
                          <a:latin typeface="+mn-lt"/>
                          <a:ea typeface="+mn-ea"/>
                          <a:cs typeface="+mn-cs"/>
                        </a:rPr>
                        <a:t> de </a:t>
                      </a:r>
                      <a:r>
                        <a:rPr lang="en-US" sz="1400" kern="1200" dirty="0" smtClean="0">
                          <a:solidFill>
                            <a:srgbClr val="000000"/>
                          </a:solidFill>
                          <a:effectLst/>
                          <a:latin typeface="+mn-lt"/>
                          <a:ea typeface="Segoe UI"/>
                          <a:cs typeface="Calibri" pitchFamily="34" charset="0"/>
                        </a:rPr>
                        <a:t>Windows Server 2012</a:t>
                      </a:r>
                    </a:p>
                  </a:txBody>
                  <a:tcPr marL="72000" marR="108000" marT="18000" marB="18000" anchor="ctr"/>
                </a:tc>
              </a:tr>
              <a:tr h="557451">
                <a:tc>
                  <a:txBody>
                    <a:bodyPr/>
                    <a:lstStyle/>
                    <a:p>
                      <a:pPr marL="228600" indent="-228600">
                        <a:lnSpc>
                          <a:spcPts val="1750"/>
                        </a:lnSpc>
                        <a:spcAft>
                          <a:spcPts val="0"/>
                        </a:spcAft>
                        <a:tabLst>
                          <a:tab pos="228600" algn="l"/>
                          <a:tab pos="457200" algn="l"/>
                        </a:tabLst>
                      </a:pPr>
                      <a:r>
                        <a:rPr lang="en-US" sz="1400" kern="1200" dirty="0" smtClean="0">
                          <a:solidFill>
                            <a:srgbClr val="000000"/>
                          </a:solidFill>
                          <a:effectLst/>
                          <a:latin typeface="+mn-lt"/>
                          <a:ea typeface="Segoe UI"/>
                          <a:cs typeface="Calibri" pitchFamily="34" charset="0"/>
                        </a:rPr>
                        <a:t>22410B-LON-RTR</a:t>
                      </a:r>
                      <a:endParaRPr lang="en-CA" sz="1400" dirty="0">
                        <a:effectLst/>
                        <a:latin typeface="+mn-lt"/>
                        <a:ea typeface="Calibri"/>
                        <a:cs typeface="Calibri" pitchFamily="34" charset="0"/>
                      </a:endParaRPr>
                    </a:p>
                  </a:txBody>
                  <a:tcPr marL="72000" marR="18000" marT="18000" marB="18000"/>
                </a:tc>
                <a:tc>
                  <a:txBody>
                    <a:bodyPr/>
                    <a:lstStyle/>
                    <a:p>
                      <a:pPr>
                        <a:lnSpc>
                          <a:spcPts val="1750"/>
                        </a:lnSpc>
                        <a:spcAft>
                          <a:spcPts val="0"/>
                        </a:spcAft>
                      </a:pPr>
                      <a:r>
                        <a:rPr lang="en-US" sz="1400" kern="1200" dirty="0">
                          <a:solidFill>
                            <a:srgbClr val="000000"/>
                          </a:solidFill>
                          <a:effectLst/>
                          <a:latin typeface="+mn-lt"/>
                          <a:ea typeface="Segoe UI"/>
                          <a:cs typeface="Calibri" pitchFamily="34" charset="0"/>
                        </a:rPr>
                        <a:t>Routeur qui est utilisé pour les activités réseau </a:t>
                      </a:r>
                      <a:r>
                        <a:rPr lang="en-US" sz="1400" kern="1200" dirty="0" err="1">
                          <a:solidFill>
                            <a:srgbClr val="000000"/>
                          </a:solidFill>
                          <a:effectLst/>
                          <a:latin typeface="+mn-lt"/>
                          <a:ea typeface="Segoe UI"/>
                          <a:cs typeface="Calibri" pitchFamily="34" charset="0"/>
                        </a:rPr>
                        <a:t>nécessitant</a:t>
                      </a:r>
                      <a:r>
                        <a:rPr lang="en-US" sz="1400" kern="1200" dirty="0">
                          <a:solidFill>
                            <a:srgbClr val="000000"/>
                          </a:solidFill>
                          <a:effectLst/>
                          <a:latin typeface="+mn-lt"/>
                          <a:ea typeface="Segoe UI"/>
                          <a:cs typeface="Calibri" pitchFamily="34" charset="0"/>
                        </a:rPr>
                        <a:t> </a:t>
                      </a:r>
                      <a:r>
                        <a:rPr lang="en-US" sz="1400" kern="1200" dirty="0" smtClean="0">
                          <a:solidFill>
                            <a:srgbClr val="000000"/>
                          </a:solidFill>
                          <a:effectLst/>
                          <a:latin typeface="+mn-lt"/>
                          <a:ea typeface="Segoe UI"/>
                          <a:cs typeface="Calibri" pitchFamily="34" charset="0"/>
                        </a:rPr>
                        <a:t/>
                      </a:r>
                      <a:br>
                        <a:rPr lang="en-US" sz="1400" kern="1200" dirty="0" smtClean="0">
                          <a:solidFill>
                            <a:srgbClr val="000000"/>
                          </a:solidFill>
                          <a:effectLst/>
                          <a:latin typeface="+mn-lt"/>
                          <a:ea typeface="Segoe UI"/>
                          <a:cs typeface="Calibri" pitchFamily="34" charset="0"/>
                        </a:rPr>
                      </a:br>
                      <a:r>
                        <a:rPr lang="en-US" sz="1400" kern="1200" dirty="0" smtClean="0">
                          <a:solidFill>
                            <a:srgbClr val="000000"/>
                          </a:solidFill>
                          <a:effectLst/>
                          <a:latin typeface="+mn-lt"/>
                          <a:ea typeface="Segoe UI"/>
                          <a:cs typeface="Calibri" pitchFamily="34" charset="0"/>
                        </a:rPr>
                        <a:t>un </a:t>
                      </a:r>
                      <a:r>
                        <a:rPr lang="en-US" sz="1400" kern="1200" dirty="0">
                          <a:solidFill>
                            <a:srgbClr val="000000"/>
                          </a:solidFill>
                          <a:effectLst/>
                          <a:latin typeface="+mn-lt"/>
                          <a:ea typeface="Segoe UI"/>
                          <a:cs typeface="Calibri" pitchFamily="34" charset="0"/>
                        </a:rPr>
                        <a:t>sous-</a:t>
                      </a:r>
                      <a:r>
                        <a:rPr lang="en-US" sz="1400" kern="1200" dirty="0" err="1">
                          <a:solidFill>
                            <a:srgbClr val="000000"/>
                          </a:solidFill>
                          <a:effectLst/>
                          <a:latin typeface="+mn-lt"/>
                          <a:ea typeface="Segoe UI"/>
                          <a:cs typeface="Calibri" pitchFamily="34" charset="0"/>
                        </a:rPr>
                        <a:t>réseau</a:t>
                      </a:r>
                      <a:r>
                        <a:rPr lang="en-US" sz="1400" kern="1200" dirty="0">
                          <a:solidFill>
                            <a:srgbClr val="000000"/>
                          </a:solidFill>
                          <a:effectLst/>
                          <a:latin typeface="+mn-lt"/>
                          <a:ea typeface="Segoe UI"/>
                          <a:cs typeface="Calibri" pitchFamily="34" charset="0"/>
                        </a:rPr>
                        <a:t> </a:t>
                      </a:r>
                      <a:r>
                        <a:rPr lang="en-US" sz="1400" kern="1200" dirty="0" smtClean="0">
                          <a:solidFill>
                            <a:srgbClr val="000000"/>
                          </a:solidFill>
                          <a:effectLst/>
                          <a:latin typeface="+mn-lt"/>
                          <a:ea typeface="Segoe UI"/>
                          <a:cs typeface="Calibri" pitchFamily="34" charset="0"/>
                        </a:rPr>
                        <a:t>distinct</a:t>
                      </a:r>
                      <a:endParaRPr lang="en-CA" sz="1400" dirty="0">
                        <a:effectLst/>
                        <a:latin typeface="+mn-lt"/>
                        <a:ea typeface="Calibri"/>
                        <a:cs typeface="Calibri" pitchFamily="34" charset="0"/>
                      </a:endParaRPr>
                    </a:p>
                  </a:txBody>
                  <a:tcPr marL="72000" marR="108000" marT="18000" marB="18000" anchor="ctr"/>
                </a:tc>
              </a:tr>
              <a:tr h="557451">
                <a:tc>
                  <a:txBody>
                    <a:bodyPr/>
                    <a:lstStyle/>
                    <a:p>
                      <a:pPr marL="228600" indent="-228600">
                        <a:lnSpc>
                          <a:spcPts val="1750"/>
                        </a:lnSpc>
                        <a:spcAft>
                          <a:spcPts val="0"/>
                        </a:spcAft>
                        <a:tabLst>
                          <a:tab pos="228600" algn="l"/>
                          <a:tab pos="457200" algn="l"/>
                        </a:tabLst>
                      </a:pPr>
                      <a:r>
                        <a:rPr lang="en-US" sz="1400" kern="1200" dirty="0" smtClean="0">
                          <a:solidFill>
                            <a:srgbClr val="000000"/>
                          </a:solidFill>
                          <a:effectLst/>
                          <a:latin typeface="+mn-lt"/>
                          <a:ea typeface="Segoe UI"/>
                          <a:cs typeface="Calibri" pitchFamily="34" charset="0"/>
                        </a:rPr>
                        <a:t>22410B-LON-CL1</a:t>
                      </a:r>
                      <a:endParaRPr lang="en-CA" sz="1400" dirty="0">
                        <a:effectLst/>
                        <a:latin typeface="+mn-lt"/>
                        <a:ea typeface="Calibri"/>
                        <a:cs typeface="Calibri" pitchFamily="34" charset="0"/>
                      </a:endParaRPr>
                    </a:p>
                  </a:txBody>
                  <a:tcPr marL="72000" marR="18000" marT="18000" marB="18000"/>
                </a:tc>
                <a:tc>
                  <a:txBody>
                    <a:bodyPr/>
                    <a:lstStyle/>
                    <a:p>
                      <a:pPr>
                        <a:lnSpc>
                          <a:spcPts val="1750"/>
                        </a:lnSpc>
                        <a:spcAft>
                          <a:spcPts val="0"/>
                        </a:spcAft>
                      </a:pPr>
                      <a:r>
                        <a:rPr lang="en-US" sz="1400" kern="1200" dirty="0">
                          <a:solidFill>
                            <a:srgbClr val="000000"/>
                          </a:solidFill>
                          <a:effectLst/>
                          <a:latin typeface="+mn-lt"/>
                          <a:ea typeface="Segoe UI"/>
                          <a:cs typeface="Calibri" pitchFamily="34" charset="0"/>
                        </a:rPr>
                        <a:t>Ordinateur client qui exécute Windows 8 et </a:t>
                      </a:r>
                      <a:r>
                        <a:rPr lang="en-US" sz="1400" kern="1200" dirty="0" smtClean="0">
                          <a:solidFill>
                            <a:srgbClr val="000000"/>
                          </a:solidFill>
                          <a:effectLst/>
                          <a:latin typeface="+mn-lt"/>
                          <a:ea typeface="Segoe UI"/>
                          <a:cs typeface="Calibri" pitchFamily="34" charset="0"/>
                        </a:rPr>
                        <a:t>Microsoft Office 2010 SP1 </a:t>
                      </a:r>
                      <a:r>
                        <a:rPr lang="en-US" sz="1400" kern="1200" dirty="0">
                          <a:solidFill>
                            <a:srgbClr val="000000"/>
                          </a:solidFill>
                          <a:effectLst/>
                          <a:latin typeface="+mn-lt"/>
                          <a:ea typeface="Segoe UI"/>
                          <a:cs typeface="Calibri" pitchFamily="34" charset="0"/>
                        </a:rPr>
                        <a:t>dans le </a:t>
                      </a:r>
                      <a:r>
                        <a:rPr lang="en-US" sz="1400" kern="1200" dirty="0" err="1">
                          <a:solidFill>
                            <a:srgbClr val="000000"/>
                          </a:solidFill>
                          <a:effectLst/>
                          <a:latin typeface="+mn-lt"/>
                          <a:ea typeface="Segoe UI"/>
                          <a:cs typeface="Calibri" pitchFamily="34" charset="0"/>
                        </a:rPr>
                        <a:t>domaine</a:t>
                      </a:r>
                      <a:r>
                        <a:rPr lang="en-US" sz="1400" kern="1200" dirty="0">
                          <a:solidFill>
                            <a:srgbClr val="000000"/>
                          </a:solidFill>
                          <a:effectLst/>
                          <a:latin typeface="+mn-lt"/>
                          <a:ea typeface="Segoe UI"/>
                          <a:cs typeface="Calibri" pitchFamily="34" charset="0"/>
                        </a:rPr>
                        <a:t> </a:t>
                      </a:r>
                      <a:r>
                        <a:rPr lang="en-US" sz="1400" kern="1200" dirty="0" smtClean="0">
                          <a:solidFill>
                            <a:srgbClr val="000000"/>
                          </a:solidFill>
                          <a:effectLst/>
                          <a:latin typeface="+mn-lt"/>
                          <a:ea typeface="Segoe UI"/>
                          <a:cs typeface="Calibri" pitchFamily="34" charset="0"/>
                        </a:rPr>
                        <a:t>Adatum.com</a:t>
                      </a:r>
                      <a:endParaRPr lang="en-CA" sz="1400" dirty="0">
                        <a:effectLst/>
                        <a:latin typeface="+mn-lt"/>
                        <a:ea typeface="Calibri"/>
                        <a:cs typeface="Calibri" pitchFamily="34" charset="0"/>
                      </a:endParaRPr>
                    </a:p>
                  </a:txBody>
                  <a:tcPr marL="72000" marR="108000" marT="18000" marB="18000" anchor="ctr"/>
                </a:tc>
              </a:tr>
              <a:tr h="557451">
                <a:tc>
                  <a:txBody>
                    <a:bodyPr/>
                    <a:lstStyle/>
                    <a:p>
                      <a:pPr marL="228600" indent="-228600">
                        <a:lnSpc>
                          <a:spcPts val="1750"/>
                        </a:lnSpc>
                        <a:spcAft>
                          <a:spcPts val="0"/>
                        </a:spcAft>
                        <a:tabLst>
                          <a:tab pos="228600" algn="l"/>
                          <a:tab pos="457200" algn="l"/>
                        </a:tabLst>
                      </a:pPr>
                      <a:r>
                        <a:rPr lang="en-US" sz="1400" kern="1200" dirty="0" smtClean="0">
                          <a:solidFill>
                            <a:srgbClr val="000000"/>
                          </a:solidFill>
                          <a:effectLst/>
                          <a:latin typeface="+mn-lt"/>
                          <a:ea typeface="Segoe UI"/>
                          <a:cs typeface="Calibri" pitchFamily="34" charset="0"/>
                        </a:rPr>
                        <a:t>22410B-LON-CL2</a:t>
                      </a:r>
                      <a:endParaRPr lang="en-CA" sz="1400" dirty="0">
                        <a:effectLst/>
                        <a:latin typeface="+mn-lt"/>
                        <a:ea typeface="Calibri"/>
                        <a:cs typeface="Calibri" pitchFamily="34" charset="0"/>
                      </a:endParaRPr>
                    </a:p>
                  </a:txBody>
                  <a:tcPr marL="72000" marR="18000" marT="18000" marB="18000"/>
                </a:tc>
                <a:tc>
                  <a:txBody>
                    <a:bodyPr/>
                    <a:lstStyle/>
                    <a:p>
                      <a:pPr>
                        <a:lnSpc>
                          <a:spcPts val="1750"/>
                        </a:lnSpc>
                        <a:spcAft>
                          <a:spcPts val="0"/>
                        </a:spcAft>
                      </a:pPr>
                      <a:r>
                        <a:rPr lang="en-US" sz="1400" kern="1200" dirty="0">
                          <a:solidFill>
                            <a:srgbClr val="000000"/>
                          </a:solidFill>
                          <a:effectLst/>
                          <a:latin typeface="+mn-lt"/>
                          <a:ea typeface="Segoe UI"/>
                          <a:cs typeface="Calibri" pitchFamily="34" charset="0"/>
                        </a:rPr>
                        <a:t>Ordinateur client exécutant Windows 8 et Office 2010 SP1 </a:t>
                      </a:r>
                      <a:r>
                        <a:rPr lang="en-US" sz="1400" kern="1200" dirty="0" err="1" smtClean="0">
                          <a:solidFill>
                            <a:srgbClr val="000000"/>
                          </a:solidFill>
                          <a:effectLst/>
                          <a:latin typeface="+mn-lt"/>
                          <a:ea typeface="Segoe UI"/>
                          <a:cs typeface="Calibri" pitchFamily="34" charset="0"/>
                        </a:rPr>
                        <a:t>dans</a:t>
                      </a:r>
                      <a:r>
                        <a:rPr lang="en-US" sz="1400" kern="1200" dirty="0" smtClean="0">
                          <a:solidFill>
                            <a:srgbClr val="000000"/>
                          </a:solidFill>
                          <a:effectLst/>
                          <a:latin typeface="+mn-lt"/>
                          <a:ea typeface="Segoe UI"/>
                          <a:cs typeface="Calibri" pitchFamily="34" charset="0"/>
                        </a:rPr>
                        <a:t> le </a:t>
                      </a:r>
                      <a:r>
                        <a:rPr lang="en-US" sz="1400" kern="1200" dirty="0">
                          <a:solidFill>
                            <a:srgbClr val="000000"/>
                          </a:solidFill>
                          <a:effectLst/>
                          <a:latin typeface="+mn-lt"/>
                          <a:ea typeface="Segoe UI"/>
                          <a:cs typeface="Calibri" pitchFamily="34" charset="0"/>
                        </a:rPr>
                        <a:t>domaine Adatum.com qui se trouve </a:t>
                      </a:r>
                      <a:r>
                        <a:rPr lang="en-US" sz="1400" kern="1200" dirty="0" err="1">
                          <a:solidFill>
                            <a:srgbClr val="000000"/>
                          </a:solidFill>
                          <a:effectLst/>
                          <a:latin typeface="+mn-lt"/>
                          <a:ea typeface="Segoe UI"/>
                          <a:cs typeface="Calibri" pitchFamily="34" charset="0"/>
                        </a:rPr>
                        <a:t>dans</a:t>
                      </a:r>
                      <a:r>
                        <a:rPr lang="en-US" sz="1400" kern="1200" dirty="0">
                          <a:solidFill>
                            <a:srgbClr val="000000"/>
                          </a:solidFill>
                          <a:effectLst/>
                          <a:latin typeface="+mn-lt"/>
                          <a:ea typeface="Segoe UI"/>
                          <a:cs typeface="Calibri" pitchFamily="34" charset="0"/>
                        </a:rPr>
                        <a:t> </a:t>
                      </a:r>
                      <a:r>
                        <a:rPr lang="en-US" sz="1400" kern="1200" dirty="0" smtClean="0">
                          <a:solidFill>
                            <a:srgbClr val="000000"/>
                          </a:solidFill>
                          <a:effectLst/>
                          <a:latin typeface="+mn-lt"/>
                          <a:ea typeface="Segoe UI"/>
                          <a:cs typeface="Calibri" pitchFamily="34" charset="0"/>
                        </a:rPr>
                        <a:t>un </a:t>
                      </a:r>
                      <a:r>
                        <a:rPr lang="en-US" sz="1400" kern="1200" dirty="0" err="1" smtClean="0">
                          <a:solidFill>
                            <a:srgbClr val="000000"/>
                          </a:solidFill>
                          <a:effectLst/>
                          <a:latin typeface="+mn-lt"/>
                          <a:ea typeface="Segoe UI"/>
                          <a:cs typeface="Calibri" pitchFamily="34" charset="0"/>
                        </a:rPr>
                        <a:t>deuxième</a:t>
                      </a:r>
                      <a:r>
                        <a:rPr lang="en-US" sz="1400" kern="1200" dirty="0">
                          <a:solidFill>
                            <a:srgbClr val="000000"/>
                          </a:solidFill>
                          <a:effectLst/>
                          <a:latin typeface="+mn-lt"/>
                          <a:ea typeface="Segoe UI"/>
                          <a:cs typeface="Calibri" pitchFamily="34" charset="0"/>
                        </a:rPr>
                        <a:t> </a:t>
                      </a:r>
                      <a:r>
                        <a:rPr lang="en-US" sz="1400" kern="1200" dirty="0" smtClean="0">
                          <a:solidFill>
                            <a:srgbClr val="000000"/>
                          </a:solidFill>
                          <a:effectLst/>
                          <a:latin typeface="+mn-lt"/>
                          <a:ea typeface="Segoe UI"/>
                          <a:cs typeface="Calibri" pitchFamily="34" charset="0"/>
                        </a:rPr>
                        <a:t>sous-</a:t>
                      </a:r>
                      <a:r>
                        <a:rPr lang="en-US" sz="1400" kern="1200" dirty="0" err="1" smtClean="0">
                          <a:solidFill>
                            <a:srgbClr val="000000"/>
                          </a:solidFill>
                          <a:effectLst/>
                          <a:latin typeface="+mn-lt"/>
                          <a:ea typeface="Segoe UI"/>
                          <a:cs typeface="Calibri" pitchFamily="34" charset="0"/>
                        </a:rPr>
                        <a:t>réseau</a:t>
                      </a:r>
                      <a:endParaRPr lang="en-CA" sz="1400" dirty="0">
                        <a:effectLst/>
                        <a:latin typeface="+mn-lt"/>
                        <a:ea typeface="Calibri"/>
                        <a:cs typeface="Calibri" pitchFamily="34" charset="0"/>
                      </a:endParaRPr>
                    </a:p>
                  </a:txBody>
                  <a:tcPr marL="72000" marR="108000" marT="18000" marB="18000" anchor="ctr"/>
                </a:tc>
              </a:tr>
            </a:tbl>
          </a:graphicData>
        </a:graphic>
      </p:graphicFrame>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2360" y="4516130"/>
            <a:ext cx="1008112" cy="1646758"/>
          </a:xfrm>
          <a:prstGeom prst="rect">
            <a:avLst/>
          </a:prstGeom>
        </p:spPr>
      </p:pic>
    </p:spTree>
    <p:extLst>
      <p:ext uri="{BB962C8B-B14F-4D97-AF65-F5344CB8AC3E}">
        <p14:creationId xmlns:p14="http://schemas.microsoft.com/office/powerpoint/2010/main" val="10835011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smtClean="0"/>
              <a:t>Démonstration : Utilisation du Gestionnaire Hyper-V</a:t>
            </a:r>
            <a:endParaRPr lang="en-US" sz="2600" dirty="0"/>
          </a:p>
        </p:txBody>
      </p:sp>
      <p:sp>
        <p:nvSpPr>
          <p:cNvPr id="4" name="Text Placeholder 3"/>
          <p:cNvSpPr>
            <a:spLocks noGrp="1"/>
          </p:cNvSpPr>
          <p:nvPr>
            <p:ph type="body" sz="quarter" idx="13"/>
          </p:nvPr>
        </p:nvSpPr>
        <p:spPr>
          <a:xfrm>
            <a:off x="467544" y="1124744"/>
            <a:ext cx="8229600" cy="5328592"/>
          </a:xfrm>
        </p:spPr>
        <p:txBody>
          <a:bodyPr/>
          <a:lstStyle/>
          <a:p>
            <a:pPr marL="0" indent="0">
              <a:spcBef>
                <a:spcPts val="400"/>
              </a:spcBef>
              <a:spcAft>
                <a:spcPts val="600"/>
              </a:spcAft>
              <a:buNone/>
            </a:pPr>
            <a:r>
              <a:rPr lang="en-US" sz="1800" dirty="0" smtClean="0"/>
              <a:t>Dans cette démonstration, vous apprendrez à </a:t>
            </a:r>
          </a:p>
          <a:p>
            <a:pPr>
              <a:spcBef>
                <a:spcPts val="400"/>
              </a:spcBef>
              <a:spcAft>
                <a:spcPts val="300"/>
              </a:spcAft>
            </a:pPr>
            <a:r>
              <a:rPr lang="en-US" sz="1800" dirty="0" smtClean="0"/>
              <a:t>Ouvrir le Gestionnaire Hyper-V</a:t>
            </a:r>
          </a:p>
          <a:p>
            <a:pPr>
              <a:spcBef>
                <a:spcPts val="400"/>
              </a:spcBef>
              <a:spcAft>
                <a:spcPts val="300"/>
              </a:spcAft>
            </a:pPr>
            <a:r>
              <a:rPr lang="en-US" sz="1800" dirty="0" smtClean="0"/>
              <a:t>Naviguer dans les différents volets/sections du Gestionnaire Hyper-V </a:t>
            </a:r>
          </a:p>
          <a:p>
            <a:pPr lvl="1">
              <a:spcBef>
                <a:spcPts val="400"/>
              </a:spcBef>
              <a:spcAft>
                <a:spcPts val="300"/>
              </a:spcAft>
            </a:pPr>
            <a:r>
              <a:rPr lang="en-US" sz="1800" dirty="0" smtClean="0"/>
              <a:t>Ordinateurs virtuels, instantanés et actions : spécifiques au </a:t>
            </a:r>
            <a:r>
              <a:rPr lang="en-US" sz="1800" dirty="0" err="1" smtClean="0"/>
              <a:t>serveur</a:t>
            </a:r>
            <a:r>
              <a:rPr lang="en-US" sz="1800" dirty="0" smtClean="0"/>
              <a:t> et </a:t>
            </a:r>
            <a:r>
              <a:rPr lang="en-US" sz="1800" dirty="0" err="1" smtClean="0"/>
              <a:t>spécifiques</a:t>
            </a:r>
            <a:r>
              <a:rPr lang="en-US" sz="1800" dirty="0" smtClean="0"/>
              <a:t> à l'ordinateur virtuel</a:t>
            </a:r>
          </a:p>
          <a:p>
            <a:pPr>
              <a:spcBef>
                <a:spcPts val="400"/>
              </a:spcBef>
              <a:spcAft>
                <a:spcPts val="300"/>
              </a:spcAft>
            </a:pPr>
            <a:r>
              <a:rPr lang="en-US" sz="1800" dirty="0" smtClean="0"/>
              <a:t>Identifier les ordinateurs virtuels utilisés dans les ateliers </a:t>
            </a:r>
            <a:r>
              <a:rPr lang="en-US" sz="1800" dirty="0" err="1" smtClean="0"/>
              <a:t>pratiques</a:t>
            </a:r>
            <a:r>
              <a:rPr lang="en-US" sz="1800" dirty="0" smtClean="0"/>
              <a:t> pour </a:t>
            </a:r>
            <a:r>
              <a:rPr lang="en-US" sz="1800" dirty="0" err="1" smtClean="0"/>
              <a:t>ce</a:t>
            </a:r>
            <a:r>
              <a:rPr lang="en-US" sz="1800" dirty="0" smtClean="0"/>
              <a:t> </a:t>
            </a:r>
            <a:r>
              <a:rPr lang="en-US" sz="1800" dirty="0" err="1" smtClean="0"/>
              <a:t>cours</a:t>
            </a:r>
            <a:endParaRPr lang="en-US" sz="1800" dirty="0" smtClean="0"/>
          </a:p>
          <a:p>
            <a:pPr>
              <a:spcBef>
                <a:spcPts val="400"/>
              </a:spcBef>
              <a:spcAft>
                <a:spcPts val="300"/>
              </a:spcAft>
            </a:pPr>
            <a:r>
              <a:rPr lang="en-US" sz="1800" dirty="0" smtClean="0"/>
              <a:t>Prendre un instantané et l'appliquer</a:t>
            </a:r>
          </a:p>
          <a:p>
            <a:pPr>
              <a:spcBef>
                <a:spcPts val="400"/>
              </a:spcBef>
              <a:spcAft>
                <a:spcPts val="300"/>
              </a:spcAft>
            </a:pPr>
            <a:r>
              <a:rPr lang="en-US" sz="1800" dirty="0" smtClean="0"/>
              <a:t>Vous connecter à des ordinateurs virtuels </a:t>
            </a:r>
          </a:p>
          <a:p>
            <a:pPr>
              <a:spcBef>
                <a:spcPts val="400"/>
              </a:spcBef>
              <a:spcAft>
                <a:spcPts val="300"/>
              </a:spcAft>
            </a:pPr>
            <a:r>
              <a:rPr lang="en-US" sz="1800" dirty="0" smtClean="0"/>
              <a:t>Démarrer et vous connecter à des ordinateurs virtuels </a:t>
            </a:r>
          </a:p>
          <a:p>
            <a:pPr>
              <a:spcBef>
                <a:spcPts val="400"/>
              </a:spcBef>
              <a:spcAft>
                <a:spcPts val="300"/>
              </a:spcAft>
            </a:pPr>
            <a:r>
              <a:rPr lang="en-US" sz="1800" dirty="0" smtClean="0"/>
              <a:t>Basculer entre les modes Plein écran et Fenêtre</a:t>
            </a:r>
          </a:p>
          <a:p>
            <a:pPr>
              <a:spcBef>
                <a:spcPts val="400"/>
              </a:spcBef>
              <a:spcAft>
                <a:spcPts val="300"/>
              </a:spcAft>
            </a:pPr>
            <a:r>
              <a:rPr lang="en-US" sz="1800" dirty="0" smtClean="0"/>
              <a:t>Rétablir l'instantané précédent</a:t>
            </a:r>
          </a:p>
          <a:p>
            <a:pPr>
              <a:spcBef>
                <a:spcPts val="400"/>
              </a:spcBef>
              <a:spcAft>
                <a:spcPts val="300"/>
              </a:spcAft>
            </a:pPr>
            <a:r>
              <a:rPr lang="en-US" sz="1800" dirty="0" smtClean="0"/>
              <a:t>Arrêter un ordinateur virtuel</a:t>
            </a:r>
          </a:p>
          <a:p>
            <a:pPr lvl="1">
              <a:spcBef>
                <a:spcPts val="400"/>
              </a:spcBef>
              <a:spcAft>
                <a:spcPts val="300"/>
              </a:spcAft>
            </a:pPr>
            <a:r>
              <a:rPr lang="en-US" sz="1800" dirty="0" smtClean="0"/>
              <a:t>Quand utiliser l'arrêt ou la mise hors tension</a:t>
            </a:r>
          </a:p>
          <a:p>
            <a:pPr>
              <a:spcBef>
                <a:spcPts val="400"/>
              </a:spcBef>
              <a:spcAft>
                <a:spcPts val="300"/>
              </a:spcAft>
            </a:pPr>
            <a:r>
              <a:rPr lang="en-US" sz="1800" dirty="0" smtClean="0"/>
              <a:t>Fermer le Gestionnaire Hyper-V</a:t>
            </a:r>
            <a:endParaRPr lang="en-US" sz="1800" dirty="0"/>
          </a:p>
        </p:txBody>
      </p:sp>
    </p:spTree>
    <p:extLst>
      <p:ext uri="{BB962C8B-B14F-4D97-AF65-F5344CB8AC3E}">
        <p14:creationId xmlns:p14="http://schemas.microsoft.com/office/powerpoint/2010/main" val="29589809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a:t>Démonstration : Navigation dans</a:t>
            </a:r>
            <a:r>
              <a:rPr sz="2600"/>
              <a:t/>
            </a:r>
            <a:br>
              <a:rPr sz="2600"/>
            </a:br>
            <a:r>
              <a:rPr lang="en-US" sz="2600" dirty="0"/>
              <a:t>Windows Server 2012 (</a:t>
            </a:r>
            <a:r>
              <a:rPr lang="en-US" sz="2600" i="1" dirty="0" smtClean="0"/>
              <a:t>facultatif</a:t>
            </a:r>
            <a:r>
              <a:rPr lang="en-US" sz="2600" dirty="0" smtClean="0"/>
              <a:t>)</a:t>
            </a:r>
            <a:endParaRPr lang="en-US" sz="2600" dirty="0"/>
          </a:p>
        </p:txBody>
      </p:sp>
      <p:sp>
        <p:nvSpPr>
          <p:cNvPr id="7" name="TextBox 6"/>
          <p:cNvSpPr txBox="1"/>
          <p:nvPr/>
        </p:nvSpPr>
        <p:spPr>
          <a:xfrm>
            <a:off x="539552" y="1124744"/>
            <a:ext cx="7632848" cy="5355312"/>
          </a:xfrm>
          <a:prstGeom prst="rect">
            <a:avLst/>
          </a:prstGeom>
          <a:noFill/>
        </p:spPr>
        <p:txBody>
          <a:bodyPr wrap="square" rtlCol="0">
            <a:spAutoFit/>
          </a:bodyPr>
          <a:lstStyle/>
          <a:p>
            <a:r>
              <a:rPr lang="en-US" sz="2800" dirty="0" smtClean="0">
                <a:latin typeface="Calibri" pitchFamily="34" charset="0"/>
                <a:cs typeface="Calibri" pitchFamily="34" charset="0"/>
              </a:rPr>
              <a:t>Dans cette démonstration, vous </a:t>
            </a:r>
            <a:r>
              <a:rPr lang="en-US" sz="2800" dirty="0" err="1" smtClean="0">
                <a:latin typeface="Calibri" pitchFamily="34" charset="0"/>
                <a:cs typeface="Calibri" pitchFamily="34" charset="0"/>
              </a:rPr>
              <a:t>apprendrez</a:t>
            </a:r>
            <a:r>
              <a:rPr lang="en-US" sz="2800" dirty="0" smtClean="0">
                <a:latin typeface="Calibri" pitchFamily="34" charset="0"/>
                <a:cs typeface="Calibri" pitchFamily="34" charset="0"/>
              </a:rPr>
              <a:t> à</a:t>
            </a:r>
          </a:p>
          <a:p>
            <a:pPr marL="800100" lvl="1" indent="-342900">
              <a:spcBef>
                <a:spcPct val="20000"/>
              </a:spcBef>
              <a:buClr>
                <a:srgbClr val="0070C0"/>
              </a:buClr>
              <a:buFont typeface="Arial" pitchFamily="34" charset="0"/>
              <a:buChar char="•"/>
            </a:pPr>
            <a:r>
              <a:rPr lang="en-US" sz="2800" dirty="0">
                <a:latin typeface="Calibri" pitchFamily="34" charset="0"/>
                <a:ea typeface="Segoe UI" pitchFamily="34" charset="0"/>
                <a:cs typeface="Calibri" pitchFamily="34" charset="0"/>
              </a:rPr>
              <a:t>Configurer Hyper-V pour </a:t>
            </a:r>
            <a:r>
              <a:rPr lang="en-US" sz="2800" dirty="0" err="1">
                <a:latin typeface="Calibri" pitchFamily="34" charset="0"/>
                <a:ea typeface="Segoe UI" pitchFamily="34" charset="0"/>
                <a:cs typeface="Calibri" pitchFamily="34" charset="0"/>
              </a:rPr>
              <a:t>utiliser</a:t>
            </a:r>
            <a:r>
              <a:rPr lang="en-US" sz="2800" dirty="0">
                <a:latin typeface="Calibri" pitchFamily="34" charset="0"/>
                <a:ea typeface="Segoe UI" pitchFamily="34" charset="0"/>
                <a:cs typeface="Calibri" pitchFamily="34" charset="0"/>
              </a:rPr>
              <a:t> </a:t>
            </a:r>
            <a:r>
              <a:rPr lang="en-US" sz="2800" dirty="0" smtClean="0">
                <a:latin typeface="Calibri" pitchFamily="34" charset="0"/>
                <a:ea typeface="Segoe UI" pitchFamily="34" charset="0"/>
                <a:cs typeface="Calibri" pitchFamily="34" charset="0"/>
              </a:rPr>
              <a:t>les </a:t>
            </a:r>
            <a:r>
              <a:rPr lang="en-US" sz="2800" dirty="0" err="1" smtClean="0">
                <a:latin typeface="Calibri" pitchFamily="34" charset="0"/>
                <a:ea typeface="Segoe UI" pitchFamily="34" charset="0"/>
                <a:cs typeface="Calibri" pitchFamily="34" charset="0"/>
              </a:rPr>
              <a:t>combinaisons</a:t>
            </a:r>
            <a:r>
              <a:rPr lang="en-US" sz="2800" dirty="0" smtClean="0">
                <a:latin typeface="Calibri" pitchFamily="34" charset="0"/>
                <a:ea typeface="Segoe UI" pitchFamily="34" charset="0"/>
                <a:cs typeface="Calibri" pitchFamily="34" charset="0"/>
              </a:rPr>
              <a:t> </a:t>
            </a:r>
            <a:r>
              <a:rPr lang="en-US" sz="2800" dirty="0">
                <a:latin typeface="Calibri" pitchFamily="34" charset="0"/>
                <a:ea typeface="Segoe UI" pitchFamily="34" charset="0"/>
                <a:cs typeface="Calibri" pitchFamily="34" charset="0"/>
              </a:rPr>
              <a:t>de touches </a:t>
            </a:r>
            <a:r>
              <a:rPr lang="en-US" sz="2800" dirty="0" smtClean="0">
                <a:latin typeface="Calibri" pitchFamily="34" charset="0"/>
                <a:ea typeface="Segoe UI" pitchFamily="34" charset="0"/>
                <a:cs typeface="Calibri" pitchFamily="34" charset="0"/>
              </a:rPr>
              <a:t>Windows </a:t>
            </a:r>
            <a:r>
              <a:rPr lang="en-US" sz="2800" dirty="0" err="1" smtClean="0">
                <a:latin typeface="Calibri" pitchFamily="34" charset="0"/>
                <a:ea typeface="Segoe UI" pitchFamily="34" charset="0"/>
                <a:cs typeface="Calibri" pitchFamily="34" charset="0"/>
              </a:rPr>
              <a:t>dans</a:t>
            </a:r>
            <a:r>
              <a:rPr lang="en-US" sz="2800" dirty="0" smtClean="0">
                <a:latin typeface="Calibri" pitchFamily="34" charset="0"/>
                <a:ea typeface="Segoe UI" pitchFamily="34" charset="0"/>
                <a:cs typeface="Calibri" pitchFamily="34" charset="0"/>
              </a:rPr>
              <a:t> </a:t>
            </a:r>
            <a:r>
              <a:rPr lang="en-US" sz="2800" dirty="0" err="1" smtClean="0">
                <a:latin typeface="Calibri" pitchFamily="34" charset="0"/>
                <a:ea typeface="Segoe UI" pitchFamily="34" charset="0"/>
                <a:cs typeface="Calibri" pitchFamily="34" charset="0"/>
              </a:rPr>
              <a:t>l'ordinateur</a:t>
            </a:r>
            <a:r>
              <a:rPr lang="en-US" sz="2800" dirty="0" smtClean="0">
                <a:latin typeface="Calibri" pitchFamily="34" charset="0"/>
                <a:ea typeface="Segoe UI" pitchFamily="34" charset="0"/>
                <a:cs typeface="Calibri" pitchFamily="34" charset="0"/>
              </a:rPr>
              <a:t> </a:t>
            </a:r>
            <a:r>
              <a:rPr lang="en-US" sz="2800" dirty="0">
                <a:latin typeface="Calibri" pitchFamily="34" charset="0"/>
                <a:ea typeface="Segoe UI" pitchFamily="34" charset="0"/>
                <a:cs typeface="Calibri" pitchFamily="34" charset="0"/>
              </a:rPr>
              <a:t>virtuel</a:t>
            </a:r>
          </a:p>
          <a:p>
            <a:pPr marL="800100" lvl="1" indent="-342900">
              <a:spcBef>
                <a:spcPct val="20000"/>
              </a:spcBef>
              <a:buClr>
                <a:srgbClr val="0070C0"/>
              </a:buClr>
              <a:buFont typeface="Arial" pitchFamily="34" charset="0"/>
              <a:buChar char="•"/>
            </a:pPr>
            <a:r>
              <a:rPr lang="en-US" sz="2800" dirty="0">
                <a:latin typeface="Calibri" pitchFamily="34" charset="0"/>
                <a:ea typeface="Segoe UI" pitchFamily="34" charset="0"/>
                <a:cs typeface="Calibri" pitchFamily="34" charset="0"/>
              </a:rPr>
              <a:t>Se connecter et se déconnecter</a:t>
            </a:r>
          </a:p>
          <a:p>
            <a:pPr marL="800100" lvl="1" indent="-342900">
              <a:spcBef>
                <a:spcPct val="20000"/>
              </a:spcBef>
              <a:buClr>
                <a:srgbClr val="0070C0"/>
              </a:buClr>
              <a:buFont typeface="Arial" pitchFamily="34" charset="0"/>
              <a:buChar char="•"/>
            </a:pPr>
            <a:r>
              <a:rPr lang="en-US" sz="2800" dirty="0">
                <a:latin typeface="Calibri" pitchFamily="34" charset="0"/>
                <a:ea typeface="Segoe UI" pitchFamily="34" charset="0"/>
                <a:cs typeface="Calibri" pitchFamily="34" charset="0"/>
              </a:rPr>
              <a:t>Accéder aux applications</a:t>
            </a:r>
          </a:p>
          <a:p>
            <a:pPr marL="800100" lvl="1" indent="-342900">
              <a:spcBef>
                <a:spcPct val="20000"/>
              </a:spcBef>
              <a:buClr>
                <a:srgbClr val="0070C0"/>
              </a:buClr>
              <a:buFont typeface="Arial" pitchFamily="34" charset="0"/>
              <a:buChar char="•"/>
            </a:pPr>
            <a:r>
              <a:rPr lang="en-US" sz="2800" dirty="0">
                <a:latin typeface="Calibri" pitchFamily="34" charset="0"/>
                <a:ea typeface="Segoe UI" pitchFamily="34" charset="0"/>
                <a:cs typeface="Calibri" pitchFamily="34" charset="0"/>
              </a:rPr>
              <a:t>Accéder au Panneau de configuration</a:t>
            </a:r>
          </a:p>
          <a:p>
            <a:pPr marL="800100" lvl="1" indent="-342900">
              <a:spcBef>
                <a:spcPct val="20000"/>
              </a:spcBef>
              <a:buClr>
                <a:srgbClr val="0070C0"/>
              </a:buClr>
              <a:buFont typeface="Arial" pitchFamily="34" charset="0"/>
              <a:buChar char="•"/>
            </a:pPr>
            <a:r>
              <a:rPr lang="en-US" sz="2800" dirty="0">
                <a:latin typeface="Calibri" pitchFamily="34" charset="0"/>
                <a:ea typeface="Segoe UI" pitchFamily="34" charset="0"/>
                <a:cs typeface="Calibri" pitchFamily="34" charset="0"/>
              </a:rPr>
              <a:t>Utiliser les touches de raccourci</a:t>
            </a:r>
          </a:p>
          <a:p>
            <a:endParaRPr lang="en-CA" dirty="0" smtClean="0"/>
          </a:p>
          <a:p>
            <a:endParaRPr lang="en-CA" dirty="0"/>
          </a:p>
          <a:p>
            <a:endParaRPr lang="en-CA" dirty="0" smtClean="0"/>
          </a:p>
          <a:p>
            <a:endParaRPr lang="en-CA" dirty="0"/>
          </a:p>
          <a:p>
            <a:endParaRPr lang="en-CA" dirty="0"/>
          </a:p>
        </p:txBody>
      </p:sp>
    </p:spTree>
    <p:extLst>
      <p:ext uri="{BB962C8B-B14F-4D97-AF65-F5344CB8AC3E}">
        <p14:creationId xmlns:p14="http://schemas.microsoft.com/office/powerpoint/2010/main" val="31312469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67802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Bienvenue !</a:t>
            </a:r>
            <a:endParaRPr lang="en-US" dirty="0"/>
          </a:p>
        </p:txBody>
      </p:sp>
      <p:sp>
        <p:nvSpPr>
          <p:cNvPr id="9" name="Content Placeholder 2"/>
          <p:cNvSpPr txBox="1">
            <a:spLocks/>
          </p:cNvSpPr>
          <p:nvPr/>
        </p:nvSpPr>
        <p:spPr>
          <a:xfrm>
            <a:off x="457200" y="1066800"/>
            <a:ext cx="8229600" cy="5530552"/>
          </a:xfrm>
          <a:prstGeom prst="rect">
            <a:avLst/>
          </a:prstGeom>
        </p:spPr>
        <p:txBody>
          <a:bodyPr numCol="2" spcCol="457200"/>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1800"/>
              </a:lnSpc>
              <a:spcBef>
                <a:spcPts val="1200"/>
              </a:spcBef>
              <a:buNone/>
            </a:pPr>
            <a:r>
              <a:rPr lang="en-US" sz="1600" b="1" dirty="0" smtClean="0">
                <a:solidFill>
                  <a:srgbClr val="0070C0"/>
                </a:solidFill>
                <a:latin typeface="Segoe UI" pitchFamily="34" charset="0"/>
                <a:ea typeface="Segoe UI" pitchFamily="34" charset="0"/>
                <a:cs typeface="Segoe UI" pitchFamily="34" charset="0"/>
              </a:rPr>
              <a:t>Merci de vous joindre à nous </a:t>
            </a:r>
            <a:r>
              <a:rPr lang="en-US" sz="1600" b="1" dirty="0" err="1" smtClean="0">
                <a:solidFill>
                  <a:srgbClr val="0070C0"/>
                </a:solidFill>
                <a:latin typeface="Segoe UI" pitchFamily="34" charset="0"/>
                <a:ea typeface="Segoe UI" pitchFamily="34" charset="0"/>
                <a:cs typeface="Segoe UI" pitchFamily="34" charset="0"/>
              </a:rPr>
              <a:t>aujourd'hui</a:t>
            </a:r>
            <a:endParaRPr lang="en-US" sz="1600" b="1" dirty="0" smtClean="0">
              <a:solidFill>
                <a:srgbClr val="0070C0"/>
              </a:solidFill>
              <a:latin typeface="Segoe UI" pitchFamily="34" charset="0"/>
              <a:ea typeface="Segoe UI" pitchFamily="34" charset="0"/>
              <a:cs typeface="Segoe UI" pitchFamily="34" charset="0"/>
            </a:endParaRPr>
          </a:p>
          <a:p>
            <a:pPr marL="0" indent="0">
              <a:lnSpc>
                <a:spcPts val="1800"/>
              </a:lnSpc>
              <a:spcBef>
                <a:spcPts val="1200"/>
              </a:spcBef>
              <a:buNone/>
            </a:pPr>
            <a:r>
              <a:rPr lang="en-US" sz="1600" dirty="0" smtClean="0">
                <a:latin typeface="Segoe UI" pitchFamily="34" charset="0"/>
                <a:ea typeface="Segoe UI" pitchFamily="34" charset="0"/>
                <a:cs typeface="Segoe UI" pitchFamily="34" charset="0"/>
              </a:rPr>
              <a:t>Nous avons travaillé en collaboration avec </a:t>
            </a:r>
            <a:r>
              <a:rPr lang="en-US" sz="1600" dirty="0" err="1" smtClean="0">
                <a:latin typeface="Segoe UI" pitchFamily="34" charset="0"/>
                <a:ea typeface="Segoe UI" pitchFamily="34" charset="0"/>
                <a:cs typeface="Segoe UI" pitchFamily="34" charset="0"/>
              </a:rPr>
              <a:t>nos</a:t>
            </a:r>
            <a:r>
              <a:rPr lang="en-US" sz="1600" dirty="0" smtClean="0">
                <a:latin typeface="Segoe UI" pitchFamily="34" charset="0"/>
                <a:ea typeface="Segoe UI" pitchFamily="34" charset="0"/>
                <a:cs typeface="Segoe UI" pitchFamily="34" charset="0"/>
              </a:rPr>
              <a:t> partenaires Microsoft Learning Partners et les centres Microsoft IT Academy pour vous proposer une formation de premier </a:t>
            </a:r>
            <a:r>
              <a:rPr lang="en-US" sz="1600" dirty="0" err="1" smtClean="0">
                <a:latin typeface="Segoe UI" pitchFamily="34" charset="0"/>
                <a:ea typeface="Segoe UI" pitchFamily="34" charset="0"/>
                <a:cs typeface="Segoe UI" pitchFamily="34" charset="0"/>
              </a:rPr>
              <a:t>ordre</a:t>
            </a:r>
            <a:r>
              <a:rPr lang="en-US" sz="1600" dirty="0" smtClean="0">
                <a:latin typeface="Segoe UI" pitchFamily="34" charset="0"/>
                <a:ea typeface="Segoe UI" pitchFamily="34" charset="0"/>
                <a:cs typeface="Segoe UI" pitchFamily="34" charset="0"/>
              </a:rPr>
              <a:t> </a:t>
            </a:r>
            <a:r>
              <a:rPr lang="en-US" sz="1600" dirty="0" err="1" smtClean="0">
                <a:latin typeface="Segoe UI" pitchFamily="34" charset="0"/>
                <a:ea typeface="Segoe UI" pitchFamily="34" charset="0"/>
                <a:cs typeface="Segoe UI" pitchFamily="34" charset="0"/>
              </a:rPr>
              <a:t>incluant</a:t>
            </a:r>
            <a:r>
              <a:rPr lang="en-US" sz="1600" dirty="0" smtClean="0">
                <a:latin typeface="Segoe UI" pitchFamily="34" charset="0"/>
                <a:ea typeface="Segoe UI" pitchFamily="34" charset="0"/>
                <a:cs typeface="Segoe UI" pitchFamily="34" charset="0"/>
              </a:rPr>
              <a:t> </a:t>
            </a:r>
          </a:p>
          <a:p>
            <a:pPr marL="0" indent="0">
              <a:lnSpc>
                <a:spcPts val="1800"/>
              </a:lnSpc>
              <a:spcBef>
                <a:spcPts val="600"/>
              </a:spcBef>
              <a:buNone/>
            </a:pPr>
            <a:r>
              <a:rPr lang="en-US" sz="1600" b="1" dirty="0" smtClean="0">
                <a:solidFill>
                  <a:srgbClr val="0070C0"/>
                </a:solidFill>
                <a:latin typeface="Segoe UI" pitchFamily="34" charset="0"/>
                <a:ea typeface="Segoe UI" pitchFamily="34" charset="0"/>
                <a:cs typeface="Segoe UI" pitchFamily="34" charset="0"/>
              </a:rPr>
              <a:t>Des formateurs et </a:t>
            </a:r>
            <a:r>
              <a:rPr lang="en-US" sz="1600" b="1" dirty="0" err="1" smtClean="0">
                <a:solidFill>
                  <a:srgbClr val="0070C0"/>
                </a:solidFill>
                <a:latin typeface="Segoe UI" pitchFamily="34" charset="0"/>
                <a:ea typeface="Segoe UI" pitchFamily="34" charset="0"/>
                <a:cs typeface="Segoe UI" pitchFamily="34" charset="0"/>
              </a:rPr>
              <a:t>instructeurs</a:t>
            </a:r>
            <a:r>
              <a:rPr lang="en-US" sz="1600" b="1" dirty="0" smtClean="0">
                <a:solidFill>
                  <a:srgbClr val="0070C0"/>
                </a:solidFill>
                <a:latin typeface="Segoe UI" pitchFamily="34" charset="0"/>
                <a:ea typeface="Segoe UI" pitchFamily="34" charset="0"/>
                <a:cs typeface="Segoe UI" pitchFamily="34" charset="0"/>
              </a:rPr>
              <a:t> de certification MCT (Microsoft Certified Trainers). </a:t>
            </a:r>
            <a:r>
              <a:rPr lang="en-US" sz="1600" dirty="0" smtClean="0">
                <a:latin typeface="Segoe UI" pitchFamily="34" charset="0"/>
                <a:ea typeface="Segoe UI" pitchFamily="34" charset="0"/>
                <a:cs typeface="Segoe UI" pitchFamily="34" charset="0"/>
              </a:rPr>
              <a:t>Votre instructeur possède des compétences techniques et pédagogiques </a:t>
            </a:r>
            <a:r>
              <a:rPr lang="en-US" sz="1600" dirty="0" err="1" smtClean="0">
                <a:latin typeface="Segoe UI" pitchFamily="34" charset="0"/>
                <a:ea typeface="Segoe UI" pitchFamily="34" charset="0"/>
                <a:cs typeface="Segoe UI" pitchFamily="34" charset="0"/>
              </a:rPr>
              <a:t>pointues</a:t>
            </a:r>
            <a:r>
              <a:rPr lang="en-US" sz="1600" dirty="0" smtClean="0">
                <a:latin typeface="Segoe UI" pitchFamily="34" charset="0"/>
                <a:ea typeface="Segoe UI" pitchFamily="34" charset="0"/>
                <a:cs typeface="Segoe UI" pitchFamily="34" charset="0"/>
              </a:rPr>
              <a:t> qui </a:t>
            </a:r>
            <a:r>
              <a:rPr lang="en-US" sz="1600" dirty="0" err="1" smtClean="0">
                <a:latin typeface="Segoe UI" pitchFamily="34" charset="0"/>
                <a:ea typeface="Segoe UI" pitchFamily="34" charset="0"/>
                <a:cs typeface="Segoe UI" pitchFamily="34" charset="0"/>
              </a:rPr>
              <a:t>répondent</a:t>
            </a:r>
            <a:r>
              <a:rPr lang="en-US" sz="1600" dirty="0" smtClean="0">
                <a:latin typeface="Segoe UI" pitchFamily="34" charset="0"/>
                <a:ea typeface="Segoe UI" pitchFamily="34" charset="0"/>
                <a:cs typeface="Segoe UI" pitchFamily="34" charset="0"/>
              </a:rPr>
              <a:t> aux exigences </a:t>
            </a:r>
            <a:r>
              <a:rPr lang="en-US" sz="1600" dirty="0" err="1" smtClean="0">
                <a:latin typeface="Segoe UI" pitchFamily="34" charset="0"/>
                <a:ea typeface="Segoe UI" pitchFamily="34" charset="0"/>
                <a:cs typeface="Segoe UI" pitchFamily="34" charset="0"/>
              </a:rPr>
              <a:t>actuelles</a:t>
            </a:r>
            <a:r>
              <a:rPr lang="en-US" sz="1600" dirty="0" smtClean="0">
                <a:latin typeface="Segoe UI" pitchFamily="34" charset="0"/>
                <a:ea typeface="Segoe UI" pitchFamily="34" charset="0"/>
                <a:cs typeface="Segoe UI" pitchFamily="34" charset="0"/>
              </a:rPr>
              <a:t> en </a:t>
            </a:r>
            <a:r>
              <a:rPr lang="en-US" sz="1600" dirty="0" err="1" smtClean="0">
                <a:latin typeface="Segoe UI" pitchFamily="34" charset="0"/>
                <a:ea typeface="Segoe UI" pitchFamily="34" charset="0"/>
                <a:cs typeface="Segoe UI" pitchFamily="34" charset="0"/>
              </a:rPr>
              <a:t>matière</a:t>
            </a:r>
            <a:r>
              <a:rPr lang="en-US" sz="1600" dirty="0" smtClean="0">
                <a:latin typeface="Segoe UI" pitchFamily="34" charset="0"/>
                <a:ea typeface="Segoe UI" pitchFamily="34" charset="0"/>
                <a:cs typeface="Segoe UI" pitchFamily="34" charset="0"/>
              </a:rPr>
              <a:t> de certification  </a:t>
            </a:r>
          </a:p>
          <a:p>
            <a:pPr marL="0" indent="0">
              <a:lnSpc>
                <a:spcPts val="1800"/>
              </a:lnSpc>
              <a:spcBef>
                <a:spcPts val="600"/>
              </a:spcBef>
              <a:buNone/>
            </a:pPr>
            <a:r>
              <a:rPr lang="en-US" sz="1600" b="1" dirty="0" smtClean="0">
                <a:solidFill>
                  <a:srgbClr val="0070C0"/>
                </a:solidFill>
                <a:latin typeface="Segoe UI" pitchFamily="34" charset="0"/>
                <a:ea typeface="Segoe UI" pitchFamily="34" charset="0"/>
                <a:cs typeface="Segoe UI" pitchFamily="34" charset="0"/>
              </a:rPr>
              <a:t>Une garantie de satisfaction du client </a:t>
            </a:r>
            <a:r>
              <a:rPr lang="en-US" sz="1600" dirty="0" smtClean="0">
                <a:latin typeface="Segoe UI" pitchFamily="34" charset="0"/>
                <a:ea typeface="Segoe UI" pitchFamily="34" charset="0"/>
                <a:cs typeface="Segoe UI" pitchFamily="34" charset="0"/>
              </a:rPr>
              <a:t>Nos partenaires offrent une </a:t>
            </a:r>
            <a:r>
              <a:rPr lang="en-US" sz="1600" dirty="0" err="1" smtClean="0">
                <a:latin typeface="Segoe UI" pitchFamily="34" charset="0"/>
                <a:ea typeface="Segoe UI" pitchFamily="34" charset="0"/>
                <a:cs typeface="Segoe UI" pitchFamily="34" charset="0"/>
              </a:rPr>
              <a:t>garantie</a:t>
            </a:r>
            <a:r>
              <a:rPr lang="en-US" sz="1600" dirty="0" smtClean="0">
                <a:latin typeface="Segoe UI" pitchFamily="34" charset="0"/>
                <a:ea typeface="Segoe UI" pitchFamily="34" charset="0"/>
                <a:cs typeface="Segoe UI" pitchFamily="34" charset="0"/>
              </a:rPr>
              <a:t> de satisfaction et engagent leur responsabilité à ce sujet. À la fin du cours, nous vous demandons de </a:t>
            </a:r>
            <a:r>
              <a:rPr lang="en-US" sz="1600" dirty="0" err="1" smtClean="0">
                <a:latin typeface="Segoe UI" pitchFamily="34" charset="0"/>
                <a:ea typeface="Segoe UI" pitchFamily="34" charset="0"/>
                <a:cs typeface="Segoe UI" pitchFamily="34" charset="0"/>
              </a:rPr>
              <a:t>bien</a:t>
            </a:r>
            <a:r>
              <a:rPr lang="en-US" sz="1600" dirty="0" smtClean="0">
                <a:latin typeface="Segoe UI" pitchFamily="34" charset="0"/>
                <a:ea typeface="Segoe UI" pitchFamily="34" charset="0"/>
                <a:cs typeface="Segoe UI" pitchFamily="34" charset="0"/>
              </a:rPr>
              <a:t> </a:t>
            </a:r>
            <a:r>
              <a:rPr lang="en-US" sz="1600" dirty="0" err="1" smtClean="0">
                <a:latin typeface="Segoe UI" pitchFamily="34" charset="0"/>
                <a:ea typeface="Segoe UI" pitchFamily="34" charset="0"/>
                <a:cs typeface="Segoe UI" pitchFamily="34" charset="0"/>
              </a:rPr>
              <a:t>vouloir</a:t>
            </a:r>
            <a:endParaRPr lang="en-US" sz="1600" dirty="0" smtClean="0">
              <a:latin typeface="Segoe UI" pitchFamily="34" charset="0"/>
              <a:ea typeface="Segoe UI" pitchFamily="34" charset="0"/>
              <a:cs typeface="Segoe UI" pitchFamily="34" charset="0"/>
            </a:endParaRPr>
          </a:p>
          <a:p>
            <a:pPr marL="0" indent="0">
              <a:lnSpc>
                <a:spcPts val="1800"/>
              </a:lnSpc>
              <a:spcBef>
                <a:spcPts val="0"/>
              </a:spcBef>
              <a:buNone/>
            </a:pPr>
            <a:r>
              <a:rPr lang="en-US" sz="1600" dirty="0" err="1">
                <a:latin typeface="Segoe UI" pitchFamily="34" charset="0"/>
                <a:ea typeface="Segoe UI" pitchFamily="34" charset="0"/>
                <a:cs typeface="Segoe UI" pitchFamily="34" charset="0"/>
              </a:rPr>
              <a:t>remplir</a:t>
            </a:r>
            <a:r>
              <a:rPr lang="en-US" sz="1600" dirty="0">
                <a:latin typeface="Segoe UI" pitchFamily="34" charset="0"/>
                <a:ea typeface="Segoe UI" pitchFamily="34" charset="0"/>
                <a:cs typeface="Segoe UI" pitchFamily="34" charset="0"/>
              </a:rPr>
              <a:t> un </a:t>
            </a:r>
            <a:r>
              <a:rPr lang="en-US" sz="1600" dirty="0" err="1">
                <a:latin typeface="Segoe UI" pitchFamily="34" charset="0"/>
                <a:ea typeface="Segoe UI" pitchFamily="34" charset="0"/>
                <a:cs typeface="Segoe UI" pitchFamily="34" charset="0"/>
              </a:rPr>
              <a:t>formulaire</a:t>
            </a:r>
            <a:r>
              <a:rPr lang="en-US" sz="1600" dirty="0">
                <a:latin typeface="Segoe UI" pitchFamily="34" charset="0"/>
                <a:ea typeface="Segoe UI" pitchFamily="34" charset="0"/>
                <a:cs typeface="Segoe UI" pitchFamily="34" charset="0"/>
              </a:rPr>
              <a:t> </a:t>
            </a:r>
            <a:r>
              <a:rPr lang="en-US" sz="1600" dirty="0" err="1">
                <a:latin typeface="Segoe UI" pitchFamily="34" charset="0"/>
                <a:ea typeface="Segoe UI" pitchFamily="34" charset="0"/>
                <a:cs typeface="Segoe UI" pitchFamily="34" charset="0"/>
              </a:rPr>
              <a:t>d'évaluation</a:t>
            </a:r>
            <a:r>
              <a:rPr lang="en-US" sz="1600" dirty="0">
                <a:latin typeface="Segoe UI" pitchFamily="34" charset="0"/>
                <a:ea typeface="Segoe UI" pitchFamily="34" charset="0"/>
                <a:cs typeface="Segoe UI" pitchFamily="34" charset="0"/>
              </a:rPr>
              <a:t> </a:t>
            </a:r>
            <a:r>
              <a:rPr lang="en-US" sz="1600" dirty="0" err="1" smtClean="0">
                <a:latin typeface="Segoe UI" pitchFamily="34" charset="0"/>
                <a:ea typeface="Segoe UI" pitchFamily="34" charset="0"/>
                <a:cs typeface="Segoe UI" pitchFamily="34" charset="0"/>
              </a:rPr>
              <a:t>sur</a:t>
            </a:r>
            <a:r>
              <a:rPr lang="en-US" sz="1600" dirty="0">
                <a:latin typeface="Segoe UI" pitchFamily="34" charset="0"/>
                <a:ea typeface="Segoe UI" pitchFamily="34" charset="0"/>
                <a:cs typeface="Segoe UI" pitchFamily="34" charset="0"/>
              </a:rPr>
              <a:t> </a:t>
            </a:r>
            <a:r>
              <a:rPr lang="en-US" sz="1600" dirty="0" err="1" smtClean="0">
                <a:latin typeface="Segoe UI" pitchFamily="34" charset="0"/>
                <a:ea typeface="Segoe UI" pitchFamily="34" charset="0"/>
                <a:cs typeface="Segoe UI" pitchFamily="34" charset="0"/>
              </a:rPr>
              <a:t>votre</a:t>
            </a:r>
            <a:r>
              <a:rPr lang="en-US" sz="1600" dirty="0" smtClean="0">
                <a:latin typeface="Segoe UI" pitchFamily="34" charset="0"/>
                <a:ea typeface="Segoe UI" pitchFamily="34" charset="0"/>
                <a:cs typeface="Segoe UI" pitchFamily="34" charset="0"/>
              </a:rPr>
              <a:t> </a:t>
            </a:r>
            <a:r>
              <a:rPr lang="en-US" sz="1600" dirty="0" err="1">
                <a:latin typeface="Segoe UI" pitchFamily="34" charset="0"/>
                <a:ea typeface="Segoe UI" pitchFamily="34" charset="0"/>
                <a:cs typeface="Segoe UI" pitchFamily="34" charset="0"/>
              </a:rPr>
              <a:t>expérience</a:t>
            </a:r>
            <a:r>
              <a:rPr lang="en-US" sz="1600" dirty="0">
                <a:latin typeface="Segoe UI" pitchFamily="34" charset="0"/>
                <a:ea typeface="Segoe UI" pitchFamily="34" charset="0"/>
                <a:cs typeface="Segoe UI" pitchFamily="34" charset="0"/>
              </a:rPr>
              <a:t> du jour. </a:t>
            </a:r>
            <a:r>
              <a:rPr lang="en-US" sz="1600" dirty="0" err="1">
                <a:latin typeface="Segoe UI" pitchFamily="34" charset="0"/>
                <a:ea typeface="Segoe UI" pitchFamily="34" charset="0"/>
                <a:cs typeface="Segoe UI" pitchFamily="34" charset="0"/>
              </a:rPr>
              <a:t>Vos</a:t>
            </a:r>
            <a:r>
              <a:rPr lang="en-US" sz="1600" dirty="0">
                <a:latin typeface="Segoe UI" pitchFamily="34" charset="0"/>
                <a:ea typeface="Segoe UI" pitchFamily="34" charset="0"/>
                <a:cs typeface="Segoe UI" pitchFamily="34" charset="0"/>
              </a:rPr>
              <a:t> </a:t>
            </a:r>
            <a:r>
              <a:rPr lang="en-US" sz="1600" dirty="0" err="1">
                <a:latin typeface="Segoe UI" pitchFamily="34" charset="0"/>
                <a:ea typeface="Segoe UI" pitchFamily="34" charset="0"/>
                <a:cs typeface="Segoe UI" pitchFamily="34" charset="0"/>
              </a:rPr>
              <a:t>commentaires</a:t>
            </a:r>
            <a:r>
              <a:rPr lang="en-US" sz="1600" dirty="0">
                <a:latin typeface="Segoe UI" pitchFamily="34" charset="0"/>
                <a:ea typeface="Segoe UI" pitchFamily="34" charset="0"/>
                <a:cs typeface="Segoe UI" pitchFamily="34" charset="0"/>
              </a:rPr>
              <a:t> </a:t>
            </a:r>
            <a:r>
              <a:rPr lang="en-US" sz="1600" dirty="0" err="1">
                <a:latin typeface="Segoe UI" pitchFamily="34" charset="0"/>
                <a:ea typeface="Segoe UI" pitchFamily="34" charset="0"/>
                <a:cs typeface="Segoe UI" pitchFamily="34" charset="0"/>
              </a:rPr>
              <a:t>sont</a:t>
            </a:r>
            <a:r>
              <a:rPr lang="en-US" sz="1600" dirty="0">
                <a:latin typeface="Segoe UI" pitchFamily="34" charset="0"/>
                <a:ea typeface="Segoe UI" pitchFamily="34" charset="0"/>
                <a:cs typeface="Segoe UI" pitchFamily="34" charset="0"/>
              </a:rPr>
              <a:t> les </a:t>
            </a:r>
            <a:r>
              <a:rPr lang="en-US" sz="1600" dirty="0" err="1">
                <a:latin typeface="Segoe UI" pitchFamily="34" charset="0"/>
                <a:ea typeface="Segoe UI" pitchFamily="34" charset="0"/>
                <a:cs typeface="Segoe UI" pitchFamily="34" charset="0"/>
              </a:rPr>
              <a:t>bienvenus</a:t>
            </a:r>
            <a:r>
              <a:rPr lang="en-US" sz="1600" dirty="0">
                <a:latin typeface="Segoe UI" pitchFamily="34" charset="0"/>
                <a:ea typeface="Segoe UI" pitchFamily="34" charset="0"/>
                <a:cs typeface="Segoe UI" pitchFamily="34" charset="0"/>
              </a:rPr>
              <a:t> !  </a:t>
            </a:r>
          </a:p>
          <a:p>
            <a:pPr marL="0" indent="0">
              <a:lnSpc>
                <a:spcPts val="1800"/>
              </a:lnSpc>
              <a:spcBef>
                <a:spcPts val="600"/>
              </a:spcBef>
              <a:buNone/>
            </a:pPr>
            <a:r>
              <a:rPr lang="en-US" sz="1600" b="1" dirty="0" smtClean="0">
                <a:solidFill>
                  <a:srgbClr val="0070C0"/>
                </a:solidFill>
                <a:latin typeface="Segoe UI" pitchFamily="34" charset="0"/>
                <a:ea typeface="Segoe UI" pitchFamily="34" charset="0"/>
                <a:cs typeface="Segoe UI" pitchFamily="34" charset="0"/>
              </a:rPr>
              <a:t>Des avantages pour la certification. </a:t>
            </a:r>
            <a:r>
              <a:rPr lang="en-US" sz="1600" dirty="0" smtClean="0">
                <a:latin typeface="Segoe UI" pitchFamily="34" charset="0"/>
                <a:ea typeface="Segoe UI" pitchFamily="34" charset="0"/>
                <a:cs typeface="Segoe UI" pitchFamily="34" charset="0"/>
              </a:rPr>
              <a:t>À </a:t>
            </a:r>
            <a:r>
              <a:rPr lang="en-US" sz="1600" dirty="0" err="1" smtClean="0">
                <a:latin typeface="Segoe UI" pitchFamily="34" charset="0"/>
                <a:ea typeface="Segoe UI" pitchFamily="34" charset="0"/>
                <a:cs typeface="Segoe UI" pitchFamily="34" charset="0"/>
              </a:rPr>
              <a:t>l'issue</a:t>
            </a:r>
            <a:r>
              <a:rPr lang="en-US" sz="1600" dirty="0" smtClean="0">
                <a:latin typeface="Segoe UI" pitchFamily="34" charset="0"/>
                <a:ea typeface="Segoe UI" pitchFamily="34" charset="0"/>
                <a:cs typeface="Segoe UI" pitchFamily="34" charset="0"/>
              </a:rPr>
              <a:t> de la formation, pensez à passer un examen de certification Microsoft, pour faire valoir votre expertise et expérience technique. Renseignez-vous auprès de votre instructeur pour connaître les promotions et remises disponibles sur les </a:t>
            </a:r>
            <a:r>
              <a:rPr lang="en-US" sz="1600" dirty="0" err="1" smtClean="0">
                <a:latin typeface="Segoe UI" pitchFamily="34" charset="0"/>
                <a:ea typeface="Segoe UI" pitchFamily="34" charset="0"/>
                <a:cs typeface="Segoe UI" pitchFamily="34" charset="0"/>
              </a:rPr>
              <a:t>examens</a:t>
            </a:r>
            <a:endParaRPr lang="en-US" sz="1600" dirty="0" smtClean="0">
              <a:latin typeface="Segoe UI" pitchFamily="34" charset="0"/>
              <a:ea typeface="Segoe UI" pitchFamily="34" charset="0"/>
              <a:cs typeface="Segoe UI" pitchFamily="34" charset="0"/>
            </a:endParaRPr>
          </a:p>
          <a:p>
            <a:pPr marL="0" indent="0">
              <a:lnSpc>
                <a:spcPts val="1800"/>
              </a:lnSpc>
              <a:spcBef>
                <a:spcPts val="600"/>
              </a:spcBef>
              <a:buNone/>
            </a:pPr>
            <a:r>
              <a:rPr lang="en-US" sz="1600" dirty="0" smtClean="0">
                <a:latin typeface="Segoe UI" pitchFamily="34" charset="0"/>
                <a:ea typeface="Segoe UI" pitchFamily="34" charset="0"/>
                <a:cs typeface="Segoe UI" pitchFamily="34" charset="0"/>
              </a:rPr>
              <a:t>Nous vous souhaitons une agréable formation et une carrière </a:t>
            </a:r>
            <a:r>
              <a:rPr lang="en-US" sz="1600" dirty="0" err="1" smtClean="0">
                <a:latin typeface="Segoe UI" pitchFamily="34" charset="0"/>
                <a:ea typeface="Segoe UI" pitchFamily="34" charset="0"/>
                <a:cs typeface="Segoe UI" pitchFamily="34" charset="0"/>
              </a:rPr>
              <a:t>couronnée</a:t>
            </a:r>
            <a:r>
              <a:rPr lang="en-US" sz="1600" dirty="0" smtClean="0">
                <a:latin typeface="Segoe UI" pitchFamily="34" charset="0"/>
                <a:ea typeface="Segoe UI" pitchFamily="34" charset="0"/>
                <a:cs typeface="Segoe UI" pitchFamily="34" charset="0"/>
              </a:rPr>
              <a:t> de </a:t>
            </a:r>
            <a:r>
              <a:rPr lang="en-US" sz="1600" dirty="0" err="1" smtClean="0">
                <a:latin typeface="Segoe UI" pitchFamily="34" charset="0"/>
                <a:ea typeface="Segoe UI" pitchFamily="34" charset="0"/>
                <a:cs typeface="Segoe UI" pitchFamily="34" charset="0"/>
              </a:rPr>
              <a:t>succès</a:t>
            </a:r>
            <a:r>
              <a:rPr lang="en-US" sz="1600" dirty="0" smtClean="0">
                <a:latin typeface="Segoe UI" pitchFamily="34" charset="0"/>
                <a:ea typeface="Segoe UI" pitchFamily="34" charset="0"/>
                <a:cs typeface="Segoe UI" pitchFamily="34" charset="0"/>
              </a:rPr>
              <a:t> !</a:t>
            </a:r>
          </a:p>
          <a:p>
            <a:pPr marL="0" indent="0">
              <a:lnSpc>
                <a:spcPts val="1800"/>
              </a:lnSpc>
              <a:buNone/>
            </a:pPr>
            <a:endParaRPr lang="en-US" sz="1800" dirty="0" smtClean="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9947" y="5867400"/>
            <a:ext cx="2193219" cy="806762"/>
          </a:xfrm>
          <a:prstGeom prst="rect">
            <a:avLst/>
          </a:prstGeom>
        </p:spPr>
      </p:pic>
    </p:spTree>
    <p:extLst>
      <p:ext uri="{BB962C8B-B14F-4D97-AF65-F5344CB8AC3E}">
        <p14:creationId xmlns:p14="http://schemas.microsoft.com/office/powerpoint/2010/main" val="30361478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Bonjour</a:t>
            </a:r>
            <a:endParaRPr lang="en-US" dirty="0"/>
          </a:p>
        </p:txBody>
      </p:sp>
      <p:sp>
        <p:nvSpPr>
          <p:cNvPr id="5" name="Text Placeholder 4"/>
          <p:cNvSpPr>
            <a:spLocks noGrp="1"/>
          </p:cNvSpPr>
          <p:nvPr>
            <p:ph type="body" sz="quarter" idx="13"/>
          </p:nvPr>
        </p:nvSpPr>
        <p:spPr/>
        <p:txBody>
          <a:bodyPr/>
          <a:lstStyle/>
          <a:p>
            <a:r>
              <a:rPr lang="en-US" dirty="0" smtClean="0">
                <a:solidFill>
                  <a:srgbClr val="0070C0"/>
                </a:solidFill>
              </a:rPr>
              <a:t>Instructeur : </a:t>
            </a:r>
            <a:r>
              <a:rPr lang="en-US" dirty="0" smtClean="0"/>
              <a:t>&lt;Nom de l'instructeur&gt;</a:t>
            </a:r>
          </a:p>
          <a:p>
            <a:r>
              <a:rPr lang="en-US" dirty="0" smtClean="0"/>
              <a:t>&lt;Fonction ou autres informations, par ex., </a:t>
            </a:r>
            <a:r>
              <a:rPr lang="en-US" dirty="0" err="1" smtClean="0"/>
              <a:t>instructeur</a:t>
            </a:r>
            <a:r>
              <a:rPr lang="en-US" dirty="0" smtClean="0"/>
              <a:t> certifié MCT (Microsoft Certified Trainer)&gt;</a:t>
            </a:r>
          </a:p>
          <a:p>
            <a:r>
              <a:rPr lang="en-US" dirty="0" smtClean="0"/>
              <a:t>&lt;Affiliation/Société&gt;</a:t>
            </a:r>
          </a:p>
          <a:p>
            <a:r>
              <a:rPr lang="en-US" dirty="0" smtClean="0"/>
              <a:t>&lt;Quelques mots sur mon expérience technique et professionnelle&gt; </a:t>
            </a:r>
          </a:p>
        </p:txBody>
      </p:sp>
    </p:spTree>
    <p:extLst>
      <p:ext uri="{BB962C8B-B14F-4D97-AF65-F5344CB8AC3E}">
        <p14:creationId xmlns:p14="http://schemas.microsoft.com/office/powerpoint/2010/main" val="5038740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Logistique</a:t>
            </a:r>
            <a:endParaRPr lang="en-US" dirty="0"/>
          </a:p>
        </p:txBody>
      </p:sp>
      <p:sp>
        <p:nvSpPr>
          <p:cNvPr id="3" name="Text Placeholder 2"/>
          <p:cNvSpPr>
            <a:spLocks noGrp="1"/>
          </p:cNvSpPr>
          <p:nvPr>
            <p:ph type="body" sz="quarter" idx="13"/>
          </p:nvPr>
        </p:nvSpPr>
        <p:spPr/>
        <p:txBody>
          <a:bodyPr/>
          <a:lstStyle/>
          <a:p>
            <a:r>
              <a:rPr lang="en-US" dirty="0" smtClean="0"/>
              <a:t>Horaires des cours</a:t>
            </a:r>
          </a:p>
          <a:p>
            <a:r>
              <a:rPr lang="en-US" dirty="0" smtClean="0"/>
              <a:t>Heures d'ouverture du bâtiment</a:t>
            </a:r>
          </a:p>
          <a:p>
            <a:r>
              <a:rPr lang="en-US" dirty="0" smtClean="0"/>
              <a:t>Parking</a:t>
            </a:r>
          </a:p>
          <a:p>
            <a:r>
              <a:rPr lang="en-US" dirty="0" smtClean="0"/>
              <a:t>Toilettes</a:t>
            </a:r>
          </a:p>
          <a:p>
            <a:r>
              <a:rPr lang="en-US" dirty="0" smtClean="0"/>
              <a:t>Repas</a:t>
            </a:r>
          </a:p>
          <a:p>
            <a:r>
              <a:rPr lang="en-US" dirty="0" smtClean="0"/>
              <a:t>Téléphones</a:t>
            </a:r>
          </a:p>
          <a:p>
            <a:r>
              <a:rPr lang="en-US" dirty="0" smtClean="0"/>
              <a:t>Messages</a:t>
            </a:r>
          </a:p>
          <a:p>
            <a:r>
              <a:rPr lang="en-US" dirty="0" smtClean="0"/>
              <a:t>Espaces fumeur</a:t>
            </a:r>
          </a:p>
          <a:p>
            <a:r>
              <a:rPr lang="en-US" dirty="0" smtClean="0"/>
              <a:t>Recyclage</a:t>
            </a:r>
            <a:endParaRPr lang="en-US" dirty="0"/>
          </a:p>
        </p:txBody>
      </p:sp>
    </p:spTree>
    <p:extLst>
      <p:ext uri="{BB962C8B-B14F-4D97-AF65-F5344CB8AC3E}">
        <p14:creationId xmlns:p14="http://schemas.microsoft.com/office/powerpoint/2010/main" val="20347382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À propos de ce cours</a:t>
            </a:r>
            <a:endParaRPr lang="en-US" dirty="0"/>
          </a:p>
        </p:txBody>
      </p:sp>
      <p:sp>
        <p:nvSpPr>
          <p:cNvPr id="3" name="Content Placeholder 2"/>
          <p:cNvSpPr>
            <a:spLocks noGrp="1"/>
          </p:cNvSpPr>
          <p:nvPr>
            <p:ph type="body" sz="quarter" idx="13"/>
          </p:nvPr>
        </p:nvSpPr>
        <p:spPr>
          <a:prstGeom prst="rect">
            <a:avLst/>
          </a:prstGeom>
        </p:spPr>
        <p:txBody>
          <a:bodyPr/>
          <a:lstStyle/>
          <a:p>
            <a:pPr marL="0" indent="0">
              <a:buNone/>
            </a:pPr>
            <a:r>
              <a:rPr lang="en-US" dirty="0" smtClean="0"/>
              <a:t>Public visé</a:t>
            </a:r>
          </a:p>
          <a:p>
            <a:pPr>
              <a:lnSpc>
                <a:spcPct val="110000"/>
              </a:lnSpc>
            </a:pPr>
            <a:r>
              <a:rPr lang="en-US" sz="2400" dirty="0">
                <a:latin typeface="Calibri" pitchFamily="34" charset="0"/>
                <a:cs typeface="Calibri" pitchFamily="34" charset="0"/>
              </a:rPr>
              <a:t>Ce cours s'adresse essentiellement aux </a:t>
            </a:r>
            <a:r>
              <a:rPr lang="en-CA" sz="2400" dirty="0" err="1">
                <a:latin typeface="Calibri" pitchFamily="34" charset="0"/>
                <a:cs typeface="Calibri" pitchFamily="34" charset="0"/>
              </a:rPr>
              <a:t>professionnels</a:t>
            </a:r>
            <a:r>
              <a:rPr lang="en-CA" sz="2400" dirty="0">
                <a:latin typeface="Calibri" pitchFamily="34" charset="0"/>
                <a:cs typeface="Calibri" pitchFamily="34" charset="0"/>
              </a:rPr>
              <a:t> </a:t>
            </a:r>
            <a:r>
              <a:rPr lang="en-CA" sz="2400" dirty="0" smtClean="0">
                <a:latin typeface="Calibri" pitchFamily="34" charset="0"/>
                <a:cs typeface="Calibri" pitchFamily="34" charset="0"/>
              </a:rPr>
              <a:t>des technologies </a:t>
            </a:r>
            <a:r>
              <a:rPr lang="en-CA" sz="2400" dirty="0">
                <a:latin typeface="Calibri" pitchFamily="34" charset="0"/>
                <a:cs typeface="Calibri" pitchFamily="34" charset="0"/>
              </a:rPr>
              <a:t>de l'information qui ont une bonne connaissance et une bonne expérience des systèmes d'exploitation Windows et souhaitent acquérir les compétences et connaissances nécessaires pour implémenter des services d'infrastructure </a:t>
            </a:r>
            <a:r>
              <a:rPr lang="en-CA" sz="2400" dirty="0" err="1">
                <a:latin typeface="Calibri" pitchFamily="34" charset="0"/>
                <a:cs typeface="Calibri" pitchFamily="34" charset="0"/>
              </a:rPr>
              <a:t>essentiels</a:t>
            </a:r>
            <a:r>
              <a:rPr lang="en-CA" sz="2400" dirty="0">
                <a:latin typeface="Calibri" pitchFamily="34" charset="0"/>
                <a:cs typeface="Calibri" pitchFamily="34" charset="0"/>
              </a:rPr>
              <a:t> </a:t>
            </a:r>
            <a:r>
              <a:rPr lang="en-CA" sz="2400" dirty="0" err="1" smtClean="0">
                <a:latin typeface="Calibri" pitchFamily="34" charset="0"/>
                <a:cs typeface="Calibri" pitchFamily="34" charset="0"/>
              </a:rPr>
              <a:t>dans</a:t>
            </a:r>
            <a:r>
              <a:rPr lang="en-CA" sz="2400" dirty="0" smtClean="0">
                <a:latin typeface="Calibri" pitchFamily="34" charset="0"/>
                <a:cs typeface="Calibri" pitchFamily="34" charset="0"/>
              </a:rPr>
              <a:t> un </a:t>
            </a:r>
            <a:r>
              <a:rPr lang="en-CA" sz="2400" dirty="0" err="1" smtClean="0">
                <a:latin typeface="Calibri" pitchFamily="34" charset="0"/>
                <a:cs typeface="Calibri" pitchFamily="34" charset="0"/>
              </a:rPr>
              <a:t>environnement</a:t>
            </a:r>
            <a:r>
              <a:rPr lang="en-CA" sz="2400" dirty="0" smtClean="0">
                <a:latin typeface="Calibri" pitchFamily="34" charset="0"/>
                <a:cs typeface="Calibri" pitchFamily="34" charset="0"/>
              </a:rPr>
              <a:t> </a:t>
            </a:r>
            <a:r>
              <a:rPr lang="en-CA" sz="2400" dirty="0">
                <a:latin typeface="Calibri" pitchFamily="34" charset="0"/>
                <a:cs typeface="Calibri" pitchFamily="34" charset="0"/>
              </a:rPr>
              <a:t>Windows Server 2012 </a:t>
            </a:r>
            <a:r>
              <a:rPr lang="en-CA" sz="2400" dirty="0" err="1" smtClean="0">
                <a:latin typeface="Calibri" pitchFamily="34" charset="0"/>
                <a:cs typeface="Calibri" pitchFamily="34" charset="0"/>
              </a:rPr>
              <a:t>existant</a:t>
            </a:r>
            <a:endParaRPr lang="en-CA" sz="2400" dirty="0">
              <a:latin typeface="Calibri" pitchFamily="34" charset="0"/>
              <a:cs typeface="Calibri" pitchFamily="34" charset="0"/>
            </a:endParaRPr>
          </a:p>
          <a:p>
            <a:pPr marL="0" indent="0">
              <a:lnSpc>
                <a:spcPct val="110000"/>
              </a:lnSpc>
              <a:buNone/>
            </a:pPr>
            <a:endParaRPr lang="en-CA" sz="2400" dirty="0">
              <a:latin typeface="Calibri" pitchFamily="34" charset="0"/>
              <a:cs typeface="Calibri" pitchFamily="34" charset="0"/>
            </a:endParaRPr>
          </a:p>
          <a:p>
            <a:pPr>
              <a:lnSpc>
                <a:spcPct val="110000"/>
              </a:lnSpc>
            </a:pPr>
            <a:r>
              <a:rPr lang="en-US" sz="2400" dirty="0">
                <a:latin typeface="Calibri" pitchFamily="34" charset="0"/>
                <a:cs typeface="Calibri" pitchFamily="34" charset="0"/>
              </a:rPr>
              <a:t>Il s'adresse accessoirement à toute personne souhaitant obtenir la certification à l'examen 70-410, </a:t>
            </a:r>
            <a:r>
              <a:rPr lang="fr-FR" sz="2400" dirty="0" smtClean="0">
                <a:latin typeface="Calibri" pitchFamily="34" charset="0"/>
                <a:cs typeface="Calibri" pitchFamily="34" charset="0"/>
              </a:rPr>
              <a:t>Installation et configuration de Windows Server® 2012</a:t>
            </a:r>
            <a:endParaRPr lang="en-CA" sz="2400" dirty="0">
              <a:latin typeface="Calibri" pitchFamily="34" charset="0"/>
              <a:cs typeface="Calibri" pitchFamily="34" charset="0"/>
            </a:endParaRPr>
          </a:p>
          <a:p>
            <a:pPr marL="0" indent="0">
              <a:buNone/>
            </a:pPr>
            <a:endParaRPr lang="en-US" dirty="0" smtClean="0"/>
          </a:p>
        </p:txBody>
      </p:sp>
    </p:spTree>
    <p:extLst>
      <p:ext uri="{BB962C8B-B14F-4D97-AF65-F5344CB8AC3E}">
        <p14:creationId xmlns:p14="http://schemas.microsoft.com/office/powerpoint/2010/main" val="36058041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À propos de ce cours</a:t>
            </a:r>
            <a:endParaRPr lang="en-US" dirty="0"/>
          </a:p>
        </p:txBody>
      </p:sp>
      <p:sp>
        <p:nvSpPr>
          <p:cNvPr id="3" name="Content Placeholder 2"/>
          <p:cNvSpPr>
            <a:spLocks noGrp="1"/>
          </p:cNvSpPr>
          <p:nvPr>
            <p:ph type="body" sz="quarter" idx="13"/>
          </p:nvPr>
        </p:nvSpPr>
        <p:spPr>
          <a:xfrm>
            <a:off x="457200" y="1066800"/>
            <a:ext cx="8229600" cy="5530552"/>
          </a:xfrm>
          <a:prstGeom prst="rect">
            <a:avLst/>
          </a:prstGeom>
        </p:spPr>
        <p:txBody>
          <a:bodyPr/>
          <a:lstStyle/>
          <a:p>
            <a:pPr marL="0" indent="0">
              <a:buNone/>
            </a:pPr>
            <a:r>
              <a:rPr lang="en-US" dirty="0" smtClean="0"/>
              <a:t>Connaissances préalables au cours</a:t>
            </a:r>
          </a:p>
          <a:p>
            <a:pPr marL="0" indent="0">
              <a:buNone/>
            </a:pPr>
            <a:r>
              <a:rPr lang="en-CA" sz="2400" dirty="0">
                <a:latin typeface="Calibri" pitchFamily="34" charset="0"/>
                <a:cs typeface="Calibri" pitchFamily="34" charset="0"/>
              </a:rPr>
              <a:t>Pour suivre ce cours, les </a:t>
            </a:r>
            <a:r>
              <a:rPr lang="en-CA" sz="2400" dirty="0" err="1">
                <a:latin typeface="Calibri" pitchFamily="34" charset="0"/>
                <a:cs typeface="Calibri" pitchFamily="34" charset="0"/>
              </a:rPr>
              <a:t>stagiaires</a:t>
            </a:r>
            <a:r>
              <a:rPr lang="en-CA" sz="2400" dirty="0">
                <a:latin typeface="Calibri" pitchFamily="34" charset="0"/>
                <a:cs typeface="Calibri" pitchFamily="34" charset="0"/>
              </a:rPr>
              <a:t> </a:t>
            </a:r>
            <a:r>
              <a:rPr lang="en-CA" sz="2400" dirty="0" err="1" smtClean="0">
                <a:latin typeface="Calibri" pitchFamily="34" charset="0"/>
                <a:cs typeface="Calibri" pitchFamily="34" charset="0"/>
              </a:rPr>
              <a:t>doivent</a:t>
            </a:r>
            <a:endParaRPr lang="en-CA" sz="2400" dirty="0">
              <a:latin typeface="Calibri" pitchFamily="34" charset="0"/>
              <a:cs typeface="Calibri" pitchFamily="34" charset="0"/>
            </a:endParaRPr>
          </a:p>
          <a:p>
            <a:pPr marL="174625" lvl="1" indent="-174625">
              <a:buSzPct val="90000"/>
            </a:pPr>
            <a:r>
              <a:rPr lang="en-CA" dirty="0">
                <a:latin typeface="Calibri" pitchFamily="34" charset="0"/>
                <a:cs typeface="Calibri" pitchFamily="34" charset="0"/>
              </a:rPr>
              <a:t>Avoir une bonne compréhension des principes fondamentaux de la mise en réseau</a:t>
            </a:r>
          </a:p>
          <a:p>
            <a:pPr marL="174625" lvl="1" indent="-174625">
              <a:buSzPct val="90000"/>
            </a:pPr>
            <a:r>
              <a:rPr lang="en-CA" dirty="0">
                <a:latin typeface="Calibri" pitchFamily="34" charset="0"/>
                <a:cs typeface="Calibri" pitchFamily="34" charset="0"/>
              </a:rPr>
              <a:t>Comprendre la configuration de la sécurité et des tâches administratives dans un environnement </a:t>
            </a:r>
            <a:r>
              <a:rPr lang="en-CA" dirty="0" err="1">
                <a:latin typeface="Calibri" pitchFamily="34" charset="0"/>
                <a:cs typeface="Calibri" pitchFamily="34" charset="0"/>
              </a:rPr>
              <a:t>d'entreprise</a:t>
            </a:r>
            <a:r>
              <a:rPr lang="en-CA" dirty="0">
                <a:latin typeface="Calibri" pitchFamily="34" charset="0"/>
                <a:cs typeface="Calibri" pitchFamily="34" charset="0"/>
              </a:rPr>
              <a:t> </a:t>
            </a:r>
            <a:r>
              <a:rPr lang="en-CA" dirty="0" smtClean="0">
                <a:latin typeface="Calibri" pitchFamily="34" charset="0"/>
                <a:cs typeface="Calibri" pitchFamily="34" charset="0"/>
              </a:rPr>
              <a:t>et </a:t>
            </a:r>
            <a:r>
              <a:rPr lang="en-CA" dirty="0" err="1" smtClean="0">
                <a:latin typeface="Calibri" pitchFamily="34" charset="0"/>
                <a:cs typeface="Calibri" pitchFamily="34" charset="0"/>
              </a:rPr>
              <a:t>avoir</a:t>
            </a:r>
            <a:r>
              <a:rPr lang="en-CA" dirty="0" smtClean="0">
                <a:latin typeface="Calibri" pitchFamily="34" charset="0"/>
                <a:cs typeface="Calibri" pitchFamily="34" charset="0"/>
              </a:rPr>
              <a:t> de </a:t>
            </a:r>
            <a:r>
              <a:rPr lang="en-CA" dirty="0" err="1" smtClean="0">
                <a:latin typeface="Calibri" pitchFamily="34" charset="0"/>
                <a:cs typeface="Calibri" pitchFamily="34" charset="0"/>
              </a:rPr>
              <a:t>l'expérience</a:t>
            </a:r>
            <a:r>
              <a:rPr lang="en-CA" dirty="0" smtClean="0">
                <a:latin typeface="Calibri" pitchFamily="34" charset="0"/>
                <a:cs typeface="Calibri" pitchFamily="34" charset="0"/>
              </a:rPr>
              <a:t> </a:t>
            </a:r>
            <a:r>
              <a:rPr lang="en-CA" dirty="0">
                <a:latin typeface="Calibri" pitchFamily="34" charset="0"/>
                <a:cs typeface="Calibri" pitchFamily="34" charset="0"/>
              </a:rPr>
              <a:t>en la matière</a:t>
            </a:r>
          </a:p>
          <a:p>
            <a:pPr marL="174625" lvl="1" indent="-174625">
              <a:buSzPct val="90000"/>
            </a:pPr>
            <a:r>
              <a:rPr lang="en-CA" dirty="0">
                <a:latin typeface="Calibri" pitchFamily="34" charset="0"/>
                <a:cs typeface="Calibri" pitchFamily="34" charset="0"/>
              </a:rPr>
              <a:t>Avoir de l'expérience en matière de prise en charge </a:t>
            </a:r>
            <a:r>
              <a:rPr lang="en-CA" dirty="0" smtClean="0">
                <a:latin typeface="Calibri" pitchFamily="34" charset="0"/>
                <a:cs typeface="Calibri" pitchFamily="34" charset="0"/>
              </a:rPr>
              <a:t>et de configuration </a:t>
            </a:r>
            <a:r>
              <a:rPr lang="en-CA" dirty="0">
                <a:latin typeface="Calibri" pitchFamily="34" charset="0"/>
                <a:cs typeface="Calibri" pitchFamily="34" charset="0"/>
              </a:rPr>
              <a:t>des clients Windows</a:t>
            </a:r>
          </a:p>
          <a:p>
            <a:pPr marL="174625" lvl="1" indent="-174625">
              <a:buSzPct val="90000"/>
            </a:pPr>
            <a:r>
              <a:rPr lang="en-CA" dirty="0">
                <a:latin typeface="Calibri" pitchFamily="34" charset="0"/>
                <a:cs typeface="Calibri" pitchFamily="34" charset="0"/>
              </a:rPr>
              <a:t>Avoir une bonne expérience pratique des clients Windows </a:t>
            </a:r>
            <a:r>
              <a:rPr lang="en-CA" dirty="0" smtClean="0">
                <a:latin typeface="Calibri" pitchFamily="34" charset="0"/>
                <a:cs typeface="Calibri" pitchFamily="34" charset="0"/>
              </a:rPr>
              <a:t>avec Windows </a:t>
            </a:r>
            <a:r>
              <a:rPr lang="en-CA" dirty="0">
                <a:latin typeface="Calibri" pitchFamily="34" charset="0"/>
                <a:cs typeface="Calibri" pitchFamily="34" charset="0"/>
              </a:rPr>
              <a:t>Vista, Windows 7 ou Windows </a:t>
            </a:r>
            <a:r>
              <a:rPr lang="en-CA" dirty="0" smtClean="0">
                <a:latin typeface="Calibri" pitchFamily="34" charset="0"/>
                <a:cs typeface="Calibri" pitchFamily="34" charset="0"/>
              </a:rPr>
              <a:t>8</a:t>
            </a:r>
            <a:endParaRPr lang="en-CA" dirty="0">
              <a:latin typeface="Calibri" pitchFamily="34" charset="0"/>
              <a:cs typeface="Calibri" pitchFamily="34" charset="0"/>
            </a:endParaRPr>
          </a:p>
          <a:p>
            <a:pPr marL="0" lvl="1" indent="0">
              <a:buSzPct val="90000"/>
              <a:buNone/>
            </a:pPr>
            <a:r>
              <a:rPr lang="en-CA" dirty="0" err="1" smtClean="0">
                <a:latin typeface="Calibri" pitchFamily="34" charset="0"/>
                <a:cs typeface="Calibri" pitchFamily="34" charset="0"/>
              </a:rPr>
              <a:t>Une</a:t>
            </a:r>
            <a:r>
              <a:rPr lang="en-CA" dirty="0" smtClean="0">
                <a:latin typeface="Calibri" pitchFamily="34" charset="0"/>
                <a:cs typeface="Calibri" pitchFamily="34" charset="0"/>
              </a:rPr>
              <a:t> </a:t>
            </a:r>
            <a:r>
              <a:rPr lang="en-CA" dirty="0">
                <a:latin typeface="Calibri" pitchFamily="34" charset="0"/>
                <a:cs typeface="Calibri" pitchFamily="34" charset="0"/>
              </a:rPr>
              <a:t>expérience préalable de Windows Server serait profitable aux </a:t>
            </a:r>
            <a:r>
              <a:rPr lang="en-CA" dirty="0" err="1" smtClean="0">
                <a:latin typeface="Calibri" pitchFamily="34" charset="0"/>
                <a:cs typeface="Calibri" pitchFamily="34" charset="0"/>
              </a:rPr>
              <a:t>stagiaires</a:t>
            </a:r>
            <a:endParaRPr lang="en-US" dirty="0" smtClean="0"/>
          </a:p>
        </p:txBody>
      </p:sp>
    </p:spTree>
    <p:extLst>
      <p:ext uri="{BB962C8B-B14F-4D97-AF65-F5344CB8AC3E}">
        <p14:creationId xmlns:p14="http://schemas.microsoft.com/office/powerpoint/2010/main" val="25760231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À propos de ce cours</a:t>
            </a:r>
            <a:endParaRPr lang="en-US" dirty="0"/>
          </a:p>
        </p:txBody>
      </p:sp>
      <p:sp>
        <p:nvSpPr>
          <p:cNvPr id="3" name="Content Placeholder 2"/>
          <p:cNvSpPr>
            <a:spLocks noGrp="1"/>
          </p:cNvSpPr>
          <p:nvPr>
            <p:ph type="body" sz="quarter" idx="13"/>
          </p:nvPr>
        </p:nvSpPr>
        <p:spPr>
          <a:xfrm>
            <a:off x="467544" y="836712"/>
            <a:ext cx="8229600" cy="5760640"/>
          </a:xfrm>
          <a:prstGeom prst="rect">
            <a:avLst/>
          </a:prstGeom>
        </p:spPr>
        <p:txBody>
          <a:bodyPr/>
          <a:lstStyle/>
          <a:p>
            <a:pPr marL="0" indent="0">
              <a:buNone/>
            </a:pPr>
            <a:r>
              <a:rPr lang="en-US" dirty="0" smtClean="0"/>
              <a:t>Objectifs du cours</a:t>
            </a:r>
          </a:p>
          <a:p>
            <a:pPr marL="0" indent="0">
              <a:buNone/>
            </a:pPr>
            <a:r>
              <a:rPr lang="en-US" sz="1800" dirty="0"/>
              <a:t>À la fin de ce cours, les stagiaires seront à même d'effectuer les </a:t>
            </a:r>
            <a:r>
              <a:rPr lang="en-US" sz="1800"/>
              <a:t>tâches </a:t>
            </a:r>
            <a:r>
              <a:rPr lang="en-US" sz="1800" smtClean="0"/>
              <a:t>suivantes</a:t>
            </a:r>
            <a:endParaRPr lang="en-CA" sz="1800" dirty="0"/>
          </a:p>
          <a:p>
            <a:pPr lvl="1"/>
            <a:r>
              <a:rPr lang="en-CA" sz="1800" dirty="0"/>
              <a:t>Installer et configurer Windows Server 2012</a:t>
            </a:r>
          </a:p>
          <a:p>
            <a:pPr lvl="1"/>
            <a:r>
              <a:rPr lang="en-CA" sz="1800" dirty="0"/>
              <a:t>Décrire AD DS</a:t>
            </a:r>
          </a:p>
          <a:p>
            <a:pPr lvl="1"/>
            <a:r>
              <a:rPr lang="en-CA" sz="1800" dirty="0"/>
              <a:t>Gérer des objets AD DS</a:t>
            </a:r>
          </a:p>
          <a:p>
            <a:pPr lvl="1"/>
            <a:r>
              <a:rPr lang="en-CA" sz="1800" dirty="0"/>
              <a:t>Automatiser l'administration d'AD DS</a:t>
            </a:r>
          </a:p>
          <a:p>
            <a:pPr lvl="1"/>
            <a:r>
              <a:rPr lang="en-CA" sz="1800" dirty="0"/>
              <a:t>Implémenter IPv4</a:t>
            </a:r>
          </a:p>
          <a:p>
            <a:pPr lvl="1"/>
            <a:r>
              <a:rPr lang="en-CA" sz="1800" dirty="0"/>
              <a:t>Implémenter DHCP</a:t>
            </a:r>
          </a:p>
          <a:p>
            <a:pPr lvl="1"/>
            <a:r>
              <a:rPr lang="en-CA" sz="1800" dirty="0"/>
              <a:t>Implémenter DNS </a:t>
            </a:r>
          </a:p>
          <a:p>
            <a:pPr lvl="1"/>
            <a:r>
              <a:rPr lang="en-CA" sz="1800" dirty="0"/>
              <a:t>Implémenter IPv6</a:t>
            </a:r>
          </a:p>
          <a:p>
            <a:pPr lvl="1"/>
            <a:r>
              <a:rPr lang="en-CA" sz="1800" dirty="0"/>
              <a:t>Implémenter le stockage local</a:t>
            </a:r>
          </a:p>
          <a:p>
            <a:pPr lvl="1"/>
            <a:r>
              <a:rPr lang="en-CA" sz="1800" dirty="0"/>
              <a:t>Partager des fichiers et des imprimantes</a:t>
            </a:r>
          </a:p>
          <a:p>
            <a:pPr lvl="1"/>
            <a:r>
              <a:rPr lang="en-CA" sz="1800" dirty="0"/>
              <a:t>Implémenter une stratégie de groupe</a:t>
            </a:r>
          </a:p>
          <a:p>
            <a:pPr lvl="1"/>
            <a:r>
              <a:rPr lang="en-CA" sz="1800" dirty="0"/>
              <a:t>Utiliser des objets de stratégie de groupe pour sécuriser les systèmes d'exploitation Windows Server</a:t>
            </a:r>
          </a:p>
          <a:p>
            <a:pPr lvl="1"/>
            <a:r>
              <a:rPr lang="en-CA" sz="1800" dirty="0"/>
              <a:t>Implémenter la virtualisation de serveur avec le rôle </a:t>
            </a:r>
            <a:r>
              <a:rPr lang="en-US" sz="1800" dirty="0" smtClean="0"/>
              <a:t>Hyper-V dans Windows Server 2012</a:t>
            </a:r>
            <a:r>
              <a:rPr lang="en-CA" sz="1800" dirty="0" smtClean="0"/>
              <a:t> </a:t>
            </a:r>
            <a:endParaRPr lang="en-CA" sz="1800" dirty="0"/>
          </a:p>
        </p:txBody>
      </p:sp>
    </p:spTree>
    <p:extLst>
      <p:ext uri="{BB962C8B-B14F-4D97-AF65-F5344CB8AC3E}">
        <p14:creationId xmlns:p14="http://schemas.microsoft.com/office/powerpoint/2010/main" val="17450599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2133600" y="2057400"/>
            <a:ext cx="6019800" cy="1905000"/>
          </a:xfrm>
        </p:spPr>
        <p:txBody>
          <a:bodyPr/>
          <a:lstStyle/>
          <a:p>
            <a:pPr marL="0" indent="0">
              <a:buNone/>
            </a:pPr>
            <a:r>
              <a:rPr lang="en-US" sz="2000" b="1" dirty="0" smtClean="0">
                <a:solidFill>
                  <a:srgbClr val="0070C0"/>
                </a:solidFill>
              </a:rPr>
              <a:t>Manuel Microsoft Official Course</a:t>
            </a:r>
          </a:p>
          <a:p>
            <a:pPr marL="560070" indent="-285750"/>
            <a:r>
              <a:rPr lang="en-US" sz="1800" dirty="0" smtClean="0"/>
              <a:t>Organisé par modules</a:t>
            </a:r>
          </a:p>
          <a:p>
            <a:pPr marL="560070" indent="-285750"/>
            <a:r>
              <a:rPr lang="en-US" sz="1800" dirty="0" smtClean="0"/>
              <a:t>Comprends les ateliers pratiques et les </a:t>
            </a:r>
            <a:r>
              <a:rPr lang="en-US" sz="1800" smtClean="0"/>
              <a:t>corrigés des ateliers </a:t>
            </a:r>
            <a:r>
              <a:rPr lang="en-US" sz="1800" dirty="0" smtClean="0"/>
              <a:t>pratiques</a:t>
            </a:r>
          </a:p>
          <a:p>
            <a:pPr marL="560070" indent="-285750">
              <a:spcBef>
                <a:spcPts val="432"/>
              </a:spcBef>
            </a:pPr>
            <a:r>
              <a:rPr lang="en-US" sz="1800" dirty="0" smtClean="0"/>
              <a:t>Contrôles des acquis et Éléments à retenir—utile pour les références professionnelles </a:t>
            </a:r>
          </a:p>
          <a:p>
            <a:pPr marL="0" indent="0">
              <a:buNone/>
            </a:pPr>
            <a:endParaRPr lang="en-US" sz="1800" b="1" dirty="0" smtClean="0">
              <a:solidFill>
                <a:srgbClr val="0070C0"/>
              </a:solidFill>
            </a:endParaRPr>
          </a:p>
          <a:p>
            <a:pPr marL="0" indent="0">
              <a:buNone/>
            </a:pPr>
            <a:r>
              <a:rPr lang="en-US" sz="2000" b="1" dirty="0" smtClean="0">
                <a:solidFill>
                  <a:srgbClr val="0070C0"/>
                </a:solidFill>
              </a:rPr>
              <a:t>Contenu d'accompagnement numérique</a:t>
            </a:r>
          </a:p>
          <a:p>
            <a:pPr marL="560070" indent="-285750"/>
            <a:r>
              <a:rPr lang="en-US" sz="1800" dirty="0" smtClean="0"/>
              <a:t>Contenu supplémentaire et liens utiles</a:t>
            </a:r>
          </a:p>
          <a:p>
            <a:pPr marL="560070" indent="-285750"/>
            <a:r>
              <a:rPr lang="en-US" sz="1800" dirty="0" smtClean="0"/>
              <a:t>Téléchargez </a:t>
            </a:r>
            <a:r>
              <a:rPr lang="en-US" sz="1800" smtClean="0"/>
              <a:t>à l'adresse</a:t>
            </a:r>
            <a:r>
              <a:rPr lang="en-US" sz="1800"/>
              <a:t> </a:t>
            </a:r>
            <a:r>
              <a:rPr lang="en-US" sz="1800" smtClean="0">
                <a:solidFill>
                  <a:srgbClr val="0070C0"/>
                </a:solidFill>
                <a:hlinkClick r:id="rId3"/>
              </a:rPr>
              <a:t>http</a:t>
            </a:r>
            <a:r>
              <a:rPr lang="en-US" sz="1800" dirty="0" smtClean="0">
                <a:solidFill>
                  <a:srgbClr val="0070C0"/>
                </a:solidFill>
                <a:hlinkClick r:id="rId3"/>
              </a:rPr>
              <a:t>://www.microsoft.com/learning/companionmoc</a:t>
            </a:r>
            <a:endParaRPr lang="en-US" sz="1800" dirty="0" smtClean="0">
              <a:solidFill>
                <a:srgbClr val="0070C0"/>
              </a:solidFill>
            </a:endParaRPr>
          </a:p>
          <a:p>
            <a:pPr indent="-182880"/>
            <a:endParaRPr lang="en-US" sz="1800" dirty="0"/>
          </a:p>
          <a:p>
            <a:pPr marL="0" indent="0">
              <a:buNone/>
            </a:pPr>
            <a:endParaRPr lang="en-US" dirty="0"/>
          </a:p>
        </p:txBody>
      </p:sp>
      <p:sp>
        <p:nvSpPr>
          <p:cNvPr id="5" name="Title 4"/>
          <p:cNvSpPr>
            <a:spLocks noGrp="1"/>
          </p:cNvSpPr>
          <p:nvPr>
            <p:ph type="title"/>
          </p:nvPr>
        </p:nvSpPr>
        <p:spPr>
          <a:xfrm>
            <a:off x="465909" y="0"/>
            <a:ext cx="8229600" cy="822960"/>
          </a:xfrm>
        </p:spPr>
        <p:txBody>
          <a:bodyPr/>
          <a:lstStyle/>
          <a:p>
            <a:r>
              <a:rPr lang="en-US" dirty="0" smtClean="0"/>
              <a:t>Vos documents de cours</a:t>
            </a:r>
            <a:endParaRPr lang="en-US" dirty="0"/>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11424" y="4122727"/>
            <a:ext cx="978803" cy="874272"/>
          </a:xfrm>
          <a:prstGeom prst="rect">
            <a:avLst/>
          </a:prstGeom>
        </p:spPr>
      </p:pic>
      <p:sp>
        <p:nvSpPr>
          <p:cNvPr id="11" name="TextBox 10"/>
          <p:cNvSpPr txBox="1"/>
          <p:nvPr/>
        </p:nvSpPr>
        <p:spPr>
          <a:xfrm>
            <a:off x="381000" y="1066800"/>
            <a:ext cx="8077200" cy="646331"/>
          </a:xfrm>
          <a:prstGeom prst="rect">
            <a:avLst/>
          </a:prstGeom>
          <a:noFill/>
        </p:spPr>
        <p:txBody>
          <a:bodyPr wrap="square" rtlCol="0">
            <a:spAutoFit/>
          </a:bodyPr>
          <a:lstStyle/>
          <a:p>
            <a:r>
              <a:rPr lang="en-US" dirty="0" smtClean="0"/>
              <a:t>Conçus pour optimiser votre apprentissage </a:t>
            </a:r>
            <a:r>
              <a:rPr lang="en-US" smtClean="0"/>
              <a:t>en classe</a:t>
            </a:r>
            <a:endParaRPr lang="en-US" dirty="0" smtClean="0"/>
          </a:p>
          <a:p>
            <a:r>
              <a:rPr lang="en-US" dirty="0" smtClean="0"/>
              <a:t>Et pour vous aider dans </a:t>
            </a:r>
            <a:r>
              <a:rPr lang="en-US" smtClean="0"/>
              <a:t>votre travail</a:t>
            </a:r>
            <a:endParaRPr lang="en-US" dirty="0"/>
          </a:p>
        </p:txBody>
      </p:sp>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6665" y="2133600"/>
            <a:ext cx="1322869" cy="1694765"/>
          </a:xfrm>
          <a:prstGeom prst="rect">
            <a:avLst/>
          </a:prstGeom>
        </p:spPr>
      </p:pic>
    </p:spTree>
    <p:extLst>
      <p:ext uri="{BB962C8B-B14F-4D97-AF65-F5344CB8AC3E}">
        <p14:creationId xmlns:p14="http://schemas.microsoft.com/office/powerpoint/2010/main" val="7278847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Plan du cours</a:t>
            </a:r>
            <a:endParaRPr lang="en-US" dirty="0"/>
          </a:p>
        </p:txBody>
      </p:sp>
      <p:sp>
        <p:nvSpPr>
          <p:cNvPr id="9" name="Rectangle 3"/>
          <p:cNvSpPr txBox="1">
            <a:spLocks noChangeArrowheads="1"/>
          </p:cNvSpPr>
          <p:nvPr/>
        </p:nvSpPr>
        <p:spPr>
          <a:xfrm>
            <a:off x="457200" y="1022400"/>
            <a:ext cx="8147248" cy="568863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58775" indent="-358775">
              <a:lnSpc>
                <a:spcPct val="110000"/>
              </a:lnSpc>
              <a:spcBef>
                <a:spcPts val="1200"/>
              </a:spcBef>
              <a:buClr>
                <a:srgbClr val="0070C0"/>
              </a:buClr>
            </a:pPr>
            <a:r>
              <a:rPr lang="en-US" sz="2400" dirty="0">
                <a:latin typeface="Calibri" pitchFamily="34" charset="0"/>
                <a:ea typeface="Segoe UI" pitchFamily="34" charset="0"/>
                <a:cs typeface="Calibri" pitchFamily="34" charset="0"/>
              </a:rPr>
              <a:t>Module 1 : </a:t>
            </a:r>
            <a:r>
              <a:rPr lang="en-CA" sz="2400" dirty="0">
                <a:latin typeface="Calibri" pitchFamily="34" charset="0"/>
                <a:ea typeface="Segoe UI" pitchFamily="34" charset="0"/>
                <a:cs typeface="Calibri" pitchFamily="34" charset="0"/>
              </a:rPr>
              <a:t>Déploiement et gestion de Windows Server 2012 </a:t>
            </a:r>
          </a:p>
          <a:p>
            <a:pPr marL="358775" indent="-358775">
              <a:lnSpc>
                <a:spcPct val="110000"/>
              </a:lnSpc>
              <a:spcBef>
                <a:spcPts val="1200"/>
              </a:spcBef>
              <a:buClr>
                <a:srgbClr val="0070C0"/>
              </a:buClr>
            </a:pPr>
            <a:r>
              <a:rPr lang="en-US" sz="2400" dirty="0">
                <a:latin typeface="Calibri" pitchFamily="34" charset="0"/>
                <a:ea typeface="Segoe UI" pitchFamily="34" charset="0"/>
                <a:cs typeface="Calibri" pitchFamily="34" charset="0"/>
              </a:rPr>
              <a:t>Module 2 : Présentation des services de domaine Active Directory</a:t>
            </a:r>
            <a:endParaRPr lang="en-CA" sz="2400" dirty="0">
              <a:latin typeface="Calibri" pitchFamily="34" charset="0"/>
              <a:ea typeface="Segoe UI" pitchFamily="34" charset="0"/>
              <a:cs typeface="Calibri" pitchFamily="34" charset="0"/>
            </a:endParaRPr>
          </a:p>
          <a:p>
            <a:pPr marL="358775" indent="-358775">
              <a:lnSpc>
                <a:spcPct val="110000"/>
              </a:lnSpc>
              <a:spcBef>
                <a:spcPts val="1200"/>
              </a:spcBef>
              <a:buClr>
                <a:srgbClr val="0070C0"/>
              </a:buClr>
            </a:pPr>
            <a:r>
              <a:rPr lang="en-US" sz="2400" dirty="0">
                <a:latin typeface="Calibri" pitchFamily="34" charset="0"/>
                <a:ea typeface="Segoe UI" pitchFamily="34" charset="0"/>
                <a:cs typeface="Calibri" pitchFamily="34" charset="0"/>
              </a:rPr>
              <a:t>Module 3 : </a:t>
            </a:r>
            <a:r>
              <a:rPr lang="en-CA" sz="2400" dirty="0">
                <a:latin typeface="Calibri" pitchFamily="34" charset="0"/>
                <a:ea typeface="Segoe UI" pitchFamily="34" charset="0"/>
                <a:cs typeface="Calibri" pitchFamily="34" charset="0"/>
              </a:rPr>
              <a:t>Gestion des objets de services de </a:t>
            </a:r>
            <a:r>
              <a:rPr lang="en-CA" sz="2400">
                <a:latin typeface="Calibri" pitchFamily="34" charset="0"/>
                <a:ea typeface="Segoe UI" pitchFamily="34" charset="0"/>
                <a:cs typeface="Calibri" pitchFamily="34" charset="0"/>
              </a:rPr>
              <a:t>domaine </a:t>
            </a:r>
            <a:r>
              <a:rPr lang="en-CA" sz="2400" smtClean="0">
                <a:latin typeface="Calibri" pitchFamily="34" charset="0"/>
                <a:ea typeface="Segoe UI" pitchFamily="34" charset="0"/>
                <a:cs typeface="Calibri" pitchFamily="34" charset="0"/>
              </a:rPr>
              <a:t>Active Directory </a:t>
            </a:r>
            <a:endParaRPr lang="en-CA" sz="2400" dirty="0">
              <a:latin typeface="Calibri" pitchFamily="34" charset="0"/>
              <a:ea typeface="Segoe UI" pitchFamily="34" charset="0"/>
              <a:cs typeface="Calibri" pitchFamily="34" charset="0"/>
            </a:endParaRPr>
          </a:p>
          <a:p>
            <a:pPr marL="358775" indent="-358775">
              <a:lnSpc>
                <a:spcPct val="110000"/>
              </a:lnSpc>
              <a:spcBef>
                <a:spcPts val="1200"/>
              </a:spcBef>
              <a:buClr>
                <a:srgbClr val="0070C0"/>
              </a:buClr>
            </a:pPr>
            <a:r>
              <a:rPr lang="en-US" sz="2400" dirty="0">
                <a:latin typeface="Calibri" pitchFamily="34" charset="0"/>
                <a:ea typeface="Segoe UI" pitchFamily="34" charset="0"/>
                <a:cs typeface="Calibri" pitchFamily="34" charset="0"/>
              </a:rPr>
              <a:t>Module 4 </a:t>
            </a:r>
            <a:r>
              <a:rPr lang="en-US" sz="2400">
                <a:latin typeface="Calibri" pitchFamily="34" charset="0"/>
                <a:ea typeface="Segoe UI" pitchFamily="34" charset="0"/>
                <a:cs typeface="Calibri" pitchFamily="34" charset="0"/>
              </a:rPr>
              <a:t>: </a:t>
            </a:r>
            <a:r>
              <a:rPr lang="fr-FR" sz="2400">
                <a:latin typeface="Calibri" pitchFamily="34" charset="0"/>
                <a:ea typeface="Segoe UI" pitchFamily="34" charset="0"/>
                <a:cs typeface="Calibri" pitchFamily="34" charset="0"/>
              </a:rPr>
              <a:t>Automatisation de l'administration des domaines de services Active </a:t>
            </a:r>
            <a:r>
              <a:rPr lang="fr-FR" sz="2400" smtClean="0">
                <a:latin typeface="Calibri" pitchFamily="34" charset="0"/>
                <a:ea typeface="Segoe UI" pitchFamily="34" charset="0"/>
                <a:cs typeface="Calibri" pitchFamily="34" charset="0"/>
              </a:rPr>
              <a:t>Directory</a:t>
            </a:r>
          </a:p>
          <a:p>
            <a:pPr marL="358775" indent="-358775">
              <a:lnSpc>
                <a:spcPct val="110000"/>
              </a:lnSpc>
              <a:spcBef>
                <a:spcPts val="1200"/>
              </a:spcBef>
              <a:buClr>
                <a:srgbClr val="0070C0"/>
              </a:buClr>
            </a:pPr>
            <a:r>
              <a:rPr lang="en-US" sz="2400" smtClean="0">
                <a:latin typeface="Calibri" pitchFamily="34" charset="0"/>
                <a:ea typeface="Segoe UI" pitchFamily="34" charset="0"/>
                <a:cs typeface="Calibri" pitchFamily="34" charset="0"/>
              </a:rPr>
              <a:t>Module</a:t>
            </a:r>
            <a:r>
              <a:rPr lang="en-US" sz="2400" dirty="0">
                <a:latin typeface="Calibri" pitchFamily="34" charset="0"/>
                <a:ea typeface="Segoe UI" pitchFamily="34" charset="0"/>
                <a:cs typeface="Calibri" pitchFamily="34" charset="0"/>
              </a:rPr>
              <a:t> 5 : Implémentation du protocole IPv4</a:t>
            </a:r>
            <a:endParaRPr lang="en-CA" sz="2400" dirty="0">
              <a:latin typeface="Calibri" pitchFamily="34" charset="0"/>
              <a:ea typeface="Segoe UI" pitchFamily="34" charset="0"/>
              <a:cs typeface="Calibri" pitchFamily="34" charset="0"/>
            </a:endParaRPr>
          </a:p>
          <a:p>
            <a:pPr marL="358775" indent="-358775">
              <a:lnSpc>
                <a:spcPct val="110000"/>
              </a:lnSpc>
              <a:spcBef>
                <a:spcPts val="1200"/>
              </a:spcBef>
              <a:buClr>
                <a:srgbClr val="0070C0"/>
              </a:buClr>
            </a:pPr>
            <a:r>
              <a:rPr lang="en-US" sz="2400" dirty="0">
                <a:latin typeface="Calibri" pitchFamily="34" charset="0"/>
                <a:ea typeface="Segoe UI" pitchFamily="34" charset="0"/>
                <a:cs typeface="Calibri" pitchFamily="34" charset="0"/>
              </a:rPr>
              <a:t>Module 6 : Implémentation du protocole DHCP </a:t>
            </a:r>
            <a:r>
              <a:rPr lang="en-US" sz="2400">
                <a:latin typeface="Calibri" pitchFamily="34" charset="0"/>
                <a:ea typeface="Segoe UI" pitchFamily="34" charset="0"/>
                <a:cs typeface="Calibri" pitchFamily="34" charset="0"/>
              </a:rPr>
              <a:t>(</a:t>
            </a:r>
            <a:r>
              <a:rPr lang="en-US" sz="2400" smtClean="0">
                <a:latin typeface="Calibri" pitchFamily="34" charset="0"/>
                <a:ea typeface="Segoe UI" pitchFamily="34" charset="0"/>
                <a:cs typeface="Calibri" pitchFamily="34" charset="0"/>
              </a:rPr>
              <a:t>Dynamic Host Configuration </a:t>
            </a:r>
            <a:r>
              <a:rPr lang="en-US" sz="2400" dirty="0">
                <a:latin typeface="Calibri" pitchFamily="34" charset="0"/>
                <a:ea typeface="Segoe UI" pitchFamily="34" charset="0"/>
                <a:cs typeface="Calibri" pitchFamily="34" charset="0"/>
              </a:rPr>
              <a:t>Protocol)</a:t>
            </a:r>
          </a:p>
        </p:txBody>
      </p:sp>
    </p:spTree>
    <p:extLst>
      <p:ext uri="{BB962C8B-B14F-4D97-AF65-F5344CB8AC3E}">
        <p14:creationId xmlns:p14="http://schemas.microsoft.com/office/powerpoint/2010/main" val="58446253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dule 0 Template fr M Aug 2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C">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 0 Template fr M Aug 29</Template>
  <TotalTime>722</TotalTime>
  <Words>773</Words>
  <Application>Microsoft Office PowerPoint</Application>
  <PresentationFormat>On-screen Show (4:3)</PresentationFormat>
  <Paragraphs>342</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Module 0 Template fr M Aug 29</vt:lpstr>
      <vt:lpstr>PowerPoint Presentation</vt:lpstr>
      <vt:lpstr>Bienvenue !</vt:lpstr>
      <vt:lpstr>Bonjour</vt:lpstr>
      <vt:lpstr>Logistique</vt:lpstr>
      <vt:lpstr>À propos de ce cours</vt:lpstr>
      <vt:lpstr>À propos de ce cours</vt:lpstr>
      <vt:lpstr>À propos de ce cours</vt:lpstr>
      <vt:lpstr>Vos documents de cours</vt:lpstr>
      <vt:lpstr>Plan du cours</vt:lpstr>
      <vt:lpstr>Plan du cours (suite)</vt:lpstr>
      <vt:lpstr>Programme MCP (Microsoft Certification Program)</vt:lpstr>
      <vt:lpstr>Certifications Windows</vt:lpstr>
      <vt:lpstr>Préparation pour les ateliers pratiques</vt:lpstr>
      <vt:lpstr>Environnement de l'ordinateur virtuel</vt:lpstr>
      <vt:lpstr>Démonstration : Utilisation du Gestionnaire Hyper-V</vt:lpstr>
      <vt:lpstr>Démonstration : Navigation dans Windows Server 2012 (facultatif)</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Colleen Walsh</dc:creator>
  <cp:lastModifiedBy>Ruiz, Pilar</cp:lastModifiedBy>
  <cp:revision>93</cp:revision>
  <cp:lastPrinted>2012-08-28T00:39:50Z</cp:lastPrinted>
  <dcterms:created xsi:type="dcterms:W3CDTF">2012-10-27T20:46:32Z</dcterms:created>
  <dcterms:modified xsi:type="dcterms:W3CDTF">2013-03-16T08:12:33Z</dcterms:modified>
</cp:coreProperties>
</file>