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notesSlides/notesSlide5.xml" ContentType="application/vnd.openxmlformats-officedocument.presentationml.notesSlide+xml"/>
  <Override PartName="/ppt/tags/tag9.xml" ContentType="application/vnd.openxmlformats-officedocument.presentationml.tags+xml"/>
  <Override PartName="/ppt/notesSlides/notesSlide6.xml" ContentType="application/vnd.openxmlformats-officedocument.presentationml.notesSlide+xml"/>
  <Override PartName="/ppt/tags/tag10.xml" ContentType="application/vnd.openxmlformats-officedocument.presentationml.tags+xml"/>
  <Override PartName="/ppt/notesSlides/notesSlide7.xml" ContentType="application/vnd.openxmlformats-officedocument.presentationml.notesSlide+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notesSlides/notesSlide9.xml" ContentType="application/vnd.openxmlformats-officedocument.presentationml.notesSlide+xml"/>
  <Override PartName="/ppt/tags/tag13.xml" ContentType="application/vnd.openxmlformats-officedocument.presentationml.tags+xml"/>
  <Override PartName="/ppt/notesSlides/notesSlide10.xml" ContentType="application/vnd.openxmlformats-officedocument.presentationml.notesSlide+xml"/>
  <Override PartName="/ppt/tags/tag1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15.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1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tags/tag17.xml" ContentType="application/vnd.openxmlformats-officedocument.presentationml.tags+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18.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tags/tag19.xml" ContentType="application/vnd.openxmlformats-officedocument.presentationml.tags+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tags/tag20.xml" ContentType="application/vnd.openxmlformats-officedocument.presentationml.tags+xml"/>
  <Override PartName="/ppt/notesSlides/notesSlide45.xml" ContentType="application/vnd.openxmlformats-officedocument.presentationml.notesSlide+xml"/>
  <Override PartName="/ppt/tags/tag21.xml" ContentType="application/vnd.openxmlformats-officedocument.presentationml.tags+xml"/>
  <Override PartName="/ppt/notesSlides/notesSlide46.xml" ContentType="application/vnd.openxmlformats-officedocument.presentationml.notesSlide+xml"/>
  <Override PartName="/ppt/tags/tag22.xml" ContentType="application/vnd.openxmlformats-officedocument.presentationml.tags+xml"/>
  <Override PartName="/ppt/notesSlides/notesSlide47.xml" ContentType="application/vnd.openxmlformats-officedocument.presentationml.notesSlide+xml"/>
  <Override PartName="/ppt/tags/tag23.xml" ContentType="application/vnd.openxmlformats-officedocument.presentationml.tags+xml"/>
  <Override PartName="/ppt/notesSlides/notesSlide48.xml" ContentType="application/vnd.openxmlformats-officedocument.presentationml.notesSlide+xml"/>
  <Override PartName="/ppt/tags/tag24.xml" ContentType="application/vnd.openxmlformats-officedocument.presentationml.tags+xml"/>
  <Override PartName="/ppt/notesSlides/notesSlide49.xml" ContentType="application/vnd.openxmlformats-officedocument.presentationml.notesSlide+xml"/>
  <Override PartName="/ppt/tags/tag25.xml" ContentType="application/vnd.openxmlformats-officedocument.presentationml.tags+xml"/>
  <Override PartName="/ppt/notesSlides/notesSlide50.xml" ContentType="application/vnd.openxmlformats-officedocument.presentationml.notesSlide+xml"/>
  <Override PartName="/ppt/tags/tag26.xml" ContentType="application/vnd.openxmlformats-officedocument.presentationml.tags+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55"/>
  </p:notesMasterIdLst>
  <p:sldIdLst>
    <p:sldId id="513" r:id="rId2"/>
    <p:sldId id="730" r:id="rId3"/>
    <p:sldId id="1070" r:id="rId4"/>
    <p:sldId id="1095" r:id="rId5"/>
    <p:sldId id="1053" r:id="rId6"/>
    <p:sldId id="1096" r:id="rId7"/>
    <p:sldId id="763" r:id="rId8"/>
    <p:sldId id="883" r:id="rId9"/>
    <p:sldId id="1052" r:id="rId10"/>
    <p:sldId id="1069" r:id="rId11"/>
    <p:sldId id="876" r:id="rId12"/>
    <p:sldId id="860" r:id="rId13"/>
    <p:sldId id="759" r:id="rId14"/>
    <p:sldId id="1054" r:id="rId15"/>
    <p:sldId id="1055" r:id="rId16"/>
    <p:sldId id="1056" r:id="rId17"/>
    <p:sldId id="1057" r:id="rId18"/>
    <p:sldId id="1058" r:id="rId19"/>
    <p:sldId id="1059" r:id="rId20"/>
    <p:sldId id="1060" r:id="rId21"/>
    <p:sldId id="1061" r:id="rId22"/>
    <p:sldId id="1062" r:id="rId23"/>
    <p:sldId id="1063" r:id="rId24"/>
    <p:sldId id="1064" r:id="rId25"/>
    <p:sldId id="1065" r:id="rId26"/>
    <p:sldId id="1066" r:id="rId27"/>
    <p:sldId id="1067" r:id="rId28"/>
    <p:sldId id="1068" r:id="rId29"/>
    <p:sldId id="1071" r:id="rId30"/>
    <p:sldId id="1072" r:id="rId31"/>
    <p:sldId id="1073" r:id="rId32"/>
    <p:sldId id="1074" r:id="rId33"/>
    <p:sldId id="1077" r:id="rId34"/>
    <p:sldId id="1078" r:id="rId35"/>
    <p:sldId id="1079" r:id="rId36"/>
    <p:sldId id="1080" r:id="rId37"/>
    <p:sldId id="1081" r:id="rId38"/>
    <p:sldId id="1082" r:id="rId39"/>
    <p:sldId id="1083" r:id="rId40"/>
    <p:sldId id="1084" r:id="rId41"/>
    <p:sldId id="1085" r:id="rId42"/>
    <p:sldId id="1086" r:id="rId43"/>
    <p:sldId id="1087" r:id="rId44"/>
    <p:sldId id="1088" r:id="rId45"/>
    <p:sldId id="1090" r:id="rId46"/>
    <p:sldId id="1091" r:id="rId47"/>
    <p:sldId id="957" r:id="rId48"/>
    <p:sldId id="1097" r:id="rId49"/>
    <p:sldId id="1092" r:id="rId50"/>
    <p:sldId id="958" r:id="rId51"/>
    <p:sldId id="1089" r:id="rId52"/>
    <p:sldId id="874" r:id="rId53"/>
    <p:sldId id="291" r:id="rId54"/>
  </p:sldIdLst>
  <p:sldSz cx="9144000" cy="5143500" type="screen16x9"/>
  <p:notesSz cx="6858000" cy="9144000"/>
  <p:custDataLst>
    <p:tags r:id="rId56"/>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extLst>
      <p:ext uri="{19B8F6BF-5375-455C-9EA6-DF929625EA0E}">
        <p15:presenceInfo xmlns:p15="http://schemas.microsoft.com/office/powerpoint/2012/main" userId="S-1-5-21-1708537768-1303643608-725345543-200204" providerId="AD"/>
      </p:ext>
    </p:extLst>
  </p:cmAuthor>
  <p:cmAuthor id="2" name="Bob Vachon" initials="BV" lastIdx="24" clrIdx="2">
    <p:extLst>
      <p:ext uri="{19B8F6BF-5375-455C-9EA6-DF929625EA0E}">
        <p15:presenceInfo xmlns:p15="http://schemas.microsoft.com/office/powerpoint/2012/main" userId="c7abe87968a0b633" providerId="Windows Live"/>
      </p:ext>
    </p:extLst>
  </p:cmAuthor>
  <p:cmAuthor id="3" name="Sue Livingston -X (suliving - UNICON INC at Cisco)" initials="SL-(-UIaC" lastIdx="29" clrIdx="3">
    <p:extLst>
      <p:ext uri="{19B8F6BF-5375-455C-9EA6-DF929625EA0E}">
        <p15:presenceInfo xmlns:p15="http://schemas.microsoft.com/office/powerpoint/2012/main" userId="S::suliving@cisco.com::dc701d48-dd51-411a-9041-b7f1328f1486" providerId="AD"/>
      </p:ext>
    </p:extLst>
  </p:cmAuthor>
  <p:cmAuthor id="4" name="jagibbon" initials="jmg" lastIdx="8" clrIdx="4">
    <p:extLst>
      <p:ext uri="{19B8F6BF-5375-455C-9EA6-DF929625EA0E}">
        <p15:presenceInfo xmlns:p15="http://schemas.microsoft.com/office/powerpoint/2012/main" userId="jagibbon"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FE8FB"/>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651" autoAdjust="0"/>
    <p:restoredTop sz="77285" autoAdjust="0"/>
  </p:normalViewPr>
  <p:slideViewPr>
    <p:cSldViewPr snapToGrid="0" showGuides="1">
      <p:cViewPr varScale="1">
        <p:scale>
          <a:sx n="70" d="100"/>
          <a:sy n="70" d="100"/>
        </p:scale>
        <p:origin x="1332" y="44"/>
      </p:cViewPr>
      <p:guideLst>
        <p:guide orient="horz" pos="1620"/>
        <p:guide pos="336"/>
      </p:guideLst>
    </p:cSldViewPr>
  </p:slideViewPr>
  <p:outlineViewPr>
    <p:cViewPr>
      <p:scale>
        <a:sx n="33" d="100"/>
        <a:sy n="33" d="100"/>
      </p:scale>
      <p:origin x="0" y="-226704"/>
    </p:cViewPr>
  </p:outlin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gs" Target="tags/tag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commentAuthors" Target="commentAuthor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2/3/2021</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b="false" lang="fr-FR"/>
              <a:t>Programme de L’Académie des Réseaux de Cisco</a:t>
            </a:r>
          </a:p>
          <a:p>
            <a:pPr rtl="0">
              <a:buFontTx/>
              <a:buNone/>
            </a:pPr>
            <a:r>
              <a:rPr b="false" baseline="0" lang="fr-FR"/>
              <a:t>Présentation des réseaux V</a:t>
            </a:r>
            <a:r>
              <a:rPr b="false" lang="fr-FR"/>
              <a:t>7.0 (ITN)</a:t>
            </a:r>
          </a:p>
          <a:p>
            <a:pPr rtl="0">
              <a:buFontTx/>
              <a:buNone/>
            </a:pPr>
            <a:r>
              <a:rPr b="false" lang="fr-FR"/>
              <a:t>Module 4: Couche physique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false">
                <a:solidFill>
                  <a:prstClr val="black"/>
                </a:solidFill>
              </a:rPr>
              <a:pPr algn="r"/>
              <a:t>12</a:t>
            </a:fld>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a:t>4- Couche physique</a:t>
            </a:r>
          </a:p>
          <a:p>
            <a:pPr rtl="0">
              <a:buFontTx/>
              <a:buNone/>
            </a:pPr>
            <a:r>
              <a:rPr lang="fr-FR"/>
              <a:t>4.0.2- Qu'est-ce que je vais apprendre dans ce module?</a:t>
            </a:r>
          </a:p>
        </p:txBody>
      </p:sp>
    </p:spTree>
    <p:extLst>
      <p:ext uri="{BB962C8B-B14F-4D97-AF65-F5344CB8AC3E}">
        <p14:creationId xmlns:p14="http://schemas.microsoft.com/office/powerpoint/2010/main" val="17344456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4.1- Objectif de la couche physique</a:t>
            </a:r>
          </a:p>
        </p:txBody>
      </p:sp>
      <p:sp>
        <p:nvSpPr>
          <p:cNvPr id="4" name="Slide Number Placeholder 3"/>
          <p:cNvSpPr>
            <a:spLocks noGrp="1"/>
          </p:cNvSpPr>
          <p:nvPr>
            <p:ph type="sldNum" sz="quarter" idx="10"/>
          </p:nvPr>
        </p:nvSpPr>
        <p:spPr/>
        <p:txBody>
          <a:bodyPr/>
          <a:lstStyle/>
          <a:p>
            <a:pPr rtl="0"/>
            <a:fld id="{5641018C-6CAF-B84E-B92C-ECB119457FBA}" type="slidenum">
              <a:rPr/>
              <a:t>13</a:t>
            </a:fld>
          </a:p>
        </p:txBody>
      </p:sp>
    </p:spTree>
    <p:extLst>
      <p:ext uri="{BB962C8B-B14F-4D97-AF65-F5344CB8AC3E}">
        <p14:creationId xmlns:p14="http://schemas.microsoft.com/office/powerpoint/2010/main" val="625529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4.1 - Objectif de la couche physique</a:t>
            </a:r>
          </a:p>
          <a:p>
            <a:pPr rtl="0"/>
            <a:r>
              <a:rPr lang="fr-FR"/>
              <a:t>4.1.1 – La connexion physique</a:t>
            </a:r>
          </a:p>
        </p:txBody>
      </p:sp>
      <p:sp>
        <p:nvSpPr>
          <p:cNvPr id="4" name="Slide Number Placeholder 3"/>
          <p:cNvSpPr>
            <a:spLocks noGrp="1"/>
          </p:cNvSpPr>
          <p:nvPr>
            <p:ph type="sldNum" sz="quarter" idx="5"/>
          </p:nvPr>
        </p:nvSpPr>
        <p:spPr/>
        <p:txBody>
          <a:bodyPr/>
          <a:lstStyle/>
          <a:p>
            <a:pPr rtl="0"/>
            <a:fld id="{5641018C-6CAF-B84E-B92C-ECB119457FBA}" type="slidenum">
              <a:rPr/>
              <a:t>14</a:t>
            </a:fld>
          </a:p>
        </p:txBody>
      </p:sp>
    </p:spTree>
    <p:extLst>
      <p:ext uri="{BB962C8B-B14F-4D97-AF65-F5344CB8AC3E}">
        <p14:creationId xmlns:p14="http://schemas.microsoft.com/office/powerpoint/2010/main" val="30923122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4.1 - Objectif de la couche physique</a:t>
            </a:r>
          </a:p>
          <a:p>
            <a:pPr rtl="0"/>
            <a:r>
              <a:rPr lang="fr-FR"/>
              <a:t>4.1.2 – La couche physique</a:t>
            </a:r>
          </a:p>
          <a:p>
            <a:pPr rtl="0"/>
            <a:r>
              <a:rPr lang="fr-FR"/>
              <a:t>4.1.3 — Vérifiez votre compréhension — Objetif de la couche physique</a:t>
            </a:r>
          </a:p>
        </p:txBody>
      </p:sp>
      <p:sp>
        <p:nvSpPr>
          <p:cNvPr id="4" name="Slide Number Placeholder 3"/>
          <p:cNvSpPr>
            <a:spLocks noGrp="1"/>
          </p:cNvSpPr>
          <p:nvPr>
            <p:ph type="sldNum" sz="quarter" idx="5"/>
          </p:nvPr>
        </p:nvSpPr>
        <p:spPr/>
        <p:txBody>
          <a:bodyPr/>
          <a:lstStyle/>
          <a:p>
            <a:pPr rtl="0"/>
            <a:fld id="{5641018C-6CAF-B84E-B92C-ECB119457FBA}" type="slidenum">
              <a:rPr/>
              <a:t>15</a:t>
            </a:fld>
          </a:p>
        </p:txBody>
      </p:sp>
    </p:spTree>
    <p:extLst>
      <p:ext uri="{BB962C8B-B14F-4D97-AF65-F5344CB8AC3E}">
        <p14:creationId xmlns:p14="http://schemas.microsoft.com/office/powerpoint/2010/main" val="18664353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4.2 - Caractéristiques de la couche physique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16</a:t>
            </a:fld>
          </a:p>
        </p:txBody>
      </p:sp>
    </p:spTree>
    <p:extLst>
      <p:ext uri="{BB962C8B-B14F-4D97-AF65-F5344CB8AC3E}">
        <p14:creationId xmlns:p14="http://schemas.microsoft.com/office/powerpoint/2010/main" val="396329107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4.2 - Les caractéristiques de la couche physique</a:t>
            </a:r>
          </a:p>
          <a:p>
            <a:pPr rtl="0"/>
            <a:r>
              <a:rPr lang="fr-FR"/>
              <a:t>4.2.1 – Normes de la couche physique</a:t>
            </a:r>
          </a:p>
        </p:txBody>
      </p:sp>
      <p:sp>
        <p:nvSpPr>
          <p:cNvPr id="4" name="Slide Number Placeholder 3"/>
          <p:cNvSpPr>
            <a:spLocks noGrp="1"/>
          </p:cNvSpPr>
          <p:nvPr>
            <p:ph type="sldNum" sz="quarter" idx="5"/>
          </p:nvPr>
        </p:nvSpPr>
        <p:spPr/>
        <p:txBody>
          <a:bodyPr/>
          <a:lstStyle/>
          <a:p>
            <a:pPr rtl="0"/>
            <a:fld id="{5641018C-6CAF-B84E-B92C-ECB119457FBA}" type="slidenum">
              <a:rPr/>
              <a:t>17</a:t>
            </a:fld>
          </a:p>
        </p:txBody>
      </p:sp>
    </p:spTree>
    <p:extLst>
      <p:ext uri="{BB962C8B-B14F-4D97-AF65-F5344CB8AC3E}">
        <p14:creationId xmlns:p14="http://schemas.microsoft.com/office/powerpoint/2010/main" val="25521254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4.2 - Les caractéristiques de la couche physique</a:t>
            </a:r>
          </a:p>
          <a:p>
            <a:pPr rtl="0"/>
            <a:r>
              <a:rPr lang="fr-FR"/>
              <a:t>4.2.2 – Composants physiques</a:t>
            </a:r>
          </a:p>
        </p:txBody>
      </p:sp>
      <p:sp>
        <p:nvSpPr>
          <p:cNvPr id="4" name="Slide Number Placeholder 3"/>
          <p:cNvSpPr>
            <a:spLocks noGrp="1"/>
          </p:cNvSpPr>
          <p:nvPr>
            <p:ph type="sldNum" sz="quarter" idx="5"/>
          </p:nvPr>
        </p:nvSpPr>
        <p:spPr/>
        <p:txBody>
          <a:bodyPr/>
          <a:lstStyle/>
          <a:p>
            <a:pPr rtl="0"/>
            <a:fld id="{5641018C-6CAF-B84E-B92C-ECB119457FBA}" type="slidenum">
              <a:rPr/>
              <a:t>18</a:t>
            </a:fld>
          </a:p>
        </p:txBody>
      </p:sp>
    </p:spTree>
    <p:extLst>
      <p:ext uri="{BB962C8B-B14F-4D97-AF65-F5344CB8AC3E}">
        <p14:creationId xmlns:p14="http://schemas.microsoft.com/office/powerpoint/2010/main" val="417303988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4.2 - Les caractéristiques de la couche physique</a:t>
            </a:r>
          </a:p>
          <a:p>
            <a:pPr rtl="0"/>
            <a:r>
              <a:rPr lang="fr-FR"/>
              <a:t>4.2.3 — Codage</a:t>
            </a:r>
          </a:p>
        </p:txBody>
      </p:sp>
      <p:sp>
        <p:nvSpPr>
          <p:cNvPr id="4" name="Slide Number Placeholder 3"/>
          <p:cNvSpPr>
            <a:spLocks noGrp="1"/>
          </p:cNvSpPr>
          <p:nvPr>
            <p:ph type="sldNum" sz="quarter" idx="5"/>
          </p:nvPr>
        </p:nvSpPr>
        <p:spPr/>
        <p:txBody>
          <a:bodyPr/>
          <a:lstStyle/>
          <a:p>
            <a:pPr rtl="0"/>
            <a:fld id="{5641018C-6CAF-B84E-B92C-ECB119457FBA}" type="slidenum">
              <a:rPr/>
              <a:t>19</a:t>
            </a:fld>
          </a:p>
        </p:txBody>
      </p:sp>
    </p:spTree>
    <p:extLst>
      <p:ext uri="{BB962C8B-B14F-4D97-AF65-F5344CB8AC3E}">
        <p14:creationId xmlns:p14="http://schemas.microsoft.com/office/powerpoint/2010/main" val="413699410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4.2 - Les caractéristiques de la couche physique</a:t>
            </a:r>
          </a:p>
          <a:p>
            <a:pPr rtl="0"/>
            <a:r>
              <a:rPr lang="fr-FR"/>
              <a:t>4.2.4 — Signalisation</a:t>
            </a:r>
          </a:p>
        </p:txBody>
      </p:sp>
      <p:sp>
        <p:nvSpPr>
          <p:cNvPr id="4" name="Slide Number Placeholder 3"/>
          <p:cNvSpPr>
            <a:spLocks noGrp="1"/>
          </p:cNvSpPr>
          <p:nvPr>
            <p:ph type="sldNum" sz="quarter" idx="5"/>
          </p:nvPr>
        </p:nvSpPr>
        <p:spPr/>
        <p:txBody>
          <a:bodyPr/>
          <a:lstStyle/>
          <a:p>
            <a:pPr rtl="0"/>
            <a:fld id="{5641018C-6CAF-B84E-B92C-ECB119457FBA}" type="slidenum">
              <a:rPr/>
              <a:t>20</a:t>
            </a:fld>
          </a:p>
        </p:txBody>
      </p:sp>
    </p:spTree>
    <p:extLst>
      <p:ext uri="{BB962C8B-B14F-4D97-AF65-F5344CB8AC3E}">
        <p14:creationId xmlns:p14="http://schemas.microsoft.com/office/powerpoint/2010/main" val="411331879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4.2 - Les caractéristiques de la couche physique</a:t>
            </a:r>
          </a:p>
          <a:p>
            <a:pPr rtl="0"/>
            <a:r>
              <a:rPr lang="fr-FR"/>
              <a:t>4.2.5 — Bande passante</a:t>
            </a:r>
          </a:p>
        </p:txBody>
      </p:sp>
      <p:sp>
        <p:nvSpPr>
          <p:cNvPr id="4" name="Slide Number Placeholder 3"/>
          <p:cNvSpPr>
            <a:spLocks noGrp="1"/>
          </p:cNvSpPr>
          <p:nvPr>
            <p:ph type="sldNum" sz="quarter" idx="5"/>
          </p:nvPr>
        </p:nvSpPr>
        <p:spPr/>
        <p:txBody>
          <a:bodyPr/>
          <a:lstStyle/>
          <a:p>
            <a:pPr rtl="0"/>
            <a:fld id="{5641018C-6CAF-B84E-B92C-ECB119457FBA}" type="slidenum">
              <a:rPr/>
              <a:t>21</a:t>
            </a:fld>
          </a:p>
        </p:txBody>
      </p:sp>
    </p:spTree>
    <p:extLst>
      <p:ext uri="{BB962C8B-B14F-4D97-AF65-F5344CB8AC3E}">
        <p14:creationId xmlns:p14="http://schemas.microsoft.com/office/powerpoint/2010/main" val="20450628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false"/>
              <a:pPr algn="r"/>
              <a:t>2</a:t>
            </a:fld>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4.2 - Les caractéristiques de la couche physique</a:t>
            </a:r>
          </a:p>
          <a:p>
            <a:pPr rtl="0"/>
            <a:r>
              <a:rPr lang="fr-FR"/>
              <a:t>4.2.6 — Terminologie de la bande passante</a:t>
            </a:r>
          </a:p>
          <a:p>
            <a:pPr rtl="0"/>
            <a:r>
              <a:rPr lang="fr-FR"/>
              <a:t>4.2.7 Vérifiez votre compréhension - Caractéristiques de la couche physique</a:t>
            </a:r>
          </a:p>
        </p:txBody>
      </p:sp>
      <p:sp>
        <p:nvSpPr>
          <p:cNvPr id="4" name="Slide Number Placeholder 3"/>
          <p:cNvSpPr>
            <a:spLocks noGrp="1"/>
          </p:cNvSpPr>
          <p:nvPr>
            <p:ph type="sldNum" sz="quarter" idx="5"/>
          </p:nvPr>
        </p:nvSpPr>
        <p:spPr/>
        <p:txBody>
          <a:bodyPr/>
          <a:lstStyle/>
          <a:p>
            <a:pPr rtl="0"/>
            <a:fld id="{5641018C-6CAF-B84E-B92C-ECB119457FBA}" type="slidenum">
              <a:rPr/>
              <a:t>22</a:t>
            </a:fld>
          </a:p>
        </p:txBody>
      </p:sp>
    </p:spTree>
    <p:extLst>
      <p:ext uri="{BB962C8B-B14F-4D97-AF65-F5344CB8AC3E}">
        <p14:creationId xmlns:p14="http://schemas.microsoft.com/office/powerpoint/2010/main" val="34947892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4.3 Câblage en cuivre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23</a:t>
            </a:fld>
          </a:p>
        </p:txBody>
      </p:sp>
    </p:spTree>
    <p:extLst>
      <p:ext uri="{BB962C8B-B14F-4D97-AF65-F5344CB8AC3E}">
        <p14:creationId xmlns:p14="http://schemas.microsoft.com/office/powerpoint/2010/main" val="9777554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4.3 - Câblage en cuivre</a:t>
            </a:r>
          </a:p>
          <a:p>
            <a:pPr rtl="0"/>
            <a:r>
              <a:rPr lang="fr-FR"/>
              <a:t>4.3.1 Caractéristiques du câblage en cuivre</a:t>
            </a:r>
          </a:p>
        </p:txBody>
      </p:sp>
      <p:sp>
        <p:nvSpPr>
          <p:cNvPr id="4" name="Slide Number Placeholder 3"/>
          <p:cNvSpPr>
            <a:spLocks noGrp="1"/>
          </p:cNvSpPr>
          <p:nvPr>
            <p:ph type="sldNum" sz="quarter" idx="5"/>
          </p:nvPr>
        </p:nvSpPr>
        <p:spPr/>
        <p:txBody>
          <a:bodyPr/>
          <a:lstStyle/>
          <a:p>
            <a:pPr rtl="0"/>
            <a:fld id="{5641018C-6CAF-B84E-B92C-ECB119457FBA}" type="slidenum">
              <a:rPr/>
              <a:t>24</a:t>
            </a:fld>
          </a:p>
        </p:txBody>
      </p:sp>
    </p:spTree>
    <p:extLst>
      <p:ext uri="{BB962C8B-B14F-4D97-AF65-F5344CB8AC3E}">
        <p14:creationId xmlns:p14="http://schemas.microsoft.com/office/powerpoint/2010/main" val="33155708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4.3 - Câblage en cuivre</a:t>
            </a:r>
          </a:p>
          <a:p>
            <a:pPr rtl="0"/>
            <a:r>
              <a:rPr lang="fr-FR"/>
              <a:t>4.3.2 — Types de câblage en cuivre</a:t>
            </a:r>
          </a:p>
        </p:txBody>
      </p:sp>
      <p:sp>
        <p:nvSpPr>
          <p:cNvPr id="4" name="Slide Number Placeholder 3"/>
          <p:cNvSpPr>
            <a:spLocks noGrp="1"/>
          </p:cNvSpPr>
          <p:nvPr>
            <p:ph type="sldNum" sz="quarter" idx="5"/>
          </p:nvPr>
        </p:nvSpPr>
        <p:spPr/>
        <p:txBody>
          <a:bodyPr/>
          <a:lstStyle/>
          <a:p>
            <a:pPr rtl="0"/>
            <a:fld id="{5641018C-6CAF-B84E-B92C-ECB119457FBA}" type="slidenum">
              <a:rPr/>
              <a:t>25</a:t>
            </a:fld>
          </a:p>
        </p:txBody>
      </p:sp>
    </p:spTree>
    <p:extLst>
      <p:ext uri="{BB962C8B-B14F-4D97-AF65-F5344CB8AC3E}">
        <p14:creationId xmlns:p14="http://schemas.microsoft.com/office/powerpoint/2010/main" val="29810029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4.3 - Câblage en cuivre</a:t>
            </a:r>
          </a:p>
          <a:p>
            <a:pPr rtl="0"/>
            <a:r>
              <a:rPr lang="fr-FR"/>
              <a:t>4.3.3 – Câble à paires torsadées non blindées (UTP)</a:t>
            </a:r>
          </a:p>
        </p:txBody>
      </p:sp>
      <p:sp>
        <p:nvSpPr>
          <p:cNvPr id="4" name="Slide Number Placeholder 3"/>
          <p:cNvSpPr>
            <a:spLocks noGrp="1"/>
          </p:cNvSpPr>
          <p:nvPr>
            <p:ph type="sldNum" sz="quarter" idx="5"/>
          </p:nvPr>
        </p:nvSpPr>
        <p:spPr/>
        <p:txBody>
          <a:bodyPr/>
          <a:lstStyle/>
          <a:p>
            <a:pPr rtl="0"/>
            <a:fld id="{5641018C-6CAF-B84E-B92C-ECB119457FBA}" type="slidenum">
              <a:rPr/>
              <a:t>26</a:t>
            </a:fld>
          </a:p>
        </p:txBody>
      </p:sp>
    </p:spTree>
    <p:extLst>
      <p:ext uri="{BB962C8B-B14F-4D97-AF65-F5344CB8AC3E}">
        <p14:creationId xmlns:p14="http://schemas.microsoft.com/office/powerpoint/2010/main" val="22228829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4.3 - Câblage en cuivre</a:t>
            </a:r>
          </a:p>
          <a:p>
            <a:pPr rtl="0"/>
            <a:r>
              <a:rPr lang="fr-FR"/>
              <a:t>4.3.4 — Paire torsadée blindée (STP)</a:t>
            </a:r>
          </a:p>
        </p:txBody>
      </p:sp>
      <p:sp>
        <p:nvSpPr>
          <p:cNvPr id="4" name="Slide Number Placeholder 3"/>
          <p:cNvSpPr>
            <a:spLocks noGrp="1"/>
          </p:cNvSpPr>
          <p:nvPr>
            <p:ph type="sldNum" sz="quarter" idx="5"/>
          </p:nvPr>
        </p:nvSpPr>
        <p:spPr/>
        <p:txBody>
          <a:bodyPr/>
          <a:lstStyle/>
          <a:p>
            <a:pPr rtl="0"/>
            <a:fld id="{5641018C-6CAF-B84E-B92C-ECB119457FBA}" type="slidenum">
              <a:rPr/>
              <a:t>27</a:t>
            </a:fld>
          </a:p>
        </p:txBody>
      </p:sp>
    </p:spTree>
    <p:extLst>
      <p:ext uri="{BB962C8B-B14F-4D97-AF65-F5344CB8AC3E}">
        <p14:creationId xmlns:p14="http://schemas.microsoft.com/office/powerpoint/2010/main" val="33011971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4.3 - Câblage en cuivre</a:t>
            </a:r>
          </a:p>
          <a:p>
            <a:pPr rtl="0"/>
            <a:r>
              <a:rPr lang="fr-FR"/>
              <a:t>4.3.5 – Câble coaxial</a:t>
            </a:r>
          </a:p>
          <a:p>
            <a:pPr rtl="0"/>
            <a:r>
              <a:rPr lang="fr-FR"/>
              <a:t>4.3.6 Vérifiez votre compréhension — Câblage en cuivre</a:t>
            </a:r>
          </a:p>
        </p:txBody>
      </p:sp>
      <p:sp>
        <p:nvSpPr>
          <p:cNvPr id="4" name="Slide Number Placeholder 3"/>
          <p:cNvSpPr>
            <a:spLocks noGrp="1"/>
          </p:cNvSpPr>
          <p:nvPr>
            <p:ph type="sldNum" sz="quarter" idx="5"/>
          </p:nvPr>
        </p:nvSpPr>
        <p:spPr/>
        <p:txBody>
          <a:bodyPr/>
          <a:lstStyle/>
          <a:p>
            <a:pPr rtl="0"/>
            <a:fld id="{5641018C-6CAF-B84E-B92C-ECB119457FBA}" type="slidenum">
              <a:rPr/>
              <a:t>28</a:t>
            </a:fld>
          </a:p>
        </p:txBody>
      </p:sp>
    </p:spTree>
    <p:extLst>
      <p:ext uri="{BB962C8B-B14F-4D97-AF65-F5344CB8AC3E}">
        <p14:creationId xmlns:p14="http://schemas.microsoft.com/office/powerpoint/2010/main" val="16082753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4.4 - Câblage UTP</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29</a:t>
            </a:fld>
          </a:p>
        </p:txBody>
      </p:sp>
    </p:spTree>
    <p:extLst>
      <p:ext uri="{BB962C8B-B14F-4D97-AF65-F5344CB8AC3E}">
        <p14:creationId xmlns:p14="http://schemas.microsoft.com/office/powerpoint/2010/main" val="81551922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4.4 - Câblage UTP</a:t>
            </a:r>
          </a:p>
          <a:p>
            <a:pPr rtl="0"/>
            <a:r>
              <a:rPr lang="fr-FR"/>
              <a:t>4.4.1 - Propriétés du câblage UTP</a:t>
            </a:r>
          </a:p>
        </p:txBody>
      </p:sp>
      <p:sp>
        <p:nvSpPr>
          <p:cNvPr id="4" name="Slide Number Placeholder 3"/>
          <p:cNvSpPr>
            <a:spLocks noGrp="1"/>
          </p:cNvSpPr>
          <p:nvPr>
            <p:ph type="sldNum" sz="quarter" idx="5"/>
          </p:nvPr>
        </p:nvSpPr>
        <p:spPr/>
        <p:txBody>
          <a:bodyPr/>
          <a:lstStyle/>
          <a:p>
            <a:pPr rtl="0"/>
            <a:fld id="{5641018C-6CAF-B84E-B92C-ECB119457FBA}" type="slidenum">
              <a:rPr/>
              <a:t>30</a:t>
            </a:fld>
          </a:p>
        </p:txBody>
      </p:sp>
    </p:spTree>
    <p:extLst>
      <p:ext uri="{BB962C8B-B14F-4D97-AF65-F5344CB8AC3E}">
        <p14:creationId xmlns:p14="http://schemas.microsoft.com/office/powerpoint/2010/main" val="8278725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4.4 - Câblage UTP</a:t>
            </a:r>
          </a:p>
          <a:p>
            <a:pPr rtl="0"/>
            <a:r>
              <a:rPr lang="fr-FR"/>
              <a:t>4.4.2 - Normes de câblage UTP et connecteurs</a:t>
            </a:r>
          </a:p>
        </p:txBody>
      </p:sp>
      <p:sp>
        <p:nvSpPr>
          <p:cNvPr id="4" name="Slide Number Placeholder 3"/>
          <p:cNvSpPr>
            <a:spLocks noGrp="1"/>
          </p:cNvSpPr>
          <p:nvPr>
            <p:ph type="sldNum" sz="quarter" idx="5"/>
          </p:nvPr>
        </p:nvSpPr>
        <p:spPr/>
        <p:txBody>
          <a:bodyPr/>
          <a:lstStyle/>
          <a:p>
            <a:pPr rtl="0"/>
            <a:fld id="{5641018C-6CAF-B84E-B92C-ECB119457FBA}" type="slidenum">
              <a:rPr/>
              <a:t>31</a:t>
            </a:fld>
          </a:p>
        </p:txBody>
      </p:sp>
    </p:spTree>
    <p:extLst>
      <p:ext uri="{BB962C8B-B14F-4D97-AF65-F5344CB8AC3E}">
        <p14:creationId xmlns:p14="http://schemas.microsoft.com/office/powerpoint/2010/main" val="11347312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false">
                <a:ea typeface="ＭＳ Ｐゴシック" pitchFamily="34" charset="-128"/>
              </a:rPr>
              <a:pPr algn="r"/>
              <a:t>5</a:t>
            </a:fld>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4.4 - Câblage UTP</a:t>
            </a:r>
          </a:p>
          <a:p>
            <a:pPr rtl="0"/>
            <a:r>
              <a:rPr lang="fr-FR"/>
              <a:t>4.4.2 — Normes de câblage UTP et connecteurs</a:t>
            </a:r>
          </a:p>
        </p:txBody>
      </p:sp>
      <p:sp>
        <p:nvSpPr>
          <p:cNvPr id="4" name="Slide Number Placeholder 3"/>
          <p:cNvSpPr>
            <a:spLocks noGrp="1"/>
          </p:cNvSpPr>
          <p:nvPr>
            <p:ph type="sldNum" sz="quarter" idx="5"/>
          </p:nvPr>
        </p:nvSpPr>
        <p:spPr/>
        <p:txBody>
          <a:bodyPr/>
          <a:lstStyle/>
          <a:p>
            <a:pPr rtl="0"/>
            <a:fld id="{5641018C-6CAF-B84E-B92C-ECB119457FBA}" type="slidenum">
              <a:rPr/>
              <a:t>32</a:t>
            </a:fld>
          </a:p>
        </p:txBody>
      </p:sp>
    </p:spTree>
    <p:extLst>
      <p:ext uri="{BB962C8B-B14F-4D97-AF65-F5344CB8AC3E}">
        <p14:creationId xmlns:p14="http://schemas.microsoft.com/office/powerpoint/2010/main" val="8900367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4.4 - Câblage UTP</a:t>
            </a:r>
          </a:p>
          <a:p>
            <a:pPr rtl="0"/>
            <a:r>
              <a:rPr lang="fr-FR"/>
              <a:t>4.4.3 — Câbles UTP directs et croisés</a:t>
            </a:r>
          </a:p>
          <a:p>
            <a:pPr rtl="0"/>
            <a:r>
              <a:rPr lang="fr-FR"/>
              <a:t>4.4.4 - Activité - Brochage des câbles</a:t>
            </a:r>
          </a:p>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33</a:t>
            </a:fld>
          </a:p>
        </p:txBody>
      </p:sp>
    </p:spTree>
    <p:extLst>
      <p:ext uri="{BB962C8B-B14F-4D97-AF65-F5344CB8AC3E}">
        <p14:creationId xmlns:p14="http://schemas.microsoft.com/office/powerpoint/2010/main" val="14120748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4.5 - Câblage à fibre optique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34</a:t>
            </a:fld>
          </a:p>
        </p:txBody>
      </p:sp>
    </p:spTree>
    <p:extLst>
      <p:ext uri="{BB962C8B-B14F-4D97-AF65-F5344CB8AC3E}">
        <p14:creationId xmlns:p14="http://schemas.microsoft.com/office/powerpoint/2010/main" val="12009606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4.5 - Câblage à fibre optique</a:t>
            </a:r>
          </a:p>
          <a:p>
            <a:pPr rtl="0"/>
            <a:r>
              <a:rPr lang="fr-FR"/>
              <a:t>4.5.1 – Propriétés de la fibre optique</a:t>
            </a:r>
          </a:p>
        </p:txBody>
      </p:sp>
      <p:sp>
        <p:nvSpPr>
          <p:cNvPr id="4" name="Slide Number Placeholder 3"/>
          <p:cNvSpPr>
            <a:spLocks noGrp="1"/>
          </p:cNvSpPr>
          <p:nvPr>
            <p:ph type="sldNum" sz="quarter" idx="5"/>
          </p:nvPr>
        </p:nvSpPr>
        <p:spPr/>
        <p:txBody>
          <a:bodyPr/>
          <a:lstStyle/>
          <a:p>
            <a:pPr rtl="0"/>
            <a:fld id="{5641018C-6CAF-B84E-B92C-ECB119457FBA}" type="slidenum">
              <a:rPr/>
              <a:t>35</a:t>
            </a:fld>
          </a:p>
        </p:txBody>
      </p:sp>
    </p:spTree>
    <p:extLst>
      <p:ext uri="{BB962C8B-B14F-4D97-AF65-F5344CB8AC3E}">
        <p14:creationId xmlns:p14="http://schemas.microsoft.com/office/powerpoint/2010/main" val="610095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4.5 - Câblage à fibre optique</a:t>
            </a:r>
          </a:p>
          <a:p>
            <a:pPr rtl="0"/>
            <a:r>
              <a:rPr lang="fr-FR"/>
              <a:t>4.5.2 – Types de supports à fibre optique</a:t>
            </a:r>
          </a:p>
        </p:txBody>
      </p:sp>
      <p:sp>
        <p:nvSpPr>
          <p:cNvPr id="4" name="Slide Number Placeholder 3"/>
          <p:cNvSpPr>
            <a:spLocks noGrp="1"/>
          </p:cNvSpPr>
          <p:nvPr>
            <p:ph type="sldNum" sz="quarter" idx="5"/>
          </p:nvPr>
        </p:nvSpPr>
        <p:spPr/>
        <p:txBody>
          <a:bodyPr/>
          <a:lstStyle/>
          <a:p>
            <a:pPr rtl="0"/>
            <a:fld id="{5641018C-6CAF-B84E-B92C-ECB119457FBA}" type="slidenum">
              <a:rPr/>
              <a:t>36</a:t>
            </a:fld>
          </a:p>
        </p:txBody>
      </p:sp>
    </p:spTree>
    <p:extLst>
      <p:ext uri="{BB962C8B-B14F-4D97-AF65-F5344CB8AC3E}">
        <p14:creationId xmlns:p14="http://schemas.microsoft.com/office/powerpoint/2010/main" val="87828426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4.5 - Câblage à fibre optique</a:t>
            </a:r>
          </a:p>
          <a:p>
            <a:pPr rtl="0"/>
            <a:r>
              <a:rPr lang="fr-FR"/>
              <a:t>4.5.3 — Utilisation du câblage à fibre optique</a:t>
            </a:r>
          </a:p>
        </p:txBody>
      </p:sp>
      <p:sp>
        <p:nvSpPr>
          <p:cNvPr id="4" name="Slide Number Placeholder 3"/>
          <p:cNvSpPr>
            <a:spLocks noGrp="1"/>
          </p:cNvSpPr>
          <p:nvPr>
            <p:ph type="sldNum" sz="quarter" idx="5"/>
          </p:nvPr>
        </p:nvSpPr>
        <p:spPr/>
        <p:txBody>
          <a:bodyPr/>
          <a:lstStyle/>
          <a:p>
            <a:pPr rtl="0"/>
            <a:fld id="{5641018C-6CAF-B84E-B92C-ECB119457FBA}" type="slidenum">
              <a:rPr/>
              <a:t>37</a:t>
            </a:fld>
          </a:p>
        </p:txBody>
      </p:sp>
    </p:spTree>
    <p:extLst>
      <p:ext uri="{BB962C8B-B14F-4D97-AF65-F5344CB8AC3E}">
        <p14:creationId xmlns:p14="http://schemas.microsoft.com/office/powerpoint/2010/main" val="31864821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4.5 - Câblage à fibre optique</a:t>
            </a:r>
          </a:p>
          <a:p>
            <a:pPr rtl="0"/>
            <a:r>
              <a:rPr lang="fr-FR"/>
              <a:t>4.5.4 - Connecteurs à fibre optique</a:t>
            </a:r>
          </a:p>
        </p:txBody>
      </p:sp>
      <p:sp>
        <p:nvSpPr>
          <p:cNvPr id="4" name="Slide Number Placeholder 3"/>
          <p:cNvSpPr>
            <a:spLocks noGrp="1"/>
          </p:cNvSpPr>
          <p:nvPr>
            <p:ph type="sldNum" sz="quarter" idx="5"/>
          </p:nvPr>
        </p:nvSpPr>
        <p:spPr/>
        <p:txBody>
          <a:bodyPr/>
          <a:lstStyle/>
          <a:p>
            <a:pPr rtl="0"/>
            <a:fld id="{5641018C-6CAF-B84E-B92C-ECB119457FBA}" type="slidenum">
              <a:rPr/>
              <a:t>38</a:t>
            </a:fld>
          </a:p>
        </p:txBody>
      </p:sp>
    </p:spTree>
    <p:extLst>
      <p:ext uri="{BB962C8B-B14F-4D97-AF65-F5344CB8AC3E}">
        <p14:creationId xmlns:p14="http://schemas.microsoft.com/office/powerpoint/2010/main" val="60554097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4.5 - Câblage à fibre optique</a:t>
            </a:r>
          </a:p>
          <a:p>
            <a:pPr rtl="0"/>
            <a:r>
              <a:rPr lang="fr-FR"/>
              <a:t>4.5.5 - Cordons de brassage en fibre</a:t>
            </a:r>
          </a:p>
        </p:txBody>
      </p:sp>
      <p:sp>
        <p:nvSpPr>
          <p:cNvPr id="4" name="Slide Number Placeholder 3"/>
          <p:cNvSpPr>
            <a:spLocks noGrp="1"/>
          </p:cNvSpPr>
          <p:nvPr>
            <p:ph type="sldNum" sz="quarter" idx="5"/>
          </p:nvPr>
        </p:nvSpPr>
        <p:spPr/>
        <p:txBody>
          <a:bodyPr/>
          <a:lstStyle/>
          <a:p>
            <a:pPr rtl="0"/>
            <a:fld id="{5641018C-6CAF-B84E-B92C-ECB119457FBA}" type="slidenum">
              <a:rPr/>
              <a:t>39</a:t>
            </a:fld>
          </a:p>
        </p:txBody>
      </p:sp>
    </p:spTree>
    <p:extLst>
      <p:ext uri="{BB962C8B-B14F-4D97-AF65-F5344CB8AC3E}">
        <p14:creationId xmlns:p14="http://schemas.microsoft.com/office/powerpoint/2010/main" val="361340071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4.5 - Câblage à fibre optique</a:t>
            </a:r>
          </a:p>
          <a:p>
            <a:pPr rtl="0"/>
            <a:r>
              <a:rPr lang="fr-FR"/>
              <a:t>4.2.3.6 Fibre contre cuivre</a:t>
            </a:r>
          </a:p>
          <a:p>
            <a:pPr rtl="0"/>
            <a:r>
              <a:rPr lang="fr-FR"/>
              <a:t>4.5.7 — Vérifiez votre compréhension — Câblage à fibre optique</a:t>
            </a:r>
          </a:p>
        </p:txBody>
      </p:sp>
      <p:sp>
        <p:nvSpPr>
          <p:cNvPr id="4" name="Slide Number Placeholder 3"/>
          <p:cNvSpPr>
            <a:spLocks noGrp="1"/>
          </p:cNvSpPr>
          <p:nvPr>
            <p:ph type="sldNum" sz="quarter" idx="5"/>
          </p:nvPr>
        </p:nvSpPr>
        <p:spPr/>
        <p:txBody>
          <a:bodyPr/>
          <a:lstStyle/>
          <a:p>
            <a:pPr rtl="0"/>
            <a:fld id="{5641018C-6CAF-B84E-B92C-ECB119457FBA}" type="slidenum">
              <a:rPr/>
              <a:t>40</a:t>
            </a:fld>
          </a:p>
        </p:txBody>
      </p:sp>
    </p:spTree>
    <p:extLst>
      <p:ext uri="{BB962C8B-B14F-4D97-AF65-F5344CB8AC3E}">
        <p14:creationId xmlns:p14="http://schemas.microsoft.com/office/powerpoint/2010/main" val="399967231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4.6 - Supports sans fil</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41</a:t>
            </a:fld>
          </a:p>
        </p:txBody>
      </p:sp>
    </p:spTree>
    <p:extLst>
      <p:ext uri="{BB962C8B-B14F-4D97-AF65-F5344CB8AC3E}">
        <p14:creationId xmlns:p14="http://schemas.microsoft.com/office/powerpoint/2010/main" val="17190075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marL="0" marR="0" lvl="0" indent="0" algn="r" defTabSz="901700" rtl="0" eaLnBrk="0" fontAlgn="base" latinLnBrk="0" hangingPunct="0">
              <a:lnSpc>
                <a:spcPct val="100000"/>
              </a:lnSpc>
              <a:spcBef>
                <a:spcPct val="0"/>
              </a:spcBef>
              <a:spcAft>
                <a:spcPct val="0"/>
              </a:spcAft>
              <a:buClrTx/>
              <a:buSzTx/>
              <a:buFontTx/>
              <a:buNone/>
              <a:tabLst/>
              <a:defRPr/>
            </a:pPr>
            <a:fld id="{ACE20BE7-F2F3-4E26-9454-50B18F790A4E}" type="slidenum">
              <a:rPr kumimoji="false" sz="800" b="false" i="false" u="none" strike="noStrike" kern="1200" cap="none" spc="0" normalizeH="false" baseline="0">
                <a:ln>
                  <a:noFill/>
                </a:ln>
                <a:solidFill>
                  <a:prstClr val="black"/>
                </a:solidFill>
                <a:effectLst/>
                <a:uLnTx/>
                <a:uFillTx/>
                <a:latin typeface="Arial" charset="0"/>
                <a:ea typeface="ＭＳ Ｐゴシック" pitchFamily="34" charset="-128"/>
                <a:cs typeface="Arial" charset="0"/>
              </a:rPr>
              <a:pPr marL="0" marR="0" lvl="0" indent="0" algn="r" defTabSz="901700" rtl="0" eaLnBrk="0" fontAlgn="base" latinLnBrk="0" hangingPunct="0">
                <a:lnSpc>
                  <a:spcPct val="100000"/>
                </a:lnSpc>
                <a:spcBef>
                  <a:spcPct val="0"/>
                </a:spcBef>
                <a:spcAft>
                  <a:spcPct val="0"/>
                </a:spcAft>
                <a:buClrTx/>
                <a:buSzTx/>
                <a:buFontTx/>
                <a:buNone/>
                <a:tabLst/>
                <a:defRPr/>
              </a:pPr>
              <a:t>6</a:t>
            </a:fld>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6977174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4.6 - Supports sans fil</a:t>
            </a:r>
          </a:p>
          <a:p>
            <a:pPr rtl="0"/>
            <a:r>
              <a:rPr lang="fr-FR"/>
              <a:t>4.6.1 Propriétés des supports sans fil</a:t>
            </a:r>
          </a:p>
        </p:txBody>
      </p:sp>
      <p:sp>
        <p:nvSpPr>
          <p:cNvPr id="4" name="Slide Number Placeholder 3"/>
          <p:cNvSpPr>
            <a:spLocks noGrp="1"/>
          </p:cNvSpPr>
          <p:nvPr>
            <p:ph type="sldNum" sz="quarter" idx="5"/>
          </p:nvPr>
        </p:nvSpPr>
        <p:spPr/>
        <p:txBody>
          <a:bodyPr/>
          <a:lstStyle/>
          <a:p>
            <a:pPr rtl="0"/>
            <a:fld id="{5641018C-6CAF-B84E-B92C-ECB119457FBA}" type="slidenum">
              <a:rPr/>
              <a:t>42</a:t>
            </a:fld>
          </a:p>
        </p:txBody>
      </p:sp>
    </p:spTree>
    <p:extLst>
      <p:ext uri="{BB962C8B-B14F-4D97-AF65-F5344CB8AC3E}">
        <p14:creationId xmlns:p14="http://schemas.microsoft.com/office/powerpoint/2010/main" val="37829707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4.6 - Supports sans fil</a:t>
            </a:r>
          </a:p>
          <a:p>
            <a:pPr rtl="0"/>
            <a:r>
              <a:rPr lang="fr-FR"/>
              <a:t>4.6.2 Types de support sans fil</a:t>
            </a:r>
          </a:p>
        </p:txBody>
      </p:sp>
      <p:sp>
        <p:nvSpPr>
          <p:cNvPr id="4" name="Slide Number Placeholder 3"/>
          <p:cNvSpPr>
            <a:spLocks noGrp="1"/>
          </p:cNvSpPr>
          <p:nvPr>
            <p:ph type="sldNum" sz="quarter" idx="5"/>
          </p:nvPr>
        </p:nvSpPr>
        <p:spPr/>
        <p:txBody>
          <a:bodyPr/>
          <a:lstStyle/>
          <a:p>
            <a:pPr rtl="0"/>
            <a:fld id="{5641018C-6CAF-B84E-B92C-ECB119457FBA}" type="slidenum">
              <a:rPr/>
              <a:t>43</a:t>
            </a:fld>
          </a:p>
        </p:txBody>
      </p:sp>
    </p:spTree>
    <p:extLst>
      <p:ext uri="{BB962C8B-B14F-4D97-AF65-F5344CB8AC3E}">
        <p14:creationId xmlns:p14="http://schemas.microsoft.com/office/powerpoint/2010/main" val="349233429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4.6 - Supports sans fil</a:t>
            </a:r>
          </a:p>
          <a:p>
            <a:pPr rtl="0"/>
            <a:r>
              <a:rPr lang="fr-FR"/>
              <a:t>4.6.3 – LAN sans fil</a:t>
            </a:r>
          </a:p>
          <a:p>
            <a:pPr rtl="0"/>
            <a:r>
              <a:rPr lang="fr-FR"/>
              <a:t>4.6.4 — Vérifiez votre compréhension — Supports sans fil</a:t>
            </a:r>
          </a:p>
        </p:txBody>
      </p:sp>
      <p:sp>
        <p:nvSpPr>
          <p:cNvPr id="4" name="Slide Number Placeholder 3"/>
          <p:cNvSpPr>
            <a:spLocks noGrp="1"/>
          </p:cNvSpPr>
          <p:nvPr>
            <p:ph type="sldNum" sz="quarter" idx="5"/>
          </p:nvPr>
        </p:nvSpPr>
        <p:spPr/>
        <p:txBody>
          <a:bodyPr/>
          <a:lstStyle/>
          <a:p>
            <a:pPr rtl="0"/>
            <a:fld id="{5641018C-6CAF-B84E-B92C-ECB119457FBA}" type="slidenum">
              <a:rPr/>
              <a:t>44</a:t>
            </a:fld>
          </a:p>
        </p:txBody>
      </p:sp>
    </p:spTree>
    <p:extLst>
      <p:ext uri="{BB962C8B-B14F-4D97-AF65-F5344CB8AC3E}">
        <p14:creationId xmlns:p14="http://schemas.microsoft.com/office/powerpoint/2010/main" val="74119314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4.6 - Supports sans fil</a:t>
            </a:r>
          </a:p>
          <a:p>
            <a:pPr rtl="0"/>
            <a:r>
              <a:rPr lang="fr-FR"/>
              <a:t>4.6.5 – Packet Tracer - Connexion d'un LAN filaire et d'un LAN sans fil</a:t>
            </a:r>
          </a:p>
        </p:txBody>
      </p:sp>
      <p:sp>
        <p:nvSpPr>
          <p:cNvPr id="4" name="Slide Number Placeholder 3"/>
          <p:cNvSpPr>
            <a:spLocks noGrp="1"/>
          </p:cNvSpPr>
          <p:nvPr>
            <p:ph type="sldNum" sz="quarter" idx="5"/>
          </p:nvPr>
        </p:nvSpPr>
        <p:spPr/>
        <p:txBody>
          <a:bodyPr/>
          <a:lstStyle/>
          <a:p>
            <a:pPr rtl="0"/>
            <a:fld id="{5641018C-6CAF-B84E-B92C-ECB119457FBA}" type="slidenum">
              <a:rPr/>
              <a:t>45</a:t>
            </a:fld>
          </a:p>
        </p:txBody>
      </p:sp>
    </p:spTree>
    <p:extLst>
      <p:ext uri="{BB962C8B-B14F-4D97-AF65-F5344CB8AC3E}">
        <p14:creationId xmlns:p14="http://schemas.microsoft.com/office/powerpoint/2010/main" val="383845677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4.6 - Supports sans fil</a:t>
            </a:r>
          </a:p>
          <a:p>
            <a:pPr rtl="0"/>
            <a:r>
              <a:rPr lang="fr-FR"/>
              <a:t>4.6.6 – Travaux pratiques - Affichage des informations des cartes réseau sans fil et filaires</a:t>
            </a:r>
          </a:p>
        </p:txBody>
      </p:sp>
      <p:sp>
        <p:nvSpPr>
          <p:cNvPr id="4" name="Slide Number Placeholder 3"/>
          <p:cNvSpPr>
            <a:spLocks noGrp="1"/>
          </p:cNvSpPr>
          <p:nvPr>
            <p:ph type="sldNum" sz="quarter" idx="5"/>
          </p:nvPr>
        </p:nvSpPr>
        <p:spPr/>
        <p:txBody>
          <a:bodyPr/>
          <a:lstStyle/>
          <a:p>
            <a:pPr rtl="0"/>
            <a:fld id="{5641018C-6CAF-B84E-B92C-ECB119457FBA}" type="slidenum">
              <a:rPr/>
              <a:t>46</a:t>
            </a:fld>
          </a:p>
        </p:txBody>
      </p:sp>
    </p:spTree>
    <p:extLst>
      <p:ext uri="{BB962C8B-B14F-4D97-AF65-F5344CB8AC3E}">
        <p14:creationId xmlns:p14="http://schemas.microsoft.com/office/powerpoint/2010/main" val="214145705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fr-FR"/>
              <a:t>4- Couche physique</a:t>
            </a:r>
          </a:p>
          <a:p>
            <a:pPr rtl="0"/>
            <a:r>
              <a:rPr lang="fr-FR"/>
              <a:t>4.7 – Module pratique et questionnaire</a:t>
            </a:r>
          </a:p>
          <a:p>
            <a:pPr>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47</a:t>
            </a:fld>
          </a:p>
        </p:txBody>
      </p:sp>
    </p:spTree>
    <p:extLst>
      <p:ext uri="{BB962C8B-B14F-4D97-AF65-F5344CB8AC3E}">
        <p14:creationId xmlns:p14="http://schemas.microsoft.com/office/powerpoint/2010/main" val="221714368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marL="0" marR="0" lvl="0" indent="0" algn="r" defTabSz="882650" rtl="0" eaLnBrk="1" fontAlgn="base" latinLnBrk="0" hangingPunct="1">
              <a:lnSpc>
                <a:spcPct val="100000"/>
              </a:lnSpc>
              <a:spcBef>
                <a:spcPct val="0"/>
              </a:spcBef>
              <a:spcAft>
                <a:spcPct val="0"/>
              </a:spcAft>
              <a:buClrTx/>
              <a:buSzTx/>
              <a:buFontTx/>
              <a:buNone/>
              <a:tabLst/>
              <a:defRPr/>
            </a:pPr>
            <a:fld id="{04267211-205D-47E8-9F29-7E4C01D43DC3}" type="slidenum">
              <a:rPr kumimoji="false" sz="800" b="false" i="false" u="none" strike="noStrike" kern="1200" cap="none" spc="0" normalizeH="false" baseline="0">
                <a:ln>
                  <a:noFill/>
                </a:ln>
                <a:solidFill>
                  <a:prstClr val="black"/>
                </a:solidFill>
                <a:effectLst/>
                <a:uLnTx/>
                <a:uFillTx/>
                <a:latin typeface="Arial" charset="0"/>
                <a:ea typeface="ＭＳ Ｐゴシック" pitchFamily="34" charset="-128"/>
                <a:cs typeface="+mn-cs"/>
              </a:rPr>
              <a:pPr marL="0" marR="0" lvl="0" indent="0" algn="r" defTabSz="882650" rtl="0" eaLnBrk="1" fontAlgn="base" latinLnBrk="0" hangingPunct="1">
                <a:lnSpc>
                  <a:spcPct val="100000"/>
                </a:lnSpc>
                <a:spcBef>
                  <a:spcPct val="0"/>
                </a:spcBef>
                <a:spcAft>
                  <a:spcPct val="0"/>
                </a:spcAft>
                <a:buClrTx/>
                <a:buSzTx/>
                <a:buFontTx/>
                <a:buNone/>
                <a:tabLst/>
                <a:defRPr/>
              </a:pPr>
              <a:t>48</a:t>
            </a:fld>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4- Couche physique</a:t>
            </a:r>
          </a:p>
          <a:p>
            <a:pPr rtl="0"/>
            <a:r>
              <a:rPr lang="fr-FR"/>
              <a:t>4.7 – Module pratique et questionnaire</a:t>
            </a:r>
          </a:p>
          <a:p>
            <a:pPr rtl="0"/>
            <a:r>
              <a:rPr lang="fr-FR"/>
              <a:t>4.7.1 — Mode physique du traceur de paquets</a:t>
            </a:r>
          </a:p>
        </p:txBody>
      </p:sp>
    </p:spTree>
    <p:extLst>
      <p:ext uri="{BB962C8B-B14F-4D97-AF65-F5344CB8AC3E}">
        <p14:creationId xmlns:p14="http://schemas.microsoft.com/office/powerpoint/2010/main" val="90509041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49</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4- Couche physique</a:t>
            </a:r>
          </a:p>
          <a:p>
            <a:pPr rtl="0"/>
            <a:r>
              <a:rPr lang="fr-FR"/>
              <a:t>4.7 – Module pratique et questionnaire</a:t>
            </a:r>
          </a:p>
          <a:p>
            <a:pPr rtl="0"/>
            <a:r>
              <a:rPr lang="fr-FR"/>
              <a:t>4.7.2 — Packet Tracer — Connecter la couche physique</a:t>
            </a:r>
          </a:p>
        </p:txBody>
      </p:sp>
    </p:spTree>
    <p:extLst>
      <p:ext uri="{BB962C8B-B14F-4D97-AF65-F5344CB8AC3E}">
        <p14:creationId xmlns:p14="http://schemas.microsoft.com/office/powerpoint/2010/main" val="5706369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50</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4- Couche physique</a:t>
            </a:r>
          </a:p>
          <a:p>
            <a:pPr rtl="0"/>
            <a:r>
              <a:rPr lang="fr-FR"/>
              <a:t>4.7 – Module pratique et questionnaire</a:t>
            </a:r>
          </a:p>
          <a:p>
            <a:pPr rtl="0"/>
            <a:r>
              <a:rPr lang="fr-FR"/>
              <a:t>4.7.3 - Qu'est-ce que j'ai appris dans ce module?</a:t>
            </a:r>
          </a:p>
        </p:txBody>
      </p:sp>
    </p:spTree>
    <p:extLst>
      <p:ext uri="{BB962C8B-B14F-4D97-AF65-F5344CB8AC3E}">
        <p14:creationId xmlns:p14="http://schemas.microsoft.com/office/powerpoint/2010/main" val="147682419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2529"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3997A419-355F-A04A-96E0-21643AF8E9FF}" type="slidenum">
              <a:rPr sz="800">
                <a:solidFill>
                  <a:prstClr val="black"/>
                </a:solidFill>
              </a:rPr>
              <a:pPr/>
              <a:t>51</a:t>
            </a:fld>
          </a:p>
        </p:txBody>
      </p:sp>
      <p:sp>
        <p:nvSpPr>
          <p:cNvPr id="22530" name="Rectangle 2"/>
          <p:cNvSpPr>
            <a:spLocks noGrp="1" noRot="1" noChangeAspect="1" noChangeArrowheads="1" noTextEdit="1"/>
          </p:cNvSpPr>
          <p:nvPr>
            <p:ph type="sldImg"/>
          </p:nvPr>
        </p:nvSpPr>
        <p:spPr>
          <a:ln/>
        </p:spPr>
      </p:sp>
      <p:sp>
        <p:nvSpPr>
          <p:cNvPr id="225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r>
              <a:rPr lang="fr-FR"/>
              <a:t>4- Couche physique</a:t>
            </a:r>
          </a:p>
          <a:p>
            <a:pPr rtl="0"/>
            <a:r>
              <a:rPr lang="fr-FR"/>
              <a:t>4.7 – Module pratique et questionnaire</a:t>
            </a:r>
          </a:p>
          <a:p>
            <a:pPr rtl="0"/>
            <a:r>
              <a:rPr lang="fr-FR"/>
              <a:t>4.7.3 - Qu'est-ce que j'ai appris dans ce module?</a:t>
            </a:r>
          </a:p>
        </p:txBody>
      </p:sp>
    </p:spTree>
    <p:extLst>
      <p:ext uri="{BB962C8B-B14F-4D97-AF65-F5344CB8AC3E}">
        <p14:creationId xmlns:p14="http://schemas.microsoft.com/office/powerpoint/2010/main" val="2707434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false"/>
              <a:pPr algn="r"/>
              <a:t>7</a:t>
            </a:fld>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57345"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03288">
              <a:defRPr sz="2400">
                <a:solidFill>
                  <a:schemeClr val="tx1"/>
                </a:solidFill>
                <a:latin typeface="Arial" charset="0"/>
                <a:ea typeface="ＭＳ Ｐゴシック" charset="0"/>
                <a:cs typeface="ＭＳ Ｐゴシック" charset="0"/>
              </a:defRPr>
            </a:lvl1pPr>
            <a:lvl2pPr marL="742950" indent="-285750" defTabSz="903288">
              <a:defRPr sz="2400">
                <a:solidFill>
                  <a:schemeClr val="tx1"/>
                </a:solidFill>
                <a:latin typeface="Arial" charset="0"/>
                <a:ea typeface="ＭＳ Ｐゴシック" charset="0"/>
              </a:defRPr>
            </a:lvl2pPr>
            <a:lvl3pPr marL="1143000" indent="-228600" defTabSz="903288">
              <a:defRPr sz="2400">
                <a:solidFill>
                  <a:schemeClr val="tx1"/>
                </a:solidFill>
                <a:latin typeface="Arial" charset="0"/>
                <a:ea typeface="ＭＳ Ｐゴシック" charset="0"/>
              </a:defRPr>
            </a:lvl3pPr>
            <a:lvl4pPr marL="1600200" indent="-228600" defTabSz="903288">
              <a:defRPr sz="2400">
                <a:solidFill>
                  <a:schemeClr val="tx1"/>
                </a:solidFill>
                <a:latin typeface="Arial" charset="0"/>
                <a:ea typeface="ＭＳ Ｐゴシック" charset="0"/>
              </a:defRPr>
            </a:lvl4pPr>
            <a:lvl5pPr marL="2057400" indent="-228600" defTabSz="903288">
              <a:defRPr sz="2400">
                <a:solidFill>
                  <a:schemeClr val="tx1"/>
                </a:solidFill>
                <a:latin typeface="Arial" charset="0"/>
                <a:ea typeface="ＭＳ Ｐゴシック" charset="0"/>
              </a:defRPr>
            </a:lvl5pPr>
            <a:lvl6pPr marL="25146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6pPr>
            <a:lvl7pPr marL="29718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7pPr>
            <a:lvl8pPr marL="34290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8pPr>
            <a:lvl9pPr marL="3886200" indent="-228600" algn="ctr" defTabSz="903288" eaLnBrk="0" fontAlgn="base" hangingPunct="0">
              <a:lnSpc>
                <a:spcPct val="90000"/>
              </a:lnSpc>
              <a:spcBef>
                <a:spcPct val="0"/>
              </a:spcBef>
              <a:spcAft>
                <a:spcPct val="0"/>
              </a:spcAft>
              <a:defRPr sz="2400">
                <a:solidFill>
                  <a:schemeClr val="tx1"/>
                </a:solidFill>
                <a:latin typeface="Arial" charset="0"/>
                <a:ea typeface="ＭＳ Ｐゴシック" charset="0"/>
              </a:defRPr>
            </a:lvl9pPr>
          </a:lstStyle>
          <a:p>
            <a:pPr rtl="0"/>
            <a:fld id="{6C92755B-29FD-8743-9094-C0E3A734D22E}" type="slidenum">
              <a:rPr sz="800">
                <a:solidFill>
                  <a:prstClr val="black"/>
                </a:solidFill>
              </a:rPr>
              <a:pPr/>
              <a:t>52</a:t>
            </a:fld>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p:txBody>
      </p:sp>
    </p:spTree>
    <p:extLst>
      <p:ext uri="{BB962C8B-B14F-4D97-AF65-F5344CB8AC3E}">
        <p14:creationId xmlns:p14="http://schemas.microsoft.com/office/powerpoint/2010/main" val="224674291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rtl="0"/>
            <a:fld id="{5641018C-6CAF-B84E-B92C-ECB119457FBA}" type="slidenum">
              <a:rPr/>
              <a:t>53</a:t>
            </a:fld>
          </a:p>
        </p:txBody>
      </p:sp>
    </p:spTree>
    <p:extLst>
      <p:ext uri="{BB962C8B-B14F-4D97-AF65-F5344CB8AC3E}">
        <p14:creationId xmlns:p14="http://schemas.microsoft.com/office/powerpoint/2010/main" val="15913942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false"/>
              <a:pPr algn="r"/>
              <a:t>8</a:t>
            </a:fld>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5879240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false"/>
              <a:pPr algn="r"/>
              <a:t>9</a:t>
            </a:fld>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1546002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false"/>
              <a:pPr algn="r"/>
              <a:t>10</a:t>
            </a:fld>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914929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b="false" lang="fr-FR"/>
              <a:t>Programme de L’Académie des Réseaux de Cisco</a:t>
            </a:r>
          </a:p>
          <a:p>
            <a:pPr rtl="0">
              <a:buFontTx/>
              <a:buNone/>
            </a:pPr>
            <a:r>
              <a:rPr b="false" baseline="0" lang="fr-FR"/>
              <a:t>Présentation des réseaux V</a:t>
            </a:r>
            <a:r>
              <a:rPr b="false" lang="fr-FR"/>
              <a:t>7.0 (ITN)</a:t>
            </a:r>
          </a:p>
          <a:p>
            <a:pPr rtl="0"/>
            <a:r>
              <a:rPr lang="fr-FR"/>
              <a:t>Module 4: Couche physique</a:t>
            </a:r>
          </a:p>
        </p:txBody>
      </p:sp>
      <p:sp>
        <p:nvSpPr>
          <p:cNvPr id="4" name="Slide Number Placeholder 3"/>
          <p:cNvSpPr>
            <a:spLocks noGrp="1"/>
          </p:cNvSpPr>
          <p:nvPr>
            <p:ph type="sldNum" sz="quarter" idx="10"/>
          </p:nvPr>
        </p:nvSpPr>
        <p:spPr/>
        <p:txBody>
          <a:bodyPr/>
          <a:lstStyle/>
          <a:p>
            <a:pPr rtl="0"/>
            <a:fld id="{5641018C-6CAF-B84E-B92C-ECB119457FBA}" type="slidenum">
              <a:rPr/>
              <a:t>11</a:t>
            </a:fld>
          </a:p>
        </p:txBody>
      </p:sp>
    </p:spTree>
    <p:extLst>
      <p:ext uri="{BB962C8B-B14F-4D97-AF65-F5344CB8AC3E}">
        <p14:creationId xmlns:p14="http://schemas.microsoft.com/office/powerpoint/2010/main" val="508118758"/>
      </p:ext>
    </p:extLst>
  </p:cSld>
  <p:clrMapOvr>
    <a:masterClrMapping/>
  </p:clrMapOvr>
</p:notes>
</file>

<file path=ppt/slideLayouts/_rels/slideLayout1.xml.rels><?xml version="1.0" encoding="utf-8"?>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a:sym typeface="Arial" pitchFamily="34" charset="0"/>
              </a:rPr>
              <a:t>Click to edit Master text styles</a:t>
            </a:r>
          </a:p>
          <a:p>
            <a:pPr lvl="1"/>
            <a:r>
              <a:rPr lang="en-US">
                <a:sym typeface="Arial" pitchFamily="34" charset="0"/>
              </a:rPr>
              <a:t>Second level</a:t>
            </a:r>
          </a:p>
          <a:p>
            <a:pPr lvl="2"/>
            <a:r>
              <a:rPr lang="en-US">
                <a:sym typeface="Arial" pitchFamily="34" charset="0"/>
              </a:rPr>
              <a:t>Third level</a:t>
            </a:r>
          </a:p>
          <a:p>
            <a:pPr lvl="3"/>
            <a:r>
              <a:rPr lang="en-US">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a:sym typeface="Arial" pitchFamily="34" charset="0"/>
              </a:rPr>
              <a:t>Click to edit Master title style</a:t>
            </a:r>
            <a:endParaRPr lang="en-US" dirty="0">
              <a:sym typeface="Arial" pitchFamily="34" charset="0"/>
            </a:endParaRP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a:t>Click to edit Master subtitle style</a:t>
            </a:r>
            <a:endParaRPr lang="en-US" dirty="0"/>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a:t>Click to edit Master title style</a:t>
            </a:r>
            <a:endParaRPr lang="en-US" dirty="0"/>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a:t>Click to edit Master title style</a:t>
            </a:r>
            <a:endParaRPr lang="en-US" dirty="0"/>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rtl="0">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fontAlgn="auto" rtl="0">
              <a:spcBef>
                <a:spcPts val="0"/>
              </a:spcBef>
              <a:spcAft>
                <a:spcPts val="0"/>
              </a:spcAft>
              <a:defRPr/>
            </a:pPr>
            <a:r>
              <a:rPr sz="600" lang="fr-FR">
                <a:solidFill>
                  <a:schemeClr val="accent5">
                    <a:lumMod val="50000"/>
                  </a:schemeClr>
                </a:solidFill>
                <a:latin typeface="+mn-lt"/>
                <a:ea typeface="+mn-ea"/>
                <a:cs typeface="CiscoSans Thin"/>
              </a:rPr>
              <a:t>©2016 Cisco et/ou ses filiales. Tous droits réservés.   Informations confidentielles</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a:t>Click to edit Master title style</a:t>
            </a:r>
            <a:endParaRPr lang="en-US" dirty="0"/>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a:t>Click to edit Master title style</a:t>
            </a:r>
            <a:endParaRPr lang="en-US" dirty="0"/>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fontAlgn="auto" rtl="0">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p>
        </p:txBody>
      </p:sp>
      <p:sp>
        <p:nvSpPr>
          <p:cNvPr id="13" name="Rectangle 4"/>
          <p:cNvSpPr>
            <a:spLocks noChangeArrowheads="1"/>
          </p:cNvSpPr>
          <p:nvPr/>
        </p:nvSpPr>
        <p:spPr bwMode="ltGray">
          <a:xfrm>
            <a:off x="5636199" y="4741653"/>
            <a:ext cx="2889327" cy="154518"/>
          </a:xfrm>
          <a:prstGeom prst="rect">
            <a:avLst/>
          </a:prstGeom>
          <a:noFill/>
          <a:ln w="9525">
            <a:noFill/>
            <a:miter lim="800000"/>
            <a:headEnd/>
            <a:tailEnd/>
          </a:ln>
          <a:effectLst/>
        </p:spPr>
        <p:txBody>
          <a:bodyPr wrap="square" lIns="61586" tIns="30792" rIns="61586" bIns="30792" anchor="b">
            <a:spAutoFit/>
          </a:bodyPr>
          <a:lstStyle/>
          <a:p>
            <a:pPr defTabSz="610744" fontAlgn="auto" rtl="0">
              <a:spcBef>
                <a:spcPts val="0"/>
              </a:spcBef>
              <a:spcAft>
                <a:spcPts val="0"/>
              </a:spcAft>
              <a:defRPr/>
            </a:pPr>
            <a:r>
              <a:rPr sz="600" lang="fr-FR">
                <a:solidFill>
                  <a:schemeClr val="accent3">
                    <a:lumMod val="85000"/>
                  </a:schemeClr>
                </a:solidFill>
                <a:latin typeface="+mn-lt"/>
                <a:ea typeface="+mn-ea"/>
                <a:cs typeface="CiscoSans Thin"/>
              </a:rPr>
              <a:t>©2021 Cisco et/ou ses filiales. Tous droits réservés.   Informations confidentielles</a:t>
            </a:r>
          </a:p>
        </p:txBody>
      </p:sp>
      <p:grpSp>
        <p:nvGrpSpPr>
          <p:cNvPr id="6" name="Group 4"/>
          <p:cNvGrpSpPr>
            <a:grpSpLocks noChangeAspect="1"/>
          </p:cNvGrpSpPr>
          <p:nvPr userDrawn="1"/>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11.xml.rels><?xml version="1.0" encoding="utf-8"?>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12.xml.rels><?xml version="1.0" encoding="utf-8"?>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13.xml.rels><?xml version="1.0" encoding="utf-8"?>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5.xml.rels><?xml version="1.0" encoding="utf-8"?>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6.xml.rels><?xml version="1.0" encoding="utf-8"?>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17.xml.rels><?xml version="1.0" encoding="utf-8"?>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8.xml.rels><?xml version="1.0" encoding="utf-8"?>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9.xml.rels><?xml version="1.0" encoding="utf-8"?>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xml.rels><?xml version="1.0" encoding="utf-8"?>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8.png"/><Relationship Id="rId4" Type="http://schemas.openxmlformats.org/officeDocument/2006/relationships/image" Target="../media/image7.png"/></Relationships>
</file>

<file path=ppt/slides/_rels/slide21.xml.rels><?xml version="1.0" encoding="utf-8"?>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3.xml.rels><?xml version="1.0" encoding="utf-8"?>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24.xml.rels><?xml version="1.0" encoding="utf-8"?>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5.xml.rels><?xml version="1.0" encoding="utf-8"?>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6.xml.rels><?xml version="1.0" encoding="utf-8"?>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7.xml.rels><?xml version="1.0" encoding="utf-8"?>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8.xml.rels><?xml version="1.0" encoding="utf-8"?>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6.xml"/><Relationship Id="rId1" Type="http://schemas.openxmlformats.org/officeDocument/2006/relationships/slideLayout" Target="../slideLayouts/slideLayout5.xml"/><Relationship Id="rId4" Type="http://schemas.openxmlformats.org/officeDocument/2006/relationships/image" Target="../media/image13.png"/></Relationships>
</file>

<file path=ppt/slides/_rels/slide29.xml.rels><?xml version="1.0" encoding="utf-8"?>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3.xml.rels><?xml version="1.0" encoding="utf-8"?>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2.xml.rels><?xml version="1.0" encoding="utf-8"?>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30.xml"/><Relationship Id="rId1" Type="http://schemas.openxmlformats.org/officeDocument/2006/relationships/slideLayout" Target="../slideLayouts/slideLayout5.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33.xml.rels><?xml version="1.0" encoding="utf-8"?>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4.xml.rels><?xml version="1.0" encoding="utf-8"?>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35.xml.rels><?xml version="1.0" encoding="utf-8"?>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5.xml"/></Relationships>
</file>

<file path=ppt/slides/_rels/slide36.xml.rels><?xml version="1.0" encoding="utf-8"?>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4.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37.xml.rels><?xml version="1.0" encoding="utf-8"?>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5.xml"/></Relationships>
</file>

<file path=ppt/slides/_rels/slide38.xml.rels><?xml version="1.0" encoding="utf-8"?>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6.xml"/><Relationship Id="rId1" Type="http://schemas.openxmlformats.org/officeDocument/2006/relationships/slideLayout" Target="../slideLayouts/slideLayout5.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39.xml.rels><?xml version="1.0" encoding="utf-8"?>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7.xml"/><Relationship Id="rId1" Type="http://schemas.openxmlformats.org/officeDocument/2006/relationships/slideLayout" Target="../slideLayouts/slideLayout5.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4.xml.rels><?xml version="1.0" encoding="utf-8"?>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5.xml"/></Relationships>
</file>

<file path=ppt/slides/_rels/slide41.xml.rels><?xml version="1.0" encoding="utf-8"?>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42.xml.rels><?xml version="1.0" encoding="utf-8"?>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5.xml"/></Relationships>
</file>

<file path=ppt/slides/_rels/slide43.xml.rels><?xml version="1.0" encoding="utf-8"?>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5.xml"/></Relationships>
</file>

<file path=ppt/slides/_rels/slide44.xml.rels><?xml version="1.0" encoding="utf-8"?>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5.xml"/></Relationships>
</file>

<file path=ppt/slides/_rels/slide45.xml.rels><?xml version="1.0" encoding="utf-8"?>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5.xml"/></Relationships>
</file>

<file path=ppt/slides/_rels/slide46.xml.rels><?xml version="1.0" encoding="utf-8"?>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5.xml"/></Relationships>
</file>

<file path=ppt/slides/_rels/slide47.xml.rels><?xml version="1.0" encoding="utf-8"?>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48.xml.rels><?xml version="1.0" encoding="utf-8"?>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49.xml.rels><?xml version="1.0" encoding="utf-8"?>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5.xml.rels><?xml version="1.0" encoding="utf-8"?>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Relationships xmlns="http://schemas.openxmlformats.org/package/2006/relationships"><Relationship Id="rId3" Type="http://schemas.openxmlformats.org/officeDocument/2006/relationships/notesSlide" Target="../notesSlides/notesSlide48.xml"/><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51.xml.rels><?xml version="1.0" encoding="utf-8"?>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52.xml.rels><?xml version="1.0" encoding="utf-8"?>
<Relationships xmlns="http://schemas.openxmlformats.org/package/2006/relationships"><Relationship Id="rId3" Type="http://schemas.openxmlformats.org/officeDocument/2006/relationships/notesSlide" Target="../notesSlides/notesSlide50.xml"/><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53.xml.rels><?xml version="1.0" encoding="utf-8"?>
<Relationships xmlns="http://schemas.openxmlformats.org/package/2006/relationships"><Relationship Id="rId3" Type="http://schemas.openxmlformats.org/officeDocument/2006/relationships/notesSlide" Target="../notesSlides/notesSlide51.xml"/><Relationship Id="rId2" Type="http://schemas.openxmlformats.org/officeDocument/2006/relationships/slideLayout" Target="../slideLayouts/slideLayout10.xml"/><Relationship Id="rId1" Type="http://schemas.openxmlformats.org/officeDocument/2006/relationships/tags" Target="../tags/tag26.xml"/></Relationships>
</file>

<file path=ppt/slides/_rels/slide6.xml.rels><?xml version="1.0" encoding="utf-8"?>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7.xml.rels><?xml version="1.0" encoding="utf-8"?>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8.xml.rels><?xml version="1.0" encoding="utf-8"?>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9.xml.rels><?xml version="1.0" encoding="utf-8"?>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6557379" cy="1666626"/>
          </a:xfrm>
        </p:spPr>
        <p:txBody>
          <a:bodyPr/>
          <a:lstStyle/>
          <a:p>
            <a:pPr rtl="0"/>
            <a:r>
              <a:rPr lang="fr-FR">
                <a:solidFill>
                  <a:schemeClr val="accent5">
                    <a:lumMod val="40000"/>
                    <a:lumOff val="60000"/>
                  </a:schemeClr>
                </a:solidFill>
              </a:rPr>
              <a:t>Module 4: Couche physique</a:t>
            </a:r>
          </a:p>
        </p:txBody>
      </p:sp>
      <p:sp>
        <p:nvSpPr>
          <p:cNvPr id="5" name="Text Placeholder 4"/>
          <p:cNvSpPr>
            <a:spLocks noGrp="1"/>
          </p:cNvSpPr>
          <p:nvPr>
            <p:ph type="body" sz="quarter" idx="13"/>
          </p:nvPr>
        </p:nvSpPr>
        <p:spPr>
          <a:xfrm>
            <a:off x="469497" y="3127609"/>
            <a:ext cx="5925246" cy="299001"/>
          </a:xfrm>
        </p:spPr>
        <p:txBody>
          <a:bodyPr/>
          <a:lstStyle/>
          <a:p>
            <a:pPr rtl="0"/>
            <a:r>
              <a:rPr lang="fr-FR">
                <a:solidFill>
                  <a:schemeClr val="bg2">
                    <a:lumMod val="40000"/>
                    <a:lumOff val="60000"/>
                  </a:schemeClr>
                </a:solidFill>
              </a:rPr>
              <a:t>Contenu Pédagogique de l'instructeur</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 </a:t>
            </a:r>
          </a:p>
          <a:p>
            <a:endParaRPr lang="en-US" dirty="0"/>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4: Meilleures Pratiques (Suite)</a:t>
            </a:r>
          </a:p>
        </p:txBody>
      </p:sp>
      <p:sp>
        <p:nvSpPr>
          <p:cNvPr id="11266" name="Rectangle 34"/>
          <p:cNvSpPr>
            <a:spLocks noGrp="1" noChangeArrowheads="1"/>
          </p:cNvSpPr>
          <p:nvPr>
            <p:ph idx="1"/>
          </p:nvPr>
        </p:nvSpPr>
        <p:spPr>
          <a:xfrm>
            <a:off x="145357" y="628083"/>
            <a:ext cx="8853286" cy="4155319"/>
          </a:xfrm>
        </p:spPr>
        <p:txBody>
          <a:bodyPr/>
          <a:lstStyle/>
          <a:p>
            <a:pPr marL="0" indent="0" eaLnBrk="1" hangingPunct="1" rtl="0">
              <a:lnSpc>
                <a:spcPct val="85000"/>
              </a:lnSpc>
              <a:spcBef>
                <a:spcPct val="30000"/>
              </a:spcBef>
              <a:buNone/>
            </a:pPr>
            <a:r>
              <a:rPr sz="1300" lang="fr-FR"/>
              <a:t>Rubrique 4.3</a:t>
            </a:r>
          </a:p>
          <a:p>
            <a:pPr lvl="1" rtl="0">
              <a:lnSpc>
                <a:spcPct val="85000"/>
              </a:lnSpc>
              <a:spcBef>
                <a:spcPct val="30000"/>
              </a:spcBef>
            </a:pPr>
            <a:r>
              <a:rPr sz="1300" lang="fr-FR"/>
              <a:t>Posez les questions suivantes aux étudiants afin de les faire débattre:</a:t>
            </a:r>
          </a:p>
          <a:p>
            <a:pPr lvl="2" rtl="0">
              <a:lnSpc>
                <a:spcPct val="85000"/>
              </a:lnSpc>
              <a:spcBef>
                <a:spcPct val="30000"/>
              </a:spcBef>
            </a:pPr>
            <a:r>
              <a:rPr sz="1300" lang="fr-FR"/>
              <a:t>Selon vous, quels types de choses vont générer des EMI ou des RFI qui pourraient avoir un effet sur l'UTP?</a:t>
            </a:r>
          </a:p>
          <a:p>
            <a:pPr lvl="2" rtl="0">
              <a:lnSpc>
                <a:spcPct val="85000"/>
              </a:lnSpc>
              <a:spcBef>
                <a:spcPct val="30000"/>
              </a:spcBef>
            </a:pPr>
            <a:r>
              <a:rPr sz="1300" lang="fr-FR"/>
              <a:t>Pourquoi pensez-vous que le cuivre est le conducteur de choix?</a:t>
            </a:r>
          </a:p>
          <a:p>
            <a:pPr marL="0" indent="0" rtl="0">
              <a:lnSpc>
                <a:spcPct val="85000"/>
              </a:lnSpc>
              <a:spcBef>
                <a:spcPct val="30000"/>
              </a:spcBef>
              <a:buNone/>
            </a:pPr>
            <a:r>
              <a:rPr sz="1300" lang="fr-FR"/>
              <a:t>Rubrique 4.4</a:t>
            </a:r>
          </a:p>
          <a:p>
            <a:pPr lvl="1" rtl="0">
              <a:lnSpc>
                <a:spcPct val="85000"/>
              </a:lnSpc>
              <a:spcBef>
                <a:spcPct val="30000"/>
              </a:spcBef>
            </a:pPr>
            <a:r>
              <a:rPr sz="1300" lang="fr-FR"/>
              <a:t>Posez les questions suivantes aux étudiants afin de les faire débattre:</a:t>
            </a:r>
          </a:p>
          <a:p>
            <a:pPr lvl="2" rtl="0">
              <a:lnSpc>
                <a:spcPct val="85000"/>
              </a:lnSpc>
              <a:spcBef>
                <a:spcPct val="30000"/>
              </a:spcBef>
            </a:pPr>
            <a:r>
              <a:rPr sz="1300" lang="fr-FR"/>
              <a:t>Que se passerait-il si vous essayiez d'utiliser un câble qui a été raccordé en utilisant des normes différentes à chaque extrémité?</a:t>
            </a:r>
          </a:p>
          <a:p>
            <a:pPr lvl="2" rtl="0">
              <a:lnSpc>
                <a:spcPct val="85000"/>
              </a:lnSpc>
              <a:spcBef>
                <a:spcPct val="30000"/>
              </a:spcBef>
            </a:pPr>
            <a:r>
              <a:rPr sz="1300" lang="fr-FR"/>
              <a:t>Qu'est-ce qui améliore les catégories plus numérotées de fils de cuivre?</a:t>
            </a:r>
          </a:p>
          <a:p>
            <a:pPr marL="0" indent="0" rtl="0">
              <a:lnSpc>
                <a:spcPct val="85000"/>
              </a:lnSpc>
              <a:spcBef>
                <a:spcPct val="30000"/>
              </a:spcBef>
              <a:buNone/>
            </a:pPr>
            <a:r>
              <a:rPr sz="1300" lang="fr-FR"/>
              <a:t>Rubrique 4.5</a:t>
            </a:r>
          </a:p>
          <a:p>
            <a:pPr lvl="1" rtl="0">
              <a:lnSpc>
                <a:spcPct val="85000"/>
              </a:lnSpc>
              <a:spcBef>
                <a:spcPct val="30000"/>
              </a:spcBef>
            </a:pPr>
            <a:r>
              <a:rPr sz="1300" lang="fr-FR"/>
              <a:t>Posez les questions suivantes aux étudiants afin de les faire débattre:</a:t>
            </a:r>
          </a:p>
          <a:p>
            <a:pPr lvl="2" rtl="0">
              <a:lnSpc>
                <a:spcPct val="85000"/>
              </a:lnSpc>
              <a:spcBef>
                <a:spcPct val="30000"/>
              </a:spcBef>
            </a:pPr>
            <a:r>
              <a:rPr sz="1300" lang="fr-FR"/>
              <a:t>Avez-vous déjà vu ou traité une connexion à fibre optique?</a:t>
            </a:r>
          </a:p>
          <a:p>
            <a:pPr lvl="2" rtl="0">
              <a:lnSpc>
                <a:spcPct val="85000"/>
              </a:lnSpc>
              <a:spcBef>
                <a:spcPct val="30000"/>
              </a:spcBef>
            </a:pPr>
            <a:r>
              <a:rPr sz="1300" lang="fr-FR"/>
              <a:t>Si disponible, faites circuler quelques câbles de brassage à fibre optique avec différents connecteurs.</a:t>
            </a:r>
          </a:p>
          <a:p>
            <a:pPr marL="0" indent="0" rtl="0">
              <a:lnSpc>
                <a:spcPct val="85000"/>
              </a:lnSpc>
              <a:spcBef>
                <a:spcPct val="30000"/>
              </a:spcBef>
              <a:buNone/>
            </a:pPr>
            <a:r>
              <a:rPr sz="1300" lang="fr-FR"/>
              <a:t>Rubrique 4.6</a:t>
            </a:r>
          </a:p>
          <a:p>
            <a:pPr lvl="1" rtl="0">
              <a:lnSpc>
                <a:spcPct val="85000"/>
              </a:lnSpc>
              <a:spcBef>
                <a:spcPct val="30000"/>
              </a:spcBef>
            </a:pPr>
            <a:r>
              <a:rPr sz="1300" lang="fr-FR"/>
              <a:t>Posez les questions suivantes aux étudiants afin de les faire débattre:</a:t>
            </a:r>
          </a:p>
          <a:p>
            <a:pPr lvl="2" rtl="0">
              <a:lnSpc>
                <a:spcPct val="85000"/>
              </a:lnSpc>
              <a:spcBef>
                <a:spcPct val="30000"/>
              </a:spcBef>
            </a:pPr>
            <a:r>
              <a:rPr sz="1300" lang="fr-FR"/>
              <a:t>Avez-vous déjà utilisé un appareil sans fil autre que le Wi-Fi 802.11?</a:t>
            </a:r>
          </a:p>
          <a:p>
            <a:pPr>
              <a:lnSpc>
                <a:spcPct val="85000"/>
              </a:lnSpc>
              <a:spcBef>
                <a:spcPct val="30000"/>
              </a:spcBef>
            </a:pPr>
            <a:endParaRPr lang="en-US" sz="1400" dirty="0"/>
          </a:p>
          <a:p>
            <a:pPr lvl="1">
              <a:lnSpc>
                <a:spcPct val="85000"/>
              </a:lnSpc>
              <a:spcBef>
                <a:spcPct val="30000"/>
              </a:spcBef>
            </a:pPr>
            <a:endParaRPr lang="en-US" sz="1200" dirty="0"/>
          </a:p>
          <a:p>
            <a:pPr eaLnBrk="1" hangingPunct="1">
              <a:lnSpc>
                <a:spcPct val="85000"/>
              </a:lnSpc>
              <a:spcBef>
                <a:spcPct val="30000"/>
              </a:spcBef>
            </a:pPr>
            <a:endParaRPr lang="en-US" sz="1400" dirty="0"/>
          </a:p>
          <a:p>
            <a:pPr lvl="1">
              <a:lnSpc>
                <a:spcPct val="85000"/>
              </a:lnSpc>
              <a:spcBef>
                <a:spcPct val="30000"/>
              </a:spcBef>
            </a:pPr>
            <a:endParaRPr lang="en-US" sz="1200" dirty="0"/>
          </a:p>
          <a:p>
            <a:pPr lvl="1">
              <a:lnSpc>
                <a:spcPct val="85000"/>
              </a:lnSpc>
              <a:spcBef>
                <a:spcPct val="30000"/>
              </a:spcBef>
            </a:pPr>
            <a:endParaRPr lang="en-US" sz="1200" dirty="0"/>
          </a:p>
          <a:p>
            <a:pPr lvl="1">
              <a:lnSpc>
                <a:spcPct val="85000"/>
              </a:lnSpc>
              <a:spcBef>
                <a:spcPct val="30000"/>
              </a:spcBef>
            </a:pPr>
            <a:endParaRPr lang="en-US" sz="1200" dirty="0"/>
          </a:p>
          <a:p>
            <a:pPr eaLnBrk="1" hangingPunct="1">
              <a:lnSpc>
                <a:spcPct val="85000"/>
              </a:lnSpc>
              <a:spcBef>
                <a:spcPct val="30000"/>
              </a:spcBef>
            </a:pPr>
            <a:endParaRPr lang="en-US" sz="1400" dirty="0"/>
          </a:p>
          <a:p>
            <a:pPr marL="630238" lvl="2" indent="-214313">
              <a:buFont typeface="Arial" panose="020B0604020202020204" pitchFamily="34" charset="0"/>
              <a:buChar char="•"/>
            </a:pPr>
            <a:endParaRPr lang="en-US" sz="1100" dirty="0"/>
          </a:p>
          <a:p>
            <a:pPr marL="630238" lvl="2" indent="-214313">
              <a:buFont typeface="Arial" panose="020B0604020202020204" pitchFamily="34" charset="0"/>
              <a:buChar char="•"/>
            </a:pPr>
            <a:endParaRPr lang="en-US" sz="1400" dirty="0"/>
          </a:p>
          <a:p>
            <a:pPr eaLnBrk="1" hangingPunct="1">
              <a:lnSpc>
                <a:spcPct val="85000"/>
              </a:lnSpc>
              <a:spcBef>
                <a:spcPct val="30000"/>
              </a:spcBef>
            </a:pPr>
            <a:endParaRPr lang="en-US" sz="1400" b="1" dirty="0">
              <a:solidFill>
                <a:srgbClr val="FF0000"/>
              </a:solidFill>
            </a:endParaRPr>
          </a:p>
          <a:p>
            <a:pPr eaLnBrk="1" hangingPunct="1">
              <a:lnSpc>
                <a:spcPct val="85000"/>
              </a:lnSpc>
              <a:spcBef>
                <a:spcPct val="30000"/>
              </a:spcBef>
            </a:pPr>
            <a:endParaRPr lang="en-US" sz="1400" dirty="0"/>
          </a:p>
        </p:txBody>
      </p:sp>
    </p:spTree>
    <p:custDataLst>
      <p:tags r:id="rId1"/>
    </p:custDataLst>
    <p:extLst>
      <p:ext uri="{BB962C8B-B14F-4D97-AF65-F5344CB8AC3E}">
        <p14:creationId xmlns:p14="http://schemas.microsoft.com/office/powerpoint/2010/main" val="1129576059"/>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2316480"/>
            <a:ext cx="6672708" cy="1080143"/>
          </a:xfrm>
        </p:spPr>
        <p:txBody>
          <a:bodyPr/>
          <a:lstStyle/>
          <a:p>
            <a:pPr rtl="0"/>
            <a:r>
              <a:rPr lang="fr-FR">
                <a:solidFill>
                  <a:schemeClr val="accent5">
                    <a:lumMod val="40000"/>
                    <a:lumOff val="60000"/>
                  </a:schemeClr>
                </a:solidFill>
              </a:rPr>
              <a:t>Module 4: Couche physique</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Présentation des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p:txBody>
          <a:bodyPr/>
          <a:lstStyle/>
          <a:p>
            <a:pPr eaLnBrk="1" hangingPunct="1" rtl="0"/>
            <a:r>
              <a:rPr lang="fr-FR"/>
              <a:t>Objectifs du module</a:t>
            </a:r>
          </a:p>
        </p:txBody>
      </p:sp>
      <p:sp>
        <p:nvSpPr>
          <p:cNvPr id="3" name="Rectangle 1">
            <a:extLst>
              <a:ext uri="{FF2B5EF4-FFF2-40B4-BE49-F238E27FC236}">
                <a16:creationId xmlns:a16="http://schemas.microsoft.com/office/drawing/2014/main" id="{B5758CB9-E7D6-4639-ACDC-3F86DC2D2F72}"/>
              </a:ext>
            </a:extLst>
          </p:cNvPr>
          <p:cNvSpPr>
            <a:spLocks noChangeArrowheads="1"/>
          </p:cNvSpPr>
          <p:nvPr/>
        </p:nvSpPr>
        <p:spPr bwMode="auto">
          <a:xfrm>
            <a:off x="169682" y="646783"/>
            <a:ext cx="880463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false" sz="1600" b="true" i="false" u="none" strike="noStrike" cap="none" normalizeH="false" baseline="0" lang="fr-FR">
                <a:ln>
                  <a:noFill/>
                </a:ln>
                <a:solidFill>
                  <a:schemeClr val="tx1"/>
                </a:solidFill>
                <a:effectLst/>
                <a:latin typeface="+mn-lt"/>
                <a:ea typeface="Calibri" panose="020F0502020204030204" pitchFamily="34" charset="0"/>
                <a:cs typeface="Calibri" panose="020F0502020204030204" pitchFamily="34" charset="0"/>
              </a:rPr>
              <a:t>Titre du module: </a:t>
            </a:r>
            <a:r>
              <a:rPr kumimoji="false" sz="1600" b="false" i="false" u="none" strike="noStrike" cap="none" normalizeH="false" baseline="0" lang="fr-FR">
                <a:ln>
                  <a:noFill/>
                </a:ln>
                <a:solidFill>
                  <a:schemeClr val="tx1"/>
                </a:solidFill>
                <a:effectLst/>
                <a:latin typeface="+mn-lt"/>
                <a:ea typeface="Calibri" panose="020F0502020204030204" pitchFamily="34" charset="0"/>
                <a:cs typeface="Calibri" panose="020F0502020204030204" pitchFamily="34" charset="0"/>
              </a:rPr>
              <a:t>Couche physique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600" b="0" i="0" u="none" strike="noStrike" cap="none" normalizeH="0" baseline="0" dirty="0">
              <a:ln>
                <a:noFill/>
              </a:ln>
              <a:solidFill>
                <a:schemeClr val="tx1"/>
              </a:solidFill>
              <a:effectLst/>
              <a:latin typeface="+mn-lt"/>
            </a:endParaRPr>
          </a:p>
          <a:p>
            <a:pPr marL="0" marR="0" lvl="0" indent="0" algn="l" defTabSz="914400" rtl="0" eaLnBrk="0" fontAlgn="base" latinLnBrk="0" hangingPunct="0">
              <a:lnSpc>
                <a:spcPct val="100000"/>
              </a:lnSpc>
              <a:spcBef>
                <a:spcPct val="0"/>
              </a:spcBef>
              <a:spcAft>
                <a:spcPct val="0"/>
              </a:spcAft>
              <a:buClrTx/>
              <a:buSzTx/>
              <a:buFontTx/>
              <a:buNone/>
              <a:tabLst/>
            </a:pPr>
            <a:r>
              <a:rPr kumimoji="false" sz="1600" b="true" i="false" u="none" strike="noStrike" cap="none" normalizeH="false" baseline="0" lang="fr-FR">
                <a:ln>
                  <a:noFill/>
                </a:ln>
                <a:solidFill>
                  <a:schemeClr val="tx1"/>
                </a:solidFill>
                <a:effectLst/>
                <a:latin typeface="+mn-lt"/>
                <a:ea typeface="Calibri" panose="020F0502020204030204" pitchFamily="34" charset="0"/>
                <a:cs typeface="Calibri" panose="020F0502020204030204" pitchFamily="34" charset="0"/>
              </a:rPr>
              <a:t>Objectif du module</a:t>
            </a:r>
            <a:r>
              <a:rPr kumimoji="false" sz="1600" b="false" i="false" u="none" strike="noStrike" cap="none" normalizeH="false" baseline="0" lang="fr-FR">
                <a:ln>
                  <a:noFill/>
                </a:ln>
                <a:solidFill>
                  <a:schemeClr val="tx1"/>
                </a:solidFill>
                <a:effectLst/>
                <a:latin typeface="+mn-lt"/>
                <a:ea typeface="Calibri" panose="020F0502020204030204" pitchFamily="34" charset="0"/>
                <a:cs typeface="Calibri" panose="020F0502020204030204" pitchFamily="34" charset="0"/>
              </a:rPr>
              <a:t>: Expliquer comment les protocoles de la couche physique, les services et les supports de réseau prennent en charge les communications sur les réseaux de données</a:t>
            </a:r>
            <a:r>
              <a:rPr kumimoji="false" sz="1200" b="false" i="false" u="none" strike="noStrike" cap="none" normalizeH="false" baseline="0" lang="fr-FR">
                <a:ln>
                  <a:noFill/>
                </a:ln>
                <a:solidFill>
                  <a:schemeClr val="tx1"/>
                </a:solidFill>
                <a:effectLst/>
                <a:latin typeface="Calibri" panose="020F0502020204030204" pitchFamily="34" charset="0"/>
                <a:ea typeface="Calibri" panose="020F0502020204030204" pitchFamily="34" charset="0"/>
                <a:cs typeface="Calibri" panose="020F0502020204030204" pitchFamily="34" charset="0"/>
              </a:rPr>
              <a:t>.</a:t>
            </a:r>
          </a:p>
        </p:txBody>
      </p:sp>
      <p:graphicFrame>
        <p:nvGraphicFramePr>
          <p:cNvPr id="2" name="Table 1">
            <a:extLst>
              <a:ext uri="{FF2B5EF4-FFF2-40B4-BE49-F238E27FC236}">
                <a16:creationId xmlns:a16="http://schemas.microsoft.com/office/drawing/2014/main" id="{E974E1EB-2DBE-496F-B0B0-6C44227DA401}"/>
              </a:ext>
            </a:extLst>
          </p:cNvPr>
          <p:cNvGraphicFramePr>
            <a:graphicFrameLocks noGrp="1"/>
          </p:cNvGraphicFramePr>
          <p:nvPr>
            <p:extLst>
              <p:ext uri="{D42A27DB-BD31-4B8C-83A1-F6EECF244321}">
                <p14:modId xmlns:p14="http://schemas.microsoft.com/office/powerpoint/2010/main" val="2170267144"/>
              </p:ext>
            </p:extLst>
          </p:nvPr>
        </p:nvGraphicFramePr>
        <p:xfrm>
          <a:off x="766914" y="1892353"/>
          <a:ext cx="7604088" cy="2753032"/>
        </p:xfrm>
        <a:graphic>
          <a:graphicData uri="http://schemas.openxmlformats.org/drawingml/2006/table">
            <a:tbl>
              <a:tblPr firstRow="1" firstCol="1" bandRow="1">
                <a:tableStyleId>{5C22544A-7EE6-4342-B048-85BDC9FD1C3A}</a:tableStyleId>
              </a:tblPr>
              <a:tblGrid>
                <a:gridCol w="3802044">
                  <a:extLst>
                    <a:ext uri="{9D8B030D-6E8A-4147-A177-3AD203B41FA5}">
                      <a16:colId xmlns:a16="http://schemas.microsoft.com/office/drawing/2014/main" val="1523797708"/>
                    </a:ext>
                  </a:extLst>
                </a:gridCol>
                <a:gridCol w="3802044">
                  <a:extLst>
                    <a:ext uri="{9D8B030D-6E8A-4147-A177-3AD203B41FA5}">
                      <a16:colId xmlns:a16="http://schemas.microsoft.com/office/drawing/2014/main" val="2750207184"/>
                    </a:ext>
                  </a:extLst>
                </a:gridCol>
              </a:tblGrid>
              <a:tr h="216347">
                <a:tc>
                  <a:txBody>
                    <a:bodyPr/>
                    <a:lstStyle/>
                    <a:p>
                      <a:pPr marL="0" marR="0" rtl="0">
                        <a:lnSpc>
                          <a:spcPct val="107000"/>
                        </a:lnSpc>
                        <a:spcBef>
                          <a:spcPts val="0"/>
                        </a:spcBef>
                        <a:spcAft>
                          <a:spcPts val="0"/>
                        </a:spcAft>
                      </a:pPr>
                      <a:r>
                        <a:rPr sz="1200" lang="fr-FR">
                          <a:effectLst/>
                        </a:rPr>
                        <a:t>Titre du Rubrique</a:t>
                      </a:r>
                    </a:p>
                  </a:txBody>
                  <a:tcPr marL="68580" marR="68580" marT="0" marB="0"/>
                </a:tc>
                <a:tc>
                  <a:txBody>
                    <a:bodyPr/>
                    <a:lstStyle/>
                    <a:p>
                      <a:pPr marL="0" marR="0" rtl="0">
                        <a:lnSpc>
                          <a:spcPct val="107000"/>
                        </a:lnSpc>
                        <a:spcBef>
                          <a:spcPts val="0"/>
                        </a:spcBef>
                        <a:spcAft>
                          <a:spcPts val="0"/>
                        </a:spcAft>
                      </a:pPr>
                      <a:r>
                        <a:rPr sz="1200" lang="fr-FR">
                          <a:effectLst/>
                        </a:rPr>
                        <a:t>Objectif du Rubrique</a:t>
                      </a:r>
                    </a:p>
                  </a:txBody>
                  <a:tcPr marL="68580" marR="68580" marT="0" marB="0"/>
                </a:tc>
                <a:extLst>
                  <a:ext uri="{0D108BD9-81ED-4DB2-BD59-A6C34878D82A}">
                    <a16:rowId xmlns:a16="http://schemas.microsoft.com/office/drawing/2014/main" val="1874061904"/>
                  </a:ext>
                </a:extLst>
              </a:tr>
              <a:tr h="444151">
                <a:tc>
                  <a:txBody>
                    <a:bodyPr/>
                    <a:lstStyle/>
                    <a:p>
                      <a:pPr marL="0" marR="0" rtl="0">
                        <a:lnSpc>
                          <a:spcPct val="107000"/>
                        </a:lnSpc>
                        <a:spcBef>
                          <a:spcPts val="0"/>
                        </a:spcBef>
                        <a:spcAft>
                          <a:spcPts val="0"/>
                        </a:spcAft>
                      </a:pPr>
                      <a:r>
                        <a:rPr sz="1200" lang="fr-FR">
                          <a:effectLst/>
                        </a:rPr>
                        <a:t>Rôle de la couche physique</a:t>
                      </a:r>
                    </a:p>
                  </a:txBody>
                  <a:tcPr marL="68580" marR="68580" marT="0" marB="0"/>
                </a:tc>
                <a:tc>
                  <a:txBody>
                    <a:bodyPr/>
                    <a:lstStyle/>
                    <a:p>
                      <a:pPr marL="0" marR="0" rtl="0">
                        <a:lnSpc>
                          <a:spcPct val="107000"/>
                        </a:lnSpc>
                        <a:spcBef>
                          <a:spcPts val="0"/>
                        </a:spcBef>
                        <a:spcAft>
                          <a:spcPts val="0"/>
                        </a:spcAft>
                      </a:pPr>
                      <a:r>
                        <a:rPr sz="1200" lang="fr-FR">
                          <a:solidFill>
                            <a:srgbClr val="000000"/>
                          </a:solidFill>
                          <a:effectLst/>
                        </a:rPr>
                        <a:t>Décrire le rôle et les fonctions de la couche physique dans le réseau.</a:t>
                      </a:r>
                    </a:p>
                  </a:txBody>
                  <a:tcPr marL="68580" marR="68580" marT="0" marB="0"/>
                </a:tc>
                <a:extLst>
                  <a:ext uri="{0D108BD9-81ED-4DB2-BD59-A6C34878D82A}">
                    <a16:rowId xmlns:a16="http://schemas.microsoft.com/office/drawing/2014/main" val="1646858405"/>
                  </a:ext>
                </a:extLst>
              </a:tr>
              <a:tr h="315930">
                <a:tc>
                  <a:txBody>
                    <a:bodyPr/>
                    <a:lstStyle/>
                    <a:p>
                      <a:pPr marL="0" marR="0" rtl="0">
                        <a:lnSpc>
                          <a:spcPct val="107000"/>
                        </a:lnSpc>
                        <a:spcBef>
                          <a:spcPts val="0"/>
                        </a:spcBef>
                        <a:spcAft>
                          <a:spcPts val="0"/>
                        </a:spcAft>
                      </a:pPr>
                      <a:r>
                        <a:rPr sz="1200" lang="fr-FR">
                          <a:effectLst/>
                        </a:rPr>
                        <a:t>Caractéristiques de la couche physique</a:t>
                      </a:r>
                    </a:p>
                  </a:txBody>
                  <a:tcPr marL="68580" marR="68580" marT="0" marB="0"/>
                </a:tc>
                <a:tc>
                  <a:txBody>
                    <a:bodyPr/>
                    <a:lstStyle/>
                    <a:p>
                      <a:pPr marL="0" marR="0" rtl="0">
                        <a:lnSpc>
                          <a:spcPct val="107000"/>
                        </a:lnSpc>
                        <a:spcBef>
                          <a:spcPts val="0"/>
                        </a:spcBef>
                        <a:spcAft>
                          <a:spcPts val="0"/>
                        </a:spcAft>
                      </a:pPr>
                      <a:r>
                        <a:rPr sz="1200" lang="fr-FR">
                          <a:solidFill>
                            <a:srgbClr val="000000"/>
                          </a:solidFill>
                          <a:effectLst/>
                        </a:rPr>
                        <a:t>Décrire les caractéristiques de la couche physique.</a:t>
                      </a:r>
                    </a:p>
                  </a:txBody>
                  <a:tcPr marL="68580" marR="68580" marT="0" marB="0"/>
                </a:tc>
                <a:extLst>
                  <a:ext uri="{0D108BD9-81ED-4DB2-BD59-A6C34878D82A}">
                    <a16:rowId xmlns:a16="http://schemas.microsoft.com/office/drawing/2014/main" val="1435904258"/>
                  </a:ext>
                </a:extLst>
              </a:tr>
              <a:tr h="444151">
                <a:tc>
                  <a:txBody>
                    <a:bodyPr/>
                    <a:lstStyle/>
                    <a:p>
                      <a:pPr marL="0" marR="0" rtl="0">
                        <a:lnSpc>
                          <a:spcPct val="107000"/>
                        </a:lnSpc>
                        <a:spcBef>
                          <a:spcPts val="0"/>
                        </a:spcBef>
                        <a:spcAft>
                          <a:spcPts val="0"/>
                        </a:spcAft>
                      </a:pPr>
                      <a:r>
                        <a:rPr sz="1200" lang="fr-FR">
                          <a:effectLst/>
                        </a:rPr>
                        <a:t>Câblage en cuivre</a:t>
                      </a:r>
                    </a:p>
                  </a:txBody>
                  <a:tcPr marL="68580" marR="68580" marT="0" marB="0"/>
                </a:tc>
                <a:tc>
                  <a:txBody>
                    <a:bodyPr/>
                    <a:lstStyle/>
                    <a:p>
                      <a:pPr marL="0" marR="0" rtl="0">
                        <a:lnSpc>
                          <a:spcPct val="107000"/>
                        </a:lnSpc>
                        <a:spcBef>
                          <a:spcPts val="0"/>
                        </a:spcBef>
                        <a:spcAft>
                          <a:spcPts val="0"/>
                        </a:spcAft>
                      </a:pPr>
                      <a:r>
                        <a:rPr sz="1200" lang="fr-FR">
                          <a:solidFill>
                            <a:srgbClr val="000000"/>
                          </a:solidFill>
                          <a:effectLst/>
                        </a:rPr>
                        <a:t>Identifier les caractéristiques de base du câblage en cuivre.</a:t>
                      </a:r>
                    </a:p>
                  </a:txBody>
                  <a:tcPr marL="68580" marR="68580" marT="0" marB="0"/>
                </a:tc>
                <a:extLst>
                  <a:ext uri="{0D108BD9-81ED-4DB2-BD59-A6C34878D82A}">
                    <a16:rowId xmlns:a16="http://schemas.microsoft.com/office/drawing/2014/main" val="131737215"/>
                  </a:ext>
                </a:extLst>
              </a:tr>
              <a:tr h="444151">
                <a:tc>
                  <a:txBody>
                    <a:bodyPr/>
                    <a:lstStyle/>
                    <a:p>
                      <a:pPr marL="0" marR="0" rtl="0">
                        <a:lnSpc>
                          <a:spcPct val="107000"/>
                        </a:lnSpc>
                        <a:spcBef>
                          <a:spcPts val="0"/>
                        </a:spcBef>
                        <a:spcAft>
                          <a:spcPts val="0"/>
                        </a:spcAft>
                      </a:pPr>
                      <a:r>
                        <a:rPr sz="1200" lang="fr-FR">
                          <a:effectLst/>
                        </a:rPr>
                        <a:t>Câblage UTP</a:t>
                      </a:r>
                    </a:p>
                  </a:txBody>
                  <a:tcPr marL="68580" marR="68580" marT="0" marB="0"/>
                </a:tc>
                <a:tc>
                  <a:txBody>
                    <a:bodyPr/>
                    <a:lstStyle/>
                    <a:p>
                      <a:pPr marL="0" marR="0" rtl="0">
                        <a:lnSpc>
                          <a:spcPct val="107000"/>
                        </a:lnSpc>
                        <a:spcBef>
                          <a:spcPts val="0"/>
                        </a:spcBef>
                        <a:spcAft>
                          <a:spcPts val="0"/>
                        </a:spcAft>
                      </a:pPr>
                      <a:r>
                        <a:rPr sz="1200" lang="fr-FR">
                          <a:solidFill>
                            <a:srgbClr val="000000"/>
                          </a:solidFill>
                          <a:effectLst/>
                        </a:rPr>
                        <a:t>Expliquer comment le câblage UTP est utilisé dans les réseaux Ethernet.</a:t>
                      </a:r>
                    </a:p>
                  </a:txBody>
                  <a:tcPr marL="68580" marR="68580" marT="0" marB="0"/>
                </a:tc>
                <a:extLst>
                  <a:ext uri="{0D108BD9-81ED-4DB2-BD59-A6C34878D82A}">
                    <a16:rowId xmlns:a16="http://schemas.microsoft.com/office/drawing/2014/main" val="3818444524"/>
                  </a:ext>
                </a:extLst>
              </a:tr>
              <a:tr h="444151">
                <a:tc>
                  <a:txBody>
                    <a:bodyPr/>
                    <a:lstStyle/>
                    <a:p>
                      <a:pPr marL="0" marR="0" rtl="0">
                        <a:lnSpc>
                          <a:spcPct val="107000"/>
                        </a:lnSpc>
                        <a:spcBef>
                          <a:spcPts val="0"/>
                        </a:spcBef>
                        <a:spcAft>
                          <a:spcPts val="0"/>
                        </a:spcAft>
                      </a:pPr>
                      <a:r>
                        <a:rPr sz="1200" lang="fr-FR">
                          <a:effectLst/>
                        </a:rPr>
                        <a:t>Câblage à fibre optique</a:t>
                      </a:r>
                    </a:p>
                  </a:txBody>
                  <a:tcPr marL="68580" marR="68580" marT="0" marB="0"/>
                </a:tc>
                <a:tc>
                  <a:txBody>
                    <a:bodyPr/>
                    <a:lstStyle/>
                    <a:p>
                      <a:pPr marL="0" marR="0" rtl="0">
                        <a:lnSpc>
                          <a:spcPct val="107000"/>
                        </a:lnSpc>
                        <a:spcBef>
                          <a:spcPts val="0"/>
                        </a:spcBef>
                        <a:spcAft>
                          <a:spcPts val="0"/>
                        </a:spcAft>
                      </a:pPr>
                      <a:r>
                        <a:rPr sz="1200" lang="fr-FR">
                          <a:solidFill>
                            <a:srgbClr val="000000"/>
                          </a:solidFill>
                          <a:effectLst/>
                        </a:rPr>
                        <a:t>Décrire les câbles à fibre optique et leurs avantages principaux par rapport aux autres supports.</a:t>
                      </a:r>
                    </a:p>
                  </a:txBody>
                  <a:tcPr marL="68580" marR="68580" marT="0" marB="0"/>
                </a:tc>
                <a:extLst>
                  <a:ext uri="{0D108BD9-81ED-4DB2-BD59-A6C34878D82A}">
                    <a16:rowId xmlns:a16="http://schemas.microsoft.com/office/drawing/2014/main" val="1846877670"/>
                  </a:ext>
                </a:extLst>
              </a:tr>
              <a:tr h="444151">
                <a:tc>
                  <a:txBody>
                    <a:bodyPr/>
                    <a:lstStyle/>
                    <a:p>
                      <a:pPr marL="0" marR="0" rtl="0">
                        <a:lnSpc>
                          <a:spcPct val="107000"/>
                        </a:lnSpc>
                        <a:spcBef>
                          <a:spcPts val="0"/>
                        </a:spcBef>
                        <a:spcAft>
                          <a:spcPts val="0"/>
                        </a:spcAft>
                      </a:pPr>
                      <a:r>
                        <a:rPr sz="1200" lang="fr-FR">
                          <a:effectLst/>
                        </a:rPr>
                        <a:t>Supports sans fil</a:t>
                      </a:r>
                    </a:p>
                  </a:txBody>
                  <a:tcPr marL="68580" marR="68580" marT="0" marB="0"/>
                </a:tc>
                <a:tc>
                  <a:txBody>
                    <a:bodyPr/>
                    <a:lstStyle/>
                    <a:p>
                      <a:pPr marL="0" marR="0" rtl="0">
                        <a:lnSpc>
                          <a:spcPct val="107000"/>
                        </a:lnSpc>
                        <a:spcBef>
                          <a:spcPts val="0"/>
                        </a:spcBef>
                        <a:spcAft>
                          <a:spcPts val="0"/>
                        </a:spcAft>
                      </a:pPr>
                      <a:r>
                        <a:rPr sz="1200" lang="fr-FR">
                          <a:solidFill>
                            <a:srgbClr val="000000"/>
                          </a:solidFill>
                          <a:effectLst/>
                        </a:rPr>
                        <a:t>Connecter les périphériques en utilisant des supports filaires et sans fil.</a:t>
                      </a:r>
                    </a:p>
                  </a:txBody>
                  <a:tcPr marL="68580" marR="68580" marT="0" marB="0"/>
                </a:tc>
                <a:extLst>
                  <a:ext uri="{0D108BD9-81ED-4DB2-BD59-A6C34878D82A}">
                    <a16:rowId xmlns:a16="http://schemas.microsoft.com/office/drawing/2014/main" val="1886050846"/>
                  </a:ext>
                </a:extLst>
              </a:tr>
            </a:tbl>
          </a:graphicData>
        </a:graphic>
      </p:graphicFrame>
    </p:spTree>
    <p:custDataLst>
      <p:tags r:id="rId1"/>
    </p:custDataLst>
    <p:extLst>
      <p:ext uri="{BB962C8B-B14F-4D97-AF65-F5344CB8AC3E}">
        <p14:creationId xmlns:p14="http://schemas.microsoft.com/office/powerpoint/2010/main" val="111192384"/>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598042" cy="929640"/>
          </a:xfrm>
        </p:spPr>
        <p:txBody>
          <a:bodyPr/>
          <a:lstStyle/>
          <a:p>
            <a:pPr rtl="0"/>
            <a:r>
              <a:rPr lang="fr-FR">
                <a:solidFill>
                  <a:schemeClr val="accent5">
                    <a:lumMod val="40000"/>
                    <a:lumOff val="60000"/>
                  </a:schemeClr>
                </a:solidFill>
              </a:rPr>
              <a:t>4.1 Objectif de la couche physique</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Objectif de la couche physique</a:t>
            </a:r>
            <a:br>
              <a:rPr lang="en-US" dirty="0"/>
            </a:br>
            <a:r>
              <a:rPr sz="2400" lang="fr-FR"/>
              <a:t>La connexion physique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9"/>
            <a:ext cx="8280057" cy="3073946"/>
          </a:xfrm>
        </p:spPr>
        <p:txBody>
          <a:bodyPr/>
          <a:lstStyle/>
          <a:p>
            <a:pPr marL="342900" indent="-342900" algn="l" rtl="0">
              <a:buFont typeface="Arial" panose="020B0604020202020204" pitchFamily="34" charset="0"/>
              <a:buChar char="•"/>
            </a:pPr>
            <a:r>
              <a:rPr sz="1600" lang="fr-FR">
                <a:solidFill>
                  <a:srgbClr val="000000"/>
                </a:solidFill>
              </a:rPr>
              <a:t>Avant que les communications réseau peut se produire, une connexion physique à un réseau local doit être établie.</a:t>
            </a:r>
          </a:p>
          <a:p>
            <a:pPr marL="342900" indent="-342900" algn="l" rtl="0">
              <a:buFont typeface="Arial" panose="020B0604020202020204" pitchFamily="34" charset="0"/>
              <a:buChar char="•"/>
            </a:pPr>
            <a:r>
              <a:rPr sz="1600" lang="fr-FR">
                <a:solidFill>
                  <a:srgbClr val="000000"/>
                </a:solidFill>
              </a:rPr>
              <a:t>Cette connexion peut être câblée ou sans fil, selon la configuration du réseau.</a:t>
            </a:r>
          </a:p>
          <a:p>
            <a:pPr marL="342900" indent="-342900" algn="l" rtl="0">
              <a:buFont typeface="Arial" panose="020B0604020202020204" pitchFamily="34" charset="0"/>
              <a:buChar char="•"/>
            </a:pPr>
            <a:r>
              <a:rPr sz="1600" lang="fr-FR">
                <a:solidFill>
                  <a:srgbClr val="000000"/>
                </a:solidFill>
              </a:rPr>
              <a:t>Cela s'applique généralement, que vous envisagiez d'avoir un siège social ou une maison.</a:t>
            </a:r>
          </a:p>
          <a:p>
            <a:pPr marL="342900" indent="-342900" algn="l" rtl="0">
              <a:buFont typeface="Arial" panose="020B0604020202020204" pitchFamily="34" charset="0"/>
              <a:buChar char="•"/>
            </a:pPr>
            <a:r>
              <a:rPr sz="1600" lang="fr-FR">
                <a:solidFill>
                  <a:srgbClr val="000000"/>
                </a:solidFill>
              </a:rPr>
              <a:t>Les cartes d'interface réseau (NIC) permettent de connecter un périphérique au réseau.</a:t>
            </a:r>
          </a:p>
          <a:p>
            <a:pPr marL="342900" indent="-342900" algn="l" rtl="0">
              <a:buFont typeface="Arial" panose="020B0604020202020204" pitchFamily="34" charset="0"/>
              <a:buChar char="•"/>
            </a:pPr>
            <a:r>
              <a:rPr sz="1600" lang="fr-FR">
                <a:solidFill>
                  <a:srgbClr val="000000"/>
                </a:solidFill>
              </a:rPr>
              <a:t>Certains périphériques peuvent avoir une seule carte réseau, tandis que d'autres peuvent avoir plusieurs cartes réseau (avec ou sans fil, par exemple).</a:t>
            </a:r>
          </a:p>
          <a:p>
            <a:pPr marL="342900" indent="-342900" algn="l" rtl="0">
              <a:buFont typeface="Arial" panose="020B0604020202020204" pitchFamily="34" charset="0"/>
              <a:buChar char="•"/>
            </a:pPr>
            <a:r>
              <a:rPr sz="1600" lang="fr-FR">
                <a:solidFill>
                  <a:srgbClr val="000000"/>
                </a:solidFill>
              </a:rPr>
              <a:t>Toutes les connexions physiques n'offrent pas le même niveau de performance.</a:t>
            </a:r>
          </a:p>
        </p:txBody>
      </p:sp>
    </p:spTree>
    <p:extLst>
      <p:ext uri="{BB962C8B-B14F-4D97-AF65-F5344CB8AC3E}">
        <p14:creationId xmlns:p14="http://schemas.microsoft.com/office/powerpoint/2010/main" val="16710648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Objectif de la couche physique</a:t>
            </a:r>
            <a:br>
              <a:rPr lang="en-US" dirty="0"/>
            </a:br>
            <a:r>
              <a:rPr sz="2400" lang="fr-FR"/>
              <a:t>La couche physique</a:t>
            </a:r>
          </a:p>
        </p:txBody>
      </p:sp>
      <p:sp>
        <p:nvSpPr>
          <p:cNvPr id="4" name="Content Placeholder 3">
            <a:extLst>
              <a:ext uri="{FF2B5EF4-FFF2-40B4-BE49-F238E27FC236}">
                <a16:creationId xmlns:a16="http://schemas.microsoft.com/office/drawing/2014/main" id="{50693879-5816-3444-9D50-A12F1F37F5DE}"/>
              </a:ext>
            </a:extLst>
          </p:cNvPr>
          <p:cNvSpPr>
            <a:spLocks noGrp="1"/>
          </p:cNvSpPr>
          <p:nvPr>
            <p:ph idx="1"/>
          </p:nvPr>
        </p:nvSpPr>
        <p:spPr>
          <a:xfrm>
            <a:off x="431971" y="855418"/>
            <a:ext cx="3401475" cy="3528045"/>
          </a:xfrm>
        </p:spPr>
        <p:txBody>
          <a:bodyPr/>
          <a:lstStyle/>
          <a:p>
            <a:pPr marL="342900" indent="-342900" algn="l" rtl="0">
              <a:buFont typeface="Arial" panose="020B0604020202020204" pitchFamily="34" charset="0"/>
              <a:buChar char="•"/>
            </a:pPr>
            <a:r>
              <a:rPr sz="1600" lang="fr-FR">
                <a:solidFill>
                  <a:srgbClr val="000000"/>
                </a:solidFill>
              </a:rPr>
              <a:t>Transporte des bits sur le support réseau</a:t>
            </a:r>
          </a:p>
          <a:p>
            <a:pPr marL="342900" indent="-342900" algn="l" rtl="0">
              <a:buFont typeface="Arial" panose="020B0604020202020204" pitchFamily="34" charset="0"/>
              <a:buChar char="•"/>
            </a:pPr>
            <a:r>
              <a:rPr sz="1600" lang="fr-FR">
                <a:solidFill>
                  <a:srgbClr val="000000"/>
                </a:solidFill>
              </a:rPr>
              <a:t>Cette couche accepte une trame complète de la couche liaison de données et la code sous la forme d'une série de signaux transmis au support local.</a:t>
            </a:r>
          </a:p>
          <a:p>
            <a:pPr marL="342900" indent="-342900" algn="l" rtl="0">
              <a:buFont typeface="Arial" panose="020B0604020202020204" pitchFamily="34" charset="0"/>
              <a:buChar char="•"/>
            </a:pPr>
            <a:r>
              <a:rPr sz="1600" lang="fr-FR">
                <a:solidFill>
                  <a:srgbClr val="000000"/>
                </a:solidFill>
              </a:rPr>
              <a:t>C'est la dernière étape du processus d'encapsulation.</a:t>
            </a:r>
          </a:p>
          <a:p>
            <a:pPr marL="342900" indent="-342900" algn="l" rtl="0">
              <a:buFont typeface="Arial" panose="020B0604020202020204" pitchFamily="34" charset="0"/>
              <a:buChar char="•"/>
            </a:pPr>
            <a:r>
              <a:rPr sz="1600" lang="fr-FR">
                <a:solidFill>
                  <a:srgbClr val="000000"/>
                </a:solidFill>
              </a:rPr>
              <a:t>Le périphérique suivant dans le chemin d'accès à la destination reçoit les bits et re-encapsule le cadre, puis décide quoi en faire.</a:t>
            </a:r>
          </a:p>
        </p:txBody>
      </p:sp>
      <p:pic>
        <p:nvPicPr>
          <p:cNvPr id="5" name="Picture 4">
            <a:extLst>
              <a:ext uri="{FF2B5EF4-FFF2-40B4-BE49-F238E27FC236}">
                <a16:creationId xmlns:a16="http://schemas.microsoft.com/office/drawing/2014/main" id="{07FF563E-E612-FF49-AA84-F8F5904942B7}"/>
              </a:ext>
            </a:extLst>
          </p:cNvPr>
          <p:cNvPicPr>
            <a:picLocks noChangeAspect="1"/>
          </p:cNvPicPr>
          <p:nvPr/>
        </p:nvPicPr>
        <p:blipFill>
          <a:blip r:embed="rId3"/>
          <a:stretch>
            <a:fillRect/>
          </a:stretch>
        </p:blipFill>
        <p:spPr>
          <a:xfrm>
            <a:off x="3833446" y="1008092"/>
            <a:ext cx="4699000" cy="2768600"/>
          </a:xfrm>
          <a:prstGeom prst="rect">
            <a:avLst/>
          </a:prstGeom>
        </p:spPr>
      </p:pic>
    </p:spTree>
    <p:extLst>
      <p:ext uri="{BB962C8B-B14F-4D97-AF65-F5344CB8AC3E}">
        <p14:creationId xmlns:p14="http://schemas.microsoft.com/office/powerpoint/2010/main" val="10758204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4.2 Caractéristiques de la couche physique</a:t>
            </a:r>
          </a:p>
        </p:txBody>
      </p:sp>
    </p:spTree>
    <p:custDataLst>
      <p:tags r:id="rId1"/>
    </p:custDataLst>
    <p:extLst>
      <p:ext uri="{BB962C8B-B14F-4D97-AF65-F5344CB8AC3E}">
        <p14:creationId xmlns:p14="http://schemas.microsoft.com/office/powerpoint/2010/main" val="1619359580"/>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Caractéristiques de la couche physique</a:t>
            </a:r>
            <a:br>
              <a:rPr lang="en-US" dirty="0"/>
            </a:br>
            <a:r>
              <a:rPr sz="2400" lang="fr-FR"/>
              <a:t>Normes de la couche physique</a:t>
            </a:r>
          </a:p>
        </p:txBody>
      </p:sp>
      <p:pic>
        <p:nvPicPr>
          <p:cNvPr id="8" name="Content Placeholder 7">
            <a:extLst>
              <a:ext uri="{FF2B5EF4-FFF2-40B4-BE49-F238E27FC236}">
                <a16:creationId xmlns:a16="http://schemas.microsoft.com/office/drawing/2014/main" id="{8A8FA508-7561-8C48-9358-A4BB397A0444}"/>
              </a:ext>
            </a:extLst>
          </p:cNvPr>
          <p:cNvPicPr>
            <a:picLocks noGrp="1" noChangeAspect="1"/>
          </p:cNvPicPr>
          <p:nvPr>
            <p:ph idx="1"/>
          </p:nvPr>
        </p:nvPicPr>
        <p:blipFill>
          <a:blip r:embed="rId3"/>
          <a:stretch>
            <a:fillRect/>
          </a:stretch>
        </p:blipFill>
        <p:spPr>
          <a:xfrm>
            <a:off x="1101969" y="836638"/>
            <a:ext cx="6576646" cy="3716532"/>
          </a:xfrm>
          <a:prstGeom prst="rect">
            <a:avLst/>
          </a:prstGeom>
        </p:spPr>
      </p:pic>
    </p:spTree>
    <p:extLst>
      <p:ext uri="{BB962C8B-B14F-4D97-AF65-F5344CB8AC3E}">
        <p14:creationId xmlns:p14="http://schemas.microsoft.com/office/powerpoint/2010/main" val="256950394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Caractéristiques de la couche physique</a:t>
            </a:r>
            <a:br>
              <a:rPr lang="en-US" dirty="0"/>
            </a:br>
            <a:r>
              <a:rPr sz="2400" lang="fr-FR"/>
              <a:t>Composants physiques</a:t>
            </a:r>
          </a:p>
        </p:txBody>
      </p:sp>
      <p:sp>
        <p:nvSpPr>
          <p:cNvPr id="4" name="Content Placeholder 3">
            <a:extLst>
              <a:ext uri="{FF2B5EF4-FFF2-40B4-BE49-F238E27FC236}">
                <a16:creationId xmlns:a16="http://schemas.microsoft.com/office/drawing/2014/main" id="{6BE9E597-CDF1-0047-B112-C9FD7F790CC7}"/>
              </a:ext>
            </a:extLst>
          </p:cNvPr>
          <p:cNvSpPr>
            <a:spLocks noGrp="1"/>
          </p:cNvSpPr>
          <p:nvPr>
            <p:ph idx="1"/>
          </p:nvPr>
        </p:nvSpPr>
        <p:spPr>
          <a:xfrm>
            <a:off x="474662" y="844062"/>
            <a:ext cx="8280057" cy="3577672"/>
          </a:xfrm>
        </p:spPr>
        <p:txBody>
          <a:bodyPr/>
          <a:lstStyle/>
          <a:p>
            <a:pPr marL="0" indent="0" algn="l" rtl="0"/>
            <a:r>
              <a:rPr lang="fr-FR">
                <a:solidFill>
                  <a:srgbClr val="000000"/>
                </a:solidFill>
              </a:rPr>
              <a:t>Les normes de couche physique couvrent trois domaines fonctionnels:</a:t>
            </a:r>
          </a:p>
          <a:p>
            <a:pPr marL="415985" lvl="1" indent="-342900" rtl="0">
              <a:buFont typeface="Arial" panose="020B0604020202020204" pitchFamily="34" charset="0"/>
              <a:buChar char="•"/>
            </a:pPr>
            <a:r>
              <a:rPr lang="fr-FR">
                <a:solidFill>
                  <a:srgbClr val="000000"/>
                </a:solidFill>
              </a:rPr>
              <a:t>Composants physiques</a:t>
            </a:r>
          </a:p>
          <a:p>
            <a:pPr marL="415985" lvl="1" indent="-342900" rtl="0">
              <a:buFont typeface="Arial" panose="020B0604020202020204" pitchFamily="34" charset="0"/>
              <a:buChar char="•"/>
            </a:pPr>
            <a:r>
              <a:rPr lang="fr-FR">
                <a:solidFill>
                  <a:srgbClr val="000000"/>
                </a:solidFill>
              </a:rPr>
              <a:t>Codage</a:t>
            </a:r>
          </a:p>
          <a:p>
            <a:pPr marL="415985" lvl="1" indent="-342900" rtl="0">
              <a:buFont typeface="Arial" panose="020B0604020202020204" pitchFamily="34" charset="0"/>
              <a:buChar char="•"/>
            </a:pPr>
            <a:r>
              <a:rPr lang="fr-FR">
                <a:solidFill>
                  <a:srgbClr val="000000"/>
                </a:solidFill>
              </a:rPr>
              <a:t>Signalisation</a:t>
            </a:r>
          </a:p>
          <a:p>
            <a:pPr marL="415985" lvl="1" indent="-342900">
              <a:buFont typeface="Arial" panose="020B0604020202020204" pitchFamily="34" charset="0"/>
              <a:buChar char="•"/>
            </a:pPr>
            <a:endParaRPr lang="en-US" dirty="0">
              <a:solidFill>
                <a:srgbClr val="000000"/>
              </a:solidFill>
            </a:endParaRPr>
          </a:p>
          <a:p>
            <a:pPr marL="0" indent="0" algn="l" rtl="0"/>
            <a:r>
              <a:rPr lang="fr-FR">
                <a:solidFill>
                  <a:srgbClr val="000000"/>
                </a:solidFill>
              </a:rPr>
              <a:t>Les composants physiques sont les dispositifs matériels, les supports et autres connecteurs qui transmettent les signaux qui représentent les bits.</a:t>
            </a:r>
          </a:p>
          <a:p>
            <a:pPr marL="415985" lvl="1" indent="-342900" rtl="0">
              <a:buFont typeface="Arial" panose="020B0604020202020204" pitchFamily="34" charset="0"/>
              <a:buChar char="•"/>
            </a:pPr>
            <a:r>
              <a:rPr lang="fr-FR">
                <a:solidFill>
                  <a:srgbClr val="000000"/>
                </a:solidFill>
              </a:rPr>
              <a:t>Les composants matériels, tels que les cartes réseau, les interfaces et les connecteurs, les matériaux et les conceptions de câble, sont tous spécifiés dans des normes associées à la couche physique.</a:t>
            </a:r>
          </a:p>
        </p:txBody>
      </p:sp>
    </p:spTree>
    <p:extLst>
      <p:ext uri="{BB962C8B-B14F-4D97-AF65-F5344CB8AC3E}">
        <p14:creationId xmlns:p14="http://schemas.microsoft.com/office/powerpoint/2010/main" val="25236907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Caractéristiques de la couche physique</a:t>
            </a:r>
            <a:br>
              <a:rPr lang="en-US" dirty="0"/>
            </a:br>
            <a:r>
              <a:rPr sz="2400" lang="fr-FR"/>
              <a:t>Codage</a:t>
            </a:r>
          </a:p>
        </p:txBody>
      </p:sp>
      <p:sp>
        <p:nvSpPr>
          <p:cNvPr id="8" name="TextBox 7">
            <a:extLst>
              <a:ext uri="{FF2B5EF4-FFF2-40B4-BE49-F238E27FC236}">
                <a16:creationId xmlns:a16="http://schemas.microsoft.com/office/drawing/2014/main" id="{867B373F-3A37-F348-AE55-90901B27B883}"/>
              </a:ext>
            </a:extLst>
          </p:cNvPr>
          <p:cNvSpPr txBox="1"/>
          <p:nvPr/>
        </p:nvSpPr>
        <p:spPr>
          <a:xfrm>
            <a:off x="386862" y="1066800"/>
            <a:ext cx="3656013" cy="2554545"/>
          </a:xfrm>
          <a:prstGeom prst="rect">
            <a:avLst/>
          </a:prstGeom>
          <a:noFill/>
        </p:spPr>
        <p:txBody>
          <a:bodyPr wrap="square" rtlCol="0">
            <a:spAutoFit/>
          </a:bodyPr>
          <a:lstStyle/>
          <a:p>
            <a:pPr marL="285750" indent="-285750" rtl="0">
              <a:buFont typeface="Arial" panose="020B0604020202020204" pitchFamily="34" charset="0"/>
              <a:buChar char="•"/>
            </a:pPr>
            <a:r>
              <a:rPr sz="1600" lang="fr-FR">
                <a:solidFill>
                  <a:srgbClr val="000000"/>
                </a:solidFill>
                <a:latin typeface="+mn-lt"/>
              </a:rPr>
              <a:t>Le codage convertit le flux de bits en un format reconnaissable par l'appareil suivant dans le chemin du réseau.</a:t>
            </a:r>
          </a:p>
          <a:p>
            <a:pPr marL="285750" indent="-285750" rtl="0">
              <a:buFont typeface="Arial" panose="020B0604020202020204" pitchFamily="34" charset="0"/>
              <a:buChar char="•"/>
            </a:pPr>
            <a:r>
              <a:rPr sz="1600" lang="fr-FR">
                <a:solidFill>
                  <a:srgbClr val="000000"/>
                </a:solidFill>
                <a:latin typeface="+mn-lt"/>
              </a:rPr>
              <a:t>Ce "codage" fournit des modèles prévisibles qui peuvent être reconnus par l'appareil suivant.</a:t>
            </a:r>
          </a:p>
          <a:p>
            <a:pPr marL="285750" indent="-285750" rtl="0">
              <a:buFont typeface="Arial" panose="020B0604020202020204" pitchFamily="34" charset="0"/>
              <a:buChar char="•"/>
            </a:pPr>
            <a:r>
              <a:rPr sz="1600" lang="fr-FR">
                <a:solidFill>
                  <a:srgbClr val="000000"/>
                </a:solidFill>
                <a:latin typeface="+mn-lt"/>
              </a:rPr>
              <a:t>Des exemples de méthodes d'encodage incluent Manchester (illustré dans la figure), 4B/5B et 8B/10B.</a:t>
            </a:r>
          </a:p>
        </p:txBody>
      </p:sp>
      <p:pic>
        <p:nvPicPr>
          <p:cNvPr id="7" name="Content Placeholder 6">
            <a:extLst>
              <a:ext uri="{FF2B5EF4-FFF2-40B4-BE49-F238E27FC236}">
                <a16:creationId xmlns:a16="http://schemas.microsoft.com/office/drawing/2014/main" id="{15258416-999A-294E-8E65-12B100E49082}"/>
              </a:ext>
            </a:extLst>
          </p:cNvPr>
          <p:cNvPicPr>
            <a:picLocks noGrp="1" noChangeAspect="1"/>
          </p:cNvPicPr>
          <p:nvPr>
            <p:ph idx="1"/>
          </p:nvPr>
        </p:nvPicPr>
        <p:blipFill>
          <a:blip r:embed="rId3"/>
          <a:stretch>
            <a:fillRect/>
          </a:stretch>
        </p:blipFill>
        <p:spPr>
          <a:xfrm>
            <a:off x="4042875" y="970634"/>
            <a:ext cx="4660900" cy="3441700"/>
          </a:xfrm>
        </p:spPr>
      </p:pic>
    </p:spTree>
    <p:extLst>
      <p:ext uri="{BB962C8B-B14F-4D97-AF65-F5344CB8AC3E}">
        <p14:creationId xmlns:p14="http://schemas.microsoft.com/office/powerpoint/2010/main" val="173470008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Contenu pédagogique de l'instructeur - Guide de planification du module 4</a:t>
            </a:r>
          </a:p>
        </p:txBody>
      </p:sp>
      <p:sp>
        <p:nvSpPr>
          <p:cNvPr id="4099" name="Rectangle 34"/>
          <p:cNvSpPr>
            <a:spLocks noGrp="1" noChangeArrowheads="1"/>
          </p:cNvSpPr>
          <p:nvPr>
            <p:ph idx="1"/>
          </p:nvPr>
        </p:nvSpPr>
        <p:spPr>
          <a:xfrm>
            <a:off x="145357" y="808179"/>
            <a:ext cx="8433035" cy="3773247"/>
          </a:xfrm>
        </p:spPr>
        <p:txBody>
          <a:bodyPr/>
          <a:lstStyle/>
          <a:p>
            <a:pPr marL="0" indent="0" rtl="0">
              <a:buNone/>
            </a:pPr>
            <a:r>
              <a:rPr lang="fr-FR"/>
              <a:t>Cette présentation PowerPoint est divisée en deux parties:</a:t>
            </a:r>
          </a:p>
          <a:p>
            <a:pPr rtl="0">
              <a:buFont typeface="Arial" panose="020B0604020202020204" pitchFamily="34" charset="0"/>
              <a:buChar char="•"/>
            </a:pPr>
            <a:r>
              <a:rPr lang="fr-FR"/>
              <a:t>Guide de planification de l'enseignant</a:t>
            </a:r>
          </a:p>
          <a:p>
            <a:pPr lvl="1" rtl="0">
              <a:buFont typeface="Arial" panose="020B0604020202020204" pitchFamily="34" charset="0"/>
              <a:buChar char="•"/>
            </a:pPr>
            <a:r>
              <a:rPr lang="fr-FR"/>
              <a:t>Informations pour vous aider à vous familiariser avec le module</a:t>
            </a:r>
          </a:p>
          <a:p>
            <a:pPr lvl="1" rtl="0">
              <a:buFont typeface="Arial" panose="020B0604020202020204" pitchFamily="34" charset="0"/>
              <a:buChar char="•"/>
            </a:pPr>
            <a:r>
              <a:rPr lang="fr-FR"/>
              <a:t>Outils pédagogiques</a:t>
            </a:r>
          </a:p>
          <a:p>
            <a:pPr rtl="0">
              <a:buFont typeface="Arial" panose="020B0604020202020204" pitchFamily="34" charset="0"/>
              <a:buChar char="•"/>
            </a:pPr>
            <a:r>
              <a:rPr lang="fr-FR"/>
              <a:t>Présentation en classe pour le formateur</a:t>
            </a:r>
          </a:p>
          <a:p>
            <a:pPr lvl="1" rtl="0"/>
            <a:r>
              <a:rPr lang="fr-FR"/>
              <a:t>Diapositives facultatives que vous pouvez utiliser en classe</a:t>
            </a:r>
          </a:p>
          <a:p>
            <a:pPr lvl="1" rtl="0"/>
            <a:r>
              <a:rPr lang="fr-FR"/>
              <a:t>Commence à la diapositive 11</a:t>
            </a:r>
          </a:p>
          <a:p>
            <a:pPr marL="142875" lvl="1" indent="0" algn="ctr" rtl="0">
              <a:buNone/>
            </a:pPr>
            <a:r>
              <a:rPr sz="1600" b="true" lang="fr-FR"/>
              <a:t>Remarque</a:t>
            </a:r>
            <a:r>
              <a:rPr sz="1600" lang="fr-FR"/>
              <a:t>: supprimez le guide de planification de cette présentation avant de la partager.</a:t>
            </a:r>
          </a:p>
          <a:p>
            <a:pPr marL="0" indent="0" rtl="0">
              <a:buNone/>
            </a:pPr>
            <a:r>
              <a:rPr sz="1600" b="true" lang="fr-FR">
                <a:solidFill>
                  <a:schemeClr val="accent4"/>
                </a:solidFill>
              </a:rPr>
              <a:t>Pour obtenir de l'aide et des ressources supplémentaires, consultez la page d'accueil de l'instructeur et les ressources du cours pour ce cours. Vous pouvez également visiter le site de développement professionnel sur netacad.com, la page Facebook officielle de Cisco Networking Academy ou le groupe FB Instructor Only.</a:t>
            </a:r>
          </a:p>
        </p:txBody>
      </p:sp>
    </p:spTree>
    <p:custDataLst>
      <p:tags r:id="rId1"/>
    </p:custDataLst>
    <p:extLst>
      <p:ext uri="{BB962C8B-B14F-4D97-AF65-F5344CB8AC3E}">
        <p14:creationId xmlns:p14="http://schemas.microsoft.com/office/powerpoint/2010/main" val="3599581950"/>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4572000" cy="731837"/>
          </a:xfrm>
        </p:spPr>
        <p:txBody>
          <a:bodyPr/>
          <a:lstStyle/>
          <a:p>
            <a:pPr rtl="0"/>
            <a:r>
              <a:rPr sz="1600" lang="fr-FR"/>
              <a:t>Caractéristiques de la couche physique</a:t>
            </a:r>
            <a:br>
              <a:rPr lang="en-US" dirty="0"/>
            </a:br>
            <a:r>
              <a:rPr sz="2400" lang="fr-FR"/>
              <a:t>Signalisation</a:t>
            </a:r>
          </a:p>
        </p:txBody>
      </p:sp>
      <p:sp>
        <p:nvSpPr>
          <p:cNvPr id="8" name="TextBox 7">
            <a:extLst>
              <a:ext uri="{FF2B5EF4-FFF2-40B4-BE49-F238E27FC236}">
                <a16:creationId xmlns:a16="http://schemas.microsoft.com/office/drawing/2014/main" id="{867B373F-3A37-F348-AE55-90901B27B883}"/>
              </a:ext>
            </a:extLst>
          </p:cNvPr>
          <p:cNvSpPr txBox="1"/>
          <p:nvPr/>
        </p:nvSpPr>
        <p:spPr>
          <a:xfrm>
            <a:off x="386862" y="1066800"/>
            <a:ext cx="4056184" cy="1323439"/>
          </a:xfrm>
          <a:prstGeom prst="rect">
            <a:avLst/>
          </a:prstGeom>
          <a:noFill/>
        </p:spPr>
        <p:txBody>
          <a:bodyPr wrap="square" rtlCol="0">
            <a:spAutoFit/>
          </a:bodyPr>
          <a:lstStyle/>
          <a:p>
            <a:pPr marL="285750" indent="-285750" rtl="0">
              <a:buFont typeface="Arial" panose="020B0604020202020204" pitchFamily="34" charset="0"/>
              <a:buChar char="•"/>
            </a:pPr>
            <a:r>
              <a:rPr sz="1600" lang="fr-FR">
                <a:solidFill>
                  <a:srgbClr val="000000"/>
                </a:solidFill>
                <a:latin typeface="+mn-lt"/>
              </a:rPr>
              <a:t>La méthode de signalisation est la façon dont les valeurs de bits, «1» et «0» sont représentées sur le support physique.</a:t>
            </a:r>
          </a:p>
          <a:p>
            <a:pPr marL="285750" indent="-285750" rtl="0">
              <a:buFont typeface="Arial" panose="020B0604020202020204" pitchFamily="34" charset="0"/>
              <a:buChar char="•"/>
            </a:pPr>
            <a:r>
              <a:rPr sz="1600" lang="fr-FR">
                <a:solidFill>
                  <a:srgbClr val="000000"/>
                </a:solidFill>
                <a:latin typeface="+mn-lt"/>
              </a:rPr>
              <a:t>La méthode de signalisation varie selon le type de support utilisé.</a:t>
            </a:r>
          </a:p>
        </p:txBody>
      </p:sp>
      <p:pic>
        <p:nvPicPr>
          <p:cNvPr id="6" name="Content Placeholder 5">
            <a:extLst>
              <a:ext uri="{FF2B5EF4-FFF2-40B4-BE49-F238E27FC236}">
                <a16:creationId xmlns:a16="http://schemas.microsoft.com/office/drawing/2014/main" id="{A269CFD5-4CF5-6F41-84C4-121383F6B569}"/>
              </a:ext>
            </a:extLst>
          </p:cNvPr>
          <p:cNvPicPr>
            <a:picLocks noGrp="1" noChangeAspect="1"/>
          </p:cNvPicPr>
          <p:nvPr>
            <p:ph idx="1"/>
          </p:nvPr>
        </p:nvPicPr>
        <p:blipFill>
          <a:blip r:embed="rId3"/>
          <a:stretch>
            <a:fillRect/>
          </a:stretch>
        </p:blipFill>
        <p:spPr>
          <a:xfrm>
            <a:off x="678748" y="2847476"/>
            <a:ext cx="3072240" cy="1083409"/>
          </a:xfrm>
        </p:spPr>
      </p:pic>
      <p:sp>
        <p:nvSpPr>
          <p:cNvPr id="13" name="TextBox 12">
            <a:extLst>
              <a:ext uri="{FF2B5EF4-FFF2-40B4-BE49-F238E27FC236}">
                <a16:creationId xmlns:a16="http://schemas.microsoft.com/office/drawing/2014/main" id="{B661482A-007E-BE46-BEAF-3DA2CB5B442B}"/>
              </a:ext>
            </a:extLst>
          </p:cNvPr>
          <p:cNvSpPr txBox="1"/>
          <p:nvPr/>
        </p:nvSpPr>
        <p:spPr>
          <a:xfrm>
            <a:off x="856964" y="3930885"/>
            <a:ext cx="2715808" cy="276999"/>
          </a:xfrm>
          <a:prstGeom prst="rect">
            <a:avLst/>
          </a:prstGeom>
          <a:noFill/>
        </p:spPr>
        <p:txBody>
          <a:bodyPr wrap="none" rtlCol="0">
            <a:spAutoFit/>
          </a:bodyPr>
          <a:lstStyle/>
          <a:p>
            <a:pPr rtl="0"/>
            <a:r>
              <a:rPr sz="1200" lang="fr-FR"/>
              <a:t>Signaux électriques par câble en cuivre</a:t>
            </a:r>
          </a:p>
        </p:txBody>
      </p:sp>
      <p:pic>
        <p:nvPicPr>
          <p:cNvPr id="10" name="Picture 9">
            <a:extLst>
              <a:ext uri="{FF2B5EF4-FFF2-40B4-BE49-F238E27FC236}">
                <a16:creationId xmlns:a16="http://schemas.microsoft.com/office/drawing/2014/main" id="{7417B433-B0D6-D348-A6BA-E2DE3E28C539}"/>
              </a:ext>
            </a:extLst>
          </p:cNvPr>
          <p:cNvPicPr>
            <a:picLocks noChangeAspect="1"/>
          </p:cNvPicPr>
          <p:nvPr/>
        </p:nvPicPr>
        <p:blipFill>
          <a:blip r:embed="rId4"/>
          <a:stretch>
            <a:fillRect/>
          </a:stretch>
        </p:blipFill>
        <p:spPr>
          <a:xfrm>
            <a:off x="4891700" y="131163"/>
            <a:ext cx="3575378" cy="975103"/>
          </a:xfrm>
          <a:prstGeom prst="rect">
            <a:avLst/>
          </a:prstGeom>
        </p:spPr>
      </p:pic>
      <p:sp>
        <p:nvSpPr>
          <p:cNvPr id="14" name="TextBox 13">
            <a:extLst>
              <a:ext uri="{FF2B5EF4-FFF2-40B4-BE49-F238E27FC236}">
                <a16:creationId xmlns:a16="http://schemas.microsoft.com/office/drawing/2014/main" id="{77BAD6EB-A82B-CC4A-B7B5-C06FE8DEA4F2}"/>
              </a:ext>
            </a:extLst>
          </p:cNvPr>
          <p:cNvSpPr txBox="1"/>
          <p:nvPr/>
        </p:nvSpPr>
        <p:spPr>
          <a:xfrm>
            <a:off x="5358354" y="1186674"/>
            <a:ext cx="2642070" cy="276999"/>
          </a:xfrm>
          <a:prstGeom prst="rect">
            <a:avLst/>
          </a:prstGeom>
          <a:noFill/>
        </p:spPr>
        <p:txBody>
          <a:bodyPr wrap="none" rtlCol="0">
            <a:spAutoFit/>
          </a:bodyPr>
          <a:lstStyle/>
          <a:p>
            <a:pPr rtl="0"/>
            <a:r>
              <a:rPr sz="1200" lang="fr-FR"/>
              <a:t>Impulsions lumineuses sur câble à fibres optiques</a:t>
            </a:r>
          </a:p>
        </p:txBody>
      </p:sp>
      <p:pic>
        <p:nvPicPr>
          <p:cNvPr id="12" name="Picture 11">
            <a:extLst>
              <a:ext uri="{FF2B5EF4-FFF2-40B4-BE49-F238E27FC236}">
                <a16:creationId xmlns:a16="http://schemas.microsoft.com/office/drawing/2014/main" id="{D4B1E1AC-C55C-7B4C-80AC-FDBBEFFFCFA3}"/>
              </a:ext>
            </a:extLst>
          </p:cNvPr>
          <p:cNvPicPr>
            <a:picLocks noChangeAspect="1"/>
          </p:cNvPicPr>
          <p:nvPr/>
        </p:nvPicPr>
        <p:blipFill>
          <a:blip r:embed="rId5"/>
          <a:stretch>
            <a:fillRect/>
          </a:stretch>
        </p:blipFill>
        <p:spPr>
          <a:xfrm>
            <a:off x="5007344" y="1743204"/>
            <a:ext cx="3612070" cy="2719199"/>
          </a:xfrm>
          <a:prstGeom prst="rect">
            <a:avLst/>
          </a:prstGeom>
        </p:spPr>
      </p:pic>
      <p:sp>
        <p:nvSpPr>
          <p:cNvPr id="15" name="TextBox 14">
            <a:extLst>
              <a:ext uri="{FF2B5EF4-FFF2-40B4-BE49-F238E27FC236}">
                <a16:creationId xmlns:a16="http://schemas.microsoft.com/office/drawing/2014/main" id="{649305C5-A24C-804E-9F7C-9668430FDC07}"/>
              </a:ext>
            </a:extLst>
          </p:cNvPr>
          <p:cNvSpPr txBox="1"/>
          <p:nvPr/>
        </p:nvSpPr>
        <p:spPr>
          <a:xfrm>
            <a:off x="5578105" y="4380398"/>
            <a:ext cx="2470548" cy="276999"/>
          </a:xfrm>
          <a:prstGeom prst="rect">
            <a:avLst/>
          </a:prstGeom>
          <a:noFill/>
        </p:spPr>
        <p:txBody>
          <a:bodyPr wrap="none" rtlCol="0">
            <a:spAutoFit/>
          </a:bodyPr>
          <a:lstStyle/>
          <a:p>
            <a:pPr rtl="0"/>
            <a:r>
              <a:rPr sz="1200" lang="fr-FR"/>
              <a:t>Signaux micro-ondes sans fil</a:t>
            </a:r>
          </a:p>
        </p:txBody>
      </p:sp>
    </p:spTree>
    <p:extLst>
      <p:ext uri="{BB962C8B-B14F-4D97-AF65-F5344CB8AC3E}">
        <p14:creationId xmlns:p14="http://schemas.microsoft.com/office/powerpoint/2010/main" val="4109067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Caractéristiques de la couche physique</a:t>
            </a:r>
            <a:br>
              <a:rPr lang="en-US" dirty="0"/>
            </a:br>
            <a:r>
              <a:rPr sz="2400" lang="fr-FR"/>
              <a:t>Bande passante</a:t>
            </a:r>
          </a:p>
        </p:txBody>
      </p:sp>
      <p:sp>
        <p:nvSpPr>
          <p:cNvPr id="5" name="TextBox 4">
            <a:extLst>
              <a:ext uri="{FF2B5EF4-FFF2-40B4-BE49-F238E27FC236}">
                <a16:creationId xmlns:a16="http://schemas.microsoft.com/office/drawing/2014/main" id="{4857A863-7491-0041-AF26-F779D70A7E36}"/>
              </a:ext>
            </a:extLst>
          </p:cNvPr>
          <p:cNvSpPr txBox="1"/>
          <p:nvPr/>
        </p:nvSpPr>
        <p:spPr>
          <a:xfrm>
            <a:off x="474662" y="890954"/>
            <a:ext cx="8094907" cy="1323439"/>
          </a:xfrm>
          <a:prstGeom prst="rect">
            <a:avLst/>
          </a:prstGeom>
          <a:noFill/>
        </p:spPr>
        <p:txBody>
          <a:bodyPr wrap="square" rtlCol="0">
            <a:spAutoFit/>
          </a:bodyPr>
          <a:lstStyle/>
          <a:p>
            <a:pPr marL="285750" indent="-285750" rtl="0">
              <a:buFont typeface="Arial" panose="020B0604020202020204" pitchFamily="34" charset="0"/>
              <a:buChar char="•"/>
            </a:pPr>
            <a:r>
              <a:rPr sz="1600" lang="fr-FR">
                <a:solidFill>
                  <a:srgbClr val="000000"/>
                </a:solidFill>
              </a:rPr>
              <a:t>La bande passante est la capacité d'un support à transporter des données.</a:t>
            </a:r>
          </a:p>
          <a:p>
            <a:pPr marL="285750" indent="-285750" rtl="0">
              <a:buFont typeface="Arial" panose="020B0604020202020204" pitchFamily="34" charset="0"/>
              <a:buChar char="•"/>
            </a:pPr>
            <a:r>
              <a:rPr sz="1600" lang="fr-FR">
                <a:solidFill>
                  <a:srgbClr val="000000"/>
                </a:solidFill>
              </a:rPr>
              <a:t>La bande passante numérique mesure la quantité de données qui peuvent circuler d'un endroit à un autre dans un laps de temps donné ; combien de bits peuvent être transmis en une seconde.</a:t>
            </a:r>
          </a:p>
          <a:p>
            <a:pPr marL="285750" indent="-285750" rtl="0">
              <a:buFont typeface="Arial" panose="020B0604020202020204" pitchFamily="34" charset="0"/>
              <a:buChar char="•"/>
            </a:pPr>
            <a:r>
              <a:rPr sz="1600" lang="fr-FR">
                <a:solidFill>
                  <a:srgbClr val="000000"/>
                </a:solidFill>
              </a:rPr>
              <a:t>Les propriétés physiques des supports, les technologies actuelles et les lois de la physique jouent un rôle dans la détermination de la bande passante disponible.</a:t>
            </a:r>
          </a:p>
        </p:txBody>
      </p:sp>
      <p:graphicFrame>
        <p:nvGraphicFramePr>
          <p:cNvPr id="7" name="Content Placeholder 6">
            <a:extLst>
              <a:ext uri="{FF2B5EF4-FFF2-40B4-BE49-F238E27FC236}">
                <a16:creationId xmlns:a16="http://schemas.microsoft.com/office/drawing/2014/main" id="{73BB6E86-62EB-2348-9F73-08093BACDAF3}"/>
              </a:ext>
            </a:extLst>
          </p:cNvPr>
          <p:cNvGraphicFramePr>
            <a:graphicFrameLocks noGrp="1"/>
          </p:cNvGraphicFramePr>
          <p:nvPr>
            <p:ph idx="1"/>
            <p:extLst>
              <p:ext uri="{D42A27DB-BD31-4B8C-83A1-F6EECF244321}">
                <p14:modId xmlns:p14="http://schemas.microsoft.com/office/powerpoint/2010/main" val="498589601"/>
              </p:ext>
            </p:extLst>
          </p:nvPr>
        </p:nvGraphicFramePr>
        <p:xfrm>
          <a:off x="474662" y="2373510"/>
          <a:ext cx="8280399" cy="2225040"/>
        </p:xfrm>
        <a:graphic>
          <a:graphicData uri="http://schemas.openxmlformats.org/drawingml/2006/table">
            <a:tbl>
              <a:tblPr firstRow="1" bandRow="1">
                <a:tableStyleId>{5C22544A-7EE6-4342-B048-85BDC9FD1C3A}</a:tableStyleId>
              </a:tblPr>
              <a:tblGrid>
                <a:gridCol w="2116138">
                  <a:extLst>
                    <a:ext uri="{9D8B030D-6E8A-4147-A177-3AD203B41FA5}">
                      <a16:colId xmlns:a16="http://schemas.microsoft.com/office/drawing/2014/main" val="3729139006"/>
                    </a:ext>
                  </a:extLst>
                </a:gridCol>
                <a:gridCol w="1312985">
                  <a:extLst>
                    <a:ext uri="{9D8B030D-6E8A-4147-A177-3AD203B41FA5}">
                      <a16:colId xmlns:a16="http://schemas.microsoft.com/office/drawing/2014/main" val="2623022619"/>
                    </a:ext>
                  </a:extLst>
                </a:gridCol>
                <a:gridCol w="4851276">
                  <a:extLst>
                    <a:ext uri="{9D8B030D-6E8A-4147-A177-3AD203B41FA5}">
                      <a16:colId xmlns:a16="http://schemas.microsoft.com/office/drawing/2014/main" val="1988913492"/>
                    </a:ext>
                  </a:extLst>
                </a:gridCol>
              </a:tblGrid>
              <a:tr h="370840">
                <a:tc>
                  <a:txBody>
                    <a:bodyPr/>
                    <a:lstStyle/>
                    <a:p>
                      <a:pPr rtl="0"/>
                      <a:r>
                        <a:rPr lang="fr-FR"/>
                        <a:t>Unité de bande passante</a:t>
                      </a:r>
                    </a:p>
                  </a:txBody>
                  <a:tcPr/>
                </a:tc>
                <a:tc>
                  <a:txBody>
                    <a:bodyPr/>
                    <a:lstStyle/>
                    <a:p>
                      <a:pPr rtl="0"/>
                      <a:r>
                        <a:rPr lang="fr-FR"/>
                        <a:t>Abréviation</a:t>
                      </a:r>
                    </a:p>
                  </a:txBody>
                  <a:tcPr/>
                </a:tc>
                <a:tc>
                  <a:txBody>
                    <a:bodyPr/>
                    <a:lstStyle/>
                    <a:p>
                      <a:pPr rtl="0"/>
                      <a:r>
                        <a:rPr lang="fr-FR"/>
                        <a:t>Équivalence</a:t>
                      </a:r>
                    </a:p>
                  </a:txBody>
                  <a:tcPr/>
                </a:tc>
                <a:extLst>
                  <a:ext uri="{0D108BD9-81ED-4DB2-BD59-A6C34878D82A}">
                    <a16:rowId xmlns:a16="http://schemas.microsoft.com/office/drawing/2014/main" val="2583676789"/>
                  </a:ext>
                </a:extLst>
              </a:tr>
              <a:tr h="370840">
                <a:tc>
                  <a:txBody>
                    <a:bodyPr/>
                    <a:lstStyle/>
                    <a:p>
                      <a:pPr rtl="0"/>
                      <a:r>
                        <a:rPr lang="fr-FR">
                          <a:solidFill>
                            <a:srgbClr val="000000"/>
                          </a:solidFill>
                        </a:rPr>
                        <a:t>Bits par seconde</a:t>
                      </a:r>
                    </a:p>
                  </a:txBody>
                  <a:tcPr/>
                </a:tc>
                <a:tc>
                  <a:txBody>
                    <a:bodyPr/>
                    <a:lstStyle/>
                    <a:p>
                      <a:pPr rtl="0"/>
                      <a:r>
                        <a:rPr lang="fr-FR">
                          <a:solidFill>
                            <a:srgbClr val="000000"/>
                          </a:solidFill>
                        </a:rPr>
                        <a:t>bps</a:t>
                      </a:r>
                    </a:p>
                  </a:txBody>
                  <a:tcPr/>
                </a:tc>
                <a:tc>
                  <a:txBody>
                    <a:bodyPr/>
                    <a:lstStyle/>
                    <a:p>
                      <a:pPr rtl="0"/>
                      <a:r>
                        <a:rPr lang="fr-FR">
                          <a:solidFill>
                            <a:srgbClr val="000000"/>
                          </a:solidFill>
                        </a:rPr>
                        <a:t>1 bit/s = unité fondamentale de bande passante</a:t>
                      </a:r>
                    </a:p>
                  </a:txBody>
                  <a:tcPr/>
                </a:tc>
                <a:extLst>
                  <a:ext uri="{0D108BD9-81ED-4DB2-BD59-A6C34878D82A}">
                    <a16:rowId xmlns:a16="http://schemas.microsoft.com/office/drawing/2014/main" val="3849654457"/>
                  </a:ext>
                </a:extLst>
              </a:tr>
              <a:tr h="370840">
                <a:tc>
                  <a:txBody>
                    <a:bodyPr/>
                    <a:lstStyle/>
                    <a:p>
                      <a:pPr rtl="0"/>
                      <a:r>
                        <a:rPr lang="fr-FR">
                          <a:solidFill>
                            <a:srgbClr val="000000"/>
                          </a:solidFill>
                        </a:rPr>
                        <a:t>Kilobits par seconde</a:t>
                      </a:r>
                    </a:p>
                  </a:txBody>
                  <a:tcPr/>
                </a:tc>
                <a:tc>
                  <a:txBody>
                    <a:bodyPr/>
                    <a:lstStyle/>
                    <a:p>
                      <a:pPr rtl="0"/>
                      <a:r>
                        <a:rPr lang="fr-FR">
                          <a:solidFill>
                            <a:srgbClr val="000000"/>
                          </a:solidFill>
                        </a:rPr>
                        <a:t>Kbit/s</a:t>
                      </a:r>
                    </a:p>
                  </a:txBody>
                  <a:tcPr/>
                </a:tc>
                <a:tc>
                  <a:txBody>
                    <a:bodyPr/>
                    <a:lstStyle/>
                    <a:p>
                      <a:pPr rtl="0"/>
                      <a:r>
                        <a:rPr lang="fr-FR">
                          <a:solidFill>
                            <a:srgbClr val="000000"/>
                          </a:solidFill>
                        </a:rPr>
                        <a:t>1 Kbps = 1,000 bps = 10</a:t>
                      </a:r>
                      <a:r>
                        <a:rPr baseline="30000" lang="fr-FR">
                          <a:solidFill>
                            <a:srgbClr val="000000"/>
                          </a:solidFill>
                        </a:rPr>
                        <a:t>3</a:t>
                      </a:r>
                      <a:r>
                        <a:rPr lang="fr-FR">
                          <a:solidFill>
                            <a:srgbClr val="000000"/>
                          </a:solidFill>
                        </a:rPr>
                        <a:t> bps</a:t>
                      </a:r>
                    </a:p>
                  </a:txBody>
                  <a:tcPr/>
                </a:tc>
                <a:extLst>
                  <a:ext uri="{0D108BD9-81ED-4DB2-BD59-A6C34878D82A}">
                    <a16:rowId xmlns:a16="http://schemas.microsoft.com/office/drawing/2014/main" val="235735172"/>
                  </a:ext>
                </a:extLst>
              </a:tr>
              <a:tr h="370840">
                <a:tc>
                  <a:txBody>
                    <a:bodyPr/>
                    <a:lstStyle/>
                    <a:p>
                      <a:pPr rtl="0"/>
                      <a:r>
                        <a:rPr lang="fr-FR">
                          <a:solidFill>
                            <a:srgbClr val="000000"/>
                          </a:solidFill>
                        </a:rPr>
                        <a:t>Mégabits par seconde</a:t>
                      </a:r>
                    </a:p>
                  </a:txBody>
                  <a:tcPr/>
                </a:tc>
                <a:tc>
                  <a:txBody>
                    <a:bodyPr/>
                    <a:lstStyle/>
                    <a:p>
                      <a:pPr rtl="0"/>
                      <a:r>
                        <a:rPr lang="fr-FR">
                          <a:solidFill>
                            <a:srgbClr val="000000"/>
                          </a:solidFill>
                        </a:rPr>
                        <a:t>Mbit/s</a:t>
                      </a:r>
                    </a:p>
                  </a:txBody>
                  <a:tcPr/>
                </a:tc>
                <a:tc>
                  <a:txBody>
                    <a:bodyPr/>
                    <a:lstStyle/>
                    <a:p>
                      <a:pPr rtl="0"/>
                      <a:r>
                        <a:rPr lang="fr-FR">
                          <a:solidFill>
                            <a:srgbClr val="000000"/>
                          </a:solidFill>
                        </a:rPr>
                        <a:t>1 Mbps = 1,000,000 bps = 10</a:t>
                      </a:r>
                      <a:r>
                        <a:rPr baseline="30000" lang="fr-FR">
                          <a:solidFill>
                            <a:srgbClr val="000000"/>
                          </a:solidFill>
                        </a:rPr>
                        <a:t>6</a:t>
                      </a:r>
                      <a:r>
                        <a:rPr lang="fr-FR">
                          <a:solidFill>
                            <a:srgbClr val="000000"/>
                          </a:solidFill>
                        </a:rPr>
                        <a:t> bps</a:t>
                      </a:r>
                    </a:p>
                  </a:txBody>
                  <a:tcPr/>
                </a:tc>
                <a:extLst>
                  <a:ext uri="{0D108BD9-81ED-4DB2-BD59-A6C34878D82A}">
                    <a16:rowId xmlns:a16="http://schemas.microsoft.com/office/drawing/2014/main" val="354468046"/>
                  </a:ext>
                </a:extLst>
              </a:tr>
              <a:tr h="370840">
                <a:tc>
                  <a:txBody>
                    <a:bodyPr/>
                    <a:lstStyle/>
                    <a:p>
                      <a:pPr rtl="0"/>
                      <a:r>
                        <a:rPr lang="fr-FR">
                          <a:solidFill>
                            <a:srgbClr val="000000"/>
                          </a:solidFill>
                        </a:rPr>
                        <a:t>Gigabits par seconde</a:t>
                      </a:r>
                    </a:p>
                  </a:txBody>
                  <a:tcPr/>
                </a:tc>
                <a:tc>
                  <a:txBody>
                    <a:bodyPr/>
                    <a:lstStyle/>
                    <a:p>
                      <a:pPr rtl="0"/>
                      <a:r>
                        <a:rPr lang="fr-FR">
                          <a:solidFill>
                            <a:srgbClr val="000000"/>
                          </a:solidFill>
                        </a:rPr>
                        <a:t>Gbps</a:t>
                      </a:r>
                    </a:p>
                  </a:txBody>
                  <a:tcPr/>
                </a:tc>
                <a:tc>
                  <a:txBody>
                    <a:bodyPr/>
                    <a:lstStyle/>
                    <a:p>
                      <a:pPr rtl="0"/>
                      <a:r>
                        <a:rPr lang="fr-FR">
                          <a:solidFill>
                            <a:srgbClr val="000000"/>
                          </a:solidFill>
                        </a:rPr>
                        <a:t>1 Gbps – 1,000,000,000 bps = 10</a:t>
                      </a:r>
                      <a:r>
                        <a:rPr baseline="30000" lang="fr-FR">
                          <a:solidFill>
                            <a:srgbClr val="000000"/>
                          </a:solidFill>
                        </a:rPr>
                        <a:t>9</a:t>
                      </a:r>
                      <a:r>
                        <a:rPr lang="fr-FR">
                          <a:solidFill>
                            <a:srgbClr val="000000"/>
                          </a:solidFill>
                        </a:rPr>
                        <a:t> bps</a:t>
                      </a:r>
                    </a:p>
                  </a:txBody>
                  <a:tcPr/>
                </a:tc>
                <a:extLst>
                  <a:ext uri="{0D108BD9-81ED-4DB2-BD59-A6C34878D82A}">
                    <a16:rowId xmlns:a16="http://schemas.microsoft.com/office/drawing/2014/main" val="1458107787"/>
                  </a:ext>
                </a:extLst>
              </a:tr>
              <a:tr h="370840">
                <a:tc>
                  <a:txBody>
                    <a:bodyPr/>
                    <a:lstStyle/>
                    <a:p>
                      <a:pPr rtl="0"/>
                      <a:r>
                        <a:rPr lang="fr-FR">
                          <a:solidFill>
                            <a:srgbClr val="000000"/>
                          </a:solidFill>
                        </a:rPr>
                        <a:t>Térabits par seconde</a:t>
                      </a:r>
                    </a:p>
                  </a:txBody>
                  <a:tcPr/>
                </a:tc>
                <a:tc>
                  <a:txBody>
                    <a:bodyPr/>
                    <a:lstStyle/>
                    <a:p>
                      <a:pPr rtl="0"/>
                      <a:r>
                        <a:rPr lang="fr-FR">
                          <a:solidFill>
                            <a:srgbClr val="000000"/>
                          </a:solidFill>
                        </a:rPr>
                        <a:t>Tbit/s</a:t>
                      </a:r>
                    </a:p>
                  </a:txBody>
                  <a:tcPr/>
                </a:tc>
                <a:tc>
                  <a:txBody>
                    <a:bodyPr/>
                    <a:lstStyle/>
                    <a:p>
                      <a:pPr rtl="0"/>
                      <a:r>
                        <a:rPr lang="fr-FR">
                          <a:solidFill>
                            <a:srgbClr val="000000"/>
                          </a:solidFill>
                        </a:rPr>
                        <a:t>1 Tbps = 1,000,000,000,000 bps = 10</a:t>
                      </a:r>
                      <a:r>
                        <a:rPr baseline="30000" lang="fr-FR">
                          <a:solidFill>
                            <a:srgbClr val="000000"/>
                          </a:solidFill>
                        </a:rPr>
                        <a:t>12</a:t>
                      </a:r>
                      <a:r>
                        <a:rPr lang="fr-FR">
                          <a:solidFill>
                            <a:srgbClr val="000000"/>
                          </a:solidFill>
                        </a:rPr>
                        <a:t> bps</a:t>
                      </a:r>
                    </a:p>
                  </a:txBody>
                  <a:tcPr/>
                </a:tc>
                <a:extLst>
                  <a:ext uri="{0D108BD9-81ED-4DB2-BD59-A6C34878D82A}">
                    <a16:rowId xmlns:a16="http://schemas.microsoft.com/office/drawing/2014/main" val="2495454272"/>
                  </a:ext>
                </a:extLst>
              </a:tr>
            </a:tbl>
          </a:graphicData>
        </a:graphic>
      </p:graphicFrame>
    </p:spTree>
    <p:extLst>
      <p:ext uri="{BB962C8B-B14F-4D97-AF65-F5344CB8AC3E}">
        <p14:creationId xmlns:p14="http://schemas.microsoft.com/office/powerpoint/2010/main" val="373752258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Caractéristiques de la couche physique</a:t>
            </a:r>
            <a:br>
              <a:rPr lang="en-US" dirty="0"/>
            </a:br>
            <a:r>
              <a:rPr sz="2400" lang="fr-FR"/>
              <a:t>Terminologie de la bande passante</a:t>
            </a:r>
          </a:p>
        </p:txBody>
      </p:sp>
      <p:sp>
        <p:nvSpPr>
          <p:cNvPr id="4" name="Content Placeholder 3">
            <a:extLst>
              <a:ext uri="{FF2B5EF4-FFF2-40B4-BE49-F238E27FC236}">
                <a16:creationId xmlns:a16="http://schemas.microsoft.com/office/drawing/2014/main" id="{A4EF841D-3C4C-0D41-9A8A-23EC2874E5ED}"/>
              </a:ext>
            </a:extLst>
          </p:cNvPr>
          <p:cNvSpPr>
            <a:spLocks noGrp="1"/>
          </p:cNvSpPr>
          <p:nvPr>
            <p:ph idx="1"/>
          </p:nvPr>
        </p:nvSpPr>
        <p:spPr>
          <a:xfrm>
            <a:off x="474662" y="820615"/>
            <a:ext cx="8280057" cy="3601119"/>
          </a:xfrm>
        </p:spPr>
        <p:txBody>
          <a:bodyPr/>
          <a:lstStyle/>
          <a:p>
            <a:pPr marL="0" indent="0" algn="l" rtl="0"/>
            <a:r>
              <a:rPr lang="fr-FR">
                <a:solidFill>
                  <a:srgbClr val="000000"/>
                </a:solidFill>
              </a:rPr>
              <a:t>Latence</a:t>
            </a:r>
          </a:p>
          <a:p>
            <a:pPr marL="415985" lvl="1" indent="-342900" rtl="0">
              <a:buFont typeface="Arial" panose="020B0604020202020204" pitchFamily="34" charset="0"/>
              <a:buChar char="•"/>
            </a:pPr>
            <a:r>
              <a:rPr lang="fr-FR">
                <a:solidFill>
                  <a:srgbClr val="000000"/>
                </a:solidFill>
              </a:rPr>
              <a:t>Temps, y compris les retards, nécessaire pour que les données voyagent d'un point donné à un autre</a:t>
            </a:r>
          </a:p>
          <a:p>
            <a:pPr marL="0" indent="0" algn="l" rtl="0"/>
            <a:r>
              <a:rPr lang="fr-FR">
                <a:solidFill>
                  <a:srgbClr val="000000"/>
                </a:solidFill>
              </a:rPr>
              <a:t>Débit (Throughput)</a:t>
            </a:r>
          </a:p>
          <a:p>
            <a:pPr marL="415985" lvl="1" indent="-342900" rtl="0">
              <a:buFont typeface="Arial" panose="020B0604020202020204" pitchFamily="34" charset="0"/>
              <a:buChar char="•"/>
            </a:pPr>
            <a:r>
              <a:rPr lang="fr-FR">
                <a:solidFill>
                  <a:srgbClr val="000000"/>
                </a:solidFill>
              </a:rPr>
              <a:t>La mesure du transfert de bits à travers le média sur une période de temps donnée</a:t>
            </a:r>
          </a:p>
          <a:p>
            <a:pPr marL="0" indent="0" algn="l" rtl="0"/>
            <a:r>
              <a:rPr lang="fr-FR">
                <a:solidFill>
                  <a:srgbClr val="000000"/>
                </a:solidFill>
              </a:rPr>
              <a:t>Débit applicatif (Goodput)</a:t>
            </a:r>
          </a:p>
          <a:p>
            <a:pPr marL="415985" lvl="1" indent="-342900" rtl="0">
              <a:buFont typeface="Arial" panose="020B0604020202020204" pitchFamily="34" charset="0"/>
              <a:buChar char="•"/>
            </a:pPr>
            <a:r>
              <a:rPr lang="fr-FR">
                <a:solidFill>
                  <a:srgbClr val="000000"/>
                </a:solidFill>
              </a:rPr>
              <a:t>La mesure des données utilisables transférées sur une période donnée</a:t>
            </a:r>
          </a:p>
          <a:p>
            <a:pPr marL="415985" lvl="1" indent="-342900" rtl="0">
              <a:buFont typeface="Arial" panose="020B0604020202020204" pitchFamily="34" charset="0"/>
              <a:buChar char="•"/>
            </a:pPr>
            <a:r>
              <a:rPr lang="fr-FR">
                <a:solidFill>
                  <a:srgbClr val="000000"/>
                </a:solidFill>
              </a:rPr>
              <a:t>Débit applicatif = Débit - frais généraux de trafic</a:t>
            </a:r>
          </a:p>
        </p:txBody>
      </p:sp>
    </p:spTree>
    <p:extLst>
      <p:ext uri="{BB962C8B-B14F-4D97-AF65-F5344CB8AC3E}">
        <p14:creationId xmlns:p14="http://schemas.microsoft.com/office/powerpoint/2010/main" val="140530940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4.3 Câblage en cuivre</a:t>
            </a:r>
          </a:p>
        </p:txBody>
      </p:sp>
    </p:spTree>
    <p:custDataLst>
      <p:tags r:id="rId1"/>
    </p:custDataLst>
    <p:extLst>
      <p:ext uri="{BB962C8B-B14F-4D97-AF65-F5344CB8AC3E}">
        <p14:creationId xmlns:p14="http://schemas.microsoft.com/office/powerpoint/2010/main" val="473391011"/>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Câbles en cuivre</a:t>
            </a:r>
            <a:br>
              <a:rPr lang="en-US" dirty="0"/>
            </a:br>
            <a:r>
              <a:rPr sz="2400" lang="fr-FR"/>
              <a:t>Caractéristiques des câbles en cuivre</a:t>
            </a:r>
          </a:p>
        </p:txBody>
      </p:sp>
      <p:sp>
        <p:nvSpPr>
          <p:cNvPr id="5" name="Content Placeholder 4">
            <a:extLst>
              <a:ext uri="{FF2B5EF4-FFF2-40B4-BE49-F238E27FC236}">
                <a16:creationId xmlns:a16="http://schemas.microsoft.com/office/drawing/2014/main" id="{CC4F0493-B526-DE4A-B220-F79C82C4F124}"/>
              </a:ext>
            </a:extLst>
          </p:cNvPr>
          <p:cNvSpPr>
            <a:spLocks noGrp="1"/>
          </p:cNvSpPr>
          <p:nvPr>
            <p:ph idx="1"/>
          </p:nvPr>
        </p:nvSpPr>
        <p:spPr>
          <a:xfrm>
            <a:off x="431971" y="902311"/>
            <a:ext cx="8280057" cy="3505566"/>
          </a:xfrm>
        </p:spPr>
        <p:txBody>
          <a:bodyPr/>
          <a:lstStyle/>
          <a:p>
            <a:pPr marL="0" indent="0" algn="l" rtl="0"/>
            <a:r>
              <a:rPr sz="1600" lang="fr-FR">
                <a:solidFill>
                  <a:srgbClr val="000000"/>
                </a:solidFill>
              </a:rPr>
              <a:t>Le câblage en cuivre est le type de câblage le plus courant utilisé dans les réseaux aujourd'hui. Il est peu coûteux, facile à installer et présente une faible résistance à la circulation du courant électrique.</a:t>
            </a:r>
          </a:p>
          <a:p>
            <a:pPr marL="0" indent="0" algn="l" rtl="0"/>
            <a:r>
              <a:rPr sz="1600" lang="fr-FR">
                <a:solidFill>
                  <a:srgbClr val="000000"/>
                </a:solidFill>
              </a:rPr>
              <a:t>Restrictions:</a:t>
            </a:r>
          </a:p>
          <a:p>
            <a:pPr marL="415985" lvl="1" indent="-342900" rtl="0">
              <a:buFont typeface="Arial" panose="020B0604020202020204" pitchFamily="34" charset="0"/>
              <a:buChar char="•"/>
            </a:pPr>
            <a:r>
              <a:rPr lang="fr-FR">
                <a:solidFill>
                  <a:srgbClr val="000000"/>
                </a:solidFill>
              </a:rPr>
              <a:t>Atténuation — Plus les signaux électriques doivent circuler longtemps, plus ils sont faibles. </a:t>
            </a:r>
          </a:p>
          <a:p>
            <a:pPr marL="415985" lvl="1" indent="-342900" rtl="0">
              <a:buFont typeface="Arial" panose="020B0604020202020204" pitchFamily="34" charset="0"/>
              <a:buChar char="•"/>
            </a:pPr>
            <a:r>
              <a:rPr lang="fr-FR">
                <a:solidFill>
                  <a:srgbClr val="000000"/>
                </a:solidFill>
              </a:rPr>
              <a:t>Le signal électrique est susceptible d'interférences provenant de deux sources, ce qui peut déformer et corrompre les signaux de données (interférences électromagnétiques (EMI) et interférences radio (RFI) et diaphonie).</a:t>
            </a:r>
          </a:p>
          <a:p>
            <a:pPr marL="0" indent="0" algn="l" rtl="0"/>
            <a:r>
              <a:rPr sz="1600" lang="fr-FR">
                <a:solidFill>
                  <a:srgbClr val="000000"/>
                </a:solidFill>
              </a:rPr>
              <a:t>Atténuation:</a:t>
            </a:r>
          </a:p>
          <a:p>
            <a:pPr marL="415985" lvl="1" indent="-342900" rtl="0">
              <a:buFont typeface="Arial" panose="020B0604020202020204" pitchFamily="34" charset="0"/>
              <a:buChar char="•"/>
            </a:pPr>
            <a:r>
              <a:rPr lang="fr-FR">
                <a:solidFill>
                  <a:srgbClr val="000000"/>
                </a:solidFill>
              </a:rPr>
              <a:t>Le strict respect des limites de longueur des câbles permettra de réduire l'atténuation.</a:t>
            </a:r>
          </a:p>
          <a:p>
            <a:pPr marL="415985" lvl="1" indent="-342900" rtl="0">
              <a:buFont typeface="Arial" panose="020B0604020202020204" pitchFamily="34" charset="0"/>
              <a:buChar char="•"/>
            </a:pPr>
            <a:r>
              <a:rPr lang="fr-FR">
                <a:solidFill>
                  <a:srgbClr val="000000"/>
                </a:solidFill>
              </a:rPr>
              <a:t>Certains types de câbles en cuivre atténuent l'EMI et la RFI en utilisant le blindage métallique et la mise à la terre.</a:t>
            </a:r>
          </a:p>
          <a:p>
            <a:pPr marL="415985" lvl="1" indent="-342900" rtl="0">
              <a:buFont typeface="Arial" panose="020B0604020202020204" pitchFamily="34" charset="0"/>
              <a:buChar char="•"/>
            </a:pPr>
            <a:r>
              <a:rPr lang="fr-FR">
                <a:solidFill>
                  <a:srgbClr val="000000"/>
                </a:solidFill>
              </a:rPr>
              <a:t>Certains types de câbles en cuivre atténuent la diaphonie en tordant les fils de paires de circuits opposés ensemble.</a:t>
            </a:r>
          </a:p>
        </p:txBody>
      </p:sp>
    </p:spTree>
    <p:extLst>
      <p:ext uri="{BB962C8B-B14F-4D97-AF65-F5344CB8AC3E}">
        <p14:creationId xmlns:p14="http://schemas.microsoft.com/office/powerpoint/2010/main" val="39457970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Câblage en cuivre</a:t>
            </a:r>
            <a:br>
              <a:rPr lang="en-US" dirty="0"/>
            </a:br>
            <a:r>
              <a:rPr sz="2400" lang="fr-FR"/>
              <a:t>Types de câblage en cuivre</a:t>
            </a:r>
          </a:p>
        </p:txBody>
      </p:sp>
      <p:pic>
        <p:nvPicPr>
          <p:cNvPr id="4" name="Picture 3"/>
          <p:cNvPicPr>
            <a:picLocks noChangeAspect="1"/>
          </p:cNvPicPr>
          <p:nvPr/>
        </p:nvPicPr>
        <p:blipFill>
          <a:blip r:embed="rId3"/>
          <a:stretch>
            <a:fillRect/>
          </a:stretch>
        </p:blipFill>
        <p:spPr>
          <a:xfrm>
            <a:off x="1732078" y="647504"/>
            <a:ext cx="5404014" cy="3963825"/>
          </a:xfrm>
          <a:prstGeom prst="rect">
            <a:avLst/>
          </a:prstGeom>
        </p:spPr>
      </p:pic>
    </p:spTree>
    <p:extLst>
      <p:ext uri="{BB962C8B-B14F-4D97-AF65-F5344CB8AC3E}">
        <p14:creationId xmlns:p14="http://schemas.microsoft.com/office/powerpoint/2010/main" val="27650302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Câbles en cuivre</a:t>
            </a:r>
            <a:br>
              <a:rPr lang="en-US" dirty="0"/>
            </a:br>
            <a:r>
              <a:rPr sz="2400" lang="fr-FR"/>
              <a:t>Paire torsadée non blindée (UTP)</a:t>
            </a:r>
          </a:p>
        </p:txBody>
      </p:sp>
      <p:sp>
        <p:nvSpPr>
          <p:cNvPr id="8" name="TextBox 7">
            <a:extLst>
              <a:ext uri="{FF2B5EF4-FFF2-40B4-BE49-F238E27FC236}">
                <a16:creationId xmlns:a16="http://schemas.microsoft.com/office/drawing/2014/main" id="{ED05A705-AD6D-F040-9963-71FFC072A0AC}"/>
              </a:ext>
            </a:extLst>
          </p:cNvPr>
          <p:cNvSpPr txBox="1"/>
          <p:nvPr/>
        </p:nvSpPr>
        <p:spPr>
          <a:xfrm>
            <a:off x="4887179" y="731837"/>
            <a:ext cx="3940297" cy="3539430"/>
          </a:xfrm>
          <a:prstGeom prst="rect">
            <a:avLst/>
          </a:prstGeom>
          <a:noFill/>
        </p:spPr>
        <p:txBody>
          <a:bodyPr wrap="square" rtlCol="0">
            <a:spAutoFit/>
          </a:bodyPr>
          <a:lstStyle/>
          <a:p>
            <a:pPr marL="285750" indent="-285750" rtl="0">
              <a:buFont typeface="Arial" panose="020B0604020202020204" pitchFamily="34" charset="0"/>
              <a:buChar char="•"/>
            </a:pPr>
            <a:r>
              <a:rPr sz="1600" lang="fr-FR">
                <a:solidFill>
                  <a:srgbClr val="000000"/>
                </a:solidFill>
              </a:rPr>
              <a:t>Le câblage UTP est le support réseau en cuivre le plus courant.</a:t>
            </a:r>
          </a:p>
          <a:p>
            <a:pPr marL="285750" indent="-285750" rtl="0">
              <a:buFont typeface="Arial" panose="020B0604020202020204" pitchFamily="34" charset="0"/>
              <a:buChar char="•"/>
            </a:pPr>
            <a:r>
              <a:rPr sz="1600" lang="fr-FR">
                <a:solidFill>
                  <a:srgbClr val="000000"/>
                </a:solidFill>
              </a:rPr>
              <a:t>Terminés par des connecteurs RJ-45.</a:t>
            </a:r>
          </a:p>
          <a:p>
            <a:pPr marL="285750" indent="-285750" rtl="0">
              <a:buFont typeface="Arial" panose="020B0604020202020204" pitchFamily="34" charset="0"/>
              <a:buChar char="•"/>
            </a:pPr>
            <a:r>
              <a:rPr sz="1600" lang="fr-FR">
                <a:solidFill>
                  <a:srgbClr val="000000"/>
                </a:solidFill>
              </a:rPr>
              <a:t>Interconnecte les hôtes avec des dispositifs de réseau intermédiaires.</a:t>
            </a:r>
          </a:p>
          <a:p>
            <a:pPr marL="285750" indent="-285750">
              <a:buFont typeface="Arial" panose="020B0604020202020204" pitchFamily="34" charset="0"/>
              <a:buChar char="•"/>
            </a:pPr>
            <a:endParaRPr lang="en-US" sz="1600" dirty="0">
              <a:solidFill>
                <a:srgbClr val="000000"/>
              </a:solidFill>
            </a:endParaRPr>
          </a:p>
          <a:p>
            <a:pPr rtl="0"/>
            <a:r>
              <a:rPr sz="1600" lang="fr-FR">
                <a:solidFill>
                  <a:srgbClr val="000000"/>
                </a:solidFill>
              </a:rPr>
              <a:t>Principales caractéristiques de l'UTP</a:t>
            </a:r>
          </a:p>
          <a:p>
            <a:pPr marL="342900" indent="-342900" rtl="0">
              <a:buFont typeface="+mj-lt"/>
              <a:buAutoNum type="arabicPeriod"/>
            </a:pPr>
            <a:r>
              <a:rPr sz="1600" lang="fr-FR">
                <a:solidFill>
                  <a:srgbClr val="000000"/>
                </a:solidFill>
              </a:rPr>
              <a:t>La gaine externe protège le fil de cuivre contre les dommages physiques</a:t>
            </a:r>
          </a:p>
          <a:p>
            <a:pPr marL="342900" indent="-342900" rtl="0">
              <a:buFont typeface="+mj-lt"/>
              <a:buAutoNum type="arabicPeriod"/>
            </a:pPr>
            <a:r>
              <a:rPr sz="1600" lang="fr-FR">
                <a:solidFill>
                  <a:srgbClr val="000000"/>
                </a:solidFill>
              </a:rPr>
              <a:t>Les paires torsadées protègent le signal des interférences.</a:t>
            </a:r>
          </a:p>
          <a:p>
            <a:pPr marL="342900" indent="-342900" rtl="0">
              <a:buFont typeface="+mj-lt"/>
              <a:buAutoNum type="arabicPeriod"/>
            </a:pPr>
            <a:r>
              <a:rPr sz="1600" lang="fr-FR">
                <a:solidFill>
                  <a:srgbClr val="000000"/>
                </a:solidFill>
              </a:rPr>
              <a:t>Isolation en plastique à code couleur isole électriquement les fils entre eux et identifie chaque paire</a:t>
            </a:r>
          </a:p>
        </p:txBody>
      </p:sp>
      <p:pic>
        <p:nvPicPr>
          <p:cNvPr id="6" name="Content Placeholder 5">
            <a:extLst>
              <a:ext uri="{FF2B5EF4-FFF2-40B4-BE49-F238E27FC236}">
                <a16:creationId xmlns:a16="http://schemas.microsoft.com/office/drawing/2014/main" id="{2EC31CAE-F2A8-9644-AE28-6D73094DBEC1}"/>
              </a:ext>
            </a:extLst>
          </p:cNvPr>
          <p:cNvPicPr>
            <a:picLocks noGrp="1" noChangeAspect="1"/>
          </p:cNvPicPr>
          <p:nvPr>
            <p:ph idx="1"/>
          </p:nvPr>
        </p:nvPicPr>
        <p:blipFill>
          <a:blip r:embed="rId3"/>
          <a:stretch>
            <a:fillRect/>
          </a:stretch>
        </p:blipFill>
        <p:spPr>
          <a:xfrm>
            <a:off x="0" y="1583715"/>
            <a:ext cx="4648200" cy="2273300"/>
          </a:xfrm>
        </p:spPr>
      </p:pic>
    </p:spTree>
    <p:extLst>
      <p:ext uri="{BB962C8B-B14F-4D97-AF65-F5344CB8AC3E}">
        <p14:creationId xmlns:p14="http://schemas.microsoft.com/office/powerpoint/2010/main" val="1775858900"/>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Câbles en cuivre</a:t>
            </a:r>
            <a:br>
              <a:rPr lang="en-US" dirty="0"/>
            </a:br>
            <a:r>
              <a:rPr sz="2400" lang="fr-FR"/>
              <a:t>Paire torsadée blindée (STP)</a:t>
            </a:r>
          </a:p>
        </p:txBody>
      </p:sp>
      <p:sp>
        <p:nvSpPr>
          <p:cNvPr id="8" name="TextBox 7">
            <a:extLst>
              <a:ext uri="{FF2B5EF4-FFF2-40B4-BE49-F238E27FC236}">
                <a16:creationId xmlns:a16="http://schemas.microsoft.com/office/drawing/2014/main" id="{ED05A705-AD6D-F040-9963-71FFC072A0AC}"/>
              </a:ext>
            </a:extLst>
          </p:cNvPr>
          <p:cNvSpPr txBox="1"/>
          <p:nvPr/>
        </p:nvSpPr>
        <p:spPr>
          <a:xfrm>
            <a:off x="5004411" y="309592"/>
            <a:ext cx="3940297" cy="4524315"/>
          </a:xfrm>
          <a:prstGeom prst="rect">
            <a:avLst/>
          </a:prstGeom>
          <a:noFill/>
        </p:spPr>
        <p:txBody>
          <a:bodyPr wrap="square" rtlCol="0">
            <a:spAutoFit/>
          </a:bodyPr>
          <a:lstStyle/>
          <a:p>
            <a:pPr marL="285750" indent="-285750" rtl="0">
              <a:buFont typeface="Arial" panose="020B0604020202020204" pitchFamily="34" charset="0"/>
              <a:buChar char="•"/>
            </a:pPr>
            <a:r>
              <a:rPr sz="1600" lang="fr-FR">
                <a:solidFill>
                  <a:srgbClr val="000000"/>
                </a:solidFill>
              </a:rPr>
              <a:t>Une meilleure protection contre le bruit que l'UTP</a:t>
            </a:r>
          </a:p>
          <a:p>
            <a:pPr marL="285750" indent="-285750" rtl="0">
              <a:buFont typeface="Arial" panose="020B0604020202020204" pitchFamily="34" charset="0"/>
              <a:buChar char="•"/>
            </a:pPr>
            <a:r>
              <a:rPr sz="1600" lang="fr-FR">
                <a:solidFill>
                  <a:srgbClr val="000000"/>
                </a:solidFill>
              </a:rPr>
              <a:t>Plus cher que UTP</a:t>
            </a:r>
          </a:p>
          <a:p>
            <a:pPr marL="285750" indent="-285750" rtl="0">
              <a:buFont typeface="Arial" panose="020B0604020202020204" pitchFamily="34" charset="0"/>
              <a:buChar char="•"/>
            </a:pPr>
            <a:r>
              <a:rPr sz="1600" lang="fr-FR">
                <a:solidFill>
                  <a:srgbClr val="000000"/>
                </a:solidFill>
              </a:rPr>
              <a:t>Plus difficile à installer que UTP</a:t>
            </a:r>
          </a:p>
          <a:p>
            <a:pPr marL="285750" indent="-285750" rtl="0">
              <a:buFont typeface="Arial" panose="020B0604020202020204" pitchFamily="34" charset="0"/>
              <a:buChar char="•"/>
            </a:pPr>
            <a:r>
              <a:rPr sz="1600" lang="fr-FR">
                <a:solidFill>
                  <a:srgbClr val="000000"/>
                </a:solidFill>
              </a:rPr>
              <a:t>Terminés par des connecteurs RJ-45.</a:t>
            </a:r>
          </a:p>
          <a:p>
            <a:pPr marL="285750" indent="-285750" rtl="0">
              <a:buFont typeface="Arial" panose="020B0604020202020204" pitchFamily="34" charset="0"/>
              <a:buChar char="•"/>
            </a:pPr>
            <a:r>
              <a:rPr sz="1600" lang="fr-FR">
                <a:solidFill>
                  <a:srgbClr val="000000"/>
                </a:solidFill>
              </a:rPr>
              <a:t>Interconnecte les hôtes avec des dispositifs de réseau intermédiaires.</a:t>
            </a:r>
          </a:p>
          <a:p>
            <a:pPr marL="285750" indent="-285750">
              <a:buFont typeface="Arial" panose="020B0604020202020204" pitchFamily="34" charset="0"/>
              <a:buChar char="•"/>
            </a:pPr>
            <a:endParaRPr lang="en-US" sz="1600" dirty="0">
              <a:solidFill>
                <a:srgbClr val="000000"/>
              </a:solidFill>
            </a:endParaRPr>
          </a:p>
          <a:p>
            <a:pPr rtl="0"/>
            <a:r>
              <a:rPr sz="1600" lang="fr-FR">
                <a:solidFill>
                  <a:srgbClr val="000000"/>
                </a:solidFill>
              </a:rPr>
              <a:t>Caractéristiques principales de STP</a:t>
            </a:r>
          </a:p>
          <a:p>
            <a:pPr marL="342900" indent="-342900" rtl="0">
              <a:buFont typeface="+mj-lt"/>
              <a:buAutoNum type="arabicPeriod"/>
            </a:pPr>
            <a:r>
              <a:rPr sz="1600" lang="fr-FR">
                <a:solidFill>
                  <a:srgbClr val="000000"/>
                </a:solidFill>
              </a:rPr>
              <a:t>La gaine externe protège le fil de cuivre contre les dommages physiques</a:t>
            </a:r>
          </a:p>
          <a:p>
            <a:pPr marL="342900" indent="-342900" rtl="0">
              <a:buFont typeface="+mj-lt"/>
              <a:buAutoNum type="arabicPeriod"/>
            </a:pPr>
            <a:r>
              <a:rPr sz="1600" lang="fr-FR">
                <a:solidFill>
                  <a:srgbClr val="000000"/>
                </a:solidFill>
              </a:rPr>
              <a:t>Le blindage tressé ou en feuille offre une protection EMI/RFI</a:t>
            </a:r>
          </a:p>
          <a:p>
            <a:pPr marL="342900" indent="-342900" rtl="0">
              <a:buFont typeface="+mj-lt"/>
              <a:buAutoNum type="arabicPeriod"/>
            </a:pPr>
            <a:r>
              <a:rPr sz="1600" lang="fr-FR">
                <a:solidFill>
                  <a:srgbClr val="000000"/>
                </a:solidFill>
              </a:rPr>
              <a:t>Le blindage en aluminium pour chaque paire de fils offre une protection EMI/RFI</a:t>
            </a:r>
          </a:p>
          <a:p>
            <a:pPr marL="342900" indent="-342900" rtl="0">
              <a:buFont typeface="+mj-lt"/>
              <a:buAutoNum type="arabicPeriod"/>
            </a:pPr>
            <a:r>
              <a:rPr sz="1600" lang="fr-FR">
                <a:solidFill>
                  <a:srgbClr val="000000"/>
                </a:solidFill>
              </a:rPr>
              <a:t>Isolation en plastique à code couleur isole électriquement les fils entre eux et identifie chaque paire</a:t>
            </a:r>
          </a:p>
          <a:p>
            <a:endParaRPr lang="en-US" sz="1600" dirty="0">
              <a:solidFill>
                <a:srgbClr val="000000"/>
              </a:solidFill>
            </a:endParaRPr>
          </a:p>
        </p:txBody>
      </p:sp>
      <p:pic>
        <p:nvPicPr>
          <p:cNvPr id="9" name="Content Placeholder 8">
            <a:extLst>
              <a:ext uri="{FF2B5EF4-FFF2-40B4-BE49-F238E27FC236}">
                <a16:creationId xmlns:a16="http://schemas.microsoft.com/office/drawing/2014/main" id="{B34FD882-F1AD-1C49-ABA6-6BCF3CF4E9AA}"/>
              </a:ext>
            </a:extLst>
          </p:cNvPr>
          <p:cNvPicPr>
            <a:picLocks noGrp="1" noChangeAspect="1"/>
          </p:cNvPicPr>
          <p:nvPr>
            <p:ph idx="1"/>
          </p:nvPr>
        </p:nvPicPr>
        <p:blipFill>
          <a:blip r:embed="rId3"/>
          <a:stretch>
            <a:fillRect/>
          </a:stretch>
        </p:blipFill>
        <p:spPr>
          <a:xfrm>
            <a:off x="469533" y="1661869"/>
            <a:ext cx="4394200" cy="2070100"/>
          </a:xfrm>
          <a:prstGeom prst="rect">
            <a:avLst/>
          </a:prstGeom>
        </p:spPr>
      </p:pic>
    </p:spTree>
    <p:extLst>
      <p:ext uri="{BB962C8B-B14F-4D97-AF65-F5344CB8AC3E}">
        <p14:creationId xmlns:p14="http://schemas.microsoft.com/office/powerpoint/2010/main" val="292594354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Câblage en cuivre</a:t>
            </a:r>
            <a:br>
              <a:rPr lang="en-US" dirty="0"/>
            </a:br>
            <a:r>
              <a:rPr sz="2400" lang="fr-FR"/>
              <a:t>Câble coaxial</a:t>
            </a:r>
          </a:p>
        </p:txBody>
      </p:sp>
      <p:sp>
        <p:nvSpPr>
          <p:cNvPr id="7" name="TextBox 6">
            <a:extLst>
              <a:ext uri="{FF2B5EF4-FFF2-40B4-BE49-F238E27FC236}">
                <a16:creationId xmlns:a16="http://schemas.microsoft.com/office/drawing/2014/main" id="{B102DE77-35D1-784E-B1FC-70E9B4C07BE8}"/>
              </a:ext>
            </a:extLst>
          </p:cNvPr>
          <p:cNvSpPr txBox="1"/>
          <p:nvPr/>
        </p:nvSpPr>
        <p:spPr>
          <a:xfrm>
            <a:off x="241359" y="731837"/>
            <a:ext cx="4641726" cy="3970318"/>
          </a:xfrm>
          <a:prstGeom prst="rect">
            <a:avLst/>
          </a:prstGeom>
          <a:noFill/>
        </p:spPr>
        <p:txBody>
          <a:bodyPr wrap="square" rtlCol="0">
            <a:spAutoFit/>
          </a:bodyPr>
          <a:lstStyle/>
          <a:p>
            <a:pPr rtl="0"/>
            <a:r>
              <a:rPr sz="1400" lang="fr-FR">
                <a:solidFill>
                  <a:srgbClr val="000000"/>
                </a:solidFill>
              </a:rPr>
              <a:t>Elle se compose des éléments suivants:</a:t>
            </a:r>
          </a:p>
          <a:p>
            <a:pPr marL="342900" indent="-342900" rtl="0">
              <a:buFont typeface="+mj-lt"/>
              <a:buAutoNum type="arabicPeriod"/>
            </a:pPr>
            <a:r>
              <a:rPr sz="1400" lang="fr-FR">
                <a:solidFill>
                  <a:srgbClr val="000000"/>
                </a:solidFill>
              </a:rPr>
              <a:t>Gaine de câble extérieure pour éviter des dommages physiques mineurs</a:t>
            </a:r>
          </a:p>
          <a:p>
            <a:pPr marL="342900" indent="-342900" rtl="0">
              <a:buFont typeface="+mj-lt"/>
              <a:buAutoNum type="arabicPeriod"/>
            </a:pPr>
            <a:r>
              <a:rPr sz="1400" lang="fr-FR">
                <a:solidFill>
                  <a:srgbClr val="000000"/>
                </a:solidFill>
              </a:rPr>
              <a:t>Une tresse de cuivre tissée, ou feuille métallique, sert de deuxième fil dans le circuit et de blindage pour le conducteur interne.</a:t>
            </a:r>
          </a:p>
          <a:p>
            <a:pPr marL="342900" indent="-342900" rtl="0">
              <a:buFont typeface="+mj-lt"/>
              <a:buAutoNum type="arabicPeriod"/>
            </a:pPr>
            <a:r>
              <a:rPr sz="1400" lang="fr-FR">
                <a:solidFill>
                  <a:srgbClr val="000000"/>
                </a:solidFill>
              </a:rPr>
              <a:t>Une couche d'isolation en plastique flexible</a:t>
            </a:r>
          </a:p>
          <a:p>
            <a:pPr marL="342900" indent="-342900" rtl="0">
              <a:buFont typeface="+mj-lt"/>
              <a:buAutoNum type="arabicPeriod"/>
            </a:pPr>
            <a:r>
              <a:rPr sz="1400" lang="fr-FR">
                <a:solidFill>
                  <a:srgbClr val="000000"/>
                </a:solidFill>
              </a:rPr>
              <a:t>Un conducteur en cuivre utilisé pour transmettre les signaux électroniques.</a:t>
            </a:r>
          </a:p>
          <a:p>
            <a:endParaRPr lang="en-US" sz="1400" dirty="0">
              <a:solidFill>
                <a:srgbClr val="000000"/>
              </a:solidFill>
            </a:endParaRPr>
          </a:p>
          <a:p>
            <a:pPr rtl="0"/>
            <a:r>
              <a:rPr sz="1400" lang="fr-FR">
                <a:solidFill>
                  <a:srgbClr val="000000"/>
                </a:solidFill>
              </a:rPr>
              <a:t>Différents types de connecteurs sont utilisés avec un câble coaxial.</a:t>
            </a:r>
          </a:p>
          <a:p>
            <a:endParaRPr lang="en-US" sz="1400" dirty="0">
              <a:solidFill>
                <a:srgbClr val="000000"/>
              </a:solidFill>
            </a:endParaRPr>
          </a:p>
          <a:p>
            <a:pPr rtl="0"/>
            <a:r>
              <a:rPr sz="1400" lang="fr-FR">
                <a:solidFill>
                  <a:srgbClr val="000000"/>
                </a:solidFill>
              </a:rPr>
              <a:t>Utilisé couramment dans les situations suivantes :</a:t>
            </a:r>
          </a:p>
          <a:p>
            <a:pPr marL="285750" indent="-285750" rtl="0">
              <a:buFont typeface="Arial" panose="020B0604020202020204" pitchFamily="34" charset="0"/>
              <a:buChar char="•"/>
            </a:pPr>
            <a:r>
              <a:rPr sz="1400" lang="fr-FR">
                <a:solidFill>
                  <a:srgbClr val="000000"/>
                </a:solidFill>
              </a:rPr>
              <a:t>Installations sans fil</a:t>
            </a:r>
            <a:r>
              <a:rPr sz="1400" b="true" lang="fr-FR">
                <a:solidFill>
                  <a:srgbClr val="000000"/>
                </a:solidFill>
              </a:rPr>
              <a:t>-</a:t>
            </a:r>
            <a:r>
              <a:rPr sz="1400" lang="fr-FR">
                <a:solidFill>
                  <a:srgbClr val="000000"/>
                </a:solidFill>
              </a:rPr>
              <a:t>fixer les antennes aux appareils sans fil</a:t>
            </a:r>
          </a:p>
          <a:p>
            <a:pPr marL="285750" indent="-285750" rtl="0">
              <a:buFont typeface="Arial" panose="020B0604020202020204" pitchFamily="34" charset="0"/>
              <a:buChar char="•"/>
            </a:pPr>
            <a:r>
              <a:rPr sz="1400" lang="fr-FR">
                <a:solidFill>
                  <a:srgbClr val="000000"/>
                </a:solidFill>
              </a:rPr>
              <a:t>Installations d'internet par câble</a:t>
            </a:r>
            <a:r>
              <a:rPr sz="1400" b="true" lang="fr-FR">
                <a:solidFill>
                  <a:srgbClr val="000000"/>
                </a:solidFill>
              </a:rPr>
              <a:t>-</a:t>
            </a:r>
            <a:r>
              <a:rPr sz="1400" lang="fr-FR">
                <a:solidFill>
                  <a:srgbClr val="000000"/>
                </a:solidFill>
              </a:rPr>
              <a:t>câblage des locaux des clients</a:t>
            </a:r>
          </a:p>
        </p:txBody>
      </p:sp>
      <p:pic>
        <p:nvPicPr>
          <p:cNvPr id="6" name="Content Placeholder 5">
            <a:extLst>
              <a:ext uri="{FF2B5EF4-FFF2-40B4-BE49-F238E27FC236}">
                <a16:creationId xmlns:a16="http://schemas.microsoft.com/office/drawing/2014/main" id="{D4D7E851-B888-264E-BD9C-00821E90C266}"/>
              </a:ext>
            </a:extLst>
          </p:cNvPr>
          <p:cNvPicPr>
            <a:picLocks noGrp="1" noChangeAspect="1"/>
          </p:cNvPicPr>
          <p:nvPr>
            <p:ph idx="1"/>
          </p:nvPr>
        </p:nvPicPr>
        <p:blipFill>
          <a:blip r:embed="rId3"/>
          <a:stretch>
            <a:fillRect/>
          </a:stretch>
        </p:blipFill>
        <p:spPr>
          <a:xfrm>
            <a:off x="4996600" y="875488"/>
            <a:ext cx="3831613" cy="1176372"/>
          </a:xfrm>
        </p:spPr>
      </p:pic>
      <p:pic>
        <p:nvPicPr>
          <p:cNvPr id="2" name="Picture 1"/>
          <p:cNvPicPr>
            <a:picLocks noChangeAspect="1"/>
          </p:cNvPicPr>
          <p:nvPr/>
        </p:nvPicPr>
        <p:blipFill>
          <a:blip r:embed="rId4"/>
          <a:stretch>
            <a:fillRect/>
          </a:stretch>
        </p:blipFill>
        <p:spPr>
          <a:xfrm>
            <a:off x="4799565" y="2327486"/>
            <a:ext cx="4028648" cy="1858015"/>
          </a:xfrm>
          <a:prstGeom prst="rect">
            <a:avLst/>
          </a:prstGeom>
        </p:spPr>
      </p:pic>
    </p:spTree>
    <p:extLst>
      <p:ext uri="{BB962C8B-B14F-4D97-AF65-F5344CB8AC3E}">
        <p14:creationId xmlns:p14="http://schemas.microsoft.com/office/powerpoint/2010/main" val="1700326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4.4 Câblage UTP</a:t>
            </a:r>
          </a:p>
        </p:txBody>
      </p:sp>
    </p:spTree>
    <p:custDataLst>
      <p:tags r:id="rId1"/>
    </p:custDataLst>
    <p:extLst>
      <p:ext uri="{BB962C8B-B14F-4D97-AF65-F5344CB8AC3E}">
        <p14:creationId xmlns:p14="http://schemas.microsoft.com/office/powerpoint/2010/main" val="3049413720"/>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marL="0" indent="0" rtl="0">
              <a:buNone/>
            </a:pPr>
            <a:r>
              <a:rPr lang="fr-FR"/>
              <a:t>Pour faciliter l'apprentissage, les caractéristiques suivantes de l'interface graphique GUI peuvent être incluses dans ce module :</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À quoi s'attendre dans ce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Fonctionnalité</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fontAlgn="b" rtl="0"/>
                      <a:r>
                        <a:rPr sz="1400" b="false" i="false" u="none" strike="noStrike" lang="fr-FR">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Vidéos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Exposer les participants à des nouvelles compétences et des nouveaux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Vérifiez votre compréhension (CYU)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Questionnaire en ligne par rubrique pour aider les apprenants à évaluer la compréhension du contenu.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Activités interactifs</a:t>
                      </a:r>
                    </a:p>
                  </a:txBody>
                  <a:tcPr marL="9525" marR="9525" marT="9525" marB="0" anchor="b"/>
                </a:tc>
                <a:tc>
                  <a:txBody>
                    <a:bodyPr/>
                    <a:lstStyle/>
                    <a:p>
                      <a:pPr rtl="0"/>
                      <a:r>
                        <a:rPr lang="fr-FR"/>
                        <a:t>Une variété de formats pour aider les apprenants à évaluer la compréhension du contenu.</a:t>
                      </a:r>
                    </a:p>
                  </a:txBody>
                  <a:tcPr/>
                </a:tc>
                <a:extLst>
                  <a:ext uri="{0D108BD9-81ED-4DB2-BD59-A6C34878D82A}">
                    <a16:rowId xmlns:a16="http://schemas.microsoft.com/office/drawing/2014/main" val="3454703549"/>
                  </a:ext>
                </a:extLst>
              </a:tr>
              <a:tr h="215293">
                <a:tc>
                  <a:txBody>
                    <a:bodyPr/>
                    <a:lstStyle/>
                    <a:p>
                      <a:pPr algn="l" fontAlgn="b" rtl="0"/>
                      <a:r>
                        <a:rPr sz="1400" b="false" i="false" u="none" strike="noStrike" lang="fr-FR">
                          <a:solidFill>
                            <a:srgbClr val="000000"/>
                          </a:solidFill>
                          <a:effectLst/>
                          <a:latin typeface="+mn-lt"/>
                        </a:rPr>
                        <a:t>Vérificateur de syntaxe</a:t>
                      </a:r>
                    </a:p>
                  </a:txBody>
                  <a:tcPr marL="9525" marR="9525" marT="9525" marB="0" anchor="b"/>
                </a:tc>
                <a:tc>
                  <a:txBody>
                    <a:bodyPr/>
                    <a:lstStyle/>
                    <a:p>
                      <a:pPr rtl="0"/>
                      <a:r>
                        <a:rPr lang="fr-FR"/>
                        <a:t>Petites simulations qui exposent les apprenants à la ligne de commande Cisco pour pratiquer les compétences de configuration.</a:t>
                      </a:r>
                    </a:p>
                  </a:txBody>
                  <a:tcPr/>
                </a:tc>
                <a:extLst>
                  <a:ext uri="{0D108BD9-81ED-4DB2-BD59-A6C34878D82A}">
                    <a16:rowId xmlns:a16="http://schemas.microsoft.com/office/drawing/2014/main" val="2195331658"/>
                  </a:ext>
                </a:extLst>
              </a:tr>
              <a:tr h="265091">
                <a:tc>
                  <a:txBody>
                    <a:bodyPr/>
                    <a:lstStyle/>
                    <a:p>
                      <a:pPr algn="l" fontAlgn="b" rtl="0"/>
                      <a:r>
                        <a:rPr sz="1400" b="false" i="false" u="none" strike="noStrike" lang="fr-FR">
                          <a:solidFill>
                            <a:srgbClr val="000000"/>
                          </a:solidFill>
                          <a:effectLst/>
                          <a:latin typeface="+mn-lt"/>
                        </a:rPr>
                        <a:t>Activités PT</a:t>
                      </a:r>
                    </a:p>
                  </a:txBody>
                  <a:tcPr marL="9525" marR="9525" marT="9525" marB="0" anchor="b"/>
                </a:tc>
                <a:tc>
                  <a:txBody>
                    <a:bodyPr/>
                    <a:lstStyle/>
                    <a:p>
                      <a:pPr rtl="0"/>
                      <a:r>
                        <a:rPr lang="fr-FR"/>
                        <a:t>Activités de simulation et de modélisation conçues pour explorer, acquérir, renforcer et développer les compétences.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Câblage UTP</a:t>
            </a:r>
            <a:br>
              <a:rPr lang="en-US" dirty="0"/>
            </a:br>
            <a:r>
              <a:rPr sz="2400" lang="fr-FR"/>
              <a:t>Propriétés du câblage UTP</a:t>
            </a:r>
          </a:p>
        </p:txBody>
      </p:sp>
      <p:sp>
        <p:nvSpPr>
          <p:cNvPr id="5" name="Content Placeholder 4">
            <a:extLst>
              <a:ext uri="{FF2B5EF4-FFF2-40B4-BE49-F238E27FC236}">
                <a16:creationId xmlns:a16="http://schemas.microsoft.com/office/drawing/2014/main" id="{CC4F0493-B526-DE4A-B220-F79C82C4F124}"/>
              </a:ext>
            </a:extLst>
          </p:cNvPr>
          <p:cNvSpPr>
            <a:spLocks noGrp="1"/>
          </p:cNvSpPr>
          <p:nvPr>
            <p:ph idx="1"/>
          </p:nvPr>
        </p:nvSpPr>
        <p:spPr>
          <a:xfrm>
            <a:off x="431971" y="902311"/>
            <a:ext cx="5203285" cy="3505566"/>
          </a:xfrm>
        </p:spPr>
        <p:txBody>
          <a:bodyPr/>
          <a:lstStyle/>
          <a:p>
            <a:pPr marL="0" indent="0" algn="l" rtl="0"/>
            <a:r>
              <a:rPr sz="1800" lang="fr-FR">
                <a:solidFill>
                  <a:srgbClr val="000000"/>
                </a:solidFill>
              </a:rPr>
              <a:t>L'UTP est constitué de quatre paires de fils de cuivre à code de couleur, torsadés ensemble et enveloppés dans une gaine plastique souple. Aucun blindage n'est utilisé. UTP s'appuie sur les propriétés suivantes pour limiter la diaphonie:</a:t>
            </a:r>
          </a:p>
          <a:p>
            <a:pPr marL="415985" lvl="1" indent="-342900" rtl="0">
              <a:buFont typeface="Arial" panose="020B0604020202020204" pitchFamily="34" charset="0"/>
              <a:buChar char="•"/>
            </a:pPr>
            <a:r>
              <a:rPr sz="1600" lang="fr-FR">
                <a:solidFill>
                  <a:srgbClr val="000000"/>
                </a:solidFill>
              </a:rPr>
              <a:t>Annulation - Chaque fil d'une paire de fils utilise une polarité opposée. Un fil est négatif, l'autre fil est positif. Ils sont tordus ensemble et les champs magnétiques s'annulent efficacement et en dehors des EMI/RFI.</a:t>
            </a:r>
          </a:p>
          <a:p>
            <a:pPr marL="415985" lvl="1" indent="-342900" rtl="0">
              <a:buFont typeface="Arial" panose="020B0604020202020204" pitchFamily="34" charset="0"/>
              <a:buChar char="•"/>
            </a:pPr>
            <a:r>
              <a:rPr sz="1600" lang="fr-FR">
                <a:solidFill>
                  <a:srgbClr val="000000"/>
                </a:solidFill>
              </a:rPr>
              <a:t>Variation des torsions par pied dans chaque fil - Chaque fil est tordu d'une quantité différente, ce qui aide à éviter la croix entre les fils du câble.</a:t>
            </a:r>
          </a:p>
        </p:txBody>
      </p:sp>
      <p:pic>
        <p:nvPicPr>
          <p:cNvPr id="4" name="Picture 3">
            <a:extLst>
              <a:ext uri="{FF2B5EF4-FFF2-40B4-BE49-F238E27FC236}">
                <a16:creationId xmlns:a16="http://schemas.microsoft.com/office/drawing/2014/main" id="{BC230FD4-1F3A-1A43-99BD-45B8BE4A0C15}"/>
              </a:ext>
            </a:extLst>
          </p:cNvPr>
          <p:cNvPicPr>
            <a:picLocks noChangeAspect="1"/>
          </p:cNvPicPr>
          <p:nvPr/>
        </p:nvPicPr>
        <p:blipFill>
          <a:blip r:embed="rId3"/>
          <a:stretch>
            <a:fillRect/>
          </a:stretch>
        </p:blipFill>
        <p:spPr>
          <a:xfrm>
            <a:off x="5635256" y="1518154"/>
            <a:ext cx="3387588" cy="1853904"/>
          </a:xfrm>
          <a:prstGeom prst="rect">
            <a:avLst/>
          </a:prstGeom>
        </p:spPr>
      </p:pic>
    </p:spTree>
    <p:extLst>
      <p:ext uri="{BB962C8B-B14F-4D97-AF65-F5344CB8AC3E}">
        <p14:creationId xmlns:p14="http://schemas.microsoft.com/office/powerpoint/2010/main" val="40147958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5977851" cy="731837"/>
          </a:xfrm>
        </p:spPr>
        <p:txBody>
          <a:bodyPr/>
          <a:lstStyle/>
          <a:p>
            <a:pPr rtl="0"/>
            <a:r>
              <a:rPr sz="1600" lang="fr-FR"/>
              <a:t>Câblage UTP</a:t>
            </a:r>
            <a:br>
              <a:rPr lang="en-US" dirty="0"/>
            </a:br>
            <a:r>
              <a:rPr sz="2400" lang="fr-FR"/>
              <a:t>Normes de câblage et connecteurs UTP</a:t>
            </a:r>
          </a:p>
        </p:txBody>
      </p:sp>
      <p:sp>
        <p:nvSpPr>
          <p:cNvPr id="5" name="Content Placeholder 4">
            <a:extLst>
              <a:ext uri="{FF2B5EF4-FFF2-40B4-BE49-F238E27FC236}">
                <a16:creationId xmlns:a16="http://schemas.microsoft.com/office/drawing/2014/main" id="{CC4F0493-B526-DE4A-B220-F79C82C4F124}"/>
              </a:ext>
            </a:extLst>
          </p:cNvPr>
          <p:cNvSpPr>
            <a:spLocks noGrp="1"/>
          </p:cNvSpPr>
          <p:nvPr>
            <p:ph idx="1"/>
          </p:nvPr>
        </p:nvSpPr>
        <p:spPr>
          <a:xfrm>
            <a:off x="207391" y="731838"/>
            <a:ext cx="5770460" cy="3676040"/>
          </a:xfrm>
        </p:spPr>
        <p:txBody>
          <a:bodyPr/>
          <a:lstStyle/>
          <a:p>
            <a:pPr marL="0" indent="0" algn="l" rtl="0"/>
            <a:r>
              <a:rPr sz="1600" lang="fr-FR">
                <a:solidFill>
                  <a:srgbClr val="000000"/>
                </a:solidFill>
              </a:rPr>
              <a:t>Les normes relatives à l'UTP sont établies par TIA/EIA. TIA/EIA-568 normalise des éléments tels que:</a:t>
            </a:r>
          </a:p>
          <a:p>
            <a:pPr marL="415985" lvl="1" indent="-342900" rtl="0">
              <a:buFont typeface="Arial" panose="020B0604020202020204" pitchFamily="34" charset="0"/>
              <a:buChar char="•"/>
            </a:pPr>
            <a:r>
              <a:rPr lang="fr-FR">
                <a:solidFill>
                  <a:srgbClr val="000000"/>
                </a:solidFill>
              </a:rPr>
              <a:t>Types de câbles</a:t>
            </a:r>
          </a:p>
          <a:p>
            <a:pPr marL="415985" lvl="1" indent="-342900" rtl="0">
              <a:buFont typeface="Arial" panose="020B0604020202020204" pitchFamily="34" charset="0"/>
              <a:buChar char="•"/>
            </a:pPr>
            <a:r>
              <a:rPr lang="fr-FR">
                <a:solidFill>
                  <a:srgbClr val="000000"/>
                </a:solidFill>
              </a:rPr>
              <a:t>Les longueurs de câbles</a:t>
            </a:r>
          </a:p>
          <a:p>
            <a:pPr marL="415985" lvl="1" indent="-342900" rtl="0">
              <a:buFont typeface="Arial" panose="020B0604020202020204" pitchFamily="34" charset="0"/>
              <a:buChar char="•"/>
            </a:pPr>
            <a:r>
              <a:rPr lang="fr-FR">
                <a:solidFill>
                  <a:srgbClr val="000000"/>
                </a:solidFill>
              </a:rPr>
              <a:t>Connecteurs</a:t>
            </a:r>
          </a:p>
          <a:p>
            <a:pPr marL="415985" lvl="1" indent="-342900" rtl="0">
              <a:buFont typeface="Arial" panose="020B0604020202020204" pitchFamily="34" charset="0"/>
              <a:buChar char="•"/>
            </a:pPr>
            <a:r>
              <a:rPr lang="fr-FR">
                <a:solidFill>
                  <a:srgbClr val="000000"/>
                </a:solidFill>
              </a:rPr>
              <a:t>Terminaison du câble</a:t>
            </a:r>
          </a:p>
          <a:p>
            <a:pPr marL="415985" lvl="1" indent="-342900" rtl="0">
              <a:buFont typeface="Arial" panose="020B0604020202020204" pitchFamily="34" charset="0"/>
              <a:buChar char="•"/>
            </a:pPr>
            <a:r>
              <a:rPr lang="fr-FR">
                <a:solidFill>
                  <a:srgbClr val="000000"/>
                </a:solidFill>
              </a:rPr>
              <a:t>Méthodes de test</a:t>
            </a:r>
          </a:p>
          <a:p>
            <a:pPr marL="0" indent="0" algn="l"/>
            <a:endParaRPr lang="en-US" sz="1600" dirty="0">
              <a:solidFill>
                <a:srgbClr val="000000"/>
              </a:solidFill>
            </a:endParaRPr>
          </a:p>
          <a:p>
            <a:pPr marL="0" indent="0" algn="l" rtl="0"/>
            <a:r>
              <a:rPr sz="1600" lang="fr-FR">
                <a:solidFill>
                  <a:srgbClr val="000000"/>
                </a:solidFill>
              </a:rPr>
              <a:t>Les normes électriques pour le câblage en cuivre sont établies par l'IEEE, qui évalue le câble en fonction de ses performances. Exemples incluent:</a:t>
            </a:r>
          </a:p>
          <a:p>
            <a:pPr marL="415985" lvl="1" indent="-342900" rtl="0">
              <a:buFont typeface="Arial" panose="020B0604020202020204" pitchFamily="34" charset="0"/>
              <a:buChar char="•"/>
            </a:pPr>
            <a:r>
              <a:rPr lang="fr-FR">
                <a:solidFill>
                  <a:srgbClr val="000000"/>
                </a:solidFill>
              </a:rPr>
              <a:t>Catégorie 3</a:t>
            </a:r>
          </a:p>
          <a:p>
            <a:pPr marL="415985" lvl="1" indent="-342900" rtl="0">
              <a:buFont typeface="Arial" panose="020B0604020202020204" pitchFamily="34" charset="0"/>
              <a:buChar char="•"/>
            </a:pPr>
            <a:r>
              <a:rPr lang="fr-FR">
                <a:solidFill>
                  <a:srgbClr val="000000"/>
                </a:solidFill>
              </a:rPr>
              <a:t>Catégorie 5 et 5e</a:t>
            </a:r>
          </a:p>
          <a:p>
            <a:pPr marL="415985" lvl="1" indent="-342900" rtl="0">
              <a:buFont typeface="Arial" panose="020B0604020202020204" pitchFamily="34" charset="0"/>
              <a:buChar char="•"/>
            </a:pPr>
            <a:r>
              <a:rPr lang="fr-FR">
                <a:solidFill>
                  <a:srgbClr val="000000"/>
                </a:solidFill>
              </a:rPr>
              <a:t>Catégorie 6</a:t>
            </a:r>
          </a:p>
          <a:p>
            <a:pPr marL="0" indent="0" algn="l"/>
            <a:endParaRPr lang="en-US" sz="1600" dirty="0">
              <a:solidFill>
                <a:srgbClr val="000000"/>
              </a:solidFill>
            </a:endParaRPr>
          </a:p>
        </p:txBody>
      </p:sp>
      <p:pic>
        <p:nvPicPr>
          <p:cNvPr id="6" name="Picture 5">
            <a:extLst>
              <a:ext uri="{FF2B5EF4-FFF2-40B4-BE49-F238E27FC236}">
                <a16:creationId xmlns:a16="http://schemas.microsoft.com/office/drawing/2014/main" id="{2DB226B2-F9C7-5842-91A8-DBB12759BE48}"/>
              </a:ext>
            </a:extLst>
          </p:cNvPr>
          <p:cNvPicPr>
            <a:picLocks noChangeAspect="1"/>
          </p:cNvPicPr>
          <p:nvPr/>
        </p:nvPicPr>
        <p:blipFill>
          <a:blip r:embed="rId3"/>
          <a:stretch>
            <a:fillRect/>
          </a:stretch>
        </p:blipFill>
        <p:spPr>
          <a:xfrm>
            <a:off x="5977851" y="365918"/>
            <a:ext cx="2797934" cy="4306460"/>
          </a:xfrm>
          <a:prstGeom prst="rect">
            <a:avLst/>
          </a:prstGeom>
        </p:spPr>
      </p:pic>
    </p:spTree>
    <p:extLst>
      <p:ext uri="{BB962C8B-B14F-4D97-AF65-F5344CB8AC3E}">
        <p14:creationId xmlns:p14="http://schemas.microsoft.com/office/powerpoint/2010/main" val="46019515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Câblage UTP</a:t>
            </a:r>
            <a:br>
              <a:rPr lang="en-US" dirty="0"/>
            </a:br>
            <a:r>
              <a:rPr sz="2400" lang="fr-FR"/>
              <a:t>Normes de câblage et connecteurs UTP (suite)</a:t>
            </a:r>
          </a:p>
        </p:txBody>
      </p:sp>
      <p:pic>
        <p:nvPicPr>
          <p:cNvPr id="4" name="Picture 3">
            <a:extLst>
              <a:ext uri="{FF2B5EF4-FFF2-40B4-BE49-F238E27FC236}">
                <a16:creationId xmlns:a16="http://schemas.microsoft.com/office/drawing/2014/main" id="{BA3FD6E4-4BF3-4240-BC13-7B676A9FDF9A}"/>
              </a:ext>
            </a:extLst>
          </p:cNvPr>
          <p:cNvPicPr>
            <a:picLocks noChangeAspect="1"/>
          </p:cNvPicPr>
          <p:nvPr/>
        </p:nvPicPr>
        <p:blipFill>
          <a:blip r:embed="rId3"/>
          <a:stretch>
            <a:fillRect/>
          </a:stretch>
        </p:blipFill>
        <p:spPr>
          <a:xfrm>
            <a:off x="681322" y="731837"/>
            <a:ext cx="1152743" cy="1741377"/>
          </a:xfrm>
          <a:prstGeom prst="rect">
            <a:avLst/>
          </a:prstGeom>
        </p:spPr>
      </p:pic>
      <p:pic>
        <p:nvPicPr>
          <p:cNvPr id="8" name="Picture 7">
            <a:extLst>
              <a:ext uri="{FF2B5EF4-FFF2-40B4-BE49-F238E27FC236}">
                <a16:creationId xmlns:a16="http://schemas.microsoft.com/office/drawing/2014/main" id="{6E38D7A7-C224-F948-BC38-6EB511F63870}"/>
              </a:ext>
            </a:extLst>
          </p:cNvPr>
          <p:cNvPicPr>
            <a:picLocks noChangeAspect="1"/>
          </p:cNvPicPr>
          <p:nvPr/>
        </p:nvPicPr>
        <p:blipFill>
          <a:blip r:embed="rId4"/>
          <a:stretch>
            <a:fillRect/>
          </a:stretch>
        </p:blipFill>
        <p:spPr>
          <a:xfrm>
            <a:off x="2041326" y="939092"/>
            <a:ext cx="1503672" cy="1257744"/>
          </a:xfrm>
          <a:prstGeom prst="rect">
            <a:avLst/>
          </a:prstGeom>
        </p:spPr>
      </p:pic>
      <p:sp>
        <p:nvSpPr>
          <p:cNvPr id="17" name="TextBox 16">
            <a:extLst>
              <a:ext uri="{FF2B5EF4-FFF2-40B4-BE49-F238E27FC236}">
                <a16:creationId xmlns:a16="http://schemas.microsoft.com/office/drawing/2014/main" id="{A7CD34FA-9398-864C-9489-136B1105502D}"/>
              </a:ext>
            </a:extLst>
          </p:cNvPr>
          <p:cNvSpPr txBox="1"/>
          <p:nvPr/>
        </p:nvSpPr>
        <p:spPr>
          <a:xfrm>
            <a:off x="1483300" y="2282255"/>
            <a:ext cx="1537600" cy="307777"/>
          </a:xfrm>
          <a:prstGeom prst="rect">
            <a:avLst/>
          </a:prstGeom>
          <a:noFill/>
        </p:spPr>
        <p:txBody>
          <a:bodyPr wrap="none" rtlCol="0">
            <a:spAutoFit/>
          </a:bodyPr>
          <a:lstStyle/>
          <a:p>
            <a:pPr rtl="0"/>
            <a:r>
              <a:rPr sz="1400" lang="fr-FR"/>
              <a:t>Connecteur RJ-45</a:t>
            </a:r>
          </a:p>
        </p:txBody>
      </p:sp>
      <p:pic>
        <p:nvPicPr>
          <p:cNvPr id="10" name="Picture 9">
            <a:extLst>
              <a:ext uri="{FF2B5EF4-FFF2-40B4-BE49-F238E27FC236}">
                <a16:creationId xmlns:a16="http://schemas.microsoft.com/office/drawing/2014/main" id="{7844EFD8-BA62-954B-B9F2-003C3399FD51}"/>
              </a:ext>
            </a:extLst>
          </p:cNvPr>
          <p:cNvPicPr>
            <a:picLocks noChangeAspect="1"/>
          </p:cNvPicPr>
          <p:nvPr/>
        </p:nvPicPr>
        <p:blipFill>
          <a:blip r:embed="rId5"/>
          <a:stretch>
            <a:fillRect/>
          </a:stretch>
        </p:blipFill>
        <p:spPr>
          <a:xfrm>
            <a:off x="850041" y="2983229"/>
            <a:ext cx="951656" cy="1257744"/>
          </a:xfrm>
          <a:prstGeom prst="rect">
            <a:avLst/>
          </a:prstGeom>
        </p:spPr>
      </p:pic>
      <p:pic>
        <p:nvPicPr>
          <p:cNvPr id="12" name="Picture 11">
            <a:extLst>
              <a:ext uri="{FF2B5EF4-FFF2-40B4-BE49-F238E27FC236}">
                <a16:creationId xmlns:a16="http://schemas.microsoft.com/office/drawing/2014/main" id="{A3C04399-2672-F14A-9635-7DA0B6F6BD2F}"/>
              </a:ext>
            </a:extLst>
          </p:cNvPr>
          <p:cNvPicPr>
            <a:picLocks noChangeAspect="1"/>
          </p:cNvPicPr>
          <p:nvPr/>
        </p:nvPicPr>
        <p:blipFill>
          <a:blip r:embed="rId6"/>
          <a:stretch>
            <a:fillRect/>
          </a:stretch>
        </p:blipFill>
        <p:spPr>
          <a:xfrm>
            <a:off x="2365693" y="2983229"/>
            <a:ext cx="1413464" cy="1257743"/>
          </a:xfrm>
          <a:prstGeom prst="rect">
            <a:avLst/>
          </a:prstGeom>
        </p:spPr>
      </p:pic>
      <p:sp>
        <p:nvSpPr>
          <p:cNvPr id="18" name="TextBox 17">
            <a:extLst>
              <a:ext uri="{FF2B5EF4-FFF2-40B4-BE49-F238E27FC236}">
                <a16:creationId xmlns:a16="http://schemas.microsoft.com/office/drawing/2014/main" id="{B17A183A-435C-AA49-AFFC-BC09395ADF76}"/>
              </a:ext>
            </a:extLst>
          </p:cNvPr>
          <p:cNvSpPr txBox="1"/>
          <p:nvPr/>
        </p:nvSpPr>
        <p:spPr>
          <a:xfrm>
            <a:off x="1538831" y="4326392"/>
            <a:ext cx="1260281" cy="307777"/>
          </a:xfrm>
          <a:prstGeom prst="rect">
            <a:avLst/>
          </a:prstGeom>
          <a:noFill/>
        </p:spPr>
        <p:txBody>
          <a:bodyPr wrap="none" rtlCol="0">
            <a:spAutoFit/>
          </a:bodyPr>
          <a:lstStyle/>
          <a:p>
            <a:pPr rtl="0"/>
            <a:r>
              <a:rPr sz="1400" lang="fr-FR"/>
              <a:t>Prise RJ-45</a:t>
            </a:r>
          </a:p>
        </p:txBody>
      </p:sp>
      <p:pic>
        <p:nvPicPr>
          <p:cNvPr id="14" name="Picture 13">
            <a:extLst>
              <a:ext uri="{FF2B5EF4-FFF2-40B4-BE49-F238E27FC236}">
                <a16:creationId xmlns:a16="http://schemas.microsoft.com/office/drawing/2014/main" id="{433C858A-2163-CE43-A289-9E5276DE6856}"/>
              </a:ext>
            </a:extLst>
          </p:cNvPr>
          <p:cNvPicPr>
            <a:picLocks noChangeAspect="1"/>
          </p:cNvPicPr>
          <p:nvPr/>
        </p:nvPicPr>
        <p:blipFill>
          <a:blip r:embed="rId7"/>
          <a:stretch>
            <a:fillRect/>
          </a:stretch>
        </p:blipFill>
        <p:spPr>
          <a:xfrm>
            <a:off x="5891233" y="882948"/>
            <a:ext cx="2571445" cy="1370032"/>
          </a:xfrm>
          <a:prstGeom prst="rect">
            <a:avLst/>
          </a:prstGeom>
        </p:spPr>
      </p:pic>
      <p:sp>
        <p:nvSpPr>
          <p:cNvPr id="19" name="TextBox 18">
            <a:extLst>
              <a:ext uri="{FF2B5EF4-FFF2-40B4-BE49-F238E27FC236}">
                <a16:creationId xmlns:a16="http://schemas.microsoft.com/office/drawing/2014/main" id="{988BA4D4-01B8-A344-A17E-4BEDDC8786C3}"/>
              </a:ext>
            </a:extLst>
          </p:cNvPr>
          <p:cNvSpPr txBox="1"/>
          <p:nvPr/>
        </p:nvSpPr>
        <p:spPr>
          <a:xfrm>
            <a:off x="5891233" y="2250202"/>
            <a:ext cx="2470485" cy="307777"/>
          </a:xfrm>
          <a:prstGeom prst="rect">
            <a:avLst/>
          </a:prstGeom>
          <a:noFill/>
        </p:spPr>
        <p:txBody>
          <a:bodyPr wrap="none" rtlCol="0">
            <a:spAutoFit/>
          </a:bodyPr>
          <a:lstStyle/>
          <a:p>
            <a:pPr rtl="0"/>
            <a:r>
              <a:rPr sz="1400" lang="fr-FR"/>
              <a:t>Câble UTP mal terminé</a:t>
            </a:r>
          </a:p>
        </p:txBody>
      </p:sp>
      <p:pic>
        <p:nvPicPr>
          <p:cNvPr id="16" name="Picture 15">
            <a:extLst>
              <a:ext uri="{FF2B5EF4-FFF2-40B4-BE49-F238E27FC236}">
                <a16:creationId xmlns:a16="http://schemas.microsoft.com/office/drawing/2014/main" id="{880A1867-5D2E-2C4D-B373-E1B6440CA0DD}"/>
              </a:ext>
            </a:extLst>
          </p:cNvPr>
          <p:cNvPicPr>
            <a:picLocks noChangeAspect="1"/>
          </p:cNvPicPr>
          <p:nvPr/>
        </p:nvPicPr>
        <p:blipFill>
          <a:blip r:embed="rId8"/>
          <a:stretch>
            <a:fillRect/>
          </a:stretch>
        </p:blipFill>
        <p:spPr>
          <a:xfrm>
            <a:off x="5816009" y="2659010"/>
            <a:ext cx="2477950" cy="1347839"/>
          </a:xfrm>
          <a:prstGeom prst="rect">
            <a:avLst/>
          </a:prstGeom>
        </p:spPr>
      </p:pic>
      <p:sp>
        <p:nvSpPr>
          <p:cNvPr id="20" name="TextBox 19">
            <a:extLst>
              <a:ext uri="{FF2B5EF4-FFF2-40B4-BE49-F238E27FC236}">
                <a16:creationId xmlns:a16="http://schemas.microsoft.com/office/drawing/2014/main" id="{AEB19259-8FD8-E143-8B42-4941E201E9F4}"/>
              </a:ext>
            </a:extLst>
          </p:cNvPr>
          <p:cNvSpPr txBox="1"/>
          <p:nvPr/>
        </p:nvSpPr>
        <p:spPr>
          <a:xfrm>
            <a:off x="5891232" y="4006849"/>
            <a:ext cx="2669257" cy="307777"/>
          </a:xfrm>
          <a:prstGeom prst="rect">
            <a:avLst/>
          </a:prstGeom>
          <a:noFill/>
        </p:spPr>
        <p:txBody>
          <a:bodyPr wrap="none" rtlCol="0">
            <a:spAutoFit/>
          </a:bodyPr>
          <a:lstStyle/>
          <a:p>
            <a:pPr rtl="0"/>
            <a:r>
              <a:rPr sz="1400" lang="fr-FR"/>
              <a:t>Câble UTP correctement terminé</a:t>
            </a:r>
          </a:p>
        </p:txBody>
      </p:sp>
    </p:spTree>
    <p:extLst>
      <p:ext uri="{BB962C8B-B14F-4D97-AF65-F5344CB8AC3E}">
        <p14:creationId xmlns:p14="http://schemas.microsoft.com/office/powerpoint/2010/main" val="25601205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85060"/>
            <a:ext cx="8345488" cy="731837"/>
          </a:xfrm>
        </p:spPr>
        <p:txBody>
          <a:bodyPr/>
          <a:lstStyle/>
          <a:p>
            <a:pPr rtl="0"/>
            <a:r>
              <a:rPr sz="1600" lang="fr-FR"/>
              <a:t>Câblage UTP</a:t>
            </a:r>
            <a:br>
              <a:rPr lang="en-US" dirty="0"/>
            </a:br>
            <a:r>
              <a:rPr sz="2400" lang="fr-FR"/>
              <a:t>Câbles UTP directs et croisés </a:t>
            </a:r>
          </a:p>
        </p:txBody>
      </p:sp>
      <p:pic>
        <p:nvPicPr>
          <p:cNvPr id="4" name="Picture 3">
            <a:extLst>
              <a:ext uri="{FF2B5EF4-FFF2-40B4-BE49-F238E27FC236}">
                <a16:creationId xmlns:a16="http://schemas.microsoft.com/office/drawing/2014/main" id="{9A2A4AE6-4974-B345-8143-0F5E35175BB2}"/>
              </a:ext>
            </a:extLst>
          </p:cNvPr>
          <p:cNvPicPr>
            <a:picLocks noChangeAspect="1"/>
          </p:cNvPicPr>
          <p:nvPr/>
        </p:nvPicPr>
        <p:blipFill>
          <a:blip r:embed="rId3"/>
          <a:stretch>
            <a:fillRect/>
          </a:stretch>
        </p:blipFill>
        <p:spPr>
          <a:xfrm>
            <a:off x="2413590" y="877403"/>
            <a:ext cx="3742125" cy="1813242"/>
          </a:xfrm>
          <a:prstGeom prst="rect">
            <a:avLst/>
          </a:prstGeom>
        </p:spPr>
      </p:pic>
      <p:graphicFrame>
        <p:nvGraphicFramePr>
          <p:cNvPr id="5" name="Table 4">
            <a:extLst>
              <a:ext uri="{FF2B5EF4-FFF2-40B4-BE49-F238E27FC236}">
                <a16:creationId xmlns:a16="http://schemas.microsoft.com/office/drawing/2014/main" id="{CA4DD5F5-2964-1944-91B1-7A3C2EC8B5F2}"/>
              </a:ext>
            </a:extLst>
          </p:cNvPr>
          <p:cNvGraphicFramePr>
            <a:graphicFrameLocks noGrp="1"/>
          </p:cNvGraphicFramePr>
          <p:nvPr>
            <p:extLst>
              <p:ext uri="{D42A27DB-BD31-4B8C-83A1-F6EECF244321}">
                <p14:modId xmlns:p14="http://schemas.microsoft.com/office/powerpoint/2010/main" val="2322507103"/>
              </p:ext>
            </p:extLst>
          </p:nvPr>
        </p:nvGraphicFramePr>
        <p:xfrm>
          <a:off x="769088" y="2751151"/>
          <a:ext cx="7576401" cy="1915160"/>
        </p:xfrm>
        <a:graphic>
          <a:graphicData uri="http://schemas.openxmlformats.org/drawingml/2006/table">
            <a:tbl>
              <a:tblPr firstRow="1" bandRow="1">
                <a:tableStyleId>{5C22544A-7EE6-4342-B048-85BDC9FD1C3A}</a:tableStyleId>
              </a:tblPr>
              <a:tblGrid>
                <a:gridCol w="2324986">
                  <a:extLst>
                    <a:ext uri="{9D8B030D-6E8A-4147-A177-3AD203B41FA5}">
                      <a16:colId xmlns:a16="http://schemas.microsoft.com/office/drawing/2014/main" val="2767075972"/>
                    </a:ext>
                  </a:extLst>
                </a:gridCol>
                <a:gridCol w="2413591">
                  <a:extLst>
                    <a:ext uri="{9D8B030D-6E8A-4147-A177-3AD203B41FA5}">
                      <a16:colId xmlns:a16="http://schemas.microsoft.com/office/drawing/2014/main" val="2533726508"/>
                    </a:ext>
                  </a:extLst>
                </a:gridCol>
                <a:gridCol w="2837824">
                  <a:extLst>
                    <a:ext uri="{9D8B030D-6E8A-4147-A177-3AD203B41FA5}">
                      <a16:colId xmlns:a16="http://schemas.microsoft.com/office/drawing/2014/main" val="3265811275"/>
                    </a:ext>
                  </a:extLst>
                </a:gridCol>
              </a:tblGrid>
              <a:tr h="370840">
                <a:tc>
                  <a:txBody>
                    <a:bodyPr/>
                    <a:lstStyle/>
                    <a:p>
                      <a:pPr rtl="0"/>
                      <a:r>
                        <a:rPr sz="1200" lang="fr-FR"/>
                        <a:t>Type de câble</a:t>
                      </a:r>
                    </a:p>
                  </a:txBody>
                  <a:tcPr/>
                </a:tc>
                <a:tc>
                  <a:txBody>
                    <a:bodyPr/>
                    <a:lstStyle/>
                    <a:p>
                      <a:pPr rtl="0"/>
                      <a:r>
                        <a:rPr sz="1200" lang="fr-FR"/>
                        <a:t>Standard</a:t>
                      </a:r>
                    </a:p>
                  </a:txBody>
                  <a:tcPr/>
                </a:tc>
                <a:tc>
                  <a:txBody>
                    <a:bodyPr/>
                    <a:lstStyle/>
                    <a:p>
                      <a:pPr rtl="0"/>
                      <a:r>
                        <a:rPr sz="1200" lang="fr-FR"/>
                        <a:t>Application</a:t>
                      </a:r>
                    </a:p>
                  </a:txBody>
                  <a:tcPr/>
                </a:tc>
                <a:extLst>
                  <a:ext uri="{0D108BD9-81ED-4DB2-BD59-A6C34878D82A}">
                    <a16:rowId xmlns:a16="http://schemas.microsoft.com/office/drawing/2014/main" val="3025646199"/>
                  </a:ext>
                </a:extLst>
              </a:tr>
              <a:tr h="370840">
                <a:tc>
                  <a:txBody>
                    <a:bodyPr/>
                    <a:lstStyle/>
                    <a:p>
                      <a:pPr rtl="0"/>
                      <a:r>
                        <a:rPr sz="1200" lang="fr-FR">
                          <a:solidFill>
                            <a:srgbClr val="000000"/>
                          </a:solidFill>
                        </a:rPr>
                        <a:t>Ethernet droit</a:t>
                      </a:r>
                    </a:p>
                  </a:txBody>
                  <a:tcPr/>
                </a:tc>
                <a:tc>
                  <a:txBody>
                    <a:bodyPr/>
                    <a:lstStyle/>
                    <a:p>
                      <a:pPr rtl="0"/>
                      <a:r>
                        <a:rPr sz="1200" lang="fr-FR">
                          <a:solidFill>
                            <a:srgbClr val="000000"/>
                          </a:solidFill>
                        </a:rPr>
                        <a:t>Les deux extrémités T568A ou T568B</a:t>
                      </a:r>
                    </a:p>
                  </a:txBody>
                  <a:tcPr/>
                </a:tc>
                <a:tc>
                  <a:txBody>
                    <a:bodyPr/>
                    <a:lstStyle/>
                    <a:p>
                      <a:pPr rtl="0"/>
                      <a:r>
                        <a:rPr sz="1200" lang="fr-FR">
                          <a:solidFill>
                            <a:srgbClr val="000000"/>
                          </a:solidFill>
                        </a:rPr>
                        <a:t>Hôte à périphérique réseau</a:t>
                      </a:r>
                    </a:p>
                  </a:txBody>
                  <a:tcPr/>
                </a:tc>
                <a:extLst>
                  <a:ext uri="{0D108BD9-81ED-4DB2-BD59-A6C34878D82A}">
                    <a16:rowId xmlns:a16="http://schemas.microsoft.com/office/drawing/2014/main" val="3188198789"/>
                  </a:ext>
                </a:extLst>
              </a:tr>
              <a:tr h="370840">
                <a:tc>
                  <a:txBody>
                    <a:bodyPr/>
                    <a:lstStyle/>
                    <a:p>
                      <a:pPr rtl="0"/>
                      <a:r>
                        <a:rPr sz="1200" lang="fr-FR">
                          <a:solidFill>
                            <a:srgbClr val="000000"/>
                          </a:solidFill>
                        </a:rPr>
                        <a:t>Ethernet croisé</a:t>
                      </a:r>
                    </a:p>
                  </a:txBody>
                  <a:tcPr/>
                </a:tc>
                <a:tc>
                  <a:txBody>
                    <a:bodyPr/>
                    <a:lstStyle/>
                    <a:p>
                      <a:pPr rtl="0"/>
                      <a:r>
                        <a:rPr sz="1200" lang="fr-FR">
                          <a:solidFill>
                            <a:srgbClr val="000000"/>
                          </a:solidFill>
                        </a:rPr>
                        <a:t>Une extrémité T568A, l'autre T568B</a:t>
                      </a:r>
                    </a:p>
                  </a:txBody>
                  <a:tcPr/>
                </a:tc>
                <a:tc>
                  <a:txBody>
                    <a:bodyPr/>
                    <a:lstStyle/>
                    <a:p>
                      <a:pPr rtl="0"/>
                      <a:r>
                        <a:rPr sz="1200" lang="fr-FR">
                          <a:solidFill>
                            <a:srgbClr val="000000"/>
                          </a:solidFill>
                        </a:rPr>
                        <a:t>Hôte-à-hôte, commutateur à commutateur, routeur à routeur</a:t>
                      </a:r>
                    </a:p>
                  </a:txBody>
                  <a:tcPr/>
                </a:tc>
                <a:extLst>
                  <a:ext uri="{0D108BD9-81ED-4DB2-BD59-A6C34878D82A}">
                    <a16:rowId xmlns:a16="http://schemas.microsoft.com/office/drawing/2014/main" val="4082003186"/>
                  </a:ext>
                </a:extLst>
              </a:tr>
              <a:tr h="122239">
                <a:tc gridSpan="3">
                  <a:txBody>
                    <a:bodyPr/>
                    <a:lstStyle/>
                    <a:p>
                      <a:pPr rtl="0"/>
                      <a:r>
                        <a:rPr sz="1100" lang="fr-FR">
                          <a:solidFill>
                            <a:srgbClr val="000000"/>
                          </a:solidFill>
                        </a:rPr>
                        <a:t>* Considéré comme un héritage dû au fait que la plupart des NICs utilisent l'Auto-MDIX pour détecter le type de câble et la connexion complète</a:t>
                      </a:r>
                    </a:p>
                  </a:txBody>
                  <a:tcPr/>
                </a:tc>
                <a:tc hMerge="1">
                  <a:txBody>
                    <a:bodyPr/>
                    <a:lstStyle/>
                    <a:p>
                      <a:endParaRPr lang="en-US" sz="1200" dirty="0">
                        <a:solidFill>
                          <a:srgbClr val="000000"/>
                        </a:solidFill>
                      </a:endParaRPr>
                    </a:p>
                  </a:txBody>
                  <a:tcPr/>
                </a:tc>
                <a:tc hMerge="1">
                  <a:txBody>
                    <a:bodyPr/>
                    <a:lstStyle/>
                    <a:p>
                      <a:endParaRPr lang="en-US" sz="1200" dirty="0">
                        <a:solidFill>
                          <a:srgbClr val="000000"/>
                        </a:solidFill>
                      </a:endParaRPr>
                    </a:p>
                  </a:txBody>
                  <a:tcPr/>
                </a:tc>
                <a:extLst>
                  <a:ext uri="{0D108BD9-81ED-4DB2-BD59-A6C34878D82A}">
                    <a16:rowId xmlns:a16="http://schemas.microsoft.com/office/drawing/2014/main" val="2604894185"/>
                  </a:ext>
                </a:extLst>
              </a:tr>
              <a:tr h="370840">
                <a:tc>
                  <a:txBody>
                    <a:bodyPr/>
                    <a:lstStyle/>
                    <a:p>
                      <a:pPr rtl="0"/>
                      <a:r>
                        <a:rPr sz="1200" lang="fr-FR">
                          <a:solidFill>
                            <a:srgbClr val="000000"/>
                          </a:solidFill>
                        </a:rPr>
                        <a:t>Inversé (Rollover)</a:t>
                      </a:r>
                    </a:p>
                  </a:txBody>
                  <a:tcPr/>
                </a:tc>
                <a:tc>
                  <a:txBody>
                    <a:bodyPr/>
                    <a:lstStyle/>
                    <a:p>
                      <a:pPr rtl="0"/>
                      <a:r>
                        <a:rPr sz="1200" lang="fr-FR">
                          <a:solidFill>
                            <a:srgbClr val="000000"/>
                          </a:solidFill>
                        </a:rPr>
                        <a:t>Contenu propriétaire de Cisco</a:t>
                      </a:r>
                    </a:p>
                  </a:txBody>
                  <a:tcPr/>
                </a:tc>
                <a:tc>
                  <a:txBody>
                    <a:bodyPr/>
                    <a:lstStyle/>
                    <a:p>
                      <a:pPr rtl="0"/>
                      <a:r>
                        <a:rPr sz="1200" lang="fr-FR">
                          <a:solidFill>
                            <a:srgbClr val="000000"/>
                          </a:solidFill>
                        </a:rPr>
                        <a:t>Port série de l'hôte vers le port du routeur ou de la console de commutation, en utilisant un adaptateur</a:t>
                      </a:r>
                    </a:p>
                  </a:txBody>
                  <a:tcPr/>
                </a:tc>
                <a:extLst>
                  <a:ext uri="{0D108BD9-81ED-4DB2-BD59-A6C34878D82A}">
                    <a16:rowId xmlns:a16="http://schemas.microsoft.com/office/drawing/2014/main" val="2506356182"/>
                  </a:ext>
                </a:extLst>
              </a:tr>
            </a:tbl>
          </a:graphicData>
        </a:graphic>
      </p:graphicFrame>
    </p:spTree>
    <p:extLst>
      <p:ext uri="{BB962C8B-B14F-4D97-AF65-F5344CB8AC3E}">
        <p14:creationId xmlns:p14="http://schemas.microsoft.com/office/powerpoint/2010/main" val="382622494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4.5 Câblage à fibre optique</a:t>
            </a:r>
          </a:p>
        </p:txBody>
      </p:sp>
    </p:spTree>
    <p:custDataLst>
      <p:tags r:id="rId1"/>
    </p:custDataLst>
    <p:extLst>
      <p:ext uri="{BB962C8B-B14F-4D97-AF65-F5344CB8AC3E}">
        <p14:creationId xmlns:p14="http://schemas.microsoft.com/office/powerpoint/2010/main" val="2549051537"/>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Câblage en fibre optique</a:t>
            </a:r>
            <a:br>
              <a:rPr lang="en-US" dirty="0"/>
            </a:br>
            <a:r>
              <a:rPr sz="2400" lang="fr-FR"/>
              <a:t>Propriétés du câblage en fibre optique</a:t>
            </a:r>
          </a:p>
        </p:txBody>
      </p:sp>
      <p:sp>
        <p:nvSpPr>
          <p:cNvPr id="5" name="Content Placeholder 4">
            <a:extLst>
              <a:ext uri="{FF2B5EF4-FFF2-40B4-BE49-F238E27FC236}">
                <a16:creationId xmlns:a16="http://schemas.microsoft.com/office/drawing/2014/main" id="{CC4F0493-B526-DE4A-B220-F79C82C4F124}"/>
              </a:ext>
            </a:extLst>
          </p:cNvPr>
          <p:cNvSpPr>
            <a:spLocks noGrp="1"/>
          </p:cNvSpPr>
          <p:nvPr>
            <p:ph idx="1"/>
          </p:nvPr>
        </p:nvSpPr>
        <p:spPr>
          <a:xfrm>
            <a:off x="431971" y="902311"/>
            <a:ext cx="7755099" cy="3505566"/>
          </a:xfrm>
        </p:spPr>
        <p:txBody>
          <a:bodyPr/>
          <a:lstStyle/>
          <a:p>
            <a:pPr marL="342900" indent="-342900" algn="l" rtl="0">
              <a:buFont typeface="Arial" panose="020B0604020202020204" pitchFamily="34" charset="0"/>
              <a:buChar char="•"/>
            </a:pPr>
            <a:r>
              <a:rPr sz="1600" lang="fr-FR">
                <a:solidFill>
                  <a:srgbClr val="000000"/>
                </a:solidFill>
              </a:rPr>
              <a:t>Pas aussi commun que UTP en raison des dépenses impliquées</a:t>
            </a:r>
          </a:p>
          <a:p>
            <a:pPr marL="342900" indent="-342900" algn="l" rtl="0">
              <a:buFont typeface="Arial" panose="020B0604020202020204" pitchFamily="34" charset="0"/>
              <a:buChar char="•"/>
            </a:pPr>
            <a:r>
              <a:rPr sz="1600" lang="fr-FR">
                <a:solidFill>
                  <a:srgbClr val="000000"/>
                </a:solidFill>
              </a:rPr>
              <a:t>Idéal pour certains scénarios de mise en réseau</a:t>
            </a:r>
          </a:p>
          <a:p>
            <a:pPr marL="342900" indent="-342900" algn="l" rtl="0">
              <a:buFont typeface="Arial" panose="020B0604020202020204" pitchFamily="34" charset="0"/>
              <a:buChar char="•"/>
            </a:pPr>
            <a:r>
              <a:rPr sz="1600" lang="fr-FR">
                <a:solidFill>
                  <a:srgbClr val="000000"/>
                </a:solidFill>
              </a:rPr>
              <a:t>Transmet des données sur de plus longues distances avec une bande passante plus élevée que tout autre support de réseau</a:t>
            </a:r>
          </a:p>
          <a:p>
            <a:pPr marL="342900" indent="-342900" algn="l" rtl="0">
              <a:buFont typeface="Arial" panose="020B0604020202020204" pitchFamily="34" charset="0"/>
              <a:buChar char="•"/>
            </a:pPr>
            <a:r>
              <a:rPr sz="1600" lang="fr-FR">
                <a:solidFill>
                  <a:srgbClr val="000000"/>
                </a:solidFill>
              </a:rPr>
              <a:t>Moins sensible à l'atténuation et complètement immunisé contre les EMI/RFI</a:t>
            </a:r>
          </a:p>
          <a:p>
            <a:pPr marL="342900" indent="-342900" algn="l" rtl="0">
              <a:buFont typeface="Arial" panose="020B0604020202020204" pitchFamily="34" charset="0"/>
              <a:buChar char="•"/>
            </a:pPr>
            <a:r>
              <a:rPr sz="1600" lang="fr-FR">
                <a:solidFill>
                  <a:srgbClr val="000000"/>
                </a:solidFill>
              </a:rPr>
              <a:t>Fabriqué à partir de brins flexibles et extrêmement fins de verre très pur</a:t>
            </a:r>
          </a:p>
          <a:p>
            <a:pPr marL="342900" indent="-342900" algn="l" rtl="0">
              <a:buFont typeface="Arial" panose="020B0604020202020204" pitchFamily="34" charset="0"/>
              <a:buChar char="•"/>
            </a:pPr>
            <a:r>
              <a:rPr sz="1600" lang="fr-FR">
                <a:solidFill>
                  <a:srgbClr val="000000"/>
                </a:solidFill>
              </a:rPr>
              <a:t>Utilise un laser ou une LED pour encoder des bits comme des impulsions de lumière</a:t>
            </a:r>
          </a:p>
          <a:p>
            <a:pPr marL="342900" indent="-342900" algn="l" rtl="0">
              <a:buFont typeface="Arial" panose="020B0604020202020204" pitchFamily="34" charset="0"/>
              <a:buChar char="•"/>
            </a:pPr>
            <a:r>
              <a:rPr sz="1600" lang="fr-FR">
                <a:solidFill>
                  <a:srgbClr val="000000"/>
                </a:solidFill>
              </a:rPr>
              <a:t>Le câble à fibres optiques agit comme un guide d'ondes pour transmettre la lumière entre les deux extrémités avec une perte de signal minimale</a:t>
            </a:r>
          </a:p>
        </p:txBody>
      </p:sp>
    </p:spTree>
    <p:extLst>
      <p:ext uri="{BB962C8B-B14F-4D97-AF65-F5344CB8AC3E}">
        <p14:creationId xmlns:p14="http://schemas.microsoft.com/office/powerpoint/2010/main" val="356696057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9427"/>
            <a:ext cx="8345488" cy="731837"/>
          </a:xfrm>
        </p:spPr>
        <p:txBody>
          <a:bodyPr/>
          <a:lstStyle/>
          <a:p>
            <a:pPr rtl="0"/>
            <a:r>
              <a:rPr sz="1600" lang="fr-FR"/>
              <a:t>Câblage à fibre optique</a:t>
            </a:r>
            <a:br>
              <a:rPr lang="en-US" dirty="0"/>
            </a:br>
            <a:r>
              <a:rPr sz="2400" lang="fr-FR"/>
              <a:t>Types de supports à fibre optique</a:t>
            </a:r>
          </a:p>
        </p:txBody>
      </p:sp>
      <p:sp>
        <p:nvSpPr>
          <p:cNvPr id="10" name="TextBox 9">
            <a:extLst>
              <a:ext uri="{FF2B5EF4-FFF2-40B4-BE49-F238E27FC236}">
                <a16:creationId xmlns:a16="http://schemas.microsoft.com/office/drawing/2014/main" id="{0145086B-2901-0F41-A9EB-B71B1C482E4F}"/>
              </a:ext>
            </a:extLst>
          </p:cNvPr>
          <p:cNvSpPr txBox="1"/>
          <p:nvPr/>
        </p:nvSpPr>
        <p:spPr>
          <a:xfrm>
            <a:off x="1223992" y="776263"/>
            <a:ext cx="1858201" cy="338554"/>
          </a:xfrm>
          <a:prstGeom prst="rect">
            <a:avLst/>
          </a:prstGeom>
          <a:noFill/>
        </p:spPr>
        <p:txBody>
          <a:bodyPr wrap="none" rtlCol="0">
            <a:spAutoFit/>
          </a:bodyPr>
          <a:lstStyle/>
          <a:p>
            <a:pPr rtl="0"/>
            <a:r>
              <a:rPr sz="1600" lang="fr-FR"/>
              <a:t>Fibre monomode</a:t>
            </a:r>
          </a:p>
        </p:txBody>
      </p:sp>
      <p:sp>
        <p:nvSpPr>
          <p:cNvPr id="12" name="TextBox 11">
            <a:extLst>
              <a:ext uri="{FF2B5EF4-FFF2-40B4-BE49-F238E27FC236}">
                <a16:creationId xmlns:a16="http://schemas.microsoft.com/office/drawing/2014/main" id="{2A4ED91E-0D65-D341-8674-40BFA887E49F}"/>
              </a:ext>
            </a:extLst>
          </p:cNvPr>
          <p:cNvSpPr txBox="1"/>
          <p:nvPr/>
        </p:nvSpPr>
        <p:spPr>
          <a:xfrm>
            <a:off x="856904" y="3044268"/>
            <a:ext cx="2592376" cy="738664"/>
          </a:xfrm>
          <a:prstGeom prst="rect">
            <a:avLst/>
          </a:prstGeom>
          <a:noFill/>
        </p:spPr>
        <p:txBody>
          <a:bodyPr wrap="none" rtlCol="0">
            <a:spAutoFit/>
          </a:bodyPr>
          <a:lstStyle/>
          <a:p>
            <a:pPr marL="285750" indent="-285750" rtl="0">
              <a:buFont typeface="Arial" panose="020B0604020202020204" pitchFamily="34" charset="0"/>
              <a:buChar char="•"/>
            </a:pPr>
            <a:r>
              <a:rPr sz="1400" lang="fr-FR">
                <a:solidFill>
                  <a:srgbClr val="000000"/>
                </a:solidFill>
              </a:rPr>
              <a:t>Très petit noyau</a:t>
            </a:r>
          </a:p>
          <a:p>
            <a:pPr marL="285750" indent="-285750" rtl="0">
              <a:buFont typeface="Arial" panose="020B0604020202020204" pitchFamily="34" charset="0"/>
              <a:buChar char="•"/>
            </a:pPr>
            <a:r>
              <a:rPr sz="1400" lang="fr-FR">
                <a:solidFill>
                  <a:srgbClr val="000000"/>
                </a:solidFill>
              </a:rPr>
              <a:t>Utilise des lasers coûteux</a:t>
            </a:r>
          </a:p>
          <a:p>
            <a:pPr marL="285750" indent="-285750" rtl="0">
              <a:buFont typeface="Arial" panose="020B0604020202020204" pitchFamily="34" charset="0"/>
              <a:buChar char="•"/>
            </a:pPr>
            <a:r>
              <a:rPr sz="1400" lang="fr-FR">
                <a:solidFill>
                  <a:srgbClr val="000000"/>
                </a:solidFill>
              </a:rPr>
              <a:t>Applications longue distance</a:t>
            </a:r>
          </a:p>
        </p:txBody>
      </p:sp>
      <p:pic>
        <p:nvPicPr>
          <p:cNvPr id="7" name="Picture 6">
            <a:extLst>
              <a:ext uri="{FF2B5EF4-FFF2-40B4-BE49-F238E27FC236}">
                <a16:creationId xmlns:a16="http://schemas.microsoft.com/office/drawing/2014/main" id="{85F69D71-1615-F943-A89B-B8E540C616D0}"/>
              </a:ext>
            </a:extLst>
          </p:cNvPr>
          <p:cNvPicPr>
            <a:picLocks noChangeAspect="1"/>
          </p:cNvPicPr>
          <p:nvPr/>
        </p:nvPicPr>
        <p:blipFill>
          <a:blip r:embed="rId3"/>
          <a:stretch>
            <a:fillRect/>
          </a:stretch>
        </p:blipFill>
        <p:spPr>
          <a:xfrm>
            <a:off x="404037" y="1159244"/>
            <a:ext cx="3498112" cy="1826949"/>
          </a:xfrm>
          <a:prstGeom prst="rect">
            <a:avLst/>
          </a:prstGeom>
        </p:spPr>
      </p:pic>
      <p:sp>
        <p:nvSpPr>
          <p:cNvPr id="11" name="TextBox 10">
            <a:extLst>
              <a:ext uri="{FF2B5EF4-FFF2-40B4-BE49-F238E27FC236}">
                <a16:creationId xmlns:a16="http://schemas.microsoft.com/office/drawing/2014/main" id="{602F7914-42F0-484B-BB97-EB9EA6A329D7}"/>
              </a:ext>
            </a:extLst>
          </p:cNvPr>
          <p:cNvSpPr txBox="1"/>
          <p:nvPr/>
        </p:nvSpPr>
        <p:spPr>
          <a:xfrm>
            <a:off x="5976150" y="776263"/>
            <a:ext cx="1654620" cy="338554"/>
          </a:xfrm>
          <a:prstGeom prst="rect">
            <a:avLst/>
          </a:prstGeom>
          <a:noFill/>
        </p:spPr>
        <p:txBody>
          <a:bodyPr wrap="none" rtlCol="0">
            <a:spAutoFit/>
          </a:bodyPr>
          <a:lstStyle/>
          <a:p>
            <a:pPr rtl="0"/>
            <a:r>
              <a:rPr sz="1600" lang="fr-FR"/>
              <a:t>Fibre optique multimode</a:t>
            </a:r>
          </a:p>
        </p:txBody>
      </p:sp>
      <p:sp>
        <p:nvSpPr>
          <p:cNvPr id="13" name="TextBox 12">
            <a:extLst>
              <a:ext uri="{FF2B5EF4-FFF2-40B4-BE49-F238E27FC236}">
                <a16:creationId xmlns:a16="http://schemas.microsoft.com/office/drawing/2014/main" id="{D9E7D19F-4913-9C4C-95A2-35193F2716BF}"/>
              </a:ext>
            </a:extLst>
          </p:cNvPr>
          <p:cNvSpPr txBox="1"/>
          <p:nvPr/>
        </p:nvSpPr>
        <p:spPr>
          <a:xfrm>
            <a:off x="5496243" y="2941486"/>
            <a:ext cx="3066802" cy="954107"/>
          </a:xfrm>
          <a:prstGeom prst="rect">
            <a:avLst/>
          </a:prstGeom>
          <a:noFill/>
        </p:spPr>
        <p:txBody>
          <a:bodyPr wrap="none" rtlCol="0">
            <a:spAutoFit/>
          </a:bodyPr>
          <a:lstStyle/>
          <a:p>
            <a:pPr marL="285750" indent="-285750" rtl="0">
              <a:buFont typeface="Arial" panose="020B0604020202020204" pitchFamily="34" charset="0"/>
              <a:buChar char="•"/>
            </a:pPr>
            <a:r>
              <a:rPr sz="1400" lang="fr-FR">
                <a:solidFill>
                  <a:srgbClr val="000000"/>
                </a:solidFill>
              </a:rPr>
              <a:t>Plus grand cœur</a:t>
            </a:r>
          </a:p>
          <a:p>
            <a:pPr marL="285750" indent="-285750" rtl="0">
              <a:buFont typeface="Arial" panose="020B0604020202020204" pitchFamily="34" charset="0"/>
              <a:buChar char="•"/>
            </a:pPr>
            <a:r>
              <a:rPr sz="1400" lang="fr-FR">
                <a:solidFill>
                  <a:srgbClr val="000000"/>
                </a:solidFill>
              </a:rPr>
              <a:t>Utilise des LED moins chères</a:t>
            </a:r>
          </a:p>
          <a:p>
            <a:pPr marL="285750" indent="-285750" rtl="0">
              <a:buFont typeface="Arial" panose="020B0604020202020204" pitchFamily="34" charset="0"/>
              <a:buChar char="•"/>
            </a:pPr>
            <a:r>
              <a:rPr sz="1400" lang="fr-FR">
                <a:solidFill>
                  <a:srgbClr val="000000"/>
                </a:solidFill>
              </a:rPr>
              <a:t>Les LED transmettent à différents angles</a:t>
            </a:r>
          </a:p>
          <a:p>
            <a:pPr marL="285750" indent="-285750" rtl="0">
              <a:buFont typeface="Arial" panose="020B0604020202020204" pitchFamily="34" charset="0"/>
              <a:buChar char="•"/>
            </a:pPr>
            <a:r>
              <a:rPr sz="1400" lang="fr-FR">
                <a:solidFill>
                  <a:srgbClr val="000000"/>
                </a:solidFill>
              </a:rPr>
              <a:t>Jusqu'à 10 Gbit/s sur 550 mètres</a:t>
            </a:r>
          </a:p>
        </p:txBody>
      </p:sp>
      <p:pic>
        <p:nvPicPr>
          <p:cNvPr id="9" name="Picture 8">
            <a:extLst>
              <a:ext uri="{FF2B5EF4-FFF2-40B4-BE49-F238E27FC236}">
                <a16:creationId xmlns:a16="http://schemas.microsoft.com/office/drawing/2014/main" id="{E68DE850-D35E-6A46-911C-7201A131A7ED}"/>
              </a:ext>
            </a:extLst>
          </p:cNvPr>
          <p:cNvPicPr>
            <a:picLocks noChangeAspect="1"/>
          </p:cNvPicPr>
          <p:nvPr/>
        </p:nvPicPr>
        <p:blipFill>
          <a:blip r:embed="rId4"/>
          <a:stretch>
            <a:fillRect/>
          </a:stretch>
        </p:blipFill>
        <p:spPr>
          <a:xfrm>
            <a:off x="5054404" y="1159244"/>
            <a:ext cx="3498112" cy="1822655"/>
          </a:xfrm>
          <a:prstGeom prst="rect">
            <a:avLst/>
          </a:prstGeom>
        </p:spPr>
      </p:pic>
      <p:sp>
        <p:nvSpPr>
          <p:cNvPr id="14" name="TextBox 13">
            <a:extLst>
              <a:ext uri="{FF2B5EF4-FFF2-40B4-BE49-F238E27FC236}">
                <a16:creationId xmlns:a16="http://schemas.microsoft.com/office/drawing/2014/main" id="{D010E103-DB24-A243-A5CD-29306830B737}"/>
              </a:ext>
            </a:extLst>
          </p:cNvPr>
          <p:cNvSpPr txBox="1"/>
          <p:nvPr/>
        </p:nvSpPr>
        <p:spPr>
          <a:xfrm>
            <a:off x="475618" y="4025477"/>
            <a:ext cx="8192763" cy="738664"/>
          </a:xfrm>
          <a:prstGeom prst="rect">
            <a:avLst/>
          </a:prstGeom>
          <a:noFill/>
        </p:spPr>
        <p:txBody>
          <a:bodyPr wrap="square" rtlCol="0">
            <a:spAutoFit/>
          </a:bodyPr>
          <a:lstStyle/>
          <a:p>
            <a:pPr rtl="0"/>
            <a:r>
              <a:rPr sz="1400" lang="fr-FR">
                <a:solidFill>
                  <a:srgbClr val="000000"/>
                </a:solidFill>
              </a:rPr>
              <a:t>La dispersion correspond à la propagation d'une impulsion lumineuse au fil du temps. Une dispersion accrue signifie une perte accrue de puissance du signal. MMF a une plus grande dispersion que SMF, avec une distance de câble maximale pour MMF est de 550 mètres.</a:t>
            </a:r>
          </a:p>
        </p:txBody>
      </p:sp>
    </p:spTree>
    <p:extLst>
      <p:ext uri="{BB962C8B-B14F-4D97-AF65-F5344CB8AC3E}">
        <p14:creationId xmlns:p14="http://schemas.microsoft.com/office/powerpoint/2010/main" val="93514130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Câblage en fibre optique</a:t>
            </a:r>
            <a:br>
              <a:rPr lang="en-US" dirty="0"/>
            </a:br>
            <a:r>
              <a:rPr sz="2400" lang="fr-FR"/>
              <a:t>Propriétés du câblage en fibre optique</a:t>
            </a:r>
          </a:p>
        </p:txBody>
      </p:sp>
      <p:sp>
        <p:nvSpPr>
          <p:cNvPr id="4" name="Content Placeholder 3">
            <a:extLst>
              <a:ext uri="{FF2B5EF4-FFF2-40B4-BE49-F238E27FC236}">
                <a16:creationId xmlns:a16="http://schemas.microsoft.com/office/drawing/2014/main" id="{DFF076BC-3C2E-CE4F-A6DA-A339E2D4B22B}"/>
              </a:ext>
            </a:extLst>
          </p:cNvPr>
          <p:cNvSpPr>
            <a:spLocks noGrp="1"/>
          </p:cNvSpPr>
          <p:nvPr>
            <p:ph idx="1"/>
          </p:nvPr>
        </p:nvSpPr>
        <p:spPr>
          <a:xfrm>
            <a:off x="431971" y="933119"/>
            <a:ext cx="8280057" cy="3073946"/>
          </a:xfrm>
        </p:spPr>
        <p:txBody>
          <a:bodyPr/>
          <a:lstStyle/>
          <a:p>
            <a:pPr algn="l" rtl="0"/>
            <a:r>
              <a:rPr sz="1600" lang="fr-FR">
                <a:solidFill>
                  <a:srgbClr val="000000"/>
                </a:solidFill>
              </a:rPr>
              <a:t>Actuellement, les câbles à fibre optique sont utilisés dans quatre domaines d'application:</a:t>
            </a:r>
          </a:p>
          <a:p>
            <a:pPr algn="l"/>
            <a:endParaRPr lang="en-US" sz="1600" dirty="0">
              <a:solidFill>
                <a:srgbClr val="000000"/>
              </a:solidFill>
            </a:endParaRPr>
          </a:p>
          <a:p>
            <a:pPr marL="342900" indent="-342900" algn="l" rtl="0">
              <a:buFont typeface="+mj-lt"/>
              <a:buAutoNum type="arabicPeriod"/>
            </a:pPr>
            <a:r>
              <a:rPr sz="1600" b="true" lang="fr-FR">
                <a:solidFill>
                  <a:srgbClr val="000000"/>
                </a:solidFill>
              </a:rPr>
              <a:t>Réseaux d'entreprise -</a:t>
            </a:r>
            <a:r>
              <a:rPr sz="1600" lang="fr-FR">
                <a:solidFill>
                  <a:srgbClr val="000000"/>
                </a:solidFill>
              </a:rPr>
              <a:t> Utilisés pour les applications de câblage de la dorsale et l'interconnexion des dispositifs d'infrastructure</a:t>
            </a:r>
          </a:p>
          <a:p>
            <a:pPr marL="342900" indent="-342900" algn="l" rtl="0">
              <a:buFont typeface="+mj-lt"/>
              <a:buAutoNum type="arabicPeriod"/>
            </a:pPr>
            <a:r>
              <a:rPr sz="1600" b="true" lang="fr-FR">
                <a:solidFill>
                  <a:srgbClr val="000000"/>
                </a:solidFill>
              </a:rPr>
              <a:t>FTTH (Fiber-to-the-Home) -</a:t>
            </a:r>
            <a:r>
              <a:rPr sz="1600" lang="fr-FR">
                <a:solidFill>
                  <a:srgbClr val="000000"/>
                </a:solidFill>
              </a:rPr>
              <a:t> Utilisé pour fournir des services à large bande toujours disponibles aux foyers et aux petites entreprises</a:t>
            </a:r>
          </a:p>
          <a:p>
            <a:pPr marL="342900" indent="-342900" algn="l" rtl="0">
              <a:buFont typeface="+mj-lt"/>
              <a:buAutoNum type="arabicPeriod"/>
            </a:pPr>
            <a:r>
              <a:rPr sz="1600" b="true" lang="fr-FR">
                <a:solidFill>
                  <a:srgbClr val="000000"/>
                </a:solidFill>
              </a:rPr>
              <a:t>Réseaux longue distance -</a:t>
            </a:r>
            <a:r>
              <a:rPr sz="1600" lang="fr-FR">
                <a:solidFill>
                  <a:srgbClr val="000000"/>
                </a:solidFill>
              </a:rPr>
              <a:t> Utilisés par les fournisseurs de services pour relier les pays et les villes</a:t>
            </a:r>
          </a:p>
          <a:p>
            <a:pPr marL="342900" indent="-342900" algn="l" rtl="0">
              <a:buFont typeface="+mj-lt"/>
              <a:buAutoNum type="arabicPeriod"/>
            </a:pPr>
            <a:r>
              <a:rPr sz="1600" b="true" lang="fr-FR">
                <a:solidFill>
                  <a:srgbClr val="000000"/>
                </a:solidFill>
              </a:rPr>
              <a:t>Réseaux de câbles sous-marins -</a:t>
            </a:r>
            <a:r>
              <a:rPr sz="1600" lang="fr-FR">
                <a:solidFill>
                  <a:srgbClr val="000000"/>
                </a:solidFill>
              </a:rPr>
              <a:t> Utilisés pour fournir des solutions fiables à haut débit et à grande capacité, capables de survivre dans des environnements sous-marins difficiles jusqu'à des distances transocéaniques.</a:t>
            </a:r>
            <a:r>
              <a:rPr sz="1600" b="true" lang="fr-FR">
                <a:solidFill>
                  <a:srgbClr val="000000"/>
                </a:solidFill>
              </a:rPr>
              <a:t> </a:t>
            </a:r>
          </a:p>
          <a:p>
            <a:pPr algn="l"/>
            <a:endParaRPr lang="en-US" sz="1600" dirty="0">
              <a:solidFill>
                <a:srgbClr val="000000"/>
              </a:solidFill>
            </a:endParaRPr>
          </a:p>
          <a:p>
            <a:pPr algn="l" rtl="0"/>
            <a:r>
              <a:rPr sz="1600" lang="fr-FR">
                <a:solidFill>
                  <a:srgbClr val="000000"/>
                </a:solidFill>
              </a:rPr>
              <a:t>Dans ce cours, nous nous intéressons principalement à l'utilisation de la fibre au sein de l'entreprise.</a:t>
            </a:r>
          </a:p>
          <a:p>
            <a:pPr algn="l"/>
            <a:endParaRPr lang="en-US" sz="1400" dirty="0">
              <a:solidFill>
                <a:srgbClr val="000000"/>
              </a:solidFill>
            </a:endParaRPr>
          </a:p>
        </p:txBody>
      </p:sp>
    </p:spTree>
    <p:extLst>
      <p:ext uri="{BB962C8B-B14F-4D97-AF65-F5344CB8AC3E}">
        <p14:creationId xmlns:p14="http://schemas.microsoft.com/office/powerpoint/2010/main" val="42473213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br>
              <a:rPr lang="en-US" dirty="0"/>
            </a:br>
            <a:r>
              <a:rPr sz="2400" lang="fr-FR"/>
              <a:t>Câbles à fibre optique </a:t>
            </a:r>
            <a:r>
              <a:rPr sz="1600" lang="fr-FR"/>
              <a:t> Connecteurs à fibre optique</a:t>
            </a:r>
          </a:p>
        </p:txBody>
      </p:sp>
      <p:pic>
        <p:nvPicPr>
          <p:cNvPr id="9" name="Picture 8">
            <a:extLst>
              <a:ext uri="{FF2B5EF4-FFF2-40B4-BE49-F238E27FC236}">
                <a16:creationId xmlns:a16="http://schemas.microsoft.com/office/drawing/2014/main" id="{B26D65F4-B7C3-924E-9B83-6DED04AD85D6}"/>
              </a:ext>
            </a:extLst>
          </p:cNvPr>
          <p:cNvPicPr>
            <a:picLocks noChangeAspect="1"/>
          </p:cNvPicPr>
          <p:nvPr/>
        </p:nvPicPr>
        <p:blipFill>
          <a:blip r:embed="rId3"/>
          <a:stretch>
            <a:fillRect/>
          </a:stretch>
        </p:blipFill>
        <p:spPr>
          <a:xfrm>
            <a:off x="1009650" y="959161"/>
            <a:ext cx="2499094" cy="1158225"/>
          </a:xfrm>
          <a:prstGeom prst="rect">
            <a:avLst/>
          </a:prstGeom>
        </p:spPr>
      </p:pic>
      <p:sp>
        <p:nvSpPr>
          <p:cNvPr id="18" name="TextBox 17">
            <a:extLst>
              <a:ext uri="{FF2B5EF4-FFF2-40B4-BE49-F238E27FC236}">
                <a16:creationId xmlns:a16="http://schemas.microsoft.com/office/drawing/2014/main" id="{044A587F-DE40-3E49-8A91-EEAED1C33FB7}"/>
              </a:ext>
            </a:extLst>
          </p:cNvPr>
          <p:cNvSpPr txBox="1"/>
          <p:nvPr/>
        </p:nvSpPr>
        <p:spPr>
          <a:xfrm>
            <a:off x="966086" y="2134142"/>
            <a:ext cx="2465483" cy="307777"/>
          </a:xfrm>
          <a:prstGeom prst="rect">
            <a:avLst/>
          </a:prstGeom>
          <a:noFill/>
        </p:spPr>
        <p:txBody>
          <a:bodyPr wrap="none" rtlCol="0">
            <a:spAutoFit/>
          </a:bodyPr>
          <a:lstStyle/>
          <a:p>
            <a:pPr rtl="0"/>
            <a:r>
              <a:rPr sz="1400" lang="fr-FR">
                <a:solidFill>
                  <a:srgbClr val="000000"/>
                </a:solidFill>
              </a:rPr>
              <a:t>Connecteurs ST (Straight-Tip)</a:t>
            </a:r>
          </a:p>
        </p:txBody>
      </p:sp>
      <p:pic>
        <p:nvPicPr>
          <p:cNvPr id="13" name="Picture 12">
            <a:extLst>
              <a:ext uri="{FF2B5EF4-FFF2-40B4-BE49-F238E27FC236}">
                <a16:creationId xmlns:a16="http://schemas.microsoft.com/office/drawing/2014/main" id="{FD808FC8-9C53-6F46-BBFE-9EA2FE573C6E}"/>
              </a:ext>
            </a:extLst>
          </p:cNvPr>
          <p:cNvPicPr>
            <a:picLocks noChangeAspect="1"/>
          </p:cNvPicPr>
          <p:nvPr/>
        </p:nvPicPr>
        <p:blipFill>
          <a:blip r:embed="rId4"/>
          <a:stretch>
            <a:fillRect/>
          </a:stretch>
        </p:blipFill>
        <p:spPr>
          <a:xfrm>
            <a:off x="1009650" y="2766454"/>
            <a:ext cx="1923902" cy="1559373"/>
          </a:xfrm>
          <a:prstGeom prst="rect">
            <a:avLst/>
          </a:prstGeom>
        </p:spPr>
      </p:pic>
      <p:sp>
        <p:nvSpPr>
          <p:cNvPr id="19" name="TextBox 18">
            <a:extLst>
              <a:ext uri="{FF2B5EF4-FFF2-40B4-BE49-F238E27FC236}">
                <a16:creationId xmlns:a16="http://schemas.microsoft.com/office/drawing/2014/main" id="{5E458872-CEC9-3244-B967-B0823E20436A}"/>
              </a:ext>
            </a:extLst>
          </p:cNvPr>
          <p:cNvSpPr txBox="1"/>
          <p:nvPr/>
        </p:nvSpPr>
        <p:spPr>
          <a:xfrm>
            <a:off x="609546" y="4401210"/>
            <a:ext cx="3299301" cy="307777"/>
          </a:xfrm>
          <a:prstGeom prst="rect">
            <a:avLst/>
          </a:prstGeom>
          <a:noFill/>
        </p:spPr>
        <p:txBody>
          <a:bodyPr wrap="none" rtlCol="0">
            <a:spAutoFit/>
          </a:bodyPr>
          <a:lstStyle/>
          <a:p>
            <a:pPr rtl="0"/>
            <a:r>
              <a:rPr sz="1400" lang="fr-FR">
                <a:solidFill>
                  <a:srgbClr val="000000"/>
                </a:solidFill>
              </a:rPr>
              <a:t>Connecteurs SC (Subscriber Connector)</a:t>
            </a:r>
          </a:p>
        </p:txBody>
      </p:sp>
      <p:pic>
        <p:nvPicPr>
          <p:cNvPr id="15" name="Picture 14">
            <a:extLst>
              <a:ext uri="{FF2B5EF4-FFF2-40B4-BE49-F238E27FC236}">
                <a16:creationId xmlns:a16="http://schemas.microsoft.com/office/drawing/2014/main" id="{0A64F955-27EC-7C4C-AD3C-DBA6ACB9CC02}"/>
              </a:ext>
            </a:extLst>
          </p:cNvPr>
          <p:cNvPicPr>
            <a:picLocks noChangeAspect="1"/>
          </p:cNvPicPr>
          <p:nvPr/>
        </p:nvPicPr>
        <p:blipFill>
          <a:blip r:embed="rId5"/>
          <a:stretch>
            <a:fillRect/>
          </a:stretch>
        </p:blipFill>
        <p:spPr>
          <a:xfrm>
            <a:off x="5333119" y="920750"/>
            <a:ext cx="3303761" cy="1119814"/>
          </a:xfrm>
          <a:prstGeom prst="rect">
            <a:avLst/>
          </a:prstGeom>
        </p:spPr>
      </p:pic>
      <p:sp>
        <p:nvSpPr>
          <p:cNvPr id="20" name="TextBox 19">
            <a:extLst>
              <a:ext uri="{FF2B5EF4-FFF2-40B4-BE49-F238E27FC236}">
                <a16:creationId xmlns:a16="http://schemas.microsoft.com/office/drawing/2014/main" id="{8FFAB514-071E-774B-A4BE-76D1026B088F}"/>
              </a:ext>
            </a:extLst>
          </p:cNvPr>
          <p:cNvSpPr txBox="1"/>
          <p:nvPr/>
        </p:nvSpPr>
        <p:spPr>
          <a:xfrm>
            <a:off x="5161423" y="2040564"/>
            <a:ext cx="3647152" cy="307777"/>
          </a:xfrm>
          <a:prstGeom prst="rect">
            <a:avLst/>
          </a:prstGeom>
          <a:noFill/>
        </p:spPr>
        <p:txBody>
          <a:bodyPr wrap="none" rtlCol="0">
            <a:spAutoFit/>
          </a:bodyPr>
          <a:lstStyle/>
          <a:p>
            <a:pPr rtl="0"/>
            <a:r>
              <a:rPr sz="1400" lang="fr-FR">
                <a:solidFill>
                  <a:srgbClr val="000000"/>
                </a:solidFill>
              </a:rPr>
              <a:t>Connecteurs LC (Lucent Connector) unidirectionnels</a:t>
            </a:r>
          </a:p>
        </p:txBody>
      </p:sp>
      <p:pic>
        <p:nvPicPr>
          <p:cNvPr id="17" name="Picture 16">
            <a:extLst>
              <a:ext uri="{FF2B5EF4-FFF2-40B4-BE49-F238E27FC236}">
                <a16:creationId xmlns:a16="http://schemas.microsoft.com/office/drawing/2014/main" id="{6DFA9AAA-D0E3-1B4B-BCE3-E072F4C23680}"/>
              </a:ext>
            </a:extLst>
          </p:cNvPr>
          <p:cNvPicPr>
            <a:picLocks noChangeAspect="1"/>
          </p:cNvPicPr>
          <p:nvPr/>
        </p:nvPicPr>
        <p:blipFill>
          <a:blip r:embed="rId6"/>
          <a:stretch>
            <a:fillRect/>
          </a:stretch>
        </p:blipFill>
        <p:spPr>
          <a:xfrm>
            <a:off x="5353677" y="2766454"/>
            <a:ext cx="3303876" cy="1634756"/>
          </a:xfrm>
          <a:prstGeom prst="rect">
            <a:avLst/>
          </a:prstGeom>
        </p:spPr>
      </p:pic>
      <p:sp>
        <p:nvSpPr>
          <p:cNvPr id="21" name="TextBox 20">
            <a:extLst>
              <a:ext uri="{FF2B5EF4-FFF2-40B4-BE49-F238E27FC236}">
                <a16:creationId xmlns:a16="http://schemas.microsoft.com/office/drawing/2014/main" id="{A9A193B0-64EF-0045-89BD-9F60A6D39A54}"/>
              </a:ext>
            </a:extLst>
          </p:cNvPr>
          <p:cNvSpPr txBox="1"/>
          <p:nvPr/>
        </p:nvSpPr>
        <p:spPr>
          <a:xfrm>
            <a:off x="5574774" y="4367121"/>
            <a:ext cx="2861681" cy="307777"/>
          </a:xfrm>
          <a:prstGeom prst="rect">
            <a:avLst/>
          </a:prstGeom>
          <a:noFill/>
        </p:spPr>
        <p:txBody>
          <a:bodyPr wrap="none" rtlCol="0">
            <a:spAutoFit/>
          </a:bodyPr>
          <a:lstStyle/>
          <a:p>
            <a:pPr rtl="0"/>
            <a:r>
              <a:rPr sz="1400" lang="fr-FR">
                <a:solidFill>
                  <a:srgbClr val="000000"/>
                </a:solidFill>
              </a:rPr>
              <a:t>Connecteurs LC bidirectionnels multimodes</a:t>
            </a:r>
          </a:p>
        </p:txBody>
      </p:sp>
    </p:spTree>
    <p:extLst>
      <p:ext uri="{BB962C8B-B14F-4D97-AF65-F5344CB8AC3E}">
        <p14:creationId xmlns:p14="http://schemas.microsoft.com/office/powerpoint/2010/main" val="117139954"/>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Câblage en fibre optique</a:t>
            </a:r>
            <a:br>
              <a:rPr lang="en-US" dirty="0"/>
            </a:br>
            <a:r>
              <a:rPr sz="2400" lang="fr-FR"/>
              <a:t>Cordons de brassage en fibre</a:t>
            </a:r>
          </a:p>
        </p:txBody>
      </p:sp>
      <p:sp>
        <p:nvSpPr>
          <p:cNvPr id="18" name="TextBox 17">
            <a:extLst>
              <a:ext uri="{FF2B5EF4-FFF2-40B4-BE49-F238E27FC236}">
                <a16:creationId xmlns:a16="http://schemas.microsoft.com/office/drawing/2014/main" id="{044A587F-DE40-3E49-8A91-EEAED1C33FB7}"/>
              </a:ext>
            </a:extLst>
          </p:cNvPr>
          <p:cNvSpPr txBox="1"/>
          <p:nvPr/>
        </p:nvSpPr>
        <p:spPr>
          <a:xfrm>
            <a:off x="294919" y="3351215"/>
            <a:ext cx="2022979" cy="307777"/>
          </a:xfrm>
          <a:prstGeom prst="rect">
            <a:avLst/>
          </a:prstGeom>
          <a:noFill/>
        </p:spPr>
        <p:txBody>
          <a:bodyPr wrap="square" rtlCol="0">
            <a:spAutoFit/>
          </a:bodyPr>
          <a:lstStyle/>
          <a:p>
            <a:pPr rtl="0"/>
            <a:r>
              <a:rPr sz="1400" lang="fr-FR">
                <a:solidFill>
                  <a:srgbClr val="000000"/>
                </a:solidFill>
              </a:rPr>
              <a:t>Cordon de brassage multimode SC-SC</a:t>
            </a:r>
          </a:p>
        </p:txBody>
      </p:sp>
      <p:pic>
        <p:nvPicPr>
          <p:cNvPr id="4" name="Picture 3">
            <a:extLst>
              <a:ext uri="{FF2B5EF4-FFF2-40B4-BE49-F238E27FC236}">
                <a16:creationId xmlns:a16="http://schemas.microsoft.com/office/drawing/2014/main" id="{A47EFFFC-758E-6943-85A1-8D1A084794A1}"/>
              </a:ext>
            </a:extLst>
          </p:cNvPr>
          <p:cNvPicPr>
            <a:picLocks noChangeAspect="1"/>
          </p:cNvPicPr>
          <p:nvPr/>
        </p:nvPicPr>
        <p:blipFill>
          <a:blip r:embed="rId3"/>
          <a:stretch>
            <a:fillRect/>
          </a:stretch>
        </p:blipFill>
        <p:spPr>
          <a:xfrm>
            <a:off x="136822" y="993211"/>
            <a:ext cx="2261511" cy="2270310"/>
          </a:xfrm>
          <a:prstGeom prst="rect">
            <a:avLst/>
          </a:prstGeom>
        </p:spPr>
      </p:pic>
      <p:sp>
        <p:nvSpPr>
          <p:cNvPr id="23" name="TextBox 22">
            <a:extLst>
              <a:ext uri="{FF2B5EF4-FFF2-40B4-BE49-F238E27FC236}">
                <a16:creationId xmlns:a16="http://schemas.microsoft.com/office/drawing/2014/main" id="{B292615F-AE90-F847-A154-41C4C44DB535}"/>
              </a:ext>
            </a:extLst>
          </p:cNvPr>
          <p:cNvSpPr txBox="1"/>
          <p:nvPr/>
        </p:nvSpPr>
        <p:spPr>
          <a:xfrm>
            <a:off x="2614243" y="3351215"/>
            <a:ext cx="2022979" cy="307777"/>
          </a:xfrm>
          <a:prstGeom prst="rect">
            <a:avLst/>
          </a:prstGeom>
          <a:noFill/>
        </p:spPr>
        <p:txBody>
          <a:bodyPr wrap="square" rtlCol="0">
            <a:spAutoFit/>
          </a:bodyPr>
          <a:lstStyle/>
          <a:p>
            <a:pPr rtl="0"/>
            <a:r>
              <a:rPr sz="1400" lang="fr-FR">
                <a:solidFill>
                  <a:srgbClr val="000000"/>
                </a:solidFill>
              </a:rPr>
              <a:t>Cordon de brassage monomode LC-LC</a:t>
            </a:r>
          </a:p>
        </p:txBody>
      </p:sp>
      <p:pic>
        <p:nvPicPr>
          <p:cNvPr id="8" name="Picture 7">
            <a:extLst>
              <a:ext uri="{FF2B5EF4-FFF2-40B4-BE49-F238E27FC236}">
                <a16:creationId xmlns:a16="http://schemas.microsoft.com/office/drawing/2014/main" id="{7D7E7CC7-1B3A-0741-AEB9-886AB99D5148}"/>
              </a:ext>
            </a:extLst>
          </p:cNvPr>
          <p:cNvPicPr>
            <a:picLocks noChangeAspect="1"/>
          </p:cNvPicPr>
          <p:nvPr/>
        </p:nvPicPr>
        <p:blipFill>
          <a:blip r:embed="rId4"/>
          <a:stretch>
            <a:fillRect/>
          </a:stretch>
        </p:blipFill>
        <p:spPr>
          <a:xfrm>
            <a:off x="2534507" y="1135923"/>
            <a:ext cx="2182453" cy="1742511"/>
          </a:xfrm>
          <a:prstGeom prst="rect">
            <a:avLst/>
          </a:prstGeom>
        </p:spPr>
      </p:pic>
      <p:pic>
        <p:nvPicPr>
          <p:cNvPr id="11" name="Picture 10">
            <a:extLst>
              <a:ext uri="{FF2B5EF4-FFF2-40B4-BE49-F238E27FC236}">
                <a16:creationId xmlns:a16="http://schemas.microsoft.com/office/drawing/2014/main" id="{8E723C68-87AF-FB41-982B-B6FD2A4EE0A6}"/>
              </a:ext>
            </a:extLst>
          </p:cNvPr>
          <p:cNvPicPr>
            <a:picLocks noChangeAspect="1"/>
          </p:cNvPicPr>
          <p:nvPr/>
        </p:nvPicPr>
        <p:blipFill>
          <a:blip r:embed="rId5"/>
          <a:stretch>
            <a:fillRect/>
          </a:stretch>
        </p:blipFill>
        <p:spPr>
          <a:xfrm>
            <a:off x="4785984" y="1034720"/>
            <a:ext cx="2096505" cy="2049627"/>
          </a:xfrm>
          <a:prstGeom prst="rect">
            <a:avLst/>
          </a:prstGeom>
        </p:spPr>
      </p:pic>
      <p:sp>
        <p:nvSpPr>
          <p:cNvPr id="24" name="TextBox 23">
            <a:extLst>
              <a:ext uri="{FF2B5EF4-FFF2-40B4-BE49-F238E27FC236}">
                <a16:creationId xmlns:a16="http://schemas.microsoft.com/office/drawing/2014/main" id="{93CF4337-D9BE-C745-8327-70A85BC3A360}"/>
              </a:ext>
            </a:extLst>
          </p:cNvPr>
          <p:cNvSpPr txBox="1"/>
          <p:nvPr/>
        </p:nvSpPr>
        <p:spPr>
          <a:xfrm>
            <a:off x="4933567" y="3351215"/>
            <a:ext cx="2022979" cy="307777"/>
          </a:xfrm>
          <a:prstGeom prst="rect">
            <a:avLst/>
          </a:prstGeom>
          <a:noFill/>
        </p:spPr>
        <p:txBody>
          <a:bodyPr wrap="square" rtlCol="0">
            <a:spAutoFit/>
          </a:bodyPr>
          <a:lstStyle/>
          <a:p>
            <a:pPr rtl="0"/>
            <a:r>
              <a:rPr sz="1400" lang="fr-FR">
                <a:solidFill>
                  <a:srgbClr val="000000"/>
                </a:solidFill>
              </a:rPr>
              <a:t>Cordon de brassage multimode SC-SC</a:t>
            </a:r>
          </a:p>
        </p:txBody>
      </p:sp>
      <p:pic>
        <p:nvPicPr>
          <p:cNvPr id="22" name="Picture 21">
            <a:extLst>
              <a:ext uri="{FF2B5EF4-FFF2-40B4-BE49-F238E27FC236}">
                <a16:creationId xmlns:a16="http://schemas.microsoft.com/office/drawing/2014/main" id="{51C28A5B-B6F5-274E-9424-046DCC31CCAC}"/>
              </a:ext>
            </a:extLst>
          </p:cNvPr>
          <p:cNvPicPr>
            <a:picLocks noChangeAspect="1"/>
          </p:cNvPicPr>
          <p:nvPr/>
        </p:nvPicPr>
        <p:blipFill>
          <a:blip r:embed="rId6"/>
          <a:stretch>
            <a:fillRect/>
          </a:stretch>
        </p:blipFill>
        <p:spPr>
          <a:xfrm>
            <a:off x="6938100" y="1143007"/>
            <a:ext cx="2124689" cy="1941340"/>
          </a:xfrm>
          <a:prstGeom prst="rect">
            <a:avLst/>
          </a:prstGeom>
        </p:spPr>
      </p:pic>
      <p:sp>
        <p:nvSpPr>
          <p:cNvPr id="25" name="TextBox 24">
            <a:extLst>
              <a:ext uri="{FF2B5EF4-FFF2-40B4-BE49-F238E27FC236}">
                <a16:creationId xmlns:a16="http://schemas.microsoft.com/office/drawing/2014/main" id="{2A289004-FFFB-C642-8A47-A4307F4C63D5}"/>
              </a:ext>
            </a:extLst>
          </p:cNvPr>
          <p:cNvSpPr txBox="1"/>
          <p:nvPr/>
        </p:nvSpPr>
        <p:spPr>
          <a:xfrm>
            <a:off x="6988954" y="3351215"/>
            <a:ext cx="2022979" cy="307777"/>
          </a:xfrm>
          <a:prstGeom prst="rect">
            <a:avLst/>
          </a:prstGeom>
          <a:noFill/>
        </p:spPr>
        <p:txBody>
          <a:bodyPr wrap="square" rtlCol="0">
            <a:spAutoFit/>
          </a:bodyPr>
          <a:lstStyle/>
          <a:p>
            <a:pPr rtl="0"/>
            <a:r>
              <a:rPr sz="1400" lang="fr-FR">
                <a:solidFill>
                  <a:srgbClr val="000000"/>
                </a:solidFill>
              </a:rPr>
              <a:t>Cordon de brassage monomode ST-SC</a:t>
            </a:r>
          </a:p>
        </p:txBody>
      </p:sp>
      <p:sp>
        <p:nvSpPr>
          <p:cNvPr id="26" name="Rectangle 25">
            <a:extLst>
              <a:ext uri="{FF2B5EF4-FFF2-40B4-BE49-F238E27FC236}">
                <a16:creationId xmlns:a16="http://schemas.microsoft.com/office/drawing/2014/main" id="{3AF71162-B24B-0449-B572-371479B4D5FA}"/>
              </a:ext>
            </a:extLst>
          </p:cNvPr>
          <p:cNvSpPr/>
          <p:nvPr/>
        </p:nvSpPr>
        <p:spPr>
          <a:xfrm>
            <a:off x="294919" y="4029194"/>
            <a:ext cx="8594785" cy="584775"/>
          </a:xfrm>
          <a:prstGeom prst="rect">
            <a:avLst/>
          </a:prstGeom>
        </p:spPr>
        <p:txBody>
          <a:bodyPr wrap="square">
            <a:spAutoFit/>
          </a:bodyPr>
          <a:lstStyle/>
          <a:p>
            <a:pPr rtl="0"/>
            <a:r>
              <a:rPr sz="1600" lang="fr-FR">
                <a:solidFill>
                  <a:srgbClr val="000000"/>
                </a:solidFill>
                <a:latin typeface="+mn-lt"/>
              </a:rPr>
              <a:t>Une gaine jaune est utilisée pour les câbles à fibre optique monomodes et une gaine orange (ou aqua) pour les câbles multimodes</a:t>
            </a:r>
            <a:r>
              <a:rPr sz="1400" lang="fr-FR">
                <a:solidFill>
                  <a:srgbClr val="000000"/>
                </a:solidFill>
                <a:latin typeface="+mn-lt"/>
              </a:rPr>
              <a:t>.</a:t>
            </a:r>
          </a:p>
        </p:txBody>
      </p:sp>
    </p:spTree>
    <p:extLst>
      <p:ext uri="{BB962C8B-B14F-4D97-AF65-F5344CB8AC3E}">
        <p14:creationId xmlns:p14="http://schemas.microsoft.com/office/powerpoint/2010/main" val="25247355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2386965"/>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fontAlgn="b" rtl="0"/>
                      <a:r>
                        <a:rPr sz="1400" b="true" i="false" u="none" strike="noStrike" lang="fr-FR">
                          <a:solidFill>
                            <a:schemeClr val="bg1"/>
                          </a:solidFill>
                          <a:effectLst/>
                          <a:latin typeface="+mn-lt"/>
                        </a:rPr>
                        <a:t>Fonctionnalité</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fontAlgn="b" rtl="0"/>
                      <a:r>
                        <a:rPr sz="1400" b="false" i="false" u="none" strike="noStrike" lang="fr-FR">
                          <a:solidFill>
                            <a:srgbClr val="000000"/>
                          </a:solidFill>
                          <a:effectLst/>
                          <a:latin typeface="+mn-lt"/>
                        </a:rPr>
                        <a:t>Activité du mode physique de Packet Tracer</a:t>
                      </a:r>
                    </a:p>
                  </a:txBody>
                  <a:tcPr marL="9525" marR="9525" marT="9525" marB="0" anchor="b"/>
                </a:tc>
                <a:tc>
                  <a:txBody>
                    <a:bodyPr/>
                    <a:lstStyle/>
                    <a:p>
                      <a:pPr rtl="0"/>
                      <a:r>
                        <a:rPr lang="fr-FR"/>
                        <a:t>Ces activités sont effectuées à l'aide de Packet Tracer en mode physique. </a:t>
                      </a:r>
                    </a:p>
                  </a:txBody>
                  <a:tcPr/>
                </a:tc>
                <a:extLst>
                  <a:ext uri="{0D108BD9-81ED-4DB2-BD59-A6C34878D82A}">
                    <a16:rowId xmlns:a16="http://schemas.microsoft.com/office/drawing/2014/main" val="550995017"/>
                  </a:ext>
                </a:extLst>
              </a:tr>
              <a:tr h="265091">
                <a:tc>
                  <a:txBody>
                    <a:bodyPr/>
                    <a:lstStyle/>
                    <a:p>
                      <a:pPr algn="l" fontAlgn="b" rtl="0"/>
                      <a:r>
                        <a:rPr sz="1400" b="false" i="false" u="none" strike="noStrike" lang="fr-FR">
                          <a:solidFill>
                            <a:srgbClr val="000000"/>
                          </a:solidFill>
                          <a:effectLst/>
                          <a:latin typeface="+mn-lt"/>
                        </a:rPr>
                        <a:t>Travaux Pratiques</a:t>
                      </a:r>
                    </a:p>
                  </a:txBody>
                  <a:tcPr marL="9525" marR="9525" marT="9525" marB="0" anchor="b"/>
                </a:tc>
                <a:tc>
                  <a:txBody>
                    <a:bodyPr/>
                    <a:lstStyle/>
                    <a:p>
                      <a:pPr rtl="0"/>
                      <a:r>
                        <a:rPr lang="fr-FR"/>
                        <a:t>Travaux Pratiques conçus pour travailler avec des équipements physiques.</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sz="1400" b="false" i="false" u="none" strike="noStrike" lang="fr-FR">
                          <a:solidFill>
                            <a:srgbClr val="000000"/>
                          </a:solidFill>
                          <a:effectLst/>
                          <a:latin typeface="+mn-lt"/>
                        </a:rPr>
                        <a:t>Activités en classe</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Ces informations se trouvent sur la page Ressources de l'instructeur. Les activités de classe sont conçues pour faciliter l'apprentissage, la discussion en classe et la collaboration.</a:t>
                      </a:r>
                    </a:p>
                  </a:txBody>
                  <a:tcPr/>
                </a:tc>
                <a:extLst>
                  <a:ext uri="{0D108BD9-81ED-4DB2-BD59-A6C34878D82A}">
                    <a16:rowId xmlns:a16="http://schemas.microsoft.com/office/drawing/2014/main" val="1125566603"/>
                  </a:ext>
                </a:extLst>
              </a:tr>
              <a:tr h="265091">
                <a:tc>
                  <a:txBody>
                    <a:bodyPr/>
                    <a:lstStyle/>
                    <a:p>
                      <a:pPr algn="l" fontAlgn="b" rtl="0"/>
                      <a:r>
                        <a:rPr sz="1400" b="false" i="false" u="none" strike="noStrike" lang="fr-FR">
                          <a:solidFill>
                            <a:srgbClr val="000000"/>
                          </a:solidFill>
                          <a:effectLst/>
                          <a:latin typeface="+mn-lt"/>
                        </a:rPr>
                        <a:t>Questionnaires sur le module</a:t>
                      </a:r>
                    </a:p>
                  </a:txBody>
                  <a:tcPr marL="9525" marR="9525" marT="9525" marB="0" anchor="b"/>
                </a:tc>
                <a:tc>
                  <a:txBody>
                    <a:bodyPr/>
                    <a:lstStyle/>
                    <a:p>
                      <a:pPr rtl="0"/>
                      <a:r>
                        <a:rPr lang="fr-FR"/>
                        <a:t>Des évaluations automatiques qui intègrent les concepts et les compétences acquises tout au long de la série de rubriques présentées dans le module.</a:t>
                      </a:r>
                    </a:p>
                  </a:txBody>
                  <a:tcPr/>
                </a:tc>
                <a:extLst>
                  <a:ext uri="{0D108BD9-81ED-4DB2-BD59-A6C34878D82A}">
                    <a16:rowId xmlns:a16="http://schemas.microsoft.com/office/drawing/2014/main" val="831502776"/>
                  </a:ext>
                </a:extLst>
              </a:tr>
              <a:tr h="265091">
                <a:tc>
                  <a:txBody>
                    <a:bodyPr/>
                    <a:lstStyle/>
                    <a:p>
                      <a:pPr algn="l" fontAlgn="b" rtl="0"/>
                      <a:r>
                        <a:rPr sz="1400" b="false" i="false" u="none" strike="noStrike" lang="fr-FR">
                          <a:solidFill>
                            <a:srgbClr val="000000"/>
                          </a:solidFill>
                          <a:effectLst/>
                          <a:latin typeface="+mn-lt"/>
                        </a:rPr>
                        <a:t>Résumé du module</a:t>
                      </a:r>
                    </a:p>
                  </a:txBody>
                  <a:tcPr marL="9525" marR="9525" marT="9525" marB="0" anchor="b"/>
                </a:tc>
                <a:tc>
                  <a:txBody>
                    <a:bodyPr/>
                    <a:lstStyle/>
                    <a:p>
                      <a:pPr rtl="0"/>
                      <a:r>
                        <a:rPr lang="fr-FR"/>
                        <a:t>Récapte brièvement le contenu du module.</a:t>
                      </a:r>
                    </a:p>
                  </a:txBody>
                  <a:tcPr/>
                </a:tc>
                <a:extLst>
                  <a:ext uri="{0D108BD9-81ED-4DB2-BD59-A6C34878D82A}">
                    <a16:rowId xmlns:a16="http://schemas.microsoft.com/office/drawing/2014/main" val="2267046280"/>
                  </a:ext>
                </a:extLst>
              </a:tr>
            </a:tbl>
          </a:graphicData>
        </a:graphic>
      </p:graphicFrame>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À quoi s'attendre dans ce module (suite)</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863" marR="0" lvl="0" indent="-169863" algn="l" defTabSz="684213" rtl="0" eaLnBrk="1" fontAlgn="base" latinLnBrk="0" hangingPunct="1">
              <a:lnSpc>
                <a:spcPct val="100000"/>
              </a:lnSpc>
              <a:spcBef>
                <a:spcPts val="600"/>
              </a:spcBef>
              <a:spcAft>
                <a:spcPts val="600"/>
              </a:spcAft>
              <a:buClr>
                <a:srgbClr val="58585B"/>
              </a:buClr>
              <a:buSzPct val="90000"/>
              <a:buFont typeface="Wingdings" panose="05000000000000000000" pitchFamily="2" charset="2"/>
              <a:buChar char="§"/>
              <a:tabLst/>
              <a:defRPr/>
            </a:pPr>
            <a:r>
              <a:rPr kumimoji="false" sz="1500" b="false" i="false" u="none" strike="noStrike" kern="1200" cap="none" spc="0" normalizeH="false" baseline="0" lang="fr-FR">
                <a:ln>
                  <a:noFill/>
                </a:ln>
                <a:solidFill>
                  <a:srgbClr val="000000"/>
                </a:solidFill>
                <a:effectLst/>
                <a:uLnTx/>
                <a:uFillTx/>
                <a:latin typeface="Arial"/>
                <a:ea typeface="ＭＳ Ｐゴシック" charset="0"/>
              </a:rPr>
              <a:t>Pour faciliter l'apprentissage, les caractéristiques suivantes peuvent être incluses dans ce module :</a:t>
            </a:r>
          </a:p>
          <a:p>
            <a:pPr marL="0" marR="0" lvl="0" indent="0" algn="l" defTabSz="684213" rtl="0" eaLnBrk="1" fontAlgn="base" latinLnBrk="0" hangingPunct="1">
              <a:lnSpc>
                <a:spcPct val="100000"/>
              </a:lnSpc>
              <a:spcBef>
                <a:spcPts val="600"/>
              </a:spcBef>
              <a:spcAft>
                <a:spcPts val="600"/>
              </a:spcAft>
              <a:buClr>
                <a:srgbClr val="58585B"/>
              </a:buClr>
              <a:buSzPct val="90000"/>
              <a:buFont typeface="Wingdings" panose="05000000000000000000" pitchFamily="2" charset="2"/>
              <a:buNone/>
              <a:tabLst/>
              <a:defRPr/>
            </a:pPr>
            <a:endParaRPr kumimoji="0" lang="en-US" sz="1500" b="0" i="0" u="none" strike="noStrike" kern="1200" cap="none" spc="0" normalizeH="0" baseline="0" noProof="0" dirty="0">
              <a:ln>
                <a:noFill/>
              </a:ln>
              <a:solidFill>
                <a:srgbClr val="000000"/>
              </a:solidFill>
              <a:effectLst/>
              <a:uLnTx/>
              <a:uFillTx/>
              <a:latin typeface="Arial"/>
              <a:ea typeface="ＭＳ Ｐゴシック" charset="0"/>
            </a:endParaRPr>
          </a:p>
          <a:p>
            <a:pPr marL="0" marR="0" lvl="0" indent="0" algn="l" defTabSz="684213" rtl="0" eaLnBrk="1" fontAlgn="base" latinLnBrk="0" hangingPunct="1">
              <a:lnSpc>
                <a:spcPct val="100000"/>
              </a:lnSpc>
              <a:spcBef>
                <a:spcPts val="600"/>
              </a:spcBef>
              <a:spcAft>
                <a:spcPts val="600"/>
              </a:spcAft>
              <a:buClr>
                <a:srgbClr val="58585B"/>
              </a:buClr>
              <a:buSzPct val="90000"/>
              <a:buFont typeface="Wingdings" panose="05000000000000000000" pitchFamily="2" charset="2"/>
              <a:buNone/>
              <a:tabLst/>
              <a:defRPr/>
            </a:pPr>
            <a:endParaRPr kumimoji="0" lang="en-US" sz="1500" b="0" i="0" u="none" strike="noStrike" kern="1200" cap="none" spc="0" normalizeH="0" baseline="0" noProof="0" dirty="0">
              <a:ln>
                <a:noFill/>
              </a:ln>
              <a:solidFill>
                <a:srgbClr val="000000"/>
              </a:solidFill>
              <a:effectLst/>
              <a:uLnTx/>
              <a:uFillTx/>
              <a:latin typeface="Arial"/>
              <a:ea typeface="ＭＳ Ｐゴシック" charset="0"/>
            </a:endParaRPr>
          </a:p>
        </p:txBody>
      </p:sp>
    </p:spTree>
    <p:custDataLst>
      <p:tags r:id="rId1"/>
    </p:custDataLst>
    <p:extLst>
      <p:ext uri="{BB962C8B-B14F-4D97-AF65-F5344CB8AC3E}">
        <p14:creationId xmlns:p14="http://schemas.microsoft.com/office/powerpoint/2010/main" val="3150249804"/>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Câblage en fibre optique</a:t>
            </a:r>
            <a:br>
              <a:rPr lang="en-US" dirty="0"/>
            </a:br>
            <a:r>
              <a:rPr sz="2400" lang="fr-FR"/>
              <a:t>Fibre contre cuivre</a:t>
            </a:r>
          </a:p>
        </p:txBody>
      </p:sp>
      <p:sp>
        <p:nvSpPr>
          <p:cNvPr id="5" name="Content Placeholder 4">
            <a:extLst>
              <a:ext uri="{FF2B5EF4-FFF2-40B4-BE49-F238E27FC236}">
                <a16:creationId xmlns:a16="http://schemas.microsoft.com/office/drawing/2014/main" id="{E7154448-E35D-BC47-BD49-7F9C30521470}"/>
              </a:ext>
            </a:extLst>
          </p:cNvPr>
          <p:cNvSpPr>
            <a:spLocks noGrp="1"/>
          </p:cNvSpPr>
          <p:nvPr>
            <p:ph idx="1"/>
          </p:nvPr>
        </p:nvSpPr>
        <p:spPr>
          <a:xfrm>
            <a:off x="431971" y="802894"/>
            <a:ext cx="8280057" cy="731837"/>
          </a:xfrm>
        </p:spPr>
        <p:txBody>
          <a:bodyPr/>
          <a:lstStyle/>
          <a:p>
            <a:pPr algn="l" rtl="0">
              <a:spcBef>
                <a:spcPts val="0"/>
              </a:spcBef>
            </a:pPr>
            <a:r>
              <a:rPr sz="1600" lang="fr-FR">
                <a:solidFill>
                  <a:srgbClr val="000000"/>
                </a:solidFill>
              </a:rPr>
              <a:t>La fibre optique est principalement utilisée comme câblage de base pour un trafic élevé, point à point</a:t>
            </a:r>
          </a:p>
          <a:p>
            <a:pPr algn="l" rtl="0">
              <a:spcBef>
                <a:spcPts val="0"/>
              </a:spcBef>
            </a:pPr>
            <a:r>
              <a:rPr sz="1600" lang="fr-FR">
                <a:solidFill>
                  <a:srgbClr val="000000"/>
                </a:solidFill>
              </a:rPr>
              <a:t>les connexions entre les installations de distribution de données et pour l'interconnexion des bâtiments</a:t>
            </a:r>
          </a:p>
          <a:p>
            <a:pPr algn="l" rtl="0">
              <a:spcBef>
                <a:spcPts val="0"/>
              </a:spcBef>
            </a:pPr>
            <a:r>
              <a:rPr sz="1600" lang="fr-FR">
                <a:solidFill>
                  <a:srgbClr val="000000"/>
                </a:solidFill>
              </a:rPr>
              <a:t>dans les campus multi-bâtiments.</a:t>
            </a:r>
          </a:p>
          <a:p>
            <a:pPr algn="l"/>
            <a:endParaRPr lang="en-US" sz="1600" dirty="0">
              <a:solidFill>
                <a:srgbClr val="000000"/>
              </a:solidFill>
            </a:endParaRPr>
          </a:p>
          <a:p>
            <a:pPr algn="l"/>
            <a:endParaRPr lang="en-US" sz="1600" dirty="0">
              <a:solidFill>
                <a:srgbClr val="000000"/>
              </a:solidFill>
            </a:endParaRPr>
          </a:p>
        </p:txBody>
      </p:sp>
      <p:graphicFrame>
        <p:nvGraphicFramePr>
          <p:cNvPr id="6" name="Table 5">
            <a:extLst>
              <a:ext uri="{FF2B5EF4-FFF2-40B4-BE49-F238E27FC236}">
                <a16:creationId xmlns:a16="http://schemas.microsoft.com/office/drawing/2014/main" id="{D8A5C7BF-C4C9-B349-B21A-EFF7CBA07861}"/>
              </a:ext>
            </a:extLst>
          </p:cNvPr>
          <p:cNvGraphicFramePr>
            <a:graphicFrameLocks noGrp="1"/>
          </p:cNvGraphicFramePr>
          <p:nvPr>
            <p:extLst>
              <p:ext uri="{D42A27DB-BD31-4B8C-83A1-F6EECF244321}">
                <p14:modId xmlns:p14="http://schemas.microsoft.com/office/powerpoint/2010/main" val="276147438"/>
              </p:ext>
            </p:extLst>
          </p:nvPr>
        </p:nvGraphicFramePr>
        <p:xfrm>
          <a:off x="474662" y="1665079"/>
          <a:ext cx="8280057" cy="2966720"/>
        </p:xfrm>
        <a:graphic>
          <a:graphicData uri="http://schemas.openxmlformats.org/drawingml/2006/table">
            <a:tbl>
              <a:tblPr firstRow="1" bandRow="1">
                <a:tableStyleId>{5C22544A-7EE6-4342-B048-85BDC9FD1C3A}</a:tableStyleId>
              </a:tblPr>
              <a:tblGrid>
                <a:gridCol w="2565808">
                  <a:extLst>
                    <a:ext uri="{9D8B030D-6E8A-4147-A177-3AD203B41FA5}">
                      <a16:colId xmlns:a16="http://schemas.microsoft.com/office/drawing/2014/main" val="208618587"/>
                    </a:ext>
                  </a:extLst>
                </a:gridCol>
                <a:gridCol w="2706129">
                  <a:extLst>
                    <a:ext uri="{9D8B030D-6E8A-4147-A177-3AD203B41FA5}">
                      <a16:colId xmlns:a16="http://schemas.microsoft.com/office/drawing/2014/main" val="3036265104"/>
                    </a:ext>
                  </a:extLst>
                </a:gridCol>
                <a:gridCol w="3008120">
                  <a:extLst>
                    <a:ext uri="{9D8B030D-6E8A-4147-A177-3AD203B41FA5}">
                      <a16:colId xmlns:a16="http://schemas.microsoft.com/office/drawing/2014/main" val="1572155159"/>
                    </a:ext>
                  </a:extLst>
                </a:gridCol>
              </a:tblGrid>
              <a:tr h="370840">
                <a:tc>
                  <a:txBody>
                    <a:bodyPr/>
                    <a:lstStyle/>
                    <a:p>
                      <a:pPr algn="l" fontAlgn="ctr" rtl="0"/>
                      <a:r>
                        <a:rPr b="true" lang="fr-FR">
                          <a:effectLst/>
                        </a:rPr>
                        <a:t>Problèmes de mise en œuvre</a:t>
                      </a:r>
                    </a:p>
                  </a:txBody>
                  <a:tcPr marL="47625" marR="47625" marT="47625" marB="47625" anchor="ctr"/>
                </a:tc>
                <a:tc>
                  <a:txBody>
                    <a:bodyPr/>
                    <a:lstStyle/>
                    <a:p>
                      <a:pPr algn="l" fontAlgn="ctr" rtl="0"/>
                      <a:r>
                        <a:rPr b="true" lang="fr-FR">
                          <a:effectLst/>
                        </a:rPr>
                        <a:t>Câblage à paires torsadées non blindées (UTP)</a:t>
                      </a:r>
                    </a:p>
                  </a:txBody>
                  <a:tcPr marL="47625" marR="47625" marT="47625" marB="47625" anchor="ctr"/>
                </a:tc>
                <a:tc>
                  <a:txBody>
                    <a:bodyPr/>
                    <a:lstStyle/>
                    <a:p>
                      <a:pPr algn="l" fontAlgn="ctr" rtl="0"/>
                      <a:r>
                        <a:rPr b="true" lang="fr-FR">
                          <a:effectLst/>
                        </a:rPr>
                        <a:t>Câblage à fibre optique</a:t>
                      </a:r>
                    </a:p>
                  </a:txBody>
                  <a:tcPr marL="47625" marR="47625" marT="47625" marB="47625" anchor="ctr"/>
                </a:tc>
                <a:extLst>
                  <a:ext uri="{0D108BD9-81ED-4DB2-BD59-A6C34878D82A}">
                    <a16:rowId xmlns:a16="http://schemas.microsoft.com/office/drawing/2014/main" val="2863137053"/>
                  </a:ext>
                </a:extLst>
              </a:tr>
              <a:tr h="370840">
                <a:tc>
                  <a:txBody>
                    <a:bodyPr/>
                    <a:lstStyle/>
                    <a:p>
                      <a:pPr fontAlgn="ctr" rtl="0"/>
                      <a:r>
                        <a:rPr b="false" lang="fr-FR">
                          <a:solidFill>
                            <a:srgbClr val="000000"/>
                          </a:solidFill>
                          <a:effectLst/>
                        </a:rPr>
                        <a:t>Bande passante</a:t>
                      </a:r>
                    </a:p>
                  </a:txBody>
                  <a:tcPr marL="47625" marR="47625" marT="47625" marB="47625" anchor="ctr"/>
                </a:tc>
                <a:tc>
                  <a:txBody>
                    <a:bodyPr/>
                    <a:lstStyle/>
                    <a:p>
                      <a:pPr fontAlgn="ctr" rtl="0"/>
                      <a:r>
                        <a:rPr b="false" lang="fr-FR">
                          <a:solidFill>
                            <a:srgbClr val="000000"/>
                          </a:solidFill>
                          <a:effectLst/>
                        </a:rPr>
                        <a:t>10 Mbit/s - 10 Gbit/s</a:t>
                      </a:r>
                    </a:p>
                  </a:txBody>
                  <a:tcPr marL="47625" marR="47625" marT="47625" marB="47625" anchor="ctr"/>
                </a:tc>
                <a:tc>
                  <a:txBody>
                    <a:bodyPr/>
                    <a:lstStyle/>
                    <a:p>
                      <a:pPr fontAlgn="ctr" rtl="0"/>
                      <a:r>
                        <a:rPr b="false" lang="fr-FR">
                          <a:solidFill>
                            <a:srgbClr val="000000"/>
                          </a:solidFill>
                          <a:effectLst/>
                        </a:rPr>
                        <a:t>10 Mbit/s - 100 Gbit/s</a:t>
                      </a:r>
                    </a:p>
                  </a:txBody>
                  <a:tcPr marL="47625" marR="47625" marT="47625" marB="47625" anchor="ctr"/>
                </a:tc>
                <a:extLst>
                  <a:ext uri="{0D108BD9-81ED-4DB2-BD59-A6C34878D82A}">
                    <a16:rowId xmlns:a16="http://schemas.microsoft.com/office/drawing/2014/main" val="3114237156"/>
                  </a:ext>
                </a:extLst>
              </a:tr>
              <a:tr h="370840">
                <a:tc>
                  <a:txBody>
                    <a:bodyPr/>
                    <a:lstStyle/>
                    <a:p>
                      <a:pPr fontAlgn="ctr" rtl="0"/>
                      <a:r>
                        <a:rPr b="false" lang="fr-FR">
                          <a:solidFill>
                            <a:srgbClr val="000000"/>
                          </a:solidFill>
                          <a:effectLst/>
                        </a:rPr>
                        <a:t>Distance</a:t>
                      </a:r>
                    </a:p>
                  </a:txBody>
                  <a:tcPr marL="47625" marR="47625" marT="47625" marB="47625" anchor="ctr"/>
                </a:tc>
                <a:tc>
                  <a:txBody>
                    <a:bodyPr/>
                    <a:lstStyle/>
                    <a:p>
                      <a:pPr fontAlgn="ctr" rtl="0"/>
                      <a:r>
                        <a:rPr b="false" lang="fr-FR">
                          <a:solidFill>
                            <a:srgbClr val="000000"/>
                          </a:solidFill>
                          <a:effectLst/>
                        </a:rPr>
                        <a:t>Relativement courte (1 à 100 mètres)</a:t>
                      </a:r>
                    </a:p>
                  </a:txBody>
                  <a:tcPr marL="47625" marR="47625" marT="47625" marB="47625" anchor="ctr"/>
                </a:tc>
                <a:tc>
                  <a:txBody>
                    <a:bodyPr/>
                    <a:lstStyle/>
                    <a:p>
                      <a:pPr fontAlgn="ctr" rtl="0"/>
                      <a:r>
                        <a:rPr b="false" lang="fr-FR">
                          <a:solidFill>
                            <a:srgbClr val="000000"/>
                          </a:solidFill>
                          <a:effectLst/>
                        </a:rPr>
                        <a:t>Relativement longue (1 à 100 000 mètres)</a:t>
                      </a:r>
                    </a:p>
                  </a:txBody>
                  <a:tcPr marL="47625" marR="47625" marT="47625" marB="47625" anchor="ctr"/>
                </a:tc>
                <a:extLst>
                  <a:ext uri="{0D108BD9-81ED-4DB2-BD59-A6C34878D82A}">
                    <a16:rowId xmlns:a16="http://schemas.microsoft.com/office/drawing/2014/main" val="2135285250"/>
                  </a:ext>
                </a:extLst>
              </a:tr>
              <a:tr h="370840">
                <a:tc>
                  <a:txBody>
                    <a:bodyPr/>
                    <a:lstStyle/>
                    <a:p>
                      <a:pPr fontAlgn="ctr" rtl="0"/>
                      <a:r>
                        <a:rPr b="false" lang="fr-FR">
                          <a:solidFill>
                            <a:srgbClr val="000000"/>
                          </a:solidFill>
                          <a:effectLst/>
                        </a:rPr>
                        <a:t>Résistance aux perturbations électromagnétiques et radioélectriques</a:t>
                      </a:r>
                    </a:p>
                  </a:txBody>
                  <a:tcPr marL="47625" marR="47625" marT="47625" marB="47625" anchor="ctr"/>
                </a:tc>
                <a:tc>
                  <a:txBody>
                    <a:bodyPr/>
                    <a:lstStyle/>
                    <a:p>
                      <a:pPr fontAlgn="ctr" rtl="0"/>
                      <a:r>
                        <a:rPr b="false" lang="fr-FR">
                          <a:solidFill>
                            <a:srgbClr val="000000"/>
                          </a:solidFill>
                          <a:effectLst/>
                        </a:rPr>
                        <a:t>Faible</a:t>
                      </a:r>
                    </a:p>
                  </a:txBody>
                  <a:tcPr marL="47625" marR="47625" marT="47625" marB="47625" anchor="ctr"/>
                </a:tc>
                <a:tc>
                  <a:txBody>
                    <a:bodyPr/>
                    <a:lstStyle/>
                    <a:p>
                      <a:pPr fontAlgn="ctr" rtl="0"/>
                      <a:r>
                        <a:rPr b="false" lang="fr-FR">
                          <a:solidFill>
                            <a:srgbClr val="000000"/>
                          </a:solidFill>
                          <a:effectLst/>
                        </a:rPr>
                        <a:t>Haute (résistance totale)</a:t>
                      </a:r>
                    </a:p>
                  </a:txBody>
                  <a:tcPr marL="47625" marR="47625" marT="47625" marB="47625" anchor="ctr"/>
                </a:tc>
                <a:extLst>
                  <a:ext uri="{0D108BD9-81ED-4DB2-BD59-A6C34878D82A}">
                    <a16:rowId xmlns:a16="http://schemas.microsoft.com/office/drawing/2014/main" val="2960717250"/>
                  </a:ext>
                </a:extLst>
              </a:tr>
              <a:tr h="370840">
                <a:tc>
                  <a:txBody>
                    <a:bodyPr/>
                    <a:lstStyle/>
                    <a:p>
                      <a:pPr fontAlgn="ctr" rtl="0"/>
                      <a:r>
                        <a:rPr b="false" lang="fr-FR">
                          <a:solidFill>
                            <a:srgbClr val="000000"/>
                          </a:solidFill>
                          <a:effectLst/>
                        </a:rPr>
                        <a:t>Résistance aux risques électriques</a:t>
                      </a:r>
                    </a:p>
                  </a:txBody>
                  <a:tcPr marL="47625" marR="47625" marT="47625" marB="47625" anchor="ctr"/>
                </a:tc>
                <a:tc>
                  <a:txBody>
                    <a:bodyPr/>
                    <a:lstStyle/>
                    <a:p>
                      <a:pPr fontAlgn="ctr" rtl="0"/>
                      <a:r>
                        <a:rPr b="false" lang="fr-FR">
                          <a:solidFill>
                            <a:srgbClr val="000000"/>
                          </a:solidFill>
                          <a:effectLst/>
                        </a:rPr>
                        <a:t>Faible</a:t>
                      </a:r>
                    </a:p>
                  </a:txBody>
                  <a:tcPr marL="47625" marR="47625" marT="47625" marB="47625" anchor="ctr"/>
                </a:tc>
                <a:tc>
                  <a:txBody>
                    <a:bodyPr/>
                    <a:lstStyle/>
                    <a:p>
                      <a:pPr fontAlgn="ctr" rtl="0"/>
                      <a:r>
                        <a:rPr b="false" lang="fr-FR">
                          <a:solidFill>
                            <a:srgbClr val="000000"/>
                          </a:solidFill>
                          <a:effectLst/>
                        </a:rPr>
                        <a:t>Haute (résistance totale)</a:t>
                      </a:r>
                    </a:p>
                  </a:txBody>
                  <a:tcPr marL="47625" marR="47625" marT="47625" marB="47625" anchor="ctr"/>
                </a:tc>
                <a:extLst>
                  <a:ext uri="{0D108BD9-81ED-4DB2-BD59-A6C34878D82A}">
                    <a16:rowId xmlns:a16="http://schemas.microsoft.com/office/drawing/2014/main" val="2027643397"/>
                  </a:ext>
                </a:extLst>
              </a:tr>
              <a:tr h="370840">
                <a:tc>
                  <a:txBody>
                    <a:bodyPr/>
                    <a:lstStyle/>
                    <a:p>
                      <a:pPr fontAlgn="ctr" rtl="0"/>
                      <a:r>
                        <a:rPr b="false" lang="fr-FR">
                          <a:solidFill>
                            <a:srgbClr val="000000"/>
                          </a:solidFill>
                          <a:effectLst/>
                        </a:rPr>
                        <a:t>Coûts des supports et des connecteurs</a:t>
                      </a:r>
                    </a:p>
                  </a:txBody>
                  <a:tcPr marL="47625" marR="47625" marT="47625" marB="47625" anchor="ctr"/>
                </a:tc>
                <a:tc>
                  <a:txBody>
                    <a:bodyPr/>
                    <a:lstStyle/>
                    <a:p>
                      <a:pPr fontAlgn="ctr" rtl="0"/>
                      <a:r>
                        <a:rPr b="false" lang="fr-FR">
                          <a:solidFill>
                            <a:srgbClr val="000000"/>
                          </a:solidFill>
                          <a:effectLst/>
                        </a:rPr>
                        <a:t>Moins élevé</a:t>
                      </a:r>
                    </a:p>
                  </a:txBody>
                  <a:tcPr marL="47625" marR="47625" marT="47625" marB="47625" anchor="ctr"/>
                </a:tc>
                <a:tc>
                  <a:txBody>
                    <a:bodyPr/>
                    <a:lstStyle/>
                    <a:p>
                      <a:pPr fontAlgn="ctr" rtl="0"/>
                      <a:r>
                        <a:rPr b="false" lang="fr-FR">
                          <a:solidFill>
                            <a:srgbClr val="000000"/>
                          </a:solidFill>
                          <a:effectLst/>
                        </a:rPr>
                        <a:t>Plus élevé</a:t>
                      </a:r>
                    </a:p>
                  </a:txBody>
                  <a:tcPr marL="47625" marR="47625" marT="47625" marB="47625" anchor="ctr"/>
                </a:tc>
                <a:extLst>
                  <a:ext uri="{0D108BD9-81ED-4DB2-BD59-A6C34878D82A}">
                    <a16:rowId xmlns:a16="http://schemas.microsoft.com/office/drawing/2014/main" val="4021883645"/>
                  </a:ext>
                </a:extLst>
              </a:tr>
              <a:tr h="370840">
                <a:tc>
                  <a:txBody>
                    <a:bodyPr/>
                    <a:lstStyle/>
                    <a:p>
                      <a:pPr fontAlgn="ctr" rtl="0"/>
                      <a:r>
                        <a:rPr b="false" lang="fr-FR">
                          <a:solidFill>
                            <a:srgbClr val="000000"/>
                          </a:solidFill>
                          <a:effectLst/>
                        </a:rPr>
                        <a:t>Compétences requises pour l'installation</a:t>
                      </a:r>
                    </a:p>
                  </a:txBody>
                  <a:tcPr marL="47625" marR="47625" marT="47625" marB="47625" anchor="ctr"/>
                </a:tc>
                <a:tc>
                  <a:txBody>
                    <a:bodyPr/>
                    <a:lstStyle/>
                    <a:p>
                      <a:pPr fontAlgn="ctr" rtl="0"/>
                      <a:r>
                        <a:rPr b="false" lang="fr-FR">
                          <a:solidFill>
                            <a:srgbClr val="000000"/>
                          </a:solidFill>
                          <a:effectLst/>
                        </a:rPr>
                        <a:t>Moins élevé</a:t>
                      </a:r>
                    </a:p>
                  </a:txBody>
                  <a:tcPr marL="47625" marR="47625" marT="47625" marB="47625" anchor="ctr"/>
                </a:tc>
                <a:tc>
                  <a:txBody>
                    <a:bodyPr/>
                    <a:lstStyle/>
                    <a:p>
                      <a:pPr fontAlgn="ctr" rtl="0"/>
                      <a:r>
                        <a:rPr b="false" lang="fr-FR">
                          <a:solidFill>
                            <a:srgbClr val="000000"/>
                          </a:solidFill>
                          <a:effectLst/>
                        </a:rPr>
                        <a:t>Plus élevé</a:t>
                      </a:r>
                    </a:p>
                  </a:txBody>
                  <a:tcPr marL="47625" marR="47625" marT="47625" marB="47625" anchor="ctr"/>
                </a:tc>
                <a:extLst>
                  <a:ext uri="{0D108BD9-81ED-4DB2-BD59-A6C34878D82A}">
                    <a16:rowId xmlns:a16="http://schemas.microsoft.com/office/drawing/2014/main" val="1856916499"/>
                  </a:ext>
                </a:extLst>
              </a:tr>
              <a:tr h="370840">
                <a:tc>
                  <a:txBody>
                    <a:bodyPr/>
                    <a:lstStyle/>
                    <a:p>
                      <a:pPr fontAlgn="ctr" rtl="0"/>
                      <a:r>
                        <a:rPr b="false" lang="fr-FR">
                          <a:solidFill>
                            <a:srgbClr val="000000"/>
                          </a:solidFill>
                          <a:effectLst/>
                        </a:rPr>
                        <a:t>Précautions à prendre concernant la sécurité</a:t>
                      </a:r>
                    </a:p>
                  </a:txBody>
                  <a:tcPr marL="47625" marR="47625" marT="47625" marB="47625" anchor="ctr"/>
                </a:tc>
                <a:tc>
                  <a:txBody>
                    <a:bodyPr/>
                    <a:lstStyle/>
                    <a:p>
                      <a:pPr fontAlgn="ctr" rtl="0"/>
                      <a:r>
                        <a:rPr b="false" lang="fr-FR">
                          <a:solidFill>
                            <a:srgbClr val="000000"/>
                          </a:solidFill>
                          <a:effectLst/>
                        </a:rPr>
                        <a:t>Moins élevé</a:t>
                      </a:r>
                    </a:p>
                  </a:txBody>
                  <a:tcPr marL="47625" marR="47625" marT="47625" marB="47625" anchor="ctr"/>
                </a:tc>
                <a:tc>
                  <a:txBody>
                    <a:bodyPr/>
                    <a:lstStyle/>
                    <a:p>
                      <a:pPr fontAlgn="ctr" rtl="0"/>
                      <a:r>
                        <a:rPr b="false" lang="fr-FR">
                          <a:solidFill>
                            <a:srgbClr val="000000"/>
                          </a:solidFill>
                          <a:effectLst/>
                        </a:rPr>
                        <a:t>Plus élevé</a:t>
                      </a:r>
                    </a:p>
                  </a:txBody>
                  <a:tcPr marL="47625" marR="47625" marT="47625" marB="47625" anchor="ctr"/>
                </a:tc>
                <a:extLst>
                  <a:ext uri="{0D108BD9-81ED-4DB2-BD59-A6C34878D82A}">
                    <a16:rowId xmlns:a16="http://schemas.microsoft.com/office/drawing/2014/main" val="1497517308"/>
                  </a:ext>
                </a:extLst>
              </a:tr>
            </a:tbl>
          </a:graphicData>
        </a:graphic>
      </p:graphicFrame>
    </p:spTree>
    <p:extLst>
      <p:ext uri="{BB962C8B-B14F-4D97-AF65-F5344CB8AC3E}">
        <p14:creationId xmlns:p14="http://schemas.microsoft.com/office/powerpoint/2010/main" val="13098719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88160"/>
            <a:ext cx="7848344" cy="929640"/>
          </a:xfrm>
        </p:spPr>
        <p:txBody>
          <a:bodyPr/>
          <a:lstStyle/>
          <a:p>
            <a:pPr rtl="0"/>
            <a:r>
              <a:rPr lang="fr-FR">
                <a:solidFill>
                  <a:schemeClr val="accent5">
                    <a:lumMod val="40000"/>
                    <a:lumOff val="60000"/>
                  </a:schemeClr>
                </a:solidFill>
              </a:rPr>
              <a:t>4.6 Supports sans fil</a:t>
            </a:r>
          </a:p>
        </p:txBody>
      </p:sp>
    </p:spTree>
    <p:custDataLst>
      <p:tags r:id="rId1"/>
    </p:custDataLst>
    <p:extLst>
      <p:ext uri="{BB962C8B-B14F-4D97-AF65-F5344CB8AC3E}">
        <p14:creationId xmlns:p14="http://schemas.microsoft.com/office/powerpoint/2010/main" val="335568059"/>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Supports sans fil</a:t>
            </a:r>
            <a:br>
              <a:rPr lang="en-US" dirty="0"/>
            </a:br>
            <a:r>
              <a:rPr sz="2400" lang="fr-FR"/>
              <a:t>Propriétés des supports sans fil</a:t>
            </a:r>
          </a:p>
        </p:txBody>
      </p:sp>
      <p:sp>
        <p:nvSpPr>
          <p:cNvPr id="5" name="Content Placeholder 4">
            <a:extLst>
              <a:ext uri="{FF2B5EF4-FFF2-40B4-BE49-F238E27FC236}">
                <a16:creationId xmlns:a16="http://schemas.microsoft.com/office/drawing/2014/main" id="{7FC66286-CFA0-104C-B29B-89853AF732B7}"/>
              </a:ext>
            </a:extLst>
          </p:cNvPr>
          <p:cNvSpPr>
            <a:spLocks noGrp="1"/>
          </p:cNvSpPr>
          <p:nvPr>
            <p:ph idx="1"/>
          </p:nvPr>
        </p:nvSpPr>
        <p:spPr>
          <a:xfrm>
            <a:off x="474662" y="731837"/>
            <a:ext cx="8280057" cy="3934431"/>
          </a:xfrm>
        </p:spPr>
        <p:txBody>
          <a:bodyPr/>
          <a:lstStyle/>
          <a:p>
            <a:pPr marL="0" indent="0" algn="l" rtl="0"/>
            <a:r>
              <a:rPr sz="1800" lang="fr-FR">
                <a:solidFill>
                  <a:srgbClr val="000000"/>
                </a:solidFill>
              </a:rPr>
              <a:t>Il transporte des signaux électromagnétiques représentant des chiffres binaires en utilisant des fréquences radio ou micro-ondes. Cela offre la plus grande option de mobilité. Le nombre de connexions sans fil continue d'augmenter.</a:t>
            </a:r>
          </a:p>
          <a:p>
            <a:pPr marL="0" indent="0" algn="l"/>
            <a:endParaRPr lang="en-US" sz="1800" dirty="0">
              <a:solidFill>
                <a:srgbClr val="000000"/>
              </a:solidFill>
            </a:endParaRPr>
          </a:p>
          <a:p>
            <a:pPr marL="0" indent="0" algn="l" rtl="0"/>
            <a:r>
              <a:rPr sz="1800" lang="fr-FR">
                <a:solidFill>
                  <a:srgbClr val="000000"/>
                </a:solidFill>
              </a:rPr>
              <a:t>Certaines des limites du sans-fil:</a:t>
            </a:r>
          </a:p>
          <a:p>
            <a:pPr marL="358835" lvl="1" indent="-285750" rtl="0">
              <a:buFont typeface="Arial" panose="020B0604020202020204" pitchFamily="34" charset="0"/>
              <a:buChar char="•"/>
            </a:pPr>
            <a:r>
              <a:rPr sz="1600" b="true" lang="fr-FR">
                <a:solidFill>
                  <a:srgbClr val="000000"/>
                </a:solidFill>
              </a:rPr>
              <a:t>Zone de couverture</a:t>
            </a:r>
            <a:r>
              <a:rPr sz="1600" lang="fr-FR">
                <a:solidFill>
                  <a:srgbClr val="000000"/>
                </a:solidFill>
              </a:rPr>
              <a:t> - La couverture effective peut être fortement influencée par les caractéristiques physiques du lieu de déploiement.</a:t>
            </a:r>
          </a:p>
          <a:p>
            <a:pPr marL="358835" lvl="1" indent="-285750" rtl="0">
              <a:buFont typeface="Arial" panose="020B0604020202020204" pitchFamily="34" charset="0"/>
              <a:buChar char="•"/>
            </a:pPr>
            <a:r>
              <a:rPr sz="1600" b="true" lang="fr-FR">
                <a:solidFill>
                  <a:srgbClr val="000000"/>
                </a:solidFill>
              </a:rPr>
              <a:t>Interférence</a:t>
            </a:r>
            <a:r>
              <a:rPr sz="1600" lang="fr-FR">
                <a:solidFill>
                  <a:srgbClr val="000000"/>
                </a:solidFill>
              </a:rPr>
              <a:t> - Le sans-fil est sensible aux interférences et peut être perturbé par de nombreux appareils courants.</a:t>
            </a:r>
          </a:p>
          <a:p>
            <a:pPr marL="358835" lvl="1" indent="-285750" rtl="0">
              <a:buFont typeface="Arial" panose="020B0604020202020204" pitchFamily="34" charset="0"/>
              <a:buChar char="•"/>
            </a:pPr>
            <a:r>
              <a:rPr sz="1600" b="true" lang="fr-FR">
                <a:solidFill>
                  <a:srgbClr val="000000"/>
                </a:solidFill>
              </a:rPr>
              <a:t>Sécurité</a:t>
            </a:r>
            <a:r>
              <a:rPr sz="1600" lang="fr-FR">
                <a:solidFill>
                  <a:srgbClr val="000000"/>
                </a:solidFill>
              </a:rPr>
              <a:t> - La couverture des communications sans fil ne nécessite aucun accès à un support physique, de sorte que tout le monde peut avoir accès à la transmission.</a:t>
            </a:r>
          </a:p>
          <a:p>
            <a:pPr marL="358835" lvl="1" indent="-285750" rtl="0">
              <a:buFont typeface="Arial" panose="020B0604020202020204" pitchFamily="34" charset="0"/>
              <a:buChar char="•"/>
            </a:pPr>
            <a:r>
              <a:rPr sz="1600" b="true" lang="fr-FR">
                <a:solidFill>
                  <a:srgbClr val="000000"/>
                </a:solidFill>
              </a:rPr>
              <a:t>Support partagé</a:t>
            </a:r>
            <a:r>
              <a:rPr sz="1600" lang="fr-FR">
                <a:solidFill>
                  <a:srgbClr val="000000"/>
                </a:solidFill>
              </a:rPr>
              <a:t> - Les réseaux locaux sans fil (WLAN) fonctionnent en semi-duplex, ce qui signifie qu'un seul appareil peut envoyer ou recevoir à la fois. L'accès simultané de nombreux utilisateurs au WLAN entraîne une réduction de la bande passante pour chaque utilisateur.</a:t>
            </a:r>
          </a:p>
        </p:txBody>
      </p:sp>
    </p:spTree>
    <p:extLst>
      <p:ext uri="{BB962C8B-B14F-4D97-AF65-F5344CB8AC3E}">
        <p14:creationId xmlns:p14="http://schemas.microsoft.com/office/powerpoint/2010/main" val="341894237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Supports sans fil</a:t>
            </a:r>
            <a:br>
              <a:rPr lang="en-US" dirty="0"/>
            </a:br>
            <a:r>
              <a:rPr sz="2400" lang="fr-FR"/>
              <a:t>Types de support sans fil</a:t>
            </a:r>
          </a:p>
        </p:txBody>
      </p:sp>
      <p:sp>
        <p:nvSpPr>
          <p:cNvPr id="4" name="Content Placeholder 3">
            <a:extLst>
              <a:ext uri="{FF2B5EF4-FFF2-40B4-BE49-F238E27FC236}">
                <a16:creationId xmlns:a16="http://schemas.microsoft.com/office/drawing/2014/main" id="{47C98538-A3BD-9F47-9419-316666EE7D5D}"/>
              </a:ext>
            </a:extLst>
          </p:cNvPr>
          <p:cNvSpPr>
            <a:spLocks noGrp="1"/>
          </p:cNvSpPr>
          <p:nvPr>
            <p:ph idx="1"/>
          </p:nvPr>
        </p:nvSpPr>
        <p:spPr>
          <a:xfrm>
            <a:off x="474662" y="656423"/>
            <a:ext cx="8424241" cy="4094687"/>
          </a:xfrm>
        </p:spPr>
        <p:txBody>
          <a:bodyPr/>
          <a:lstStyle/>
          <a:p>
            <a:pPr marL="0" algn="l" rtl="0">
              <a:spcBef>
                <a:spcPts val="0"/>
              </a:spcBef>
            </a:pPr>
            <a:r>
              <a:rPr sz="1600" lang="fr-FR">
                <a:solidFill>
                  <a:srgbClr val="000000"/>
                </a:solidFill>
              </a:rPr>
              <a:t>Les normes de l'IEEE et du secteur des télécommunications pour les communications de données sans fil</a:t>
            </a:r>
          </a:p>
          <a:p>
            <a:pPr marL="0" algn="l" rtl="0">
              <a:spcBef>
                <a:spcPts val="0"/>
              </a:spcBef>
            </a:pPr>
            <a:r>
              <a:rPr sz="1600" lang="fr-FR">
                <a:solidFill>
                  <a:srgbClr val="000000"/>
                </a:solidFill>
              </a:rPr>
              <a:t>couvrent à la fois la liaison de données et les couches physiques. Dans chacune de ces normes,</a:t>
            </a:r>
          </a:p>
          <a:p>
            <a:pPr marL="0" algn="l" rtl="0">
              <a:spcBef>
                <a:spcPts val="0"/>
              </a:spcBef>
            </a:pPr>
            <a:r>
              <a:rPr sz="1600" lang="fr-FR">
                <a:solidFill>
                  <a:srgbClr val="000000"/>
                </a:solidFill>
              </a:rPr>
              <a:t>les spécifications de la couche physique dictent :</a:t>
            </a:r>
          </a:p>
          <a:p>
            <a:pPr marL="285750" indent="-285750" algn="l" rtl="0">
              <a:buFont typeface="Arial" panose="020B0604020202020204" pitchFamily="34" charset="0"/>
              <a:buChar char="•"/>
            </a:pPr>
            <a:r>
              <a:rPr sz="1500" lang="fr-FR">
                <a:solidFill>
                  <a:srgbClr val="000000"/>
                </a:solidFill>
              </a:rPr>
              <a:t>Méthodes de codage des données en signaux radio</a:t>
            </a:r>
          </a:p>
          <a:p>
            <a:pPr marL="285750" indent="-285750" algn="l" rtl="0">
              <a:buFont typeface="Arial" panose="020B0604020202020204" pitchFamily="34" charset="0"/>
              <a:buChar char="•"/>
            </a:pPr>
            <a:r>
              <a:rPr sz="1500" lang="fr-FR">
                <a:solidFill>
                  <a:srgbClr val="000000"/>
                </a:solidFill>
              </a:rPr>
              <a:t>la fréquence et la puissance de transmission</a:t>
            </a:r>
          </a:p>
          <a:p>
            <a:pPr marL="285750" indent="-285750" algn="l" rtl="0">
              <a:buFont typeface="Arial" panose="020B0604020202020204" pitchFamily="34" charset="0"/>
              <a:buChar char="•"/>
            </a:pPr>
            <a:r>
              <a:rPr sz="1500" lang="fr-FR">
                <a:solidFill>
                  <a:srgbClr val="000000"/>
                </a:solidFill>
              </a:rPr>
              <a:t>les besoins relatifs à la réception et au décodage des signaux</a:t>
            </a:r>
          </a:p>
          <a:p>
            <a:pPr marL="285750" indent="-285750" algn="l" rtl="0">
              <a:buFont typeface="Arial" panose="020B0604020202020204" pitchFamily="34" charset="0"/>
              <a:buChar char="•"/>
            </a:pPr>
            <a:r>
              <a:rPr sz="1500" lang="fr-FR">
                <a:solidFill>
                  <a:srgbClr val="000000"/>
                </a:solidFill>
              </a:rPr>
              <a:t>la conception et la mise en service des antennes.</a:t>
            </a:r>
          </a:p>
          <a:p>
            <a:pPr algn="l"/>
            <a:endParaRPr lang="en-US" sz="1600" dirty="0">
              <a:solidFill>
                <a:srgbClr val="000000"/>
              </a:solidFill>
            </a:endParaRPr>
          </a:p>
          <a:p>
            <a:pPr algn="l" rtl="0"/>
            <a:r>
              <a:rPr sz="1600" lang="fr-FR">
                <a:solidFill>
                  <a:srgbClr val="000000"/>
                </a:solidFill>
              </a:rPr>
              <a:t>Normes du sans fil:</a:t>
            </a:r>
          </a:p>
          <a:p>
            <a:pPr marL="285750" indent="-285750" algn="l" rtl="0">
              <a:buFont typeface="Arial" panose="020B0604020202020204" pitchFamily="34" charset="0"/>
              <a:buChar char="•"/>
            </a:pPr>
            <a:r>
              <a:rPr sz="1500" b="true" lang="fr-FR">
                <a:solidFill>
                  <a:srgbClr val="000000"/>
                </a:solidFill>
              </a:rPr>
              <a:t>Wi-Fi (IEEE 802.11) </a:t>
            </a:r>
            <a:r>
              <a:rPr sz="1500" lang="fr-FR">
                <a:solidFill>
                  <a:srgbClr val="000000"/>
                </a:solidFill>
              </a:rPr>
              <a:t>- Technologie LAN sans fil (WLAN)</a:t>
            </a:r>
          </a:p>
          <a:p>
            <a:pPr marL="285750" indent="-285750" algn="l" rtl="0">
              <a:buFont typeface="Arial" panose="020B0604020202020204" pitchFamily="34" charset="0"/>
              <a:buChar char="•"/>
            </a:pPr>
            <a:r>
              <a:rPr sz="1500" b="true" lang="fr-FR">
                <a:solidFill>
                  <a:srgbClr val="000000"/>
                </a:solidFill>
              </a:rPr>
              <a:t>Bluetooth (IEEE 802.15) </a:t>
            </a:r>
            <a:r>
              <a:rPr sz="1500" lang="fr-FR">
                <a:solidFill>
                  <a:srgbClr val="000000"/>
                </a:solidFill>
              </a:rPr>
              <a:t>- Norme WPAN (Wireless Personal Area Network)</a:t>
            </a:r>
          </a:p>
          <a:p>
            <a:pPr marL="285750" indent="-285750" algn="l" rtl="0">
              <a:buFont typeface="Arial" panose="020B0604020202020204" pitchFamily="34" charset="0"/>
              <a:buChar char="•"/>
            </a:pPr>
            <a:r>
              <a:rPr sz="1500" b="true" lang="fr-FR">
                <a:solidFill>
                  <a:srgbClr val="000000"/>
                </a:solidFill>
              </a:rPr>
              <a:t>WiMAX (IEEE 802.16) </a:t>
            </a:r>
            <a:r>
              <a:rPr sz="1500" lang="fr-FR">
                <a:solidFill>
                  <a:srgbClr val="000000"/>
                </a:solidFill>
              </a:rPr>
              <a:t>- Utilise une topologie point à multipoint pour fournir un accès sans fil à large bande</a:t>
            </a:r>
          </a:p>
          <a:p>
            <a:pPr marL="285750" indent="-285750" algn="l" rtl="0">
              <a:buFont typeface="Arial" panose="020B0604020202020204" pitchFamily="34" charset="0"/>
              <a:buChar char="•"/>
            </a:pPr>
            <a:r>
              <a:rPr sz="1500" b="true" lang="fr-FR">
                <a:solidFill>
                  <a:srgbClr val="000000"/>
                </a:solidFill>
              </a:rPr>
              <a:t>Zigbee (IEEE 802.15.4) </a:t>
            </a:r>
            <a:r>
              <a:rPr sz="1500" lang="fr-FR">
                <a:solidFill>
                  <a:srgbClr val="000000"/>
                </a:solidFill>
              </a:rPr>
              <a:t>- Communications à faible débit de données et à faible consommation d'énergie, principalement pour les applications de l'Internet des objets (IoT)</a:t>
            </a:r>
          </a:p>
        </p:txBody>
      </p:sp>
    </p:spTree>
    <p:extLst>
      <p:ext uri="{BB962C8B-B14F-4D97-AF65-F5344CB8AC3E}">
        <p14:creationId xmlns:p14="http://schemas.microsoft.com/office/powerpoint/2010/main" val="266605076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Supports sans fil</a:t>
            </a:r>
            <a:br>
              <a:rPr lang="en-US" dirty="0"/>
            </a:br>
            <a:r>
              <a:rPr sz="2400" lang="fr-FR"/>
              <a:t>LAN sans fil</a:t>
            </a:r>
          </a:p>
        </p:txBody>
      </p:sp>
      <p:sp>
        <p:nvSpPr>
          <p:cNvPr id="5" name="Content Placeholder 4">
            <a:extLst>
              <a:ext uri="{FF2B5EF4-FFF2-40B4-BE49-F238E27FC236}">
                <a16:creationId xmlns:a16="http://schemas.microsoft.com/office/drawing/2014/main" id="{16874280-9EA6-0242-8034-EC3F27C940E8}"/>
              </a:ext>
            </a:extLst>
          </p:cNvPr>
          <p:cNvSpPr>
            <a:spLocks noGrp="1"/>
          </p:cNvSpPr>
          <p:nvPr>
            <p:ph idx="1"/>
          </p:nvPr>
        </p:nvSpPr>
        <p:spPr>
          <a:xfrm>
            <a:off x="474662" y="877330"/>
            <a:ext cx="8280057" cy="3544404"/>
          </a:xfrm>
        </p:spPr>
        <p:txBody>
          <a:bodyPr/>
          <a:lstStyle/>
          <a:p>
            <a:pPr marL="0" indent="0" algn="l" rtl="0"/>
            <a:r>
              <a:rPr sz="1800" lang="fr-FR">
                <a:solidFill>
                  <a:srgbClr val="000000"/>
                </a:solidFill>
              </a:rPr>
              <a:t>En général, un réseau local sans fil (WLAN) nécessite les dispositifs suivants :</a:t>
            </a:r>
          </a:p>
          <a:p>
            <a:pPr marL="342900" indent="-342900" algn="l" rtl="0">
              <a:buFont typeface="Arial" panose="020B0604020202020204" pitchFamily="34" charset="0"/>
              <a:buChar char="•"/>
            </a:pPr>
            <a:r>
              <a:rPr sz="1800" b="true" lang="fr-FR">
                <a:solidFill>
                  <a:srgbClr val="000000"/>
                </a:solidFill>
              </a:rPr>
              <a:t>Point d'accès sans fil (AP) </a:t>
            </a:r>
            <a:r>
              <a:rPr sz="1800" lang="fr-FR">
                <a:solidFill>
                  <a:srgbClr val="000000"/>
                </a:solidFill>
              </a:rPr>
              <a:t>- Concentrer les signaux sans fil des utilisateurs et se connecter à l'infrastructure de réseau existante basée sur le cuivre</a:t>
            </a:r>
          </a:p>
          <a:p>
            <a:pPr marL="342900" indent="-342900" algn="l" rtl="0">
              <a:buFont typeface="Arial" panose="020B0604020202020204" pitchFamily="34" charset="0"/>
              <a:buChar char="•"/>
            </a:pPr>
            <a:r>
              <a:rPr sz="1800" b="true" lang="fr-FR">
                <a:solidFill>
                  <a:srgbClr val="000000"/>
                </a:solidFill>
              </a:rPr>
              <a:t>Adaptateurs NIC sans fil </a:t>
            </a:r>
            <a:r>
              <a:rPr sz="1800" lang="fr-FR">
                <a:solidFill>
                  <a:srgbClr val="000000"/>
                </a:solidFill>
              </a:rPr>
              <a:t>- Fournissent une capacité de communication sans fil aux hôtes du réseau</a:t>
            </a:r>
          </a:p>
          <a:p>
            <a:pPr marL="0" indent="0" algn="l"/>
            <a:endParaRPr lang="en-US" sz="1800" dirty="0">
              <a:solidFill>
                <a:srgbClr val="000000"/>
              </a:solidFill>
            </a:endParaRPr>
          </a:p>
          <a:p>
            <a:pPr marL="0" indent="0" algn="l" rtl="0"/>
            <a:r>
              <a:rPr sz="1800" lang="fr-FR">
                <a:solidFill>
                  <a:srgbClr val="000000"/>
                </a:solidFill>
              </a:rPr>
              <a:t>Il existe un certain nombre de normes WLAN. Lors de l'achat d'équipement WLAN, assurez-vous de la compatibilité et de l'interopérabilité.</a:t>
            </a:r>
          </a:p>
          <a:p>
            <a:pPr marL="0" indent="0" algn="l"/>
            <a:endParaRPr lang="en-US" sz="1800" dirty="0">
              <a:solidFill>
                <a:srgbClr val="000000"/>
              </a:solidFill>
            </a:endParaRPr>
          </a:p>
          <a:p>
            <a:pPr marL="0" indent="0" algn="l" rtl="0"/>
            <a:r>
              <a:rPr sz="1800" lang="fr-FR">
                <a:solidFill>
                  <a:srgbClr val="000000"/>
                </a:solidFill>
              </a:rPr>
              <a:t>Les administrateurs de réseau doivent élaborer et appliquer des politiques et des processus de sécurité rigoureux pour protéger les réseaux locaux sans fil contre les accès non autorisés et les dommages.</a:t>
            </a:r>
          </a:p>
        </p:txBody>
      </p:sp>
    </p:spTree>
    <p:extLst>
      <p:ext uri="{BB962C8B-B14F-4D97-AF65-F5344CB8AC3E}">
        <p14:creationId xmlns:p14="http://schemas.microsoft.com/office/powerpoint/2010/main" val="130120068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Supports sans fil</a:t>
            </a:r>
            <a:br>
              <a:rPr lang="en-US" dirty="0"/>
            </a:br>
            <a:r>
              <a:rPr sz="2400" lang="fr-FR"/>
              <a:t>Packet Tracer - Connecter un réseau local câblé et sans fil</a:t>
            </a:r>
          </a:p>
        </p:txBody>
      </p:sp>
      <p:sp>
        <p:nvSpPr>
          <p:cNvPr id="5" name="Content Placeholder 4">
            <a:extLst>
              <a:ext uri="{FF2B5EF4-FFF2-40B4-BE49-F238E27FC236}">
                <a16:creationId xmlns:a16="http://schemas.microsoft.com/office/drawing/2014/main" id="{16874280-9EA6-0242-8034-EC3F27C940E8}"/>
              </a:ext>
            </a:extLst>
          </p:cNvPr>
          <p:cNvSpPr>
            <a:spLocks noGrp="1"/>
          </p:cNvSpPr>
          <p:nvPr>
            <p:ph idx="1"/>
          </p:nvPr>
        </p:nvSpPr>
        <p:spPr>
          <a:xfrm>
            <a:off x="474662" y="877330"/>
            <a:ext cx="8280057" cy="3544404"/>
          </a:xfrm>
        </p:spPr>
        <p:txBody>
          <a:bodyPr/>
          <a:lstStyle/>
          <a:p>
            <a:pPr marL="0" indent="0" algn="l" rtl="0"/>
            <a:r>
              <a:rPr sz="1800" lang="fr-FR">
                <a:solidFill>
                  <a:srgbClr val="000000"/>
                </a:solidFill>
              </a:rPr>
              <a:t>Dans le cadre de ce Packet Tracer, vous ferez ce qui suit :</a:t>
            </a:r>
          </a:p>
          <a:p>
            <a:pPr marL="0" indent="0" algn="l"/>
            <a:endParaRPr lang="en-US" sz="1800" dirty="0">
              <a:solidFill>
                <a:srgbClr val="000000"/>
              </a:solidFill>
            </a:endParaRPr>
          </a:p>
          <a:p>
            <a:pPr marL="342900" indent="-342900" algn="l" rtl="0">
              <a:buFont typeface="Arial" panose="020B0604020202020204" pitchFamily="34" charset="0"/>
              <a:buChar char="•"/>
            </a:pPr>
            <a:r>
              <a:rPr sz="1800" lang="fr-FR">
                <a:solidFill>
                  <a:srgbClr val="000000"/>
                </a:solidFill>
              </a:rPr>
              <a:t>Se connecter au cloud</a:t>
            </a:r>
          </a:p>
          <a:p>
            <a:pPr marL="342900" indent="-342900" algn="l" rtl="0">
              <a:buFont typeface="Arial" panose="020B0604020202020204" pitchFamily="34" charset="0"/>
              <a:buChar char="•"/>
            </a:pPr>
            <a:r>
              <a:rPr sz="1800" lang="fr-FR">
                <a:solidFill>
                  <a:srgbClr val="000000"/>
                </a:solidFill>
              </a:rPr>
              <a:t>Connecter un routeur</a:t>
            </a:r>
          </a:p>
          <a:p>
            <a:pPr marL="342900" indent="-342900" algn="l" rtl="0">
              <a:buFont typeface="Arial" panose="020B0604020202020204" pitchFamily="34" charset="0"/>
              <a:buChar char="•"/>
            </a:pPr>
            <a:r>
              <a:rPr sz="1800" lang="fr-FR">
                <a:solidFill>
                  <a:srgbClr val="000000"/>
                </a:solidFill>
              </a:rPr>
              <a:t>Connecter les périphériques restants</a:t>
            </a:r>
          </a:p>
          <a:p>
            <a:pPr marL="342900" indent="-342900" algn="l" rtl="0">
              <a:buFont typeface="Arial" panose="020B0604020202020204" pitchFamily="34" charset="0"/>
              <a:buChar char="•"/>
            </a:pPr>
            <a:r>
              <a:rPr sz="1800" lang="fr-FR">
                <a:solidFill>
                  <a:srgbClr val="000000"/>
                </a:solidFill>
              </a:rPr>
              <a:t>Vérifier les connexions</a:t>
            </a:r>
          </a:p>
          <a:p>
            <a:pPr marL="342900" indent="-342900" algn="l" rtl="0">
              <a:buFont typeface="Arial" panose="020B0604020202020204" pitchFamily="34" charset="0"/>
              <a:buChar char="•"/>
            </a:pPr>
            <a:r>
              <a:rPr sz="1800" lang="fr-FR">
                <a:solidFill>
                  <a:srgbClr val="000000"/>
                </a:solidFill>
              </a:rPr>
              <a:t>Examiner la topologie physique</a:t>
            </a:r>
          </a:p>
          <a:p>
            <a:pPr marL="0" indent="0" algn="l"/>
            <a:endParaRPr lang="en-US" sz="1800" dirty="0">
              <a:solidFill>
                <a:srgbClr val="000000"/>
              </a:solidFill>
            </a:endParaRPr>
          </a:p>
        </p:txBody>
      </p:sp>
    </p:spTree>
    <p:extLst>
      <p:ext uri="{BB962C8B-B14F-4D97-AF65-F5344CB8AC3E}">
        <p14:creationId xmlns:p14="http://schemas.microsoft.com/office/powerpoint/2010/main" val="20749862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02AA8F8-1E43-384B-8982-C0BB94049B5C}"/>
              </a:ext>
            </a:extLst>
          </p:cNvPr>
          <p:cNvSpPr>
            <a:spLocks noGrp="1"/>
          </p:cNvSpPr>
          <p:nvPr>
            <p:ph type="title"/>
          </p:nvPr>
        </p:nvSpPr>
        <p:spPr>
          <a:xfrm>
            <a:off x="0" y="0"/>
            <a:ext cx="8345488" cy="731837"/>
          </a:xfrm>
        </p:spPr>
        <p:txBody>
          <a:bodyPr/>
          <a:lstStyle/>
          <a:p>
            <a:pPr rtl="0"/>
            <a:r>
              <a:rPr sz="1600" lang="fr-FR"/>
              <a:t>Supports sans fil</a:t>
            </a:r>
            <a:br>
              <a:rPr lang="en-US" dirty="0"/>
            </a:br>
            <a:r>
              <a:rPr sz="2400" lang="fr-FR"/>
              <a:t>Travaux pratiques - Affichage des informations des cartes réseau sans fil et filaires</a:t>
            </a:r>
          </a:p>
        </p:txBody>
      </p:sp>
      <p:sp>
        <p:nvSpPr>
          <p:cNvPr id="5" name="Content Placeholder 4">
            <a:extLst>
              <a:ext uri="{FF2B5EF4-FFF2-40B4-BE49-F238E27FC236}">
                <a16:creationId xmlns:a16="http://schemas.microsoft.com/office/drawing/2014/main" id="{16874280-9EA6-0242-8034-EC3F27C940E8}"/>
              </a:ext>
            </a:extLst>
          </p:cNvPr>
          <p:cNvSpPr>
            <a:spLocks noGrp="1"/>
          </p:cNvSpPr>
          <p:nvPr>
            <p:ph idx="1"/>
          </p:nvPr>
        </p:nvSpPr>
        <p:spPr>
          <a:xfrm>
            <a:off x="474662" y="877330"/>
            <a:ext cx="8280057" cy="3544404"/>
          </a:xfrm>
        </p:spPr>
        <p:txBody>
          <a:bodyPr/>
          <a:lstStyle/>
          <a:p>
            <a:pPr marL="0" indent="0" algn="l" rtl="0"/>
            <a:r>
              <a:rPr sz="1800" lang="fr-FR">
                <a:solidFill>
                  <a:srgbClr val="000000"/>
                </a:solidFill>
              </a:rPr>
              <a:t>Au cours de ces travaux pratiques, vous aborderez les points suivants:</a:t>
            </a:r>
          </a:p>
          <a:p>
            <a:pPr marL="0" indent="0" algn="l"/>
            <a:endParaRPr lang="en-US" sz="1800" dirty="0">
              <a:solidFill>
                <a:srgbClr val="000000"/>
              </a:solidFill>
            </a:endParaRPr>
          </a:p>
          <a:p>
            <a:pPr marL="342900" indent="-342900" algn="l" rtl="0">
              <a:buFont typeface="Arial" panose="020B0604020202020204" pitchFamily="34" charset="0"/>
              <a:buChar char="•"/>
            </a:pPr>
            <a:r>
              <a:rPr sz="1800" lang="fr-FR">
                <a:solidFill>
                  <a:srgbClr val="000000"/>
                </a:solidFill>
              </a:rPr>
              <a:t>Identifier et utiliser les cartes réseau des ordinateurs</a:t>
            </a:r>
          </a:p>
          <a:p>
            <a:pPr marL="342900" indent="-342900" algn="l" rtl="0">
              <a:buFont typeface="Arial" panose="020B0604020202020204" pitchFamily="34" charset="0"/>
              <a:buChar char="•"/>
            </a:pPr>
            <a:r>
              <a:rPr sz="1800" lang="fr-FR">
                <a:solidFill>
                  <a:srgbClr val="000000"/>
                </a:solidFill>
              </a:rPr>
              <a:t>Identifier et utiliser les icônes réseau de la barre d'état système</a:t>
            </a:r>
          </a:p>
          <a:p>
            <a:pPr marL="0" indent="0" algn="l"/>
            <a:endParaRPr lang="en-US" sz="1800" dirty="0">
              <a:solidFill>
                <a:srgbClr val="000000"/>
              </a:solidFill>
            </a:endParaRPr>
          </a:p>
        </p:txBody>
      </p:sp>
    </p:spTree>
    <p:extLst>
      <p:ext uri="{BB962C8B-B14F-4D97-AF65-F5344CB8AC3E}">
        <p14:creationId xmlns:p14="http://schemas.microsoft.com/office/powerpoint/2010/main" val="4077620922"/>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1747520"/>
            <a:ext cx="8280314" cy="970280"/>
          </a:xfrm>
        </p:spPr>
        <p:txBody>
          <a:bodyPr/>
          <a:lstStyle/>
          <a:p>
            <a:pPr rtl="0"/>
            <a:r>
              <a:rPr lang="fr-FR">
                <a:solidFill>
                  <a:schemeClr val="accent5">
                    <a:lumMod val="40000"/>
                    <a:lumOff val="60000"/>
                  </a:schemeClr>
                </a:solidFill>
              </a:rPr>
              <a:t>4.7 Module pratique et questionnaire</a:t>
            </a:r>
          </a:p>
        </p:txBody>
      </p:sp>
    </p:spTree>
    <p:custDataLst>
      <p:tags r:id="rId1"/>
    </p:custDataLst>
    <p:extLst>
      <p:ext uri="{BB962C8B-B14F-4D97-AF65-F5344CB8AC3E}">
        <p14:creationId xmlns:p14="http://schemas.microsoft.com/office/powerpoint/2010/main" val="410599242"/>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118872"/>
            <a:ext cx="9144000" cy="992597"/>
          </a:xfrm>
        </p:spPr>
        <p:txBody>
          <a:bodyPr/>
          <a:lstStyle/>
          <a:p>
            <a:pPr rtl="0"/>
            <a:r>
              <a:rPr sz="1600" lang="fr-FR"/>
              <a:t>Module Pratique et Quiz</a:t>
            </a:r>
            <a:br>
              <a:rPr lang="en-US" altLang="en-US" dirty="0"/>
            </a:br>
            <a:r>
              <a:rPr lang="fr-FR"/>
              <a:t>Paquet Tracer — Exploration des couches physiques — Mode physique</a:t>
            </a:r>
            <a:br>
              <a:rPr lang="en-US" altLang="en-US" dirty="0"/>
            </a:br>
          </a:p>
        </p:txBody>
      </p:sp>
      <p:sp>
        <p:nvSpPr>
          <p:cNvPr id="5" name="Rectangle 6">
            <a:extLst>
              <a:ext uri="{FF2B5EF4-FFF2-40B4-BE49-F238E27FC236}">
                <a16:creationId xmlns:a16="http://schemas.microsoft.com/office/drawing/2014/main" id="{90913010-55BD-654E-8C45-7CAB421D7CC5}"/>
              </a:ext>
            </a:extLst>
          </p:cNvPr>
          <p:cNvSpPr>
            <a:spLocks noGrp="1" noChangeArrowheads="1"/>
          </p:cNvSpPr>
          <p:nvPr>
            <p:ph idx="1"/>
          </p:nvPr>
        </p:nvSpPr>
        <p:spPr>
          <a:xfrm>
            <a:off x="94593" y="684823"/>
            <a:ext cx="9049407" cy="2628317"/>
          </a:xfrm>
        </p:spPr>
        <p:txBody>
          <a:bodyPr/>
          <a:lstStyle/>
          <a:p>
            <a:pPr marL="0" indent="0">
              <a:buNone/>
            </a:pPr>
            <a:endParaRPr lang="en-US" sz="1600" dirty="0"/>
          </a:p>
          <a:p>
            <a:pPr marL="0" indent="0" rtl="0">
              <a:buNone/>
            </a:pPr>
            <a:r>
              <a:rPr sz="1600" lang="fr-FR"/>
              <a:t>Dans cette activité mode physique du Packet Tracer (PTPM), vous remplirez les objectifs suivants:</a:t>
            </a:r>
          </a:p>
          <a:p>
            <a:pPr marL="531812" lvl="1" indent="-342900" rtl="0">
              <a:spcBef>
                <a:spcPts val="600"/>
              </a:spcBef>
              <a:spcAft>
                <a:spcPts val="600"/>
              </a:spcAft>
              <a:buSzPts val="700"/>
              <a:buFont typeface="Webdings" panose="05030102010509060703" pitchFamily="18" charset="2"/>
              <a:buChar char=""/>
            </a:pPr>
            <a:r>
              <a:rPr sz="1600" lang="fr-FR">
                <a:effectLst/>
                <a:ea typeface="Calibri" panose="020F0502020204030204" pitchFamily="34" charset="0"/>
                <a:cs typeface="Times New Roman" panose="02020603050405020304" pitchFamily="18" charset="0"/>
              </a:rPr>
              <a:t>Examen des informations d'adressage IP local</a:t>
            </a:r>
          </a:p>
          <a:p>
            <a:pPr marL="531812" lvl="1" indent="-342900" rtl="0">
              <a:spcBef>
                <a:spcPts val="600"/>
              </a:spcBef>
              <a:spcAft>
                <a:spcPts val="600"/>
              </a:spcAft>
              <a:buSzPts val="700"/>
              <a:buFont typeface="Webdings" panose="05030102010509060703" pitchFamily="18" charset="2"/>
              <a:buChar char=""/>
            </a:pPr>
            <a:r>
              <a:rPr sz="1600" lang="fr-FR">
                <a:effectLst/>
                <a:ea typeface="Calibri" panose="020F0502020204030204" pitchFamily="34" charset="0"/>
                <a:cs typeface="Times New Roman" panose="02020603050405020304" pitchFamily="18" charset="0"/>
              </a:rPr>
              <a:t>Tracer le chemin entre la source et la destination</a:t>
            </a:r>
          </a:p>
          <a:p>
            <a:pPr marL="0" indent="0">
              <a:buNone/>
            </a:pPr>
            <a:endParaRPr lang="en-US" sz="1600" dirty="0"/>
          </a:p>
        </p:txBody>
      </p:sp>
    </p:spTree>
    <p:custDataLst>
      <p:tags r:id="rId1"/>
    </p:custDataLst>
    <p:extLst>
      <p:ext uri="{BB962C8B-B14F-4D97-AF65-F5344CB8AC3E}">
        <p14:creationId xmlns:p14="http://schemas.microsoft.com/office/powerpoint/2010/main" val="856267582"/>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400" lang="fr-FR">
                <a:latin typeface="Arial" charset="0"/>
              </a:rPr>
              <a:t>Module pratique et questionnaire</a:t>
            </a:r>
            <a:br>
              <a:rPr lang="en-US" dirty="0">
                <a:latin typeface="Arial" charset="0"/>
              </a:rPr>
            </a:br>
            <a:r>
              <a:rPr lang="fr-FR">
                <a:latin typeface="Arial" charset="0"/>
              </a:rPr>
              <a:t>Packet Tracer — Connectez la couche physique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0" indent="0" rtl="0">
              <a:spcBef>
                <a:spcPts val="0"/>
              </a:spcBef>
              <a:spcAft>
                <a:spcPts val="0"/>
              </a:spcAft>
              <a:buNone/>
            </a:pPr>
            <a:r>
              <a:rPr lang="fr-FR"/>
              <a:t>Dans le cadre de ce Packet Tracer, vous ferez ce qui suit :</a:t>
            </a:r>
          </a:p>
          <a:p>
            <a:pPr marL="0" indent="0">
              <a:spcBef>
                <a:spcPts val="0"/>
              </a:spcBef>
              <a:spcAft>
                <a:spcPts val="0"/>
              </a:spcAft>
              <a:buNone/>
            </a:pPr>
            <a:endParaRPr lang="en-US" dirty="0"/>
          </a:p>
          <a:p>
            <a:pPr lvl="1" rtl="0">
              <a:buFont typeface="Arial" panose="020B0604020202020204" pitchFamily="34" charset="0"/>
              <a:buChar char="•"/>
            </a:pPr>
            <a:r>
              <a:rPr lang="fr-FR"/>
              <a:t>Identifier les caractéristiques physiques des périphériques interréseau</a:t>
            </a:r>
          </a:p>
          <a:p>
            <a:pPr lvl="1" rtl="0">
              <a:buFont typeface="Arial" panose="020B0604020202020204" pitchFamily="34" charset="0"/>
              <a:buChar char="•"/>
            </a:pPr>
            <a:r>
              <a:rPr lang="fr-FR"/>
              <a:t>Sélectionner les modules appropriés pour la connectivité</a:t>
            </a:r>
          </a:p>
          <a:p>
            <a:pPr lvl="1" rtl="0">
              <a:buFont typeface="Arial" panose="020B0604020202020204" pitchFamily="34" charset="0"/>
              <a:buChar char="•"/>
            </a:pPr>
            <a:r>
              <a:rPr lang="fr-FR"/>
              <a:t>Brancher les périphériques</a:t>
            </a:r>
          </a:p>
          <a:p>
            <a:pPr lvl="1" rtl="0">
              <a:buFont typeface="Arial" panose="020B0604020202020204" pitchFamily="34" charset="0"/>
              <a:buChar char="•"/>
            </a:pPr>
            <a:r>
              <a:rPr lang="fr-FR"/>
              <a:t>Vérifiez la connectivité.</a:t>
            </a:r>
          </a:p>
          <a:p>
            <a:pPr marL="0" indent="0">
              <a:buNone/>
            </a:pPr>
            <a:endParaRPr lang="en-US" sz="1200" dirty="0"/>
          </a:p>
        </p:txBody>
      </p:sp>
    </p:spTree>
    <p:custDataLst>
      <p:tags r:id="rId1"/>
    </p:custDataLst>
    <p:extLst>
      <p:ext uri="{BB962C8B-B14F-4D97-AF65-F5344CB8AC3E}">
        <p14:creationId xmlns:p14="http://schemas.microsoft.com/office/powerpoint/2010/main" val="1352804588"/>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rtl="0"/>
            <a:r>
              <a:rPr lang="fr-FR"/>
              <a:t>Vérifiez votre compréhension</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a:t>Les activités Vérifiez votre compréhension sont conçues pour permettre aux élèves de déterminer rapidement s'ils comprennent le contenu et s'ils peuvent poursuivre ou s'ils ont besoin de revoir. </a:t>
            </a:r>
          </a:p>
          <a:p>
            <a:pPr rtl="0">
              <a:spcBef>
                <a:spcPct val="30000"/>
              </a:spcBef>
              <a:buFont typeface="Arial" panose="020B0604020202020204" pitchFamily="34" charset="0"/>
              <a:buChar char="•"/>
            </a:pPr>
            <a:r>
              <a:rPr lang="fr-FR"/>
              <a:t>Les exercices du module Vérifiez votre compréhension </a:t>
            </a:r>
            <a:r>
              <a:rPr b="true" i="true" lang="fr-FR"/>
              <a:t>ne sont pas</a:t>
            </a:r>
            <a:r>
              <a:rPr lang="fr-FR"/>
              <a:t> comptés dans la note finale des candidats.</a:t>
            </a:r>
          </a:p>
          <a:p>
            <a:pPr rtl="0">
              <a:spcBef>
                <a:spcPct val="30000"/>
              </a:spcBef>
              <a:buFont typeface="Arial" panose="020B0604020202020204" pitchFamily="34" charset="0"/>
              <a:buChar char="•"/>
            </a:pPr>
            <a:r>
              <a:rPr lang="fr-FR"/>
              <a:t>Il n'existe aucune diapositive distincte pour ces exercices dans le fichier PPT. Ils sont répertoriés dans les notes de la diapositive qui apparaissent avant ces exercices.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400" lang="fr-FR">
                <a:latin typeface="Arial" charset="0"/>
              </a:rPr>
              <a:t>Module Pratique et Questionnaire</a:t>
            </a:r>
            <a:br>
              <a:rPr lang="en-US" dirty="0">
                <a:latin typeface="Arial" charset="0"/>
              </a:rPr>
            </a:br>
            <a:r>
              <a:rPr lang="fr-FR">
                <a:latin typeface="Arial" charset="0"/>
              </a:rPr>
              <a:t>Qu'est-ce que j'ai appris dans ce module?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marL="173037" indent="-342900" rtl="0">
              <a:spcBef>
                <a:spcPts val="0"/>
              </a:spcBef>
              <a:spcAft>
                <a:spcPts val="0"/>
              </a:spcAft>
              <a:buFont typeface="Arial" panose="020B0604020202020204" pitchFamily="34" charset="0"/>
              <a:buChar char="•"/>
            </a:pPr>
            <a:r>
              <a:rPr sz="1600" lang="fr-FR"/>
              <a:t>Avant qu'une communication par réseau puisse avoir lieu, une connexion physique à un réseau local, câblé ou sans fil, doit être établie. </a:t>
            </a:r>
          </a:p>
          <a:p>
            <a:pPr marL="173037" indent="-342900" rtl="0">
              <a:spcBef>
                <a:spcPts val="0"/>
              </a:spcBef>
              <a:spcAft>
                <a:spcPts val="0"/>
              </a:spcAft>
              <a:buFont typeface="Arial" panose="020B0604020202020204" pitchFamily="34" charset="0"/>
              <a:buChar char="•"/>
            </a:pPr>
            <a:r>
              <a:rPr sz="1600" lang="fr-FR"/>
              <a:t>La couche physique est constituée de circuits électroniques, de supports et de connecteurs développés par des ingénieurs. </a:t>
            </a:r>
          </a:p>
          <a:p>
            <a:pPr marL="173037" indent="-342900" rtl="0">
              <a:spcBef>
                <a:spcPts val="0"/>
              </a:spcBef>
              <a:spcAft>
                <a:spcPts val="0"/>
              </a:spcAft>
              <a:buFont typeface="Arial" panose="020B0604020202020204" pitchFamily="34" charset="0"/>
              <a:buChar char="•"/>
            </a:pPr>
            <a:r>
              <a:rPr sz="1600" lang="fr-FR"/>
              <a:t>Les normes de couche physique couvrent trois domaines fonctionnels: les composants physiques, le codage et la signalisation. </a:t>
            </a:r>
          </a:p>
          <a:p>
            <a:pPr marL="173037" indent="-342900" rtl="0">
              <a:spcBef>
                <a:spcPts val="0"/>
              </a:spcBef>
              <a:spcAft>
                <a:spcPts val="0"/>
              </a:spcAft>
              <a:buFont typeface="Arial" panose="020B0604020202020204" pitchFamily="34" charset="0"/>
              <a:buChar char="•"/>
            </a:pPr>
            <a:r>
              <a:rPr sz="1600" lang="fr-FR"/>
              <a:t>Trois types de câblage en cuivre sont: UTP, STP et câble coaxial. </a:t>
            </a:r>
          </a:p>
          <a:p>
            <a:pPr marL="173037" indent="-342900" rtl="0">
              <a:spcBef>
                <a:spcPts val="0"/>
              </a:spcBef>
              <a:spcAft>
                <a:spcPts val="0"/>
              </a:spcAft>
              <a:buFont typeface="Arial" panose="020B0604020202020204" pitchFamily="34" charset="0"/>
              <a:buChar char="•"/>
            </a:pPr>
            <a:r>
              <a:rPr sz="1600" lang="fr-FR"/>
              <a:t>Le câblage UTP respecte les normes établies conjointement par la Telecommunications Industry Association (TIA) et l'Electronic Industries Association (EIA). Les caractéristiques électriques du câblage en cuivre sont définies par l'IEEE (Institute of Electrical and Electronics Engineers). </a:t>
            </a:r>
          </a:p>
          <a:p>
            <a:pPr marL="173037" indent="-342900" rtl="0">
              <a:spcBef>
                <a:spcPts val="0"/>
              </a:spcBef>
              <a:spcAft>
                <a:spcPts val="0"/>
              </a:spcAft>
              <a:buFont typeface="Arial" panose="020B0604020202020204" pitchFamily="34" charset="0"/>
              <a:buChar char="•"/>
            </a:pPr>
            <a:r>
              <a:rPr sz="1600" lang="fr-FR"/>
              <a:t>Les types principaux de câbles obtenus en utilisant des conventions de câblage spécifiques sont Ethernet Strait-through et Ethernet Crossover. </a:t>
            </a:r>
          </a:p>
        </p:txBody>
      </p:sp>
    </p:spTree>
    <p:custDataLst>
      <p:tags r:id="rId1"/>
    </p:custDataLst>
    <p:extLst>
      <p:ext uri="{BB962C8B-B14F-4D97-AF65-F5344CB8AC3E}">
        <p14:creationId xmlns:p14="http://schemas.microsoft.com/office/powerpoint/2010/main" val="2548999575"/>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1505" name="Rectangle 2"/>
          <p:cNvSpPr>
            <a:spLocks noGrp="1" noChangeArrowheads="1"/>
          </p:cNvSpPr>
          <p:nvPr>
            <p:ph type="title"/>
          </p:nvPr>
        </p:nvSpPr>
        <p:spPr/>
        <p:txBody>
          <a:bodyPr/>
          <a:lstStyle/>
          <a:p>
            <a:pPr rtl="0"/>
            <a:r>
              <a:rPr sz="1400" lang="fr-FR">
                <a:latin typeface="Arial" charset="0"/>
              </a:rPr>
              <a:t>Module Pratique et Questionnaire</a:t>
            </a:r>
            <a:br>
              <a:rPr lang="en-US" dirty="0">
                <a:latin typeface="Arial" charset="0"/>
              </a:rPr>
            </a:br>
            <a:r>
              <a:rPr lang="fr-FR">
                <a:latin typeface="Arial" charset="0"/>
              </a:rPr>
              <a:t>Qu'est-ce que j'ai appris dans ce module (Suite)?</a:t>
            </a:r>
          </a:p>
        </p:txBody>
      </p:sp>
      <p:sp>
        <p:nvSpPr>
          <p:cNvPr id="2" name="Content Placeholder 1">
            <a:extLst>
              <a:ext uri="{FF2B5EF4-FFF2-40B4-BE49-F238E27FC236}">
                <a16:creationId xmlns:a16="http://schemas.microsoft.com/office/drawing/2014/main" id="{BAC22E0C-A8B9-7D4B-BC8E-95F5947642E5}"/>
              </a:ext>
            </a:extLst>
          </p:cNvPr>
          <p:cNvSpPr>
            <a:spLocks noGrp="1"/>
          </p:cNvSpPr>
          <p:nvPr>
            <p:ph idx="1"/>
          </p:nvPr>
        </p:nvSpPr>
        <p:spPr/>
        <p:txBody>
          <a:bodyPr/>
          <a:lstStyle/>
          <a:p>
            <a:pPr rtl="0">
              <a:spcBef>
                <a:spcPts val="0"/>
              </a:spcBef>
              <a:spcAft>
                <a:spcPts val="0"/>
              </a:spcAft>
              <a:buFont typeface="Arial" panose="020B0604020202020204" pitchFamily="34" charset="0"/>
              <a:buChar char="•"/>
            </a:pPr>
            <a:r>
              <a:rPr sz="1600" lang="fr-FR"/>
              <a:t>Les câbles à fibre optique transmettent les données sur de plus longues distances et avec une bande passante plus large que n'importe quel autre support réseau. </a:t>
            </a:r>
          </a:p>
          <a:p>
            <a:pPr rtl="0">
              <a:spcBef>
                <a:spcPts val="0"/>
              </a:spcBef>
              <a:spcAft>
                <a:spcPts val="0"/>
              </a:spcAft>
              <a:buFont typeface="Arial" panose="020B0604020202020204" pitchFamily="34" charset="0"/>
              <a:buChar char="•"/>
            </a:pPr>
            <a:r>
              <a:rPr sz="1600" lang="fr-FR"/>
              <a:t>Il existe quatre types de connecteurs à fibre optique: ST, SC, LC et LC multimode duplex. </a:t>
            </a:r>
          </a:p>
          <a:p>
            <a:pPr rtl="0">
              <a:spcBef>
                <a:spcPts val="0"/>
              </a:spcBef>
              <a:spcAft>
                <a:spcPts val="0"/>
              </a:spcAft>
              <a:buFont typeface="Arial" panose="020B0604020202020204" pitchFamily="34" charset="0"/>
              <a:buChar char="•"/>
            </a:pPr>
            <a:r>
              <a:rPr sz="1600" lang="fr-FR"/>
              <a:t>Les cordons de brassage à fibre optique comprennent SC-SC multimode, LC-LC monomode, ST-LC multimode et SC-ST mono-mode. </a:t>
            </a:r>
          </a:p>
          <a:p>
            <a:pPr rtl="0">
              <a:spcBef>
                <a:spcPts val="0"/>
              </a:spcBef>
              <a:spcAft>
                <a:spcPts val="0"/>
              </a:spcAft>
              <a:buFont typeface="Arial" panose="020B0604020202020204" pitchFamily="34" charset="0"/>
              <a:buChar char="•"/>
            </a:pPr>
            <a:r>
              <a:rPr sz="1600" lang="fr-FR"/>
              <a:t>Les supports sans fil transportent à l'aide de fréquences radio et micro-ondes des signaux électromagnétiques qui représentent les chiffres binaires des communications de données. Le sans fil présente certaines limites, notamment en ce qui concerne la zone de couverture, les interférences, la sécurité et les problèmes qui surviennent avec tout support partagé. </a:t>
            </a:r>
          </a:p>
          <a:p>
            <a:pPr rtl="0">
              <a:spcBef>
                <a:spcPts val="0"/>
              </a:spcBef>
              <a:spcAft>
                <a:spcPts val="0"/>
              </a:spcAft>
              <a:buFont typeface="Arial" panose="020B0604020202020204" pitchFamily="34" charset="0"/>
              <a:buChar char="•"/>
            </a:pPr>
            <a:r>
              <a:rPr sz="1600" lang="fr-FR"/>
              <a:t>Les normes sans fil sont les suivantes: Wi-Fi (IEEE 802.11), Bluetooth (IEEE 802.15), WiMAX (IEEE 802.16) et Zigbee (IEEE 802.15.4). </a:t>
            </a:r>
          </a:p>
          <a:p>
            <a:pPr rtl="0">
              <a:spcBef>
                <a:spcPts val="0"/>
              </a:spcBef>
              <a:spcAft>
                <a:spcPts val="0"/>
              </a:spcAft>
              <a:buFont typeface="Arial" panose="020B0604020202020204" pitchFamily="34" charset="0"/>
              <a:buChar char="•"/>
            </a:pPr>
            <a:r>
              <a:rPr sz="1600" lang="fr-FR"/>
              <a:t>Le réseau local sans fil (WLAN) nécessite un point d'accès sans fil et des cartes réseau sans fil.</a:t>
            </a:r>
          </a:p>
          <a:p>
            <a:endParaRPr lang="en-US" sz="1200" dirty="0"/>
          </a:p>
        </p:txBody>
      </p:sp>
    </p:spTree>
    <p:custDataLst>
      <p:tags r:id="rId1"/>
    </p:custDataLst>
    <p:extLst>
      <p:ext uri="{BB962C8B-B14F-4D97-AF65-F5344CB8AC3E}">
        <p14:creationId xmlns:p14="http://schemas.microsoft.com/office/powerpoint/2010/main" val="409109726"/>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56321" name="Rectangle 2"/>
          <p:cNvSpPr>
            <a:spLocks noGrp="1" noChangeArrowheads="1"/>
          </p:cNvSpPr>
          <p:nvPr>
            <p:ph type="title"/>
          </p:nvPr>
        </p:nvSpPr>
        <p:spPr>
          <a:xfrm>
            <a:off x="1" y="41394"/>
            <a:ext cx="9144000" cy="609056"/>
          </a:xfrm>
        </p:spPr>
        <p:txBody>
          <a:bodyPr/>
          <a:lstStyle/>
          <a:p>
            <a:pPr eaLnBrk="1" hangingPunct="1" rtl="0"/>
            <a:r>
              <a:rPr sz="1400" lang="fr-FR">
                <a:latin typeface="Arial" charset="0"/>
              </a:rPr>
              <a:t>Module 4: Couche physique</a:t>
            </a:r>
            <a:br>
              <a:rPr lang="en-US" dirty="0">
                <a:latin typeface="Arial" charset="0"/>
              </a:rPr>
            </a:br>
            <a:r>
              <a:rPr lang="fr-FR">
                <a:latin typeface="Arial" charset="0"/>
              </a:rPr>
              <a:t>Nouveaux termes et commandes</a:t>
            </a:r>
          </a:p>
        </p:txBody>
      </p:sp>
      <p:graphicFrame>
        <p:nvGraphicFramePr>
          <p:cNvPr id="9" name="Table 9">
            <a:extLst>
              <a:ext uri="{FF2B5EF4-FFF2-40B4-BE49-F238E27FC236}">
                <a16:creationId xmlns:a16="http://schemas.microsoft.com/office/drawing/2014/main" id="{F2480B83-AF5E-4A70-B69B-F1E3A8FAC758}"/>
              </a:ext>
            </a:extLst>
          </p:cNvPr>
          <p:cNvGraphicFramePr>
            <a:graphicFrameLocks noGrp="1"/>
          </p:cNvGraphicFramePr>
          <p:nvPr>
            <p:ph idx="1"/>
            <p:extLst>
              <p:ext uri="{D42A27DB-BD31-4B8C-83A1-F6EECF244321}">
                <p14:modId xmlns:p14="http://schemas.microsoft.com/office/powerpoint/2010/main" val="3817300588"/>
              </p:ext>
            </p:extLst>
          </p:nvPr>
        </p:nvGraphicFramePr>
        <p:xfrm>
          <a:off x="144463" y="798513"/>
          <a:ext cx="8853486" cy="3505200"/>
        </p:xfrm>
        <a:graphic>
          <a:graphicData uri="http://schemas.openxmlformats.org/drawingml/2006/table">
            <a:tbl>
              <a:tblPr firstRow="1" bandRow="1">
                <a:tableStyleId>{F5AB1C69-6EDB-4FF4-983F-18BD219EF322}</a:tableStyleId>
              </a:tblPr>
              <a:tblGrid>
                <a:gridCol w="4426743">
                  <a:extLst>
                    <a:ext uri="{9D8B030D-6E8A-4147-A177-3AD203B41FA5}">
                      <a16:colId xmlns:a16="http://schemas.microsoft.com/office/drawing/2014/main" val="3270854437"/>
                    </a:ext>
                  </a:extLst>
                </a:gridCol>
                <a:gridCol w="4426743">
                  <a:extLst>
                    <a:ext uri="{9D8B030D-6E8A-4147-A177-3AD203B41FA5}">
                      <a16:colId xmlns:a16="http://schemas.microsoft.com/office/drawing/2014/main" val="1988644124"/>
                    </a:ext>
                  </a:extLst>
                </a:gridCol>
              </a:tblGrid>
              <a:tr h="370840">
                <a:tc>
                  <a:txBody>
                    <a:bodyPr/>
                    <a:lstStyle/>
                    <a:p>
                      <a:pPr marL="285750" indent="-285750" rtl="0">
                        <a:buFont typeface="Arial" panose="020B0604020202020204" pitchFamily="34" charset="0"/>
                        <a:buChar char="•"/>
                      </a:pPr>
                      <a:r>
                        <a:rPr b="false" lang="fr-FR">
                          <a:solidFill>
                            <a:srgbClr val="000000"/>
                          </a:solidFill>
                        </a:rPr>
                        <a:t>TIA/EIA (Telecommunications Industry Association/Electronic Industries Association)</a:t>
                      </a:r>
                    </a:p>
                    <a:p>
                      <a:pPr marL="285750" indent="-285750" rtl="0">
                        <a:buFont typeface="Arial" panose="020B0604020202020204" pitchFamily="34" charset="0"/>
                        <a:buChar char="•"/>
                      </a:pPr>
                      <a:r>
                        <a:rPr b="false" lang="fr-FR">
                          <a:solidFill>
                            <a:srgbClr val="000000"/>
                          </a:solidFill>
                        </a:rPr>
                        <a:t>latence</a:t>
                      </a:r>
                    </a:p>
                    <a:p>
                      <a:pPr marL="285750" indent="-285750" rtl="0">
                        <a:buFont typeface="Arial" panose="020B0604020202020204" pitchFamily="34" charset="0"/>
                        <a:buChar char="•"/>
                      </a:pPr>
                      <a:r>
                        <a:rPr b="false" lang="fr-FR">
                          <a:solidFill>
                            <a:srgbClr val="000000"/>
                          </a:solidFill>
                        </a:rPr>
                        <a:t>débit</a:t>
                      </a:r>
                    </a:p>
                    <a:p>
                      <a:pPr marL="285750" indent="-285750" rtl="0">
                        <a:buFont typeface="Arial" panose="020B0604020202020204" pitchFamily="34" charset="0"/>
                        <a:buChar char="•"/>
                      </a:pPr>
                      <a:r>
                        <a:rPr b="false" lang="fr-FR">
                          <a:solidFill>
                            <a:srgbClr val="000000"/>
                          </a:solidFill>
                        </a:rPr>
                        <a:t>débit applicatif</a:t>
                      </a:r>
                    </a:p>
                    <a:p>
                      <a:pPr marL="285750" indent="-285750" rtl="0">
                        <a:buFont typeface="Arial" panose="020B0604020202020204" pitchFamily="34" charset="0"/>
                        <a:buChar char="•"/>
                      </a:pPr>
                      <a:r>
                        <a:rPr b="false" lang="fr-FR">
                          <a:solidFill>
                            <a:srgbClr val="000000"/>
                          </a:solidFill>
                        </a:rPr>
                        <a:t>interférences électromagnétiques (EMI) </a:t>
                      </a:r>
                    </a:p>
                    <a:p>
                      <a:pPr marL="285750" indent="-285750" rtl="0">
                        <a:buFont typeface="Arial" panose="020B0604020202020204" pitchFamily="34" charset="0"/>
                        <a:buChar char="•"/>
                      </a:pPr>
                      <a:r>
                        <a:rPr b="false" lang="fr-FR">
                          <a:solidFill>
                            <a:srgbClr val="000000"/>
                          </a:solidFill>
                        </a:rPr>
                        <a:t>Perturbation radioélectrique (RFI)</a:t>
                      </a:r>
                    </a:p>
                    <a:p>
                      <a:pPr marL="285750" indent="-285750" rtl="0">
                        <a:buFont typeface="Arial" panose="020B0604020202020204" pitchFamily="34" charset="0"/>
                        <a:buChar char="•"/>
                      </a:pPr>
                      <a:r>
                        <a:rPr b="false" lang="fr-FR">
                          <a:solidFill>
                            <a:srgbClr val="000000"/>
                          </a:solidFill>
                        </a:rPr>
                        <a:t>Interférences</a:t>
                      </a:r>
                    </a:p>
                    <a:p>
                      <a:pPr marL="285750" indent="-285750" rtl="0">
                        <a:buFont typeface="Arial" panose="020B0604020202020204" pitchFamily="34" charset="0"/>
                        <a:buChar char="•"/>
                      </a:pPr>
                      <a:r>
                        <a:rPr b="false" lang="fr-FR">
                          <a:solidFill>
                            <a:srgbClr val="000000"/>
                          </a:solidFill>
                        </a:rPr>
                        <a:t>Câble à paires torsadées non blindées (UTP)</a:t>
                      </a:r>
                    </a:p>
                    <a:p>
                      <a:pPr marL="285750" indent="-285750" rtl="0">
                        <a:buFont typeface="Arial" panose="020B0604020202020204" pitchFamily="34" charset="0"/>
                        <a:buChar char="•"/>
                      </a:pPr>
                      <a:r>
                        <a:rPr b="false" lang="fr-FR">
                          <a:solidFill>
                            <a:srgbClr val="000000"/>
                          </a:solidFill>
                        </a:rPr>
                        <a:t>Paire torsadée blindée (STP)</a:t>
                      </a:r>
                    </a:p>
                    <a:p>
                      <a:pPr marL="285750" indent="-285750" rtl="0">
                        <a:buFont typeface="Arial" panose="020B0604020202020204" pitchFamily="34" charset="0"/>
                        <a:buChar char="•"/>
                      </a:pPr>
                      <a:r>
                        <a:rPr b="false" lang="fr-FR">
                          <a:solidFill>
                            <a:srgbClr val="000000"/>
                          </a:solidFill>
                        </a:rPr>
                        <a:t>Câble coaxial</a:t>
                      </a:r>
                    </a:p>
                    <a:p>
                      <a:pPr marL="285750" indent="-285750" rtl="0">
                        <a:buFont typeface="Arial" panose="020B0604020202020204" pitchFamily="34" charset="0"/>
                        <a:buChar char="•"/>
                      </a:pPr>
                      <a:r>
                        <a:rPr b="false" lang="fr-FR">
                          <a:solidFill>
                            <a:srgbClr val="000000"/>
                          </a:solidFill>
                        </a:rPr>
                        <a:t>Connecteur</a:t>
                      </a:r>
                    </a:p>
                    <a:p>
                      <a:pPr marL="285750" indent="-285750" rtl="0">
                        <a:buFont typeface="Arial" panose="020B0604020202020204" pitchFamily="34" charset="0"/>
                        <a:buChar char="•"/>
                      </a:pPr>
                      <a:r>
                        <a:rPr b="false" lang="fr-FR">
                          <a:solidFill>
                            <a:srgbClr val="000000"/>
                          </a:solidFill>
                        </a:rPr>
                        <a:t>Annulation</a:t>
                      </a:r>
                    </a:p>
                    <a:p>
                      <a:pPr marL="285750" indent="-285750" rtl="0">
                        <a:buFont typeface="Arial" panose="020B0604020202020204" pitchFamily="34" charset="0"/>
                        <a:buChar char="•"/>
                      </a:pPr>
                      <a:r>
                        <a:rPr b="false" lang="fr-FR">
                          <a:solidFill>
                            <a:srgbClr val="000000"/>
                          </a:solidFill>
                        </a:rPr>
                        <a:t>TIA/EIA-568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indent="-285750" rtl="0">
                        <a:buFont typeface="Arial" panose="020B0604020202020204" pitchFamily="34" charset="0"/>
                        <a:buChar char="•"/>
                      </a:pPr>
                      <a:r>
                        <a:rPr b="false" lang="fr-FR">
                          <a:solidFill>
                            <a:srgbClr val="000000"/>
                          </a:solidFill>
                        </a:rPr>
                        <a:t>Ethernet droit</a:t>
                      </a:r>
                    </a:p>
                    <a:p>
                      <a:pPr marL="285750" indent="-285750" rtl="0">
                        <a:buFont typeface="Arial" panose="020B0604020202020204" pitchFamily="34" charset="0"/>
                        <a:buChar char="•"/>
                      </a:pPr>
                      <a:r>
                        <a:rPr b="false" lang="fr-FR">
                          <a:solidFill>
                            <a:srgbClr val="000000"/>
                          </a:solidFill>
                        </a:rPr>
                        <a:t>Ethernet croisé</a:t>
                      </a:r>
                    </a:p>
                    <a:p>
                      <a:pPr marL="285750" indent="-285750" rtl="0">
                        <a:buFont typeface="Arial" panose="020B0604020202020204" pitchFamily="34" charset="0"/>
                        <a:buChar char="•"/>
                      </a:pPr>
                      <a:r>
                        <a:rPr b="false" lang="fr-FR">
                          <a:solidFill>
                            <a:srgbClr val="000000"/>
                          </a:solidFill>
                        </a:rPr>
                        <a:t>Inversé (Rollover)</a:t>
                      </a:r>
                    </a:p>
                    <a:p>
                      <a:pPr marL="285750" indent="-285750" rtl="0">
                        <a:buFont typeface="Arial" panose="020B0604020202020204" pitchFamily="34" charset="0"/>
                        <a:buChar char="•"/>
                      </a:pPr>
                      <a:r>
                        <a:rPr b="false" lang="fr-FR">
                          <a:solidFill>
                            <a:srgbClr val="000000"/>
                          </a:solidFill>
                        </a:rPr>
                        <a:t>Fibre optique monomode(SMF)</a:t>
                      </a:r>
                    </a:p>
                    <a:p>
                      <a:pPr marL="285750" indent="-285750" rtl="0">
                        <a:buFont typeface="Arial" panose="020B0604020202020204" pitchFamily="34" charset="0"/>
                        <a:buChar char="•"/>
                      </a:pPr>
                      <a:r>
                        <a:rPr b="false" lang="fr-FR">
                          <a:solidFill>
                            <a:srgbClr val="000000"/>
                          </a:solidFill>
                        </a:rPr>
                        <a:t>Fibre optique multimode (MMF)</a:t>
                      </a:r>
                    </a:p>
                    <a:p>
                      <a:pPr marL="285750" indent="-285750" rtl="0">
                        <a:buFont typeface="Arial" panose="020B0604020202020204" pitchFamily="34" charset="0"/>
                        <a:buChar char="•"/>
                      </a:pPr>
                      <a:r>
                        <a:rPr b="false" lang="fr-FR">
                          <a:solidFill>
                            <a:srgbClr val="000000"/>
                          </a:solidFill>
                        </a:rPr>
                        <a:t>Connecteurs ST (Straight-Tip)</a:t>
                      </a:r>
                    </a:p>
                    <a:p>
                      <a:pPr marL="285750" indent="-285750" rtl="0">
                        <a:buFont typeface="Arial" panose="020B0604020202020204" pitchFamily="34" charset="0"/>
                        <a:buChar char="•"/>
                      </a:pPr>
                      <a:r>
                        <a:rPr b="false" lang="fr-FR">
                          <a:solidFill>
                            <a:srgbClr val="000000"/>
                          </a:solidFill>
                        </a:rPr>
                        <a:t>Connecteurs SC (Subscriber Connector)</a:t>
                      </a:r>
                    </a:p>
                    <a:p>
                      <a:pPr marL="285750" indent="-285750" rtl="0">
                        <a:buFont typeface="Arial" panose="020B0604020202020204" pitchFamily="34" charset="0"/>
                        <a:buChar char="•"/>
                      </a:pPr>
                      <a:r>
                        <a:rPr b="false" lang="fr-FR">
                          <a:solidFill>
                            <a:srgbClr val="000000"/>
                          </a:solidFill>
                        </a:rPr>
                        <a:t>Connecteurs LC (Lucent Connector) unidirectionnels</a:t>
                      </a:r>
                    </a:p>
                    <a:p>
                      <a:pPr marL="285750" indent="-285750" rtl="0">
                        <a:buFont typeface="Arial" panose="020B0604020202020204" pitchFamily="34" charset="0"/>
                        <a:buChar char="•"/>
                      </a:pPr>
                      <a:r>
                        <a:rPr b="false" lang="fr-FR">
                          <a:solidFill>
                            <a:srgbClr val="000000"/>
                          </a:solidFill>
                        </a:rPr>
                        <a:t>Connecteurs LC bidirectionnels multimodes</a:t>
                      </a:r>
                    </a:p>
                    <a:p>
                      <a:pPr marL="285750" indent="-285750" rtl="0">
                        <a:buFont typeface="Arial" panose="020B0604020202020204" pitchFamily="34" charset="0"/>
                        <a:buChar char="•"/>
                      </a:pPr>
                      <a:r>
                        <a:rPr b="false" lang="fr-FR">
                          <a:solidFill>
                            <a:srgbClr val="000000"/>
                          </a:solidFill>
                        </a:rPr>
                        <a:t>Bluetooth (IEEE 802.15)</a:t>
                      </a:r>
                    </a:p>
                    <a:p>
                      <a:pPr marL="285750" indent="-285750" rtl="0">
                        <a:buFont typeface="Arial" panose="020B0604020202020204" pitchFamily="34" charset="0"/>
                        <a:buChar char="•"/>
                      </a:pPr>
                      <a:r>
                        <a:rPr b="false" lang="fr-FR">
                          <a:solidFill>
                            <a:srgbClr val="000000"/>
                          </a:solidFill>
                        </a:rPr>
                        <a:t>WiMAX (IEEE 802.16)</a:t>
                      </a:r>
                    </a:p>
                    <a:p>
                      <a:pPr marL="285750" indent="-285750" rtl="0">
                        <a:buFont typeface="Arial" panose="020B0604020202020204" pitchFamily="34" charset="0"/>
                        <a:buChar char="•"/>
                      </a:pPr>
                      <a:r>
                        <a:rPr b="false" lang="fr-FR">
                          <a:solidFill>
                            <a:srgbClr val="000000"/>
                          </a:solidFill>
                        </a:rPr>
                        <a:t>Zigbee (IEEE 802.15.4)</a:t>
                      </a:r>
                    </a:p>
                    <a:p>
                      <a:pPr marL="285750" indent="-285750" rtl="0">
                        <a:buFont typeface="Arial" panose="020B0604020202020204" pitchFamily="34" charset="0"/>
                        <a:buChar char="•"/>
                      </a:pPr>
                      <a:r>
                        <a:rPr b="false" lang="fr-FR">
                          <a:solidFill>
                            <a:srgbClr val="000000"/>
                          </a:solidFill>
                        </a:rPr>
                        <a:t>Point d'accès sans fil</a:t>
                      </a:r>
                    </a:p>
                    <a:p>
                      <a:endParaRPr lang="en-US" dirty="0">
                        <a:solidFill>
                          <a:srgbClr val="000000"/>
                        </a:solidFill>
                      </a:endParaRPr>
                    </a:p>
                    <a:p>
                      <a:endParaRPr lang="en-US" dirty="0">
                        <a:solidFill>
                          <a:srgbClr val="000000"/>
                        </a:solidFill>
                      </a:endParaRPr>
                    </a:p>
                    <a:p>
                      <a:endParaRPr lang="en-US" dirty="0">
                        <a:solidFill>
                          <a:srgbClr val="000000"/>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08796709"/>
                  </a:ext>
                </a:extLst>
              </a:tr>
            </a:tbl>
          </a:graphicData>
        </a:graphic>
      </p:graphicFrame>
    </p:spTree>
    <p:custDataLst>
      <p:tags r:id="rId1"/>
    </p:custDataLst>
    <p:extLst>
      <p:ext uri="{BB962C8B-B14F-4D97-AF65-F5344CB8AC3E}">
        <p14:creationId xmlns:p14="http://schemas.microsoft.com/office/powerpoint/2010/main" val="3271745509"/>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19082827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eaLnBrk="1" hangingPunct="1" rtl="0"/>
            <a:r>
              <a:rPr lang="fr-FR"/>
              <a:t>Activités du mode physique du Packet Tracer :</a:t>
            </a:r>
          </a:p>
        </p:txBody>
      </p:sp>
      <p:sp>
        <p:nvSpPr>
          <p:cNvPr id="4" name="Rectangle 34">
            <a:extLst>
              <a:ext uri="{FF2B5EF4-FFF2-40B4-BE49-F238E27FC236}">
                <a16:creationId xmlns:a16="http://schemas.microsoft.com/office/drawing/2014/main" id="{08FDDB5E-A0F2-A445-A3E2-506D151576AB}"/>
              </a:ext>
            </a:extLst>
          </p:cNvPr>
          <p:cNvSpPr txBox="1">
            <a:spLocks noChangeArrowheads="1"/>
          </p:cNvSpPr>
          <p:nvPr/>
        </p:nvSpPr>
        <p:spPr bwMode="auto">
          <a:xfrm>
            <a:off x="132715" y="982690"/>
            <a:ext cx="8878570" cy="3643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false" sz="1500" b="false" i="false" u="none" strike="noStrike" kern="1200" cap="none" spc="0" normalizeH="false" baseline="0" lang="fr-FR">
                <a:ln>
                  <a:noFill/>
                </a:ln>
                <a:solidFill>
                  <a:srgbClr val="000000"/>
                </a:solidFill>
                <a:effectLst/>
                <a:uLnTx/>
                <a:uFillTx/>
                <a:latin typeface="Arial"/>
                <a:ea typeface="ＭＳ Ｐゴシック" charset="0"/>
              </a:rPr>
              <a:t>Ces activités sont effectuées à l'aide de Packet Tracer en mode physique.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false" sz="1500" b="false" i="false" u="none" strike="noStrike" kern="1200" cap="none" spc="0" normalizeH="false" baseline="0" lang="fr-FR">
                <a:ln>
                  <a:noFill/>
                </a:ln>
                <a:solidFill>
                  <a:srgbClr val="000000"/>
                </a:solidFill>
                <a:effectLst/>
                <a:uLnTx/>
                <a:uFillTx/>
                <a:latin typeface="Arial"/>
                <a:ea typeface="ＭＳ Ｐゴシック" charset="0"/>
              </a:rPr>
              <a:t>Ils sont conçus pour émuler les travaux pratiques correspondants.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false" sz="1500" b="false" i="false" u="none" strike="noStrike" kern="1200" cap="none" spc="0" normalizeH="false" baseline="0" lang="fr-FR">
                <a:ln>
                  <a:noFill/>
                </a:ln>
                <a:solidFill>
                  <a:srgbClr val="000000"/>
                </a:solidFill>
                <a:effectLst/>
                <a:uLnTx/>
                <a:uFillTx/>
                <a:latin typeface="Arial"/>
                <a:ea typeface="ＭＳ Ｐゴシック" charset="0"/>
              </a:rPr>
              <a:t>Ils peuvent être utilisés à la place de travaux pratiques lorsque l'accès aux équipements physiques n'est pas possible. </a:t>
            </a: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Arial" panose="020B0604020202020204" pitchFamily="34" charset="0"/>
              <a:buChar char="•"/>
              <a:tabLst/>
              <a:defRPr/>
            </a:pPr>
            <a:r>
              <a:rPr kumimoji="false" sz="1500" b="false" i="false" u="none" strike="noStrike" kern="1200" cap="none" spc="0" normalizeH="false" baseline="0" lang="fr-FR">
                <a:ln>
                  <a:noFill/>
                </a:ln>
                <a:solidFill>
                  <a:srgbClr val="000000"/>
                </a:solidFill>
                <a:effectLst/>
                <a:uLnTx/>
                <a:uFillTx/>
                <a:latin typeface="Arial"/>
                <a:ea typeface="ＭＳ Ｐゴシック" charset="0"/>
              </a:rPr>
              <a:t>Les activités du mode physique de Packet Tracer peuvent ne pas avoir autant d'échafaudage que les activités de PT qui les précèdent immédiatement.</a:t>
            </a:r>
          </a:p>
          <a:p>
            <a:pPr marL="0" marR="0" lvl="0" indent="0" algn="l" defTabSz="684213" rtl="0" eaLnBrk="1" fontAlgn="base" latinLnBrk="0" hangingPunct="1">
              <a:lnSpc>
                <a:spcPct val="100000"/>
              </a:lnSpc>
              <a:spcBef>
                <a:spcPct val="30000"/>
              </a:spcBef>
              <a:spcAft>
                <a:spcPts val="600"/>
              </a:spcAft>
              <a:buClr>
                <a:srgbClr val="58585B"/>
              </a:buClr>
              <a:buSzPct val="90000"/>
              <a:buFont typeface="Wingdings" panose="05000000000000000000" pitchFamily="2" charset="2"/>
              <a:buNone/>
              <a:tabLst/>
              <a:defRPr/>
            </a:pPr>
            <a:endParaRPr kumimoji="0" lang="en-US" sz="1500" b="0" i="0" u="none" strike="noStrike" kern="1200" cap="none" spc="0" normalizeH="0" baseline="0" noProof="0" dirty="0">
              <a:ln>
                <a:noFill/>
              </a:ln>
              <a:solidFill>
                <a:srgbClr val="000000"/>
              </a:solidFill>
              <a:effectLst/>
              <a:uLnTx/>
              <a:uFillTx/>
              <a:latin typeface="Arial"/>
              <a:ea typeface="ＭＳ Ｐゴシック" charset="0"/>
            </a:endParaRPr>
          </a:p>
          <a:p>
            <a:pPr marL="169863" marR="0" lvl="0" indent="-169863" algn="l" defTabSz="684213" rtl="0" eaLnBrk="1" fontAlgn="base" latinLnBrk="0" hangingPunct="1">
              <a:lnSpc>
                <a:spcPct val="100000"/>
              </a:lnSpc>
              <a:spcBef>
                <a:spcPct val="30000"/>
              </a:spcBef>
              <a:spcAft>
                <a:spcPts val="600"/>
              </a:spcAft>
              <a:buClr>
                <a:srgbClr val="58585B"/>
              </a:buClr>
              <a:buSzPct val="90000"/>
              <a:buFont typeface="Wingdings" panose="05000000000000000000" pitchFamily="2" charset="2"/>
              <a:buChar char="§"/>
              <a:tabLst/>
              <a:defRPr/>
            </a:pPr>
            <a:endParaRPr kumimoji="0" lang="en-US" sz="1500" b="0" i="0" u="none" strike="noStrike" kern="1200" cap="none" spc="0" normalizeH="0" baseline="0" noProof="0" dirty="0">
              <a:ln>
                <a:noFill/>
              </a:ln>
              <a:solidFill>
                <a:srgbClr val="000000"/>
              </a:solidFill>
              <a:effectLst/>
              <a:uLnTx/>
              <a:uFillTx/>
              <a:latin typeface="Arial"/>
              <a:ea typeface="ＭＳ Ｐゴシック" charset="0"/>
            </a:endParaRPr>
          </a:p>
        </p:txBody>
      </p:sp>
    </p:spTree>
    <p:custDataLst>
      <p:tags r:id="rId1"/>
    </p:custDataLst>
    <p:extLst>
      <p:ext uri="{BB962C8B-B14F-4D97-AF65-F5344CB8AC3E}">
        <p14:creationId xmlns:p14="http://schemas.microsoft.com/office/powerpoint/2010/main" val="2278866781"/>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rtl="0"/>
            <a:r>
              <a:rPr lang="fr-FR"/>
              <a:t>Module 4: Activités</a:t>
            </a:r>
          </a:p>
        </p:txBody>
      </p:sp>
      <p:sp>
        <p:nvSpPr>
          <p:cNvPr id="6147" name="Rectangle 34"/>
          <p:cNvSpPr>
            <a:spLocks noGrp="1" noChangeArrowheads="1"/>
          </p:cNvSpPr>
          <p:nvPr>
            <p:ph idx="1"/>
          </p:nvPr>
        </p:nvSpPr>
        <p:spPr>
          <a:xfrm>
            <a:off x="144065" y="798945"/>
            <a:ext cx="8695135" cy="348414"/>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3946844236"/>
              </p:ext>
            </p:extLst>
          </p:nvPr>
        </p:nvGraphicFramePr>
        <p:xfrm>
          <a:off x="455999" y="1147358"/>
          <a:ext cx="8229418" cy="3107706"/>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sz="1200" lang="fr-FR"/>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200" lang="fr-FR"/>
                        <a:t>Type d'exercice</a:t>
                      </a:r>
                    </a:p>
                  </a:txBody>
                  <a:tcPr marL="68580" marR="68580" marT="34290" marB="34290" anchor="ctr"/>
                </a:tc>
                <a:tc>
                  <a:txBody>
                    <a:bodyPr/>
                    <a:lstStyle/>
                    <a:p>
                      <a:pPr rtl="0"/>
                      <a:r>
                        <a:rPr sz="1200" lang="fr-FR"/>
                        <a:t>Nom de l'exercice</a:t>
                      </a:r>
                    </a:p>
                  </a:txBody>
                  <a:tcPr marL="68580" marR="68580" marT="34290" marB="34290" anchor="ctr"/>
                </a:tc>
                <a:tc>
                  <a:txBody>
                    <a:bodyPr/>
                    <a:lstStyle/>
                    <a:p>
                      <a:pPr rtl="0"/>
                      <a:r>
                        <a:rPr sz="1200" lang="fr-FR"/>
                        <a:t>Facultatif?</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sz="1100" lang="fr-FR"/>
                        <a:t>4.1.3</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t>Vérifiez vos connaissances</a:t>
                      </a:r>
                    </a:p>
                  </a:txBody>
                  <a:tcPr marL="68580" marR="68580" marT="34290" marB="34290" anchor="ctr"/>
                </a:tc>
                <a:tc>
                  <a:txBody>
                    <a:bodyPr/>
                    <a:lstStyle/>
                    <a:p>
                      <a:pPr rtl="0"/>
                      <a:r>
                        <a:rPr sz="1100" lang="fr-FR"/>
                        <a:t>Rôle de la couche physique</a:t>
                      </a:r>
                    </a:p>
                  </a:txBody>
                  <a:tcPr marL="68580" marR="68580" marT="34290" marB="34290" anchor="ctr"/>
                </a:tc>
                <a:tc>
                  <a:txBody>
                    <a:bodyPr/>
                    <a:lstStyle/>
                    <a:p>
                      <a:pPr rtl="0"/>
                      <a:r>
                        <a:rPr sz="1100" lang="fr-F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sz="1100" lang="fr-FR"/>
                        <a:t>4.2.7</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sz="1100" lang="fr-FR"/>
                        <a:t>Vérifiez vos connaissances</a:t>
                      </a:r>
                    </a:p>
                  </a:txBody>
                  <a:tcPr marL="68580" marR="68580" marT="34290" marB="34290" anchor="ctr"/>
                </a:tc>
                <a:tc>
                  <a:txBody>
                    <a:bodyPr/>
                    <a:lstStyle/>
                    <a:p>
                      <a:pPr rtl="0"/>
                      <a:r>
                        <a:rPr sz="1100" lang="fr-FR"/>
                        <a:t>Caractéristiques de la couche physique</a:t>
                      </a:r>
                    </a:p>
                  </a:txBody>
                  <a:tcPr marL="68580" marR="68580" marT="34290" marB="34290" anchor="ctr"/>
                </a:tc>
                <a:tc>
                  <a:txBody>
                    <a:bodyPr/>
                    <a:lstStyle/>
                    <a:p>
                      <a:pPr rtl="0"/>
                      <a:r>
                        <a:rPr sz="1100" lang="fr-FR"/>
                        <a:t>Recommandation</a:t>
                      </a:r>
                    </a:p>
                  </a:txBody>
                  <a:tcPr marL="68580" marR="68580" marT="34290" marB="34290" anchor="ctr"/>
                </a:tc>
                <a:extLst>
                  <a:ext uri="{0D108BD9-81ED-4DB2-BD59-A6C34878D82A}">
                    <a16:rowId xmlns:a16="http://schemas.microsoft.com/office/drawing/2014/main" val="10006"/>
                  </a:ext>
                </a:extLst>
              </a:tr>
              <a:tr h="350784">
                <a:tc>
                  <a:txBody>
                    <a:bodyPr/>
                    <a:lstStyle/>
                    <a:p>
                      <a:pPr algn="ctr" rtl="0"/>
                      <a:r>
                        <a:rPr sz="1100" lang="fr-FR"/>
                        <a:t>4.3.6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Câblage en cuivre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10008"/>
                  </a:ext>
                </a:extLst>
              </a:tr>
              <a:tr h="350784">
                <a:tc>
                  <a:txBody>
                    <a:bodyPr/>
                    <a:lstStyle/>
                    <a:p>
                      <a:pPr algn="ctr" rtl="0"/>
                      <a:r>
                        <a:rPr sz="1100" lang="fr-FR"/>
                        <a:t>4.4.4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Activité</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Brochages des câbles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Recommandé</a:t>
                      </a:r>
                    </a:p>
                  </a:txBody>
                  <a:tcPr marL="68580" marR="68580" marT="34290" marB="34290" anchor="ctr"/>
                </a:tc>
                <a:extLst>
                  <a:ext uri="{0D108BD9-81ED-4DB2-BD59-A6C34878D82A}">
                    <a16:rowId xmlns:a16="http://schemas.microsoft.com/office/drawing/2014/main" val="2582900979"/>
                  </a:ext>
                </a:extLst>
              </a:tr>
              <a:tr h="350784">
                <a:tc>
                  <a:txBody>
                    <a:bodyPr/>
                    <a:lstStyle/>
                    <a:p>
                      <a:pPr algn="ctr" rtl="0"/>
                      <a:r>
                        <a:rPr sz="1100" lang="fr-FR"/>
                        <a:t>4.5.7</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Câblage à fibre optique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522544737"/>
                  </a:ext>
                </a:extLst>
              </a:tr>
              <a:tr h="350784">
                <a:tc>
                  <a:txBody>
                    <a:bodyPr/>
                    <a:lstStyle/>
                    <a:p>
                      <a:pPr algn="ctr" rtl="0"/>
                      <a:r>
                        <a:rPr sz="1100" lang="fr-FR"/>
                        <a:t>4.6.4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Vérifiez vos connaissances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Supports sans fil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001172460"/>
                  </a:ext>
                </a:extLst>
              </a:tr>
              <a:tr h="350784">
                <a:tc>
                  <a:txBody>
                    <a:bodyPr/>
                    <a:lstStyle/>
                    <a:p>
                      <a:pPr algn="ctr" rtl="0"/>
                      <a:r>
                        <a:rPr sz="1100" lang="fr-FR"/>
                        <a:t>4.6.5</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Connexion d'un LAN filaire et d'un LAN sans fil</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22206681"/>
                  </a:ext>
                </a:extLst>
              </a:tr>
              <a:tr h="350784">
                <a:tc>
                  <a:txBody>
                    <a:bodyPr/>
                    <a:lstStyle/>
                    <a:p>
                      <a:pPr algn="ctr" rtl="0"/>
                      <a:r>
                        <a:rPr sz="1100" lang="fr-FR"/>
                        <a:t>4.6.6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Travaux pratiques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t>Afficher les informations relatives aux cartes réseau sans fil et filaires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false" sz="1100" u="none" strike="noStrike" kern="1200" cap="none" spc="0" normalizeH="false" baseline="0" lang="fr-FR">
                          <a:ln>
                            <a:noFill/>
                          </a:ln>
                          <a:effectLst/>
                          <a:uLnTx/>
                          <a:uFillTx/>
                        </a:rPr>
                        <a:t>Recommandation</a:t>
                      </a:r>
                    </a:p>
                  </a:txBody>
                  <a:tcPr marL="68580" marR="68580" marT="34290" marB="34290" anchor="ctr"/>
                </a:tc>
                <a:extLst>
                  <a:ext uri="{0D108BD9-81ED-4DB2-BD59-A6C34878D82A}">
                    <a16:rowId xmlns:a16="http://schemas.microsoft.com/office/drawing/2014/main" val="3406068602"/>
                  </a:ext>
                </a:extLst>
              </a:tr>
            </a:tbl>
          </a:graphicData>
        </a:graphic>
      </p:graphicFrame>
    </p:spTree>
    <p:custDataLst>
      <p:tags r:id="rId1"/>
    </p:custDataLst>
    <p:extLst>
      <p:ext uri="{BB962C8B-B14F-4D97-AF65-F5344CB8AC3E}">
        <p14:creationId xmlns:p14="http://schemas.microsoft.com/office/powerpoint/2010/main" val="2145273728"/>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p:txBody>
          <a:bodyPr/>
          <a:lstStyle/>
          <a:p>
            <a:pPr eaLnBrk="1" hangingPunct="1" rtl="0"/>
            <a:r>
              <a:rPr lang="fr-FR"/>
              <a:t>Module 4 : Activités ( Cont.)</a:t>
            </a:r>
          </a:p>
        </p:txBody>
      </p:sp>
      <p:sp>
        <p:nvSpPr>
          <p:cNvPr id="6147" name="Rectangle 34"/>
          <p:cNvSpPr>
            <a:spLocks noGrp="1" noChangeArrowheads="1"/>
          </p:cNvSpPr>
          <p:nvPr>
            <p:ph idx="1"/>
          </p:nvPr>
        </p:nvSpPr>
        <p:spPr>
          <a:xfrm>
            <a:off x="144065" y="798944"/>
            <a:ext cx="8769026" cy="281711"/>
          </a:xfrm>
        </p:spPr>
        <p:txBody>
          <a:bodyPr/>
          <a:lstStyle/>
          <a:p>
            <a:pPr marL="0" indent="0" rtl="0">
              <a:spcBef>
                <a:spcPct val="30000"/>
              </a:spcBef>
              <a:buNone/>
            </a:pPr>
            <a:r>
              <a:rPr lang="fr-FR"/>
              <a:t>Quelles sont les activités associées à ce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879294228"/>
              </p:ext>
            </p:extLst>
          </p:nvPr>
        </p:nvGraphicFramePr>
        <p:xfrm>
          <a:off x="455999" y="1147358"/>
          <a:ext cx="8229418" cy="1406862"/>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434">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sz="1200" lang="fr-FR"/>
                        <a:t>N° de page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200" lang="fr-FR"/>
                        <a:t>Type d'exercice</a:t>
                      </a:r>
                    </a:p>
                  </a:txBody>
                  <a:tcPr marL="68580" marR="68580" marT="34290" marB="34290" anchor="ctr"/>
                </a:tc>
                <a:tc>
                  <a:txBody>
                    <a:bodyPr/>
                    <a:lstStyle/>
                    <a:p>
                      <a:pPr rtl="0"/>
                      <a:r>
                        <a:rPr sz="1200" lang="fr-FR"/>
                        <a:t>Nom de l'exercice</a:t>
                      </a:r>
                    </a:p>
                  </a:txBody>
                  <a:tcPr marL="68580" marR="68580" marT="34290" marB="34290" anchor="ctr"/>
                </a:tc>
                <a:tc>
                  <a:txBody>
                    <a:bodyPr/>
                    <a:lstStyle/>
                    <a:p>
                      <a:pPr rtl="0"/>
                      <a:r>
                        <a:rPr sz="1200" lang="fr-FR"/>
                        <a:t>Facultatif?</a:t>
                      </a:r>
                    </a:p>
                  </a:txBody>
                  <a:tcPr marL="68580" marR="68580" marT="34290" marB="34290" anchor="ctr"/>
                </a:tc>
                <a:extLst>
                  <a:ext uri="{0D108BD9-81ED-4DB2-BD59-A6C34878D82A}">
                    <a16:rowId xmlns:a16="http://schemas.microsoft.com/office/drawing/2014/main" val="10000"/>
                  </a:ext>
                </a:extLst>
              </a:tr>
              <a:tr h="350784">
                <a:tc>
                  <a:txBody>
                    <a:bodyPr/>
                    <a:lstStyle/>
                    <a:p>
                      <a:pPr algn="ctr" rtl="0"/>
                      <a:r>
                        <a:rPr sz="1100" lang="fr-FR">
                          <a:solidFill>
                            <a:srgbClr val="000000"/>
                          </a:solidFill>
                        </a:rPr>
                        <a:t>4.7.1</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solidFill>
                            <a:srgbClr val="000000"/>
                          </a:solidFill>
                        </a:rPr>
                        <a:t>Mode physique du 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solidFill>
                            <a:srgbClr val="000000"/>
                          </a:solidFill>
                        </a:rPr>
                        <a:t>Exploration de couche physique</a:t>
                      </a:r>
                    </a:p>
                  </a:txBody>
                  <a:tcPr marL="68580" marR="68580" marT="34290" marB="34290" anchor="ctr"/>
                </a:tc>
                <a:tc>
                  <a:txBody>
                    <a:bodyPr/>
                    <a:lstStyle/>
                    <a:p>
                      <a:pPr rtl="0"/>
                      <a:r>
                        <a:rPr sz="1100" lang="fr-FR">
                          <a:solidFill>
                            <a:srgbClr val="000000"/>
                          </a:solidFill>
                        </a:rPr>
                        <a:t>Recommandée</a:t>
                      </a:r>
                    </a:p>
                  </a:txBody>
                  <a:tcPr marL="68580" marR="68580" marT="34290" marB="34290" anchor="ctr"/>
                </a:tc>
                <a:extLst>
                  <a:ext uri="{0D108BD9-81ED-4DB2-BD59-A6C34878D82A}">
                    <a16:rowId xmlns:a16="http://schemas.microsoft.com/office/drawing/2014/main" val="2363378307"/>
                  </a:ext>
                </a:extLst>
              </a:tr>
              <a:tr h="350784">
                <a:tc>
                  <a:txBody>
                    <a:bodyPr/>
                    <a:lstStyle/>
                    <a:p>
                      <a:pPr algn="ctr" rtl="0"/>
                      <a:r>
                        <a:rPr sz="1100" lang="fr-FR">
                          <a:solidFill>
                            <a:srgbClr val="000000"/>
                          </a:solidFill>
                        </a:rPr>
                        <a:t>4.7.2</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solidFill>
                            <a:srgbClr val="000000"/>
                          </a:solidFill>
                        </a:rPr>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solidFill>
                            <a:srgbClr val="000000"/>
                          </a:solidFill>
                        </a:rPr>
                        <a:t>Connecter la couche physique</a:t>
                      </a:r>
                    </a:p>
                  </a:txBody>
                  <a:tcPr marL="68580" marR="68580" marT="34290" marB="34290" anchor="ctr"/>
                </a:tc>
                <a:tc>
                  <a:txBody>
                    <a:bodyPr/>
                    <a:lstStyle/>
                    <a:p>
                      <a:pPr rtl="0"/>
                      <a:r>
                        <a:rPr sz="1100" lang="fr-FR">
                          <a:solidFill>
                            <a:srgbClr val="000000"/>
                          </a:solidFill>
                        </a:rPr>
                        <a:t>Recommandation</a:t>
                      </a:r>
                    </a:p>
                  </a:txBody>
                  <a:tcPr marL="68580" marR="68580" marT="34290" marB="34290" anchor="ctr"/>
                </a:tc>
                <a:extLst>
                  <a:ext uri="{0D108BD9-81ED-4DB2-BD59-A6C34878D82A}">
                    <a16:rowId xmlns:a16="http://schemas.microsoft.com/office/drawing/2014/main" val="10001"/>
                  </a:ext>
                </a:extLst>
              </a:tr>
              <a:tr h="350784">
                <a:tc>
                  <a:txBody>
                    <a:bodyPr/>
                    <a:lstStyle/>
                    <a:p>
                      <a:pPr algn="ctr" rtl="0"/>
                      <a:r>
                        <a:rPr sz="1100" lang="fr-FR">
                          <a:solidFill>
                            <a:srgbClr val="000000"/>
                          </a:solidFill>
                        </a:rPr>
                        <a:t>4.7.4</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100" lang="fr-FR">
                          <a:solidFill>
                            <a:srgbClr val="000000"/>
                          </a:solidFill>
                        </a:rPr>
                        <a:t>Questionnaire du module</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sz="1100" lang="fr-FR">
                          <a:solidFill>
                            <a:srgbClr val="000000"/>
                          </a:solidFill>
                        </a:rPr>
                        <a:t>Couche physique</a:t>
                      </a:r>
                    </a:p>
                  </a:txBody>
                  <a:tcPr marL="68580" marR="68580" marT="34290" marB="34290" anchor="ctr"/>
                </a:tc>
                <a:tc>
                  <a:txBody>
                    <a:bodyPr/>
                    <a:lstStyle/>
                    <a:p>
                      <a:pPr rtl="0"/>
                      <a:r>
                        <a:rPr sz="1100" lang="fr-FR">
                          <a:solidFill>
                            <a:srgbClr val="000000"/>
                          </a:solidFill>
                        </a:rPr>
                        <a:t>Recommandation</a:t>
                      </a:r>
                    </a:p>
                  </a:txBody>
                  <a:tcPr marL="68580" marR="68580" marT="34290" marB="34290" anchor="ctr"/>
                </a:tc>
                <a:extLst>
                  <a:ext uri="{0D108BD9-81ED-4DB2-BD59-A6C34878D82A}">
                    <a16:rowId xmlns:a16="http://schemas.microsoft.com/office/drawing/2014/main" val="3571690490"/>
                  </a:ext>
                </a:extLst>
              </a:tr>
            </a:tbl>
          </a:graphicData>
        </a:graphic>
      </p:graphicFrame>
    </p:spTree>
    <p:custDataLst>
      <p:tags r:id="rId1"/>
    </p:custDataLst>
    <p:extLst>
      <p:ext uri="{BB962C8B-B14F-4D97-AF65-F5344CB8AC3E}">
        <p14:creationId xmlns:p14="http://schemas.microsoft.com/office/powerpoint/2010/main" val="419534722"/>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xmlns:c="http://schemas.openxmlformats.org/drawingml/2006/chart" xmlns:c15="http://schemas.microsoft.com/office/drawing/2012/chart">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4 : Meilleures pratiques</a:t>
            </a:r>
          </a:p>
        </p:txBody>
      </p:sp>
      <p:sp>
        <p:nvSpPr>
          <p:cNvPr id="11266" name="Rectangle 34"/>
          <p:cNvSpPr>
            <a:spLocks noGrp="1" noChangeArrowheads="1"/>
          </p:cNvSpPr>
          <p:nvPr>
            <p:ph idx="1"/>
          </p:nvPr>
        </p:nvSpPr>
        <p:spPr>
          <a:xfrm>
            <a:off x="145357" y="684644"/>
            <a:ext cx="8853286" cy="4155319"/>
          </a:xfrm>
        </p:spPr>
        <p:txBody>
          <a:bodyPr/>
          <a:lstStyle/>
          <a:p>
            <a:pPr marL="0" indent="0" rtl="0">
              <a:lnSpc>
                <a:spcPct val="85000"/>
              </a:lnSpc>
              <a:spcBef>
                <a:spcPct val="30000"/>
              </a:spcBef>
              <a:buNone/>
            </a:pPr>
            <a:r>
              <a:rPr sz="1400" lang="fr-FR"/>
              <a:t>Avant d'enseigner le contenu du module 4, l'enseignant doit:</a:t>
            </a:r>
          </a:p>
          <a:p>
            <a:pPr eaLnBrk="1" hangingPunct="1" rtl="0">
              <a:lnSpc>
                <a:spcPct val="85000"/>
              </a:lnSpc>
              <a:spcBef>
                <a:spcPct val="30000"/>
              </a:spcBef>
              <a:buFont typeface="Arial" panose="020B0604020202020204" pitchFamily="34" charset="0"/>
              <a:buChar char="•"/>
            </a:pPr>
            <a:r>
              <a:rPr sz="1400" lang="fr-FR"/>
              <a:t>Examiner les activités et les évaluations de ce module.</a:t>
            </a:r>
          </a:p>
          <a:p>
            <a:pPr eaLnBrk="1" hangingPunct="1" rtl="0">
              <a:lnSpc>
                <a:spcPct val="85000"/>
              </a:lnSpc>
              <a:spcBef>
                <a:spcPct val="30000"/>
              </a:spcBef>
              <a:buFont typeface="Arial" panose="020B0604020202020204" pitchFamily="34" charset="0"/>
              <a:buChar char="•"/>
            </a:pPr>
            <a:r>
              <a:rPr sz="1400" lang="fr-FR"/>
              <a:t>Essayez d'inclure autant de questions que possible pour maintenir l'intérêt des élèves pendant la présentation en classe.</a:t>
            </a:r>
          </a:p>
          <a:p>
            <a:pPr marL="0" indent="0" eaLnBrk="1" hangingPunct="1" rtl="0">
              <a:lnSpc>
                <a:spcPct val="85000"/>
              </a:lnSpc>
              <a:spcBef>
                <a:spcPct val="30000"/>
              </a:spcBef>
              <a:buNone/>
            </a:pPr>
            <a:r>
              <a:rPr sz="1400" lang="fr-FR"/>
              <a:t>Rubrique 4.1</a:t>
            </a:r>
          </a:p>
          <a:p>
            <a:pPr lvl="1" rtl="0">
              <a:lnSpc>
                <a:spcPct val="85000"/>
              </a:lnSpc>
              <a:spcBef>
                <a:spcPct val="30000"/>
              </a:spcBef>
            </a:pPr>
            <a:r>
              <a:rPr lang="fr-FR"/>
              <a:t>Posez les questions suivantes aux étudiants afin de les faire débattre:</a:t>
            </a:r>
          </a:p>
          <a:p>
            <a:pPr lvl="2" rtl="0">
              <a:lnSpc>
                <a:spcPct val="85000"/>
              </a:lnSpc>
              <a:spcBef>
                <a:spcPct val="30000"/>
              </a:spcBef>
            </a:pPr>
            <a:r>
              <a:rPr sz="1400" lang="fr-FR"/>
              <a:t>Quel type de connexion physique utilisent-ils dans leur maison ou leur travail?</a:t>
            </a:r>
          </a:p>
          <a:p>
            <a:pPr lvl="2" rtl="0">
              <a:lnSpc>
                <a:spcPct val="85000"/>
              </a:lnSpc>
              <a:spcBef>
                <a:spcPct val="30000"/>
              </a:spcBef>
            </a:pPr>
            <a:r>
              <a:rPr sz="1400" lang="fr-FR"/>
              <a:t>Avez-vous déjà remarqué la variété des connexions physiques utilisées dans un environnement professionnel typique?</a:t>
            </a:r>
          </a:p>
          <a:p>
            <a:pPr marL="0" indent="0" rtl="0">
              <a:lnSpc>
                <a:spcPct val="85000"/>
              </a:lnSpc>
              <a:spcBef>
                <a:spcPct val="30000"/>
              </a:spcBef>
              <a:buNone/>
            </a:pPr>
            <a:r>
              <a:rPr sz="1400" lang="fr-FR"/>
              <a:t>Rubrique 4.2</a:t>
            </a:r>
          </a:p>
          <a:p>
            <a:pPr lvl="1" rtl="0">
              <a:lnSpc>
                <a:spcPct val="85000"/>
              </a:lnSpc>
              <a:spcBef>
                <a:spcPct val="30000"/>
              </a:spcBef>
            </a:pPr>
            <a:r>
              <a:rPr lang="fr-FR"/>
              <a:t>Posez les questions suivantes aux étudiants afin de les faire débattre:</a:t>
            </a:r>
          </a:p>
          <a:p>
            <a:pPr lvl="2" rtl="0">
              <a:lnSpc>
                <a:spcPct val="85000"/>
              </a:lnSpc>
              <a:spcBef>
                <a:spcPct val="30000"/>
              </a:spcBef>
            </a:pPr>
            <a:r>
              <a:rPr sz="1400" lang="fr-FR"/>
              <a:t>Pouvez-vous penser à des scénarios en dehors du réseau où les normes physiques sont essentielles à la réussite?</a:t>
            </a:r>
          </a:p>
          <a:p>
            <a:pPr lvl="2" rtl="0">
              <a:lnSpc>
                <a:spcPct val="85000"/>
              </a:lnSpc>
              <a:spcBef>
                <a:spcPct val="30000"/>
              </a:spcBef>
            </a:pPr>
            <a:r>
              <a:rPr sz="1400" lang="fr-FR"/>
              <a:t>Décrivez une occasion où vous avez personnellement vécu la différence entre le débit et le Goodput</a:t>
            </a:r>
          </a:p>
          <a:p>
            <a:pPr eaLnBrk="1" hangingPunct="1">
              <a:lnSpc>
                <a:spcPct val="85000"/>
              </a:lnSpc>
              <a:spcBef>
                <a:spcPct val="30000"/>
              </a:spcBef>
            </a:pPr>
            <a:endParaRPr lang="en-US" sz="1400" dirty="0"/>
          </a:p>
          <a:p>
            <a:pPr lvl="1">
              <a:lnSpc>
                <a:spcPct val="85000"/>
              </a:lnSpc>
              <a:spcBef>
                <a:spcPct val="30000"/>
              </a:spcBef>
            </a:pPr>
            <a:endParaRPr lang="en-US" dirty="0"/>
          </a:p>
          <a:p>
            <a:pPr lvl="1">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custDataLst>
      <p:tags r:id="rId1"/>
    </p:custDataLst>
    <p:extLst>
      <p:ext uri="{BB962C8B-B14F-4D97-AF65-F5344CB8AC3E}">
        <p14:creationId xmlns:p14="http://schemas.microsoft.com/office/powerpoint/2010/main" val="2109317603"/>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ITE7_Chp1_Example-1" id="{4A20ED44-3835-F149-9AE4-C332C230E09E}" vid="{AFB5BC48-58F8-AD45-912F-AE2AD65EB69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7335</TotalTime>
  <Words>4243</Words>
  <Application>Microsoft Office PowerPoint</Application>
  <PresentationFormat>On-screen Show (16:9)</PresentationFormat>
  <Paragraphs>660</Paragraphs>
  <Slides>53</Slides>
  <Notes>51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53</vt:i4>
      </vt:variant>
    </vt:vector>
  </HeadingPairs>
  <TitlesOfParts>
    <vt:vector size="59" baseType="lpstr">
      <vt:lpstr>CiscoSans ExtraLight</vt:lpstr>
      <vt:lpstr>Arial</vt:lpstr>
      <vt:lpstr>Calibri</vt:lpstr>
      <vt:lpstr>Webdings</vt:lpstr>
      <vt:lpstr>Wingdings</vt:lpstr>
      <vt:lpstr>Default Theme</vt:lpstr>
      <vt:lpstr>Module 4: Physical Layer</vt:lpstr>
      <vt:lpstr>Instructor Materials – Module 4 Planning Guide</vt:lpstr>
      <vt:lpstr>What to Expect in this Module</vt:lpstr>
      <vt:lpstr>What to Expect in this Module (Cont.)</vt:lpstr>
      <vt:lpstr>Check Your Understanding</vt:lpstr>
      <vt:lpstr>Packet Tracer Physical Mode Activities</vt:lpstr>
      <vt:lpstr>Module 4: Activities</vt:lpstr>
      <vt:lpstr>Module 4: Activities (Cont.)</vt:lpstr>
      <vt:lpstr>Module 4: Best Practices</vt:lpstr>
      <vt:lpstr>Module 4: Best Practices (Cont.)</vt:lpstr>
      <vt:lpstr>Module 4: Physical Layer</vt:lpstr>
      <vt:lpstr>Module Objectives</vt:lpstr>
      <vt:lpstr>4.1 Purpose of the Physical Layer</vt:lpstr>
      <vt:lpstr>Purpose of the Physical Layer The Physical Connection</vt:lpstr>
      <vt:lpstr>Purpose of the Physical Layer The Physical Layer</vt:lpstr>
      <vt:lpstr>4.2 Physical Layer Characteristics</vt:lpstr>
      <vt:lpstr>Physical Layer Characteristics Physical Layer Standards</vt:lpstr>
      <vt:lpstr>Physical Layer Characteristics Physical Components</vt:lpstr>
      <vt:lpstr>Physical Layer Characteristics Encoding</vt:lpstr>
      <vt:lpstr>Physical Layer Characteristics Signaling</vt:lpstr>
      <vt:lpstr>Physical Layer Characteristics Bandwidth</vt:lpstr>
      <vt:lpstr>Physical Layer Characteristics Bandwidth Terminology</vt:lpstr>
      <vt:lpstr>4.3 Copper Cabling</vt:lpstr>
      <vt:lpstr>Copper Cabling Characteristics of Copper Cabling</vt:lpstr>
      <vt:lpstr>Copper Cabling Types of Copper Cabling</vt:lpstr>
      <vt:lpstr>Copper Cabling Unshielded Twisted Pair (UTP)</vt:lpstr>
      <vt:lpstr>Copper Cabling Shielded Twisted Pair (STP)</vt:lpstr>
      <vt:lpstr>Copper Cabling Coaxial Cable</vt:lpstr>
      <vt:lpstr>4.4 UTP Cabling</vt:lpstr>
      <vt:lpstr>UTP Cabling Properties of UTP Cabling</vt:lpstr>
      <vt:lpstr>UTP Cabling UTP Cabling Standards and Connectors</vt:lpstr>
      <vt:lpstr>UTP Cabling UTP Cabling Standards and Connectors (Cont.)</vt:lpstr>
      <vt:lpstr>UTP Cabling Straight-through and Crossover UTP Cables </vt:lpstr>
      <vt:lpstr>4.5 Fiber-Optic Cabling</vt:lpstr>
      <vt:lpstr>Fiber-Optic Cabling Properties of Fiber-Optic Cabling</vt:lpstr>
      <vt:lpstr>Fiber-Optic Cabling Types of Fiber Media</vt:lpstr>
      <vt:lpstr>Fiber-Optic Cabling Fiber-Optic Cabling Usage</vt:lpstr>
      <vt:lpstr>Fiber-Optic Cabling Fiber-Optic Connectors</vt:lpstr>
      <vt:lpstr>Fiber-Optic Cabling Fiber Patch Cords</vt:lpstr>
      <vt:lpstr>Fiber-Optic Cabling Fiber versus Copper</vt:lpstr>
      <vt:lpstr>4.6 Wireless Media</vt:lpstr>
      <vt:lpstr>Wireless Media Properties of Wireless Media</vt:lpstr>
      <vt:lpstr>Wireless Media Types of Wireless Media</vt:lpstr>
      <vt:lpstr>Wireless Media Wireless LAN</vt:lpstr>
      <vt:lpstr>Wireless Media Packet Tracer – Connect a Wired and Wireless LAN</vt:lpstr>
      <vt:lpstr>Wireless Media Lab – View Wired and Wireless NIC Information</vt:lpstr>
      <vt:lpstr>4.7 Module Practice and Quiz</vt:lpstr>
      <vt:lpstr>Module Practice and Quiz Packet Tracer – Physical Layer Exploration– Physical Mode </vt:lpstr>
      <vt:lpstr>Module Practice and Quiz Packet Tracer – Connect the Physical Layer</vt:lpstr>
      <vt:lpstr>Module Practice and Quiz What did I learn in this module?</vt:lpstr>
      <vt:lpstr>Module Practice and Quiz What did I learn in this module (Cont.)?</vt:lpstr>
      <vt:lpstr>Module 4: Physical Layer New Terms and Commands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 Basic Switch and End Device Configuration</dc:title>
  <dc:creator>Stephanie Harvey</dc:creator>
  <cp:lastModifiedBy>Jeff Luman -X (jluman - UNICON INC at Cisco)</cp:lastModifiedBy>
  <cp:revision>219</cp:revision>
  <dcterms:created xsi:type="dcterms:W3CDTF">2019-10-18T06:21:22Z</dcterms:created>
  <dcterms:modified xsi:type="dcterms:W3CDTF">2021-02-03T18:29:13Z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