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ppt/tags/tag16.xml" ContentType="application/vnd.openxmlformats-officedocument.presentationml.tags+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9.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20.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21.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ags/tag22.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tags/tag23.xml" ContentType="application/vnd.openxmlformats-officedocument.presentationml.tags+xml"/>
  <Override PartName="/ppt/notesSlides/notesSlide46.xml" ContentType="application/vnd.openxmlformats-officedocument.presentationml.notesSlide+xml"/>
  <Override PartName="/ppt/tags/tag24.xml" ContentType="application/vnd.openxmlformats-officedocument.presentationml.tags+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tags/tag25.xml" ContentType="application/vnd.openxmlformats-officedocument.presentationml.tags+xml"/>
  <Override PartName="/ppt/notesSlides/notesSlide51.xml" ContentType="application/vnd.openxmlformats-officedocument.presentationml.notesSlide+xml"/>
  <Override PartName="/ppt/tags/tag26.xml" ContentType="application/vnd.openxmlformats-officedocument.presentationml.tags+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tags/tag27.xml" ContentType="application/vnd.openxmlformats-officedocument.presentationml.tags+xml"/>
  <Override PartName="/ppt/notesSlides/notesSlide57.xml" ContentType="application/vnd.openxmlformats-officedocument.presentationml.notesSlide+xml"/>
  <Override PartName="/ppt/tags/tag28.xml" ContentType="application/vnd.openxmlformats-officedocument.presentationml.tags+xml"/>
  <Override PartName="/ppt/notesSlides/notesSlide58.xml" ContentType="application/vnd.openxmlformats-officedocument.presentationml.notesSlide+xml"/>
  <Override PartName="/ppt/tags/tag29.xml" ContentType="application/vnd.openxmlformats-officedocument.presentationml.tags+xml"/>
  <Override PartName="/ppt/notesSlides/notesSlide59.xml" ContentType="application/vnd.openxmlformats-officedocument.presentationml.notesSlide+xml"/>
  <Override PartName="/ppt/tags/tag30.xml" ContentType="application/vnd.openxmlformats-officedocument.presentationml.tags+xml"/>
  <Override PartName="/ppt/notesSlides/notesSlide60.xml" ContentType="application/vnd.openxmlformats-officedocument.presentationml.notesSlide+xml"/>
  <Override PartName="/ppt/tags/tag31.xml" ContentType="application/vnd.openxmlformats-officedocument.presentationml.tags+xml"/>
  <Override PartName="/ppt/notesSlides/notesSlide61.xml" ContentType="application/vnd.openxmlformats-officedocument.presentationml.notesSlide+xml"/>
  <Override PartName="/ppt/tags/tag32.xml" ContentType="application/vnd.openxmlformats-officedocument.presentationml.tags+xml"/>
  <Override PartName="/ppt/notesSlides/notesSlide62.xml" ContentType="application/vnd.openxmlformats-officedocument.presentationml.notesSlide+xml"/>
  <Override PartName="/ppt/tags/tag33.xml" ContentType="application/vnd.openxmlformats-officedocument.presentationml.tags+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67"/>
  </p:notesMasterIdLst>
  <p:sldIdLst>
    <p:sldId id="513" r:id="rId2"/>
    <p:sldId id="730" r:id="rId3"/>
    <p:sldId id="1070" r:id="rId4"/>
    <p:sldId id="1187" r:id="rId5"/>
    <p:sldId id="1053" r:id="rId6"/>
    <p:sldId id="1072" r:id="rId7"/>
    <p:sldId id="763" r:id="rId8"/>
    <p:sldId id="1186" r:id="rId9"/>
    <p:sldId id="1052" r:id="rId10"/>
    <p:sldId id="1069" r:id="rId11"/>
    <p:sldId id="1148" r:id="rId12"/>
    <p:sldId id="1149" r:id="rId13"/>
    <p:sldId id="876" r:id="rId14"/>
    <p:sldId id="860" r:id="rId15"/>
    <p:sldId id="1150" r:id="rId16"/>
    <p:sldId id="759" r:id="rId17"/>
    <p:sldId id="1054" r:id="rId18"/>
    <p:sldId id="1151" r:id="rId19"/>
    <p:sldId id="1056" r:id="rId20"/>
    <p:sldId id="1152" r:id="rId21"/>
    <p:sldId id="1153" r:id="rId22"/>
    <p:sldId id="1154" r:id="rId23"/>
    <p:sldId id="1063" r:id="rId24"/>
    <p:sldId id="1119" r:id="rId25"/>
    <p:sldId id="1155" r:id="rId26"/>
    <p:sldId id="1156" r:id="rId27"/>
    <p:sldId id="1157" r:id="rId28"/>
    <p:sldId id="1158" r:id="rId29"/>
    <p:sldId id="1159" r:id="rId30"/>
    <p:sldId id="1160" r:id="rId31"/>
    <p:sldId id="957" r:id="rId32"/>
    <p:sldId id="1161" r:id="rId33"/>
    <p:sldId id="1162" r:id="rId34"/>
    <p:sldId id="1163" r:id="rId35"/>
    <p:sldId id="1105" r:id="rId36"/>
    <p:sldId id="1164" r:id="rId37"/>
    <p:sldId id="1165" r:id="rId38"/>
    <p:sldId id="1166" r:id="rId39"/>
    <p:sldId id="1167" r:id="rId40"/>
    <p:sldId id="1168" r:id="rId41"/>
    <p:sldId id="1169" r:id="rId42"/>
    <p:sldId id="1170" r:id="rId43"/>
    <p:sldId id="1106" r:id="rId44"/>
    <p:sldId id="1171" r:id="rId45"/>
    <p:sldId id="1172" r:id="rId46"/>
    <p:sldId id="1174" r:id="rId47"/>
    <p:sldId id="1173" r:id="rId48"/>
    <p:sldId id="1184" r:id="rId49"/>
    <p:sldId id="1107" r:id="rId50"/>
    <p:sldId id="1175" r:id="rId51"/>
    <p:sldId id="1176" r:id="rId52"/>
    <p:sldId id="1177" r:id="rId53"/>
    <p:sldId id="1185" r:id="rId54"/>
    <p:sldId id="1104" r:id="rId55"/>
    <p:sldId id="1178" r:id="rId56"/>
    <p:sldId id="1179" r:id="rId57"/>
    <p:sldId id="1180" r:id="rId58"/>
    <p:sldId id="1181" r:id="rId59"/>
    <p:sldId id="1182" r:id="rId60"/>
    <p:sldId id="1064" r:id="rId61"/>
    <p:sldId id="1065" r:id="rId62"/>
    <p:sldId id="958" r:id="rId63"/>
    <p:sldId id="1183" r:id="rId64"/>
    <p:sldId id="874" r:id="rId65"/>
    <p:sldId id="291" r:id="rId66"/>
  </p:sldIdLst>
  <p:sldSz cx="9144000" cy="5143500" type="screen16x9"/>
  <p:notesSz cx="6858000" cy="9144000"/>
  <p:custDataLst>
    <p:tags r:id="rId68"/>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29"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7E9EB"/>
    <a:srgbClr val="592A8A"/>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38" autoAdjust="0"/>
    <p:restoredTop sz="84371" autoAdjust="0"/>
  </p:normalViewPr>
  <p:slideViewPr>
    <p:cSldViewPr snapToGrid="0" showGuides="1">
      <p:cViewPr varScale="1">
        <p:scale>
          <a:sx n="76" d="100"/>
          <a:sy n="76" d="100"/>
        </p:scale>
        <p:origin x="1132" y="48"/>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4/13/2021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Programme de L’Académie des Réseaux de Cisco</a:t>
            </a:r>
          </a:p>
          <a:p>
            <a:pPr rtl="0"/>
            <a:r>
              <a:rPr lang="fr-FR"/>
              <a:t>Introduction aux Réseaux v7.0 (ITN)</a:t>
            </a:r>
          </a:p>
          <a:p>
            <a:pPr rtl="0"/>
            <a:r>
              <a:rPr lang="fr-FR"/>
              <a:t>Module 12: Adressage IPv6</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12</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7200403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Programme de L’Académie des Réseaux de Cisco</a:t>
            </a:r>
          </a:p>
          <a:p>
            <a:pPr rtl="0"/>
            <a:r>
              <a:rPr lang="fr-FR"/>
              <a:t>Introduction aux Réseaux v7.0 (ITN)</a:t>
            </a:r>
          </a:p>
          <a:p>
            <a:pPr rtl="0"/>
            <a:r>
              <a:rPr lang="fr-FR"/>
              <a:t>Module 12: Adressage IPv6</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13</a:t>
            </a:fld>
            <a:endParaRPr/>
          </a:p>
        </p:txBody>
      </p:sp>
    </p:spTree>
    <p:extLst>
      <p:ext uri="{BB962C8B-B14F-4D97-AF65-F5344CB8AC3E}">
        <p14:creationId xmlns:p14="http://schemas.microsoft.com/office/powerpoint/2010/main" val="5081187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rtl="0"/>
              <a:t>14</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a:t>12- Adressage IPv6</a:t>
            </a:r>
          </a:p>
          <a:p>
            <a:pPr rtl="0">
              <a:buFontTx/>
              <a:buNone/>
            </a:pPr>
            <a:r>
              <a:rPr lang="fr-FR"/>
              <a:t>Qu'est-ce que je vais apprendre dans ce module?</a:t>
            </a:r>
          </a:p>
        </p:txBody>
      </p:sp>
    </p:spTree>
    <p:extLst>
      <p:ext uri="{BB962C8B-B14F-4D97-AF65-F5344CB8AC3E}">
        <p14:creationId xmlns:p14="http://schemas.microsoft.com/office/powerpoint/2010/main" val="17344456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rtl="0"/>
              <a:t>15</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a:t>12- Adressage IPv6</a:t>
            </a:r>
          </a:p>
          <a:p>
            <a:pPr rtl="0">
              <a:buFontTx/>
              <a:buNone/>
            </a:pPr>
            <a:r>
              <a:rPr lang="fr-FR"/>
              <a:t>Qu'est-ce que je vais apprendre dans ce module?</a:t>
            </a:r>
          </a:p>
          <a:p>
            <a:pPr>
              <a:buFontTx/>
              <a:buNone/>
            </a:pPr>
            <a:endParaRPr lang="en-GB" dirty="0"/>
          </a:p>
        </p:txBody>
      </p:sp>
    </p:spTree>
    <p:extLst>
      <p:ext uri="{BB962C8B-B14F-4D97-AF65-F5344CB8AC3E}">
        <p14:creationId xmlns:p14="http://schemas.microsoft.com/office/powerpoint/2010/main" val="26834367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12- Adressage IPv6</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12.1 Problèmes IPv4</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6255296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12.1 — Problèmes IPv4</a:t>
            </a:r>
          </a:p>
          <a:p>
            <a:pPr rtl="0"/>
            <a:r>
              <a:rPr lang="fr-FR"/>
              <a:t>12.1.1 — Nécessité d'IPv6</a:t>
            </a:r>
          </a:p>
        </p:txBody>
      </p:sp>
      <p:sp>
        <p:nvSpPr>
          <p:cNvPr id="4" name="Slide Number Placeholder 3"/>
          <p:cNvSpPr>
            <a:spLocks noGrp="1"/>
          </p:cNvSpPr>
          <p:nvPr>
            <p:ph type="sldNum" sz="quarter" idx="5"/>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30923122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12.1 — Problèmes IPv4</a:t>
            </a:r>
          </a:p>
          <a:p>
            <a:pPr rtl="0"/>
            <a:r>
              <a:rPr lang="fr-FR"/>
              <a:t>12.1.2 — Coexistence IPv4 et IPv6</a:t>
            </a:r>
          </a:p>
          <a:p>
            <a:pPr rtl="0"/>
            <a:r>
              <a:rPr lang="fr-FR"/>
              <a:t>12.1.3 — Vérifiez votre compréhension — Problèmes IPv4</a:t>
            </a:r>
          </a:p>
        </p:txBody>
      </p:sp>
      <p:sp>
        <p:nvSpPr>
          <p:cNvPr id="4" name="Slide Number Placeholder 3"/>
          <p:cNvSpPr>
            <a:spLocks noGrp="1"/>
          </p:cNvSpPr>
          <p:nvPr>
            <p:ph type="sldNum" sz="quarter" idx="5"/>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37156587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12- Adressage IPv6</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12.2 Représentation de l'adresse IPv6</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39632910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12.2 Représentation de l'adresse IPv6</a:t>
            </a:r>
          </a:p>
          <a:p>
            <a:pPr rtl="0"/>
            <a:r>
              <a:rPr lang="fr-FR"/>
              <a:t>12.2.1 — Formats d'adressage IPv6</a:t>
            </a:r>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42427594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12.2 - Représentation de l'adresse IPv6</a:t>
            </a:r>
          </a:p>
          <a:p>
            <a:pPr rtl="0"/>
            <a:r>
              <a:rPr lang="fr-FR"/>
              <a:t>12.2.2 — omettre le zéro du début</a:t>
            </a: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20349840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12.2 - Représentation de l'adresse IPv6</a:t>
            </a:r>
          </a:p>
          <a:p>
            <a:pPr rtl="0"/>
            <a:r>
              <a:rPr lang="fr-FR"/>
              <a:t>12.2.2 — Règle 2 — Double deux-points</a:t>
            </a:r>
          </a:p>
          <a:p>
            <a:pPr rtl="0"/>
            <a:r>
              <a:rPr lang="fr-FR"/>
              <a:t>12.2.4 – Exercice – IPv6 Address Representation</a:t>
            </a:r>
          </a:p>
        </p:txBody>
      </p:sp>
      <p:sp>
        <p:nvSpPr>
          <p:cNvPr id="4" name="Slide Number Placeholder 3"/>
          <p:cNvSpPr>
            <a:spLocks noGrp="1"/>
          </p:cNvSpPr>
          <p:nvPr>
            <p:ph type="sldNum" sz="quarter" idx="5"/>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5866465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12- Adressage IPv6</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12.2 Types d'adresses IPv4</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9777554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12.3 — Types d'adresses IPv6</a:t>
            </a:r>
          </a:p>
          <a:p>
            <a:pPr rtl="0"/>
            <a:r>
              <a:rPr lang="fr-FR"/>
              <a:t>12.3.1 - Monodiffusion, multidiffusion, anycast</a:t>
            </a:r>
          </a:p>
        </p:txBody>
      </p:sp>
      <p:sp>
        <p:nvSpPr>
          <p:cNvPr id="4" name="Slide Number Placeholder 3"/>
          <p:cNvSpPr>
            <a:spLocks noGrp="1"/>
          </p:cNvSpPr>
          <p:nvPr>
            <p:ph type="sldNum" sz="quarter" idx="5"/>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28440815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12.3 — Types d'adresses IPv6</a:t>
            </a:r>
          </a:p>
          <a:p>
            <a:pPr rtl="0"/>
            <a:r>
              <a:rPr lang="fr-FR"/>
              <a:t>12.3.2 — Longueur du préfixe IPv6</a:t>
            </a:r>
          </a:p>
        </p:txBody>
      </p:sp>
      <p:sp>
        <p:nvSpPr>
          <p:cNvPr id="4" name="Slide Number Placeholder 3"/>
          <p:cNvSpPr>
            <a:spLocks noGrp="1"/>
          </p:cNvSpPr>
          <p:nvPr>
            <p:ph type="sldNum" sz="quarter" idx="5"/>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29230026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12.3 — Types d'adresses IPv6</a:t>
            </a:r>
          </a:p>
          <a:p>
            <a:pPr rtl="0"/>
            <a:r>
              <a:rPr lang="fr-FR"/>
              <a:t>12.3.3 – Autres types d'adresses IPv6 de monodiffusion</a:t>
            </a:r>
          </a:p>
        </p:txBody>
      </p:sp>
      <p:sp>
        <p:nvSpPr>
          <p:cNvPr id="4" name="Slide Number Placeholder 3"/>
          <p:cNvSpPr>
            <a:spLocks noGrp="1"/>
          </p:cNvSpPr>
          <p:nvPr>
            <p:ph type="sldNum" sz="quarter" idx="5"/>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22839377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12.3 — Types d'adresses IPv6</a:t>
            </a:r>
          </a:p>
          <a:p>
            <a:pPr rtl="0"/>
            <a:r>
              <a:rPr lang="fr-FR"/>
              <a:t>12.3.4 — Note sur l'adresse locale unique</a:t>
            </a:r>
          </a:p>
        </p:txBody>
      </p:sp>
      <p:sp>
        <p:nvSpPr>
          <p:cNvPr id="4" name="Slide Number Placeholder 3"/>
          <p:cNvSpPr>
            <a:spLocks noGrp="1"/>
          </p:cNvSpPr>
          <p:nvPr>
            <p:ph type="sldNum" sz="quarter" idx="5"/>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22884096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12.3 — Types d'adresses IPv6</a:t>
            </a:r>
          </a:p>
          <a:p>
            <a:pPr rtl="0"/>
            <a:r>
              <a:rPr lang="fr-FR"/>
              <a:t>12.3.5 — GUA IPv6</a:t>
            </a:r>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18509466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12.3 — Types d'adresses IPv6</a:t>
            </a:r>
          </a:p>
          <a:p>
            <a:pPr rtl="0"/>
            <a:r>
              <a:rPr lang="fr-FR"/>
              <a:t>12.3.5 — Structure GUA IPv6</a:t>
            </a:r>
          </a:p>
        </p:txBody>
      </p:sp>
      <p:sp>
        <p:nvSpPr>
          <p:cNvPr id="4" name="Slide Number Placeholder 3"/>
          <p:cNvSpPr>
            <a:spLocks noGrp="1"/>
          </p:cNvSpPr>
          <p:nvPr>
            <p:ph type="sldNum" sz="quarter" idx="5"/>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19203906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12.3 — Types d'adresses IPv6</a:t>
            </a:r>
          </a:p>
          <a:p>
            <a:pPr rtl="0"/>
            <a:r>
              <a:rPr lang="fr-FR"/>
              <a:t>12.3.6 — LLA IPv6</a:t>
            </a:r>
          </a:p>
          <a:p>
            <a:pPr rtl="0"/>
            <a:r>
              <a:rPr lang="fr-FR"/>
              <a:t>12.3.7 — Vérifiez votre compréhension — Types d'adresses IPv6</a:t>
            </a:r>
          </a:p>
        </p:txBody>
      </p:sp>
      <p:sp>
        <p:nvSpPr>
          <p:cNvPr id="4" name="Slide Number Placeholder 3"/>
          <p:cNvSpPr>
            <a:spLocks noGrp="1"/>
          </p:cNvSpPr>
          <p:nvPr>
            <p:ph type="sldNum" sz="quarter" idx="5"/>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26617694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12- Adressage IPv6</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12.4- Configuration statique GUA et LLA</a:t>
            </a:r>
          </a:p>
        </p:txBody>
      </p:sp>
      <p:sp>
        <p:nvSpPr>
          <p:cNvPr id="4" name="Slide Number Placeholder 3"/>
          <p:cNvSpPr>
            <a:spLocks noGrp="1"/>
          </p:cNvSpPr>
          <p:nvPr>
            <p:ph type="sldNum" sz="quarter" idx="10"/>
          </p:nvPr>
        </p:nvSpPr>
        <p:spPr/>
        <p:txBody>
          <a:bodyPr/>
          <a:lstStyle/>
          <a:p>
            <a:pPr rtl="0"/>
            <a:fld id="{5641018C-6CAF-B84E-B92C-ECB119457FBA}" type="slidenum">
              <a:rPr/>
              <a:t>31</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12.4 – Configuration statique GUA et LLA</a:t>
            </a:r>
          </a:p>
          <a:p>
            <a:pPr rtl="0"/>
            <a:r>
              <a:rPr lang="fr-FR"/>
              <a:t>12.4.1 — Configuration GUA statique sur un routeur</a:t>
            </a:r>
          </a:p>
        </p:txBody>
      </p:sp>
      <p:sp>
        <p:nvSpPr>
          <p:cNvPr id="4" name="Slide Number Placeholder 3"/>
          <p:cNvSpPr>
            <a:spLocks noGrp="1"/>
          </p:cNvSpPr>
          <p:nvPr>
            <p:ph type="sldNum" sz="quarter" idx="5"/>
          </p:nvPr>
        </p:nvSpPr>
        <p:spPr/>
        <p:txBody>
          <a:bodyPr/>
          <a:lstStyle/>
          <a:p>
            <a:pPr rtl="0"/>
            <a:fld id="{5641018C-6CAF-B84E-B92C-ECB119457FBA}" type="slidenum">
              <a:rPr/>
              <a:t>32</a:t>
            </a:fld>
            <a:endParaRPr/>
          </a:p>
        </p:txBody>
      </p:sp>
    </p:spTree>
    <p:extLst>
      <p:ext uri="{BB962C8B-B14F-4D97-AF65-F5344CB8AC3E}">
        <p14:creationId xmlns:p14="http://schemas.microsoft.com/office/powerpoint/2010/main" val="12875671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12.4 – Configuration statique GUA et LLA</a:t>
            </a:r>
          </a:p>
          <a:p>
            <a:pPr rtl="0"/>
            <a:r>
              <a:rPr lang="fr-FR"/>
              <a:t>12.4.2 — Configuration GUA statique sur un hôte Windows</a:t>
            </a:r>
          </a:p>
        </p:txBody>
      </p:sp>
      <p:sp>
        <p:nvSpPr>
          <p:cNvPr id="4" name="Slide Number Placeholder 3"/>
          <p:cNvSpPr>
            <a:spLocks noGrp="1"/>
          </p:cNvSpPr>
          <p:nvPr>
            <p:ph type="sldNum" sz="quarter" idx="5"/>
          </p:nvPr>
        </p:nvSpPr>
        <p:spPr/>
        <p:txBody>
          <a:bodyPr/>
          <a:lstStyle/>
          <a:p>
            <a:pPr rtl="0"/>
            <a:fld id="{5641018C-6CAF-B84E-B92C-ECB119457FBA}" type="slidenum">
              <a:rPr/>
              <a:t>33</a:t>
            </a:fld>
            <a:endParaRPr/>
          </a:p>
        </p:txBody>
      </p:sp>
    </p:spTree>
    <p:extLst>
      <p:ext uri="{BB962C8B-B14F-4D97-AF65-F5344CB8AC3E}">
        <p14:creationId xmlns:p14="http://schemas.microsoft.com/office/powerpoint/2010/main" val="9023443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12.4 – Configuration statique GUA et LLA</a:t>
            </a:r>
          </a:p>
          <a:p>
            <a:pPr rtl="0"/>
            <a:r>
              <a:rPr lang="fr-FR"/>
              <a:t>12.4.3 — Configuration GUA statique d'une adresse monodiffusion lien-local</a:t>
            </a:r>
          </a:p>
          <a:p>
            <a:pPr rtl="0"/>
            <a:r>
              <a:rPr lang="fr-FR"/>
              <a:t>12.4.4 — Vérificateur de syntaxe — Configuration statique GUA et LLA</a:t>
            </a:r>
          </a:p>
        </p:txBody>
      </p:sp>
      <p:sp>
        <p:nvSpPr>
          <p:cNvPr id="4" name="Slide Number Placeholder 3"/>
          <p:cNvSpPr>
            <a:spLocks noGrp="1"/>
          </p:cNvSpPr>
          <p:nvPr>
            <p:ph type="sldNum" sz="quarter" idx="5"/>
          </p:nvPr>
        </p:nvSpPr>
        <p:spPr/>
        <p:txBody>
          <a:bodyPr/>
          <a:lstStyle/>
          <a:p>
            <a:pPr rtl="0"/>
            <a:fld id="{5641018C-6CAF-B84E-B92C-ECB119457FBA}" type="slidenum">
              <a:rPr/>
              <a:t>34</a:t>
            </a:fld>
            <a:endParaRPr/>
          </a:p>
        </p:txBody>
      </p:sp>
    </p:spTree>
    <p:extLst>
      <p:ext uri="{BB962C8B-B14F-4D97-AF65-F5344CB8AC3E}">
        <p14:creationId xmlns:p14="http://schemas.microsoft.com/office/powerpoint/2010/main" val="18422878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12- Adressage IPv6</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12.5 Adressage dynamique IPv4 pour les IPv6 GUA</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35</a:t>
            </a:fld>
            <a:endParaRPr/>
          </a:p>
        </p:txBody>
      </p:sp>
    </p:spTree>
    <p:extLst>
      <p:ext uri="{BB962C8B-B14F-4D97-AF65-F5344CB8AC3E}">
        <p14:creationId xmlns:p14="http://schemas.microsoft.com/office/powerpoint/2010/main" val="88795270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12.5 — Adressage dynamique pour les IPv6 GUA</a:t>
            </a:r>
          </a:p>
          <a:p>
            <a:pPr rtl="0"/>
            <a:r>
              <a:rPr lang="fr-FR"/>
              <a:t>12.5.1 — Messages RS et AR</a:t>
            </a:r>
          </a:p>
        </p:txBody>
      </p:sp>
      <p:sp>
        <p:nvSpPr>
          <p:cNvPr id="4" name="Slide Number Placeholder 3"/>
          <p:cNvSpPr>
            <a:spLocks noGrp="1"/>
          </p:cNvSpPr>
          <p:nvPr>
            <p:ph type="sldNum" sz="quarter" idx="5"/>
          </p:nvPr>
        </p:nvSpPr>
        <p:spPr/>
        <p:txBody>
          <a:bodyPr/>
          <a:lstStyle/>
          <a:p>
            <a:pPr rtl="0"/>
            <a:fld id="{5641018C-6CAF-B84E-B92C-ECB119457FBA}" type="slidenum">
              <a:rPr/>
              <a:t>36</a:t>
            </a:fld>
            <a:endParaRPr/>
          </a:p>
        </p:txBody>
      </p:sp>
    </p:spTree>
    <p:extLst>
      <p:ext uri="{BB962C8B-B14F-4D97-AF65-F5344CB8AC3E}">
        <p14:creationId xmlns:p14="http://schemas.microsoft.com/office/powerpoint/2010/main" val="99959092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12.5 — Adressage dynamique pour les IPv6 GUA</a:t>
            </a:r>
          </a:p>
          <a:p>
            <a:pPr rtl="0"/>
            <a:r>
              <a:rPr lang="fr-FR"/>
              <a:t>12.5.2 — Méthode 1: SLAAC</a:t>
            </a:r>
          </a:p>
        </p:txBody>
      </p:sp>
      <p:sp>
        <p:nvSpPr>
          <p:cNvPr id="4" name="Slide Number Placeholder 3"/>
          <p:cNvSpPr>
            <a:spLocks noGrp="1"/>
          </p:cNvSpPr>
          <p:nvPr>
            <p:ph type="sldNum" sz="quarter" idx="5"/>
          </p:nvPr>
        </p:nvSpPr>
        <p:spPr/>
        <p:txBody>
          <a:bodyPr/>
          <a:lstStyle/>
          <a:p>
            <a:pPr rtl="0"/>
            <a:fld id="{5641018C-6CAF-B84E-B92C-ECB119457FBA}" type="slidenum">
              <a:rPr/>
              <a:t>37</a:t>
            </a:fld>
            <a:endParaRPr/>
          </a:p>
        </p:txBody>
      </p:sp>
    </p:spTree>
    <p:extLst>
      <p:ext uri="{BB962C8B-B14F-4D97-AF65-F5344CB8AC3E}">
        <p14:creationId xmlns:p14="http://schemas.microsoft.com/office/powerpoint/2010/main" val="202577679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12.5 — Adressage dynamique pour les IPv6 GUA</a:t>
            </a:r>
          </a:p>
          <a:p>
            <a:pPr rtl="0"/>
            <a:r>
              <a:rPr lang="fr-FR"/>
              <a:t>12.5.3 — Méthode 2: SLAAC et DHCP sans état</a:t>
            </a:r>
          </a:p>
        </p:txBody>
      </p:sp>
      <p:sp>
        <p:nvSpPr>
          <p:cNvPr id="4" name="Slide Number Placeholder 3"/>
          <p:cNvSpPr>
            <a:spLocks noGrp="1"/>
          </p:cNvSpPr>
          <p:nvPr>
            <p:ph type="sldNum" sz="quarter" idx="5"/>
          </p:nvPr>
        </p:nvSpPr>
        <p:spPr/>
        <p:txBody>
          <a:bodyPr/>
          <a:lstStyle/>
          <a:p>
            <a:pPr rtl="0"/>
            <a:fld id="{5641018C-6CAF-B84E-B92C-ECB119457FBA}" type="slidenum">
              <a:rPr/>
              <a:t>38</a:t>
            </a:fld>
            <a:endParaRPr/>
          </a:p>
        </p:txBody>
      </p:sp>
    </p:spTree>
    <p:extLst>
      <p:ext uri="{BB962C8B-B14F-4D97-AF65-F5344CB8AC3E}">
        <p14:creationId xmlns:p14="http://schemas.microsoft.com/office/powerpoint/2010/main" val="15810016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12.5 — Adressage dynamique pour les IPv6 GUA</a:t>
            </a:r>
          </a:p>
          <a:p>
            <a:pPr rtl="0"/>
            <a:r>
              <a:rPr lang="fr-FR"/>
              <a:t>12.5.4 — Méthode 3: DHCPv6 avec état</a:t>
            </a:r>
          </a:p>
        </p:txBody>
      </p:sp>
      <p:sp>
        <p:nvSpPr>
          <p:cNvPr id="4" name="Slide Number Placeholder 3"/>
          <p:cNvSpPr>
            <a:spLocks noGrp="1"/>
          </p:cNvSpPr>
          <p:nvPr>
            <p:ph type="sldNum" sz="quarter" idx="5"/>
          </p:nvPr>
        </p:nvSpPr>
        <p:spPr/>
        <p:txBody>
          <a:bodyPr/>
          <a:lstStyle/>
          <a:p>
            <a:pPr rtl="0"/>
            <a:fld id="{5641018C-6CAF-B84E-B92C-ECB119457FBA}" type="slidenum">
              <a:rPr/>
              <a:t>39</a:t>
            </a:fld>
            <a:endParaRPr/>
          </a:p>
        </p:txBody>
      </p:sp>
    </p:spTree>
    <p:extLst>
      <p:ext uri="{BB962C8B-B14F-4D97-AF65-F5344CB8AC3E}">
        <p14:creationId xmlns:p14="http://schemas.microsoft.com/office/powerpoint/2010/main" val="421836720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12.5 — Adressage dynamique pour les IPv6 GUA</a:t>
            </a:r>
          </a:p>
          <a:p>
            <a:pPr rtl="0"/>
            <a:r>
              <a:rPr lang="fr-FR"/>
              <a:t>12.5.5 - Processus EUI-64 contre génération aléatoire</a:t>
            </a:r>
          </a:p>
        </p:txBody>
      </p:sp>
      <p:sp>
        <p:nvSpPr>
          <p:cNvPr id="4" name="Slide Number Placeholder 3"/>
          <p:cNvSpPr>
            <a:spLocks noGrp="1"/>
          </p:cNvSpPr>
          <p:nvPr>
            <p:ph type="sldNum" sz="quarter" idx="5"/>
          </p:nvPr>
        </p:nvSpPr>
        <p:spPr/>
        <p:txBody>
          <a:bodyPr/>
          <a:lstStyle/>
          <a:p>
            <a:pPr rtl="0"/>
            <a:fld id="{5641018C-6CAF-B84E-B92C-ECB119457FBA}" type="slidenum">
              <a:rPr/>
              <a:t>40</a:t>
            </a:fld>
            <a:endParaRPr/>
          </a:p>
        </p:txBody>
      </p:sp>
    </p:spTree>
    <p:extLst>
      <p:ext uri="{BB962C8B-B14F-4D97-AF65-F5344CB8AC3E}">
        <p14:creationId xmlns:p14="http://schemas.microsoft.com/office/powerpoint/2010/main" val="59283846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12.5 — Adressage dynamique pour les IPv6 GUA</a:t>
            </a:r>
          </a:p>
          <a:p>
            <a:pPr rtl="0"/>
            <a:r>
              <a:rPr lang="fr-FR"/>
              <a:t>12.5.6 — Processus EUI-64</a:t>
            </a:r>
          </a:p>
        </p:txBody>
      </p:sp>
      <p:sp>
        <p:nvSpPr>
          <p:cNvPr id="4" name="Slide Number Placeholder 3"/>
          <p:cNvSpPr>
            <a:spLocks noGrp="1"/>
          </p:cNvSpPr>
          <p:nvPr>
            <p:ph type="sldNum" sz="quarter" idx="5"/>
          </p:nvPr>
        </p:nvSpPr>
        <p:spPr/>
        <p:txBody>
          <a:bodyPr/>
          <a:lstStyle/>
          <a:p>
            <a:pPr rtl="0"/>
            <a:fld id="{5641018C-6CAF-B84E-B92C-ECB119457FBA}" type="slidenum">
              <a:rPr/>
              <a:t>41</a:t>
            </a:fld>
            <a:endParaRPr/>
          </a:p>
        </p:txBody>
      </p:sp>
    </p:spTree>
    <p:extLst>
      <p:ext uri="{BB962C8B-B14F-4D97-AF65-F5344CB8AC3E}">
        <p14:creationId xmlns:p14="http://schemas.microsoft.com/office/powerpoint/2010/main" val="41330758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6</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6977174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12.5 — Adressage dynamique pour les IPv6 GUA</a:t>
            </a:r>
          </a:p>
          <a:p>
            <a:pPr rtl="0"/>
            <a:r>
              <a:rPr lang="fr-FR"/>
              <a:t>12.5.7 – ID d'interface générés aléatoirement</a:t>
            </a:r>
          </a:p>
          <a:p>
            <a:pPr rtl="0"/>
            <a:r>
              <a:rPr lang="fr-FR"/>
              <a:t>12.5.8 — Vérifiez votre compréhension — Adresse dynamique pour les GUA IPv6</a:t>
            </a:r>
          </a:p>
        </p:txBody>
      </p:sp>
      <p:sp>
        <p:nvSpPr>
          <p:cNvPr id="4" name="Slide Number Placeholder 3"/>
          <p:cNvSpPr>
            <a:spLocks noGrp="1"/>
          </p:cNvSpPr>
          <p:nvPr>
            <p:ph type="sldNum" sz="quarter" idx="5"/>
          </p:nvPr>
        </p:nvSpPr>
        <p:spPr/>
        <p:txBody>
          <a:bodyPr/>
          <a:lstStyle/>
          <a:p>
            <a:pPr rtl="0"/>
            <a:fld id="{5641018C-6CAF-B84E-B92C-ECB119457FBA}" type="slidenum">
              <a:rPr/>
              <a:t>42</a:t>
            </a:fld>
            <a:endParaRPr/>
          </a:p>
        </p:txBody>
      </p:sp>
    </p:spTree>
    <p:extLst>
      <p:ext uri="{BB962C8B-B14F-4D97-AF65-F5344CB8AC3E}">
        <p14:creationId xmlns:p14="http://schemas.microsoft.com/office/powerpoint/2010/main" val="272270173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12- Adressage IPv6</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12.6 Adressage dynamique IPv4 pour les IPv6 LLA</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43</a:t>
            </a:fld>
            <a:endParaRPr/>
          </a:p>
        </p:txBody>
      </p:sp>
    </p:spTree>
    <p:extLst>
      <p:ext uri="{BB962C8B-B14F-4D97-AF65-F5344CB8AC3E}">
        <p14:creationId xmlns:p14="http://schemas.microsoft.com/office/powerpoint/2010/main" val="48748049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12.6 — Adressage dynamique pour les IPv6 LLA</a:t>
            </a:r>
          </a:p>
          <a:p>
            <a:pPr rtl="0"/>
            <a:r>
              <a:rPr lang="fr-FR"/>
              <a:t>12.6.1 — LLA dynamiques</a:t>
            </a:r>
          </a:p>
        </p:txBody>
      </p:sp>
      <p:sp>
        <p:nvSpPr>
          <p:cNvPr id="4" name="Slide Number Placeholder 3"/>
          <p:cNvSpPr>
            <a:spLocks noGrp="1"/>
          </p:cNvSpPr>
          <p:nvPr>
            <p:ph type="sldNum" sz="quarter" idx="5"/>
          </p:nvPr>
        </p:nvSpPr>
        <p:spPr/>
        <p:txBody>
          <a:bodyPr/>
          <a:lstStyle/>
          <a:p>
            <a:pPr rtl="0"/>
            <a:fld id="{5641018C-6CAF-B84E-B92C-ECB119457FBA}" type="slidenum">
              <a:rPr/>
              <a:t>44</a:t>
            </a:fld>
            <a:endParaRPr/>
          </a:p>
        </p:txBody>
      </p:sp>
    </p:spTree>
    <p:extLst>
      <p:ext uri="{BB962C8B-B14F-4D97-AF65-F5344CB8AC3E}">
        <p14:creationId xmlns:p14="http://schemas.microsoft.com/office/powerpoint/2010/main" val="209526048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12.6 — Adressage dynamique pour les IPv6 LLA</a:t>
            </a:r>
          </a:p>
          <a:p>
            <a:pPr rtl="0"/>
            <a:r>
              <a:rPr lang="fr-FR"/>
              <a:t>12.6.2 — LLA dynamiques sous Windows</a:t>
            </a:r>
          </a:p>
        </p:txBody>
      </p:sp>
      <p:sp>
        <p:nvSpPr>
          <p:cNvPr id="4" name="Slide Number Placeholder 3"/>
          <p:cNvSpPr>
            <a:spLocks noGrp="1"/>
          </p:cNvSpPr>
          <p:nvPr>
            <p:ph type="sldNum" sz="quarter" idx="5"/>
          </p:nvPr>
        </p:nvSpPr>
        <p:spPr/>
        <p:txBody>
          <a:bodyPr/>
          <a:lstStyle/>
          <a:p>
            <a:pPr rtl="0"/>
            <a:fld id="{5641018C-6CAF-B84E-B92C-ECB119457FBA}" type="slidenum">
              <a:rPr/>
              <a:t>45</a:t>
            </a:fld>
            <a:endParaRPr/>
          </a:p>
        </p:txBody>
      </p:sp>
    </p:spTree>
    <p:extLst>
      <p:ext uri="{BB962C8B-B14F-4D97-AF65-F5344CB8AC3E}">
        <p14:creationId xmlns:p14="http://schemas.microsoft.com/office/powerpoint/2010/main" val="370592384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12.6 — Adressage dynamique pour les IPv6 LLA</a:t>
            </a:r>
          </a:p>
          <a:p>
            <a:pPr rtl="0"/>
            <a:r>
              <a:rPr lang="fr-FR"/>
              <a:t>12.6.3 — LLA dynamiques sur les routeurs Cisco</a:t>
            </a:r>
          </a:p>
        </p:txBody>
      </p:sp>
      <p:sp>
        <p:nvSpPr>
          <p:cNvPr id="4" name="Slide Number Placeholder 3"/>
          <p:cNvSpPr>
            <a:spLocks noGrp="1"/>
          </p:cNvSpPr>
          <p:nvPr>
            <p:ph type="sldNum" sz="quarter" idx="5"/>
          </p:nvPr>
        </p:nvSpPr>
        <p:spPr/>
        <p:txBody>
          <a:bodyPr/>
          <a:lstStyle/>
          <a:p>
            <a:pPr rtl="0"/>
            <a:fld id="{5641018C-6CAF-B84E-B92C-ECB119457FBA}" type="slidenum">
              <a:rPr/>
              <a:t>46</a:t>
            </a:fld>
            <a:endParaRPr/>
          </a:p>
        </p:txBody>
      </p:sp>
    </p:spTree>
    <p:extLst>
      <p:ext uri="{BB962C8B-B14F-4D97-AF65-F5344CB8AC3E}">
        <p14:creationId xmlns:p14="http://schemas.microsoft.com/office/powerpoint/2010/main" val="140442229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12.6 — Adressage dynamique pour les IPv6 LLA</a:t>
            </a:r>
          </a:p>
          <a:p>
            <a:pPr rtl="0"/>
            <a:r>
              <a:rPr lang="fr-FR"/>
              <a:t>12.6.4 – Vérifier la configuration des adresses IPv6</a:t>
            </a:r>
          </a:p>
          <a:p>
            <a:pPr rtl="0"/>
            <a:r>
              <a:rPr lang="fr-FR"/>
              <a:t>12.6.5 – Contrôleur de syntaxe - Vérification de la configuration d'adresse IP</a:t>
            </a:r>
          </a:p>
        </p:txBody>
      </p:sp>
      <p:sp>
        <p:nvSpPr>
          <p:cNvPr id="4" name="Slide Number Placeholder 3"/>
          <p:cNvSpPr>
            <a:spLocks noGrp="1"/>
          </p:cNvSpPr>
          <p:nvPr>
            <p:ph type="sldNum" sz="quarter" idx="5"/>
          </p:nvPr>
        </p:nvSpPr>
        <p:spPr/>
        <p:txBody>
          <a:bodyPr/>
          <a:lstStyle/>
          <a:p>
            <a:pPr rtl="0"/>
            <a:fld id="{5641018C-6CAF-B84E-B92C-ECB119457FBA}" type="slidenum">
              <a:rPr/>
              <a:t>47</a:t>
            </a:fld>
            <a:endParaRPr/>
          </a:p>
        </p:txBody>
      </p:sp>
    </p:spTree>
    <p:extLst>
      <p:ext uri="{BB962C8B-B14F-4D97-AF65-F5344CB8AC3E}">
        <p14:creationId xmlns:p14="http://schemas.microsoft.com/office/powerpoint/2010/main" val="44155349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rtl="0"/>
              <a:t>48</a:t>
            </a:fld>
            <a:endParaRPr sz="80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12 — Adressage IPv6</a:t>
            </a:r>
          </a:p>
          <a:p>
            <a:pPr rtl="0"/>
            <a:r>
              <a:rPr lang="fr-FR"/>
              <a:t>12.6 — Adressage dynamique pour les IPv6 LLA</a:t>
            </a:r>
          </a:p>
          <a:p>
            <a:pPr rtl="0"/>
            <a:r>
              <a:rPr lang="fr-FR"/>
              <a:t>12.6.6 – Packet Tracer - Configurer l'adressage IPv6</a:t>
            </a:r>
          </a:p>
        </p:txBody>
      </p:sp>
    </p:spTree>
    <p:extLst>
      <p:ext uri="{BB962C8B-B14F-4D97-AF65-F5344CB8AC3E}">
        <p14:creationId xmlns:p14="http://schemas.microsoft.com/office/powerpoint/2010/main" val="413312277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12- Adressage IPv6</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12.7 Adresses de multidiffusion IPv4</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49</a:t>
            </a:fld>
            <a:endParaRPr/>
          </a:p>
        </p:txBody>
      </p:sp>
    </p:spTree>
    <p:extLst>
      <p:ext uri="{BB962C8B-B14F-4D97-AF65-F5344CB8AC3E}">
        <p14:creationId xmlns:p14="http://schemas.microsoft.com/office/powerpoint/2010/main" val="376386019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12.7 — Adresses de multidiffusion IPv6</a:t>
            </a:r>
          </a:p>
          <a:p>
            <a:pPr rtl="0"/>
            <a:r>
              <a:rPr lang="fr-FR"/>
              <a:t>12.7.1 – Les adresses de multidiffusion IPv6 attribuées</a:t>
            </a:r>
          </a:p>
        </p:txBody>
      </p:sp>
      <p:sp>
        <p:nvSpPr>
          <p:cNvPr id="4" name="Slide Number Placeholder 3"/>
          <p:cNvSpPr>
            <a:spLocks noGrp="1"/>
          </p:cNvSpPr>
          <p:nvPr>
            <p:ph type="sldNum" sz="quarter" idx="5"/>
          </p:nvPr>
        </p:nvSpPr>
        <p:spPr/>
        <p:txBody>
          <a:bodyPr/>
          <a:lstStyle/>
          <a:p>
            <a:pPr rtl="0"/>
            <a:fld id="{5641018C-6CAF-B84E-B92C-ECB119457FBA}" type="slidenum">
              <a:rPr/>
              <a:t>50</a:t>
            </a:fld>
            <a:endParaRPr/>
          </a:p>
        </p:txBody>
      </p:sp>
    </p:spTree>
    <p:extLst>
      <p:ext uri="{BB962C8B-B14F-4D97-AF65-F5344CB8AC3E}">
        <p14:creationId xmlns:p14="http://schemas.microsoft.com/office/powerpoint/2010/main" val="412218536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12.7 — Adresses de multidiffusion IPv6</a:t>
            </a:r>
          </a:p>
          <a:p>
            <a:pPr rtl="0"/>
            <a:r>
              <a:rPr lang="fr-FR"/>
              <a:t>12.7.2 — Adresses de multidiffusion IPv6 connues</a:t>
            </a:r>
          </a:p>
        </p:txBody>
      </p:sp>
      <p:sp>
        <p:nvSpPr>
          <p:cNvPr id="4" name="Slide Number Placeholder 3"/>
          <p:cNvSpPr>
            <a:spLocks noGrp="1"/>
          </p:cNvSpPr>
          <p:nvPr>
            <p:ph type="sldNum" sz="quarter" idx="5"/>
          </p:nvPr>
        </p:nvSpPr>
        <p:spPr/>
        <p:txBody>
          <a:bodyPr/>
          <a:lstStyle/>
          <a:p>
            <a:pPr rtl="0"/>
            <a:fld id="{5641018C-6CAF-B84E-B92C-ECB119457FBA}" type="slidenum">
              <a:rPr/>
              <a:t>51</a:t>
            </a:fld>
            <a:endParaRPr/>
          </a:p>
        </p:txBody>
      </p:sp>
    </p:spTree>
    <p:extLst>
      <p:ext uri="{BB962C8B-B14F-4D97-AF65-F5344CB8AC3E}">
        <p14:creationId xmlns:p14="http://schemas.microsoft.com/office/powerpoint/2010/main" val="31160398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7</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12.7 — Adresses de multidiffusion IPv6</a:t>
            </a:r>
          </a:p>
          <a:p>
            <a:pPr rtl="0"/>
            <a:r>
              <a:rPr lang="fr-FR"/>
              <a:t>12.7.3 – Adresses de multidiffusion IPv6 de nœud sollicité</a:t>
            </a:r>
          </a:p>
          <a:p>
            <a:pPr rtl="0"/>
            <a:r>
              <a:rPr lang="fr-FR"/>
              <a:t>12.7.4 – Travaux pratiques - Identification des adresses IPv6</a:t>
            </a:r>
          </a:p>
        </p:txBody>
      </p:sp>
      <p:sp>
        <p:nvSpPr>
          <p:cNvPr id="4" name="Slide Number Placeholder 3"/>
          <p:cNvSpPr>
            <a:spLocks noGrp="1"/>
          </p:cNvSpPr>
          <p:nvPr>
            <p:ph type="sldNum" sz="quarter" idx="5"/>
          </p:nvPr>
        </p:nvSpPr>
        <p:spPr/>
        <p:txBody>
          <a:bodyPr/>
          <a:lstStyle/>
          <a:p>
            <a:pPr rtl="0"/>
            <a:fld id="{5641018C-6CAF-B84E-B92C-ECB119457FBA}" type="slidenum">
              <a:rPr/>
              <a:t>52</a:t>
            </a:fld>
            <a:endParaRPr/>
          </a:p>
        </p:txBody>
      </p:sp>
    </p:spTree>
    <p:extLst>
      <p:ext uri="{BB962C8B-B14F-4D97-AF65-F5344CB8AC3E}">
        <p14:creationId xmlns:p14="http://schemas.microsoft.com/office/powerpoint/2010/main" val="139093750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rtl="0"/>
              <a:t>53</a:t>
            </a:fld>
            <a:endParaRPr sz="80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12 — Adressage IPv6</a:t>
            </a:r>
          </a:p>
          <a:p>
            <a:pPr rtl="0"/>
            <a:r>
              <a:rPr lang="fr-FR"/>
              <a:t>12.7 — Adresses de multidiffusion IPv6</a:t>
            </a:r>
          </a:p>
          <a:p>
            <a:pPr rtl="0"/>
            <a:r>
              <a:rPr lang="fr-FR"/>
              <a:t>12.7.4 – Travaux pratiques - Identification des adresses IPv6</a:t>
            </a:r>
          </a:p>
        </p:txBody>
      </p:sp>
    </p:spTree>
    <p:extLst>
      <p:ext uri="{BB962C8B-B14F-4D97-AF65-F5344CB8AC3E}">
        <p14:creationId xmlns:p14="http://schemas.microsoft.com/office/powerpoint/2010/main" val="188469704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12- Adressage IPv6</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12.8 Sous-réseau d'un réseau IPv6</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54</a:t>
            </a:fld>
            <a:endParaRPr/>
          </a:p>
        </p:txBody>
      </p:sp>
    </p:spTree>
    <p:extLst>
      <p:ext uri="{BB962C8B-B14F-4D97-AF65-F5344CB8AC3E}">
        <p14:creationId xmlns:p14="http://schemas.microsoft.com/office/powerpoint/2010/main" val="189226657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12.8 - Sous-réseau d'un réseau IPv6</a:t>
            </a:r>
          </a:p>
          <a:p>
            <a:pPr rtl="0"/>
            <a:r>
              <a:rPr lang="fr-FR"/>
              <a:t>12.8.1 – Sous-réseau utilisant l'ID de sous-réseau</a:t>
            </a:r>
          </a:p>
        </p:txBody>
      </p:sp>
      <p:sp>
        <p:nvSpPr>
          <p:cNvPr id="4" name="Slide Number Placeholder 3"/>
          <p:cNvSpPr>
            <a:spLocks noGrp="1"/>
          </p:cNvSpPr>
          <p:nvPr>
            <p:ph type="sldNum" sz="quarter" idx="5"/>
          </p:nvPr>
        </p:nvSpPr>
        <p:spPr/>
        <p:txBody>
          <a:bodyPr/>
          <a:lstStyle/>
          <a:p>
            <a:pPr rtl="0"/>
            <a:fld id="{5641018C-6CAF-B84E-B92C-ECB119457FBA}" type="slidenum">
              <a:rPr/>
              <a:t>55</a:t>
            </a:fld>
            <a:endParaRPr/>
          </a:p>
        </p:txBody>
      </p:sp>
    </p:spTree>
    <p:extLst>
      <p:ext uri="{BB962C8B-B14F-4D97-AF65-F5344CB8AC3E}">
        <p14:creationId xmlns:p14="http://schemas.microsoft.com/office/powerpoint/2010/main" val="332436831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12.8 - Sous-réseau d'un réseau IPv6</a:t>
            </a:r>
          </a:p>
          <a:p>
            <a:pPr rtl="0"/>
            <a:r>
              <a:rPr lang="fr-FR"/>
              <a:t>12.8.2 — Exemple de sous-réseau IPv6</a:t>
            </a:r>
          </a:p>
        </p:txBody>
      </p:sp>
      <p:sp>
        <p:nvSpPr>
          <p:cNvPr id="4" name="Slide Number Placeholder 3"/>
          <p:cNvSpPr>
            <a:spLocks noGrp="1"/>
          </p:cNvSpPr>
          <p:nvPr>
            <p:ph type="sldNum" sz="quarter" idx="5"/>
          </p:nvPr>
        </p:nvSpPr>
        <p:spPr/>
        <p:txBody>
          <a:bodyPr/>
          <a:lstStyle/>
          <a:p>
            <a:pPr rtl="0"/>
            <a:fld id="{5641018C-6CAF-B84E-B92C-ECB119457FBA}" type="slidenum">
              <a:rPr/>
              <a:t>56</a:t>
            </a:fld>
            <a:endParaRPr/>
          </a:p>
        </p:txBody>
      </p:sp>
    </p:spTree>
    <p:extLst>
      <p:ext uri="{BB962C8B-B14F-4D97-AF65-F5344CB8AC3E}">
        <p14:creationId xmlns:p14="http://schemas.microsoft.com/office/powerpoint/2010/main" val="218861324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12.8 - Sous-réseau d'un réseau IPv6</a:t>
            </a:r>
          </a:p>
          <a:p>
            <a:pPr rtl="0"/>
            <a:r>
              <a:rPr lang="fr-FR"/>
              <a:t>8.3.1.3 - Attribution de sous-réseaux IPv6</a:t>
            </a:r>
          </a:p>
        </p:txBody>
      </p:sp>
      <p:sp>
        <p:nvSpPr>
          <p:cNvPr id="4" name="Slide Number Placeholder 3"/>
          <p:cNvSpPr>
            <a:spLocks noGrp="1"/>
          </p:cNvSpPr>
          <p:nvPr>
            <p:ph type="sldNum" sz="quarter" idx="5"/>
          </p:nvPr>
        </p:nvSpPr>
        <p:spPr/>
        <p:txBody>
          <a:bodyPr/>
          <a:lstStyle/>
          <a:p>
            <a:pPr rtl="0"/>
            <a:fld id="{5641018C-6CAF-B84E-B92C-ECB119457FBA}" type="slidenum">
              <a:rPr/>
              <a:t>57</a:t>
            </a:fld>
            <a:endParaRPr/>
          </a:p>
        </p:txBody>
      </p:sp>
    </p:spTree>
    <p:extLst>
      <p:ext uri="{BB962C8B-B14F-4D97-AF65-F5344CB8AC3E}">
        <p14:creationId xmlns:p14="http://schemas.microsoft.com/office/powerpoint/2010/main" val="654208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12 — Adressage IPv6</a:t>
            </a:r>
          </a:p>
          <a:p>
            <a:pPr rtl="0"/>
            <a:r>
              <a:rPr lang="fr-FR"/>
              <a:t>12.8 - Sous-réseau d'un réseau IPv6</a:t>
            </a:r>
          </a:p>
          <a:p>
            <a:pPr rtl="0"/>
            <a:r>
              <a:rPr lang="fr-FR"/>
              <a:t>12.8.4 — Routeur configuré avec des sous-réseaux IPv6</a:t>
            </a:r>
          </a:p>
          <a:p>
            <a:pPr rtl="0"/>
            <a:r>
              <a:rPr lang="fr-FR"/>
              <a:t>12.8.5 — Vérifiez votre compréhension — Sous-réseautage d'un réseau IPv6</a:t>
            </a:r>
          </a:p>
        </p:txBody>
      </p:sp>
      <p:sp>
        <p:nvSpPr>
          <p:cNvPr id="4" name="Slide Number Placeholder 3"/>
          <p:cNvSpPr>
            <a:spLocks noGrp="1"/>
          </p:cNvSpPr>
          <p:nvPr>
            <p:ph type="sldNum" sz="quarter" idx="5"/>
          </p:nvPr>
        </p:nvSpPr>
        <p:spPr/>
        <p:txBody>
          <a:bodyPr/>
          <a:lstStyle/>
          <a:p>
            <a:pPr rtl="0"/>
            <a:fld id="{5641018C-6CAF-B84E-B92C-ECB119457FBA}" type="slidenum">
              <a:rPr/>
              <a:t>58</a:t>
            </a:fld>
            <a:endParaRPr/>
          </a:p>
        </p:txBody>
      </p:sp>
    </p:spTree>
    <p:extLst>
      <p:ext uri="{BB962C8B-B14F-4D97-AF65-F5344CB8AC3E}">
        <p14:creationId xmlns:p14="http://schemas.microsoft.com/office/powerpoint/2010/main" val="21848710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lnSpc>
                <a:spcPct val="80000"/>
              </a:lnSpc>
              <a:buFontTx/>
              <a:buNone/>
            </a:pPr>
            <a:r>
              <a:rPr lang="fr-FR" sz="1200" kern="1200">
                <a:solidFill>
                  <a:schemeClr val="tx1"/>
                </a:solidFill>
                <a:latin typeface="Arial" charset="0"/>
                <a:ea typeface="ＭＳ Ｐゴシック" charset="0"/>
                <a:cs typeface="ＭＳ Ｐゴシック" charset="0"/>
              </a:rPr>
              <a:t>12 — Adressage IPv6</a:t>
            </a:r>
          </a:p>
          <a:p>
            <a:pPr rtl="0">
              <a:lnSpc>
                <a:spcPct val="80000"/>
              </a:lnSpc>
              <a:buFontTx/>
              <a:buNone/>
            </a:pPr>
            <a:r>
              <a:rPr lang="fr-FR" sz="1200" kern="1200">
                <a:solidFill>
                  <a:schemeClr val="tx1"/>
                </a:solidFill>
                <a:latin typeface="Arial" charset="0"/>
                <a:ea typeface="ＭＳ Ｐゴシック" charset="0"/>
                <a:cs typeface="ＭＳ Ｐゴシック" charset="0"/>
              </a:rPr>
              <a:t>12.9 – Module pratique et questionnaire</a:t>
            </a:r>
          </a:p>
        </p:txBody>
      </p:sp>
      <p:sp>
        <p:nvSpPr>
          <p:cNvPr id="4" name="Slide Number Placeholder 3"/>
          <p:cNvSpPr>
            <a:spLocks noGrp="1"/>
          </p:cNvSpPr>
          <p:nvPr>
            <p:ph type="sldNum" sz="quarter" idx="10"/>
          </p:nvPr>
        </p:nvSpPr>
        <p:spPr/>
        <p:txBody>
          <a:bodyPr/>
          <a:lstStyle/>
          <a:p>
            <a:pPr rtl="0"/>
            <a:fld id="{5641018C-6CAF-B84E-B92C-ECB119457FBA}" type="slidenum">
              <a:rPr/>
              <a:t>59</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rtl="0"/>
              <a:t>60</a:t>
            </a:fld>
            <a:endParaRPr sz="80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lang="fr-FR" sz="1200" kern="1200">
                <a:solidFill>
                  <a:schemeClr val="tx1"/>
                </a:solidFill>
                <a:latin typeface="Arial" charset="0"/>
                <a:ea typeface="ＭＳ Ｐゴシック" charset="0"/>
                <a:cs typeface="ＭＳ Ｐゴシック" charset="0"/>
              </a:rPr>
              <a:t>12 — Adressage IPv6</a:t>
            </a:r>
          </a:p>
          <a:p>
            <a:pPr rtl="0">
              <a:lnSpc>
                <a:spcPct val="80000"/>
              </a:lnSpc>
              <a:buFontTx/>
              <a:buNone/>
            </a:pPr>
            <a:r>
              <a:rPr lang="fr-FR" sz="1200" kern="1200">
                <a:solidFill>
                  <a:schemeClr val="tx1"/>
                </a:solidFill>
                <a:latin typeface="Arial" charset="0"/>
                <a:ea typeface="ＭＳ Ｐゴシック" charset="0"/>
                <a:cs typeface="ＭＳ Ｐゴシック" charset="0"/>
              </a:rPr>
              <a:t>12.9 – Module pratique et questionnaire</a:t>
            </a:r>
          </a:p>
          <a:p>
            <a:pPr rtl="0">
              <a:lnSpc>
                <a:spcPct val="80000"/>
              </a:lnSpc>
              <a:buFontTx/>
              <a:buNone/>
            </a:pPr>
            <a:r>
              <a:rPr lang="fr-FR" sz="1200" b="0" kern="1200">
                <a:solidFill>
                  <a:schemeClr val="tx1"/>
                </a:solidFill>
                <a:latin typeface="Arial" charset="0"/>
                <a:ea typeface="ＭＳ Ｐゴシック" charset="0"/>
              </a:rPr>
              <a:t>12.9.1 – Packet Tracer - Mise en œuvre d'un système d'adressage IPv6 divisé en sous-réseaux</a:t>
            </a:r>
          </a:p>
        </p:txBody>
      </p:sp>
    </p:spTree>
    <p:extLst>
      <p:ext uri="{BB962C8B-B14F-4D97-AF65-F5344CB8AC3E}">
        <p14:creationId xmlns:p14="http://schemas.microsoft.com/office/powerpoint/2010/main" val="3652039475"/>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rtl="0"/>
              <a:t>61</a:t>
            </a:fld>
            <a:endParaRPr sz="80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lang="fr-FR" sz="1200" kern="1200">
                <a:solidFill>
                  <a:schemeClr val="tx1"/>
                </a:solidFill>
                <a:latin typeface="Arial" charset="0"/>
                <a:ea typeface="ＭＳ Ｐゴシック" charset="0"/>
                <a:cs typeface="ＭＳ Ｐゴシック" charset="0"/>
              </a:rPr>
              <a:t>12 — Adressage IPv6</a:t>
            </a:r>
          </a:p>
          <a:p>
            <a:pPr rtl="0">
              <a:lnSpc>
                <a:spcPct val="80000"/>
              </a:lnSpc>
              <a:buFontTx/>
              <a:buNone/>
            </a:pPr>
            <a:r>
              <a:rPr lang="fr-FR" sz="1200" kern="1200">
                <a:solidFill>
                  <a:schemeClr val="tx1"/>
                </a:solidFill>
                <a:latin typeface="Arial" charset="0"/>
                <a:ea typeface="ＭＳ Ｐゴシック" charset="0"/>
                <a:cs typeface="ＭＳ Ｐゴシック" charset="0"/>
              </a:rPr>
              <a:t>12.9 – Module pratique et questionnaire</a:t>
            </a:r>
          </a:p>
          <a:p>
            <a:pPr rtl="0">
              <a:lnSpc>
                <a:spcPct val="80000"/>
              </a:lnSpc>
              <a:buFontTx/>
              <a:buNone/>
            </a:pPr>
            <a:r>
              <a:rPr lang="fr-FR" sz="1200" b="0" kern="1200">
                <a:solidFill>
                  <a:schemeClr val="tx1"/>
                </a:solidFill>
                <a:latin typeface="Arial" charset="0"/>
                <a:ea typeface="ＭＳ Ｐゴシック" charset="0"/>
              </a:rPr>
              <a:t>12.9.2 – PTPM et Travaux pratiques - Configuration des adresses IPv6 sur des périphériques réseau</a:t>
            </a:r>
          </a:p>
        </p:txBody>
      </p:sp>
    </p:spTree>
    <p:extLst>
      <p:ext uri="{BB962C8B-B14F-4D97-AF65-F5344CB8AC3E}">
        <p14:creationId xmlns:p14="http://schemas.microsoft.com/office/powerpoint/2010/main" val="16816433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8</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93254916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62</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12 - Concepts WLAN</a:t>
            </a:r>
          </a:p>
          <a:p>
            <a:pPr rtl="0"/>
            <a:r>
              <a:rPr lang="fr-FR"/>
              <a:t>12.8 – Module pratique et questionnaire</a:t>
            </a:r>
          </a:p>
          <a:p>
            <a:pPr rtl="0"/>
            <a:r>
              <a:rPr lang="fr-FR"/>
              <a:t>12.9.3 – Qu'est-ce que j'ai appris dans ce module?</a:t>
            </a:r>
          </a:p>
          <a:p>
            <a:pPr rtl="0"/>
            <a:r>
              <a:rPr lang="fr-FR"/>
              <a:t>12.9.4 – Module Questionnaire - Adressage IPv6</a:t>
            </a:r>
          </a:p>
        </p:txBody>
      </p:sp>
    </p:spTree>
    <p:extLst>
      <p:ext uri="{BB962C8B-B14F-4D97-AF65-F5344CB8AC3E}">
        <p14:creationId xmlns:p14="http://schemas.microsoft.com/office/powerpoint/2010/main" val="147682419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63</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12 - Concepts WLAN</a:t>
            </a:r>
          </a:p>
          <a:p>
            <a:pPr rtl="0"/>
            <a:r>
              <a:rPr lang="fr-FR"/>
              <a:t>12.8 – Module pratique et questionnaire</a:t>
            </a:r>
          </a:p>
          <a:p>
            <a:pPr rtl="0"/>
            <a:r>
              <a:rPr lang="fr-FR"/>
              <a:t>12.9.3 – Qu'est-ce que j'ai appris dans ce module?</a:t>
            </a:r>
          </a:p>
          <a:p>
            <a:pPr rtl="0"/>
            <a:r>
              <a:rPr lang="fr-FR"/>
              <a:t>12.9.4 – Module Questionnaire - Adressage IPv6</a:t>
            </a:r>
          </a:p>
        </p:txBody>
      </p:sp>
    </p:spTree>
    <p:extLst>
      <p:ext uri="{BB962C8B-B14F-4D97-AF65-F5344CB8AC3E}">
        <p14:creationId xmlns:p14="http://schemas.microsoft.com/office/powerpoint/2010/main" val="166675872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rtl="0"/>
              <a:t>64</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65</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9</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10</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11</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0782364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©2016 Cisco et/ou ses filiales. Tous droits réservés.   Informations confidentielles</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543048" y="4741653"/>
            <a:ext cx="2982478" cy="154518"/>
          </a:xfrm>
          <a:prstGeom prst="rect">
            <a:avLst/>
          </a:prstGeom>
          <a:noFill/>
          <a:ln w="9525">
            <a:noFill/>
            <a:miter lim="800000"/>
            <a:headEnd/>
            <a:tailEnd/>
          </a:ln>
          <a:effectLst/>
        </p:spPr>
        <p:txBody>
          <a:bodyPr wrap="square"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©2021 Cisco et/ou ses filiales. Tous droits réservés.   Informations confidentielles</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4.xml"/><Relationship Id="rId1" Type="http://schemas.openxmlformats.org/officeDocument/2006/relationships/tags" Target="../tags/tag2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tags" Target="../tags/tag2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4.xml"/><Relationship Id="rId1" Type="http://schemas.openxmlformats.org/officeDocument/2006/relationships/tags" Target="../tags/tag22.xml"/></Relationships>
</file>

<file path=ppt/slides/_rels/slide4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4.xml"/><Relationship Id="rId1" Type="http://schemas.openxmlformats.org/officeDocument/2006/relationships/tags" Target="../tags/tag2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0.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3.xml"/><Relationship Id="rId1" Type="http://schemas.openxmlformats.org/officeDocument/2006/relationships/tags" Target="../tags/tag25.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4.xml"/><Relationship Id="rId1" Type="http://schemas.openxmlformats.org/officeDocument/2006/relationships/tags" Target="../tags/tag26.xml"/></Relationships>
</file>

<file path=ppt/slides/_rels/slide5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5.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4.xml"/><Relationship Id="rId1" Type="http://schemas.openxmlformats.org/officeDocument/2006/relationships/tags" Target="../tags/tag2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13.xml"/><Relationship Id="rId1" Type="http://schemas.openxmlformats.org/officeDocument/2006/relationships/tags" Target="../tags/tag28.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13.xml"/><Relationship Id="rId1" Type="http://schemas.openxmlformats.org/officeDocument/2006/relationships/tags" Target="../tags/tag29.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13.xml"/><Relationship Id="rId1" Type="http://schemas.openxmlformats.org/officeDocument/2006/relationships/tags" Target="../tags/tag30.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13.xml"/><Relationship Id="rId1" Type="http://schemas.openxmlformats.org/officeDocument/2006/relationships/tags" Target="../tags/tag31.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13.xml"/><Relationship Id="rId1" Type="http://schemas.openxmlformats.org/officeDocument/2006/relationships/tags" Target="../tags/tag32.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10.xml"/><Relationship Id="rId1" Type="http://schemas.openxmlformats.org/officeDocument/2006/relationships/tags" Target="../tags/tag3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12: Adressage IPv6</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Présentation des réseaux V7.0 (ITN)</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12: Meilleures Pratiques (Suite)</a:t>
            </a:r>
          </a:p>
        </p:txBody>
      </p:sp>
      <p:sp>
        <p:nvSpPr>
          <p:cNvPr id="11266" name="Rectangle 34"/>
          <p:cNvSpPr>
            <a:spLocks noGrp="1" noChangeArrowheads="1"/>
          </p:cNvSpPr>
          <p:nvPr>
            <p:ph idx="1"/>
          </p:nvPr>
        </p:nvSpPr>
        <p:spPr>
          <a:xfrm>
            <a:off x="145357" y="946788"/>
            <a:ext cx="8853286" cy="4155319"/>
          </a:xfrm>
        </p:spPr>
        <p:txBody>
          <a:bodyPr/>
          <a:lstStyle/>
          <a:p>
            <a:pPr marL="0" indent="0" rtl="0" eaLnBrk="1" hangingPunct="1">
              <a:lnSpc>
                <a:spcPct val="85000"/>
              </a:lnSpc>
              <a:spcBef>
                <a:spcPct val="30000"/>
              </a:spcBef>
              <a:buNone/>
            </a:pPr>
            <a:r>
              <a:rPr lang="fr-FR" sz="1400"/>
              <a:t> </a:t>
            </a:r>
            <a:r>
              <a:rPr lang="fr-FR" sz="1600"/>
              <a:t>Rubrique 12.3</a:t>
            </a:r>
          </a:p>
          <a:p>
            <a:pPr lvl="1" rtl="0">
              <a:lnSpc>
                <a:spcPct val="85000"/>
              </a:lnSpc>
              <a:spcBef>
                <a:spcPct val="30000"/>
              </a:spcBef>
            </a:pPr>
            <a:r>
              <a:rPr lang="fr-FR" sz="1600"/>
              <a:t>Posez les questions suivantes aux étudiants afin de les faire débattre:</a:t>
            </a:r>
          </a:p>
          <a:p>
            <a:pPr lvl="2" rtl="0">
              <a:lnSpc>
                <a:spcPct val="85000"/>
              </a:lnSpc>
              <a:spcBef>
                <a:spcPct val="30000"/>
              </a:spcBef>
            </a:pPr>
            <a:r>
              <a:rPr lang="fr-FR" sz="1600"/>
              <a:t>Donnez un scénario de quand les ULA seraient utilisées.</a:t>
            </a:r>
          </a:p>
          <a:p>
            <a:pPr lvl="2" rtl="0">
              <a:lnSpc>
                <a:spcPct val="85000"/>
              </a:lnSpc>
              <a:spcBef>
                <a:spcPct val="30000"/>
              </a:spcBef>
            </a:pPr>
            <a:r>
              <a:rPr lang="fr-FR" sz="1600"/>
              <a:t>Décomposez les trois parties d'une adresse IPv6 : Préfixe de routage global, ID de sous-réseau et ID d'interface.</a:t>
            </a:r>
          </a:p>
          <a:p>
            <a:pPr marL="0" indent="0" rtl="0">
              <a:lnSpc>
                <a:spcPct val="85000"/>
              </a:lnSpc>
              <a:spcBef>
                <a:spcPct val="30000"/>
              </a:spcBef>
              <a:buNone/>
            </a:pPr>
            <a:r>
              <a:rPr lang="fr-FR" sz="1600"/>
              <a:t>Rubrique 12.4</a:t>
            </a:r>
          </a:p>
          <a:p>
            <a:pPr lvl="1" rtl="0">
              <a:lnSpc>
                <a:spcPct val="85000"/>
              </a:lnSpc>
              <a:spcBef>
                <a:spcPct val="30000"/>
              </a:spcBef>
            </a:pPr>
            <a:r>
              <a:rPr lang="fr-FR" sz="1600"/>
              <a:t>Posez les questions suivantes aux étudiants afin de les faire débattre:</a:t>
            </a:r>
          </a:p>
          <a:p>
            <a:pPr lvl="2" rtl="0">
              <a:lnSpc>
                <a:spcPct val="85000"/>
              </a:lnSpc>
              <a:spcBef>
                <a:spcPct val="30000"/>
              </a:spcBef>
            </a:pPr>
            <a:r>
              <a:rPr lang="fr-FR" sz="1600"/>
              <a:t>Si possible, affichez comment configurer un GUA dans le Cisco IOS.</a:t>
            </a:r>
          </a:p>
          <a:p>
            <a:pPr lvl="2" rtl="0">
              <a:lnSpc>
                <a:spcPct val="85000"/>
              </a:lnSpc>
              <a:spcBef>
                <a:spcPct val="30000"/>
              </a:spcBef>
            </a:pPr>
            <a:r>
              <a:rPr lang="fr-FR" sz="1600"/>
              <a:t>Si possible, affichez comment configurer un GUA dans l'interface graphique Windows.</a:t>
            </a:r>
          </a:p>
          <a:p>
            <a:pPr>
              <a:lnSpc>
                <a:spcPct val="85000"/>
              </a:lnSpc>
              <a:spcBef>
                <a:spcPct val="30000"/>
              </a:spcBef>
            </a:pPr>
            <a:endParaRPr lang="en-US" sz="1400" dirty="0"/>
          </a:p>
          <a:p>
            <a:pPr lvl="1">
              <a:lnSpc>
                <a:spcPct val="85000"/>
              </a:lnSpc>
              <a:spcBef>
                <a:spcPct val="30000"/>
              </a:spcBef>
            </a:pPr>
            <a:endParaRPr lang="en-US" sz="1200" dirty="0"/>
          </a:p>
          <a:p>
            <a:pPr eaLnBrk="1" hangingPunct="1">
              <a:lnSpc>
                <a:spcPct val="85000"/>
              </a:lnSpc>
              <a:spcBef>
                <a:spcPct val="30000"/>
              </a:spcBef>
            </a:pPr>
            <a:endParaRPr lang="en-US" sz="1400" dirty="0"/>
          </a:p>
          <a:p>
            <a:pPr lvl="1">
              <a:lnSpc>
                <a:spcPct val="85000"/>
              </a:lnSpc>
              <a:spcBef>
                <a:spcPct val="30000"/>
              </a:spcBef>
            </a:pPr>
            <a:endParaRPr lang="en-US" sz="1200" dirty="0"/>
          </a:p>
          <a:p>
            <a:pPr lvl="1">
              <a:lnSpc>
                <a:spcPct val="85000"/>
              </a:lnSpc>
              <a:spcBef>
                <a:spcPct val="30000"/>
              </a:spcBef>
            </a:pPr>
            <a:endParaRPr lang="en-US" sz="1200" dirty="0"/>
          </a:p>
          <a:p>
            <a:pPr lvl="1">
              <a:lnSpc>
                <a:spcPct val="85000"/>
              </a:lnSpc>
              <a:spcBef>
                <a:spcPct val="30000"/>
              </a:spcBef>
            </a:pPr>
            <a:endParaRPr lang="en-US" sz="1200" dirty="0"/>
          </a:p>
          <a:p>
            <a:pPr eaLnBrk="1" hangingPunct="1">
              <a:lnSpc>
                <a:spcPct val="85000"/>
              </a:lnSpc>
              <a:spcBef>
                <a:spcPct val="30000"/>
              </a:spcBef>
            </a:pPr>
            <a:endParaRPr lang="en-US" sz="1400" dirty="0"/>
          </a:p>
          <a:p>
            <a:pPr marL="630238" lvl="2" indent="-214313">
              <a:buFont typeface="Arial" panose="020B0604020202020204" pitchFamily="34" charset="0"/>
              <a:buChar char="•"/>
            </a:pPr>
            <a:endParaRPr lang="en-US" sz="11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12: Meilleures Pratiques (Suite)</a:t>
            </a:r>
          </a:p>
        </p:txBody>
      </p:sp>
      <p:sp>
        <p:nvSpPr>
          <p:cNvPr id="11266" name="Rectangle 34"/>
          <p:cNvSpPr>
            <a:spLocks noGrp="1" noChangeArrowheads="1"/>
          </p:cNvSpPr>
          <p:nvPr>
            <p:ph idx="1"/>
          </p:nvPr>
        </p:nvSpPr>
        <p:spPr>
          <a:xfrm>
            <a:off x="145357" y="946788"/>
            <a:ext cx="8853286" cy="4155319"/>
          </a:xfrm>
        </p:spPr>
        <p:txBody>
          <a:bodyPr/>
          <a:lstStyle/>
          <a:p>
            <a:pPr marL="0" indent="0" rtl="0" eaLnBrk="1" hangingPunct="1">
              <a:lnSpc>
                <a:spcPct val="85000"/>
              </a:lnSpc>
              <a:spcBef>
                <a:spcPct val="30000"/>
              </a:spcBef>
              <a:buNone/>
            </a:pPr>
            <a:r>
              <a:rPr lang="fr-FR" sz="1600"/>
              <a:t>Rubrique 12.5</a:t>
            </a:r>
          </a:p>
          <a:p>
            <a:pPr lvl="1" rtl="0">
              <a:lnSpc>
                <a:spcPct val="85000"/>
              </a:lnSpc>
              <a:spcBef>
                <a:spcPct val="30000"/>
              </a:spcBef>
            </a:pPr>
            <a:r>
              <a:rPr lang="fr-FR" sz="1600"/>
              <a:t>Posez les questions suivantes aux étudiants afin de les faire débattre:</a:t>
            </a:r>
          </a:p>
          <a:p>
            <a:pPr lvl="2" rtl="0">
              <a:lnSpc>
                <a:spcPct val="85000"/>
              </a:lnSpc>
              <a:spcBef>
                <a:spcPct val="30000"/>
              </a:spcBef>
            </a:pPr>
            <a:r>
              <a:rPr lang="fr-FR" sz="1600"/>
              <a:t>Travaillez sur le tableau comment convertir un MAC de 48 bits en un ID d'interface EUI-64.</a:t>
            </a:r>
          </a:p>
          <a:p>
            <a:pPr lvl="2" rtl="0">
              <a:lnSpc>
                <a:spcPct val="85000"/>
              </a:lnSpc>
              <a:spcBef>
                <a:spcPct val="30000"/>
              </a:spcBef>
            </a:pPr>
            <a:r>
              <a:rPr lang="fr-FR" sz="1600"/>
              <a:t>Discutez des scénarios où SLAAC, DHCP sans état ou DHCP avec état serait approprié.</a:t>
            </a:r>
          </a:p>
          <a:p>
            <a:pPr marL="0" indent="0" rtl="0">
              <a:lnSpc>
                <a:spcPct val="85000"/>
              </a:lnSpc>
              <a:spcBef>
                <a:spcPct val="30000"/>
              </a:spcBef>
              <a:buNone/>
            </a:pPr>
            <a:r>
              <a:rPr lang="fr-FR" sz="1600"/>
              <a:t>Rubrique 12.6</a:t>
            </a:r>
          </a:p>
          <a:p>
            <a:pPr lvl="1" rtl="0">
              <a:lnSpc>
                <a:spcPct val="85000"/>
              </a:lnSpc>
              <a:spcBef>
                <a:spcPct val="30000"/>
              </a:spcBef>
            </a:pPr>
            <a:r>
              <a:rPr lang="fr-FR" sz="1600"/>
              <a:t>Posez les questions suivantes aux étudiants afin de les faire débattre:</a:t>
            </a:r>
          </a:p>
          <a:p>
            <a:pPr lvl="2" rtl="0">
              <a:lnSpc>
                <a:spcPct val="85000"/>
              </a:lnSpc>
              <a:spcBef>
                <a:spcPct val="30000"/>
              </a:spcBef>
            </a:pPr>
            <a:r>
              <a:rPr lang="fr-FR" sz="1600"/>
              <a:t>Si possible, affichez un ID d'interface généré dynamiquement sous Windows.</a:t>
            </a:r>
          </a:p>
          <a:p>
            <a:pPr lvl="2" rtl="0">
              <a:lnSpc>
                <a:spcPct val="85000"/>
              </a:lnSpc>
              <a:spcBef>
                <a:spcPct val="30000"/>
              </a:spcBef>
            </a:pPr>
            <a:r>
              <a:rPr lang="fr-FR" sz="1600"/>
              <a:t>Si possible, affichez un ID d'interface généré dynamiquement sur un routeur Cisco.</a:t>
            </a:r>
          </a:p>
          <a:p>
            <a:pPr>
              <a:lnSpc>
                <a:spcPct val="85000"/>
              </a:lnSpc>
              <a:spcBef>
                <a:spcPct val="30000"/>
              </a:spcBef>
            </a:pPr>
            <a:endParaRPr lang="en-US" sz="1400" dirty="0"/>
          </a:p>
          <a:p>
            <a:pPr lvl="1">
              <a:lnSpc>
                <a:spcPct val="85000"/>
              </a:lnSpc>
              <a:spcBef>
                <a:spcPct val="30000"/>
              </a:spcBef>
            </a:pPr>
            <a:endParaRPr lang="en-US" sz="1200" dirty="0"/>
          </a:p>
          <a:p>
            <a:pPr eaLnBrk="1" hangingPunct="1">
              <a:lnSpc>
                <a:spcPct val="85000"/>
              </a:lnSpc>
              <a:spcBef>
                <a:spcPct val="30000"/>
              </a:spcBef>
            </a:pPr>
            <a:endParaRPr lang="en-US" sz="1400" dirty="0"/>
          </a:p>
          <a:p>
            <a:pPr lvl="1">
              <a:lnSpc>
                <a:spcPct val="85000"/>
              </a:lnSpc>
              <a:spcBef>
                <a:spcPct val="30000"/>
              </a:spcBef>
            </a:pPr>
            <a:endParaRPr lang="en-US" sz="1200" dirty="0"/>
          </a:p>
          <a:p>
            <a:pPr lvl="1">
              <a:lnSpc>
                <a:spcPct val="85000"/>
              </a:lnSpc>
              <a:spcBef>
                <a:spcPct val="30000"/>
              </a:spcBef>
            </a:pPr>
            <a:endParaRPr lang="en-US" sz="1200" dirty="0"/>
          </a:p>
          <a:p>
            <a:pPr lvl="1">
              <a:lnSpc>
                <a:spcPct val="85000"/>
              </a:lnSpc>
              <a:spcBef>
                <a:spcPct val="30000"/>
              </a:spcBef>
            </a:pPr>
            <a:endParaRPr lang="en-US" sz="1200" dirty="0"/>
          </a:p>
          <a:p>
            <a:pPr eaLnBrk="1" hangingPunct="1">
              <a:lnSpc>
                <a:spcPct val="85000"/>
              </a:lnSpc>
              <a:spcBef>
                <a:spcPct val="30000"/>
              </a:spcBef>
            </a:pPr>
            <a:endParaRPr lang="en-US" sz="1400" dirty="0"/>
          </a:p>
          <a:p>
            <a:pPr marL="630238" lvl="2" indent="-214313">
              <a:buFont typeface="Arial" panose="020B0604020202020204" pitchFamily="34" charset="0"/>
              <a:buChar char="•"/>
            </a:pPr>
            <a:endParaRPr lang="en-US" sz="11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3499892337"/>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12: Meilleures Pratiques (Suite)</a:t>
            </a:r>
          </a:p>
        </p:txBody>
      </p:sp>
      <p:sp>
        <p:nvSpPr>
          <p:cNvPr id="11266" name="Rectangle 34"/>
          <p:cNvSpPr>
            <a:spLocks noGrp="1" noChangeArrowheads="1"/>
          </p:cNvSpPr>
          <p:nvPr>
            <p:ph idx="1"/>
          </p:nvPr>
        </p:nvSpPr>
        <p:spPr>
          <a:xfrm>
            <a:off x="145357" y="946788"/>
            <a:ext cx="8853286" cy="4155319"/>
          </a:xfrm>
        </p:spPr>
        <p:txBody>
          <a:bodyPr/>
          <a:lstStyle/>
          <a:p>
            <a:pPr marL="0" indent="0" rtl="0" eaLnBrk="1" hangingPunct="1">
              <a:lnSpc>
                <a:spcPct val="85000"/>
              </a:lnSpc>
              <a:spcBef>
                <a:spcPct val="30000"/>
              </a:spcBef>
              <a:buNone/>
            </a:pPr>
            <a:r>
              <a:rPr lang="fr-FR" sz="1600"/>
              <a:t>Rubrique 12.7</a:t>
            </a:r>
          </a:p>
          <a:p>
            <a:pPr lvl="1" rtl="0">
              <a:lnSpc>
                <a:spcPct val="85000"/>
              </a:lnSpc>
              <a:spcBef>
                <a:spcPct val="30000"/>
              </a:spcBef>
            </a:pPr>
            <a:r>
              <a:rPr lang="fr-FR" sz="1600"/>
              <a:t>Posez les questions suivantes aux étudiants afin de les faire débattre:</a:t>
            </a:r>
          </a:p>
          <a:p>
            <a:pPr lvl="2" rtl="0">
              <a:lnSpc>
                <a:spcPct val="85000"/>
              </a:lnSpc>
              <a:spcBef>
                <a:spcPct val="30000"/>
              </a:spcBef>
            </a:pPr>
            <a:r>
              <a:rPr lang="fr-FR" sz="1600"/>
              <a:t>Comment IPv6 utilise-t-il la multidiffusion pour exécuter les fonctions exécutées par IPv4 avec les diffusions?</a:t>
            </a:r>
          </a:p>
          <a:p>
            <a:pPr marL="0" indent="0" rtl="0">
              <a:lnSpc>
                <a:spcPct val="85000"/>
              </a:lnSpc>
              <a:spcBef>
                <a:spcPct val="30000"/>
              </a:spcBef>
              <a:buNone/>
            </a:pPr>
            <a:r>
              <a:rPr lang="fr-FR" sz="1600"/>
              <a:t>Rubrique 12.8</a:t>
            </a:r>
          </a:p>
          <a:p>
            <a:pPr lvl="1" rtl="0">
              <a:lnSpc>
                <a:spcPct val="85000"/>
              </a:lnSpc>
              <a:spcBef>
                <a:spcPct val="30000"/>
              </a:spcBef>
            </a:pPr>
            <a:r>
              <a:rPr lang="fr-FR" sz="1600"/>
              <a:t>Posez les questions suivantes aux étudiants afin de les faire débattre:</a:t>
            </a:r>
          </a:p>
          <a:p>
            <a:pPr lvl="2" rtl="0">
              <a:lnSpc>
                <a:spcPct val="85000"/>
              </a:lnSpc>
              <a:spcBef>
                <a:spcPct val="30000"/>
              </a:spcBef>
            </a:pPr>
            <a:r>
              <a:rPr lang="fr-FR" sz="1600"/>
              <a:t>Travaillez à travers des exemples de problèmes de sous-réseau sur le conseil d'administration. Afficher des exemples dans différents hextets.</a:t>
            </a:r>
          </a:p>
          <a:p>
            <a:pPr lvl="1">
              <a:lnSpc>
                <a:spcPct val="85000"/>
              </a:lnSpc>
              <a:spcBef>
                <a:spcPct val="30000"/>
              </a:spcBef>
            </a:pPr>
            <a:endParaRPr lang="en-US" sz="1200" dirty="0"/>
          </a:p>
          <a:p>
            <a:pPr eaLnBrk="1" hangingPunct="1">
              <a:lnSpc>
                <a:spcPct val="85000"/>
              </a:lnSpc>
              <a:spcBef>
                <a:spcPct val="30000"/>
              </a:spcBef>
            </a:pPr>
            <a:endParaRPr lang="en-US" sz="1400" dirty="0"/>
          </a:p>
          <a:p>
            <a:pPr lvl="1">
              <a:lnSpc>
                <a:spcPct val="85000"/>
              </a:lnSpc>
              <a:spcBef>
                <a:spcPct val="30000"/>
              </a:spcBef>
            </a:pPr>
            <a:endParaRPr lang="en-US" sz="1200" dirty="0"/>
          </a:p>
          <a:p>
            <a:pPr lvl="1">
              <a:lnSpc>
                <a:spcPct val="85000"/>
              </a:lnSpc>
              <a:spcBef>
                <a:spcPct val="30000"/>
              </a:spcBef>
            </a:pPr>
            <a:endParaRPr lang="en-US" sz="1200" dirty="0"/>
          </a:p>
          <a:p>
            <a:pPr lvl="1">
              <a:lnSpc>
                <a:spcPct val="85000"/>
              </a:lnSpc>
              <a:spcBef>
                <a:spcPct val="30000"/>
              </a:spcBef>
            </a:pPr>
            <a:endParaRPr lang="en-US" sz="1200" dirty="0"/>
          </a:p>
          <a:p>
            <a:pPr eaLnBrk="1" hangingPunct="1">
              <a:lnSpc>
                <a:spcPct val="85000"/>
              </a:lnSpc>
              <a:spcBef>
                <a:spcPct val="30000"/>
              </a:spcBef>
            </a:pPr>
            <a:endParaRPr lang="en-US" sz="1400" dirty="0"/>
          </a:p>
          <a:p>
            <a:pPr marL="630238" lvl="2" indent="-214313">
              <a:buFont typeface="Arial" panose="020B0604020202020204" pitchFamily="34" charset="0"/>
              <a:buChar char="•"/>
            </a:pPr>
            <a:endParaRPr lang="en-US" sz="11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1193017539"/>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12: Adressage IPv6</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Présentation des réseaux V7.0 (ITN)</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du Module</a:t>
            </a:r>
          </a:p>
        </p:txBody>
      </p:sp>
      <p:sp>
        <p:nvSpPr>
          <p:cNvPr id="3" name="Rectangle 1">
            <a:extLst>
              <a:ext uri="{FF2B5EF4-FFF2-40B4-BE49-F238E27FC236}">
                <a16:creationId xmlns:a16="http://schemas.microsoft.com/office/drawing/2014/main" id="{B5758CB9-E7D6-4639-ACDC-3F86DC2D2F72}"/>
              </a:ext>
            </a:extLst>
          </p:cNvPr>
          <p:cNvSpPr>
            <a:spLocks noChangeArrowheads="1"/>
          </p:cNvSpPr>
          <p:nvPr/>
        </p:nvSpPr>
        <p:spPr bwMode="auto">
          <a:xfrm>
            <a:off x="364511" y="821755"/>
            <a:ext cx="8012573"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Titre du module: </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Adressage IPv6</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Objectif du module</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 Mettre en œuvre un système d'adressage IPv6</a:t>
            </a:r>
            <a:r>
              <a:rPr kumimoji="0" lang="fr-FR" sz="12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5" name="Table 4">
            <a:extLst>
              <a:ext uri="{FF2B5EF4-FFF2-40B4-BE49-F238E27FC236}">
                <a16:creationId xmlns:a16="http://schemas.microsoft.com/office/drawing/2014/main" id="{455F2CA0-8AB1-46F5-A42B-3D4DECC8AA64}"/>
              </a:ext>
            </a:extLst>
          </p:cNvPr>
          <p:cNvGraphicFramePr>
            <a:graphicFrameLocks noGrp="1"/>
          </p:cNvGraphicFramePr>
          <p:nvPr>
            <p:extLst>
              <p:ext uri="{D42A27DB-BD31-4B8C-83A1-F6EECF244321}">
                <p14:modId xmlns:p14="http://schemas.microsoft.com/office/powerpoint/2010/main" val="879590912"/>
              </p:ext>
            </p:extLst>
          </p:nvPr>
        </p:nvGraphicFramePr>
        <p:xfrm>
          <a:off x="642616" y="1952562"/>
          <a:ext cx="7456362" cy="2349385"/>
        </p:xfrm>
        <a:graphic>
          <a:graphicData uri="http://schemas.openxmlformats.org/drawingml/2006/table">
            <a:tbl>
              <a:tblPr firstRow="1" firstCol="1" bandRow="1">
                <a:tableStyleId>{5C22544A-7EE6-4342-B048-85BDC9FD1C3A}</a:tableStyleId>
              </a:tblPr>
              <a:tblGrid>
                <a:gridCol w="3728181">
                  <a:extLst>
                    <a:ext uri="{9D8B030D-6E8A-4147-A177-3AD203B41FA5}">
                      <a16:colId xmlns:a16="http://schemas.microsoft.com/office/drawing/2014/main" val="1523797708"/>
                    </a:ext>
                  </a:extLst>
                </a:gridCol>
                <a:gridCol w="3728181">
                  <a:extLst>
                    <a:ext uri="{9D8B030D-6E8A-4147-A177-3AD203B41FA5}">
                      <a16:colId xmlns:a16="http://schemas.microsoft.com/office/drawing/2014/main" val="2750207184"/>
                    </a:ext>
                  </a:extLst>
                </a:gridCol>
              </a:tblGrid>
              <a:tr h="272935">
                <a:tc>
                  <a:txBody>
                    <a:bodyPr/>
                    <a:lstStyle/>
                    <a:p>
                      <a:pPr marL="0" marR="0" rtl="0">
                        <a:lnSpc>
                          <a:spcPct val="107000"/>
                        </a:lnSpc>
                        <a:spcBef>
                          <a:spcPts val="0"/>
                        </a:spcBef>
                        <a:spcAft>
                          <a:spcPts val="0"/>
                        </a:spcAft>
                      </a:pPr>
                      <a:r>
                        <a:rPr lang="fr-FR" sz="1050">
                          <a:effectLst/>
                        </a:rPr>
                        <a:t>Titre du Rubrique</a:t>
                      </a:r>
                    </a:p>
                  </a:txBody>
                  <a:tcPr marL="68580" marR="68580" marT="0" marB="0"/>
                </a:tc>
                <a:tc>
                  <a:txBody>
                    <a:bodyPr/>
                    <a:lstStyle/>
                    <a:p>
                      <a:pPr marL="0" marR="0" rtl="0">
                        <a:lnSpc>
                          <a:spcPct val="107000"/>
                        </a:lnSpc>
                        <a:spcBef>
                          <a:spcPts val="0"/>
                        </a:spcBef>
                        <a:spcAft>
                          <a:spcPts val="0"/>
                        </a:spcAft>
                      </a:pPr>
                      <a:r>
                        <a:rPr lang="fr-FR" sz="1050">
                          <a:effectLst/>
                        </a:rPr>
                        <a:t>Objectif du Rubrique</a:t>
                      </a:r>
                    </a:p>
                  </a:txBody>
                  <a:tcPr marL="68580" marR="68580" marT="0" marB="0"/>
                </a:tc>
                <a:extLst>
                  <a:ext uri="{0D108BD9-81ED-4DB2-BD59-A6C34878D82A}">
                    <a16:rowId xmlns:a16="http://schemas.microsoft.com/office/drawing/2014/main" val="1874061904"/>
                  </a:ext>
                </a:extLst>
              </a:tr>
              <a:tr h="333554">
                <a:tc>
                  <a:txBody>
                    <a:bodyPr/>
                    <a:lstStyle/>
                    <a:p>
                      <a:pPr rtl="0" fontAlgn="ctr"/>
                      <a:r>
                        <a:rPr lang="fr-FR" sz="1050" b="0">
                          <a:effectLst/>
                        </a:rPr>
                        <a:t>Problèmes liés au protocole IPv4</a:t>
                      </a:r>
                    </a:p>
                  </a:txBody>
                  <a:tcPr marL="47625" marR="47625" marT="47625" marB="47625" anchor="ctr"/>
                </a:tc>
                <a:tc>
                  <a:txBody>
                    <a:bodyPr/>
                    <a:lstStyle/>
                    <a:p>
                      <a:pPr rtl="0" fontAlgn="ctr"/>
                      <a:r>
                        <a:rPr lang="fr-FR" sz="1050"/>
                        <a:t>Expliquer la nécessité de l'adressage IPv6.</a:t>
                      </a:r>
                    </a:p>
                    <a:p>
                      <a:pPr fontAlgn="ctr"/>
                      <a:endParaRPr lang="en-US" sz="1050" b="0" dirty="0">
                        <a:effectLst/>
                      </a:endParaRPr>
                    </a:p>
                  </a:txBody>
                  <a:tcPr marL="47625" marR="47625" marT="47625" marB="47625" anchor="ctr"/>
                </a:tc>
                <a:extLst>
                  <a:ext uri="{0D108BD9-81ED-4DB2-BD59-A6C34878D82A}">
                    <a16:rowId xmlns:a16="http://schemas.microsoft.com/office/drawing/2014/main" val="1646858405"/>
                  </a:ext>
                </a:extLst>
              </a:tr>
              <a:tr h="333554">
                <a:tc>
                  <a:txBody>
                    <a:bodyPr/>
                    <a:lstStyle/>
                    <a:p>
                      <a:pPr rtl="0" fontAlgn="ctr"/>
                      <a:r>
                        <a:rPr lang="fr-FR" sz="1050" b="0"/>
                        <a:t>Représentation de l'adresse IPv6</a:t>
                      </a:r>
                    </a:p>
                  </a:txBody>
                  <a:tcPr marL="47625" marR="47625" marT="47625" marB="47625" anchor="ctr"/>
                </a:tc>
                <a:tc>
                  <a:txBody>
                    <a:bodyPr/>
                    <a:lstStyle/>
                    <a:p>
                      <a:pPr rtl="0" fontAlgn="ctr"/>
                      <a:r>
                        <a:rPr lang="fr-FR" sz="1050"/>
                        <a:t>Expliquer comment les adresses IPv6 sont représentées.</a:t>
                      </a:r>
                    </a:p>
                    <a:p>
                      <a:pPr fontAlgn="ctr"/>
                      <a:endParaRPr lang="en-US" sz="1050" b="0" dirty="0">
                        <a:effectLst/>
                      </a:endParaRPr>
                    </a:p>
                  </a:txBody>
                  <a:tcPr marL="47625" marR="47625" marT="47625" marB="47625" anchor="ctr"/>
                </a:tc>
                <a:extLst>
                  <a:ext uri="{0D108BD9-81ED-4DB2-BD59-A6C34878D82A}">
                    <a16:rowId xmlns:a16="http://schemas.microsoft.com/office/drawing/2014/main" val="3216917477"/>
                  </a:ext>
                </a:extLst>
              </a:tr>
              <a:tr h="333554">
                <a:tc>
                  <a:txBody>
                    <a:bodyPr/>
                    <a:lstStyle/>
                    <a:p>
                      <a:pPr rtl="0" fontAlgn="ctr"/>
                      <a:r>
                        <a:rPr lang="fr-FR" sz="1050" b="0"/>
                        <a:t>Types d'adresses IPv6</a:t>
                      </a:r>
                    </a:p>
                  </a:txBody>
                  <a:tcPr marL="47625" marR="47625" marT="47625" marB="47625" anchor="ctr"/>
                </a:tc>
                <a:tc>
                  <a:txBody>
                    <a:bodyPr/>
                    <a:lstStyle/>
                    <a:p>
                      <a:pPr rtl="0" fontAlgn="ctr"/>
                      <a:r>
                        <a:rPr lang="fr-FR" sz="1050"/>
                        <a:t>Comparer les types d'adresses réseau IPv6.</a:t>
                      </a:r>
                    </a:p>
                    <a:p>
                      <a:pPr fontAlgn="ctr"/>
                      <a:endParaRPr lang="en-US" sz="1050" b="0" dirty="0">
                        <a:effectLst/>
                      </a:endParaRPr>
                    </a:p>
                  </a:txBody>
                  <a:tcPr marL="47625" marR="47625" marT="47625" marB="47625" anchor="ctr"/>
                </a:tc>
                <a:extLst>
                  <a:ext uri="{0D108BD9-81ED-4DB2-BD59-A6C34878D82A}">
                    <a16:rowId xmlns:a16="http://schemas.microsoft.com/office/drawing/2014/main" val="223668542"/>
                  </a:ext>
                </a:extLst>
              </a:tr>
              <a:tr h="201235">
                <a:tc>
                  <a:txBody>
                    <a:bodyPr/>
                    <a:lstStyle/>
                    <a:p>
                      <a:pPr rtl="0" fontAlgn="ctr"/>
                      <a:r>
                        <a:rPr lang="fr-FR" sz="1050" b="0"/>
                        <a:t>Configuration statique GUA et LLA</a:t>
                      </a:r>
                    </a:p>
                  </a:txBody>
                  <a:tcPr marL="47625" marR="47625" marT="47625" marB="47625" anchor="ctr"/>
                </a:tc>
                <a:tc>
                  <a:txBody>
                    <a:bodyPr/>
                    <a:lstStyle/>
                    <a:p>
                      <a:pPr rtl="0" fontAlgn="ctr"/>
                      <a:r>
                        <a:rPr lang="fr-FR" sz="1050"/>
                        <a:t>Expliquer comment configurer des adresses de réseau IPv6 statiques de type monodiffusion globale et lien-local.</a:t>
                      </a:r>
                    </a:p>
                  </a:txBody>
                  <a:tcPr marL="47625" marR="47625" marT="47625" marB="47625" anchor="ctr"/>
                </a:tc>
                <a:extLst>
                  <a:ext uri="{0D108BD9-81ED-4DB2-BD59-A6C34878D82A}">
                    <a16:rowId xmlns:a16="http://schemas.microsoft.com/office/drawing/2014/main" val="1435904258"/>
                  </a:ext>
                </a:extLst>
              </a:tr>
              <a:tr h="333554">
                <a:tc>
                  <a:txBody>
                    <a:bodyPr/>
                    <a:lstStyle/>
                    <a:p>
                      <a:pPr rtl="0" fontAlgn="ctr"/>
                      <a:r>
                        <a:rPr lang="fr-FR" sz="1050" b="0"/>
                        <a:t>Adressage dynamique pour les GUA IPv6</a:t>
                      </a:r>
                    </a:p>
                  </a:txBody>
                  <a:tcPr marL="47625" marR="47625" marT="47625" marB="47625" anchor="ctr"/>
                </a:tc>
                <a:tc>
                  <a:txBody>
                    <a:bodyPr/>
                    <a:lstStyle/>
                    <a:p>
                      <a:pPr rtl="0" fontAlgn="ctr"/>
                      <a:r>
                        <a:rPr lang="fr-FR" sz="1050"/>
                        <a:t>Configurer les adresses de monodiffusion globale d'une façon dynamique.</a:t>
                      </a:r>
                    </a:p>
                  </a:txBody>
                  <a:tcPr marL="47625" marR="47625" marT="47625" marB="47625" anchor="ctr"/>
                </a:tc>
                <a:extLst>
                  <a:ext uri="{0D108BD9-81ED-4DB2-BD59-A6C34878D82A}">
                    <a16:rowId xmlns:a16="http://schemas.microsoft.com/office/drawing/2014/main" val="131737215"/>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du module (suite)</a:t>
            </a:r>
          </a:p>
        </p:txBody>
      </p:sp>
      <p:sp>
        <p:nvSpPr>
          <p:cNvPr id="6" name="Rectangle 1">
            <a:extLst>
              <a:ext uri="{FF2B5EF4-FFF2-40B4-BE49-F238E27FC236}">
                <a16:creationId xmlns:a16="http://schemas.microsoft.com/office/drawing/2014/main" id="{EF3ABF05-935F-4C72-8377-C67A9CC04DA9}"/>
              </a:ext>
            </a:extLst>
          </p:cNvPr>
          <p:cNvSpPr>
            <a:spLocks noChangeArrowheads="1"/>
          </p:cNvSpPr>
          <p:nvPr/>
        </p:nvSpPr>
        <p:spPr bwMode="auto">
          <a:xfrm>
            <a:off x="364511" y="821755"/>
            <a:ext cx="8012573"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Titre du module: </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Adressage IPv6</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Objectif du module</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 Mettre en œuvre un système d'adressage IPv6</a:t>
            </a:r>
            <a:r>
              <a:rPr kumimoji="0" lang="fr-FR" sz="12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5" name="Table 4">
            <a:extLst>
              <a:ext uri="{FF2B5EF4-FFF2-40B4-BE49-F238E27FC236}">
                <a16:creationId xmlns:a16="http://schemas.microsoft.com/office/drawing/2014/main" id="{455F2CA0-8AB1-46F5-A42B-3D4DECC8AA64}"/>
              </a:ext>
            </a:extLst>
          </p:cNvPr>
          <p:cNvGraphicFramePr>
            <a:graphicFrameLocks noGrp="1"/>
          </p:cNvGraphicFramePr>
          <p:nvPr>
            <p:extLst>
              <p:ext uri="{D42A27DB-BD31-4B8C-83A1-F6EECF244321}">
                <p14:modId xmlns:p14="http://schemas.microsoft.com/office/powerpoint/2010/main" val="2365775158"/>
              </p:ext>
            </p:extLst>
          </p:nvPr>
        </p:nvGraphicFramePr>
        <p:xfrm>
          <a:off x="642616" y="2013235"/>
          <a:ext cx="7456362" cy="1117029"/>
        </p:xfrm>
        <a:graphic>
          <a:graphicData uri="http://schemas.openxmlformats.org/drawingml/2006/table">
            <a:tbl>
              <a:tblPr firstRow="1" firstCol="1" bandRow="1">
                <a:tableStyleId>{5C22544A-7EE6-4342-B048-85BDC9FD1C3A}</a:tableStyleId>
              </a:tblPr>
              <a:tblGrid>
                <a:gridCol w="3091184">
                  <a:extLst>
                    <a:ext uri="{9D8B030D-6E8A-4147-A177-3AD203B41FA5}">
                      <a16:colId xmlns:a16="http://schemas.microsoft.com/office/drawing/2014/main" val="1523797708"/>
                    </a:ext>
                  </a:extLst>
                </a:gridCol>
                <a:gridCol w="4365178">
                  <a:extLst>
                    <a:ext uri="{9D8B030D-6E8A-4147-A177-3AD203B41FA5}">
                      <a16:colId xmlns:a16="http://schemas.microsoft.com/office/drawing/2014/main" val="2750207184"/>
                    </a:ext>
                  </a:extLst>
                </a:gridCol>
              </a:tblGrid>
              <a:tr h="272935">
                <a:tc>
                  <a:txBody>
                    <a:bodyPr/>
                    <a:lstStyle/>
                    <a:p>
                      <a:pPr marL="0" marR="0" rtl="0">
                        <a:lnSpc>
                          <a:spcPct val="107000"/>
                        </a:lnSpc>
                        <a:spcBef>
                          <a:spcPts val="0"/>
                        </a:spcBef>
                        <a:spcAft>
                          <a:spcPts val="0"/>
                        </a:spcAft>
                      </a:pPr>
                      <a:r>
                        <a:rPr lang="fr-FR" sz="1050">
                          <a:effectLst/>
                        </a:rPr>
                        <a:t>Titre du Rubrique</a:t>
                      </a:r>
                    </a:p>
                  </a:txBody>
                  <a:tcPr marL="68580" marR="68580" marT="0" marB="0"/>
                </a:tc>
                <a:tc>
                  <a:txBody>
                    <a:bodyPr/>
                    <a:lstStyle/>
                    <a:p>
                      <a:pPr marL="0" marR="0" rtl="0">
                        <a:lnSpc>
                          <a:spcPct val="107000"/>
                        </a:lnSpc>
                        <a:spcBef>
                          <a:spcPts val="0"/>
                        </a:spcBef>
                        <a:spcAft>
                          <a:spcPts val="0"/>
                        </a:spcAft>
                      </a:pPr>
                      <a:r>
                        <a:rPr lang="fr-FR" sz="1050">
                          <a:effectLst/>
                        </a:rPr>
                        <a:t>Objectif du Rubrique</a:t>
                      </a:r>
                    </a:p>
                  </a:txBody>
                  <a:tcPr marL="68580" marR="68580" marT="0" marB="0"/>
                </a:tc>
                <a:extLst>
                  <a:ext uri="{0D108BD9-81ED-4DB2-BD59-A6C34878D82A}">
                    <a16:rowId xmlns:a16="http://schemas.microsoft.com/office/drawing/2014/main" val="1874061904"/>
                  </a:ext>
                </a:extLst>
              </a:tr>
              <a:tr h="333554">
                <a:tc>
                  <a:txBody>
                    <a:bodyPr/>
                    <a:lstStyle/>
                    <a:p>
                      <a:pPr rtl="0" fontAlgn="ctr"/>
                      <a:r>
                        <a:rPr lang="fr-FR" sz="1050" b="0"/>
                        <a:t>Adressage dynamique pour les LLA IPv6</a:t>
                      </a:r>
                    </a:p>
                  </a:txBody>
                  <a:tcPr marL="47625" marR="47625" marT="47625" marB="47625" anchor="ctr"/>
                </a:tc>
                <a:tc>
                  <a:txBody>
                    <a:bodyPr/>
                    <a:lstStyle/>
                    <a:p>
                      <a:pPr rtl="0" fontAlgn="ctr"/>
                      <a:r>
                        <a:rPr lang="fr-FR" sz="1050"/>
                        <a:t>Configurer les adresses link-local d'une façon dynamique</a:t>
                      </a:r>
                    </a:p>
                  </a:txBody>
                  <a:tcPr marL="47625" marR="47625" marT="47625" marB="47625" anchor="ctr"/>
                </a:tc>
                <a:extLst>
                  <a:ext uri="{0D108BD9-81ED-4DB2-BD59-A6C34878D82A}">
                    <a16:rowId xmlns:a16="http://schemas.microsoft.com/office/drawing/2014/main" val="3818444524"/>
                  </a:ext>
                </a:extLst>
              </a:tr>
              <a:tr h="201235">
                <a:tc>
                  <a:txBody>
                    <a:bodyPr/>
                    <a:lstStyle/>
                    <a:p>
                      <a:pPr rtl="0" fontAlgn="ctr"/>
                      <a:r>
                        <a:rPr lang="fr-FR" sz="1050" b="0"/>
                        <a:t>Adresses IPv6 de multidiffusion</a:t>
                      </a:r>
                    </a:p>
                  </a:txBody>
                  <a:tcPr marL="47625" marR="47625" marT="47625" marB="47625" anchor="ctr"/>
                </a:tc>
                <a:tc>
                  <a:txBody>
                    <a:bodyPr/>
                    <a:lstStyle/>
                    <a:p>
                      <a:pPr rtl="0" fontAlgn="ctr"/>
                      <a:r>
                        <a:rPr lang="fr-FR" sz="1050"/>
                        <a:t>Identifier des adresses IPv6</a:t>
                      </a:r>
                    </a:p>
                  </a:txBody>
                  <a:tcPr marL="47625" marR="47625" marT="47625" marB="47625" anchor="ctr"/>
                </a:tc>
                <a:extLst>
                  <a:ext uri="{0D108BD9-81ED-4DB2-BD59-A6C34878D82A}">
                    <a16:rowId xmlns:a16="http://schemas.microsoft.com/office/drawing/2014/main" val="1846877670"/>
                  </a:ext>
                </a:extLst>
              </a:tr>
              <a:tr h="201235">
                <a:tc>
                  <a:txBody>
                    <a:bodyPr/>
                    <a:lstStyle/>
                    <a:p>
                      <a:pPr rtl="0" fontAlgn="ctr"/>
                      <a:r>
                        <a:rPr lang="fr-FR" sz="1050" b="0"/>
                        <a:t>Sous-réseau d'un réseau IPv6</a:t>
                      </a:r>
                    </a:p>
                  </a:txBody>
                  <a:tcPr marL="47625" marR="47625" marT="47625" marB="47625" anchor="ctr"/>
                </a:tc>
                <a:tc>
                  <a:txBody>
                    <a:bodyPr/>
                    <a:lstStyle/>
                    <a:p>
                      <a:pPr rtl="0" fontAlgn="ctr"/>
                      <a:r>
                        <a:rPr lang="fr-FR" sz="1050"/>
                        <a:t>Mettre en œuvre un schéma d'adressage IPv6 divisé en sous-réseaux</a:t>
                      </a:r>
                    </a:p>
                  </a:txBody>
                  <a:tcPr marL="47625" marR="47625" marT="47625" marB="47625" anchor="ctr"/>
                </a:tc>
                <a:extLst>
                  <a:ext uri="{0D108BD9-81ED-4DB2-BD59-A6C34878D82A}">
                    <a16:rowId xmlns:a16="http://schemas.microsoft.com/office/drawing/2014/main" val="3702584445"/>
                  </a:ext>
                </a:extLst>
              </a:tr>
            </a:tbl>
          </a:graphicData>
        </a:graphic>
      </p:graphicFrame>
    </p:spTree>
    <p:custDataLst>
      <p:tags r:id="rId1"/>
    </p:custDataLst>
    <p:extLst>
      <p:ext uri="{BB962C8B-B14F-4D97-AF65-F5344CB8AC3E}">
        <p14:creationId xmlns:p14="http://schemas.microsoft.com/office/powerpoint/2010/main" val="1920584680"/>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244338"/>
            <a:ext cx="7598042" cy="1473462"/>
          </a:xfrm>
        </p:spPr>
        <p:txBody>
          <a:bodyPr/>
          <a:lstStyle/>
          <a:p>
            <a:pPr rtl="0"/>
            <a:r>
              <a:rPr lang="fr-FR">
                <a:solidFill>
                  <a:schemeClr val="accent5">
                    <a:lumMod val="40000"/>
                    <a:lumOff val="60000"/>
                  </a:schemeClr>
                </a:solidFill>
              </a:rPr>
              <a:t>12.1 Problèmes IPv4</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Problèmes IPv4</a:t>
            </a:r>
            <a:br>
              <a:rPr lang="en-US" dirty="0"/>
            </a:br>
            <a:r>
              <a:rPr lang="fr-FR" sz="2400"/>
              <a:t>Nécessité pour IPv6</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2" y="855419"/>
            <a:ext cx="4140028" cy="3073946"/>
          </a:xfrm>
        </p:spPr>
        <p:txBody>
          <a:bodyPr/>
          <a:lstStyle/>
          <a:p>
            <a:pPr marL="342900" indent="-342900" algn="l" rtl="0">
              <a:buFont typeface="Arial" panose="020B0604020202020204" pitchFamily="34" charset="0"/>
              <a:buChar char="•"/>
            </a:pPr>
            <a:r>
              <a:rPr lang="fr-FR" sz="1600">
                <a:solidFill>
                  <a:schemeClr val="tx1"/>
                </a:solidFill>
              </a:rPr>
              <a:t>IPv4 manque d'adresses. IPv6 est le successeur d'IPv4. Espace d'adressage de 128 bits plus grand</a:t>
            </a:r>
          </a:p>
          <a:p>
            <a:pPr marL="342900" indent="-342900" algn="l" rtl="0">
              <a:buFont typeface="Arial" panose="020B0604020202020204" pitchFamily="34" charset="0"/>
              <a:buChar char="•"/>
            </a:pPr>
            <a:r>
              <a:rPr lang="fr-FR" sz="1600">
                <a:solidFill>
                  <a:schemeClr val="tx1"/>
                </a:solidFill>
              </a:rPr>
              <a:t>Le développement d'IPv6 a également inclus des correctifs pour les limitations IPv4 et d'autres améliorations.</a:t>
            </a:r>
          </a:p>
          <a:p>
            <a:pPr marL="342900" indent="-342900" algn="l" rtl="0">
              <a:buFont typeface="Arial" panose="020B0604020202020204" pitchFamily="34" charset="0"/>
              <a:buChar char="•"/>
            </a:pPr>
            <a:r>
              <a:rPr lang="fr-FR" sz="1600">
                <a:solidFill>
                  <a:schemeClr val="tx1"/>
                </a:solidFill>
              </a:rPr>
              <a:t>Avec l'utilisation croissante d'Internet, un espace limité d'adresses IPv4, des problèmes liés à la fonction NAT et l'Internet of Everything, le moment est venu d'entamer la transition vers IPv6.</a:t>
            </a:r>
          </a:p>
          <a:p>
            <a:pPr marL="342900" indent="-342900" algn="l">
              <a:buFont typeface="Arial" panose="020B0604020202020204" pitchFamily="34" charset="0"/>
              <a:buChar char="•"/>
            </a:pPr>
            <a:endParaRPr lang="en-US" sz="1600" dirty="0">
              <a:solidFill>
                <a:schemeClr val="tx1"/>
              </a:solidFill>
            </a:endParaRPr>
          </a:p>
        </p:txBody>
      </p:sp>
      <p:pic>
        <p:nvPicPr>
          <p:cNvPr id="5" name="Picture 4">
            <a:extLst>
              <a:ext uri="{FF2B5EF4-FFF2-40B4-BE49-F238E27FC236}">
                <a16:creationId xmlns:a16="http://schemas.microsoft.com/office/drawing/2014/main" id="{BFB1C0E8-9A48-4776-9AE6-431C4EFFF458}"/>
              </a:ext>
            </a:extLst>
          </p:cNvPr>
          <p:cNvPicPr>
            <a:picLocks noChangeAspect="1"/>
          </p:cNvPicPr>
          <p:nvPr/>
        </p:nvPicPr>
        <p:blipFill>
          <a:blip r:embed="rId3"/>
          <a:stretch>
            <a:fillRect/>
          </a:stretch>
        </p:blipFill>
        <p:spPr>
          <a:xfrm>
            <a:off x="4657275" y="855419"/>
            <a:ext cx="3478852" cy="2063726"/>
          </a:xfrm>
          <a:prstGeom prst="rect">
            <a:avLst/>
          </a:prstGeom>
        </p:spPr>
      </p:pic>
    </p:spTree>
    <p:extLst>
      <p:ext uri="{BB962C8B-B14F-4D97-AF65-F5344CB8AC3E}">
        <p14:creationId xmlns:p14="http://schemas.microsoft.com/office/powerpoint/2010/main" val="1671064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Problèmes IPv4</a:t>
            </a:r>
            <a:br>
              <a:rPr lang="en-US" dirty="0"/>
            </a:br>
            <a:r>
              <a:rPr lang="fr-FR" sz="2400"/>
              <a:t>Coexistence de l'IPv4 et de l'IPv6</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7913517" cy="3073946"/>
          </a:xfrm>
        </p:spPr>
        <p:txBody>
          <a:bodyPr/>
          <a:lstStyle/>
          <a:p>
            <a:pPr marL="0" indent="0" algn="l" rtl="0"/>
            <a:r>
              <a:rPr lang="fr-FR" sz="1600">
                <a:solidFill>
                  <a:schemeClr val="tx1"/>
                </a:solidFill>
              </a:rPr>
              <a:t>IPv4 et IPv6 coexisteront dans un proche avenir et la transition prendra plusieurs années.</a:t>
            </a:r>
          </a:p>
          <a:p>
            <a:pPr marL="0" indent="0" algn="l" rtl="0"/>
            <a:r>
              <a:rPr lang="fr-FR" sz="1600">
                <a:solidFill>
                  <a:schemeClr val="tx1"/>
                </a:solidFill>
              </a:rPr>
              <a:t>L'IETF a créé divers protocoles et outils pour aider les administrateurs réseau à migrer leurs réseaux vers l'IPv6. Les techniques de migration peuvent être classées en trois catégories:</a:t>
            </a:r>
          </a:p>
          <a:p>
            <a:pPr marL="415985" lvl="1" indent="-342900" rtl="0">
              <a:buFont typeface="Arial" panose="020B0604020202020204" pitchFamily="34" charset="0"/>
              <a:buChar char="•"/>
            </a:pPr>
            <a:r>
              <a:rPr lang="fr-FR" b="1">
                <a:solidFill>
                  <a:schemeClr val="tx1"/>
                </a:solidFill>
              </a:rPr>
              <a:t>Double pile </a:t>
            </a:r>
            <a:r>
              <a:rPr lang="fr-FR">
                <a:solidFill>
                  <a:schemeClr val="tx1"/>
                </a:solidFill>
              </a:rPr>
              <a:t>-les périphériques double pile exécutent les piles de protocoles IPv4 et IPv6 simultanément.</a:t>
            </a:r>
          </a:p>
          <a:p>
            <a:pPr marL="415985" lvl="1" indent="-342900" rtl="0">
              <a:buFont typeface="Arial" panose="020B0604020202020204" pitchFamily="34" charset="0"/>
              <a:buChar char="•"/>
            </a:pPr>
            <a:r>
              <a:rPr lang="fr-FR" b="1"/>
              <a:t>Tunneling</a:t>
            </a:r>
            <a:r>
              <a:rPr lang="fr-FR"/>
              <a:t> - méthode qui consiste à transporter un paquet IPv6 sur un réseau IPv4. Le paquet IPv6 est encapsulé dans un paquet IPv4.</a:t>
            </a:r>
          </a:p>
          <a:p>
            <a:pPr marL="415985" lvl="1" indent="-342900" rtl="0">
              <a:buFont typeface="Arial" panose="020B0604020202020204" pitchFamily="34" charset="0"/>
              <a:buChar char="•"/>
            </a:pPr>
            <a:r>
              <a:rPr lang="fr-FR" b="1">
                <a:solidFill>
                  <a:schemeClr val="tx1"/>
                </a:solidFill>
              </a:rPr>
              <a:t>Traduction</a:t>
            </a:r>
            <a:r>
              <a:rPr lang="fr-FR">
                <a:solidFill>
                  <a:schemeClr val="tx1"/>
                </a:solidFill>
              </a:rPr>
              <a:t> - </a:t>
            </a:r>
            <a:r>
              <a:rPr lang="fr-FR"/>
              <a:t>La traduction d'adresse réseau 64 (NAT64) permet aux appareils compatibles IPv6 de communiquer avec les appareils compatibles IPv4 en utilisant une technique de traduction similaire à la NAT pour IPv4.</a:t>
            </a:r>
            <a:r>
              <a:rPr lang="fr-FR" b="1">
                <a:solidFill>
                  <a:schemeClr val="tx1"/>
                </a:solidFill>
              </a:rPr>
              <a:t> </a:t>
            </a:r>
          </a:p>
        </p:txBody>
      </p:sp>
      <p:sp>
        <p:nvSpPr>
          <p:cNvPr id="2" name="TextBox 1">
            <a:extLst>
              <a:ext uri="{FF2B5EF4-FFF2-40B4-BE49-F238E27FC236}">
                <a16:creationId xmlns:a16="http://schemas.microsoft.com/office/drawing/2014/main" id="{D8D35741-D333-4DBC-B285-F99CC22F97CD}"/>
              </a:ext>
            </a:extLst>
          </p:cNvPr>
          <p:cNvSpPr txBox="1"/>
          <p:nvPr/>
        </p:nvSpPr>
        <p:spPr>
          <a:xfrm>
            <a:off x="431971" y="3918749"/>
            <a:ext cx="7913516" cy="523220"/>
          </a:xfrm>
          <a:prstGeom prst="rect">
            <a:avLst/>
          </a:prstGeom>
          <a:noFill/>
        </p:spPr>
        <p:txBody>
          <a:bodyPr wrap="square" rtlCol="0">
            <a:spAutoFit/>
          </a:bodyPr>
          <a:lstStyle/>
          <a:p>
            <a:pPr rtl="0"/>
            <a:r>
              <a:rPr lang="fr-FR" sz="1400" b="1"/>
              <a:t>Remarque:</a:t>
            </a:r>
            <a:r>
              <a:rPr lang="fr-FR" sz="1400"/>
              <a:t> Le tunneling et la traduction sont destinés à la transition vers IPv6 natif et ne doivent être utilisés qu'en cas de besoin. L'objectif doit être de communiquer de manière native via le protocole IPv6 depuis la source jusqu'à la destination.</a:t>
            </a:r>
          </a:p>
        </p:txBody>
      </p:sp>
    </p:spTree>
    <p:extLst>
      <p:ext uri="{BB962C8B-B14F-4D97-AF65-F5344CB8AC3E}">
        <p14:creationId xmlns:p14="http://schemas.microsoft.com/office/powerpoint/2010/main" val="3543553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12.2 Représentation de l'adresse IPv6</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Contenu pédagogique de l'instructeur - Guide de planification du module 12</a:t>
            </a:r>
          </a:p>
        </p:txBody>
      </p:sp>
      <p:sp>
        <p:nvSpPr>
          <p:cNvPr id="4099" name="Rectangle 34"/>
          <p:cNvSpPr>
            <a:spLocks noGrp="1" noChangeArrowheads="1"/>
          </p:cNvSpPr>
          <p:nvPr>
            <p:ph idx="1"/>
          </p:nvPr>
        </p:nvSpPr>
        <p:spPr>
          <a:xfrm>
            <a:off x="145357" y="808180"/>
            <a:ext cx="8461315" cy="3818904"/>
          </a:xfrm>
        </p:spPr>
        <p:txBody>
          <a:bodyPr/>
          <a:lstStyle/>
          <a:p>
            <a:pPr marL="0" indent="0" rtl="0">
              <a:buNone/>
            </a:pPr>
            <a:r>
              <a:rPr lang="fr-FR"/>
              <a:t>Cette présentation PowerPoint est divisée en deux parties:</a:t>
            </a:r>
          </a:p>
          <a:p>
            <a:pPr rtl="0">
              <a:buFont typeface="Arial" panose="020B0604020202020204" pitchFamily="34" charset="0"/>
              <a:buChar char="•"/>
            </a:pPr>
            <a:r>
              <a:rPr lang="fr-FR"/>
              <a:t>Guide de planification de l'enseignant</a:t>
            </a:r>
          </a:p>
          <a:p>
            <a:pPr lvl="1" rtl="0">
              <a:buFont typeface="Arial" panose="020B0604020202020204" pitchFamily="34" charset="0"/>
              <a:buChar char="•"/>
            </a:pPr>
            <a:r>
              <a:rPr lang="fr-FR"/>
              <a:t>Informations pour vous aider à vous familiariser avec le module</a:t>
            </a:r>
          </a:p>
          <a:p>
            <a:pPr lvl="1" rtl="0">
              <a:buFont typeface="Arial" panose="020B0604020202020204" pitchFamily="34" charset="0"/>
              <a:buChar char="•"/>
            </a:pPr>
            <a:r>
              <a:rPr lang="fr-FR"/>
              <a:t>Outils pédagogiques</a:t>
            </a:r>
          </a:p>
          <a:p>
            <a:pPr rtl="0">
              <a:buFont typeface="Arial" panose="020B0604020202020204" pitchFamily="34" charset="0"/>
              <a:buChar char="•"/>
            </a:pPr>
            <a:r>
              <a:rPr lang="fr-FR"/>
              <a:t>Présentation en classe pour le formateur</a:t>
            </a:r>
          </a:p>
          <a:p>
            <a:pPr lvl="1" rtl="0">
              <a:buFont typeface="Arial" panose="020B0604020202020204" pitchFamily="34" charset="0"/>
              <a:buChar char="•"/>
            </a:pPr>
            <a:r>
              <a:rPr lang="fr-FR"/>
              <a:t>Diapositives facultatives que vous pouvez utiliser en classe</a:t>
            </a:r>
          </a:p>
          <a:p>
            <a:pPr lvl="1" rtl="0">
              <a:buFont typeface="Arial" panose="020B0604020202020204" pitchFamily="34" charset="0"/>
              <a:buChar char="•"/>
            </a:pPr>
            <a:r>
              <a:rPr lang="fr-FR"/>
              <a:t>Commence à la diapositive 13</a:t>
            </a:r>
          </a:p>
          <a:p>
            <a:pPr marL="142875" lvl="1" indent="0" algn="ctr" rtl="0">
              <a:buNone/>
            </a:pPr>
            <a:r>
              <a:rPr lang="fr-FR" sz="1600" b="1"/>
              <a:t>      Remarque</a:t>
            </a:r>
            <a:r>
              <a:rPr lang="fr-FR" sz="1600"/>
              <a:t>: supprimez le guide de planification de cette présentation avant de la partager.</a:t>
            </a:r>
          </a:p>
          <a:p>
            <a:pPr marL="0" indent="0" rtl="0">
              <a:buNone/>
            </a:pPr>
            <a:r>
              <a:rPr lang="fr-FR" sz="1600" b="1">
                <a:solidFill>
                  <a:schemeClr val="accent4"/>
                </a:solidFill>
              </a:rPr>
              <a:t>Pour obtenir de l'aide et des ressources supplémentaires, consultez la page d'accueil de l'instructeur et les ressources du cours pour ce cours. Vous pouvez également visiter le site de développement professionnel sur netacad.com, la page Facebook officielle de Cisco Networking Academy ou le groupe FB Instructor Only.</a:t>
            </a: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Représentation d'adresses IPv6</a:t>
            </a:r>
            <a:br>
              <a:rPr lang="en-US" dirty="0"/>
            </a:br>
            <a:r>
              <a:rPr lang="fr-FR" sz="2400"/>
              <a:t>Formats d'adressage IPv6 </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2" y="855419"/>
            <a:ext cx="7913516" cy="4003184"/>
          </a:xfrm>
        </p:spPr>
        <p:txBody>
          <a:bodyPr/>
          <a:lstStyle/>
          <a:p>
            <a:pPr marL="342900" indent="-342900" algn="l" rtl="0">
              <a:buFont typeface="Arial" panose="020B0604020202020204" pitchFamily="34" charset="0"/>
              <a:buChar char="•"/>
            </a:pPr>
            <a:r>
              <a:rPr lang="fr-FR" sz="1600">
                <a:solidFill>
                  <a:schemeClr val="tx1"/>
                </a:solidFill>
              </a:rPr>
              <a:t>Les adresses IPv6 ont une longueur de 128 bits et sont écrites en hexadécimal.</a:t>
            </a:r>
          </a:p>
          <a:p>
            <a:pPr marL="342900" indent="-342900" algn="l" rtl="0">
              <a:buFont typeface="Arial" panose="020B0604020202020204" pitchFamily="34" charset="0"/>
              <a:buChar char="•"/>
            </a:pPr>
            <a:r>
              <a:rPr lang="fr-FR" sz="1600">
                <a:solidFill>
                  <a:schemeClr val="tx1"/>
                </a:solidFill>
              </a:rPr>
              <a:t>Les adresses IPv6 ne sont pas sensibles à la casse et peuvent être notées en minuscules ou en majuscules.</a:t>
            </a:r>
          </a:p>
          <a:p>
            <a:pPr marL="342900" indent="-342900" algn="l" rtl="0">
              <a:buFont typeface="Arial" panose="020B0604020202020204" pitchFamily="34" charset="0"/>
              <a:buChar char="•"/>
            </a:pPr>
            <a:r>
              <a:rPr lang="fr-FR" sz="1600">
                <a:solidFill>
                  <a:schemeClr val="tx1"/>
                </a:solidFill>
              </a:rPr>
              <a:t>le format privilégié pour noter une adresseIPv6 est x:x:x:x:x:x:x:x, où chaque «x» est constitué de quatre valeurs hexadécimales.</a:t>
            </a:r>
          </a:p>
          <a:p>
            <a:pPr marL="342900" indent="-342900" algn="l" rtl="0">
              <a:buFont typeface="Arial" panose="020B0604020202020204" pitchFamily="34" charset="0"/>
              <a:buChar char="•"/>
            </a:pPr>
            <a:r>
              <a:rPr lang="fr-FR" sz="1600">
                <a:solidFill>
                  <a:schemeClr val="tx1"/>
                </a:solidFill>
              </a:rPr>
              <a:t>Pour les adresses IPv6, «hextet» est le terme officieux qui désigne un segment de 16 bits ou de quatre valeurs hexadécimales.</a:t>
            </a:r>
          </a:p>
          <a:p>
            <a:pPr marL="342900" indent="-342900" algn="l" rtl="0">
              <a:buFont typeface="Arial" panose="020B0604020202020204" pitchFamily="34" charset="0"/>
              <a:buChar char="•"/>
            </a:pPr>
            <a:r>
              <a:rPr lang="fr-FR" sz="1600">
                <a:solidFill>
                  <a:schemeClr val="tx1"/>
                </a:solidFill>
              </a:rPr>
              <a:t>Cela présente des exemples d'adresses IPv6 au format privilégié.</a:t>
            </a:r>
          </a:p>
          <a:p>
            <a:pPr marL="358775" lvl="4" indent="0" rtl="0">
              <a:buNone/>
            </a:pPr>
            <a:r>
              <a:rPr lang="fr-FR" sz="1600">
                <a:solidFill>
                  <a:schemeClr val="tx1"/>
                </a:solidFill>
                <a:latin typeface="Courier New" panose="02070309020205020404" pitchFamily="49" charset="0"/>
                <a:cs typeface="Courier New" panose="02070309020205020404" pitchFamily="49" charset="0"/>
              </a:rPr>
              <a:t>2001:0db8:0000:1111:0000:0000:0000:0200 </a:t>
            </a:r>
          </a:p>
          <a:p>
            <a:pPr marL="358775" lvl="4" indent="0" rtl="0">
              <a:buNone/>
            </a:pPr>
            <a:r>
              <a:rPr lang="fr-FR" sz="1600">
                <a:solidFill>
                  <a:schemeClr val="tx1"/>
                </a:solidFill>
                <a:latin typeface="Courier New" panose="02070309020205020404" pitchFamily="49" charset="0"/>
                <a:cs typeface="Courier New" panose="02070309020205020404" pitchFamily="49" charset="0"/>
              </a:rPr>
              <a:t>2001:0db8:0000:00a3:abcd:</a:t>
            </a:r>
            <a:r>
              <a:rPr lang="fr-FR" sz="1600">
                <a:latin typeface="Courier New" panose="02070309020205020404" pitchFamily="49" charset="0"/>
                <a:cs typeface="Courier New" panose="02070309020205020404" pitchFamily="49" charset="0"/>
              </a:rPr>
              <a:t>0</a:t>
            </a:r>
            <a:r>
              <a:rPr lang="fr-FR" sz="1600">
                <a:solidFill>
                  <a:schemeClr val="tx1"/>
                </a:solidFill>
                <a:latin typeface="Courier New" panose="02070309020205020404" pitchFamily="49" charset="0"/>
                <a:cs typeface="Courier New" panose="02070309020205020404" pitchFamily="49" charset="0"/>
              </a:rPr>
              <a:t>000:0000:1234 </a:t>
            </a:r>
          </a:p>
          <a:p>
            <a:pPr marL="342900" indent="-342900" algn="l">
              <a:buFont typeface="Arial" panose="020B0604020202020204" pitchFamily="34" charset="0"/>
              <a:buChar char="•"/>
            </a:pPr>
            <a:endParaRPr lang="en-US" sz="1800" dirty="0">
              <a:solidFill>
                <a:schemeClr val="tx1"/>
              </a:solidFill>
            </a:endParaRPr>
          </a:p>
          <a:p>
            <a:pPr marL="0" indent="0" algn="l"/>
            <a:endParaRPr lang="en-US" sz="1600" dirty="0">
              <a:solidFill>
                <a:schemeClr val="tx1"/>
              </a:solidFill>
            </a:endParaRPr>
          </a:p>
        </p:txBody>
      </p:sp>
    </p:spTree>
    <p:extLst>
      <p:ext uri="{BB962C8B-B14F-4D97-AF65-F5344CB8AC3E}">
        <p14:creationId xmlns:p14="http://schemas.microsoft.com/office/powerpoint/2010/main" val="1207655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Représentation des adresses IPv6</a:t>
            </a:r>
            <a:br>
              <a:rPr lang="en-US" dirty="0"/>
            </a:br>
            <a:r>
              <a:rPr lang="fr-FR" sz="2400"/>
              <a:t>Règle 1 - Omettre le zéro de début (Leading Zero)</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2" y="598726"/>
            <a:ext cx="7913516" cy="2895245"/>
          </a:xfrm>
        </p:spPr>
        <p:txBody>
          <a:bodyPr/>
          <a:lstStyle/>
          <a:p>
            <a:pPr marL="0" indent="0" algn="l" rtl="0"/>
            <a:r>
              <a:rPr lang="fr-FR" sz="1600">
                <a:solidFill>
                  <a:schemeClr val="tx1"/>
                </a:solidFill>
              </a:rPr>
              <a:t>La première règle pour réduire la notation des adresses IPv6 consiste à omettre les zéros (0) du début.</a:t>
            </a:r>
          </a:p>
          <a:p>
            <a:pPr marL="73085" lvl="1" indent="0" rtl="0">
              <a:buNone/>
            </a:pPr>
            <a:r>
              <a:rPr lang="fr-FR" sz="1600" b="1"/>
              <a:t>Exemples:</a:t>
            </a:r>
          </a:p>
          <a:p>
            <a:pPr marL="285750" indent="-285750" algn="l" rtl="0">
              <a:buFont typeface="Arial" panose="020B0604020202020204" pitchFamily="34" charset="0"/>
              <a:buChar char="•"/>
            </a:pPr>
            <a:r>
              <a:rPr lang="fr-FR" sz="1600">
                <a:solidFill>
                  <a:schemeClr val="tx1"/>
                </a:solidFill>
              </a:rPr>
              <a:t>01ab est équivalent à 1AB</a:t>
            </a:r>
          </a:p>
          <a:p>
            <a:pPr marL="285750" indent="-285750" algn="l" rtl="0">
              <a:buFont typeface="Arial" panose="020B0604020202020204" pitchFamily="34" charset="0"/>
              <a:buChar char="•"/>
            </a:pPr>
            <a:r>
              <a:rPr lang="fr-FR" sz="1600">
                <a:solidFill>
                  <a:schemeClr val="tx1"/>
                </a:solidFill>
              </a:rPr>
              <a:t>09f0 peut être représenté comme 9f0</a:t>
            </a:r>
          </a:p>
          <a:p>
            <a:pPr marL="285750" indent="-285750" algn="l" rtl="0">
              <a:buFont typeface="Arial" panose="020B0604020202020204" pitchFamily="34" charset="0"/>
              <a:buChar char="•"/>
            </a:pPr>
            <a:r>
              <a:rPr lang="fr-FR" sz="1600">
                <a:solidFill>
                  <a:schemeClr val="tx1"/>
                </a:solidFill>
              </a:rPr>
              <a:t>0a00 peut être représenté comme a00</a:t>
            </a:r>
          </a:p>
          <a:p>
            <a:pPr marL="285750" indent="-285750" algn="l" rtl="0">
              <a:buFont typeface="Arial" panose="020B0604020202020204" pitchFamily="34" charset="0"/>
              <a:buChar char="•"/>
            </a:pPr>
            <a:r>
              <a:rPr lang="fr-FR" sz="1600">
                <a:solidFill>
                  <a:schemeClr val="tx1"/>
                </a:solidFill>
              </a:rPr>
              <a:t>00ab est équivalent à ab</a:t>
            </a:r>
          </a:p>
          <a:p>
            <a:pPr marL="285750" indent="-285750" algn="l">
              <a:buFont typeface="Arial" panose="020B0604020202020204" pitchFamily="34" charset="0"/>
              <a:buChar char="•"/>
            </a:pPr>
            <a:endParaRPr lang="en-US" sz="1600" dirty="0">
              <a:solidFill>
                <a:schemeClr val="tx1"/>
              </a:solidFill>
            </a:endParaRPr>
          </a:p>
          <a:p>
            <a:pPr marL="0" indent="0" algn="l" rtl="0"/>
            <a:r>
              <a:rPr lang="fr-FR" sz="1600" b="1">
                <a:solidFill>
                  <a:schemeClr val="tx1"/>
                </a:solidFill>
              </a:rPr>
              <a:t>Remarque</a:t>
            </a:r>
            <a:r>
              <a:rPr lang="fr-FR" sz="1600">
                <a:solidFill>
                  <a:schemeClr val="tx1"/>
                </a:solidFill>
              </a:rPr>
              <a:t>:</a:t>
            </a:r>
            <a:r>
              <a:rPr lang="fr-FR" sz="1600" b="1">
                <a:solidFill>
                  <a:schemeClr val="tx1"/>
                </a:solidFill>
              </a:rPr>
              <a:t> </a:t>
            </a:r>
            <a:r>
              <a:rPr lang="fr-FR" sz="1600">
                <a:solidFill>
                  <a:schemeClr val="tx1"/>
                </a:solidFill>
              </a:rPr>
              <a:t>Cette règle s'applique uniquement aux 0 de tête et NON aux 0 de queue, sinon l'adresse serait ambiguë.</a:t>
            </a:r>
            <a:r>
              <a:rPr lang="fr-FR" sz="1600" b="1">
                <a:solidFill>
                  <a:schemeClr val="tx1"/>
                </a:solidFill>
              </a:rPr>
              <a:t> </a:t>
            </a:r>
          </a:p>
          <a:p>
            <a:pPr marL="415985" lvl="1" indent="-342900">
              <a:buFont typeface="Arial" panose="020B0604020202020204" pitchFamily="34" charset="0"/>
              <a:buChar char="•"/>
            </a:pPr>
            <a:endParaRPr lang="en-US" sz="1200" dirty="0"/>
          </a:p>
          <a:p>
            <a:pPr marL="0" indent="0" algn="l"/>
            <a:endParaRPr lang="en-US" sz="1600" dirty="0">
              <a:solidFill>
                <a:schemeClr val="tx1"/>
              </a:solidFill>
            </a:endParaRPr>
          </a:p>
        </p:txBody>
      </p:sp>
      <p:graphicFrame>
        <p:nvGraphicFramePr>
          <p:cNvPr id="5" name="Content Placeholder 6">
            <a:extLst>
              <a:ext uri="{FF2B5EF4-FFF2-40B4-BE49-F238E27FC236}">
                <a16:creationId xmlns:a16="http://schemas.microsoft.com/office/drawing/2014/main" id="{8D418206-3EDF-4754-9AFB-FFEB638592BB}"/>
              </a:ext>
            </a:extLst>
          </p:cNvPr>
          <p:cNvGraphicFramePr>
            <a:graphicFrameLocks/>
          </p:cNvGraphicFramePr>
          <p:nvPr>
            <p:extLst>
              <p:ext uri="{D42A27DB-BD31-4B8C-83A1-F6EECF244321}">
                <p14:modId xmlns:p14="http://schemas.microsoft.com/office/powerpoint/2010/main" val="1700276989"/>
              </p:ext>
            </p:extLst>
          </p:nvPr>
        </p:nvGraphicFramePr>
        <p:xfrm>
          <a:off x="750745" y="3767534"/>
          <a:ext cx="6617097" cy="777240"/>
        </p:xfrm>
        <a:graphic>
          <a:graphicData uri="http://schemas.openxmlformats.org/drawingml/2006/table">
            <a:tbl>
              <a:tblPr firstRow="1" bandRow="1">
                <a:tableStyleId>{5C22544A-7EE6-4342-B048-85BDC9FD1C3A}</a:tableStyleId>
              </a:tblPr>
              <a:tblGrid>
                <a:gridCol w="1963127">
                  <a:extLst>
                    <a:ext uri="{9D8B030D-6E8A-4147-A177-3AD203B41FA5}">
                      <a16:colId xmlns:a16="http://schemas.microsoft.com/office/drawing/2014/main" val="3729139006"/>
                    </a:ext>
                  </a:extLst>
                </a:gridCol>
                <a:gridCol w="4653970">
                  <a:extLst>
                    <a:ext uri="{9D8B030D-6E8A-4147-A177-3AD203B41FA5}">
                      <a16:colId xmlns:a16="http://schemas.microsoft.com/office/drawing/2014/main" val="1988913492"/>
                    </a:ext>
                  </a:extLst>
                </a:gridCol>
              </a:tblGrid>
              <a:tr h="0">
                <a:tc>
                  <a:txBody>
                    <a:bodyPr/>
                    <a:lstStyle/>
                    <a:p>
                      <a:pPr rtl="0"/>
                      <a:r>
                        <a:rPr lang="fr-FR" sz="1100"/>
                        <a:t>Type</a:t>
                      </a:r>
                    </a:p>
                  </a:txBody>
                  <a:tcPr/>
                </a:tc>
                <a:tc>
                  <a:txBody>
                    <a:bodyPr/>
                    <a:lstStyle/>
                    <a:p>
                      <a:pPr rtl="0"/>
                      <a:r>
                        <a:rPr lang="fr-FR" sz="1100"/>
                        <a:t>Format</a:t>
                      </a:r>
                    </a:p>
                  </a:txBody>
                  <a:tcPr/>
                </a:tc>
                <a:extLst>
                  <a:ext uri="{0D108BD9-81ED-4DB2-BD59-A6C34878D82A}">
                    <a16:rowId xmlns:a16="http://schemas.microsoft.com/office/drawing/2014/main" val="2583676789"/>
                  </a:ext>
                </a:extLst>
              </a:tr>
              <a:tr h="0">
                <a:tc>
                  <a:txBody>
                    <a:bodyPr/>
                    <a:lstStyle/>
                    <a:p>
                      <a:pPr rtl="0"/>
                      <a:r>
                        <a:rPr lang="fr-FR" sz="1100">
                          <a:solidFill>
                            <a:srgbClr val="000000"/>
                          </a:solidFill>
                        </a:rPr>
                        <a:t>Recommandé</a:t>
                      </a:r>
                    </a:p>
                  </a:txBody>
                  <a:tcPr/>
                </a:tc>
                <a:tc>
                  <a:txBody>
                    <a:bodyPr/>
                    <a:lstStyle/>
                    <a:p>
                      <a:pPr rtl="0"/>
                      <a:r>
                        <a:rPr lang="fr-FR" sz="1100"/>
                        <a:t>2001 : </a:t>
                      </a:r>
                      <a:r>
                        <a:rPr lang="fr-FR" sz="1100" b="1"/>
                        <a:t>0</a:t>
                      </a:r>
                      <a:r>
                        <a:rPr lang="fr-FR" sz="1100"/>
                        <a:t>db8 : </a:t>
                      </a:r>
                      <a:r>
                        <a:rPr lang="fr-FR" sz="1100" b="1"/>
                        <a:t>000</a:t>
                      </a:r>
                      <a:r>
                        <a:rPr lang="fr-FR" sz="1100"/>
                        <a:t>0 : 1111 : </a:t>
                      </a:r>
                      <a:r>
                        <a:rPr lang="fr-FR" sz="1100" b="1"/>
                        <a:t>000</a:t>
                      </a:r>
                      <a:r>
                        <a:rPr lang="fr-FR" sz="1100"/>
                        <a:t>0 : </a:t>
                      </a:r>
                      <a:r>
                        <a:rPr lang="fr-FR" sz="1100" b="1"/>
                        <a:t>000</a:t>
                      </a:r>
                      <a:r>
                        <a:rPr lang="fr-FR" sz="1100"/>
                        <a:t>0 : </a:t>
                      </a:r>
                      <a:r>
                        <a:rPr lang="fr-FR" sz="1100" b="1"/>
                        <a:t>000</a:t>
                      </a:r>
                      <a:r>
                        <a:rPr lang="fr-FR" sz="1100"/>
                        <a:t>0 : </a:t>
                      </a:r>
                      <a:r>
                        <a:rPr lang="fr-FR" sz="1100" b="1"/>
                        <a:t>0</a:t>
                      </a:r>
                      <a:r>
                        <a:rPr lang="fr-FR" sz="1100"/>
                        <a:t>200</a:t>
                      </a:r>
                    </a:p>
                  </a:txBody>
                  <a:tcPr/>
                </a:tc>
                <a:extLst>
                  <a:ext uri="{0D108BD9-81ED-4DB2-BD59-A6C34878D82A}">
                    <a16:rowId xmlns:a16="http://schemas.microsoft.com/office/drawing/2014/main" val="3849654457"/>
                  </a:ext>
                </a:extLst>
              </a:tr>
              <a:tr h="17090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Pas de zéros du début</a:t>
                      </a:r>
                    </a:p>
                  </a:txBody>
                  <a:tcPr/>
                </a:tc>
                <a:tc>
                  <a:txBody>
                    <a:bodyPr/>
                    <a:lstStyle/>
                    <a:p>
                      <a:pPr rtl="0"/>
                      <a:r>
                        <a:rPr lang="fr-FR" sz="1100"/>
                        <a:t>2001 : db8 : 0 : 1111 : 0 : 0 : 0 : 200</a:t>
                      </a:r>
                    </a:p>
                  </a:txBody>
                  <a:tcPr/>
                </a:tc>
                <a:extLst>
                  <a:ext uri="{0D108BD9-81ED-4DB2-BD59-A6C34878D82A}">
                    <a16:rowId xmlns:a16="http://schemas.microsoft.com/office/drawing/2014/main" val="235735172"/>
                  </a:ext>
                </a:extLst>
              </a:tr>
            </a:tbl>
          </a:graphicData>
        </a:graphic>
      </p:graphicFrame>
    </p:spTree>
    <p:extLst>
      <p:ext uri="{BB962C8B-B14F-4D97-AF65-F5344CB8AC3E}">
        <p14:creationId xmlns:p14="http://schemas.microsoft.com/office/powerpoint/2010/main" val="41326386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Représentation des adresses IPv6</a:t>
            </a:r>
            <a:br>
              <a:rPr lang="en-US" dirty="0"/>
            </a:br>
            <a:r>
              <a:rPr lang="fr-FR" sz="2400"/>
              <a:t>Règle 2 -Double Deux Points</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2" y="855419"/>
            <a:ext cx="7913516" cy="2399913"/>
          </a:xfrm>
        </p:spPr>
        <p:txBody>
          <a:bodyPr/>
          <a:lstStyle/>
          <a:p>
            <a:pPr marL="0" indent="0" algn="l" rtl="0"/>
            <a:r>
              <a:rPr lang="fr-FR" sz="1800">
                <a:solidFill>
                  <a:schemeClr val="tx1"/>
                </a:solidFill>
              </a:rPr>
              <a:t>Une suite de double deux-points (::) peut remplacer toute chaîne unique et continue d'un ou plusieurs segments de 16 bits (hextets) comprenant uniquement des zéros. </a:t>
            </a:r>
          </a:p>
          <a:p>
            <a:pPr marL="0" indent="0" algn="l" rtl="0"/>
            <a:r>
              <a:rPr lang="fr-FR" sz="1600" b="1">
                <a:solidFill>
                  <a:schemeClr val="tx1"/>
                </a:solidFill>
              </a:rPr>
              <a:t>Exemple:</a:t>
            </a:r>
          </a:p>
          <a:p>
            <a:pPr marL="285750" indent="-285750" algn="l" rtl="0">
              <a:buFont typeface="Arial" panose="020B0604020202020204" pitchFamily="34" charset="0"/>
              <a:buChar char="•"/>
            </a:pPr>
            <a:r>
              <a:rPr lang="fr-FR" sz="1400">
                <a:solidFill>
                  <a:schemeClr val="tx1"/>
                </a:solidFill>
              </a:rPr>
              <a:t>2001:db8:cafe:1:0:0:0:1 (les 0 principaux sont omis) pourrait être représenté par 2001:db8:cafe:1::1</a:t>
            </a:r>
          </a:p>
          <a:p>
            <a:pPr marL="0" indent="0" algn="l"/>
            <a:endParaRPr lang="en-US" sz="1600" dirty="0">
              <a:solidFill>
                <a:schemeClr val="tx1"/>
              </a:solidFill>
            </a:endParaRPr>
          </a:p>
          <a:p>
            <a:pPr marL="0" indent="0" algn="l" rtl="0"/>
            <a:r>
              <a:rPr lang="fr-FR" sz="1600" b="1">
                <a:solidFill>
                  <a:schemeClr val="tx1"/>
                </a:solidFill>
              </a:rPr>
              <a:t>Remarque</a:t>
            </a:r>
            <a:r>
              <a:rPr lang="fr-FR" sz="1600">
                <a:solidFill>
                  <a:schemeClr val="tx1"/>
                </a:solidFill>
              </a:rPr>
              <a:t>: </a:t>
            </a:r>
            <a:r>
              <a:rPr lang="fr-FR" sz="1400">
                <a:solidFill>
                  <a:schemeClr val="tx1"/>
                </a:solidFill>
              </a:rPr>
              <a:t>Le double point (::) ne peut être utilisé qu'une seule fois dans une adresse, sinon il y aurait plusieurs adresses possibles.</a:t>
            </a:r>
          </a:p>
          <a:p>
            <a:pPr marL="0" indent="0" algn="l"/>
            <a:endParaRPr lang="en-US" sz="1600" dirty="0">
              <a:solidFill>
                <a:schemeClr val="tx1"/>
              </a:solidFill>
            </a:endParaRPr>
          </a:p>
        </p:txBody>
      </p:sp>
      <p:graphicFrame>
        <p:nvGraphicFramePr>
          <p:cNvPr id="5" name="Content Placeholder 6">
            <a:extLst>
              <a:ext uri="{FF2B5EF4-FFF2-40B4-BE49-F238E27FC236}">
                <a16:creationId xmlns:a16="http://schemas.microsoft.com/office/drawing/2014/main" id="{8D418206-3EDF-4754-9AFB-FFEB638592BB}"/>
              </a:ext>
            </a:extLst>
          </p:cNvPr>
          <p:cNvGraphicFramePr>
            <a:graphicFrameLocks/>
          </p:cNvGraphicFramePr>
          <p:nvPr>
            <p:extLst>
              <p:ext uri="{D42A27DB-BD31-4B8C-83A1-F6EECF244321}">
                <p14:modId xmlns:p14="http://schemas.microsoft.com/office/powerpoint/2010/main" val="4119957027"/>
              </p:ext>
            </p:extLst>
          </p:nvPr>
        </p:nvGraphicFramePr>
        <p:xfrm>
          <a:off x="668858" y="3255332"/>
          <a:ext cx="6617097" cy="777240"/>
        </p:xfrm>
        <a:graphic>
          <a:graphicData uri="http://schemas.openxmlformats.org/drawingml/2006/table">
            <a:tbl>
              <a:tblPr firstRow="1" bandRow="1">
                <a:tableStyleId>{5C22544A-7EE6-4342-B048-85BDC9FD1C3A}</a:tableStyleId>
              </a:tblPr>
              <a:tblGrid>
                <a:gridCol w="1963127">
                  <a:extLst>
                    <a:ext uri="{9D8B030D-6E8A-4147-A177-3AD203B41FA5}">
                      <a16:colId xmlns:a16="http://schemas.microsoft.com/office/drawing/2014/main" val="3729139006"/>
                    </a:ext>
                  </a:extLst>
                </a:gridCol>
                <a:gridCol w="4653970">
                  <a:extLst>
                    <a:ext uri="{9D8B030D-6E8A-4147-A177-3AD203B41FA5}">
                      <a16:colId xmlns:a16="http://schemas.microsoft.com/office/drawing/2014/main" val="1988913492"/>
                    </a:ext>
                  </a:extLst>
                </a:gridCol>
              </a:tblGrid>
              <a:tr h="0">
                <a:tc>
                  <a:txBody>
                    <a:bodyPr/>
                    <a:lstStyle/>
                    <a:p>
                      <a:pPr rtl="0"/>
                      <a:r>
                        <a:rPr lang="fr-FR" sz="1100"/>
                        <a:t>Type</a:t>
                      </a:r>
                    </a:p>
                  </a:txBody>
                  <a:tcPr/>
                </a:tc>
                <a:tc>
                  <a:txBody>
                    <a:bodyPr/>
                    <a:lstStyle/>
                    <a:p>
                      <a:pPr rtl="0"/>
                      <a:r>
                        <a:rPr lang="fr-FR" sz="1100"/>
                        <a:t>Format</a:t>
                      </a:r>
                    </a:p>
                  </a:txBody>
                  <a:tcPr/>
                </a:tc>
                <a:extLst>
                  <a:ext uri="{0D108BD9-81ED-4DB2-BD59-A6C34878D82A}">
                    <a16:rowId xmlns:a16="http://schemas.microsoft.com/office/drawing/2014/main" val="2583676789"/>
                  </a:ext>
                </a:extLst>
              </a:tr>
              <a:tr h="0">
                <a:tc>
                  <a:txBody>
                    <a:bodyPr/>
                    <a:lstStyle/>
                    <a:p>
                      <a:pPr rtl="0"/>
                      <a:r>
                        <a:rPr lang="fr-FR" sz="1100">
                          <a:solidFill>
                            <a:srgbClr val="000000"/>
                          </a:solidFill>
                        </a:rPr>
                        <a:t>Recommandé</a:t>
                      </a:r>
                    </a:p>
                  </a:txBody>
                  <a:tcPr/>
                </a:tc>
                <a:tc>
                  <a:txBody>
                    <a:bodyPr/>
                    <a:lstStyle/>
                    <a:p>
                      <a:pPr rtl="0"/>
                      <a:r>
                        <a:rPr lang="fr-FR" sz="1100"/>
                        <a:t>2001: </a:t>
                      </a:r>
                      <a:r>
                        <a:rPr lang="fr-FR" sz="1100" b="1"/>
                        <a:t>0</a:t>
                      </a:r>
                      <a:r>
                        <a:rPr lang="fr-FR" sz="1100"/>
                        <a:t>db8: </a:t>
                      </a:r>
                      <a:r>
                        <a:rPr lang="fr-FR" sz="1100" b="1"/>
                        <a:t>000</a:t>
                      </a:r>
                      <a:r>
                        <a:rPr lang="fr-FR" sz="1100"/>
                        <a:t>0: 1111: </a:t>
                      </a:r>
                      <a:r>
                        <a:rPr lang="fr-FR" sz="1100" b="1"/>
                        <a:t>0000</a:t>
                      </a:r>
                      <a:r>
                        <a:rPr lang="fr-FR" sz="1100"/>
                        <a:t>: </a:t>
                      </a:r>
                      <a:r>
                        <a:rPr lang="fr-FR" sz="1100" b="1"/>
                        <a:t>0000</a:t>
                      </a:r>
                      <a:r>
                        <a:rPr lang="fr-FR" sz="1100"/>
                        <a:t>: </a:t>
                      </a:r>
                      <a:r>
                        <a:rPr lang="fr-FR" sz="1100" b="1"/>
                        <a:t>0000</a:t>
                      </a:r>
                      <a:r>
                        <a:rPr lang="fr-FR" sz="1100"/>
                        <a:t>: </a:t>
                      </a:r>
                      <a:r>
                        <a:rPr lang="fr-FR" sz="1100" b="1"/>
                        <a:t>0</a:t>
                      </a:r>
                      <a:r>
                        <a:rPr lang="fr-FR" sz="1100"/>
                        <a:t>200</a:t>
                      </a:r>
                    </a:p>
                  </a:txBody>
                  <a:tcPr/>
                </a:tc>
                <a:extLst>
                  <a:ext uri="{0D108BD9-81ED-4DB2-BD59-A6C34878D82A}">
                    <a16:rowId xmlns:a16="http://schemas.microsoft.com/office/drawing/2014/main" val="3849654457"/>
                  </a:ext>
                </a:extLst>
              </a:tr>
              <a:tr h="17090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Compressée</a:t>
                      </a:r>
                    </a:p>
                  </a:txBody>
                  <a:tcPr/>
                </a:tc>
                <a:tc>
                  <a:txBody>
                    <a:bodyPr/>
                    <a:lstStyle/>
                    <a:p>
                      <a:pPr rtl="0"/>
                      <a:r>
                        <a:rPr lang="fr-FR" sz="1100"/>
                        <a:t>2001:db8:0:1111::200</a:t>
                      </a:r>
                    </a:p>
                  </a:txBody>
                  <a:tcPr/>
                </a:tc>
                <a:extLst>
                  <a:ext uri="{0D108BD9-81ED-4DB2-BD59-A6C34878D82A}">
                    <a16:rowId xmlns:a16="http://schemas.microsoft.com/office/drawing/2014/main" val="235735172"/>
                  </a:ext>
                </a:extLst>
              </a:tr>
            </a:tbl>
          </a:graphicData>
        </a:graphic>
      </p:graphicFrame>
    </p:spTree>
    <p:extLst>
      <p:ext uri="{BB962C8B-B14F-4D97-AF65-F5344CB8AC3E}">
        <p14:creationId xmlns:p14="http://schemas.microsoft.com/office/powerpoint/2010/main" val="105854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12.3 Types d'adresses IPv6</a:t>
            </a:r>
          </a:p>
        </p:txBody>
      </p:sp>
    </p:spTree>
    <p:custDataLst>
      <p:tags r:id="rId1"/>
    </p:custDataLst>
    <p:extLst>
      <p:ext uri="{BB962C8B-B14F-4D97-AF65-F5344CB8AC3E}">
        <p14:creationId xmlns:p14="http://schemas.microsoft.com/office/powerpoint/2010/main" val="473391011"/>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Types d'adresses IPv6</a:t>
            </a:r>
            <a:br>
              <a:rPr lang="en-US" dirty="0"/>
            </a:br>
            <a:r>
              <a:rPr lang="fr-FR" sz="2400"/>
              <a:t>Monodiffusion, Multidiffusion, Anycast</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0" y="1035050"/>
            <a:ext cx="8280400" cy="3073400"/>
          </a:xfrm>
        </p:spPr>
        <p:txBody>
          <a:bodyPr/>
          <a:lstStyle/>
          <a:p>
            <a:pPr marL="0" indent="0" algn="l" defTabSz="684213" rtl="0" fontAlgn="base">
              <a:spcBef>
                <a:spcPts val="600"/>
              </a:spcBef>
              <a:spcAft>
                <a:spcPts val="600"/>
              </a:spcAft>
              <a:buClr>
                <a:schemeClr val="tx2"/>
              </a:buClr>
              <a:buSzPct val="90000"/>
            </a:pPr>
            <a:r>
              <a:rPr lang="fr-FR" sz="1600">
                <a:solidFill>
                  <a:schemeClr val="tx1"/>
                </a:solidFill>
              </a:rPr>
              <a:t>Il existe trois grandes catégories d'adresses IPv6:</a:t>
            </a:r>
          </a:p>
          <a:p>
            <a:pPr marL="285750" indent="-285750" algn="l" rtl="0">
              <a:buFont typeface="Arial" panose="020B0604020202020204" pitchFamily="34" charset="0"/>
              <a:buChar char="•"/>
            </a:pPr>
            <a:r>
              <a:rPr lang="fr-FR" sz="1600" b="1">
                <a:solidFill>
                  <a:schemeClr val="tx1"/>
                </a:solidFill>
              </a:rPr>
              <a:t>Monodiffusion</a:t>
            </a:r>
            <a:r>
              <a:rPr lang="fr-FR" sz="1600">
                <a:solidFill>
                  <a:schemeClr val="tx1"/>
                </a:solidFill>
              </a:rPr>
              <a:t> - La monodiffusion identifie de manière unique une interface sur un appareil compatible IPv6.</a:t>
            </a:r>
          </a:p>
          <a:p>
            <a:pPr marL="285750" indent="-285750" algn="l" rtl="0">
              <a:buFont typeface="Arial" panose="020B0604020202020204" pitchFamily="34" charset="0"/>
              <a:buChar char="•"/>
            </a:pPr>
            <a:r>
              <a:rPr lang="fr-FR" sz="1600" b="1">
                <a:solidFill>
                  <a:schemeClr val="tx1"/>
                </a:solidFill>
              </a:rPr>
              <a:t>Multidiffusion</a:t>
            </a:r>
            <a:r>
              <a:rPr lang="fr-FR" sz="1600">
                <a:solidFill>
                  <a:schemeClr val="tx1"/>
                </a:solidFill>
              </a:rPr>
              <a:t> - La multidiffusion est utilisée pour envoyer un seul paquet IPv6 vers plusieurs destinations.</a:t>
            </a:r>
          </a:p>
          <a:p>
            <a:pPr marL="285750" indent="-285750" algn="l" rtl="0">
              <a:buFont typeface="Arial" panose="020B0604020202020204" pitchFamily="34" charset="0"/>
              <a:buChar char="•"/>
            </a:pPr>
            <a:r>
              <a:rPr lang="fr-FR" sz="1600" b="1">
                <a:solidFill>
                  <a:schemeClr val="tx1"/>
                </a:solidFill>
              </a:rPr>
              <a:t>Anycast</a:t>
            </a:r>
            <a:r>
              <a:rPr lang="fr-FR" sz="1600">
                <a:solidFill>
                  <a:schemeClr val="tx1"/>
                </a:solidFill>
              </a:rPr>
              <a:t> - Il s'agit de toute adresse unicast IPv6 qui peut être attribuée à plusieurs appareils. Un paquet envoyé à une adresse anycast est acheminé vers le périphérique le plus proche ayant cette adresse.</a:t>
            </a:r>
          </a:p>
          <a:p>
            <a:pPr marL="285750" indent="-285750" algn="l">
              <a:buFont typeface="Arial" panose="020B0604020202020204" pitchFamily="34" charset="0"/>
              <a:buChar char="•"/>
            </a:pPr>
            <a:endParaRPr lang="en-US" sz="1600" dirty="0">
              <a:solidFill>
                <a:schemeClr val="tx1"/>
              </a:solidFill>
            </a:endParaRPr>
          </a:p>
          <a:p>
            <a:pPr marL="0" indent="0" algn="l" rtl="0"/>
            <a:r>
              <a:rPr lang="fr-FR" sz="1600" b="1">
                <a:solidFill>
                  <a:schemeClr val="tx1"/>
                </a:solidFill>
              </a:rPr>
              <a:t>Remarque</a:t>
            </a:r>
            <a:r>
              <a:rPr lang="fr-FR" sz="1600">
                <a:solidFill>
                  <a:schemeClr val="tx1"/>
                </a:solidFill>
              </a:rPr>
              <a:t>: Contrairement à IPv4, IPv6 n'a pas d'adresse de diffusion. Cependant, il existe une adresse de multidiffusion destinée à tous les nœuds IPv6 et qui offre globalement les mêmes résultats.</a:t>
            </a:r>
          </a:p>
          <a:p>
            <a:pPr marL="489010" lvl="2" indent="-342900">
              <a:buFont typeface="Arial" panose="020B0604020202020204" pitchFamily="34" charset="0"/>
              <a:buChar char="•"/>
            </a:pPr>
            <a:endParaRPr lang="en-US" sz="200" dirty="0"/>
          </a:p>
          <a:p>
            <a:pPr marL="342900" indent="-342900" algn="l">
              <a:buFont typeface="Arial" panose="020B0604020202020204" pitchFamily="34" charset="0"/>
              <a:buChar char="•"/>
            </a:pPr>
            <a:endParaRPr lang="en-US" sz="1600" dirty="0">
              <a:solidFill>
                <a:schemeClr val="tx1"/>
              </a:solidFill>
            </a:endParaRPr>
          </a:p>
          <a:p>
            <a:pPr marL="0" indent="0" algn="l"/>
            <a:endParaRPr lang="en-US" sz="1600" dirty="0">
              <a:solidFill>
                <a:schemeClr val="tx1"/>
              </a:solidFill>
            </a:endParaRPr>
          </a:p>
          <a:p>
            <a:pPr marL="342900" indent="-342900" algn="l">
              <a:buFont typeface="Arial" panose="020B0604020202020204" pitchFamily="34" charset="0"/>
              <a:buChar char="•"/>
            </a:pPr>
            <a:endParaRPr lang="en-US" sz="1600" dirty="0">
              <a:solidFill>
                <a:schemeClr val="tx1"/>
              </a:solidFill>
            </a:endParaRPr>
          </a:p>
        </p:txBody>
      </p:sp>
    </p:spTree>
    <p:extLst>
      <p:ext uri="{BB962C8B-B14F-4D97-AF65-F5344CB8AC3E}">
        <p14:creationId xmlns:p14="http://schemas.microsoft.com/office/powerpoint/2010/main" val="1567960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Types d'adresses IPv6</a:t>
            </a:r>
            <a:br>
              <a:rPr lang="en-US" dirty="0"/>
            </a:br>
            <a:r>
              <a:rPr lang="fr-FR" sz="2400"/>
              <a:t>Longueur du préfixe IPv6</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0" y="1035050"/>
            <a:ext cx="8280400" cy="1312365"/>
          </a:xfrm>
        </p:spPr>
        <p:txBody>
          <a:bodyPr/>
          <a:lstStyle/>
          <a:p>
            <a:pPr marL="0" indent="0" algn="l" defTabSz="684213" rtl="0" fontAlgn="base">
              <a:spcBef>
                <a:spcPts val="600"/>
              </a:spcBef>
              <a:spcAft>
                <a:spcPts val="600"/>
              </a:spcAft>
              <a:buClr>
                <a:schemeClr val="tx2"/>
              </a:buClr>
              <a:buSzPct val="90000"/>
            </a:pPr>
            <a:r>
              <a:rPr lang="fr-FR" sz="1600">
                <a:solidFill>
                  <a:schemeClr val="tx1"/>
                </a:solidFill>
              </a:rPr>
              <a:t>La longueur du préfixe IPv6 est utilisée pour indiquer la partie réseau de l'adresse IPv6:</a:t>
            </a:r>
          </a:p>
          <a:p>
            <a:pPr marL="0" indent="0" algn="l" defTabSz="684213" rtl="0" fontAlgn="base">
              <a:spcBef>
                <a:spcPts val="600"/>
              </a:spcBef>
              <a:spcAft>
                <a:spcPts val="600"/>
              </a:spcAft>
              <a:buClr>
                <a:schemeClr val="tx2"/>
              </a:buClr>
              <a:buSzPct val="90000"/>
            </a:pPr>
            <a:r>
              <a:rPr lang="fr-FR" sz="1600">
                <a:solidFill>
                  <a:schemeClr val="tx1"/>
                </a:solidFill>
              </a:rPr>
              <a:t>La longueur de préfixe peut être comprise entre 0 et 128. La longueur du préfixe IPv6 recommandée pour les réseaux locaux et la plupart des autres types de réseaux est /64.</a:t>
            </a:r>
          </a:p>
          <a:p>
            <a:pPr marL="489010" lvl="2" indent="-342900">
              <a:buFont typeface="Arial" panose="020B0604020202020204" pitchFamily="34" charset="0"/>
              <a:buChar char="•"/>
            </a:pPr>
            <a:endParaRPr lang="en-US" sz="200" dirty="0"/>
          </a:p>
          <a:p>
            <a:pPr marL="342900" indent="-342900" algn="l">
              <a:buFont typeface="Arial" panose="020B0604020202020204" pitchFamily="34" charset="0"/>
              <a:buChar char="•"/>
            </a:pPr>
            <a:endParaRPr lang="en-US" sz="1600" dirty="0">
              <a:solidFill>
                <a:schemeClr val="tx1"/>
              </a:solidFill>
            </a:endParaRPr>
          </a:p>
          <a:p>
            <a:pPr marL="0" indent="0" algn="l"/>
            <a:endParaRPr lang="en-US" sz="1600" dirty="0">
              <a:solidFill>
                <a:schemeClr val="tx1"/>
              </a:solidFill>
            </a:endParaRPr>
          </a:p>
          <a:p>
            <a:pPr marL="342900" indent="-342900" algn="l">
              <a:buFont typeface="Arial" panose="020B0604020202020204" pitchFamily="34" charset="0"/>
              <a:buChar char="•"/>
            </a:pPr>
            <a:endParaRPr lang="en-US" sz="1600" dirty="0">
              <a:solidFill>
                <a:schemeClr val="tx1"/>
              </a:solidFill>
            </a:endParaRPr>
          </a:p>
        </p:txBody>
      </p:sp>
      <p:pic>
        <p:nvPicPr>
          <p:cNvPr id="2" name="Picture 1">
            <a:extLst>
              <a:ext uri="{FF2B5EF4-FFF2-40B4-BE49-F238E27FC236}">
                <a16:creationId xmlns:a16="http://schemas.microsoft.com/office/drawing/2014/main" id="{38711CFE-EFE8-4AEF-8D4D-DB7AA12D84C7}"/>
              </a:ext>
            </a:extLst>
          </p:cNvPr>
          <p:cNvPicPr>
            <a:picLocks noChangeAspect="1"/>
          </p:cNvPicPr>
          <p:nvPr/>
        </p:nvPicPr>
        <p:blipFill>
          <a:blip r:embed="rId3"/>
          <a:stretch>
            <a:fillRect/>
          </a:stretch>
        </p:blipFill>
        <p:spPr>
          <a:xfrm>
            <a:off x="1937923" y="2190466"/>
            <a:ext cx="4469641" cy="1727696"/>
          </a:xfrm>
          <a:prstGeom prst="rect">
            <a:avLst/>
          </a:prstGeom>
        </p:spPr>
      </p:pic>
      <p:sp>
        <p:nvSpPr>
          <p:cNvPr id="4" name="TextBox 3">
            <a:extLst>
              <a:ext uri="{FF2B5EF4-FFF2-40B4-BE49-F238E27FC236}">
                <a16:creationId xmlns:a16="http://schemas.microsoft.com/office/drawing/2014/main" id="{C051A667-EF42-442E-A708-9DFBA630D846}"/>
              </a:ext>
            </a:extLst>
          </p:cNvPr>
          <p:cNvSpPr txBox="1"/>
          <p:nvPr/>
        </p:nvSpPr>
        <p:spPr>
          <a:xfrm>
            <a:off x="431799" y="3952755"/>
            <a:ext cx="7990305" cy="738664"/>
          </a:xfrm>
          <a:prstGeom prst="rect">
            <a:avLst/>
          </a:prstGeom>
          <a:noFill/>
        </p:spPr>
        <p:txBody>
          <a:bodyPr wrap="square" rtlCol="0">
            <a:spAutoFit/>
          </a:bodyPr>
          <a:lstStyle/>
          <a:p>
            <a:pPr rtl="0"/>
            <a:r>
              <a:rPr lang="fr-FR" sz="1400" b="1"/>
              <a:t>Remarque</a:t>
            </a:r>
            <a:r>
              <a:rPr lang="fr-FR" sz="1400"/>
              <a:t>: Il est fortement recommandé d'utiliser un ID d'interface 64 bits pour la plupart des réseaux. En effet, la configuration automatique d'adresse sans état (SLAAC) utilise 64 bits pour l'ID d'interface. Il facilite également la création et la gestion des sous-réseaux</a:t>
            </a:r>
            <a:r>
              <a:rPr lang="fr-FR" sz="1200"/>
              <a:t>. </a:t>
            </a:r>
          </a:p>
        </p:txBody>
      </p:sp>
    </p:spTree>
    <p:extLst>
      <p:ext uri="{BB962C8B-B14F-4D97-AF65-F5344CB8AC3E}">
        <p14:creationId xmlns:p14="http://schemas.microsoft.com/office/powerpoint/2010/main" val="2320096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Types d'adresses IPv6</a:t>
            </a:r>
            <a:br>
              <a:rPr lang="en-US" dirty="0"/>
            </a:br>
            <a:r>
              <a:rPr lang="fr-FR" sz="2400"/>
              <a:t>Types d'adresses IPv6 Unicast</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0" y="1035050"/>
            <a:ext cx="4741333" cy="3550598"/>
          </a:xfrm>
        </p:spPr>
        <p:txBody>
          <a:bodyPr/>
          <a:lstStyle/>
          <a:p>
            <a:pPr marL="0" indent="0" algn="l" defTabSz="684213" rtl="0" fontAlgn="base">
              <a:spcBef>
                <a:spcPts val="600"/>
              </a:spcBef>
              <a:spcAft>
                <a:spcPts val="600"/>
              </a:spcAft>
              <a:buClr>
                <a:schemeClr val="tx2"/>
              </a:buClr>
              <a:buSzPct val="90000"/>
            </a:pPr>
            <a:r>
              <a:rPr lang="fr-FR" sz="1600">
                <a:solidFill>
                  <a:schemeClr val="tx1"/>
                </a:solidFill>
              </a:rPr>
              <a:t>Contrairement aux périphériques IPv4 qui n'ont qu'une seule adresse, les adresses IPv6 ont généralement deux adresses monodiffusion:</a:t>
            </a:r>
          </a:p>
          <a:p>
            <a:pPr marL="489010" lvl="2" indent="-342900">
              <a:buFont typeface="Arial" panose="020B0604020202020204" pitchFamily="34" charset="0"/>
              <a:buChar char="•"/>
            </a:pPr>
            <a:endParaRPr lang="en-US" sz="200" dirty="0"/>
          </a:p>
          <a:p>
            <a:pPr marL="342900" indent="-342900" algn="l" rtl="0">
              <a:buFont typeface="Arial" panose="020B0604020202020204" pitchFamily="34" charset="0"/>
              <a:buChar char="•"/>
            </a:pPr>
            <a:r>
              <a:rPr lang="fr-FR" sz="1600" b="1">
                <a:solidFill>
                  <a:schemeClr val="tx1"/>
                </a:solidFill>
              </a:rPr>
              <a:t>Global Unicast Address (GUA) </a:t>
            </a:r>
            <a:r>
              <a:rPr lang="fr-FR" sz="1600">
                <a:solidFill>
                  <a:schemeClr val="tx1"/>
                </a:solidFill>
              </a:rPr>
              <a:t>–Cette adresse est similaire à une adresse IPv4 publique. Ces adresses sont uniques au monde et routables sur Internet.</a:t>
            </a:r>
          </a:p>
          <a:p>
            <a:pPr marL="342900" indent="-342900" algn="l" rtl="0">
              <a:buFont typeface="Arial" panose="020B0604020202020204" pitchFamily="34" charset="0"/>
              <a:buChar char="•"/>
            </a:pPr>
            <a:r>
              <a:rPr lang="fr-FR" sz="1600" b="1">
                <a:solidFill>
                  <a:schemeClr val="tx1"/>
                </a:solidFill>
              </a:rPr>
              <a:t>Adresse locale de liaison (LLA)</a:t>
            </a:r>
            <a:r>
              <a:rPr lang="fr-FR" sz="1600">
                <a:solidFill>
                  <a:schemeClr val="tx1"/>
                </a:solidFill>
              </a:rPr>
              <a:t>- Requise pour chaque appareil compatible IPv6 et utilisée pour communiquer avec d'autres appareils sur la même liaison locale. Les LLA ne sont pas routables et se limitent à une seule liaison. </a:t>
            </a:r>
            <a:r>
              <a:rPr lang="fr-FR" sz="1600" b="1">
                <a:solidFill>
                  <a:schemeClr val="tx1"/>
                </a:solidFill>
              </a:rPr>
              <a:t> </a:t>
            </a:r>
          </a:p>
          <a:p>
            <a:pPr marL="0" indent="0" algn="l"/>
            <a:endParaRPr lang="en-US" sz="1600" dirty="0">
              <a:solidFill>
                <a:schemeClr val="tx1"/>
              </a:solidFill>
            </a:endParaRPr>
          </a:p>
          <a:p>
            <a:pPr marL="342900" indent="-342900" algn="l">
              <a:buFont typeface="Arial" panose="020B0604020202020204" pitchFamily="34" charset="0"/>
              <a:buChar char="•"/>
            </a:pPr>
            <a:endParaRPr lang="en-US" sz="1600" dirty="0">
              <a:solidFill>
                <a:schemeClr val="tx1"/>
              </a:solidFill>
            </a:endParaRPr>
          </a:p>
        </p:txBody>
      </p:sp>
      <p:pic>
        <p:nvPicPr>
          <p:cNvPr id="5" name="Picture 4">
            <a:extLst>
              <a:ext uri="{FF2B5EF4-FFF2-40B4-BE49-F238E27FC236}">
                <a16:creationId xmlns:a16="http://schemas.microsoft.com/office/drawing/2014/main" id="{CF1BE6E4-8308-4A7B-92AC-81146B461F10}"/>
              </a:ext>
            </a:extLst>
          </p:cNvPr>
          <p:cNvPicPr>
            <a:picLocks noChangeAspect="1"/>
          </p:cNvPicPr>
          <p:nvPr/>
        </p:nvPicPr>
        <p:blipFill>
          <a:blip r:embed="rId3"/>
          <a:stretch>
            <a:fillRect/>
          </a:stretch>
        </p:blipFill>
        <p:spPr>
          <a:xfrm>
            <a:off x="5291666" y="675564"/>
            <a:ext cx="3528847" cy="2982036"/>
          </a:xfrm>
          <a:prstGeom prst="rect">
            <a:avLst/>
          </a:prstGeom>
        </p:spPr>
      </p:pic>
    </p:spTree>
    <p:extLst>
      <p:ext uri="{BB962C8B-B14F-4D97-AF65-F5344CB8AC3E}">
        <p14:creationId xmlns:p14="http://schemas.microsoft.com/office/powerpoint/2010/main" val="2916484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Types d'adresses IPv6</a:t>
            </a:r>
            <a:br>
              <a:rPr lang="en-US" dirty="0"/>
            </a:br>
            <a:r>
              <a:rPr lang="fr-FR" sz="2400"/>
              <a:t>Une Remarque à propos de l'adresse locale unique</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0" y="857250"/>
            <a:ext cx="7913688" cy="2690789"/>
          </a:xfrm>
        </p:spPr>
        <p:txBody>
          <a:bodyPr/>
          <a:lstStyle/>
          <a:p>
            <a:pPr marL="0" indent="0" algn="l" defTabSz="684213" rtl="0" fontAlgn="base">
              <a:spcBef>
                <a:spcPts val="600"/>
              </a:spcBef>
              <a:spcAft>
                <a:spcPts val="600"/>
              </a:spcAft>
              <a:buClr>
                <a:schemeClr val="tx2"/>
              </a:buClr>
              <a:buSzPct val="90000"/>
            </a:pPr>
            <a:r>
              <a:rPr lang="fr-FR" sz="1800">
                <a:solidFill>
                  <a:schemeClr val="tx1"/>
                </a:solidFill>
              </a:rPr>
              <a:t>Les adresses locales uniques IPv6 (plage fc00::/7 à fdff::/7) présentent une certaine similitude avec les adresses privées RFC 1918 pour IPv4, mais il existe des différences significatives :</a:t>
            </a:r>
          </a:p>
          <a:p>
            <a:pPr marL="285750" indent="-285750" algn="l" rtl="0">
              <a:buFont typeface="Arial" panose="020B0604020202020204" pitchFamily="34" charset="0"/>
              <a:buChar char="•"/>
            </a:pPr>
            <a:r>
              <a:rPr lang="fr-FR" sz="1600">
                <a:solidFill>
                  <a:schemeClr val="tx1"/>
                </a:solidFill>
              </a:rPr>
              <a:t>Des adresses locales uniques sont utilisées pour l'adressage local au sein d'un site ou entre un nombre limité de sites.</a:t>
            </a:r>
          </a:p>
          <a:p>
            <a:pPr marL="285750" indent="-285750" algn="l" rtl="0">
              <a:buFont typeface="Arial" panose="020B0604020202020204" pitchFamily="34" charset="0"/>
              <a:buChar char="•"/>
            </a:pPr>
            <a:r>
              <a:rPr lang="fr-FR" sz="1600">
                <a:solidFill>
                  <a:schemeClr val="tx1"/>
                </a:solidFill>
              </a:rPr>
              <a:t>Les adresses locales uniques peuvent être utilisées pour les périphériques qui n'auront jamais besoin d'être accessibles sur un autre réseau.</a:t>
            </a:r>
          </a:p>
          <a:p>
            <a:pPr marL="285750" indent="-285750" algn="l" rtl="0">
              <a:buFont typeface="Arial" panose="020B0604020202020204" pitchFamily="34" charset="0"/>
              <a:buChar char="•"/>
            </a:pPr>
            <a:r>
              <a:rPr lang="fr-FR" sz="1600">
                <a:solidFill>
                  <a:schemeClr val="tx1"/>
                </a:solidFill>
              </a:rPr>
              <a:t>Les adresses locales uniques ne sont pas routées globalement ou traduites en adresse IPv6 globale.</a:t>
            </a:r>
          </a:p>
          <a:p>
            <a:pPr marL="0" indent="0" algn="l"/>
            <a:endParaRPr lang="en-US" sz="1800" dirty="0">
              <a:solidFill>
                <a:schemeClr val="tx1"/>
              </a:solidFill>
            </a:endParaRPr>
          </a:p>
          <a:p>
            <a:pPr marL="342900" indent="-342900" algn="l">
              <a:buFont typeface="Arial" panose="020B0604020202020204" pitchFamily="34" charset="0"/>
              <a:buChar char="•"/>
            </a:pPr>
            <a:endParaRPr lang="en-US" sz="1600" dirty="0">
              <a:solidFill>
                <a:schemeClr val="tx1"/>
              </a:solidFill>
            </a:endParaRPr>
          </a:p>
        </p:txBody>
      </p:sp>
      <p:sp>
        <p:nvSpPr>
          <p:cNvPr id="2" name="TextBox 1">
            <a:extLst>
              <a:ext uri="{FF2B5EF4-FFF2-40B4-BE49-F238E27FC236}">
                <a16:creationId xmlns:a16="http://schemas.microsoft.com/office/drawing/2014/main" id="{B2231FF7-40C5-41A9-B1B2-B932B5944E05}"/>
              </a:ext>
            </a:extLst>
          </p:cNvPr>
          <p:cNvSpPr txBox="1"/>
          <p:nvPr/>
        </p:nvSpPr>
        <p:spPr>
          <a:xfrm>
            <a:off x="566383" y="3673452"/>
            <a:ext cx="7779105" cy="830997"/>
          </a:xfrm>
          <a:prstGeom prst="rect">
            <a:avLst/>
          </a:prstGeom>
          <a:noFill/>
        </p:spPr>
        <p:txBody>
          <a:bodyPr wrap="square" rtlCol="0">
            <a:spAutoFit/>
          </a:bodyPr>
          <a:lstStyle/>
          <a:p>
            <a:pPr rtl="0"/>
            <a:r>
              <a:rPr lang="fr-FR" sz="1600" b="1"/>
              <a:t>Remarque</a:t>
            </a:r>
            <a:r>
              <a:rPr lang="fr-FR" sz="1600"/>
              <a:t>: de nombreux sites utilisent la nature privée des adresses RFC 1918 pour tenter de sécuriser ou de cacher leur réseau des risques potentiels de sécurité. Cela n'a jamais été l'utilisation prévue des ULA. </a:t>
            </a:r>
            <a:r>
              <a:rPr lang="fr-FR" sz="1600" b="1"/>
              <a:t> </a:t>
            </a:r>
          </a:p>
        </p:txBody>
      </p:sp>
    </p:spTree>
    <p:extLst>
      <p:ext uri="{BB962C8B-B14F-4D97-AF65-F5344CB8AC3E}">
        <p14:creationId xmlns:p14="http://schemas.microsoft.com/office/powerpoint/2010/main" val="3182007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Types d'adresses IPv6</a:t>
            </a:r>
            <a:br>
              <a:rPr lang="en-US" dirty="0"/>
            </a:br>
            <a:r>
              <a:rPr lang="fr-FR" sz="2400"/>
              <a:t>IPv6 GUA</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0" y="1035050"/>
            <a:ext cx="7913688" cy="1653559"/>
          </a:xfrm>
        </p:spPr>
        <p:txBody>
          <a:bodyPr/>
          <a:lstStyle/>
          <a:p>
            <a:pPr marL="0" indent="0" algn="l" defTabSz="684213" rtl="0" fontAlgn="base">
              <a:spcBef>
                <a:spcPts val="600"/>
              </a:spcBef>
              <a:spcAft>
                <a:spcPts val="600"/>
              </a:spcAft>
              <a:buClr>
                <a:schemeClr val="tx2"/>
              </a:buClr>
              <a:buSzPct val="90000"/>
            </a:pPr>
            <a:r>
              <a:rPr lang="fr-FR" sz="1600">
                <a:solidFill>
                  <a:schemeClr val="tx1"/>
                </a:solidFill>
              </a:rPr>
              <a:t>Les adresses de diffusion globale (GUA) IPv6 sont uniques au monde et routables (Internet IPv6).</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400">
                <a:solidFill>
                  <a:schemeClr val="tx1"/>
                </a:solidFill>
              </a:rPr>
              <a:t>Actuellement, seules des adresses de monodiffusion globale dont les premiers bits sont 001 ou 2000::/3 sont attribuées</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400">
                <a:solidFill>
                  <a:schemeClr val="tx1"/>
                </a:solidFill>
              </a:rPr>
              <a:t>Les GUA actuellement disponibles commencent par une décimale 2 ou 3 (Ceci représente seulement 1/8ème de l'espace d'adressage IPv6 total disponible).</a:t>
            </a:r>
          </a:p>
          <a:p>
            <a:pPr marL="342900" indent="-342900" algn="l">
              <a:buFont typeface="Arial" panose="020B0604020202020204" pitchFamily="34" charset="0"/>
              <a:buChar char="•"/>
            </a:pPr>
            <a:endParaRPr lang="en-US" sz="1600" dirty="0">
              <a:solidFill>
                <a:schemeClr val="tx1"/>
              </a:solidFill>
            </a:endParaRPr>
          </a:p>
        </p:txBody>
      </p:sp>
      <p:pic>
        <p:nvPicPr>
          <p:cNvPr id="4" name="Picture 3">
            <a:extLst>
              <a:ext uri="{FF2B5EF4-FFF2-40B4-BE49-F238E27FC236}">
                <a16:creationId xmlns:a16="http://schemas.microsoft.com/office/drawing/2014/main" id="{89D2C171-6C4F-462E-8801-77898CB37193}"/>
              </a:ext>
            </a:extLst>
          </p:cNvPr>
          <p:cNvPicPr>
            <a:picLocks noChangeAspect="1"/>
          </p:cNvPicPr>
          <p:nvPr/>
        </p:nvPicPr>
        <p:blipFill>
          <a:blip r:embed="rId3"/>
          <a:stretch>
            <a:fillRect/>
          </a:stretch>
        </p:blipFill>
        <p:spPr>
          <a:xfrm>
            <a:off x="1528667" y="2756848"/>
            <a:ext cx="5097321" cy="1793094"/>
          </a:xfrm>
          <a:prstGeom prst="rect">
            <a:avLst/>
          </a:prstGeom>
        </p:spPr>
      </p:pic>
    </p:spTree>
    <p:extLst>
      <p:ext uri="{BB962C8B-B14F-4D97-AF65-F5344CB8AC3E}">
        <p14:creationId xmlns:p14="http://schemas.microsoft.com/office/powerpoint/2010/main" val="3024150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Types d'adresses IPv6</a:t>
            </a:r>
            <a:br>
              <a:rPr lang="en-US" dirty="0"/>
            </a:br>
            <a:r>
              <a:rPr lang="fr-FR" sz="2400"/>
              <a:t>IPv6 Structure GUA</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382733" y="555789"/>
            <a:ext cx="7913688" cy="3066433"/>
          </a:xfrm>
        </p:spPr>
        <p:txBody>
          <a:bodyPr/>
          <a:lstStyle/>
          <a:p>
            <a:pPr marL="0" indent="0" algn="l" defTabSz="684213" rtl="0" fontAlgn="base">
              <a:spcBef>
                <a:spcPts val="600"/>
              </a:spcBef>
              <a:spcAft>
                <a:spcPts val="600"/>
              </a:spcAft>
              <a:buClr>
                <a:schemeClr val="tx2"/>
              </a:buClr>
              <a:buSzPct val="90000"/>
            </a:pPr>
            <a:r>
              <a:rPr lang="fr-FR" sz="1600" b="1">
                <a:solidFill>
                  <a:srgbClr val="000000"/>
                </a:solidFill>
              </a:rPr>
              <a:t>Préfixe de routage global:</a:t>
            </a:r>
          </a:p>
          <a:p>
            <a:pPr lvl="1" rtl="0">
              <a:lnSpc>
                <a:spcPct val="100000"/>
              </a:lnSpc>
              <a:spcBef>
                <a:spcPts val="300"/>
              </a:spcBef>
              <a:spcAft>
                <a:spcPts val="300"/>
              </a:spcAft>
              <a:buSzPct val="90000"/>
            </a:pPr>
            <a:r>
              <a:rPr lang="fr-FR" sz="1600">
                <a:solidFill>
                  <a:srgbClr val="000000"/>
                </a:solidFill>
              </a:rPr>
              <a:t>Le préfixe de routage global est le préfixe ou la partie réseau de l'adresse attribué(e) par le fournisseur (par exemple un ISP) à un client ou à un site. Le préfixe de routage global varie en fonction des stratégies du fournisseur de services Internet.</a:t>
            </a:r>
          </a:p>
          <a:p>
            <a:pPr marL="0" indent="0" algn="l" defTabSz="684213" rtl="0" fontAlgn="base">
              <a:spcBef>
                <a:spcPts val="600"/>
              </a:spcBef>
              <a:spcAft>
                <a:spcPts val="600"/>
              </a:spcAft>
              <a:buClr>
                <a:schemeClr val="tx2"/>
              </a:buClr>
              <a:buSzPct val="90000"/>
            </a:pPr>
            <a:r>
              <a:rPr lang="fr-FR" sz="1600" b="1">
                <a:solidFill>
                  <a:srgbClr val="000000"/>
                </a:solidFill>
              </a:rPr>
              <a:t>ID de sous-réseau</a:t>
            </a:r>
          </a:p>
          <a:p>
            <a:pPr lvl="1" rtl="0">
              <a:lnSpc>
                <a:spcPct val="100000"/>
              </a:lnSpc>
              <a:spcBef>
                <a:spcPts val="300"/>
              </a:spcBef>
              <a:spcAft>
                <a:spcPts val="300"/>
              </a:spcAft>
              <a:buSzPct val="90000"/>
            </a:pPr>
            <a:r>
              <a:rPr lang="fr-FR" sz="1600">
                <a:solidFill>
                  <a:srgbClr val="000000"/>
                </a:solidFill>
              </a:rPr>
              <a:t>Le champ ID de sous-réseau est la zone située entre le préfixe de routage global et l'ID d'interface. L'ID de sous-réseau est utilisé par une entreprise pour identifier les sous-réseaux au sein de son site.</a:t>
            </a:r>
          </a:p>
          <a:p>
            <a:pPr marL="0" indent="0" algn="l" defTabSz="684213" rtl="0" fontAlgn="base">
              <a:spcBef>
                <a:spcPts val="600"/>
              </a:spcBef>
              <a:spcAft>
                <a:spcPts val="600"/>
              </a:spcAft>
              <a:buClr>
                <a:schemeClr val="tx2"/>
              </a:buClr>
              <a:buSzPct val="90000"/>
            </a:pPr>
            <a:r>
              <a:rPr lang="fr-FR" sz="1600" b="1">
                <a:solidFill>
                  <a:srgbClr val="000000"/>
                </a:solidFill>
              </a:rPr>
              <a:t>ID d'interface</a:t>
            </a:r>
          </a:p>
          <a:p>
            <a:pPr lvl="1" rtl="0">
              <a:lnSpc>
                <a:spcPct val="100000"/>
              </a:lnSpc>
              <a:spcBef>
                <a:spcPts val="300"/>
              </a:spcBef>
              <a:spcAft>
                <a:spcPts val="300"/>
              </a:spcAft>
              <a:buSzPct val="90000"/>
            </a:pPr>
            <a:r>
              <a:rPr lang="fr-FR" sz="1600">
                <a:solidFill>
                  <a:srgbClr val="000000"/>
                </a:solidFill>
              </a:rPr>
              <a:t>L'ID d'interface IPv6 est l'équivalent de la partie hôte d'une adresse IPv4. Dans la plupart des cas, il est fortement recommandé d'utiliser des sous-réseaux /64, qui crée un ID d'interface de 64 bits. </a:t>
            </a:r>
          </a:p>
          <a:p>
            <a:pPr marL="285750" indent="-285750" algn="l" defTabSz="684213" fontAlgn="base">
              <a:spcBef>
                <a:spcPts val="600"/>
              </a:spcBef>
              <a:spcAft>
                <a:spcPts val="600"/>
              </a:spcAft>
              <a:buClr>
                <a:schemeClr val="tx2"/>
              </a:buClr>
              <a:buSzPct val="90000"/>
              <a:buFont typeface="Arial" panose="020B0604020202020204" pitchFamily="34" charset="0"/>
              <a:buChar char="•"/>
            </a:pPr>
            <a:endParaRPr lang="en-US" sz="1600" dirty="0">
              <a:solidFill>
                <a:srgbClr val="000000"/>
              </a:solidFill>
            </a:endParaRPr>
          </a:p>
        </p:txBody>
      </p:sp>
      <p:sp>
        <p:nvSpPr>
          <p:cNvPr id="2" name="TextBox 1">
            <a:extLst>
              <a:ext uri="{FF2B5EF4-FFF2-40B4-BE49-F238E27FC236}">
                <a16:creationId xmlns:a16="http://schemas.microsoft.com/office/drawing/2014/main" id="{FC68A82F-60E8-4147-8B2F-E378272C665E}"/>
              </a:ext>
            </a:extLst>
          </p:cNvPr>
          <p:cNvSpPr txBox="1"/>
          <p:nvPr/>
        </p:nvSpPr>
        <p:spPr>
          <a:xfrm>
            <a:off x="431799" y="4178011"/>
            <a:ext cx="7815555" cy="461665"/>
          </a:xfrm>
          <a:prstGeom prst="rect">
            <a:avLst/>
          </a:prstGeom>
          <a:noFill/>
        </p:spPr>
        <p:txBody>
          <a:bodyPr wrap="square" rtlCol="0">
            <a:spAutoFit/>
          </a:bodyPr>
          <a:lstStyle/>
          <a:p>
            <a:pPr rtl="0"/>
            <a:r>
              <a:rPr lang="fr-FR" sz="1200" b="1"/>
              <a:t>Remarque</a:t>
            </a:r>
            <a:r>
              <a:rPr lang="fr-FR" sz="1200"/>
              <a:t>: IPv6 permet d'attribuer des adresses d'hôte "tout 0" et "tout 1" à un appareil. L'adresse contenant uniquement des 0 peut également être utilisée, mais elle est réservée comme adresse anycast de routeur de sous-réseau, et elle ne doit être attribuée qu'aux routeurs.</a:t>
            </a:r>
          </a:p>
        </p:txBody>
      </p:sp>
    </p:spTree>
    <p:extLst>
      <p:ext uri="{BB962C8B-B14F-4D97-AF65-F5344CB8AC3E}">
        <p14:creationId xmlns:p14="http://schemas.microsoft.com/office/powerpoint/2010/main" val="3392640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rtl="0"/>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545205"/>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rtl="0"/>
                      <a:r>
                        <a:rPr lang="fr-FR"/>
                        <a:t>Fonctionnalité</a:t>
                      </a:r>
                    </a:p>
                  </a:txBody>
                  <a:tcPr/>
                </a:tc>
                <a:tc>
                  <a:txBody>
                    <a:bodyPr/>
                    <a:lstStyle/>
                    <a:p>
                      <a:pPr rtl="0"/>
                      <a:r>
                        <a:rPr lang="fr-FR"/>
                        <a:t>Description</a:t>
                      </a:r>
                    </a:p>
                  </a:txBody>
                  <a:tcPr/>
                </a:tc>
                <a:extLst>
                  <a:ext uri="{0D108BD9-81ED-4DB2-BD59-A6C34878D82A}">
                    <a16:rowId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interactifs</a:t>
                      </a:r>
                    </a:p>
                  </a:txBody>
                  <a:tcPr marL="9525" marR="9525" marT="9525" marB="0" anchor="b"/>
                </a:tc>
                <a:tc>
                  <a:txBody>
                    <a:bodyPr/>
                    <a:lstStyle/>
                    <a:p>
                      <a:pPr rtl="0"/>
                      <a:r>
                        <a:rPr lang="fr-FR"/>
                        <a:t>Une variété de formats pour aider les apprenants à évaluer la compréhension du contenu.</a:t>
                      </a:r>
                    </a:p>
                  </a:txBody>
                  <a:tcPr/>
                </a:tc>
                <a:extLst>
                  <a:ext uri="{0D108BD9-81ED-4DB2-BD59-A6C34878D82A}">
                    <a16:rowId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Vérificateur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Activités PT</a:t>
                      </a:r>
                    </a:p>
                  </a:txBody>
                  <a:tcPr marL="9525" marR="9525" marT="9525" marB="0" anchor="b"/>
                </a:tc>
                <a:tc>
                  <a:txBody>
                    <a:bodyPr/>
                    <a:lstStyle/>
                    <a:p>
                      <a:pPr rtl="0"/>
                      <a:r>
                        <a:rPr lang="fr-FR"/>
                        <a:t>Activités de simulation et de modélisation conçues pour explorer, acquérir, renforcer et développer les compétences.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Types d'adresses IPv6</a:t>
            </a:r>
            <a:br>
              <a:rPr lang="en-US" dirty="0"/>
            </a:br>
            <a:r>
              <a:rPr lang="fr-FR" sz="2400"/>
              <a:t>IPv6 LLA</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504424" y="819502"/>
            <a:ext cx="8135151" cy="2214177"/>
          </a:xfrm>
        </p:spPr>
        <p:txBody>
          <a:bodyPr/>
          <a:lstStyle/>
          <a:p>
            <a:pPr marL="0" indent="0" algn="l" defTabSz="684213" rtl="0" fontAlgn="base">
              <a:spcBef>
                <a:spcPts val="600"/>
              </a:spcBef>
              <a:spcAft>
                <a:spcPts val="600"/>
              </a:spcAft>
              <a:buClr>
                <a:schemeClr val="tx2"/>
              </a:buClr>
              <a:buSzPct val="90000"/>
            </a:pPr>
            <a:r>
              <a:rPr lang="fr-FR" sz="1600">
                <a:solidFill>
                  <a:srgbClr val="000000"/>
                </a:solidFill>
              </a:rPr>
              <a:t>Une adresse link-local IPv6 (LLA) permet à un appareil de communiquer avec d'autres appareils IPv6 sur la même liaison et uniquement sur cette liaison (sous-réseau).</a:t>
            </a:r>
          </a:p>
          <a:p>
            <a:pPr marL="169863" indent="-169863" algn="l" defTabSz="684213" rtl="0" fontAlgn="base">
              <a:spcBef>
                <a:spcPts val="600"/>
              </a:spcBef>
              <a:spcAft>
                <a:spcPts val="600"/>
              </a:spcAft>
              <a:buClr>
                <a:schemeClr val="tx2"/>
              </a:buClr>
              <a:buSzPct val="90000"/>
              <a:buFont typeface="Arial" panose="020B0604020202020204" pitchFamily="34" charset="0"/>
              <a:buChar char="•"/>
            </a:pPr>
            <a:r>
              <a:rPr lang="fr-FR" sz="1400">
                <a:solidFill>
                  <a:srgbClr val="000000"/>
                </a:solidFill>
              </a:rPr>
              <a:t>Les paquets avec un LLA source ou de destination ne peuvent pas être routés.</a:t>
            </a:r>
          </a:p>
          <a:p>
            <a:pPr marL="169863" indent="-169863" algn="l" defTabSz="684213" rtl="0" fontAlgn="base">
              <a:spcBef>
                <a:spcPts val="600"/>
              </a:spcBef>
              <a:spcAft>
                <a:spcPts val="600"/>
              </a:spcAft>
              <a:buClr>
                <a:schemeClr val="tx2"/>
              </a:buClr>
              <a:buSzPct val="90000"/>
              <a:buFont typeface="Arial" panose="020B0604020202020204" pitchFamily="34" charset="0"/>
              <a:buChar char="•"/>
            </a:pPr>
            <a:r>
              <a:rPr lang="fr-FR" sz="1400">
                <a:solidFill>
                  <a:srgbClr val="000000"/>
                </a:solidFill>
              </a:rPr>
              <a:t>Chaque interface réseau compatible IPv6 doit avoir un LLA.</a:t>
            </a:r>
          </a:p>
          <a:p>
            <a:pPr marL="169863" indent="-169863" algn="l" defTabSz="684213" rtl="0" fontAlgn="base">
              <a:spcBef>
                <a:spcPts val="600"/>
              </a:spcBef>
              <a:spcAft>
                <a:spcPts val="600"/>
              </a:spcAft>
              <a:buClr>
                <a:schemeClr val="tx2"/>
              </a:buClr>
              <a:buSzPct val="90000"/>
              <a:buFont typeface="Arial" panose="020B0604020202020204" pitchFamily="34" charset="0"/>
              <a:buChar char="•"/>
            </a:pPr>
            <a:r>
              <a:rPr lang="fr-FR" sz="1400">
                <a:solidFill>
                  <a:srgbClr val="000000"/>
                </a:solidFill>
              </a:rPr>
              <a:t>Si un LLA n'est pas configuré manuellement sur une interface, le dispositif en créera un automatiquement.</a:t>
            </a:r>
          </a:p>
          <a:p>
            <a:pPr marL="169863" indent="-169863" algn="l" defTabSz="684213" rtl="0" fontAlgn="base">
              <a:spcBef>
                <a:spcPts val="600"/>
              </a:spcBef>
              <a:spcAft>
                <a:spcPts val="600"/>
              </a:spcAft>
              <a:buClr>
                <a:schemeClr val="tx2"/>
              </a:buClr>
              <a:buSzPct val="90000"/>
              <a:buFont typeface="Arial" panose="020B0604020202020204" pitchFamily="34" charset="0"/>
              <a:buChar char="•"/>
            </a:pPr>
            <a:r>
              <a:rPr lang="fr-FR" sz="1400">
                <a:solidFill>
                  <a:srgbClr val="000000"/>
                </a:solidFill>
              </a:rPr>
              <a:t>Les IPv6 LLAs sont dans la gamme fe80::/10.</a:t>
            </a:r>
          </a:p>
          <a:p>
            <a:pPr marL="169863" indent="-169863" algn="l" defTabSz="684213" fontAlgn="base">
              <a:spcBef>
                <a:spcPts val="600"/>
              </a:spcBef>
              <a:spcAft>
                <a:spcPts val="600"/>
              </a:spcAft>
              <a:buClr>
                <a:schemeClr val="tx2"/>
              </a:buClr>
              <a:buSzPct val="90000"/>
              <a:buFont typeface="Arial" panose="020B0604020202020204" pitchFamily="34" charset="0"/>
              <a:buChar char="•"/>
            </a:pPr>
            <a:endParaRPr lang="en-US" sz="1400" dirty="0">
              <a:solidFill>
                <a:srgbClr val="000000"/>
              </a:solidFill>
            </a:endParaRPr>
          </a:p>
          <a:p>
            <a:pPr marL="169863" indent="-169863" algn="l" defTabSz="684213" fontAlgn="base">
              <a:spcBef>
                <a:spcPts val="600"/>
              </a:spcBef>
              <a:spcAft>
                <a:spcPts val="600"/>
              </a:spcAft>
              <a:buClr>
                <a:schemeClr val="tx2"/>
              </a:buClr>
              <a:buSzPct val="90000"/>
              <a:buFont typeface="Arial" panose="020B0604020202020204" pitchFamily="34" charset="0"/>
              <a:buChar char="•"/>
            </a:pPr>
            <a:endParaRPr lang="en-US" sz="1400" b="1" dirty="0">
              <a:solidFill>
                <a:srgbClr val="000000"/>
              </a:solidFill>
            </a:endParaRPr>
          </a:p>
          <a:p>
            <a:pPr marL="285750" indent="-285750" algn="l" defTabSz="684213" fontAlgn="base">
              <a:spcBef>
                <a:spcPts val="600"/>
              </a:spcBef>
              <a:spcAft>
                <a:spcPts val="600"/>
              </a:spcAft>
              <a:buClr>
                <a:schemeClr val="tx2"/>
              </a:buClr>
              <a:buSzPct val="90000"/>
              <a:buFont typeface="Arial" panose="020B0604020202020204" pitchFamily="34" charset="0"/>
              <a:buChar char="•"/>
            </a:pPr>
            <a:endParaRPr lang="en-US" sz="1400" dirty="0">
              <a:solidFill>
                <a:srgbClr val="000000"/>
              </a:solidFill>
            </a:endParaRPr>
          </a:p>
        </p:txBody>
      </p:sp>
      <p:pic>
        <p:nvPicPr>
          <p:cNvPr id="4" name="Picture 3">
            <a:extLst>
              <a:ext uri="{FF2B5EF4-FFF2-40B4-BE49-F238E27FC236}">
                <a16:creationId xmlns:a16="http://schemas.microsoft.com/office/drawing/2014/main" id="{233BF2F6-9976-4706-A856-94F952BD6655}"/>
              </a:ext>
            </a:extLst>
          </p:cNvPr>
          <p:cNvPicPr>
            <a:picLocks noChangeAspect="1"/>
          </p:cNvPicPr>
          <p:nvPr/>
        </p:nvPicPr>
        <p:blipFill>
          <a:blip r:embed="rId3"/>
          <a:stretch>
            <a:fillRect/>
          </a:stretch>
        </p:blipFill>
        <p:spPr>
          <a:xfrm>
            <a:off x="1793289" y="3121345"/>
            <a:ext cx="4838608" cy="1585762"/>
          </a:xfrm>
          <a:prstGeom prst="rect">
            <a:avLst/>
          </a:prstGeom>
        </p:spPr>
      </p:pic>
    </p:spTree>
    <p:extLst>
      <p:ext uri="{BB962C8B-B14F-4D97-AF65-F5344CB8AC3E}">
        <p14:creationId xmlns:p14="http://schemas.microsoft.com/office/powerpoint/2010/main" val="1311721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12.4 Configuration statique GUA et LLA</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Configuration statique GUA et LLA</a:t>
            </a:r>
            <a:br>
              <a:rPr lang="en-US" dirty="0"/>
            </a:br>
            <a:r>
              <a:rPr lang="fr-FR" sz="2400"/>
              <a:t>Configuration statique GUA sur un routeur</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0" y="1035050"/>
            <a:ext cx="8135151" cy="2064285"/>
          </a:xfrm>
        </p:spPr>
        <p:txBody>
          <a:bodyPr/>
          <a:lstStyle/>
          <a:p>
            <a:pPr marL="0" indent="0" algn="l" defTabSz="684213" rtl="0" fontAlgn="base">
              <a:spcBef>
                <a:spcPts val="600"/>
              </a:spcBef>
              <a:spcAft>
                <a:spcPts val="600"/>
              </a:spcAft>
              <a:buClr>
                <a:schemeClr val="tx2"/>
              </a:buClr>
              <a:buSzPct val="90000"/>
            </a:pPr>
            <a:r>
              <a:rPr lang="fr-FR" sz="1600">
                <a:solidFill>
                  <a:srgbClr val="000000"/>
                </a:solidFill>
              </a:rPr>
              <a:t>La plupart des commandes de configuration et de vérification IPv6 de Cisco IOS sont semblables à celles utilisées pour l'IPv4. Dans de nombreux cas, la seule différence est l'utilisation d'</a:t>
            </a:r>
            <a:r>
              <a:rPr lang="fr-FR" sz="1600" b="1">
                <a:solidFill>
                  <a:srgbClr val="000000"/>
                </a:solidFill>
              </a:rPr>
              <a:t>ipv6</a:t>
            </a:r>
            <a:r>
              <a:rPr lang="fr-FR" sz="1600">
                <a:solidFill>
                  <a:srgbClr val="000000"/>
                </a:solidFill>
              </a:rPr>
              <a:t> au lieu d'</a:t>
            </a:r>
            <a:r>
              <a:rPr lang="fr-FR" sz="1600" b="1">
                <a:solidFill>
                  <a:srgbClr val="000000"/>
                </a:solidFill>
              </a:rPr>
              <a:t>ip </a:t>
            </a:r>
            <a:r>
              <a:rPr lang="fr-FR" sz="1600">
                <a:solidFill>
                  <a:srgbClr val="000000"/>
                </a:solidFill>
              </a:rPr>
              <a:t>dans les commandes.</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La commande pour configurer une GUA IPv6 sur une interface est: </a:t>
            </a:r>
            <a:r>
              <a:rPr lang="fr-FR" sz="1600" b="1">
                <a:solidFill>
                  <a:srgbClr val="000000"/>
                </a:solidFill>
              </a:rPr>
              <a:t>ipv6 adresse</a:t>
            </a:r>
            <a:r>
              <a:rPr lang="fr-FR" sz="1600">
                <a:solidFill>
                  <a:srgbClr val="000000"/>
                </a:solidFill>
              </a:rPr>
              <a:t> </a:t>
            </a:r>
            <a:r>
              <a:rPr lang="fr-FR" sz="1600" i="1">
                <a:solidFill>
                  <a:srgbClr val="000000"/>
                </a:solidFill>
              </a:rPr>
              <a:t>ipv6-adresse/prefix-length. </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L'exemple montre les commandes pour configurer une GUA sur l'interface G0/0/0 sur R1:</a:t>
            </a:r>
          </a:p>
          <a:p>
            <a:pPr marL="169863" indent="-169863" algn="l" defTabSz="684213" fontAlgn="base">
              <a:spcBef>
                <a:spcPts val="600"/>
              </a:spcBef>
              <a:spcAft>
                <a:spcPts val="600"/>
              </a:spcAft>
              <a:buClr>
                <a:schemeClr val="tx2"/>
              </a:buClr>
              <a:buSzPct val="90000"/>
              <a:buFont typeface="Arial" panose="020B0604020202020204" pitchFamily="34" charset="0"/>
              <a:buChar char="•"/>
            </a:pPr>
            <a:endParaRPr lang="en-US" sz="1400" dirty="0">
              <a:solidFill>
                <a:srgbClr val="000000"/>
              </a:solidFill>
            </a:endParaRPr>
          </a:p>
          <a:p>
            <a:pPr marL="169863" indent="-169863" algn="l" defTabSz="684213" fontAlgn="base">
              <a:spcBef>
                <a:spcPts val="600"/>
              </a:spcBef>
              <a:spcAft>
                <a:spcPts val="600"/>
              </a:spcAft>
              <a:buClr>
                <a:schemeClr val="tx2"/>
              </a:buClr>
              <a:buSzPct val="90000"/>
              <a:buFont typeface="Arial" panose="020B0604020202020204" pitchFamily="34" charset="0"/>
              <a:buChar char="•"/>
            </a:pPr>
            <a:endParaRPr lang="en-US" sz="1400" b="1" dirty="0">
              <a:solidFill>
                <a:srgbClr val="000000"/>
              </a:solidFill>
            </a:endParaRPr>
          </a:p>
          <a:p>
            <a:pPr marL="285750" indent="-285750" algn="l" defTabSz="684213" fontAlgn="base">
              <a:spcBef>
                <a:spcPts val="600"/>
              </a:spcBef>
              <a:spcAft>
                <a:spcPts val="600"/>
              </a:spcAft>
              <a:buClr>
                <a:schemeClr val="tx2"/>
              </a:buClr>
              <a:buSzPct val="90000"/>
              <a:buFont typeface="Arial" panose="020B0604020202020204" pitchFamily="34" charset="0"/>
              <a:buChar char="•"/>
            </a:pPr>
            <a:endParaRPr lang="en-US" sz="1400" dirty="0">
              <a:solidFill>
                <a:srgbClr val="000000"/>
              </a:solidFill>
            </a:endParaRPr>
          </a:p>
        </p:txBody>
      </p:sp>
      <p:sp>
        <p:nvSpPr>
          <p:cNvPr id="8" name="Rectangle 2">
            <a:extLst>
              <a:ext uri="{FF2B5EF4-FFF2-40B4-BE49-F238E27FC236}">
                <a16:creationId xmlns:a16="http://schemas.microsoft.com/office/drawing/2014/main" id="{4855BE97-77D7-4D00-9761-F371C2A2434E}"/>
              </a:ext>
            </a:extLst>
          </p:cNvPr>
          <p:cNvSpPr>
            <a:spLocks noChangeArrowheads="1"/>
          </p:cNvSpPr>
          <p:nvPr/>
        </p:nvSpPr>
        <p:spPr bwMode="auto">
          <a:xfrm>
            <a:off x="1798864" y="3249227"/>
            <a:ext cx="4747759" cy="707886"/>
          </a:xfrm>
          <a:prstGeom prst="rect">
            <a:avLst/>
          </a:prstGeom>
          <a:solidFill>
            <a:srgbClr val="000000"/>
          </a:solidFill>
          <a:ln>
            <a:noFill/>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R1(config)# </a:t>
            </a:r>
            <a:r>
              <a:rPr kumimoji="0" lang="fr-FR" sz="1000" b="1"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interface gigabitEthernet 0/0/0</a:t>
            </a: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R1(config-if)# </a:t>
            </a:r>
            <a:r>
              <a:rPr kumimoji="0" lang="fr-FR" sz="1000" b="1"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ipv6 address 2001:db8:acad:1::1/64</a:t>
            </a: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R1(config-if)# </a:t>
            </a:r>
            <a:r>
              <a:rPr kumimoji="0" lang="fr-FR" sz="1000" b="1"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no shutdown</a:t>
            </a: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R1(config-if)# </a:t>
            </a:r>
            <a:r>
              <a:rPr kumimoji="0" lang="fr-FR" sz="1000" b="1"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exit</a:t>
            </a: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 </a:t>
            </a:r>
          </a:p>
        </p:txBody>
      </p:sp>
    </p:spTree>
    <p:extLst>
      <p:ext uri="{BB962C8B-B14F-4D97-AF65-F5344CB8AC3E}">
        <p14:creationId xmlns:p14="http://schemas.microsoft.com/office/powerpoint/2010/main" val="820190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Configuration statique GUA et LLA</a:t>
            </a:r>
            <a:br>
              <a:rPr lang="en-US" dirty="0"/>
            </a:br>
            <a:r>
              <a:rPr lang="fr-FR" sz="2400"/>
              <a:t>Configuration statique GUA sur un hôte Windows</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0" y="1035051"/>
            <a:ext cx="3474375" cy="2256790"/>
          </a:xfrm>
        </p:spPr>
        <p:txBody>
          <a:bodyPr/>
          <a:lstStyle/>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La configuration manuelle de l'adresse IPv6 sur un hôte est similaire à celle d'une adresse IPv4.</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Le GUA ou LLA de l'interface du routeur peut être utilisé comme passerelle par défaut. La meilleure pratique consiste à utiliser le LLA.</a:t>
            </a:r>
          </a:p>
          <a:p>
            <a:pPr marL="169863" indent="-169863" algn="l" defTabSz="684213" fontAlgn="base">
              <a:spcBef>
                <a:spcPts val="600"/>
              </a:spcBef>
              <a:spcAft>
                <a:spcPts val="600"/>
              </a:spcAft>
              <a:buClr>
                <a:schemeClr val="tx2"/>
              </a:buClr>
              <a:buSzPct val="90000"/>
              <a:buFont typeface="Arial" panose="020B0604020202020204" pitchFamily="34" charset="0"/>
              <a:buChar char="•"/>
            </a:pPr>
            <a:endParaRPr lang="en-US" sz="1400" dirty="0">
              <a:solidFill>
                <a:srgbClr val="000000"/>
              </a:solidFill>
            </a:endParaRPr>
          </a:p>
          <a:p>
            <a:pPr marL="169863" indent="-169863" algn="l" defTabSz="684213" fontAlgn="base">
              <a:spcBef>
                <a:spcPts val="600"/>
              </a:spcBef>
              <a:spcAft>
                <a:spcPts val="600"/>
              </a:spcAft>
              <a:buClr>
                <a:schemeClr val="tx2"/>
              </a:buClr>
              <a:buSzPct val="90000"/>
              <a:buFont typeface="Arial" panose="020B0604020202020204" pitchFamily="34" charset="0"/>
              <a:buChar char="•"/>
            </a:pPr>
            <a:endParaRPr lang="en-US" sz="1400" b="1" dirty="0">
              <a:solidFill>
                <a:srgbClr val="000000"/>
              </a:solidFill>
            </a:endParaRPr>
          </a:p>
          <a:p>
            <a:pPr marL="285750" indent="-285750" algn="l" defTabSz="684213" fontAlgn="base">
              <a:spcBef>
                <a:spcPts val="600"/>
              </a:spcBef>
              <a:spcAft>
                <a:spcPts val="600"/>
              </a:spcAft>
              <a:buClr>
                <a:schemeClr val="tx2"/>
              </a:buClr>
              <a:buSzPct val="90000"/>
              <a:buFont typeface="Arial" panose="020B0604020202020204" pitchFamily="34" charset="0"/>
              <a:buChar char="•"/>
            </a:pPr>
            <a:endParaRPr lang="en-US" sz="1400" dirty="0">
              <a:solidFill>
                <a:srgbClr val="000000"/>
              </a:solidFill>
            </a:endParaRPr>
          </a:p>
        </p:txBody>
      </p:sp>
      <p:sp>
        <p:nvSpPr>
          <p:cNvPr id="4" name="TextBox 3">
            <a:extLst>
              <a:ext uri="{FF2B5EF4-FFF2-40B4-BE49-F238E27FC236}">
                <a16:creationId xmlns:a16="http://schemas.microsoft.com/office/drawing/2014/main" id="{6A528590-4F2F-4C75-AAF1-01FE9ADDA800}"/>
              </a:ext>
            </a:extLst>
          </p:cNvPr>
          <p:cNvSpPr txBox="1"/>
          <p:nvPr/>
        </p:nvSpPr>
        <p:spPr>
          <a:xfrm>
            <a:off x="431799" y="3595055"/>
            <a:ext cx="3474375" cy="738664"/>
          </a:xfrm>
          <a:prstGeom prst="rect">
            <a:avLst/>
          </a:prstGeom>
          <a:noFill/>
        </p:spPr>
        <p:txBody>
          <a:bodyPr wrap="square" rtlCol="0">
            <a:spAutoFit/>
          </a:bodyPr>
          <a:lstStyle/>
          <a:p>
            <a:pPr rtl="0"/>
            <a:r>
              <a:rPr lang="fr-FR" sz="1400" b="1">
                <a:solidFill>
                  <a:srgbClr val="000000"/>
                </a:solidFill>
              </a:rPr>
              <a:t>Remarque</a:t>
            </a:r>
            <a:r>
              <a:rPr lang="fr-FR" sz="1400">
                <a:solidFill>
                  <a:srgbClr val="000000"/>
                </a:solidFill>
              </a:rPr>
              <a:t>: lorsque le DHCPv6 ou le SLAAC est utilisé, le LLA du routeur sera automatiquement spécifié comme adresse de passerelle par défaut.</a:t>
            </a:r>
          </a:p>
        </p:txBody>
      </p:sp>
      <p:pic>
        <p:nvPicPr>
          <p:cNvPr id="2" name="Picture 1">
            <a:extLst>
              <a:ext uri="{FF2B5EF4-FFF2-40B4-BE49-F238E27FC236}">
                <a16:creationId xmlns:a16="http://schemas.microsoft.com/office/drawing/2014/main" id="{2CFFDA62-B00A-4541-A999-09D57E536332}"/>
              </a:ext>
            </a:extLst>
          </p:cNvPr>
          <p:cNvPicPr>
            <a:picLocks noChangeAspect="1"/>
          </p:cNvPicPr>
          <p:nvPr/>
        </p:nvPicPr>
        <p:blipFill>
          <a:blip r:embed="rId3"/>
          <a:stretch>
            <a:fillRect/>
          </a:stretch>
        </p:blipFill>
        <p:spPr>
          <a:xfrm>
            <a:off x="4362172" y="922607"/>
            <a:ext cx="4151513" cy="3501906"/>
          </a:xfrm>
          <a:prstGeom prst="rect">
            <a:avLst/>
          </a:prstGeom>
        </p:spPr>
      </p:pic>
    </p:spTree>
    <p:extLst>
      <p:ext uri="{BB962C8B-B14F-4D97-AF65-F5344CB8AC3E}">
        <p14:creationId xmlns:p14="http://schemas.microsoft.com/office/powerpoint/2010/main" val="2167041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Configuration statique GUA et LLA Configuration</a:t>
            </a:r>
            <a:br>
              <a:rPr lang="en-US" dirty="0"/>
            </a:br>
            <a:r>
              <a:rPr lang="fr-FR" sz="2400"/>
              <a:t>Configuration statique d'une adresse monodiffusion Lien-Local</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0" y="1035051"/>
            <a:ext cx="7753412" cy="1841314"/>
          </a:xfrm>
        </p:spPr>
        <p:txBody>
          <a:bodyPr/>
          <a:lstStyle/>
          <a:p>
            <a:pPr marL="0" indent="0" algn="l" defTabSz="684213" rtl="0" fontAlgn="base">
              <a:spcBef>
                <a:spcPts val="600"/>
              </a:spcBef>
              <a:spcAft>
                <a:spcPts val="600"/>
              </a:spcAft>
              <a:buClr>
                <a:schemeClr val="tx2"/>
              </a:buClr>
              <a:buSzPct val="90000"/>
            </a:pPr>
            <a:r>
              <a:rPr lang="fr-FR" sz="1600">
                <a:solidFill>
                  <a:srgbClr val="000000"/>
                </a:solidFill>
              </a:rPr>
              <a:t>La configuration manuelle de l'adresse link-local permet de créer une adresse qui est reconnaissable et plus facile à mémoriser. </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Les LLA peuvent être configurés manuellement à l'aide de la commande </a:t>
            </a:r>
            <a:r>
              <a:rPr lang="fr-FR" sz="1600" b="1">
                <a:solidFill>
                  <a:srgbClr val="000000"/>
                </a:solidFill>
              </a:rPr>
              <a:t>ipv6 address</a:t>
            </a:r>
            <a:r>
              <a:rPr lang="fr-FR" sz="1600">
                <a:solidFill>
                  <a:srgbClr val="000000"/>
                </a:solidFill>
              </a:rPr>
              <a:t> </a:t>
            </a:r>
            <a:r>
              <a:rPr lang="fr-FR" sz="1600" i="1">
                <a:solidFill>
                  <a:srgbClr val="000000"/>
                </a:solidFill>
              </a:rPr>
              <a:t>ipv6-link-local-address</a:t>
            </a:r>
            <a:r>
              <a:rPr lang="fr-FR" sz="1600">
                <a:solidFill>
                  <a:srgbClr val="000000"/>
                </a:solidFill>
              </a:rPr>
              <a:t> </a:t>
            </a:r>
            <a:r>
              <a:rPr lang="fr-FR" sz="1600" b="1">
                <a:solidFill>
                  <a:srgbClr val="000000"/>
                </a:solidFill>
              </a:rPr>
              <a:t>link-local</a:t>
            </a:r>
            <a:r>
              <a:rPr lang="fr-FR" sz="1600">
                <a:solidFill>
                  <a:srgbClr val="000000"/>
                </a:solidFill>
              </a:rPr>
              <a:t> .</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L'exemple montre les commandes pour configurer un LLA sur l'interface G0/0/0 sur R1</a:t>
            </a:r>
          </a:p>
          <a:p>
            <a:pPr marL="285750" indent="-285750" algn="l" defTabSz="684213" fontAlgn="base">
              <a:spcBef>
                <a:spcPts val="600"/>
              </a:spcBef>
              <a:spcAft>
                <a:spcPts val="600"/>
              </a:spcAft>
              <a:buClr>
                <a:schemeClr val="tx2"/>
              </a:buClr>
              <a:buSzPct val="90000"/>
              <a:buFont typeface="Arial" panose="020B0604020202020204" pitchFamily="34" charset="0"/>
              <a:buChar char="•"/>
            </a:pPr>
            <a:endParaRPr lang="en-US" sz="1400" dirty="0">
              <a:solidFill>
                <a:srgbClr val="000000"/>
              </a:solidFill>
            </a:endParaRPr>
          </a:p>
        </p:txBody>
      </p:sp>
      <p:sp>
        <p:nvSpPr>
          <p:cNvPr id="7" name="Rectangle 2">
            <a:extLst>
              <a:ext uri="{FF2B5EF4-FFF2-40B4-BE49-F238E27FC236}">
                <a16:creationId xmlns:a16="http://schemas.microsoft.com/office/drawing/2014/main" id="{2B5222D8-7C54-4682-A886-0C1FFB40FC91}"/>
              </a:ext>
            </a:extLst>
          </p:cNvPr>
          <p:cNvSpPr>
            <a:spLocks noChangeArrowheads="1"/>
          </p:cNvSpPr>
          <p:nvPr/>
        </p:nvSpPr>
        <p:spPr bwMode="auto">
          <a:xfrm>
            <a:off x="834500" y="2876365"/>
            <a:ext cx="4747759" cy="707886"/>
          </a:xfrm>
          <a:prstGeom prst="rect">
            <a:avLst/>
          </a:prstGeom>
          <a:solidFill>
            <a:srgbClr val="000000"/>
          </a:solidFill>
          <a:ln>
            <a:noFill/>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R1(config)# </a:t>
            </a:r>
            <a:r>
              <a:rPr kumimoji="0" lang="fr-FR" sz="1000" b="1"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interface gigabitEthernet 0/0/0</a:t>
            </a: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R1(config-if)# </a:t>
            </a:r>
            <a:r>
              <a:rPr kumimoji="0" lang="fr-FR" sz="1000" b="1"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ipv6 address fe80::1:1 link-local</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R1(config-if)# </a:t>
            </a:r>
            <a:r>
              <a:rPr kumimoji="0" lang="fr-FR" sz="1000" b="1"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no shutdown</a:t>
            </a: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R1(config-if)# </a:t>
            </a:r>
            <a:r>
              <a:rPr kumimoji="0" lang="fr-FR" sz="1000" b="1"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exit</a:t>
            </a: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 </a:t>
            </a:r>
          </a:p>
        </p:txBody>
      </p:sp>
      <p:sp>
        <p:nvSpPr>
          <p:cNvPr id="8" name="TextBox 7">
            <a:extLst>
              <a:ext uri="{FF2B5EF4-FFF2-40B4-BE49-F238E27FC236}">
                <a16:creationId xmlns:a16="http://schemas.microsoft.com/office/drawing/2014/main" id="{3ED60E2F-2940-40F7-A61E-96AFF1D091E3}"/>
              </a:ext>
            </a:extLst>
          </p:cNvPr>
          <p:cNvSpPr txBox="1"/>
          <p:nvPr/>
        </p:nvSpPr>
        <p:spPr>
          <a:xfrm>
            <a:off x="794790" y="3838049"/>
            <a:ext cx="6755908" cy="738664"/>
          </a:xfrm>
          <a:prstGeom prst="rect">
            <a:avLst/>
          </a:prstGeom>
          <a:noFill/>
        </p:spPr>
        <p:txBody>
          <a:bodyPr wrap="square" rtlCol="0">
            <a:spAutoFit/>
          </a:bodyPr>
          <a:lstStyle/>
          <a:p>
            <a:pPr rtl="0"/>
            <a:r>
              <a:rPr lang="fr-FR" sz="1400" b="1">
                <a:solidFill>
                  <a:srgbClr val="000000"/>
                </a:solidFill>
              </a:rPr>
              <a:t>Remarque</a:t>
            </a:r>
            <a:r>
              <a:rPr lang="fr-FR" sz="1400">
                <a:solidFill>
                  <a:srgbClr val="000000"/>
                </a:solidFill>
              </a:rPr>
              <a:t>: la même LLA peut être configurée sur chaque lien, à condition qu'elle soit unique sur ce lien. La pratique courante consiste à créer un LLA différent sur chaque interface du routeur pour faciliter l'identification du routeur et de l'interface spécifique. </a:t>
            </a:r>
          </a:p>
        </p:txBody>
      </p:sp>
    </p:spTree>
    <p:extLst>
      <p:ext uri="{BB962C8B-B14F-4D97-AF65-F5344CB8AC3E}">
        <p14:creationId xmlns:p14="http://schemas.microsoft.com/office/powerpoint/2010/main" val="626028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12.5 Adressage dynamique pour les IPv6 GUA</a:t>
            </a:r>
          </a:p>
        </p:txBody>
      </p:sp>
    </p:spTree>
    <p:custDataLst>
      <p:tags r:id="rId1"/>
    </p:custDataLst>
    <p:extLst>
      <p:ext uri="{BB962C8B-B14F-4D97-AF65-F5344CB8AC3E}">
        <p14:creationId xmlns:p14="http://schemas.microsoft.com/office/powerpoint/2010/main" val="3878077811"/>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Adressage dynamique pour les IPv6 GUA</a:t>
            </a:r>
            <a:br>
              <a:rPr lang="en-US" dirty="0"/>
            </a:br>
            <a:r>
              <a:rPr lang="fr-FR" sz="2400"/>
              <a:t>Messages RS et RA</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0" y="731837"/>
            <a:ext cx="8135151" cy="3561030"/>
          </a:xfrm>
        </p:spPr>
        <p:txBody>
          <a:bodyPr/>
          <a:lstStyle/>
          <a:p>
            <a:pPr marL="0" indent="0" algn="l" defTabSz="684213" rtl="0" fontAlgn="base">
              <a:spcBef>
                <a:spcPts val="600"/>
              </a:spcBef>
              <a:spcAft>
                <a:spcPts val="600"/>
              </a:spcAft>
              <a:buClr>
                <a:schemeClr val="tx2"/>
              </a:buClr>
              <a:buSzPct val="90000"/>
            </a:pPr>
            <a:r>
              <a:rPr lang="fr-FR" sz="1600">
                <a:solidFill>
                  <a:srgbClr val="000000"/>
                </a:solidFill>
              </a:rPr>
              <a:t>Les périphériques obtiennent des adresses GUA dynamiquement via les messages ICMPv6 (Internet Control Message Protocol version 6).</a:t>
            </a:r>
          </a:p>
          <a:p>
            <a:pPr lvl="1" rtl="0">
              <a:lnSpc>
                <a:spcPct val="100000"/>
              </a:lnSpc>
              <a:spcBef>
                <a:spcPts val="300"/>
              </a:spcBef>
              <a:spcAft>
                <a:spcPts val="300"/>
              </a:spcAft>
              <a:buSzPct val="90000"/>
            </a:pPr>
            <a:r>
              <a:rPr lang="fr-FR" sz="1600">
                <a:solidFill>
                  <a:srgbClr val="000000"/>
                </a:solidFill>
              </a:rPr>
              <a:t>Les messages de sollicitation de routeur (RS) sont envoyés par les périphériques hôtes pour découvrir les routeurs IPv6</a:t>
            </a:r>
          </a:p>
          <a:p>
            <a:pPr lvl="1" rtl="0">
              <a:lnSpc>
                <a:spcPct val="100000"/>
              </a:lnSpc>
              <a:spcBef>
                <a:spcPts val="300"/>
              </a:spcBef>
              <a:spcAft>
                <a:spcPts val="300"/>
              </a:spcAft>
              <a:buSzPct val="90000"/>
            </a:pPr>
            <a:r>
              <a:rPr lang="fr-FR" sz="1600">
                <a:solidFill>
                  <a:srgbClr val="000000"/>
                </a:solidFill>
              </a:rPr>
              <a:t>Les messages de publicité de routeur (RA) sont envoyés par les routeurs pour informer les hôtes sur la façon d'obtenir une GUA IPv6 et fournir des informations réseau utiles telles que:</a:t>
            </a:r>
          </a:p>
          <a:p>
            <a:pPr lvl="2" rtl="0">
              <a:lnSpc>
                <a:spcPct val="100000"/>
              </a:lnSpc>
              <a:spcBef>
                <a:spcPts val="300"/>
              </a:spcBef>
              <a:spcAft>
                <a:spcPts val="300"/>
              </a:spcAft>
              <a:buSzPct val="90000"/>
            </a:pPr>
            <a:r>
              <a:rPr lang="fr-FR" sz="1600">
                <a:solidFill>
                  <a:srgbClr val="000000"/>
                </a:solidFill>
              </a:rPr>
              <a:t>Préfixe réseau et longueur du préfixe</a:t>
            </a:r>
          </a:p>
          <a:p>
            <a:pPr lvl="2" rtl="0">
              <a:lnSpc>
                <a:spcPct val="100000"/>
              </a:lnSpc>
              <a:spcBef>
                <a:spcPts val="300"/>
              </a:spcBef>
              <a:spcAft>
                <a:spcPts val="300"/>
              </a:spcAft>
              <a:buSzPct val="90000"/>
            </a:pPr>
            <a:r>
              <a:rPr lang="fr-FR" sz="1600">
                <a:solidFill>
                  <a:srgbClr val="000000"/>
                </a:solidFill>
              </a:rPr>
              <a:t>L'adresse de la passerelle par défaut</a:t>
            </a:r>
          </a:p>
          <a:p>
            <a:pPr lvl="2" rtl="0">
              <a:lnSpc>
                <a:spcPct val="100000"/>
              </a:lnSpc>
              <a:spcBef>
                <a:spcPts val="300"/>
              </a:spcBef>
              <a:spcAft>
                <a:spcPts val="300"/>
              </a:spcAft>
              <a:buSzPct val="90000"/>
            </a:pPr>
            <a:r>
              <a:rPr lang="fr-FR" sz="1600">
                <a:solidFill>
                  <a:srgbClr val="000000"/>
                </a:solidFill>
              </a:rPr>
              <a:t>Adresses DNS et nom de domaine</a:t>
            </a:r>
          </a:p>
          <a:p>
            <a:pPr lvl="1" rtl="0">
              <a:lnSpc>
                <a:spcPct val="100000"/>
              </a:lnSpc>
              <a:spcBef>
                <a:spcPts val="300"/>
              </a:spcBef>
              <a:spcAft>
                <a:spcPts val="300"/>
              </a:spcAft>
              <a:buSzPct val="90000"/>
            </a:pPr>
            <a:r>
              <a:rPr lang="fr-FR" sz="1600">
                <a:solidFill>
                  <a:srgbClr val="000000"/>
                </a:solidFill>
              </a:rPr>
              <a:t>L'RA peut fournir trois méthodes pour configurer une IPv6 GUA :</a:t>
            </a:r>
          </a:p>
          <a:p>
            <a:pPr lvl="2" rtl="0">
              <a:lnSpc>
                <a:spcPct val="100000"/>
              </a:lnSpc>
              <a:spcBef>
                <a:spcPts val="300"/>
              </a:spcBef>
              <a:spcAft>
                <a:spcPts val="300"/>
              </a:spcAft>
              <a:buSzPct val="90000"/>
            </a:pPr>
            <a:r>
              <a:rPr lang="fr-FR" sz="1600">
                <a:solidFill>
                  <a:srgbClr val="000000"/>
                </a:solidFill>
              </a:rPr>
              <a:t>SLAAC</a:t>
            </a:r>
          </a:p>
          <a:p>
            <a:pPr lvl="2" rtl="0">
              <a:lnSpc>
                <a:spcPct val="100000"/>
              </a:lnSpc>
              <a:spcBef>
                <a:spcPts val="300"/>
              </a:spcBef>
              <a:spcAft>
                <a:spcPts val="300"/>
              </a:spcAft>
              <a:buSzPct val="90000"/>
            </a:pPr>
            <a:r>
              <a:rPr lang="fr-FR" sz="1600">
                <a:solidFill>
                  <a:srgbClr val="000000"/>
                </a:solidFill>
              </a:rPr>
              <a:t>SLAAC avec serveur DHCPv6 apatride</a:t>
            </a:r>
          </a:p>
          <a:p>
            <a:pPr lvl="2" rtl="0">
              <a:lnSpc>
                <a:spcPct val="100000"/>
              </a:lnSpc>
              <a:spcBef>
                <a:spcPts val="300"/>
              </a:spcBef>
              <a:spcAft>
                <a:spcPts val="300"/>
              </a:spcAft>
              <a:buSzPct val="90000"/>
            </a:pPr>
            <a:r>
              <a:rPr lang="fr-FR" sz="1600">
                <a:solidFill>
                  <a:srgbClr val="000000"/>
                </a:solidFill>
              </a:rPr>
              <a:t>DHCPv6 avec état (pas de SLAAC)</a:t>
            </a:r>
          </a:p>
          <a:p>
            <a:pPr lvl="1">
              <a:lnSpc>
                <a:spcPct val="100000"/>
              </a:lnSpc>
              <a:spcBef>
                <a:spcPts val="300"/>
              </a:spcBef>
              <a:spcAft>
                <a:spcPts val="300"/>
              </a:spcAft>
              <a:buSzPct val="90000"/>
            </a:pPr>
            <a:endParaRPr lang="en-US" dirty="0">
              <a:solidFill>
                <a:srgbClr val="000000"/>
              </a:solidFill>
            </a:endParaRPr>
          </a:p>
          <a:p>
            <a:pPr marL="169863" indent="-169863" algn="l" defTabSz="684213" fontAlgn="base">
              <a:spcBef>
                <a:spcPts val="600"/>
              </a:spcBef>
              <a:spcAft>
                <a:spcPts val="600"/>
              </a:spcAft>
              <a:buClr>
                <a:schemeClr val="tx2"/>
              </a:buClr>
              <a:buSzPct val="90000"/>
              <a:buFont typeface="Arial" panose="020B0604020202020204" pitchFamily="34" charset="0"/>
              <a:buChar char="•"/>
            </a:pPr>
            <a:endParaRPr lang="en-US" sz="1400" b="1" dirty="0">
              <a:solidFill>
                <a:srgbClr val="000000"/>
              </a:solidFill>
            </a:endParaRPr>
          </a:p>
          <a:p>
            <a:pPr marL="285750" indent="-285750" algn="l" defTabSz="684213" fontAlgn="base">
              <a:spcBef>
                <a:spcPts val="600"/>
              </a:spcBef>
              <a:spcAft>
                <a:spcPts val="600"/>
              </a:spcAft>
              <a:buClr>
                <a:schemeClr val="tx2"/>
              </a:buClr>
              <a:buSzPct val="90000"/>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1284770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Adressage dynamique pour les IPv6 GUA</a:t>
            </a:r>
            <a:br>
              <a:rPr lang="en-US" dirty="0"/>
            </a:br>
            <a:r>
              <a:rPr lang="fr-FR" sz="2400"/>
              <a:t>Méthode 1: SLAAC</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0" y="1035051"/>
            <a:ext cx="8135151" cy="1654884"/>
          </a:xfrm>
        </p:spPr>
        <p:txBody>
          <a:bodyPr/>
          <a:lstStyle/>
          <a:p>
            <a:pPr marL="169863" indent="-169863"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SLAAC permet à un périphérique de configurer une GUA sans les services de DHCPv6. </a:t>
            </a:r>
          </a:p>
          <a:p>
            <a:pPr marL="169863" indent="-169863"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Les périphériques obtiennent les informations nécessaires pour configurer une GUA à partir des messages RA ICMPv6 du routeur local.</a:t>
            </a:r>
          </a:p>
          <a:p>
            <a:pPr marL="169863" indent="-169863"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Le préfixe est fourni par l'RA et le périphérique utilise soit la méthode EUI-64, soit la méthode de génération aléatoire pour créer un ID d'interface.</a:t>
            </a:r>
          </a:p>
          <a:p>
            <a:pPr marL="169863" indent="-169863" algn="l" defTabSz="684213" fontAlgn="base">
              <a:spcBef>
                <a:spcPts val="600"/>
              </a:spcBef>
              <a:spcAft>
                <a:spcPts val="600"/>
              </a:spcAft>
              <a:buClr>
                <a:schemeClr val="tx2"/>
              </a:buClr>
              <a:buSzPct val="90000"/>
              <a:buFont typeface="Arial" panose="020B0604020202020204" pitchFamily="34" charset="0"/>
              <a:buChar char="•"/>
            </a:pPr>
            <a:endParaRPr lang="en-US" sz="1400" b="1" dirty="0">
              <a:solidFill>
                <a:srgbClr val="000000"/>
              </a:solidFill>
            </a:endParaRPr>
          </a:p>
          <a:p>
            <a:pPr marL="285750" indent="-285750" algn="l" defTabSz="684213" fontAlgn="base">
              <a:spcBef>
                <a:spcPts val="600"/>
              </a:spcBef>
              <a:spcAft>
                <a:spcPts val="600"/>
              </a:spcAft>
              <a:buClr>
                <a:schemeClr val="tx2"/>
              </a:buClr>
              <a:buSzPct val="90000"/>
              <a:buFont typeface="Arial" panose="020B0604020202020204" pitchFamily="34" charset="0"/>
              <a:buChar char="•"/>
            </a:pPr>
            <a:endParaRPr lang="en-US" sz="1400" dirty="0">
              <a:solidFill>
                <a:srgbClr val="000000"/>
              </a:solidFill>
            </a:endParaRPr>
          </a:p>
        </p:txBody>
      </p:sp>
      <p:pic>
        <p:nvPicPr>
          <p:cNvPr id="4" name="Picture 3">
            <a:extLst>
              <a:ext uri="{FF2B5EF4-FFF2-40B4-BE49-F238E27FC236}">
                <a16:creationId xmlns:a16="http://schemas.microsoft.com/office/drawing/2014/main" id="{785A69E3-A7F8-4358-A22F-56AA5CCA3457}"/>
              </a:ext>
            </a:extLst>
          </p:cNvPr>
          <p:cNvPicPr>
            <a:picLocks noChangeAspect="1"/>
          </p:cNvPicPr>
          <p:nvPr/>
        </p:nvPicPr>
        <p:blipFill>
          <a:blip r:embed="rId3"/>
          <a:stretch>
            <a:fillRect/>
          </a:stretch>
        </p:blipFill>
        <p:spPr>
          <a:xfrm>
            <a:off x="1660124" y="2849792"/>
            <a:ext cx="5061211" cy="1716763"/>
          </a:xfrm>
          <a:prstGeom prst="rect">
            <a:avLst/>
          </a:prstGeom>
        </p:spPr>
      </p:pic>
    </p:spTree>
    <p:extLst>
      <p:ext uri="{BB962C8B-B14F-4D97-AF65-F5344CB8AC3E}">
        <p14:creationId xmlns:p14="http://schemas.microsoft.com/office/powerpoint/2010/main" val="3401488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Adressage dynamique pour les IPv6 GUA</a:t>
            </a:r>
            <a:br>
              <a:rPr lang="en-US" dirty="0"/>
            </a:br>
            <a:r>
              <a:rPr lang="fr-FR" sz="2400"/>
              <a:t>Méthode 2: SLAAC et DHCP sans état</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0" y="1035051"/>
            <a:ext cx="8135151" cy="2403472"/>
          </a:xfrm>
        </p:spPr>
        <p:txBody>
          <a:bodyPr/>
          <a:lstStyle/>
          <a:p>
            <a:pPr marL="0" indent="0" algn="l" defTabSz="684213" rtl="0" fontAlgn="base">
              <a:spcBef>
                <a:spcPts val="600"/>
              </a:spcBef>
              <a:spcAft>
                <a:spcPts val="600"/>
              </a:spcAft>
              <a:buClr>
                <a:schemeClr val="tx2"/>
              </a:buClr>
              <a:buSzPct val="90000"/>
            </a:pPr>
            <a:r>
              <a:rPr lang="fr-FR" sz="1600">
                <a:solidFill>
                  <a:srgbClr val="000000"/>
                </a:solidFill>
              </a:rPr>
              <a:t>Un RA peut demander à un périphérique d'utiliser à la fois SLAAC et DHCPv6 sans état. </a:t>
            </a:r>
          </a:p>
          <a:p>
            <a:pPr marL="0" indent="0" algn="l" defTabSz="684213" rtl="0" fontAlgn="base">
              <a:spcBef>
                <a:spcPts val="600"/>
              </a:spcBef>
              <a:spcAft>
                <a:spcPts val="600"/>
              </a:spcAft>
              <a:buClr>
                <a:schemeClr val="tx2"/>
              </a:buClr>
              <a:buSzPct val="90000"/>
            </a:pPr>
            <a:r>
              <a:rPr lang="fr-FR" sz="1600">
                <a:solidFill>
                  <a:srgbClr val="000000"/>
                </a:solidFill>
              </a:rPr>
              <a:t>Le message RA suggère que les appareils utilisent les éléments suivants:</a:t>
            </a:r>
          </a:p>
          <a:p>
            <a:pPr marL="315973" lvl="2" rtl="0">
              <a:spcAft>
                <a:spcPts val="600"/>
              </a:spcAft>
              <a:buSzPct val="90000"/>
              <a:buFont typeface="Arial" panose="020B0604020202020204" pitchFamily="34" charset="0"/>
              <a:buChar char="•"/>
            </a:pPr>
            <a:r>
              <a:rPr lang="fr-FR" sz="1600">
                <a:solidFill>
                  <a:srgbClr val="000000"/>
                </a:solidFill>
              </a:rPr>
              <a:t>SLAAC pour créer sa propre IPv6 GUA</a:t>
            </a:r>
          </a:p>
          <a:p>
            <a:pPr marL="315973" lvl="2" rtl="0">
              <a:spcAft>
                <a:spcPts val="600"/>
              </a:spcAft>
              <a:buSzPct val="90000"/>
              <a:buFont typeface="Arial" panose="020B0604020202020204" pitchFamily="34" charset="0"/>
              <a:buChar char="•"/>
            </a:pPr>
            <a:r>
              <a:rPr lang="fr-FR" sz="1600">
                <a:solidFill>
                  <a:srgbClr val="000000"/>
                </a:solidFill>
              </a:rPr>
              <a:t>l'adresse link-local du routeur, l'adresse IPv6 source du message d'annonce de routeur comme adresse de la passerelle par défaut.</a:t>
            </a:r>
          </a:p>
          <a:p>
            <a:pPr marL="315973" lvl="2" rtl="0">
              <a:spcAft>
                <a:spcPts val="600"/>
              </a:spcAft>
              <a:buSzPct val="90000"/>
              <a:buFont typeface="Arial" panose="020B0604020202020204" pitchFamily="34" charset="0"/>
              <a:buChar char="•"/>
            </a:pPr>
            <a:r>
              <a:rPr lang="fr-FR" sz="1600">
                <a:solidFill>
                  <a:srgbClr val="000000"/>
                </a:solidFill>
              </a:rPr>
              <a:t>un serveur DHCPv6 sans état pour obtenir d'autres informations telles que l'adresse d'un serveur DNS et un nom de domaine.</a:t>
            </a:r>
          </a:p>
          <a:p>
            <a:pPr marL="242948" lvl="1" indent="-169863">
              <a:spcAft>
                <a:spcPts val="600"/>
              </a:spcAft>
              <a:buSzPct val="90000"/>
              <a:buFont typeface="Arial" panose="020B0604020202020204" pitchFamily="34" charset="0"/>
              <a:buChar char="•"/>
            </a:pPr>
            <a:endParaRPr lang="en-US" sz="800" b="1" dirty="0">
              <a:solidFill>
                <a:srgbClr val="000000"/>
              </a:solidFill>
            </a:endParaRPr>
          </a:p>
          <a:p>
            <a:pPr marL="285750" indent="-285750" algn="l" defTabSz="684213" fontAlgn="base">
              <a:spcBef>
                <a:spcPts val="600"/>
              </a:spcBef>
              <a:spcAft>
                <a:spcPts val="600"/>
              </a:spcAft>
              <a:buClr>
                <a:schemeClr val="tx2"/>
              </a:buClr>
              <a:buSzPct val="90000"/>
              <a:buFont typeface="Arial" panose="020B0604020202020204" pitchFamily="34" charset="0"/>
              <a:buChar char="•"/>
            </a:pPr>
            <a:endParaRPr lang="en-US" sz="1400" dirty="0">
              <a:solidFill>
                <a:srgbClr val="000000"/>
              </a:solidFill>
            </a:endParaRPr>
          </a:p>
        </p:txBody>
      </p:sp>
      <p:pic>
        <p:nvPicPr>
          <p:cNvPr id="2" name="Picture 1">
            <a:extLst>
              <a:ext uri="{FF2B5EF4-FFF2-40B4-BE49-F238E27FC236}">
                <a16:creationId xmlns:a16="http://schemas.microsoft.com/office/drawing/2014/main" id="{E9473035-7613-4908-A09B-92FC6C06B34D}"/>
              </a:ext>
            </a:extLst>
          </p:cNvPr>
          <p:cNvPicPr>
            <a:picLocks noChangeAspect="1"/>
          </p:cNvPicPr>
          <p:nvPr/>
        </p:nvPicPr>
        <p:blipFill>
          <a:blip r:embed="rId3"/>
          <a:stretch>
            <a:fillRect/>
          </a:stretch>
        </p:blipFill>
        <p:spPr>
          <a:xfrm>
            <a:off x="2426068" y="3438523"/>
            <a:ext cx="3613209" cy="1560006"/>
          </a:xfrm>
          <a:prstGeom prst="rect">
            <a:avLst/>
          </a:prstGeom>
        </p:spPr>
      </p:pic>
    </p:spTree>
    <p:extLst>
      <p:ext uri="{BB962C8B-B14F-4D97-AF65-F5344CB8AC3E}">
        <p14:creationId xmlns:p14="http://schemas.microsoft.com/office/powerpoint/2010/main" val="1276294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Adressage dynamique pour les IPv6 GUA</a:t>
            </a:r>
            <a:br>
              <a:rPr lang="en-US" dirty="0"/>
            </a:br>
            <a:r>
              <a:rPr lang="fr-FR" sz="2400"/>
              <a:t>Méthode 3: DHCPv6 avec état</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23333" y="620784"/>
            <a:ext cx="8135151" cy="2630416"/>
          </a:xfrm>
        </p:spPr>
        <p:txBody>
          <a:bodyPr/>
          <a:lstStyle/>
          <a:p>
            <a:pPr marL="0" indent="0" algn="l" defTabSz="684213" rtl="0" fontAlgn="base">
              <a:spcBef>
                <a:spcPts val="600"/>
              </a:spcBef>
              <a:spcAft>
                <a:spcPts val="600"/>
              </a:spcAft>
              <a:buClr>
                <a:schemeClr val="tx2"/>
              </a:buClr>
              <a:buSzPct val="90000"/>
            </a:pPr>
            <a:r>
              <a:rPr lang="fr-FR" sz="1600">
                <a:solidFill>
                  <a:srgbClr val="000000"/>
                </a:solidFill>
              </a:rPr>
              <a:t>Un RA peut demander à un périphérique d'utiliser uniquement DHCPv6 avec état.</a:t>
            </a:r>
          </a:p>
          <a:p>
            <a:pPr marL="0" indent="0" algn="l" defTabSz="684213" rtl="0" fontAlgn="base">
              <a:spcBef>
                <a:spcPts val="600"/>
              </a:spcBef>
              <a:spcAft>
                <a:spcPts val="600"/>
              </a:spcAft>
              <a:buClr>
                <a:schemeClr val="tx2"/>
              </a:buClr>
              <a:buSzPct val="90000"/>
            </a:pPr>
            <a:r>
              <a:rPr lang="fr-FR" sz="1600">
                <a:solidFill>
                  <a:srgbClr val="000000"/>
                </a:solidFill>
              </a:rPr>
              <a:t>DHCPv6 avec état est similaire à DHCP pour IPv4. Un périphérique peut recevoir automatiquement une GUA, une longueur de préfixe et les adresses des serveurs DNS à partir d'un serveur DHCPv6 avec état.</a:t>
            </a:r>
          </a:p>
          <a:p>
            <a:pPr marL="0" indent="0" algn="l" defTabSz="684213" rtl="0" fontAlgn="base">
              <a:spcBef>
                <a:spcPts val="600"/>
              </a:spcBef>
              <a:spcAft>
                <a:spcPts val="600"/>
              </a:spcAft>
              <a:buClr>
                <a:schemeClr val="tx2"/>
              </a:buClr>
              <a:buSzPct val="90000"/>
            </a:pPr>
            <a:r>
              <a:rPr lang="fr-FR" sz="1600">
                <a:solidFill>
                  <a:srgbClr val="000000"/>
                </a:solidFill>
              </a:rPr>
              <a:t>Le message RA suggère que les appareils utilisent les éléments suivants:</a:t>
            </a:r>
          </a:p>
          <a:p>
            <a:pPr marL="315973" lvl="2" rtl="0">
              <a:spcAft>
                <a:spcPts val="600"/>
              </a:spcAft>
              <a:buSzPct val="90000"/>
              <a:buFont typeface="Arial" panose="020B0604020202020204" pitchFamily="34" charset="0"/>
              <a:buChar char="•"/>
            </a:pPr>
            <a:r>
              <a:rPr lang="fr-FR" sz="1600">
                <a:solidFill>
                  <a:srgbClr val="000000"/>
                </a:solidFill>
              </a:rPr>
              <a:t>l'adresse link-local du routeur, l'adresse IPv6 source du message d'annonce de routeur comme adresse de la passerelle par défaut.</a:t>
            </a:r>
          </a:p>
          <a:p>
            <a:pPr marL="315973" lvl="2" rtl="0">
              <a:spcAft>
                <a:spcPts val="600"/>
              </a:spcAft>
              <a:buSzPct val="90000"/>
              <a:buFont typeface="Arial" panose="020B0604020202020204" pitchFamily="34" charset="0"/>
              <a:buChar char="•"/>
            </a:pPr>
            <a:r>
              <a:rPr lang="fr-FR" sz="1600">
                <a:solidFill>
                  <a:srgbClr val="000000"/>
                </a:solidFill>
              </a:rPr>
              <a:t>un serveur DHCPv6 avec état pour obtenir une adresse de diffusion globale, l'adresse d'un serveur DNS, un nom de domaine et toutes les autres informations.</a:t>
            </a:r>
          </a:p>
        </p:txBody>
      </p:sp>
      <p:pic>
        <p:nvPicPr>
          <p:cNvPr id="7" name="Picture 6">
            <a:extLst>
              <a:ext uri="{FF2B5EF4-FFF2-40B4-BE49-F238E27FC236}">
                <a16:creationId xmlns:a16="http://schemas.microsoft.com/office/drawing/2014/main" id="{A530BE2A-E711-4139-BAE5-9E0C41986889}"/>
              </a:ext>
            </a:extLst>
          </p:cNvPr>
          <p:cNvPicPr>
            <a:picLocks noChangeAspect="1"/>
          </p:cNvPicPr>
          <p:nvPr/>
        </p:nvPicPr>
        <p:blipFill>
          <a:blip r:embed="rId3"/>
          <a:stretch>
            <a:fillRect/>
          </a:stretch>
        </p:blipFill>
        <p:spPr>
          <a:xfrm>
            <a:off x="2155135" y="3404657"/>
            <a:ext cx="3613209" cy="1560006"/>
          </a:xfrm>
          <a:prstGeom prst="rect">
            <a:avLst/>
          </a:prstGeom>
        </p:spPr>
      </p:pic>
    </p:spTree>
    <p:extLst>
      <p:ext uri="{BB962C8B-B14F-4D97-AF65-F5344CB8AC3E}">
        <p14:creationId xmlns:p14="http://schemas.microsoft.com/office/powerpoint/2010/main" val="857379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À quoi s'attendre dans ce module (suite)</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rtl="0">
              <a:buNone/>
            </a:pPr>
            <a:r>
              <a:rPr lang="fr-FR"/>
              <a:t>Pour faciliter l'apprentissage, les caractéristiques suivantes peuvent être incluses dans ce module :</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nvPr>
        </p:nvGraphicFramePr>
        <p:xfrm>
          <a:off x="106756" y="1279280"/>
          <a:ext cx="8595235" cy="2600325"/>
        </p:xfrm>
        <a:graphic>
          <a:graphicData uri="http://schemas.openxmlformats.org/drawingml/2006/table">
            <a:tbl>
              <a:tblPr firstRow="1" bandRow="1">
                <a:tableStyleId>{5C22544A-7EE6-4342-B048-85BDC9FD1C3A}</a:tableStyleId>
              </a:tblPr>
              <a:tblGrid>
                <a:gridCol w="2245746">
                  <a:extLst>
                    <a:ext uri="{9D8B030D-6E8A-4147-A177-3AD203B41FA5}">
                      <a16:colId xmlns:a16="http://schemas.microsoft.com/office/drawing/2014/main" val="3215831619"/>
                    </a:ext>
                  </a:extLst>
                </a:gridCol>
                <a:gridCol w="6349489">
                  <a:extLst>
                    <a:ext uri="{9D8B030D-6E8A-4147-A177-3AD203B41FA5}">
                      <a16:colId xmlns:a16="http://schemas.microsoft.com/office/drawing/2014/main" val="276475465"/>
                    </a:ext>
                  </a:extLst>
                </a:gridCol>
              </a:tblGrid>
              <a:tr h="265091">
                <a:tc>
                  <a:txBody>
                    <a:bodyPr/>
                    <a:lstStyle/>
                    <a:p>
                      <a:pPr algn="l" rtl="0" fontAlgn="b"/>
                      <a:r>
                        <a:rPr lang="fr-FR" sz="1400" b="1" i="0" u="none" strike="noStrike">
                          <a:solidFill>
                            <a:schemeClr val="bg1"/>
                          </a:solidFill>
                          <a:effectLst/>
                          <a:latin typeface="+mn-lt"/>
                        </a:rPr>
                        <a:t>Fonctionnalité</a:t>
                      </a:r>
                    </a:p>
                  </a:txBody>
                  <a:tcPr marL="9525" marR="9525" marT="9525" marB="0" anchor="b"/>
                </a:tc>
                <a:tc>
                  <a:txBody>
                    <a:bodyPr/>
                    <a:lstStyle/>
                    <a:p>
                      <a:pPr rtl="0"/>
                      <a:r>
                        <a:rPr lang="fr-FR"/>
                        <a:t>Description</a:t>
                      </a:r>
                    </a:p>
                  </a:txBody>
                  <a:tcPr/>
                </a:tc>
                <a:extLst>
                  <a:ext uri="{0D108BD9-81ED-4DB2-BD59-A6C34878D82A}">
                    <a16:rowId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Activité</a:t>
                      </a:r>
                      <a:r>
                        <a:rPr lang="fr-FR" sz="1400" b="0" i="0" u="none" strike="noStrike" baseline="0">
                          <a:solidFill>
                            <a:srgbClr val="000000"/>
                          </a:solidFill>
                          <a:effectLst/>
                          <a:latin typeface="+mn-lt"/>
                        </a:rPr>
                        <a:t> du mode physique de Packet Tracer</a:t>
                      </a:r>
                    </a:p>
                  </a:txBody>
                  <a:tcPr marL="9525" marR="9525" marT="9525" marB="0" anchor="b"/>
                </a:tc>
                <a:tc>
                  <a:txBody>
                    <a:bodyPr/>
                    <a:lstStyle/>
                    <a:p>
                      <a:pPr rtl="0"/>
                      <a:r>
                        <a:rPr lang="fr-FR"/>
                        <a:t>Ces activités sont effectuées à l'aide de Packet Tracer en mode </a:t>
                      </a:r>
                      <a:r>
                        <a:rPr lang="fr-FR" baseline="0"/>
                        <a:t>physique.</a:t>
                      </a:r>
                    </a:p>
                  </a:txBody>
                  <a:tcPr/>
                </a:tc>
                <a:extLst>
                  <a:ext uri="{0D108BD9-81ED-4DB2-BD59-A6C34878D82A}">
                    <a16:rowId xmlns:a16="http://schemas.microsoft.com/office/drawing/2014/main" val="2989889794"/>
                  </a:ext>
                </a:extLst>
              </a:tr>
              <a:tr h="265091">
                <a:tc>
                  <a:txBody>
                    <a:bodyPr/>
                    <a:lstStyle/>
                    <a:p>
                      <a:pPr algn="l" rtl="0" fontAlgn="b"/>
                      <a:r>
                        <a:rPr lang="fr-FR" sz="1400" b="0" i="0" u="none" strike="noStrike">
                          <a:solidFill>
                            <a:srgbClr val="000000"/>
                          </a:solidFill>
                          <a:effectLst/>
                          <a:latin typeface="+mn-lt"/>
                        </a:rPr>
                        <a:t>Travaux Pratiques</a:t>
                      </a:r>
                    </a:p>
                  </a:txBody>
                  <a:tcPr marL="9525" marR="9525" marT="9525" marB="0" anchor="b"/>
                </a:tc>
                <a:tc>
                  <a:txBody>
                    <a:bodyPr/>
                    <a:lstStyle/>
                    <a:p>
                      <a:pPr rtl="0"/>
                      <a:r>
                        <a:rPr lang="fr-FR"/>
                        <a:t>Travaux Pratiques conçus pour travailler avec des équipements physiques.</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Ces informations se trouvent sur la page Ressources de l'instructeur. Les activités de classe sont conçues pour faciliter l'apprentissage, la discussion en classe et la collaboration.</a:t>
                      </a:r>
                    </a:p>
                  </a:txBody>
                  <a:tcPr/>
                </a:tc>
                <a:extLst>
                  <a:ext uri="{0D108BD9-81ED-4DB2-BD59-A6C34878D82A}">
                    <a16:rowId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Questionnaires sur le module</a:t>
                      </a:r>
                    </a:p>
                  </a:txBody>
                  <a:tcPr marL="9525" marR="9525" marT="9525" marB="0" anchor="b"/>
                </a:tc>
                <a:tc>
                  <a:txBody>
                    <a:bodyPr/>
                    <a:lstStyle/>
                    <a:p>
                      <a:pPr rtl="0"/>
                      <a:r>
                        <a:rPr lang="fr-FR"/>
                        <a:t>Des évaluations automatiques qui intègrent les concepts et les compétences acquises tout au long de la série de rubriques présentées dans le module.</a:t>
                      </a:r>
                    </a:p>
                  </a:txBody>
                  <a:tcPr/>
                </a:tc>
                <a:extLst>
                  <a:ext uri="{0D108BD9-81ED-4DB2-BD59-A6C34878D82A}">
                    <a16:rowId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Résumé du module</a:t>
                      </a:r>
                    </a:p>
                  </a:txBody>
                  <a:tcPr marL="9525" marR="9525" marT="9525" marB="0" anchor="b"/>
                </a:tc>
                <a:tc>
                  <a:txBody>
                    <a:bodyPr/>
                    <a:lstStyle/>
                    <a:p>
                      <a:pPr rtl="0"/>
                      <a:r>
                        <a:rPr lang="fr-FR"/>
                        <a:t>Récapte brièvement le contenu du module.</a:t>
                      </a:r>
                    </a:p>
                  </a:txBody>
                  <a:tcPr/>
                </a:tc>
                <a:extLst>
                  <a:ext uri="{0D108BD9-81ED-4DB2-BD59-A6C34878D82A}">
                    <a16:rowId xmlns:a16="http://schemas.microsoft.com/office/drawing/2014/main" val="2267046280"/>
                  </a:ext>
                </a:extLst>
              </a:tr>
            </a:tbl>
          </a:graphicData>
        </a:graphic>
      </p:graphicFrame>
    </p:spTree>
    <p:custDataLst>
      <p:tags r:id="rId1"/>
    </p:custDataLst>
    <p:extLst>
      <p:ext uri="{BB962C8B-B14F-4D97-AF65-F5344CB8AC3E}">
        <p14:creationId xmlns:p14="http://schemas.microsoft.com/office/powerpoint/2010/main" val="923971492"/>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Adressage dynamique pour les IPv6 GUA</a:t>
            </a:r>
            <a:br>
              <a:rPr lang="en-US" dirty="0"/>
            </a:br>
            <a:r>
              <a:rPr lang="fr-FR" sz="2400"/>
              <a:t>Processus EUI-64 contre génération aléatoire</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0" y="1035050"/>
            <a:ext cx="3465497" cy="3332764"/>
          </a:xfrm>
        </p:spPr>
        <p:txBody>
          <a:bodyPr/>
          <a:lstStyle/>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Lorsque le message d'annonce de routeur est la SLAAC seule ou la SLAAC avec DHCPv6 sans état, le client doit générer lui-même son ID d'interface.</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L'interface ID peut utiliser la méthode EUI-64 ou un nombre à 64 bits généré aléatoirement.</a:t>
            </a:r>
          </a:p>
        </p:txBody>
      </p:sp>
      <p:pic>
        <p:nvPicPr>
          <p:cNvPr id="2" name="Picture 1">
            <a:extLst>
              <a:ext uri="{FF2B5EF4-FFF2-40B4-BE49-F238E27FC236}">
                <a16:creationId xmlns:a16="http://schemas.microsoft.com/office/drawing/2014/main" id="{EE493C9A-465A-442D-B022-1193868DEE8E}"/>
              </a:ext>
            </a:extLst>
          </p:cNvPr>
          <p:cNvPicPr>
            <a:picLocks noChangeAspect="1"/>
          </p:cNvPicPr>
          <p:nvPr/>
        </p:nvPicPr>
        <p:blipFill>
          <a:blip r:embed="rId3"/>
          <a:stretch>
            <a:fillRect/>
          </a:stretch>
        </p:blipFill>
        <p:spPr>
          <a:xfrm>
            <a:off x="4181383" y="950785"/>
            <a:ext cx="4429956" cy="3417029"/>
          </a:xfrm>
          <a:prstGeom prst="rect">
            <a:avLst/>
          </a:prstGeom>
        </p:spPr>
      </p:pic>
    </p:spTree>
    <p:extLst>
      <p:ext uri="{BB962C8B-B14F-4D97-AF65-F5344CB8AC3E}">
        <p14:creationId xmlns:p14="http://schemas.microsoft.com/office/powerpoint/2010/main" val="2844681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Adressage dynamique pour les IPv6 GUA</a:t>
            </a:r>
            <a:br>
              <a:rPr lang="en-US" dirty="0"/>
            </a:br>
            <a:r>
              <a:rPr lang="fr-FR" sz="2400"/>
              <a:t>Processus EUI-64</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1" y="1035050"/>
            <a:ext cx="7913688" cy="2012950"/>
          </a:xfrm>
        </p:spPr>
        <p:txBody>
          <a:bodyPr/>
          <a:lstStyle/>
          <a:p>
            <a:pPr marL="0" indent="0" algn="l" defTabSz="684213" rtl="0" fontAlgn="base">
              <a:spcBef>
                <a:spcPts val="600"/>
              </a:spcBef>
              <a:spcAft>
                <a:spcPts val="600"/>
              </a:spcAft>
              <a:buClr>
                <a:schemeClr val="tx2"/>
              </a:buClr>
              <a:buSzPct val="90000"/>
            </a:pPr>
            <a:r>
              <a:rPr lang="fr-FR" sz="1600">
                <a:solidFill>
                  <a:srgbClr val="000000"/>
                </a:solidFill>
              </a:rPr>
              <a:t>L'IEEE a défini l'identifiant unique étendu (EUI), ou format EUI-64 modifié.</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Une valeur 16 bits de fffe (en hexadécimal) est insérée au milieu de l'adresse MAC Ethernet 48 bits du client.</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Le 7</a:t>
            </a:r>
            <a:r>
              <a:rPr lang="fr-FR" sz="1600" baseline="30000">
                <a:solidFill>
                  <a:srgbClr val="000000"/>
                </a:solidFill>
              </a:rPr>
              <a:t>e</a:t>
            </a:r>
            <a:r>
              <a:rPr lang="fr-FR" sz="1600">
                <a:solidFill>
                  <a:srgbClr val="000000"/>
                </a:solidFill>
              </a:rPr>
              <a:t> bit de l'adresse MAC du client est inversé du binaire 0 à 1.</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Exemple:</a:t>
            </a:r>
          </a:p>
          <a:p>
            <a:pPr marL="0" indent="0" algn="l" defTabSz="684213" fontAlgn="base">
              <a:spcBef>
                <a:spcPts val="600"/>
              </a:spcBef>
              <a:spcAft>
                <a:spcPts val="600"/>
              </a:spcAft>
              <a:buClr>
                <a:schemeClr val="tx2"/>
              </a:buClr>
              <a:buSzPct val="90000"/>
            </a:pPr>
            <a:endParaRPr lang="en-US" sz="1600" dirty="0">
              <a:solidFill>
                <a:srgbClr val="000000"/>
              </a:solidFill>
            </a:endParaRPr>
          </a:p>
        </p:txBody>
      </p:sp>
      <p:graphicFrame>
        <p:nvGraphicFramePr>
          <p:cNvPr id="7" name="Content Placeholder 6">
            <a:extLst>
              <a:ext uri="{FF2B5EF4-FFF2-40B4-BE49-F238E27FC236}">
                <a16:creationId xmlns:a16="http://schemas.microsoft.com/office/drawing/2014/main" id="{AAD66462-6C30-4680-B48A-2A6E24F7168D}"/>
              </a:ext>
            </a:extLst>
          </p:cNvPr>
          <p:cNvGraphicFramePr>
            <a:graphicFrameLocks/>
          </p:cNvGraphicFramePr>
          <p:nvPr>
            <p:extLst>
              <p:ext uri="{D42A27DB-BD31-4B8C-83A1-F6EECF244321}">
                <p14:modId xmlns:p14="http://schemas.microsoft.com/office/powerpoint/2010/main" val="2596222963"/>
              </p:ext>
            </p:extLst>
          </p:nvPr>
        </p:nvGraphicFramePr>
        <p:xfrm>
          <a:off x="798511" y="3180385"/>
          <a:ext cx="3198941" cy="518160"/>
        </p:xfrm>
        <a:graphic>
          <a:graphicData uri="http://schemas.openxmlformats.org/drawingml/2006/table">
            <a:tbl>
              <a:tblPr firstRow="1" bandRow="1">
                <a:tableStyleId>{5C22544A-7EE6-4342-B048-85BDC9FD1C3A}</a:tableStyleId>
              </a:tblPr>
              <a:tblGrid>
                <a:gridCol w="1592083">
                  <a:extLst>
                    <a:ext uri="{9D8B030D-6E8A-4147-A177-3AD203B41FA5}">
                      <a16:colId xmlns:a16="http://schemas.microsoft.com/office/drawing/2014/main" val="3729139006"/>
                    </a:ext>
                  </a:extLst>
                </a:gridCol>
                <a:gridCol w="1606858">
                  <a:extLst>
                    <a:ext uri="{9D8B030D-6E8A-4147-A177-3AD203B41FA5}">
                      <a16:colId xmlns:a16="http://schemas.microsoft.com/office/drawing/2014/main" val="1988913492"/>
                    </a:ext>
                  </a:extLst>
                </a:gridCol>
              </a:tblGrid>
              <a:tr h="0">
                <a:tc>
                  <a:txBody>
                    <a:bodyPr/>
                    <a:lstStyle/>
                    <a:p>
                      <a:pPr rtl="0"/>
                      <a:r>
                        <a:rPr lang="fr-FR" sz="1100" b="0">
                          <a:solidFill>
                            <a:srgbClr val="000000"/>
                          </a:solidFill>
                        </a:rPr>
                        <a:t>MAC 48 bits</a:t>
                      </a:r>
                    </a:p>
                  </a:txBody>
                  <a:tcPr>
                    <a:solidFill>
                      <a:srgbClr val="E7E9EB"/>
                    </a:solidFill>
                  </a:tcPr>
                </a:tc>
                <a:tc>
                  <a:txBody>
                    <a:bodyPr/>
                    <a:lstStyle/>
                    <a:p>
                      <a:pPr rtl="0"/>
                      <a:r>
                        <a:rPr lang="fr-FR" sz="1100" b="0">
                          <a:solidFill>
                            <a:srgbClr val="000000"/>
                          </a:solidFill>
                        </a:rPr>
                        <a:t>fc:99:47:75:ce:e0</a:t>
                      </a:r>
                    </a:p>
                  </a:txBody>
                  <a:tcPr>
                    <a:solidFill>
                      <a:srgbClr val="E7E9EB"/>
                    </a:solidFill>
                  </a:tcPr>
                </a:tc>
                <a:extLst>
                  <a:ext uri="{0D108BD9-81ED-4DB2-BD59-A6C34878D82A}">
                    <a16:rowId xmlns:a16="http://schemas.microsoft.com/office/drawing/2014/main" val="3849654457"/>
                  </a:ext>
                </a:extLst>
              </a:tr>
              <a:tr h="170900">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ID d'interface EUI-64</a:t>
                      </a:r>
                    </a:p>
                  </a:txBody>
                  <a:tcPr/>
                </a:tc>
                <a:tc>
                  <a:txBody>
                    <a:bodyPr/>
                    <a:lstStyle/>
                    <a:p>
                      <a:pPr rtl="0"/>
                      <a:r>
                        <a:rPr lang="fr-FR" sz="1100">
                          <a:solidFill>
                            <a:srgbClr val="000000"/>
                          </a:solidFill>
                        </a:rPr>
                        <a:t>f</a:t>
                      </a:r>
                      <a:r>
                        <a:rPr lang="fr-FR" sz="1100">
                          <a:solidFill>
                            <a:srgbClr val="FF0000"/>
                          </a:solidFill>
                        </a:rPr>
                        <a:t>e</a:t>
                      </a:r>
                      <a:r>
                        <a:rPr lang="fr-FR" sz="1100">
                          <a:solidFill>
                            <a:srgbClr val="000000"/>
                          </a:solidFill>
                        </a:rPr>
                        <a:t>:99:47:</a:t>
                      </a:r>
                      <a:r>
                        <a:rPr lang="fr-FR" sz="1100">
                          <a:solidFill>
                            <a:srgbClr val="FF0000"/>
                          </a:solidFill>
                        </a:rPr>
                        <a:t>ff:fe</a:t>
                      </a:r>
                      <a:r>
                        <a:rPr lang="fr-FR" sz="1100">
                          <a:solidFill>
                            <a:srgbClr val="000000"/>
                          </a:solidFill>
                        </a:rPr>
                        <a:t>:75:ce:e0</a:t>
                      </a:r>
                    </a:p>
                  </a:txBody>
                  <a:tcPr/>
                </a:tc>
                <a:extLst>
                  <a:ext uri="{0D108BD9-81ED-4DB2-BD59-A6C34878D82A}">
                    <a16:rowId xmlns:a16="http://schemas.microsoft.com/office/drawing/2014/main" val="235735172"/>
                  </a:ext>
                </a:extLst>
              </a:tr>
            </a:tbl>
          </a:graphicData>
        </a:graphic>
      </p:graphicFrame>
    </p:spTree>
    <p:extLst>
      <p:ext uri="{BB962C8B-B14F-4D97-AF65-F5344CB8AC3E}">
        <p14:creationId xmlns:p14="http://schemas.microsoft.com/office/powerpoint/2010/main" val="21157180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Adressage dynamique pour les IPv6 GUA</a:t>
            </a:r>
            <a:br>
              <a:rPr lang="en-US" dirty="0"/>
            </a:br>
            <a:r>
              <a:rPr lang="fr-FR" sz="2400"/>
              <a:t>Identifiants d'interface générés de manière aléatoire</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0" y="731837"/>
            <a:ext cx="7913688" cy="1141849"/>
          </a:xfrm>
        </p:spPr>
        <p:txBody>
          <a:bodyPr/>
          <a:lstStyle/>
          <a:p>
            <a:pPr marL="0" indent="0" algn="l" defTabSz="684213" rtl="0" fontAlgn="base">
              <a:spcBef>
                <a:spcPts val="600"/>
              </a:spcBef>
              <a:spcAft>
                <a:spcPts val="600"/>
              </a:spcAft>
              <a:buClr>
                <a:schemeClr val="tx2"/>
              </a:buClr>
              <a:buSzPct val="90000"/>
            </a:pPr>
            <a:r>
              <a:rPr lang="fr-FR" sz="1600">
                <a:solidFill>
                  <a:srgbClr val="000000"/>
                </a:solidFill>
              </a:rPr>
              <a:t>Selon le système d'exploitation, un périphérique peut utiliser un ID d'interface généré aléatoirement plutôt que l'adresse MAC et le processus EUI-64.</a:t>
            </a:r>
          </a:p>
          <a:p>
            <a:pPr marL="0" indent="0" algn="l" defTabSz="684213" rtl="0" fontAlgn="base">
              <a:spcBef>
                <a:spcPts val="600"/>
              </a:spcBef>
              <a:spcAft>
                <a:spcPts val="600"/>
              </a:spcAft>
              <a:buClr>
                <a:schemeClr val="tx2"/>
              </a:buClr>
              <a:buSzPct val="90000"/>
            </a:pPr>
            <a:r>
              <a:rPr lang="fr-FR" sz="1600">
                <a:solidFill>
                  <a:srgbClr val="000000"/>
                </a:solidFill>
              </a:rPr>
              <a:t>À partir de la version Windows Vista, Windows utilise un ID d'interface généré aléatoirement au lieu d'un ID créé avec le processus EUI-64.</a:t>
            </a:r>
          </a:p>
          <a:p>
            <a:pPr marL="0" indent="0" algn="l" defTabSz="684213" fontAlgn="base">
              <a:spcBef>
                <a:spcPts val="600"/>
              </a:spcBef>
              <a:spcAft>
                <a:spcPts val="600"/>
              </a:spcAft>
              <a:buClr>
                <a:schemeClr val="tx2"/>
              </a:buClr>
              <a:buSzPct val="90000"/>
            </a:pPr>
            <a:endParaRPr lang="en-US" sz="1600" dirty="0">
              <a:solidFill>
                <a:srgbClr val="000000"/>
              </a:solidFill>
            </a:endParaRPr>
          </a:p>
          <a:p>
            <a:pPr marL="0" indent="0" algn="l" defTabSz="684213" fontAlgn="base">
              <a:spcBef>
                <a:spcPts val="600"/>
              </a:spcBef>
              <a:spcAft>
                <a:spcPts val="600"/>
              </a:spcAft>
              <a:buClr>
                <a:schemeClr val="tx2"/>
              </a:buClr>
              <a:buSzPct val="90000"/>
            </a:pPr>
            <a:endParaRPr lang="en-US" sz="1600" dirty="0">
              <a:solidFill>
                <a:srgbClr val="000000"/>
              </a:solidFill>
            </a:endParaRPr>
          </a:p>
          <a:p>
            <a:pPr marL="0" indent="0" algn="l" defTabSz="684213" fontAlgn="base">
              <a:spcBef>
                <a:spcPts val="600"/>
              </a:spcBef>
              <a:spcAft>
                <a:spcPts val="600"/>
              </a:spcAft>
              <a:buClr>
                <a:schemeClr val="tx2"/>
              </a:buClr>
              <a:buSzPct val="90000"/>
            </a:pPr>
            <a:endParaRPr lang="en-US" sz="1600" dirty="0">
              <a:solidFill>
                <a:srgbClr val="000000"/>
              </a:solidFill>
            </a:endParaRPr>
          </a:p>
        </p:txBody>
      </p:sp>
      <p:sp>
        <p:nvSpPr>
          <p:cNvPr id="2" name="TextBox 1">
            <a:extLst>
              <a:ext uri="{FF2B5EF4-FFF2-40B4-BE49-F238E27FC236}">
                <a16:creationId xmlns:a16="http://schemas.microsoft.com/office/drawing/2014/main" id="{84198DBB-B1C5-4711-B1B9-13D7E8D0E3A0}"/>
              </a:ext>
            </a:extLst>
          </p:cNvPr>
          <p:cNvSpPr txBox="1"/>
          <p:nvPr/>
        </p:nvSpPr>
        <p:spPr>
          <a:xfrm>
            <a:off x="1948293" y="5884208"/>
            <a:ext cx="184731" cy="369332"/>
          </a:xfrm>
          <a:prstGeom prst="rect">
            <a:avLst/>
          </a:prstGeom>
          <a:noFill/>
        </p:spPr>
        <p:txBody>
          <a:bodyPr wrap="none" rtlCol="0">
            <a:spAutoFit/>
          </a:bodyPr>
          <a:lstStyle/>
          <a:p>
            <a:endParaRPr lang="en-US" dirty="0"/>
          </a:p>
        </p:txBody>
      </p:sp>
      <p:sp>
        <p:nvSpPr>
          <p:cNvPr id="4" name="Rectangle 1">
            <a:extLst>
              <a:ext uri="{FF2B5EF4-FFF2-40B4-BE49-F238E27FC236}">
                <a16:creationId xmlns:a16="http://schemas.microsoft.com/office/drawing/2014/main" id="{D8E99E91-0264-4741-9661-10088E9F0932}"/>
              </a:ext>
            </a:extLst>
          </p:cNvPr>
          <p:cNvSpPr>
            <a:spLocks noChangeArrowheads="1"/>
          </p:cNvSpPr>
          <p:nvPr/>
        </p:nvSpPr>
        <p:spPr bwMode="auto">
          <a:xfrm>
            <a:off x="1310422" y="2086947"/>
            <a:ext cx="5724644" cy="1323439"/>
          </a:xfrm>
          <a:prstGeom prst="rect">
            <a:avLst/>
          </a:prstGeom>
          <a:solidFill>
            <a:srgbClr val="000000"/>
          </a:solidFill>
          <a:ln>
            <a:noFill/>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C:\&gt; </a:t>
            </a:r>
            <a:r>
              <a:rPr kumimoji="0" lang="fr-FR" sz="1000" b="1"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ipconfig</a:t>
            </a: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Windows IP Configuration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Connexion au réseau local de l'adaptateur Ethernet: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Connection-specific DNS Suffix . :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IPv6 Address. . . . . . . . . . . : </a:t>
            </a:r>
            <a:r>
              <a:rPr kumimoji="0" lang="fr-FR" sz="1000" b="1"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2001:db8:acad:1:50a5:8a35:a5bb:66e1</a:t>
            </a: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Link-local IPv6 Address . . . . . : fe80::50a5:8a35:a5bb:66e1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Default Gateway . . . . . . . . .: fe80::1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C:\ &gt; </a:t>
            </a:r>
          </a:p>
        </p:txBody>
      </p:sp>
      <p:sp>
        <p:nvSpPr>
          <p:cNvPr id="5" name="TextBox 4">
            <a:extLst>
              <a:ext uri="{FF2B5EF4-FFF2-40B4-BE49-F238E27FC236}">
                <a16:creationId xmlns:a16="http://schemas.microsoft.com/office/drawing/2014/main" id="{8458CD9D-A7A3-4436-AF67-F3D2FAC9DD8C}"/>
              </a:ext>
            </a:extLst>
          </p:cNvPr>
          <p:cNvSpPr txBox="1"/>
          <p:nvPr/>
        </p:nvSpPr>
        <p:spPr>
          <a:xfrm>
            <a:off x="524934" y="3623647"/>
            <a:ext cx="7913688" cy="830997"/>
          </a:xfrm>
          <a:prstGeom prst="rect">
            <a:avLst/>
          </a:prstGeom>
          <a:noFill/>
        </p:spPr>
        <p:txBody>
          <a:bodyPr wrap="square" rtlCol="0">
            <a:spAutoFit/>
          </a:bodyPr>
          <a:lstStyle/>
          <a:p>
            <a:pPr rtl="0"/>
            <a:r>
              <a:rPr lang="fr-FR" sz="1600" b="1"/>
              <a:t>Remarque</a:t>
            </a:r>
            <a:r>
              <a:rPr lang="fr-FR" sz="1600"/>
              <a:t>: pour s'assurer que les adresses de monodiffusion IPv6 sont uniques, le client peut utiliser le processus de détection d'adresse dupliquée (DAD). Le principe est similaire à une requête ARP pour sa propre adresse. En l'absence de réponse, l'adresse est unique.</a:t>
            </a:r>
          </a:p>
        </p:txBody>
      </p:sp>
    </p:spTree>
    <p:extLst>
      <p:ext uri="{BB962C8B-B14F-4D97-AF65-F5344CB8AC3E}">
        <p14:creationId xmlns:p14="http://schemas.microsoft.com/office/powerpoint/2010/main" val="3963689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12.6 Adressage dynamique pour les LLA IPv6</a:t>
            </a:r>
          </a:p>
        </p:txBody>
      </p:sp>
    </p:spTree>
    <p:custDataLst>
      <p:tags r:id="rId1"/>
    </p:custDataLst>
    <p:extLst>
      <p:ext uri="{BB962C8B-B14F-4D97-AF65-F5344CB8AC3E}">
        <p14:creationId xmlns:p14="http://schemas.microsoft.com/office/powerpoint/2010/main" val="3145935831"/>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Adressage dynamique pour les IPv6 LLA</a:t>
            </a:r>
            <a:br>
              <a:rPr lang="en-US" dirty="0"/>
            </a:br>
            <a:r>
              <a:rPr lang="fr-FR" sz="2400"/>
              <a:t>LLA dynamiques</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1" y="1035050"/>
            <a:ext cx="7913688" cy="1536700"/>
          </a:xfrm>
        </p:spPr>
        <p:txBody>
          <a:bodyPr/>
          <a:lstStyle/>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Toutes les interfaces IPv6 doivent avoir un IPv6 LLA.</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Comme les IPv6 GUA, les LLA peuvent être configurés dynamiquement.</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La figure montre que l'adresse link-local est créée dynamiquement à partir du préfixe FE80::/10 et de l'ID d'interface à l'aide de la méthode EUI-64 ou d'un nombre à 64 bits généré aléatoirement.</a:t>
            </a:r>
          </a:p>
          <a:p>
            <a:pPr marL="0" indent="0" algn="l" defTabSz="684213" fontAlgn="base">
              <a:spcBef>
                <a:spcPts val="600"/>
              </a:spcBef>
              <a:spcAft>
                <a:spcPts val="600"/>
              </a:spcAft>
              <a:buClr>
                <a:schemeClr val="tx2"/>
              </a:buClr>
              <a:buSzPct val="90000"/>
            </a:pPr>
            <a:endParaRPr lang="en-US" sz="1600" dirty="0">
              <a:solidFill>
                <a:srgbClr val="000000"/>
              </a:solidFill>
            </a:endParaRPr>
          </a:p>
          <a:p>
            <a:pPr marL="0" indent="0" algn="l" defTabSz="684213" fontAlgn="base">
              <a:spcBef>
                <a:spcPts val="600"/>
              </a:spcBef>
              <a:spcAft>
                <a:spcPts val="600"/>
              </a:spcAft>
              <a:buClr>
                <a:schemeClr val="tx2"/>
              </a:buClr>
              <a:buSzPct val="90000"/>
            </a:pPr>
            <a:endParaRPr lang="en-US" sz="1600" dirty="0">
              <a:solidFill>
                <a:srgbClr val="000000"/>
              </a:solidFill>
            </a:endParaRPr>
          </a:p>
          <a:p>
            <a:pPr marL="0" indent="0" algn="l" defTabSz="684213" fontAlgn="base">
              <a:spcBef>
                <a:spcPts val="600"/>
              </a:spcBef>
              <a:spcAft>
                <a:spcPts val="600"/>
              </a:spcAft>
              <a:buClr>
                <a:schemeClr val="tx2"/>
              </a:buClr>
              <a:buSzPct val="90000"/>
            </a:pPr>
            <a:endParaRPr lang="en-US" sz="1600" dirty="0">
              <a:solidFill>
                <a:srgbClr val="000000"/>
              </a:solidFill>
            </a:endParaRPr>
          </a:p>
        </p:txBody>
      </p:sp>
      <p:pic>
        <p:nvPicPr>
          <p:cNvPr id="7" name="Picture 6">
            <a:extLst>
              <a:ext uri="{FF2B5EF4-FFF2-40B4-BE49-F238E27FC236}">
                <a16:creationId xmlns:a16="http://schemas.microsoft.com/office/drawing/2014/main" id="{AEE663BE-9DCB-44E6-9EF5-385C2DF61593}"/>
              </a:ext>
            </a:extLst>
          </p:cNvPr>
          <p:cNvPicPr>
            <a:picLocks noChangeAspect="1"/>
          </p:cNvPicPr>
          <p:nvPr/>
        </p:nvPicPr>
        <p:blipFill>
          <a:blip r:embed="rId3"/>
          <a:stretch>
            <a:fillRect/>
          </a:stretch>
        </p:blipFill>
        <p:spPr>
          <a:xfrm>
            <a:off x="1066588" y="2451757"/>
            <a:ext cx="6212312" cy="1776221"/>
          </a:xfrm>
          <a:prstGeom prst="rect">
            <a:avLst/>
          </a:prstGeom>
        </p:spPr>
      </p:pic>
    </p:spTree>
    <p:extLst>
      <p:ext uri="{BB962C8B-B14F-4D97-AF65-F5344CB8AC3E}">
        <p14:creationId xmlns:p14="http://schemas.microsoft.com/office/powerpoint/2010/main" val="408172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Adressage dynamique pour les IPv6 LLA</a:t>
            </a:r>
            <a:br>
              <a:rPr lang="en-US" dirty="0"/>
            </a:br>
            <a:r>
              <a:rPr lang="fr-FR" sz="2400"/>
              <a:t>LLA dynamiques sur Windows</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0" y="854198"/>
            <a:ext cx="7913688" cy="570410"/>
          </a:xfrm>
        </p:spPr>
        <p:txBody>
          <a:bodyPr/>
          <a:lstStyle/>
          <a:p>
            <a:pPr marL="0" indent="0" algn="l" defTabSz="684213" rtl="0" fontAlgn="base">
              <a:spcBef>
                <a:spcPts val="600"/>
              </a:spcBef>
              <a:spcAft>
                <a:spcPts val="600"/>
              </a:spcAft>
              <a:buClr>
                <a:schemeClr val="tx2"/>
              </a:buClr>
              <a:buSzPct val="90000"/>
            </a:pPr>
            <a:r>
              <a:rPr lang="fr-FR" sz="1600">
                <a:solidFill>
                  <a:srgbClr val="000000"/>
                </a:solidFill>
              </a:rPr>
              <a:t>Les systèmes d'exploitation, tels que Windows, utiliseront généralement la même méthode pour une GUA créée par SLAAC et une LLA attribuée dynamiquement.</a:t>
            </a:r>
          </a:p>
          <a:p>
            <a:pPr marL="0" indent="0" algn="l" defTabSz="684213" fontAlgn="base">
              <a:spcBef>
                <a:spcPts val="600"/>
              </a:spcBef>
              <a:spcAft>
                <a:spcPts val="600"/>
              </a:spcAft>
              <a:buClr>
                <a:schemeClr val="tx2"/>
              </a:buClr>
              <a:buSzPct val="90000"/>
            </a:pPr>
            <a:endParaRPr lang="en-US" sz="1800" dirty="0">
              <a:solidFill>
                <a:srgbClr val="000000"/>
              </a:solidFill>
            </a:endParaRPr>
          </a:p>
          <a:p>
            <a:pPr marL="0" indent="0" algn="l" defTabSz="684213" fontAlgn="base">
              <a:spcBef>
                <a:spcPts val="600"/>
              </a:spcBef>
              <a:spcAft>
                <a:spcPts val="600"/>
              </a:spcAft>
              <a:buClr>
                <a:schemeClr val="tx2"/>
              </a:buClr>
              <a:buSzPct val="90000"/>
            </a:pPr>
            <a:endParaRPr lang="en-US" sz="1800" dirty="0">
              <a:solidFill>
                <a:srgbClr val="000000"/>
              </a:solidFill>
            </a:endParaRPr>
          </a:p>
        </p:txBody>
      </p:sp>
      <p:sp>
        <p:nvSpPr>
          <p:cNvPr id="2" name="TextBox 1">
            <a:extLst>
              <a:ext uri="{FF2B5EF4-FFF2-40B4-BE49-F238E27FC236}">
                <a16:creationId xmlns:a16="http://schemas.microsoft.com/office/drawing/2014/main" id="{84198DBB-B1C5-4711-B1B9-13D7E8D0E3A0}"/>
              </a:ext>
            </a:extLst>
          </p:cNvPr>
          <p:cNvSpPr txBox="1"/>
          <p:nvPr/>
        </p:nvSpPr>
        <p:spPr>
          <a:xfrm>
            <a:off x="1948293" y="5884208"/>
            <a:ext cx="184731" cy="369332"/>
          </a:xfrm>
          <a:prstGeom prst="rect">
            <a:avLst/>
          </a:prstGeom>
          <a:noFill/>
        </p:spPr>
        <p:txBody>
          <a:bodyPr wrap="none" rtlCol="0">
            <a:spAutoFit/>
          </a:bodyPr>
          <a:lstStyle/>
          <a:p>
            <a:endParaRPr lang="en-US" dirty="0"/>
          </a:p>
        </p:txBody>
      </p:sp>
      <p:sp>
        <p:nvSpPr>
          <p:cNvPr id="10" name="TextBox 9">
            <a:extLst>
              <a:ext uri="{FF2B5EF4-FFF2-40B4-BE49-F238E27FC236}">
                <a16:creationId xmlns:a16="http://schemas.microsoft.com/office/drawing/2014/main" id="{27C4AD4F-4BAF-4EB5-8715-B490FBDACAF0}"/>
              </a:ext>
            </a:extLst>
          </p:cNvPr>
          <p:cNvSpPr txBox="1"/>
          <p:nvPr/>
        </p:nvSpPr>
        <p:spPr>
          <a:xfrm>
            <a:off x="709731" y="1424608"/>
            <a:ext cx="2396810" cy="276999"/>
          </a:xfrm>
          <a:prstGeom prst="rect">
            <a:avLst/>
          </a:prstGeom>
          <a:noFill/>
        </p:spPr>
        <p:txBody>
          <a:bodyPr wrap="none" rtlCol="0">
            <a:spAutoFit/>
          </a:bodyPr>
          <a:lstStyle/>
          <a:p>
            <a:pPr rtl="0"/>
            <a:r>
              <a:rPr lang="fr-FR" sz="1200" b="1">
                <a:solidFill>
                  <a:srgbClr val="000000"/>
                </a:solidFill>
              </a:rPr>
              <a:t>ID d'interface généré par la méthode EUI-64</a:t>
            </a:r>
          </a:p>
        </p:txBody>
      </p:sp>
      <p:sp>
        <p:nvSpPr>
          <p:cNvPr id="5" name="Rectangle 1">
            <a:extLst>
              <a:ext uri="{FF2B5EF4-FFF2-40B4-BE49-F238E27FC236}">
                <a16:creationId xmlns:a16="http://schemas.microsoft.com/office/drawing/2014/main" id="{67C10CD7-64FE-452E-A9FF-E0D054AA0D29}"/>
              </a:ext>
            </a:extLst>
          </p:cNvPr>
          <p:cNvSpPr>
            <a:spLocks noChangeArrowheads="1"/>
          </p:cNvSpPr>
          <p:nvPr/>
        </p:nvSpPr>
        <p:spPr bwMode="auto">
          <a:xfrm>
            <a:off x="1276658" y="1714714"/>
            <a:ext cx="5878531" cy="1323439"/>
          </a:xfrm>
          <a:prstGeom prst="rect">
            <a:avLst/>
          </a:prstGeom>
          <a:solidFill>
            <a:srgbClr val="000000"/>
          </a:solidFill>
          <a:ln>
            <a:noFill/>
          </a:ln>
          <a:effectLst/>
        </p:spPr>
        <p:txBody>
          <a:bodyPr vert="horz" wrap="square" lIns="91440" tIns="45720" rIns="91440" bIns="45720" numCol="1" anchor="ctr" anchorCtr="0" compatLnSpc="1">
            <a:prstTxWarp prst="textNoShape">
              <a:avLst/>
            </a:prstTxWarp>
            <a:spAutoFit/>
          </a:bodyPr>
          <a:lstStyle/>
          <a:p>
            <a:pPr lvl="0" defTabSz="914400" rtl="0" eaLnBrk="0" hangingPunct="0"/>
            <a:r>
              <a:rPr lang="fr-FR" sz="1000">
                <a:solidFill>
                  <a:schemeClr val="bg1"/>
                </a:solidFill>
                <a:latin typeface="Courier New" panose="02070309020205020404" pitchFamily="49" charset="0"/>
                <a:cs typeface="Courier New" panose="02070309020205020404" pitchFamily="49" charset="0"/>
              </a:rPr>
              <a:t>C:\&gt; ipconfig</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Windows IP Configuration</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Connexion au réseau local de l'adaptateur Ethernet:</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Connection-specific DNS Suffix . :</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IPv6 Address. . . . . . . . . . . : 2001:db8:acad:1:</a:t>
            </a:r>
            <a:r>
              <a:rPr lang="fr-FR" sz="1000">
                <a:solidFill>
                  <a:srgbClr val="FFC000"/>
                </a:solidFill>
                <a:latin typeface="Courier New" panose="02070309020205020404" pitchFamily="49" charset="0"/>
                <a:cs typeface="Courier New" panose="02070309020205020404" pitchFamily="49" charset="0"/>
              </a:rPr>
              <a:t>fc99:47</a:t>
            </a:r>
            <a:r>
              <a:rPr lang="fr-FR" sz="1000">
                <a:solidFill>
                  <a:schemeClr val="bg1"/>
                </a:solidFill>
                <a:latin typeface="Courier New" panose="02070309020205020404" pitchFamily="49" charset="0"/>
                <a:cs typeface="Courier New" panose="02070309020205020404" pitchFamily="49" charset="0"/>
              </a:rPr>
              <a:t>ff:fe</a:t>
            </a:r>
            <a:r>
              <a:rPr lang="fr-FR" sz="1000">
                <a:solidFill>
                  <a:srgbClr val="FFC000"/>
                </a:solidFill>
                <a:latin typeface="Courier New" panose="02070309020205020404" pitchFamily="49" charset="0"/>
                <a:cs typeface="Courier New" panose="02070309020205020404" pitchFamily="49" charset="0"/>
              </a:rPr>
              <a:t>75:cee0</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Link-local IPv6 Address . . . . . : fe80::</a:t>
            </a:r>
            <a:r>
              <a:rPr lang="fr-FR" sz="1000">
                <a:solidFill>
                  <a:srgbClr val="FFC000"/>
                </a:solidFill>
                <a:latin typeface="Courier New" panose="02070309020205020404" pitchFamily="49" charset="0"/>
                <a:cs typeface="Courier New" panose="02070309020205020404" pitchFamily="49" charset="0"/>
              </a:rPr>
              <a:t>fc99:47</a:t>
            </a:r>
            <a:r>
              <a:rPr lang="fr-FR" sz="1000">
                <a:solidFill>
                  <a:schemeClr val="bg1"/>
                </a:solidFill>
                <a:latin typeface="Courier New" panose="02070309020205020404" pitchFamily="49" charset="0"/>
                <a:cs typeface="Courier New" panose="02070309020205020404" pitchFamily="49" charset="0"/>
              </a:rPr>
              <a:t>ff:fe</a:t>
            </a:r>
            <a:r>
              <a:rPr lang="fr-FR" sz="1000">
                <a:solidFill>
                  <a:srgbClr val="FFC000"/>
                </a:solidFill>
                <a:latin typeface="Courier New" panose="02070309020205020404" pitchFamily="49" charset="0"/>
                <a:cs typeface="Courier New" panose="02070309020205020404" pitchFamily="49" charset="0"/>
              </a:rPr>
              <a:t>75:cee0</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Default Gateway . . . . . . . . .: fe80::1</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C:\ &gt;</a:t>
            </a:r>
          </a:p>
        </p:txBody>
      </p:sp>
      <p:sp>
        <p:nvSpPr>
          <p:cNvPr id="11" name="TextBox 10">
            <a:extLst>
              <a:ext uri="{FF2B5EF4-FFF2-40B4-BE49-F238E27FC236}">
                <a16:creationId xmlns:a16="http://schemas.microsoft.com/office/drawing/2014/main" id="{A1EA36AD-E5C7-4064-B7CB-7A9689FEF970}"/>
              </a:ext>
            </a:extLst>
          </p:cNvPr>
          <p:cNvSpPr txBox="1"/>
          <p:nvPr/>
        </p:nvSpPr>
        <p:spPr>
          <a:xfrm>
            <a:off x="753473" y="3102431"/>
            <a:ext cx="2988319" cy="276999"/>
          </a:xfrm>
          <a:prstGeom prst="rect">
            <a:avLst/>
          </a:prstGeom>
          <a:noFill/>
        </p:spPr>
        <p:txBody>
          <a:bodyPr wrap="none" rtlCol="0">
            <a:spAutoFit/>
          </a:bodyPr>
          <a:lstStyle/>
          <a:p>
            <a:pPr rtl="0"/>
            <a:r>
              <a:rPr lang="fr-FR" sz="1200" b="1">
                <a:solidFill>
                  <a:srgbClr val="000000"/>
                </a:solidFill>
              </a:rPr>
              <a:t>Random 64-bit Generated Interface ID:</a:t>
            </a:r>
          </a:p>
        </p:txBody>
      </p:sp>
      <p:sp>
        <p:nvSpPr>
          <p:cNvPr id="9" name="Rectangle 1">
            <a:extLst>
              <a:ext uri="{FF2B5EF4-FFF2-40B4-BE49-F238E27FC236}">
                <a16:creationId xmlns:a16="http://schemas.microsoft.com/office/drawing/2014/main" id="{A1D3F26D-DE37-49E2-BA8B-7ACBF74D386E}"/>
              </a:ext>
            </a:extLst>
          </p:cNvPr>
          <p:cNvSpPr>
            <a:spLocks noChangeArrowheads="1"/>
          </p:cNvSpPr>
          <p:nvPr/>
        </p:nvSpPr>
        <p:spPr bwMode="auto">
          <a:xfrm>
            <a:off x="1276657" y="3379430"/>
            <a:ext cx="5878532" cy="1323439"/>
          </a:xfrm>
          <a:prstGeom prst="rect">
            <a:avLst/>
          </a:prstGeom>
          <a:solidFill>
            <a:srgbClr val="000000"/>
          </a:solidFill>
          <a:ln>
            <a:noFill/>
          </a:ln>
          <a:effectLst/>
        </p:spPr>
        <p:txBody>
          <a:bodyPr vert="horz" wrap="none" lIns="91440" tIns="45720" rIns="91440" bIns="45720" numCol="1" anchor="ctr" anchorCtr="0" compatLnSpc="1">
            <a:prstTxWarp prst="textNoShape">
              <a:avLst/>
            </a:prstTxWarp>
            <a:spAutoFit/>
          </a:bodyPr>
          <a:lstStyle/>
          <a:p>
            <a:pPr lvl="0" defTabSz="914400" rtl="0" eaLnBrk="0" hangingPunct="0"/>
            <a:r>
              <a:rPr lang="fr-FR" sz="1000">
                <a:solidFill>
                  <a:schemeClr val="bg1"/>
                </a:solidFill>
                <a:latin typeface="Courier New" panose="02070309020205020404" pitchFamily="49" charset="0"/>
                <a:cs typeface="Courier New" panose="02070309020205020404" pitchFamily="49" charset="0"/>
              </a:rPr>
              <a:t>C:\&gt; ipconfig</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Windows IP Configuration</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Ethernet adapter Local Area Connection:</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   Connection-specific DNS Suffix . :</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   IPv6 Address. . . . . . . . . . . : 2001:db8:acad:1:</a:t>
            </a:r>
            <a:r>
              <a:rPr lang="fr-FR" sz="1000">
                <a:solidFill>
                  <a:srgbClr val="FFC000"/>
                </a:solidFill>
                <a:latin typeface="Courier New" panose="02070309020205020404" pitchFamily="49" charset="0"/>
                <a:cs typeface="Courier New" panose="02070309020205020404" pitchFamily="49" charset="0"/>
              </a:rPr>
              <a:t>50a5:8a35:a5bb:66e1</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   Link-local IPv6 Address . . . . . : fe80::</a:t>
            </a:r>
            <a:r>
              <a:rPr lang="fr-FR" sz="1000">
                <a:solidFill>
                  <a:srgbClr val="FFC000"/>
                </a:solidFill>
                <a:latin typeface="Courier New" panose="02070309020205020404" pitchFamily="49" charset="0"/>
                <a:cs typeface="Courier New" panose="02070309020205020404" pitchFamily="49" charset="0"/>
              </a:rPr>
              <a:t>50a5:8a35:a5bb:66e1</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   Default Gateway . . . . . . . . .: fe80::1</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C:\ &gt;</a:t>
            </a:r>
          </a:p>
        </p:txBody>
      </p:sp>
    </p:spTree>
    <p:extLst>
      <p:ext uri="{BB962C8B-B14F-4D97-AF65-F5344CB8AC3E}">
        <p14:creationId xmlns:p14="http://schemas.microsoft.com/office/powerpoint/2010/main" val="2443479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Adressage dynamique pour les IPv6 LLA</a:t>
            </a:r>
            <a:br>
              <a:rPr lang="en-US" dirty="0"/>
            </a:br>
            <a:r>
              <a:rPr lang="fr-FR" sz="2400"/>
              <a:t>LLAs dynamiques sur les routeurs Cisco</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1" y="1035050"/>
            <a:ext cx="7913688" cy="1536700"/>
          </a:xfrm>
        </p:spPr>
        <p:txBody>
          <a:bodyPr/>
          <a:lstStyle/>
          <a:p>
            <a:pPr marL="0" indent="0" algn="l" defTabSz="684213" rtl="0" fontAlgn="base">
              <a:spcBef>
                <a:spcPts val="600"/>
              </a:spcBef>
              <a:spcAft>
                <a:spcPts val="600"/>
              </a:spcAft>
              <a:buClr>
                <a:schemeClr val="tx2"/>
              </a:buClr>
              <a:buSzPct val="90000"/>
            </a:pPr>
            <a:r>
              <a:rPr lang="fr-FR" sz="1600">
                <a:solidFill>
                  <a:srgbClr val="000000"/>
                </a:solidFill>
              </a:rPr>
              <a:t>Les routeurs Cisco créent automatiquement une adresse link-local IPv6 dès qu'une adresse de diffusion globale est attribuée à l'interface. Par défaut, les routeurs Cisco IOS utilisent la méthode EUI-64 pour générer l'ID d'interface de toutes les adresses link-local sur des interfaces IPv6.</a:t>
            </a:r>
          </a:p>
          <a:p>
            <a:pPr marL="0" indent="0" algn="l" defTabSz="684213" rtl="0" fontAlgn="base">
              <a:spcBef>
                <a:spcPts val="600"/>
              </a:spcBef>
              <a:spcAft>
                <a:spcPts val="600"/>
              </a:spcAft>
              <a:buClr>
                <a:schemeClr val="tx2"/>
              </a:buClr>
              <a:buSzPct val="90000"/>
            </a:pPr>
            <a:r>
              <a:rPr lang="fr-FR" sz="1600">
                <a:solidFill>
                  <a:srgbClr val="000000"/>
                </a:solidFill>
              </a:rPr>
              <a:t>Voici un exemple d'un LLA configuré dynamiquement sur l'interface G0/0/0 de R1:</a:t>
            </a:r>
          </a:p>
          <a:p>
            <a:pPr marL="0" indent="0" algn="l" defTabSz="684213" fontAlgn="base">
              <a:spcBef>
                <a:spcPts val="600"/>
              </a:spcBef>
              <a:spcAft>
                <a:spcPts val="600"/>
              </a:spcAft>
              <a:buClr>
                <a:schemeClr val="tx2"/>
              </a:buClr>
              <a:buSzPct val="90000"/>
            </a:pPr>
            <a:endParaRPr lang="en-US" sz="1600" dirty="0">
              <a:solidFill>
                <a:srgbClr val="000000"/>
              </a:solidFill>
            </a:endParaRPr>
          </a:p>
          <a:p>
            <a:pPr marL="0" indent="0" algn="l" defTabSz="684213" fontAlgn="base">
              <a:spcBef>
                <a:spcPts val="600"/>
              </a:spcBef>
              <a:spcAft>
                <a:spcPts val="600"/>
              </a:spcAft>
              <a:buClr>
                <a:schemeClr val="tx2"/>
              </a:buClr>
              <a:buSzPct val="90000"/>
            </a:pPr>
            <a:endParaRPr lang="en-US" sz="1600" dirty="0">
              <a:solidFill>
                <a:srgbClr val="000000"/>
              </a:solidFill>
            </a:endParaRPr>
          </a:p>
        </p:txBody>
      </p:sp>
      <p:sp>
        <p:nvSpPr>
          <p:cNvPr id="5" name="Rectangle 1">
            <a:extLst>
              <a:ext uri="{FF2B5EF4-FFF2-40B4-BE49-F238E27FC236}">
                <a16:creationId xmlns:a16="http://schemas.microsoft.com/office/drawing/2014/main" id="{67C10CD7-64FE-452E-A9FF-E0D054AA0D29}"/>
              </a:ext>
            </a:extLst>
          </p:cNvPr>
          <p:cNvSpPr>
            <a:spLocks noChangeArrowheads="1"/>
          </p:cNvSpPr>
          <p:nvPr/>
        </p:nvSpPr>
        <p:spPr bwMode="auto">
          <a:xfrm>
            <a:off x="1632734" y="2571750"/>
            <a:ext cx="5878532" cy="1323439"/>
          </a:xfrm>
          <a:prstGeom prst="rect">
            <a:avLst/>
          </a:prstGeom>
          <a:solidFill>
            <a:srgbClr val="000000"/>
          </a:solidFill>
          <a:ln>
            <a:noFill/>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R1# </a:t>
            </a:r>
            <a:r>
              <a:rPr kumimoji="0" lang="fr-FR" sz="1000" b="1"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show interface gigabitEthernet 0/0/0</a:t>
            </a: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GigabitEthernet0/0/0 is up, line protocol is up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Hardware is ISR4221-2x1GE, address is </a:t>
            </a:r>
            <a:r>
              <a:rPr kumimoji="0" lang="fr-FR" sz="1000" b="1" i="0" u="none" strike="noStrike" cap="none" normalizeH="0" baseline="0">
                <a:ln>
                  <a:noFill/>
                </a:ln>
                <a:solidFill>
                  <a:schemeClr val="accent6"/>
                </a:solidFill>
                <a:effectLst/>
                <a:latin typeface="Courier New" panose="02070309020205020404" pitchFamily="49" charset="0"/>
                <a:cs typeface="Courier New" panose="02070309020205020404" pitchFamily="49" charset="0"/>
              </a:rPr>
              <a:t>7079.b392.3640 </a:t>
            </a:r>
            <a:r>
              <a:rPr kumimoji="0" lang="fr-FR" sz="1000" b="0" i="0" u="none" strike="noStrike" cap="none" normalizeH="0" baseline="0">
                <a:ln>
                  <a:noFill/>
                </a:ln>
                <a:solidFill>
                  <a:schemeClr val="accent6"/>
                </a:solidFill>
                <a:effectLst/>
                <a:latin typeface="Courier New" panose="02070309020205020404" pitchFamily="49" charset="0"/>
                <a:cs typeface="Courier New" panose="02070309020205020404" pitchFamily="49" charset="0"/>
              </a:rPr>
              <a:t> </a:t>
            </a: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(bia 7079.b392.3640)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(Output omitted)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R1# </a:t>
            </a:r>
            <a:r>
              <a:rPr kumimoji="0" lang="fr-FR" sz="1000" b="1"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show ipv6 interface brief</a:t>
            </a: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GigabitEthernet0/0/0 [up/up]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FE80::</a:t>
            </a:r>
            <a:r>
              <a:rPr kumimoji="0" lang="fr-FR" sz="1000" b="1" i="0" u="none" strike="noStrike" cap="none" normalizeH="0" baseline="0">
                <a:ln>
                  <a:noFill/>
                </a:ln>
                <a:solidFill>
                  <a:schemeClr val="accent6"/>
                </a:solidFill>
                <a:effectLst/>
                <a:latin typeface="Courier New" panose="02070309020205020404" pitchFamily="49" charset="0"/>
                <a:cs typeface="Courier New" panose="02070309020205020404" pitchFamily="49" charset="0"/>
              </a:rPr>
              <a:t>7279:B3</a:t>
            </a:r>
            <a:r>
              <a:rPr kumimoji="0" lang="fr-FR" sz="1000" b="1"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FF:FE</a:t>
            </a:r>
            <a:r>
              <a:rPr kumimoji="0" lang="fr-FR" sz="1000" b="1" i="0" u="none" strike="noStrike" cap="none" normalizeH="0" baseline="0">
                <a:ln>
                  <a:noFill/>
                </a:ln>
                <a:solidFill>
                  <a:schemeClr val="accent6"/>
                </a:solidFill>
                <a:effectLst/>
                <a:latin typeface="Courier New" panose="02070309020205020404" pitchFamily="49" charset="0"/>
                <a:cs typeface="Courier New" panose="02070309020205020404" pitchFamily="49" charset="0"/>
              </a:rPr>
              <a:t>92:3640</a:t>
            </a: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2001:DB8:ACAD:1::1 </a:t>
            </a:r>
          </a:p>
        </p:txBody>
      </p:sp>
    </p:spTree>
    <p:extLst>
      <p:ext uri="{BB962C8B-B14F-4D97-AF65-F5344CB8AC3E}">
        <p14:creationId xmlns:p14="http://schemas.microsoft.com/office/powerpoint/2010/main" val="2686635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Adressage dynamique pour les IPv6 LLA</a:t>
            </a:r>
            <a:br>
              <a:rPr lang="en-US" dirty="0"/>
            </a:br>
            <a:r>
              <a:rPr lang="fr-FR" sz="2400"/>
              <a:t>Vérifier la configuration de l'adresse IPv6</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0" y="866138"/>
            <a:ext cx="7913688" cy="1536700"/>
          </a:xfrm>
        </p:spPr>
        <p:txBody>
          <a:bodyPr/>
          <a:lstStyle/>
          <a:p>
            <a:pPr marL="0" indent="0" algn="l" defTabSz="684213" rtl="0" fontAlgn="base">
              <a:spcBef>
                <a:spcPts val="600"/>
              </a:spcBef>
              <a:spcAft>
                <a:spcPts val="600"/>
              </a:spcAft>
              <a:buClr>
                <a:schemeClr val="tx2"/>
              </a:buClr>
              <a:buSzPct val="90000"/>
            </a:pPr>
            <a:r>
              <a:rPr lang="fr-FR" sz="1600">
                <a:solidFill>
                  <a:srgbClr val="000000"/>
                </a:solidFill>
              </a:rPr>
              <a:t>Les routeurs Cisco créent automatiquement une adresse link-local IPv6 dès qu'une adresse de diffusion globale est attribuée à l'interface. Par défaut, les routeurs Cisco IOS utilisent la méthode EUI-64 pour générer l'ID d'interface de toutes les adresses link-local sur des interfaces IPv6.</a:t>
            </a:r>
          </a:p>
          <a:p>
            <a:pPr marL="0" indent="0" algn="l" defTabSz="684213" rtl="0" fontAlgn="base">
              <a:spcBef>
                <a:spcPts val="600"/>
              </a:spcBef>
              <a:spcAft>
                <a:spcPts val="600"/>
              </a:spcAft>
              <a:buClr>
                <a:schemeClr val="tx2"/>
              </a:buClr>
              <a:buSzPct val="90000"/>
            </a:pPr>
            <a:r>
              <a:rPr lang="fr-FR" sz="1600">
                <a:solidFill>
                  <a:srgbClr val="000000"/>
                </a:solidFill>
              </a:rPr>
              <a:t>Voici un exemple d'un LLA configuré dynamiquement sur l'interface G0/0/0 de R1:</a:t>
            </a:r>
          </a:p>
          <a:p>
            <a:pPr marL="0" indent="0" algn="l" defTabSz="684213" fontAlgn="base">
              <a:spcBef>
                <a:spcPts val="600"/>
              </a:spcBef>
              <a:spcAft>
                <a:spcPts val="600"/>
              </a:spcAft>
              <a:buClr>
                <a:schemeClr val="tx2"/>
              </a:buClr>
              <a:buSzPct val="90000"/>
            </a:pPr>
            <a:endParaRPr lang="en-US" sz="1600" dirty="0">
              <a:solidFill>
                <a:srgbClr val="000000"/>
              </a:solidFill>
            </a:endParaRPr>
          </a:p>
          <a:p>
            <a:pPr marL="0" indent="0" algn="l" defTabSz="684213" fontAlgn="base">
              <a:spcBef>
                <a:spcPts val="600"/>
              </a:spcBef>
              <a:spcAft>
                <a:spcPts val="600"/>
              </a:spcAft>
              <a:buClr>
                <a:schemeClr val="tx2"/>
              </a:buClr>
              <a:buSzPct val="90000"/>
            </a:pPr>
            <a:endParaRPr lang="en-US" sz="1600" dirty="0">
              <a:solidFill>
                <a:srgbClr val="000000"/>
              </a:solidFill>
            </a:endParaRPr>
          </a:p>
        </p:txBody>
      </p:sp>
      <p:sp>
        <p:nvSpPr>
          <p:cNvPr id="5" name="Rectangle 1">
            <a:extLst>
              <a:ext uri="{FF2B5EF4-FFF2-40B4-BE49-F238E27FC236}">
                <a16:creationId xmlns:a16="http://schemas.microsoft.com/office/drawing/2014/main" id="{67C10CD7-64FE-452E-A9FF-E0D054AA0D29}"/>
              </a:ext>
            </a:extLst>
          </p:cNvPr>
          <p:cNvSpPr>
            <a:spLocks noChangeArrowheads="1"/>
          </p:cNvSpPr>
          <p:nvPr/>
        </p:nvSpPr>
        <p:spPr bwMode="auto">
          <a:xfrm>
            <a:off x="1449378" y="2571750"/>
            <a:ext cx="5878532" cy="1323439"/>
          </a:xfrm>
          <a:prstGeom prst="rect">
            <a:avLst/>
          </a:prstGeom>
          <a:solidFill>
            <a:srgbClr val="000000"/>
          </a:solidFill>
          <a:ln>
            <a:noFill/>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R1# </a:t>
            </a:r>
            <a:r>
              <a:rPr kumimoji="0" lang="fr-FR" sz="1000" b="1"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show interface gigabitEthernet 0/0/0</a:t>
            </a: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GigabitEthernet0/0/0 is up, line protocol is up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Hardware is ISR4221-2x1GE, address is </a:t>
            </a:r>
            <a:r>
              <a:rPr kumimoji="0" lang="fr-FR" sz="1000" b="1" i="0" u="none" strike="noStrike" cap="none" normalizeH="0" baseline="0">
                <a:ln>
                  <a:noFill/>
                </a:ln>
                <a:solidFill>
                  <a:schemeClr val="accent6"/>
                </a:solidFill>
                <a:effectLst/>
                <a:latin typeface="Courier New" panose="02070309020205020404" pitchFamily="49" charset="0"/>
                <a:cs typeface="Courier New" panose="02070309020205020404" pitchFamily="49" charset="0"/>
              </a:rPr>
              <a:t>7079.b392.3640 </a:t>
            </a:r>
            <a:r>
              <a:rPr kumimoji="0" lang="fr-FR" sz="1000" b="0" i="0" u="none" strike="noStrike" cap="none" normalizeH="0" baseline="0">
                <a:ln>
                  <a:noFill/>
                </a:ln>
                <a:solidFill>
                  <a:schemeClr val="accent6"/>
                </a:solidFill>
                <a:effectLst/>
                <a:latin typeface="Courier New" panose="02070309020205020404" pitchFamily="49" charset="0"/>
                <a:cs typeface="Courier New" panose="02070309020205020404" pitchFamily="49" charset="0"/>
              </a:rPr>
              <a:t> </a:t>
            </a: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(bia 7079.b392.3640)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(Output omitted)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R1# </a:t>
            </a:r>
            <a:r>
              <a:rPr kumimoji="0" lang="fr-FR" sz="1000" b="1"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show ipv6 interface brief</a:t>
            </a: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GigabitEthernet0/0/0 [up/up]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FE80::</a:t>
            </a:r>
            <a:r>
              <a:rPr kumimoji="0" lang="fr-FR" sz="1000" b="1" i="0" u="none" strike="noStrike" cap="none" normalizeH="0" baseline="0">
                <a:ln>
                  <a:noFill/>
                </a:ln>
                <a:solidFill>
                  <a:schemeClr val="accent6"/>
                </a:solidFill>
                <a:effectLst/>
                <a:latin typeface="Courier New" panose="02070309020205020404" pitchFamily="49" charset="0"/>
                <a:cs typeface="Courier New" panose="02070309020205020404" pitchFamily="49" charset="0"/>
              </a:rPr>
              <a:t>7279:B3</a:t>
            </a:r>
            <a:r>
              <a:rPr kumimoji="0" lang="fr-FR" sz="1000" b="1"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FF:FE</a:t>
            </a:r>
            <a:r>
              <a:rPr kumimoji="0" lang="fr-FR" sz="1000" b="1" i="0" u="none" strike="noStrike" cap="none" normalizeH="0" baseline="0">
                <a:ln>
                  <a:noFill/>
                </a:ln>
                <a:solidFill>
                  <a:schemeClr val="accent6"/>
                </a:solidFill>
                <a:effectLst/>
                <a:latin typeface="Courier New" panose="02070309020205020404" pitchFamily="49" charset="0"/>
                <a:cs typeface="Courier New" panose="02070309020205020404" pitchFamily="49" charset="0"/>
              </a:rPr>
              <a:t>92:3640</a:t>
            </a: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0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2001:DB8:ACAD:1::1 </a:t>
            </a:r>
          </a:p>
        </p:txBody>
      </p:sp>
    </p:spTree>
    <p:extLst>
      <p:ext uri="{BB962C8B-B14F-4D97-AF65-F5344CB8AC3E}">
        <p14:creationId xmlns:p14="http://schemas.microsoft.com/office/powerpoint/2010/main" val="73415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133862"/>
            <a:ext cx="9144000" cy="592921"/>
          </a:xfrm>
        </p:spPr>
        <p:txBody>
          <a:bodyPr/>
          <a:lstStyle/>
          <a:p>
            <a:pPr rtl="0"/>
            <a:r>
              <a:rPr lang="fr-FR" sz="1600"/>
              <a:t>Module pratique et Questionnaire</a:t>
            </a:r>
            <a:br>
              <a:rPr lang="en-US" altLang="en-US" sz="1600" dirty="0"/>
            </a:br>
            <a:r>
              <a:rPr lang="fr-FR"/>
              <a:t>Packet Tracer — Configurer l'adressage IPv6</a:t>
            </a:r>
          </a:p>
        </p:txBody>
      </p:sp>
      <p:sp>
        <p:nvSpPr>
          <p:cNvPr id="5" name="Rectangle 6">
            <a:extLst>
              <a:ext uri="{FF2B5EF4-FFF2-40B4-BE49-F238E27FC236}">
                <a16:creationId xmlns:a16="http://schemas.microsoft.com/office/drawing/2014/main" id="{90913010-55BD-654E-8C45-7CAB421D7CC5}"/>
              </a:ext>
            </a:extLst>
          </p:cNvPr>
          <p:cNvSpPr>
            <a:spLocks noGrp="1" noChangeArrowheads="1"/>
          </p:cNvSpPr>
          <p:nvPr>
            <p:ph idx="1"/>
          </p:nvPr>
        </p:nvSpPr>
        <p:spPr>
          <a:xfrm>
            <a:off x="179882" y="1034322"/>
            <a:ext cx="8649325" cy="3522688"/>
          </a:xfrm>
        </p:spPr>
        <p:txBody>
          <a:bodyPr/>
          <a:lstStyle/>
          <a:p>
            <a:pPr marL="0" indent="0" rtl="0">
              <a:buNone/>
            </a:pPr>
            <a:r>
              <a:rPr lang="fr-FR" sz="1800"/>
              <a:t>Dans le cadre de ce Packet Tracer, vous ferez ce qui suit :</a:t>
            </a:r>
          </a:p>
          <a:p>
            <a:pPr rtl="0"/>
            <a:r>
              <a:rPr lang="fr-FR" sz="1800"/>
              <a:t>Configurer l'adressage IPv6 sur le routeur</a:t>
            </a:r>
          </a:p>
          <a:p>
            <a:pPr rtl="0"/>
            <a:r>
              <a:rPr lang="fr-FR" sz="1800"/>
              <a:t>Configurer l'adressage IPv6 sur les serveurs</a:t>
            </a:r>
          </a:p>
          <a:p>
            <a:pPr rtl="0"/>
            <a:r>
              <a:rPr lang="fr-FR" sz="1800"/>
              <a:t>Configurer l'adressage IPv6 sur les clients</a:t>
            </a:r>
          </a:p>
          <a:p>
            <a:pPr rtl="0"/>
            <a:r>
              <a:rPr lang="fr-FR" sz="1800"/>
              <a:t>Tester et vérifier la connectivité réseau</a:t>
            </a:r>
          </a:p>
          <a:p>
            <a:pPr marL="0" indent="0">
              <a:buNone/>
            </a:pPr>
            <a:endParaRPr lang="en-US" dirty="0"/>
          </a:p>
          <a:p>
            <a:endParaRPr lang="en-US" altLang="ja-JP" dirty="0"/>
          </a:p>
        </p:txBody>
      </p:sp>
    </p:spTree>
    <p:custDataLst>
      <p:tags r:id="rId1"/>
    </p:custDataLst>
    <p:extLst>
      <p:ext uri="{BB962C8B-B14F-4D97-AF65-F5344CB8AC3E}">
        <p14:creationId xmlns:p14="http://schemas.microsoft.com/office/powerpoint/2010/main" val="3411760496"/>
      </p:ext>
    </p:ext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12.7 Adresses de multidiffusion IPv6</a:t>
            </a:r>
          </a:p>
        </p:txBody>
      </p:sp>
    </p:spTree>
    <p:custDataLst>
      <p:tags r:id="rId1"/>
    </p:custDataLst>
    <p:extLst>
      <p:ext uri="{BB962C8B-B14F-4D97-AF65-F5344CB8AC3E}">
        <p14:creationId xmlns:p14="http://schemas.microsoft.com/office/powerpoint/2010/main" val="2103848410"/>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Vérifiez votre compréhension</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a:t>Les activités Vérifiez votre compréhension sont conçues pour permettre aux élèves de déterminer rapidement s'ils comprennent le contenu et s'ils peuvent poursuivre ou s'ils ont besoin de revoir. </a:t>
            </a:r>
          </a:p>
          <a:p>
            <a:pPr rtl="0">
              <a:spcBef>
                <a:spcPct val="30000"/>
              </a:spcBef>
              <a:buFont typeface="Arial" panose="020B0604020202020204" pitchFamily="34" charset="0"/>
              <a:buChar char="•"/>
            </a:pPr>
            <a:r>
              <a:rPr lang="fr-FR"/>
              <a:t>Les exercices du module Vérifiez votre compréhension </a:t>
            </a:r>
            <a:r>
              <a:rPr lang="fr-FR" b="1" i="1"/>
              <a:t>ne sont pas</a:t>
            </a:r>
            <a:r>
              <a:rPr lang="fr-FR"/>
              <a:t> comptés dans la note finale des candidats.</a:t>
            </a:r>
          </a:p>
          <a:p>
            <a:pPr rtl="0">
              <a:spcBef>
                <a:spcPct val="30000"/>
              </a:spcBef>
              <a:buFont typeface="Arial" panose="020B0604020202020204" pitchFamily="34" charset="0"/>
              <a:buChar char="•"/>
            </a:pPr>
            <a:r>
              <a:rPr lang="fr-FR"/>
              <a:t>Il n'existe aucune diapositive distincte pour ces exercices dans le fichier PPT. Ils sont répertoriés dans les notes de la diapositive qui apparaissent avant ces exercices.</a:t>
            </a:r>
          </a:p>
          <a:p>
            <a:pPr marL="0" indent="0">
              <a:spcBef>
                <a:spcPct val="30000"/>
              </a:spcBef>
              <a:buNone/>
            </a:pPr>
            <a:endParaRPr lang="en-US" dirty="0"/>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4472702"/>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Adresses de multidiffusion IPv6</a:t>
            </a:r>
            <a:br>
              <a:rPr lang="en-US" dirty="0"/>
            </a:br>
            <a:r>
              <a:rPr lang="fr-FR" sz="2400"/>
              <a:t>Adresses de multidiffusion IPv6 attribuées</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1" y="1035050"/>
            <a:ext cx="7913688" cy="1536700"/>
          </a:xfrm>
        </p:spPr>
        <p:txBody>
          <a:bodyPr/>
          <a:lstStyle/>
          <a:p>
            <a:pPr marL="0" indent="0" algn="l" defTabSz="684213" rtl="0" fontAlgn="base">
              <a:spcBef>
                <a:spcPts val="600"/>
              </a:spcBef>
              <a:spcAft>
                <a:spcPts val="600"/>
              </a:spcAft>
              <a:buClr>
                <a:schemeClr val="tx2"/>
              </a:buClr>
              <a:buSzPct val="90000"/>
            </a:pPr>
            <a:r>
              <a:rPr lang="fr-FR" sz="1600">
                <a:solidFill>
                  <a:srgbClr val="000000"/>
                </a:solidFill>
              </a:rPr>
              <a:t>Les adresses de multidiffusion IPv6 ont le préfixe FF00::/8. Il existe deux types d'adresses de multidiffusion IPv6:</a:t>
            </a:r>
          </a:p>
          <a:p>
            <a:pPr marL="358835" lvl="1" indent="-285750" rtl="0">
              <a:spcAft>
                <a:spcPts val="600"/>
              </a:spcAft>
              <a:buSzPct val="90000"/>
              <a:buFont typeface="Arial" panose="020B0604020202020204" pitchFamily="34" charset="0"/>
              <a:buChar char="•"/>
            </a:pPr>
            <a:r>
              <a:rPr lang="fr-FR" sz="1600">
                <a:solidFill>
                  <a:srgbClr val="000000"/>
                </a:solidFill>
              </a:rPr>
              <a:t>Les adresses de multidiffusion bien connues</a:t>
            </a:r>
          </a:p>
          <a:p>
            <a:pPr marL="358835" lvl="1" indent="-285750" rtl="0">
              <a:spcAft>
                <a:spcPts val="600"/>
              </a:spcAft>
              <a:buSzPct val="90000"/>
              <a:buFont typeface="Arial" panose="020B0604020202020204" pitchFamily="34" charset="0"/>
              <a:buChar char="•"/>
            </a:pPr>
            <a:r>
              <a:rPr lang="fr-FR" sz="1600">
                <a:solidFill>
                  <a:srgbClr val="000000"/>
                </a:solidFill>
              </a:rPr>
              <a:t>Adresses de multidiffusion de nœud sollicité</a:t>
            </a:r>
          </a:p>
          <a:p>
            <a:pPr marL="285750" indent="-285750" algn="l" defTabSz="684213" fontAlgn="base">
              <a:spcBef>
                <a:spcPts val="600"/>
              </a:spcBef>
              <a:spcAft>
                <a:spcPts val="600"/>
              </a:spcAft>
              <a:buClr>
                <a:schemeClr val="tx2"/>
              </a:buClr>
              <a:buSzPct val="90000"/>
              <a:buFont typeface="Arial" panose="020B0604020202020204" pitchFamily="34" charset="0"/>
              <a:buChar char="•"/>
            </a:pPr>
            <a:endParaRPr lang="en-US" sz="1800" dirty="0">
              <a:solidFill>
                <a:srgbClr val="000000"/>
              </a:solidFill>
            </a:endParaRPr>
          </a:p>
          <a:p>
            <a:pPr marL="0" indent="0" algn="l" defTabSz="684213" fontAlgn="base">
              <a:spcBef>
                <a:spcPts val="600"/>
              </a:spcBef>
              <a:spcAft>
                <a:spcPts val="600"/>
              </a:spcAft>
              <a:buClr>
                <a:schemeClr val="tx2"/>
              </a:buClr>
              <a:buSzPct val="90000"/>
            </a:pPr>
            <a:endParaRPr lang="en-US" sz="1800" dirty="0">
              <a:solidFill>
                <a:srgbClr val="000000"/>
              </a:solidFill>
            </a:endParaRPr>
          </a:p>
        </p:txBody>
      </p:sp>
      <p:sp>
        <p:nvSpPr>
          <p:cNvPr id="4" name="TextBox 3">
            <a:extLst>
              <a:ext uri="{FF2B5EF4-FFF2-40B4-BE49-F238E27FC236}">
                <a16:creationId xmlns:a16="http://schemas.microsoft.com/office/drawing/2014/main" id="{FCF89D51-B9C4-47DE-895E-0D438682D1AC}"/>
              </a:ext>
            </a:extLst>
          </p:cNvPr>
          <p:cNvSpPr txBox="1"/>
          <p:nvPr/>
        </p:nvSpPr>
        <p:spPr>
          <a:xfrm>
            <a:off x="347473" y="2874963"/>
            <a:ext cx="8345488" cy="553998"/>
          </a:xfrm>
          <a:prstGeom prst="rect">
            <a:avLst/>
          </a:prstGeom>
          <a:noFill/>
        </p:spPr>
        <p:txBody>
          <a:bodyPr wrap="square" rtlCol="0">
            <a:spAutoFit/>
          </a:bodyPr>
          <a:lstStyle/>
          <a:p>
            <a:pPr rtl="0"/>
            <a:r>
              <a:rPr lang="fr-FR" sz="1600" b="1">
                <a:solidFill>
                  <a:srgbClr val="000000"/>
                </a:solidFill>
              </a:rPr>
              <a:t>Remarque</a:t>
            </a:r>
            <a:r>
              <a:rPr lang="fr-FR" sz="1600">
                <a:solidFill>
                  <a:srgbClr val="000000"/>
                </a:solidFill>
              </a:rPr>
              <a:t>: les adresses de multidiffusion ne peuvent être que des adresses de destination et non des adresses source</a:t>
            </a:r>
            <a:r>
              <a:rPr lang="fr-FR" sz="1400">
                <a:solidFill>
                  <a:srgbClr val="000000"/>
                </a:solidFill>
              </a:rPr>
              <a:t>.</a:t>
            </a:r>
          </a:p>
          <a:p>
            <a:endParaRPr lang="en-US" sz="1400" dirty="0">
              <a:solidFill>
                <a:srgbClr val="000000"/>
              </a:solidFill>
            </a:endParaRPr>
          </a:p>
        </p:txBody>
      </p:sp>
    </p:spTree>
    <p:extLst>
      <p:ext uri="{BB962C8B-B14F-4D97-AF65-F5344CB8AC3E}">
        <p14:creationId xmlns:p14="http://schemas.microsoft.com/office/powerpoint/2010/main" val="1378223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Adresses de multidiffusion IPv6</a:t>
            </a:r>
            <a:br>
              <a:rPr lang="en-US" dirty="0"/>
            </a:br>
            <a:r>
              <a:rPr lang="fr-FR" sz="2400"/>
              <a:t>Adresses de multidiffusion IPv6 bien connues</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1" y="1035049"/>
            <a:ext cx="7913688" cy="2329587"/>
          </a:xfrm>
        </p:spPr>
        <p:txBody>
          <a:bodyPr/>
          <a:lstStyle/>
          <a:p>
            <a:pPr marL="0" indent="0" algn="l" defTabSz="684213" rtl="0" fontAlgn="base">
              <a:spcBef>
                <a:spcPts val="600"/>
              </a:spcBef>
              <a:spcAft>
                <a:spcPts val="600"/>
              </a:spcAft>
              <a:buClr>
                <a:schemeClr val="tx2"/>
              </a:buClr>
              <a:buSzPct val="90000"/>
            </a:pPr>
            <a:r>
              <a:rPr lang="fr-FR" sz="1600">
                <a:solidFill>
                  <a:srgbClr val="000000"/>
                </a:solidFill>
              </a:rPr>
              <a:t>Des adresses de multidiffusion IPv6 bien connues sont attribuées et sont réservées à des groupes d'appareils prédéfinis.</a:t>
            </a:r>
          </a:p>
          <a:p>
            <a:pPr marL="0" indent="0" algn="l" defTabSz="684213" rtl="0" fontAlgn="base">
              <a:spcBef>
                <a:spcPts val="600"/>
              </a:spcBef>
              <a:spcAft>
                <a:spcPts val="600"/>
              </a:spcAft>
              <a:buClr>
                <a:schemeClr val="tx2"/>
              </a:buClr>
              <a:buSzPct val="90000"/>
            </a:pPr>
            <a:r>
              <a:rPr lang="fr-FR" sz="1600">
                <a:solidFill>
                  <a:srgbClr val="000000"/>
                </a:solidFill>
              </a:rPr>
              <a:t>Il existe deux groupes communs de multidiffusion assignés par IPv6 :</a:t>
            </a:r>
          </a:p>
          <a:p>
            <a:pPr marL="358835" lvl="1" indent="-285750" rtl="0">
              <a:spcAft>
                <a:spcPts val="600"/>
              </a:spcAft>
              <a:buSzPct val="90000"/>
              <a:buFont typeface="Arial" panose="020B0604020202020204" pitchFamily="34" charset="0"/>
              <a:buChar char="•"/>
            </a:pPr>
            <a:r>
              <a:rPr lang="fr-FR" b="1">
                <a:solidFill>
                  <a:srgbClr val="000000"/>
                </a:solidFill>
              </a:rPr>
              <a:t>ff02::1 All-nodes multicast group</a:t>
            </a:r>
            <a:r>
              <a:rPr lang="fr-FR">
                <a:solidFill>
                  <a:srgbClr val="000000"/>
                </a:solidFill>
              </a:rPr>
              <a:t> - Il s'agit d'un groupe de multidiffusion que tous les appareils compatibles IPv6 rejoignent. Un paquet envoyé à ce groupe est reçu et traité par toutes les interfaces IPv6 situées sur la liaison ou le réseau.</a:t>
            </a:r>
            <a:r>
              <a:rPr lang="fr-FR" b="1">
                <a:solidFill>
                  <a:srgbClr val="000000"/>
                </a:solidFill>
              </a:rPr>
              <a:t> </a:t>
            </a:r>
          </a:p>
          <a:p>
            <a:pPr marL="358835" lvl="1" indent="-285750" rtl="0">
              <a:spcAft>
                <a:spcPts val="600"/>
              </a:spcAft>
              <a:buSzPct val="90000"/>
              <a:buFont typeface="Arial" panose="020B0604020202020204" pitchFamily="34" charset="0"/>
              <a:buChar char="•"/>
            </a:pPr>
            <a:r>
              <a:rPr lang="fr-FR" b="1">
                <a:solidFill>
                  <a:srgbClr val="000000"/>
                </a:solidFill>
              </a:rPr>
              <a:t>ff02::2 All-routers multicast group</a:t>
            </a:r>
            <a:r>
              <a:rPr lang="fr-FR">
                <a:solidFill>
                  <a:srgbClr val="000000"/>
                </a:solidFill>
              </a:rPr>
              <a:t> - Il s'agit d'un groupe multicast que tous les routeurs IPv6 rejoignent. Un routeur devient un membre de ce groupe lorsqu'il est activé en tant que routeur IPv6 avec la commande de configuration globale </a:t>
            </a:r>
            <a:r>
              <a:rPr lang="fr-FR" b="1">
                <a:solidFill>
                  <a:srgbClr val="000000"/>
                </a:solidFill>
              </a:rPr>
              <a:t>ipv6 unicast-routing</a:t>
            </a:r>
            <a:r>
              <a:rPr lang="fr-FR">
                <a:solidFill>
                  <a:srgbClr val="000000"/>
                </a:solidFill>
              </a:rPr>
              <a:t> .</a:t>
            </a:r>
            <a:r>
              <a:rPr lang="fr-FR" b="1">
                <a:solidFill>
                  <a:srgbClr val="000000"/>
                </a:solidFill>
              </a:rPr>
              <a:t> </a:t>
            </a:r>
          </a:p>
          <a:p>
            <a:pPr marL="358835" lvl="1" indent="-285750">
              <a:spcAft>
                <a:spcPts val="600"/>
              </a:spcAft>
              <a:buSzPct val="90000"/>
              <a:buFont typeface="Arial" panose="020B0604020202020204" pitchFamily="34" charset="0"/>
              <a:buChar char="•"/>
            </a:pPr>
            <a:endParaRPr lang="en-US" sz="1000" dirty="0">
              <a:solidFill>
                <a:srgbClr val="000000"/>
              </a:solidFill>
            </a:endParaRPr>
          </a:p>
          <a:p>
            <a:pPr marL="0" indent="0" algn="l" defTabSz="684213" fontAlgn="base">
              <a:spcBef>
                <a:spcPts val="600"/>
              </a:spcBef>
              <a:spcAft>
                <a:spcPts val="600"/>
              </a:spcAft>
              <a:buClr>
                <a:schemeClr val="tx2"/>
              </a:buClr>
              <a:buSzPct val="90000"/>
            </a:pPr>
            <a:endParaRPr lang="en-US" sz="1600" dirty="0">
              <a:solidFill>
                <a:srgbClr val="000000"/>
              </a:solidFill>
            </a:endParaRPr>
          </a:p>
        </p:txBody>
      </p:sp>
    </p:spTree>
    <p:extLst>
      <p:ext uri="{BB962C8B-B14F-4D97-AF65-F5344CB8AC3E}">
        <p14:creationId xmlns:p14="http://schemas.microsoft.com/office/powerpoint/2010/main" val="1773555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Adresses de multidiffusion IPv6</a:t>
            </a:r>
            <a:br>
              <a:rPr lang="en-US" dirty="0"/>
            </a:br>
            <a:r>
              <a:rPr lang="fr-FR" sz="2400"/>
              <a:t>Noeud sollicité IPv6 Multicast</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1" y="1035049"/>
            <a:ext cx="3651927" cy="3350520"/>
          </a:xfrm>
        </p:spPr>
        <p:txBody>
          <a:bodyPr/>
          <a:lstStyle/>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Une adresse de multidiffusion de nœud sollicité est comparable à une adresse de multidiffusion à tous les nœuds.</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Une adresse de multidiffusion à noeud sollicité est mise en correspondance avec une adresse de multidiffusion Ethernet spéciale.</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Cela permet à la carte réseau Ethernet de filtrer la trame en examinant l'adresse MAC de destination sans l'envoyer au processus IPv6 pour voir si le périphérique est la cible prévue du paquet IPV6.</a:t>
            </a:r>
          </a:p>
        </p:txBody>
      </p:sp>
      <p:pic>
        <p:nvPicPr>
          <p:cNvPr id="4" name="Picture 3">
            <a:extLst>
              <a:ext uri="{FF2B5EF4-FFF2-40B4-BE49-F238E27FC236}">
                <a16:creationId xmlns:a16="http://schemas.microsoft.com/office/drawing/2014/main" id="{F3BA181D-36C7-4DAF-9B3B-E20C6358C7FD}"/>
              </a:ext>
            </a:extLst>
          </p:cNvPr>
          <p:cNvPicPr>
            <a:picLocks noChangeAspect="1"/>
          </p:cNvPicPr>
          <p:nvPr/>
        </p:nvPicPr>
        <p:blipFill>
          <a:blip r:embed="rId3"/>
          <a:stretch>
            <a:fillRect/>
          </a:stretch>
        </p:blipFill>
        <p:spPr>
          <a:xfrm>
            <a:off x="4410332" y="967665"/>
            <a:ext cx="4301867" cy="3080551"/>
          </a:xfrm>
          <a:prstGeom prst="rect">
            <a:avLst/>
          </a:prstGeom>
        </p:spPr>
      </p:pic>
    </p:spTree>
    <p:extLst>
      <p:ext uri="{BB962C8B-B14F-4D97-AF65-F5344CB8AC3E}">
        <p14:creationId xmlns:p14="http://schemas.microsoft.com/office/powerpoint/2010/main" val="1668769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0"/>
            <a:ext cx="9144000" cy="810519"/>
          </a:xfrm>
        </p:spPr>
        <p:txBody>
          <a:bodyPr/>
          <a:lstStyle/>
          <a:p>
            <a:pPr rtl="0"/>
            <a:r>
              <a:rPr lang="fr-FR" sz="1600"/>
              <a:t>Module Pratique et Questionnaire</a:t>
            </a:r>
            <a:br>
              <a:rPr lang="en-US" altLang="en-US" dirty="0"/>
            </a:br>
            <a:r>
              <a:rPr lang="fr-FR"/>
              <a:t>Travaux pratiques — Identifier les adresses IPv6</a:t>
            </a:r>
          </a:p>
        </p:txBody>
      </p:sp>
      <p:sp>
        <p:nvSpPr>
          <p:cNvPr id="5" name="Rectangle 6">
            <a:extLst>
              <a:ext uri="{FF2B5EF4-FFF2-40B4-BE49-F238E27FC236}">
                <a16:creationId xmlns:a16="http://schemas.microsoft.com/office/drawing/2014/main" id="{90913010-55BD-654E-8C45-7CAB421D7CC5}"/>
              </a:ext>
            </a:extLst>
          </p:cNvPr>
          <p:cNvSpPr>
            <a:spLocks noGrp="1" noChangeArrowheads="1"/>
          </p:cNvSpPr>
          <p:nvPr>
            <p:ph idx="1"/>
          </p:nvPr>
        </p:nvSpPr>
        <p:spPr>
          <a:xfrm>
            <a:off x="179882" y="1034322"/>
            <a:ext cx="8649325" cy="3522688"/>
          </a:xfrm>
        </p:spPr>
        <p:txBody>
          <a:bodyPr/>
          <a:lstStyle/>
          <a:p>
            <a:pPr marL="0" indent="0" rtl="0">
              <a:buNone/>
            </a:pPr>
            <a:r>
              <a:rPr lang="fr-FR" sz="1800"/>
              <a:t>Au cours de ce TP, vous aborderez les points suivants: </a:t>
            </a:r>
          </a:p>
          <a:p>
            <a:pPr rtl="0">
              <a:buFont typeface="Arial" panose="020B0604020202020204" pitchFamily="34" charset="0"/>
              <a:buChar char="•"/>
            </a:pPr>
            <a:r>
              <a:rPr lang="fr-FR" sz="1800"/>
              <a:t>Identifier les différents types d'adresses IPv6</a:t>
            </a:r>
          </a:p>
          <a:p>
            <a:pPr rtl="0">
              <a:buFont typeface="Arial" panose="020B0604020202020204" pitchFamily="34" charset="0"/>
              <a:buChar char="•"/>
            </a:pPr>
            <a:r>
              <a:rPr lang="fr-FR" sz="1800"/>
              <a:t>Examiner une adresse et une interface réseau IPv6 hôte</a:t>
            </a:r>
          </a:p>
          <a:p>
            <a:pPr rtl="0">
              <a:buFont typeface="Arial" panose="020B0604020202020204" pitchFamily="34" charset="0"/>
              <a:buChar char="•"/>
            </a:pPr>
            <a:r>
              <a:rPr lang="fr-FR" sz="1800"/>
              <a:t>S'entraîner à abréger les adresses IPv6</a:t>
            </a:r>
          </a:p>
          <a:p>
            <a:pPr marL="0" indent="0">
              <a:buNone/>
            </a:pPr>
            <a:endParaRPr lang="en-US" dirty="0"/>
          </a:p>
        </p:txBody>
      </p:sp>
    </p:spTree>
    <p:custDataLst>
      <p:tags r:id="rId1"/>
    </p:custDataLst>
    <p:extLst>
      <p:ext uri="{BB962C8B-B14F-4D97-AF65-F5344CB8AC3E}">
        <p14:creationId xmlns:p14="http://schemas.microsoft.com/office/powerpoint/2010/main" val="37266857"/>
      </p:ext>
    </p:ext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12.8 Sous-réseau d'un réseau IPv6</a:t>
            </a:r>
          </a:p>
        </p:txBody>
      </p:sp>
    </p:spTree>
    <p:custDataLst>
      <p:tags r:id="rId1"/>
    </p:custDataLst>
    <p:extLst>
      <p:ext uri="{BB962C8B-B14F-4D97-AF65-F5344CB8AC3E}">
        <p14:creationId xmlns:p14="http://schemas.microsoft.com/office/powerpoint/2010/main" val="1452704818"/>
      </p:ext>
    </p:extLst>
  </p:cSld>
  <p:clrMapOvr>
    <a:masterClrMapping/>
  </p:clrMapOvr>
  <p:transition spd="slow">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Sous-réseautage d'un réseau IPv6</a:t>
            </a:r>
            <a:br>
              <a:rPr lang="en-US" dirty="0"/>
            </a:br>
            <a:r>
              <a:rPr lang="fr-FR" sz="2400"/>
              <a:t>Sous-réseautage utilisant l'ID de sous-réseau</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1" y="1035049"/>
            <a:ext cx="7984230" cy="1598084"/>
          </a:xfrm>
        </p:spPr>
        <p:txBody>
          <a:bodyPr/>
          <a:lstStyle/>
          <a:p>
            <a:pPr marL="0" indent="0" algn="l" defTabSz="684213" rtl="0" fontAlgn="base">
              <a:spcBef>
                <a:spcPts val="600"/>
              </a:spcBef>
              <a:spcAft>
                <a:spcPts val="600"/>
              </a:spcAft>
              <a:buClr>
                <a:schemeClr val="tx2"/>
              </a:buClr>
              <a:buSzPct val="90000"/>
            </a:pPr>
            <a:r>
              <a:rPr lang="fr-FR" sz="1800">
                <a:solidFill>
                  <a:srgbClr val="000000"/>
                </a:solidFill>
              </a:rPr>
              <a:t>IPv6 a été conçu en pensant au sous-réseau. </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Un champ d'ID de sous-réseau distinct dans la GUA IPv6 est utilisé pour créer des sous-réseaux. </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Le champ ID de sous-réseau est la zone située entre le préfixe de routage global et l'ID d'interface.</a:t>
            </a:r>
          </a:p>
        </p:txBody>
      </p:sp>
      <p:pic>
        <p:nvPicPr>
          <p:cNvPr id="5" name="Picture 4">
            <a:extLst>
              <a:ext uri="{FF2B5EF4-FFF2-40B4-BE49-F238E27FC236}">
                <a16:creationId xmlns:a16="http://schemas.microsoft.com/office/drawing/2014/main" id="{94D8DB5A-76F0-4B47-AE58-0F512B58682D}"/>
              </a:ext>
            </a:extLst>
          </p:cNvPr>
          <p:cNvPicPr>
            <a:picLocks noChangeAspect="1"/>
          </p:cNvPicPr>
          <p:nvPr/>
        </p:nvPicPr>
        <p:blipFill>
          <a:blip r:embed="rId3"/>
          <a:stretch>
            <a:fillRect/>
          </a:stretch>
        </p:blipFill>
        <p:spPr>
          <a:xfrm>
            <a:off x="1021125" y="2571750"/>
            <a:ext cx="6805582" cy="1506708"/>
          </a:xfrm>
          <a:prstGeom prst="rect">
            <a:avLst/>
          </a:prstGeom>
        </p:spPr>
      </p:pic>
    </p:spTree>
    <p:extLst>
      <p:ext uri="{BB962C8B-B14F-4D97-AF65-F5344CB8AC3E}">
        <p14:creationId xmlns:p14="http://schemas.microsoft.com/office/powerpoint/2010/main" val="1951472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Sous-réseau d'un réseau IPv6</a:t>
            </a:r>
            <a:br>
              <a:rPr lang="en-US" dirty="0"/>
            </a:br>
            <a:r>
              <a:rPr lang="fr-FR" sz="2400"/>
              <a:t>Exemple de sous-réseau IPv6</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1" y="1035049"/>
            <a:ext cx="3731826" cy="2863358"/>
          </a:xfrm>
        </p:spPr>
        <p:txBody>
          <a:bodyPr/>
          <a:lstStyle/>
          <a:p>
            <a:pPr marL="0" indent="0" algn="l" defTabSz="684213" rtl="0" fontAlgn="base">
              <a:spcBef>
                <a:spcPts val="600"/>
              </a:spcBef>
              <a:spcAft>
                <a:spcPts val="600"/>
              </a:spcAft>
              <a:buClr>
                <a:schemeClr val="tx2"/>
              </a:buClr>
              <a:buSzPct val="90000"/>
            </a:pPr>
            <a:r>
              <a:rPr lang="fr-FR" sz="1600">
                <a:solidFill>
                  <a:srgbClr val="000000"/>
                </a:solidFill>
              </a:rPr>
              <a:t>Étant donné le préfixe de routage global 2001:db8:acad::/48 avec un ID de sous-réseau de 16 bits.</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Permet 65 536 /64 sous-réseaux</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Le préfixe de routage global est le même pour tous les sous-réseaux.</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Seul </a:t>
            </a:r>
            <a:r>
              <a:rPr lang="fr-FR" sz="1400">
                <a:solidFill>
                  <a:srgbClr val="000000"/>
                </a:solidFill>
              </a:rPr>
              <a:t>l'hexagone d'identification du sous-réseau est incrémenté en hexadécimal pour chaque sous-réseau.</a:t>
            </a:r>
          </a:p>
        </p:txBody>
      </p:sp>
      <p:pic>
        <p:nvPicPr>
          <p:cNvPr id="4" name="Picture 3">
            <a:extLst>
              <a:ext uri="{FF2B5EF4-FFF2-40B4-BE49-F238E27FC236}">
                <a16:creationId xmlns:a16="http://schemas.microsoft.com/office/drawing/2014/main" id="{79B8BF49-5FD4-4309-80FA-F52A67C7D7A8}"/>
              </a:ext>
            </a:extLst>
          </p:cNvPr>
          <p:cNvPicPr>
            <a:picLocks noChangeAspect="1"/>
          </p:cNvPicPr>
          <p:nvPr/>
        </p:nvPicPr>
        <p:blipFill>
          <a:blip r:embed="rId3"/>
          <a:stretch>
            <a:fillRect/>
          </a:stretch>
        </p:blipFill>
        <p:spPr>
          <a:xfrm>
            <a:off x="3899263" y="1035049"/>
            <a:ext cx="4446225" cy="3072784"/>
          </a:xfrm>
          <a:prstGeom prst="rect">
            <a:avLst/>
          </a:prstGeom>
        </p:spPr>
      </p:pic>
    </p:spTree>
    <p:extLst>
      <p:ext uri="{BB962C8B-B14F-4D97-AF65-F5344CB8AC3E}">
        <p14:creationId xmlns:p14="http://schemas.microsoft.com/office/powerpoint/2010/main" val="2169781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Sous-réseautage un réseau IPv6</a:t>
            </a:r>
            <a:br>
              <a:rPr lang="en-US" dirty="0"/>
            </a:br>
            <a:r>
              <a:rPr lang="fr-FR" sz="2400"/>
              <a:t>Allocation de sous-réseau IPv6</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0" y="986659"/>
            <a:ext cx="7380549" cy="1392523"/>
          </a:xfrm>
        </p:spPr>
        <p:txBody>
          <a:bodyPr/>
          <a:lstStyle/>
          <a:p>
            <a:pPr marL="0" indent="0" algn="l" defTabSz="684213" rtl="0" fontAlgn="base">
              <a:spcBef>
                <a:spcPts val="600"/>
              </a:spcBef>
              <a:spcAft>
                <a:spcPts val="600"/>
              </a:spcAft>
              <a:buClr>
                <a:schemeClr val="tx2"/>
              </a:buClr>
              <a:buSzPct val="90000"/>
            </a:pPr>
            <a:r>
              <a:rPr lang="fr-FR" sz="1400">
                <a:solidFill>
                  <a:srgbClr val="000000"/>
                </a:solidFill>
              </a:rPr>
              <a:t>La topologie de l'exemple nécessite cinq sous-réseaux, un pour chaque réseau local ainsi que pour la liaison série entre R1 et R2.</a:t>
            </a:r>
          </a:p>
          <a:p>
            <a:pPr marL="0" indent="0" algn="l" defTabSz="684213" rtl="0" fontAlgn="base">
              <a:spcBef>
                <a:spcPts val="600"/>
              </a:spcBef>
              <a:spcAft>
                <a:spcPts val="600"/>
              </a:spcAft>
              <a:buClr>
                <a:schemeClr val="tx2"/>
              </a:buClr>
              <a:buSzPct val="90000"/>
            </a:pPr>
            <a:r>
              <a:rPr lang="fr-FR" sz="1400">
                <a:solidFill>
                  <a:srgbClr val="000000"/>
                </a:solidFill>
              </a:rPr>
              <a:t>Les cinq sous-réseaux IPv6 ont été alloués, avec les champs d'ID de sous-réseau 0001 à 0005. Chaque sous-réseau /64 propose plus d'adresses qu'il ne sera jamais nécessaire.</a:t>
            </a:r>
          </a:p>
        </p:txBody>
      </p:sp>
      <p:pic>
        <p:nvPicPr>
          <p:cNvPr id="5" name="Picture 4">
            <a:extLst>
              <a:ext uri="{FF2B5EF4-FFF2-40B4-BE49-F238E27FC236}">
                <a16:creationId xmlns:a16="http://schemas.microsoft.com/office/drawing/2014/main" id="{F9B4560F-645D-4891-932C-5DFEA2110D05}"/>
              </a:ext>
            </a:extLst>
          </p:cNvPr>
          <p:cNvPicPr>
            <a:picLocks noChangeAspect="1"/>
          </p:cNvPicPr>
          <p:nvPr/>
        </p:nvPicPr>
        <p:blipFill>
          <a:blip r:embed="rId3"/>
          <a:stretch>
            <a:fillRect/>
          </a:stretch>
        </p:blipFill>
        <p:spPr>
          <a:xfrm>
            <a:off x="994298" y="2295062"/>
            <a:ext cx="3127775" cy="2099842"/>
          </a:xfrm>
          <a:prstGeom prst="rect">
            <a:avLst/>
          </a:prstGeom>
        </p:spPr>
      </p:pic>
      <p:pic>
        <p:nvPicPr>
          <p:cNvPr id="7" name="Picture 6">
            <a:extLst>
              <a:ext uri="{FF2B5EF4-FFF2-40B4-BE49-F238E27FC236}">
                <a16:creationId xmlns:a16="http://schemas.microsoft.com/office/drawing/2014/main" id="{0D5A817A-D8FB-45B9-BB3D-6E5C7DC6B464}"/>
              </a:ext>
            </a:extLst>
          </p:cNvPr>
          <p:cNvPicPr>
            <a:picLocks noChangeAspect="1"/>
          </p:cNvPicPr>
          <p:nvPr/>
        </p:nvPicPr>
        <p:blipFill>
          <a:blip r:embed="rId4"/>
          <a:stretch>
            <a:fillRect/>
          </a:stretch>
        </p:blipFill>
        <p:spPr>
          <a:xfrm>
            <a:off x="4419507" y="2427572"/>
            <a:ext cx="3392842" cy="1967332"/>
          </a:xfrm>
          <a:prstGeom prst="rect">
            <a:avLst/>
          </a:prstGeom>
        </p:spPr>
      </p:pic>
    </p:spTree>
    <p:extLst>
      <p:ext uri="{BB962C8B-B14F-4D97-AF65-F5344CB8AC3E}">
        <p14:creationId xmlns:p14="http://schemas.microsoft.com/office/powerpoint/2010/main" val="1542273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Sous-réseautage d'un réseau IPv6</a:t>
            </a:r>
            <a:br>
              <a:rPr lang="en-US" dirty="0"/>
            </a:br>
            <a:r>
              <a:rPr lang="fr-FR" sz="2400"/>
              <a:t>Routeur configuré avec des sous-réseaux IPv6</a:t>
            </a:r>
          </a:p>
        </p:txBody>
      </p:sp>
      <p:sp>
        <p:nvSpPr>
          <p:cNvPr id="6" name="Content Placeholder 3">
            <a:extLst>
              <a:ext uri="{FF2B5EF4-FFF2-40B4-BE49-F238E27FC236}">
                <a16:creationId xmlns:a16="http://schemas.microsoft.com/office/drawing/2014/main" id="{4003F5F5-7654-47FE-8245-0FE364DE3A10}"/>
              </a:ext>
            </a:extLst>
          </p:cNvPr>
          <p:cNvSpPr>
            <a:spLocks noGrp="1"/>
          </p:cNvSpPr>
          <p:nvPr>
            <p:ph idx="1"/>
          </p:nvPr>
        </p:nvSpPr>
        <p:spPr>
          <a:xfrm>
            <a:off x="431800" y="986660"/>
            <a:ext cx="7380549" cy="731838"/>
          </a:xfrm>
        </p:spPr>
        <p:txBody>
          <a:bodyPr/>
          <a:lstStyle/>
          <a:p>
            <a:pPr marL="0" indent="0" algn="l" defTabSz="684213" rtl="0" fontAlgn="base">
              <a:spcBef>
                <a:spcPts val="600"/>
              </a:spcBef>
              <a:spcAft>
                <a:spcPts val="600"/>
              </a:spcAft>
              <a:buClr>
                <a:schemeClr val="tx2"/>
              </a:buClr>
              <a:buSzPct val="90000"/>
            </a:pPr>
            <a:r>
              <a:rPr lang="fr-FR" sz="1600">
                <a:solidFill>
                  <a:srgbClr val="000000"/>
                </a:solidFill>
              </a:rPr>
              <a:t>Comme pour la configuration IPv4, l'exemple indique que chacune des interfaces du routeur a été configurée pour utiliser un sous-réseau IPv6 différent.</a:t>
            </a:r>
          </a:p>
        </p:txBody>
      </p:sp>
      <p:sp>
        <p:nvSpPr>
          <p:cNvPr id="8" name="Rectangle 1">
            <a:extLst>
              <a:ext uri="{FF2B5EF4-FFF2-40B4-BE49-F238E27FC236}">
                <a16:creationId xmlns:a16="http://schemas.microsoft.com/office/drawing/2014/main" id="{834DE4A8-80F8-41EF-8BA3-2E8FBDCC8A88}"/>
              </a:ext>
            </a:extLst>
          </p:cNvPr>
          <p:cNvSpPr>
            <a:spLocks noChangeArrowheads="1"/>
          </p:cNvSpPr>
          <p:nvPr/>
        </p:nvSpPr>
        <p:spPr bwMode="auto">
          <a:xfrm>
            <a:off x="523265" y="1871767"/>
            <a:ext cx="5398141" cy="1785104"/>
          </a:xfrm>
          <a:prstGeom prst="rect">
            <a:avLst/>
          </a:prstGeom>
          <a:solidFill>
            <a:srgbClr val="000000"/>
          </a:solidFill>
          <a:ln>
            <a:noFill/>
          </a:ln>
          <a:effectLst/>
        </p:spPr>
        <p:txBody>
          <a:bodyPr vert="horz" wrap="square" lIns="91440" tIns="45720" rIns="91440" bIns="45720" numCol="1" anchor="ctr" anchorCtr="0" compatLnSpc="1">
            <a:prstTxWarp prst="textNoShape">
              <a:avLst/>
            </a:prstTxWarp>
            <a:spAutoFit/>
          </a:bodyPr>
          <a:lstStyle/>
          <a:p>
            <a:pPr lvl="0" defTabSz="914400" rtl="0" eaLnBrk="0" hangingPunct="0"/>
            <a:r>
              <a:rPr lang="fr-FR" sz="1000">
                <a:solidFill>
                  <a:schemeClr val="bg1"/>
                </a:solidFill>
                <a:latin typeface="Courier New" panose="02070309020205020404" pitchFamily="49" charset="0"/>
                <a:cs typeface="Courier New" panose="02070309020205020404" pitchFamily="49" charset="0"/>
              </a:rPr>
              <a:t>R1(config)# interface gigabitEthernet 0/0/0</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R1(config-if)# ipv6 address 2001:db8:acad:1::1/64</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R1(config-if)# no shutdown</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R1(config-if)# exit</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R1(config)# interface gigabitethernet 0/0/1</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R1(config-if)# ipv6 address 2001:db8:acad:2::1/64</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R1(config-if)# no shutdown</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R1(config-if)# exit</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R1(config)# interface serial 0/1/0</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R1(config-if)# ipv6 address 2001:db8:acad:3::1/64</a:t>
            </a:r>
          </a:p>
          <a:p>
            <a:pPr lvl="0" defTabSz="914400" rtl="0" eaLnBrk="0" hangingPunct="0"/>
            <a:r>
              <a:rPr lang="fr-FR" sz="1000">
                <a:solidFill>
                  <a:schemeClr val="bg1"/>
                </a:solidFill>
                <a:latin typeface="Courier New" panose="02070309020205020404" pitchFamily="49" charset="0"/>
                <a:cs typeface="Courier New" panose="02070309020205020404" pitchFamily="49" charset="0"/>
              </a:rPr>
              <a:t>R1(config-if)# no shutdown</a:t>
            </a:r>
          </a:p>
        </p:txBody>
      </p:sp>
    </p:spTree>
    <p:extLst>
      <p:ext uri="{BB962C8B-B14F-4D97-AF65-F5344CB8AC3E}">
        <p14:creationId xmlns:p14="http://schemas.microsoft.com/office/powerpoint/2010/main" val="2881749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2.9 Module pratique et questionnaire</a:t>
            </a:r>
          </a:p>
        </p:txBody>
      </p:sp>
    </p:spTree>
    <p:custDataLst>
      <p:tags r:id="rId1"/>
    </p:custDataLst>
    <p:extLst>
      <p:ext uri="{BB962C8B-B14F-4D97-AF65-F5344CB8AC3E}">
        <p14:creationId xmlns:p14="http://schemas.microsoft.com/office/powerpoint/2010/main" val="2585672151"/>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Activités du mode physique du Packet Tracer :</a:t>
            </a:r>
          </a:p>
        </p:txBody>
      </p:sp>
      <p:sp>
        <p:nvSpPr>
          <p:cNvPr id="4" name="Rectangle 34">
            <a:extLst>
              <a:ext uri="{FF2B5EF4-FFF2-40B4-BE49-F238E27FC236}">
                <a16:creationId xmlns:a16="http://schemas.microsoft.com/office/drawing/2014/main" id="{08FDDB5E-A0F2-A445-A3E2-506D151576AB}"/>
              </a:ext>
            </a:extLst>
          </p:cNvPr>
          <p:cNvSpPr txBox="1">
            <a:spLocks noChangeArrowheads="1"/>
          </p:cNvSpPr>
          <p:nvPr/>
        </p:nvSpPr>
        <p:spPr bwMode="auto">
          <a:xfrm>
            <a:off x="132715" y="982690"/>
            <a:ext cx="8878570" cy="36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spcBef>
                <a:spcPct val="30000"/>
              </a:spcBef>
              <a:buFont typeface="Arial" panose="020B0604020202020204" pitchFamily="34" charset="0"/>
              <a:buChar char="•"/>
            </a:pPr>
            <a:r>
              <a:rPr lang="fr-FR"/>
              <a:t>Ces activités sont effectuées à l'aide de Packet Tracer en mode physique. </a:t>
            </a:r>
          </a:p>
          <a:p>
            <a:pPr rtl="0">
              <a:spcBef>
                <a:spcPct val="30000"/>
              </a:spcBef>
              <a:buFont typeface="Arial" panose="020B0604020202020204" pitchFamily="34" charset="0"/>
              <a:buChar char="•"/>
            </a:pPr>
            <a:r>
              <a:rPr lang="fr-FR"/>
              <a:t>Ils sont conçus pour émuler les travaux pratiques correspondants. </a:t>
            </a:r>
          </a:p>
          <a:p>
            <a:pPr rtl="0">
              <a:spcBef>
                <a:spcPct val="30000"/>
              </a:spcBef>
              <a:buFont typeface="Arial" panose="020B0604020202020204" pitchFamily="34" charset="0"/>
              <a:buChar char="•"/>
            </a:pPr>
            <a:r>
              <a:rPr lang="fr-FR"/>
              <a:t>Ils peuvent être utilisés à la place de travaux pratiques lorsque l'accès aux équipements physiques n'est pas possible. </a:t>
            </a:r>
          </a:p>
          <a:p>
            <a:pPr rtl="0">
              <a:spcBef>
                <a:spcPct val="30000"/>
              </a:spcBef>
              <a:buFont typeface="Arial" panose="020B0604020202020204" pitchFamily="34" charset="0"/>
              <a:buChar char="•"/>
            </a:pPr>
            <a:r>
              <a:rPr lang="fr-FR"/>
              <a:t>Les activités du mode physique de Packet Tracer peuvent ne pas avoir autant d'échafaudage que les activités de PT qui les précèdent immédiatement.</a:t>
            </a:r>
          </a:p>
          <a:p>
            <a:pPr marL="0" indent="0">
              <a:spcBef>
                <a:spcPct val="30000"/>
              </a:spcBef>
              <a:buFont typeface="Wingdings" panose="05000000000000000000" pitchFamily="2" charset="2"/>
              <a:buNone/>
            </a:pPr>
            <a:endParaRPr lang="en-US" dirty="0"/>
          </a:p>
          <a:p>
            <a:pPr>
              <a:spcBef>
                <a:spcPct val="30000"/>
              </a:spcBef>
            </a:pPr>
            <a:endParaRPr lang="en-US" dirty="0"/>
          </a:p>
        </p:txBody>
      </p:sp>
    </p:spTree>
    <p:custDataLst>
      <p:tags r:id="rId1"/>
    </p:custDataLst>
    <p:extLst>
      <p:ext uri="{BB962C8B-B14F-4D97-AF65-F5344CB8AC3E}">
        <p14:creationId xmlns:p14="http://schemas.microsoft.com/office/powerpoint/2010/main" val="2278866781"/>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133862"/>
            <a:ext cx="9144000" cy="592921"/>
          </a:xfrm>
        </p:spPr>
        <p:txBody>
          <a:bodyPr/>
          <a:lstStyle/>
          <a:p>
            <a:pPr rtl="0"/>
            <a:r>
              <a:rPr lang="fr-FR" sz="1600"/>
              <a:t>Module pratique et questionnaire</a:t>
            </a:r>
            <a:br>
              <a:rPr lang="en-US" altLang="en-US" sz="1600" dirty="0"/>
            </a:br>
            <a:r>
              <a:rPr lang="fr-FR"/>
              <a:t>Packet Tracer - Mise en œuvre d'un système d'adressage IPv6 divisé en sous-réseaux</a:t>
            </a:r>
          </a:p>
        </p:txBody>
      </p:sp>
      <p:sp>
        <p:nvSpPr>
          <p:cNvPr id="5" name="Rectangle 6">
            <a:extLst>
              <a:ext uri="{FF2B5EF4-FFF2-40B4-BE49-F238E27FC236}">
                <a16:creationId xmlns:a16="http://schemas.microsoft.com/office/drawing/2014/main" id="{90913010-55BD-654E-8C45-7CAB421D7CC5}"/>
              </a:ext>
            </a:extLst>
          </p:cNvPr>
          <p:cNvSpPr>
            <a:spLocks noGrp="1" noChangeArrowheads="1"/>
          </p:cNvSpPr>
          <p:nvPr>
            <p:ph idx="1"/>
          </p:nvPr>
        </p:nvSpPr>
        <p:spPr>
          <a:xfrm>
            <a:off x="179882" y="1034322"/>
            <a:ext cx="8649325" cy="3522688"/>
          </a:xfrm>
        </p:spPr>
        <p:txBody>
          <a:bodyPr/>
          <a:lstStyle/>
          <a:p>
            <a:pPr marL="0" indent="0" rtl="0">
              <a:buNone/>
            </a:pPr>
            <a:r>
              <a:rPr lang="fr-FR" sz="1800"/>
              <a:t>Dans le cadre de ce Packet Tracer, vous ferez ce qui suit :</a:t>
            </a:r>
          </a:p>
          <a:p>
            <a:pPr rtl="0"/>
            <a:r>
              <a:rPr lang="fr-FR" sz="1800"/>
              <a:t>Déterminez les sous-réseaux IPv6 et le système d'adressage</a:t>
            </a:r>
          </a:p>
          <a:p>
            <a:pPr rtl="0"/>
            <a:r>
              <a:rPr lang="fr-FR" sz="1800"/>
              <a:t>Configurez l'adressage IPv6 sur les routeurs et les ordinateurs.</a:t>
            </a:r>
          </a:p>
          <a:p>
            <a:pPr rtl="0"/>
            <a:r>
              <a:rPr lang="fr-FR" sz="1800"/>
              <a:t>Vérification de la connectivité IPv6</a:t>
            </a:r>
          </a:p>
          <a:p>
            <a:pPr marL="0" indent="0">
              <a:buNone/>
            </a:pPr>
            <a:endParaRPr lang="en-US" dirty="0"/>
          </a:p>
          <a:p>
            <a:endParaRPr lang="en-US" altLang="ja-JP" dirty="0"/>
          </a:p>
        </p:txBody>
      </p:sp>
    </p:spTree>
    <p:custDataLst>
      <p:tags r:id="rId1"/>
    </p:custDataLst>
    <p:extLst>
      <p:ext uri="{BB962C8B-B14F-4D97-AF65-F5344CB8AC3E}">
        <p14:creationId xmlns:p14="http://schemas.microsoft.com/office/powerpoint/2010/main" val="2107446697"/>
      </p:ext>
    </p:extLst>
  </p:cSld>
  <p:clrMapOvr>
    <a:masterClrMapping/>
  </p:clrMapOvr>
  <p:transition spd="slow">
    <p:wip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0"/>
            <a:ext cx="9144000" cy="810519"/>
          </a:xfrm>
        </p:spPr>
        <p:txBody>
          <a:bodyPr/>
          <a:lstStyle/>
          <a:p>
            <a:pPr rtl="0"/>
            <a:r>
              <a:rPr lang="fr-FR" sz="1600"/>
              <a:t>Module Pratique et Questionnaire</a:t>
            </a:r>
            <a:br>
              <a:rPr lang="en-US" altLang="en-US" dirty="0"/>
            </a:br>
            <a:r>
              <a:rPr lang="fr-FR"/>
              <a:t>Packet Tracer - Configurer des adresses IPv6 sur des périphériques réseau - Mode physique</a:t>
            </a:r>
            <a:br>
              <a:rPr lang="en-US" altLang="en-US" dirty="0"/>
            </a:br>
            <a:r>
              <a:rPr lang="fr-FR"/>
              <a:t>Travaux Pratiques - Configurer des adresses IPv6 sur des périphériques réseau</a:t>
            </a:r>
          </a:p>
        </p:txBody>
      </p:sp>
      <p:sp>
        <p:nvSpPr>
          <p:cNvPr id="5" name="Rectangle 6">
            <a:extLst>
              <a:ext uri="{FF2B5EF4-FFF2-40B4-BE49-F238E27FC236}">
                <a16:creationId xmlns:a16="http://schemas.microsoft.com/office/drawing/2014/main" id="{90913010-55BD-654E-8C45-7CAB421D7CC5}"/>
              </a:ext>
            </a:extLst>
          </p:cNvPr>
          <p:cNvSpPr>
            <a:spLocks noGrp="1" noChangeArrowheads="1"/>
          </p:cNvSpPr>
          <p:nvPr>
            <p:ph idx="1"/>
          </p:nvPr>
        </p:nvSpPr>
        <p:spPr>
          <a:xfrm>
            <a:off x="169942" y="1292740"/>
            <a:ext cx="8649325" cy="3522688"/>
          </a:xfrm>
        </p:spPr>
        <p:txBody>
          <a:bodyPr/>
          <a:lstStyle/>
          <a:p>
            <a:pPr marL="0" indent="0" rtl="0">
              <a:buNone/>
            </a:pPr>
            <a:r>
              <a:rPr lang="fr-FR" sz="1800"/>
              <a:t>Dans cette activité Packet Tracer, vous remplirez les objectifs suivants:</a:t>
            </a:r>
          </a:p>
          <a:p>
            <a:pPr rtl="0">
              <a:buFont typeface="Arial" panose="020B0604020202020204" pitchFamily="34" charset="0"/>
              <a:buChar char="•"/>
            </a:pPr>
            <a:r>
              <a:rPr lang="fr-FR" sz="1800"/>
              <a:t>Configurer la topologie du réseau</a:t>
            </a:r>
          </a:p>
          <a:p>
            <a:pPr rtl="0">
              <a:buFont typeface="Arial" panose="020B0604020202020204" pitchFamily="34" charset="0"/>
              <a:buChar char="•"/>
            </a:pPr>
            <a:r>
              <a:rPr lang="fr-FR" sz="1800"/>
              <a:t>Configurer les hôtes PC</a:t>
            </a:r>
          </a:p>
          <a:p>
            <a:pPr rtl="0">
              <a:buFont typeface="Arial" panose="020B0604020202020204" pitchFamily="34" charset="0"/>
              <a:buChar char="•"/>
            </a:pPr>
            <a:r>
              <a:rPr lang="fr-FR" sz="1800"/>
              <a:t>Configurer et vérifier les paramètres de base du commutateur</a:t>
            </a:r>
          </a:p>
          <a:p>
            <a:pPr marL="0" indent="0" rtl="0">
              <a:buNone/>
            </a:pPr>
            <a:r>
              <a:rPr lang="fr-FR" sz="1800"/>
              <a:t>Au cours de ce TP, vous aborderez les points suivants: </a:t>
            </a:r>
          </a:p>
          <a:p>
            <a:pPr rtl="0">
              <a:buFont typeface="Arial" panose="020B0604020202020204" pitchFamily="34" charset="0"/>
              <a:buChar char="•"/>
            </a:pPr>
            <a:r>
              <a:rPr lang="fr-FR" sz="1800"/>
              <a:t>Définir la topologie et configurer les paramètres de base du routeur et du commutateur</a:t>
            </a:r>
          </a:p>
          <a:p>
            <a:pPr rtl="0">
              <a:buFont typeface="Arial" panose="020B0604020202020204" pitchFamily="34" charset="0"/>
              <a:buChar char="•"/>
            </a:pPr>
            <a:r>
              <a:rPr lang="fr-FR" sz="1800"/>
              <a:t>Configurer manuellement les adresses IPv6</a:t>
            </a:r>
          </a:p>
          <a:p>
            <a:pPr rtl="0">
              <a:buFont typeface="Arial" panose="020B0604020202020204" pitchFamily="34" charset="0"/>
              <a:buChar char="•"/>
            </a:pPr>
            <a:r>
              <a:rPr lang="fr-FR" sz="1800"/>
              <a:t>Vérifier la connectivité de bout en bout</a:t>
            </a:r>
          </a:p>
          <a:p>
            <a:pPr marL="0" indent="0">
              <a:buNone/>
            </a:pPr>
            <a:endParaRPr lang="en-US" dirty="0"/>
          </a:p>
        </p:txBody>
      </p:sp>
    </p:spTree>
    <p:custDataLst>
      <p:tags r:id="rId1"/>
    </p:custDataLst>
    <p:extLst>
      <p:ext uri="{BB962C8B-B14F-4D97-AF65-F5344CB8AC3E}">
        <p14:creationId xmlns:p14="http://schemas.microsoft.com/office/powerpoint/2010/main" val="866380527"/>
      </p:ext>
    </p:extLst>
  </p:cSld>
  <p:clrMapOvr>
    <a:masterClrMapping/>
  </p:clrMapOvr>
  <p:transition spd="slow">
    <p:wip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a16="http://schemas.microsoft.com/office/drawing/2014/main" id="{BAC22E0C-A8B9-7D4B-BC8E-95F5947642E5}"/>
              </a:ext>
            </a:extLst>
          </p:cNvPr>
          <p:cNvSpPr>
            <a:spLocks noGrp="1"/>
          </p:cNvSpPr>
          <p:nvPr>
            <p:ph idx="1"/>
          </p:nvPr>
        </p:nvSpPr>
        <p:spPr>
          <a:xfrm>
            <a:off x="145357" y="739677"/>
            <a:ext cx="8853286" cy="4155319"/>
          </a:xfrm>
        </p:spPr>
        <p:txBody>
          <a:bodyPr/>
          <a:lstStyle/>
          <a:p>
            <a:pPr marL="115887" indent="-285750" rtl="0">
              <a:spcBef>
                <a:spcPts val="0"/>
              </a:spcBef>
              <a:spcAft>
                <a:spcPts val="0"/>
              </a:spcAft>
              <a:buFont typeface="Arial" panose="020B0604020202020204" pitchFamily="34" charset="0"/>
              <a:buChar char="•"/>
            </a:pPr>
            <a:r>
              <a:rPr lang="fr-FR" sz="1550"/>
              <a:t>Théoriquement, l'IPv4 est limité à 4,3 milliards d'adresses.</a:t>
            </a:r>
          </a:p>
          <a:p>
            <a:pPr marL="115887" indent="-285750" rtl="0">
              <a:spcBef>
                <a:spcPts val="0"/>
              </a:spcBef>
              <a:spcAft>
                <a:spcPts val="0"/>
              </a:spcAft>
              <a:buFont typeface="Arial" panose="020B0604020202020204" pitchFamily="34" charset="0"/>
              <a:buChar char="•"/>
            </a:pPr>
            <a:r>
              <a:rPr lang="fr-FR" sz="1550"/>
              <a:t>L'IETF a créé divers protocoles et outils pour aider les administrateurs réseau à migrer leurs réseaux vers l'IPv6. Les techniques de migration peuvent être regroupées sous trois catégories: double pile, tunneling et traduction.</a:t>
            </a:r>
          </a:p>
          <a:p>
            <a:pPr marL="115887" indent="-285750" rtl="0">
              <a:spcBef>
                <a:spcPts val="0"/>
              </a:spcBef>
              <a:spcAft>
                <a:spcPts val="0"/>
              </a:spcAft>
              <a:buFont typeface="Arial" panose="020B0604020202020204" pitchFamily="34" charset="0"/>
              <a:buChar char="•"/>
            </a:pPr>
            <a:r>
              <a:rPr lang="fr-FR" sz="1550"/>
              <a:t>Les adresses IPv6 ont une longueur de 128 bits et sont notées sous forme de chaînes de valeurs hexadécimales.</a:t>
            </a:r>
          </a:p>
          <a:p>
            <a:pPr marL="115887" indent="-285750" rtl="0">
              <a:spcBef>
                <a:spcPts val="0"/>
              </a:spcBef>
              <a:spcAft>
                <a:spcPts val="0"/>
              </a:spcAft>
              <a:buFont typeface="Arial" panose="020B0604020202020204" pitchFamily="34" charset="0"/>
              <a:buChar char="•"/>
            </a:pPr>
            <a:r>
              <a:rPr lang="fr-FR" sz="1550"/>
              <a:t>le format privilégié pour noter une adresseIPv6 est x:x:x:x:x:x:x:x, où chaque «x» est constitué de quatre valeurs hexadécimales. </a:t>
            </a:r>
          </a:p>
          <a:p>
            <a:pPr marL="115887" indent="-285750" rtl="0">
              <a:spcBef>
                <a:spcPts val="0"/>
              </a:spcBef>
              <a:spcAft>
                <a:spcPts val="0"/>
              </a:spcAft>
              <a:buFont typeface="Arial" panose="020B0604020202020204" pitchFamily="34" charset="0"/>
              <a:buChar char="•"/>
            </a:pPr>
            <a:r>
              <a:rPr lang="fr-FR" sz="1550"/>
              <a:t>Il existe trois types d'adresses IPv6: monodiffusion, multidiffusion et anycast (monodiffusion aléatoire).</a:t>
            </a:r>
          </a:p>
          <a:p>
            <a:pPr marL="115887" indent="-285750" rtl="0">
              <a:spcBef>
                <a:spcPts val="0"/>
              </a:spcBef>
              <a:spcAft>
                <a:spcPts val="0"/>
              </a:spcAft>
              <a:buFont typeface="Arial" panose="020B0604020202020204" pitchFamily="34" charset="0"/>
              <a:buChar char="•"/>
            </a:pPr>
            <a:r>
              <a:rPr lang="fr-FR" sz="1550"/>
              <a:t>Une adresse de monodiffusion IPv6 identifie une interface sur un périphérique IPv6 de façon unique. </a:t>
            </a:r>
          </a:p>
          <a:p>
            <a:pPr marL="115887" indent="-285750" rtl="0">
              <a:spcBef>
                <a:spcPts val="0"/>
              </a:spcBef>
              <a:spcAft>
                <a:spcPts val="0"/>
              </a:spcAft>
              <a:buFont typeface="Arial" panose="020B0604020202020204" pitchFamily="34" charset="0"/>
              <a:buChar char="•"/>
            </a:pPr>
            <a:r>
              <a:rPr lang="fr-FR" sz="1550"/>
              <a:t>Les adresses de diffusion globale (GUA) IPv6 sont uniques au monde et routables (Internet IPv6). </a:t>
            </a:r>
          </a:p>
          <a:p>
            <a:pPr marL="115887" indent="-285750" rtl="0">
              <a:spcBef>
                <a:spcPts val="0"/>
              </a:spcBef>
              <a:spcAft>
                <a:spcPts val="0"/>
              </a:spcAft>
              <a:buFont typeface="Arial" panose="020B0604020202020204" pitchFamily="34" charset="0"/>
              <a:buChar char="•"/>
            </a:pPr>
            <a:r>
              <a:rPr lang="fr-FR" sz="1550"/>
              <a:t>Une adresse link-local IPv6 (LLA) permet à un appareil de communiquer avec d'autres appareils IPv6 sur la même liaison et uniquement sur cette liaison (sous-réseau).</a:t>
            </a:r>
          </a:p>
          <a:p>
            <a:pPr marL="115887" indent="-285750" rtl="0">
              <a:spcBef>
                <a:spcPts val="0"/>
              </a:spcBef>
              <a:spcAft>
                <a:spcPts val="0"/>
              </a:spcAft>
              <a:buFont typeface="Arial" panose="020B0604020202020204" pitchFamily="34" charset="0"/>
              <a:buChar char="•"/>
            </a:pPr>
            <a:r>
              <a:rPr lang="fr-FR" sz="1550"/>
              <a:t>La commande pour configurer une GUA IPv6 sur une interface est </a:t>
            </a:r>
            <a:r>
              <a:rPr lang="fr-FR" sz="1550" b="1"/>
              <a:t>ipv6 adresse</a:t>
            </a:r>
            <a:r>
              <a:rPr lang="fr-FR" sz="1550"/>
              <a:t> </a:t>
            </a:r>
            <a:r>
              <a:rPr lang="fr-FR" sz="1550" i="1"/>
              <a:t>ipv6-adresse/prefix-length</a:t>
            </a:r>
            <a:r>
              <a:rPr lang="fr-FR" sz="1550"/>
              <a:t> . </a:t>
            </a:r>
          </a:p>
          <a:p>
            <a:pPr marL="115887" indent="-285750" rtl="0">
              <a:spcBef>
                <a:spcPts val="0"/>
              </a:spcBef>
              <a:spcAft>
                <a:spcPts val="0"/>
              </a:spcAft>
              <a:buFont typeface="Arial" panose="020B0604020202020204" pitchFamily="34" charset="0"/>
              <a:buChar char="•"/>
            </a:pPr>
            <a:r>
              <a:rPr lang="fr-FR" sz="1550"/>
              <a:t>Un périphérique obtient une GUA dynamiquement via des messages ICMPv6. Les routeurs IPv6 envoient des messages d'annonce de routeur ICMPv6 toutes les 200 secondes à tous les périphériques IPv6 du réseau.</a:t>
            </a:r>
          </a:p>
          <a:p>
            <a:pPr marL="0">
              <a:spcBef>
                <a:spcPts val="0"/>
              </a:spcBef>
              <a:spcAft>
                <a:spcPts val="0"/>
              </a:spcAft>
            </a:pPr>
            <a:endParaRPr lang="en-US" sz="1600" dirty="0"/>
          </a:p>
          <a:p>
            <a:pPr marL="0">
              <a:spcBef>
                <a:spcPts val="0"/>
              </a:spcBef>
              <a:spcAft>
                <a:spcPts val="0"/>
              </a:spcAft>
            </a:pPr>
            <a:endParaRPr lang="en-US" sz="1400" dirty="0"/>
          </a:p>
        </p:txBody>
      </p:sp>
    </p:spTree>
    <p:custDataLst>
      <p:tags r:id="rId1"/>
    </p:custDataLst>
    <p:extLst>
      <p:ext uri="{BB962C8B-B14F-4D97-AF65-F5344CB8AC3E}">
        <p14:creationId xmlns:p14="http://schemas.microsoft.com/office/powerpoint/2010/main" val="2548999575"/>
      </p:ext>
    </p:extLst>
  </p:cSld>
  <p:clrMapOvr>
    <a:masterClrMapping/>
  </p:clrMapOvr>
  <p:transition spd="slow">
    <p:wip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 (Cont.)</a:t>
            </a:r>
          </a:p>
        </p:txBody>
      </p:sp>
      <p:sp>
        <p:nvSpPr>
          <p:cNvPr id="2" name="Content Placeholder 1">
            <a:extLst>
              <a:ext uri="{FF2B5EF4-FFF2-40B4-BE49-F238E27FC236}">
                <a16:creationId xmlns:a16="http://schemas.microsoft.com/office/drawing/2014/main" id="{BAC22E0C-A8B9-7D4B-BC8E-95F5947642E5}"/>
              </a:ext>
            </a:extLst>
          </p:cNvPr>
          <p:cNvSpPr>
            <a:spLocks noGrp="1"/>
          </p:cNvSpPr>
          <p:nvPr>
            <p:ph idx="1"/>
          </p:nvPr>
        </p:nvSpPr>
        <p:spPr>
          <a:xfrm>
            <a:off x="145357" y="722744"/>
            <a:ext cx="8853286" cy="4155319"/>
          </a:xfrm>
        </p:spPr>
        <p:txBody>
          <a:bodyPr/>
          <a:lstStyle/>
          <a:p>
            <a:pPr rtl="0">
              <a:spcBef>
                <a:spcPts val="0"/>
              </a:spcBef>
              <a:spcAft>
                <a:spcPts val="0"/>
              </a:spcAft>
              <a:buFont typeface="Arial" panose="020B0604020202020204" pitchFamily="34" charset="0"/>
              <a:buChar char="•"/>
            </a:pPr>
            <a:r>
              <a:rPr lang="fr-FR"/>
              <a:t>Les messages RA ont trois méthodes: SLAAC, SLAAC avec un serveur DHCPv6 sans état et DHCPv6 avec état (pas de SLAAC). </a:t>
            </a:r>
          </a:p>
          <a:p>
            <a:pPr rtl="0">
              <a:spcBef>
                <a:spcPts val="0"/>
              </a:spcBef>
              <a:spcAft>
                <a:spcPts val="0"/>
              </a:spcAft>
              <a:buFont typeface="Arial" panose="020B0604020202020204" pitchFamily="34" charset="0"/>
              <a:buChar char="•"/>
            </a:pPr>
            <a:r>
              <a:rPr lang="fr-FR"/>
              <a:t>L'interface ID peut utiliser la méthode EUI-64 ou un nombre à 64 bits généré aléatoirement. </a:t>
            </a:r>
          </a:p>
          <a:p>
            <a:pPr rtl="0">
              <a:spcBef>
                <a:spcPts val="0"/>
              </a:spcBef>
              <a:spcAft>
                <a:spcPts val="0"/>
              </a:spcAft>
              <a:buFont typeface="Arial" panose="020B0604020202020204" pitchFamily="34" charset="0"/>
              <a:buChar char="•"/>
            </a:pPr>
            <a:r>
              <a:rPr lang="fr-FR"/>
              <a:t>Ce processus utilise l'adresse MAC Ethernet à 48 bits d'un client et insère 16 autres bits au milieu de cette adresse MAC pour créer un ID d'interface de 64 bits.</a:t>
            </a:r>
          </a:p>
          <a:p>
            <a:pPr rtl="0">
              <a:spcBef>
                <a:spcPts val="0"/>
              </a:spcBef>
              <a:spcAft>
                <a:spcPts val="0"/>
              </a:spcAft>
              <a:buFont typeface="Arial" panose="020B0604020202020204" pitchFamily="34" charset="0"/>
              <a:buChar char="•"/>
            </a:pPr>
            <a:r>
              <a:rPr lang="fr-FR"/>
              <a:t>Selon le système d'exploitation, un périphérique peut utiliser un ID d'interface.</a:t>
            </a:r>
          </a:p>
          <a:p>
            <a:pPr rtl="0">
              <a:spcBef>
                <a:spcPts val="0"/>
              </a:spcBef>
              <a:spcAft>
                <a:spcPts val="0"/>
              </a:spcAft>
              <a:buFont typeface="Arial" panose="020B0604020202020204" pitchFamily="34" charset="0"/>
              <a:buChar char="•"/>
            </a:pPr>
            <a:r>
              <a:rPr lang="fr-FR"/>
              <a:t>Tous les périphériques IPv6 doivent avoir un LLA IPv6. Un LLA peut être configuré manuellement ou créé dynamiquement. </a:t>
            </a:r>
          </a:p>
          <a:p>
            <a:pPr rtl="0">
              <a:spcBef>
                <a:spcPts val="0"/>
              </a:spcBef>
              <a:spcAft>
                <a:spcPts val="0"/>
              </a:spcAft>
              <a:buFont typeface="Arial" panose="020B0604020202020204" pitchFamily="34" charset="0"/>
              <a:buChar char="•"/>
            </a:pPr>
            <a:r>
              <a:rPr lang="fr-FR"/>
              <a:t>Les routeurs Cisco créent automatiquement une adresse link-local IPv6 dès qu'une adresse de diffusion globale est attribuée à l'interface. </a:t>
            </a:r>
          </a:p>
          <a:p>
            <a:pPr rtl="0">
              <a:spcBef>
                <a:spcPts val="0"/>
              </a:spcBef>
              <a:spcAft>
                <a:spcPts val="0"/>
              </a:spcAft>
              <a:buFont typeface="Arial" panose="020B0604020202020204" pitchFamily="34" charset="0"/>
              <a:buChar char="•"/>
            </a:pPr>
            <a:r>
              <a:rPr lang="fr-FR"/>
              <a:t>Il existe deux types d'adresses de multidiffusion IPv6: les adresses de multidiffusion bien connues et les adresses de multidiffusion de nœuds sollicités. </a:t>
            </a:r>
          </a:p>
          <a:p>
            <a:pPr rtl="0">
              <a:spcBef>
                <a:spcPts val="0"/>
              </a:spcBef>
              <a:spcAft>
                <a:spcPts val="0"/>
              </a:spcAft>
              <a:buFont typeface="Arial" panose="020B0604020202020204" pitchFamily="34" charset="0"/>
              <a:buChar char="•"/>
            </a:pPr>
            <a:r>
              <a:rPr lang="fr-FR"/>
              <a:t>Deux groupes de multidiffusion assignés à CommonIPv6 sont: ff02::1 groupe de multidiffusion All-nœuds et ff02::2 groupe de multidiffusion All-routers.</a:t>
            </a:r>
          </a:p>
          <a:p>
            <a:pPr rtl="0">
              <a:spcBef>
                <a:spcPts val="0"/>
              </a:spcBef>
              <a:spcAft>
                <a:spcPts val="0"/>
              </a:spcAft>
              <a:buFont typeface="Arial" panose="020B0604020202020204" pitchFamily="34" charset="0"/>
              <a:buChar char="•"/>
            </a:pPr>
            <a:r>
              <a:rPr lang="fr-FR"/>
              <a:t>Une adresse de multidiffusion de nœud sollicité est comparable à une adresse de multidiffusion à tous les nœuds. Elle offre l'avantage d'être mappée à une adresse de multidiffusion Ethernet spéciale.</a:t>
            </a:r>
          </a:p>
          <a:p>
            <a:pPr rtl="0">
              <a:spcBef>
                <a:spcPts val="0"/>
              </a:spcBef>
              <a:spcAft>
                <a:spcPts val="0"/>
              </a:spcAft>
              <a:buFont typeface="Arial" panose="020B0604020202020204" pitchFamily="34" charset="0"/>
              <a:buChar char="•"/>
            </a:pPr>
            <a:r>
              <a:rPr lang="fr-FR"/>
              <a:t>IPv6 a été conçu en pensant au sous-réseau. Un champ d'ID de sous-réseau distinct dans la GUA IPv6 est utilisé pour créer des sous-réseaux.</a:t>
            </a:r>
          </a:p>
          <a:p>
            <a:pPr marL="0" indent="0">
              <a:spcBef>
                <a:spcPts val="0"/>
              </a:spcBef>
              <a:spcAft>
                <a:spcPts val="0"/>
              </a:spcAft>
              <a:buNone/>
            </a:pPr>
            <a:endParaRPr lang="en-US" sz="1400" dirty="0"/>
          </a:p>
          <a:p>
            <a:pPr marL="0">
              <a:spcBef>
                <a:spcPts val="0"/>
              </a:spcBef>
              <a:spcAft>
                <a:spcPts val="0"/>
              </a:spcAft>
            </a:pPr>
            <a:endParaRPr lang="en-US" sz="1400" dirty="0"/>
          </a:p>
          <a:p>
            <a:pPr marL="0">
              <a:spcBef>
                <a:spcPts val="0"/>
              </a:spcBef>
              <a:spcAft>
                <a:spcPts val="0"/>
              </a:spcAft>
            </a:pPr>
            <a:endParaRPr lang="en-US" sz="1400" dirty="0"/>
          </a:p>
          <a:p>
            <a:pPr marL="0">
              <a:spcBef>
                <a:spcPts val="0"/>
              </a:spcBef>
              <a:spcAft>
                <a:spcPts val="0"/>
              </a:spcAft>
            </a:pPr>
            <a:endParaRPr lang="en-US" sz="1400" dirty="0"/>
          </a:p>
        </p:txBody>
      </p:sp>
    </p:spTree>
    <p:custDataLst>
      <p:tags r:id="rId1"/>
    </p:custDataLst>
    <p:extLst>
      <p:ext uri="{BB962C8B-B14F-4D97-AF65-F5344CB8AC3E}">
        <p14:creationId xmlns:p14="http://schemas.microsoft.com/office/powerpoint/2010/main" val="3500074777"/>
      </p:ext>
    </p:extLst>
  </p:cSld>
  <p:clrMapOvr>
    <a:masterClrMapping/>
  </p:clrMapOvr>
  <p:transition spd="slow">
    <p:wip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12: Concepts WLAN</a:t>
            </a:r>
            <a:br>
              <a:rPr lang="en-US" dirty="0">
                <a:latin typeface="Arial" charset="0"/>
              </a:rPr>
            </a:br>
            <a:r>
              <a:rPr lang="fr-FR">
                <a:latin typeface="Arial" charset="0"/>
              </a:rPr>
              <a:t>Nouveaux termes et commandes</a:t>
            </a:r>
          </a:p>
        </p:txBody>
      </p:sp>
      <p:graphicFrame>
        <p:nvGraphicFramePr>
          <p:cNvPr id="9" name="Table 9">
            <a:extLst>
              <a:ext uri="{FF2B5EF4-FFF2-40B4-BE49-F238E27FC236}">
                <a16:creationId xmlns:a16="http://schemas.microsoft.com/office/drawing/2014/main" id="{F2480B83-AF5E-4A70-B69B-F1E3A8FAC758}"/>
              </a:ext>
            </a:extLst>
          </p:cNvPr>
          <p:cNvGraphicFramePr>
            <a:graphicFrameLocks noGrp="1"/>
          </p:cNvGraphicFramePr>
          <p:nvPr>
            <p:ph idx="1"/>
            <p:extLst>
              <p:ext uri="{D42A27DB-BD31-4B8C-83A1-F6EECF244321}">
                <p14:modId xmlns:p14="http://schemas.microsoft.com/office/powerpoint/2010/main" val="2200762915"/>
              </p:ext>
            </p:extLst>
          </p:nvPr>
        </p:nvGraphicFramePr>
        <p:xfrm>
          <a:off x="99152" y="798513"/>
          <a:ext cx="3425283" cy="2286000"/>
        </p:xfrm>
        <a:graphic>
          <a:graphicData uri="http://schemas.openxmlformats.org/drawingml/2006/table">
            <a:tbl>
              <a:tblPr firstRow="1" bandRow="1">
                <a:tableStyleId>{F5AB1C69-6EDB-4FF4-983F-18BD219EF322}</a:tableStyleId>
              </a:tblPr>
              <a:tblGrid>
                <a:gridCol w="3425283">
                  <a:extLst>
                    <a:ext uri="{9D8B030D-6E8A-4147-A177-3AD203B41FA5}">
                      <a16:colId xmlns:a16="http://schemas.microsoft.com/office/drawing/2014/main" val="3270854437"/>
                    </a:ext>
                  </a:extLst>
                </a:gridCol>
              </a:tblGrid>
              <a:tr h="370840">
                <a:tc>
                  <a:txBody>
                    <a:bodyPr/>
                    <a:lstStyle/>
                    <a:p>
                      <a:pPr marL="285750" indent="-285750" rtl="0">
                        <a:buFont typeface="Arial" panose="020B0604020202020204" pitchFamily="34" charset="0"/>
                        <a:buChar char="•"/>
                      </a:pPr>
                      <a:r>
                        <a:rPr lang="fr-FR" sz="1600" b="0">
                          <a:solidFill>
                            <a:srgbClr val="000000"/>
                          </a:solidFill>
                        </a:rPr>
                        <a:t>Hextet</a:t>
                      </a:r>
                    </a:p>
                    <a:p>
                      <a:pPr marL="285750" indent="-285750" rtl="0">
                        <a:buFont typeface="Arial" panose="020B0604020202020204" pitchFamily="34" charset="0"/>
                        <a:buChar char="•"/>
                      </a:pPr>
                      <a:r>
                        <a:rPr lang="fr-FR" sz="1600" b="0">
                          <a:solidFill>
                            <a:srgbClr val="000000"/>
                          </a:solidFill>
                        </a:rPr>
                        <a:t>Adresse de liaison locale (LLA)</a:t>
                      </a:r>
                    </a:p>
                    <a:p>
                      <a:pPr marL="285750" indent="-285750" rtl="0">
                        <a:buFont typeface="Arial" panose="020B0604020202020204" pitchFamily="34" charset="0"/>
                        <a:buChar char="•"/>
                      </a:pPr>
                      <a:r>
                        <a:rPr lang="fr-FR" sz="1600" b="0">
                          <a:solidFill>
                            <a:srgbClr val="000000"/>
                          </a:solidFill>
                        </a:rPr>
                        <a:t>Adresse Ipv6</a:t>
                      </a:r>
                    </a:p>
                    <a:p>
                      <a:pPr marL="285750" indent="-285750" rtl="0">
                        <a:buFont typeface="Arial" panose="020B0604020202020204" pitchFamily="34" charset="0"/>
                        <a:buChar char="•"/>
                      </a:pPr>
                      <a:r>
                        <a:rPr lang="fr-FR" sz="1600" b="0">
                          <a:solidFill>
                            <a:srgbClr val="000000"/>
                          </a:solidFill>
                        </a:rPr>
                        <a:t>show ipv6 interface brief</a:t>
                      </a:r>
                    </a:p>
                    <a:p>
                      <a:pPr marL="285750" indent="-285750" rtl="0">
                        <a:buFont typeface="Arial" panose="020B0604020202020204" pitchFamily="34" charset="0"/>
                        <a:buChar char="•"/>
                      </a:pPr>
                      <a:r>
                        <a:rPr lang="fr-FR" sz="1600" b="0">
                          <a:solidFill>
                            <a:srgbClr val="000000"/>
                          </a:solidFill>
                        </a:rPr>
                        <a:t>SLAAC</a:t>
                      </a:r>
                    </a:p>
                    <a:p>
                      <a:pPr marL="285750" indent="-285750" rtl="0">
                        <a:buFont typeface="Arial" panose="020B0604020202020204" pitchFamily="34" charset="0"/>
                        <a:buChar char="•"/>
                      </a:pPr>
                      <a:r>
                        <a:rPr lang="fr-FR" sz="1600" b="0">
                          <a:solidFill>
                            <a:srgbClr val="000000"/>
                          </a:solidFill>
                        </a:rPr>
                        <a:t>Annonce de routeur</a:t>
                      </a:r>
                    </a:p>
                    <a:p>
                      <a:pPr marL="285750" indent="-285750" rtl="0">
                        <a:buFont typeface="Arial" panose="020B0604020202020204" pitchFamily="34" charset="0"/>
                        <a:buChar char="•"/>
                      </a:pPr>
                      <a:r>
                        <a:rPr lang="fr-FR" sz="1600" b="0">
                          <a:solidFill>
                            <a:srgbClr val="000000"/>
                          </a:solidFill>
                        </a:rPr>
                        <a:t>Sollicitation de routeur</a:t>
                      </a:r>
                    </a:p>
                    <a:p>
                      <a:pPr marL="285750" indent="-285750" rtl="0">
                        <a:buFont typeface="Arial" panose="020B0604020202020204" pitchFamily="34" charset="0"/>
                        <a:buChar char="•"/>
                      </a:pPr>
                      <a:r>
                        <a:rPr lang="fr-FR" sz="1600" b="0">
                          <a:solidFill>
                            <a:srgbClr val="000000"/>
                          </a:solidFill>
                        </a:rPr>
                        <a:t>EUI-64</a:t>
                      </a:r>
                    </a:p>
                    <a:p>
                      <a:pPr marL="285750" indent="-285750" rtl="0">
                        <a:buFont typeface="Arial" panose="020B0604020202020204" pitchFamily="34" charset="0"/>
                        <a:buChar char="•"/>
                      </a:pPr>
                      <a:r>
                        <a:rPr lang="fr-FR" sz="1600" b="0">
                          <a:solidFill>
                            <a:srgbClr val="000000"/>
                          </a:solidFill>
                        </a:rPr>
                        <a:t>Adresses de multidiffusion de nœud sollicité</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08796709"/>
                  </a:ext>
                </a:extLst>
              </a:tr>
            </a:tbl>
          </a:graphicData>
        </a:graphic>
      </p:graphicFrame>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12: Activités</a:t>
            </a:r>
          </a:p>
        </p:txBody>
      </p:sp>
      <p:sp>
        <p:nvSpPr>
          <p:cNvPr id="6147" name="Rectangle 34"/>
          <p:cNvSpPr>
            <a:spLocks noGrp="1" noChangeArrowheads="1"/>
          </p:cNvSpPr>
          <p:nvPr>
            <p:ph idx="1"/>
          </p:nvPr>
        </p:nvSpPr>
        <p:spPr>
          <a:xfrm>
            <a:off x="135598" y="624737"/>
            <a:ext cx="8695135" cy="348414"/>
          </a:xfrm>
        </p:spPr>
        <p:txBody>
          <a:bodyPr/>
          <a:lstStyle/>
          <a:p>
            <a:pPr marL="0" indent="0" rtl="0">
              <a:spcBef>
                <a:spcPct val="30000"/>
              </a:spcBef>
              <a:buNone/>
            </a:pPr>
            <a:r>
              <a:rPr lang="fr-FR" sz="1600"/>
              <a:t>Quelles sont les activités associées à ce module?</a:t>
            </a:r>
          </a:p>
          <a:p>
            <a:pPr marL="0" indent="0">
              <a:spcBef>
                <a:spcPct val="30000"/>
              </a:spcBef>
              <a:buNone/>
            </a:pPr>
            <a:endParaRPr lang="en-US" sz="1600"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1570915839"/>
              </p:ext>
            </p:extLst>
          </p:nvPr>
        </p:nvGraphicFramePr>
        <p:xfrm>
          <a:off x="427595" y="973151"/>
          <a:ext cx="8288809" cy="3631452"/>
        </p:xfrm>
        <a:graphic>
          <a:graphicData uri="http://schemas.openxmlformats.org/drawingml/2006/table">
            <a:tbl>
              <a:tblPr firstRow="1" bandRow="1">
                <a:tableStyleId>{5C22544A-7EE6-4342-B048-85BDC9FD1C3A}</a:tableStyleId>
              </a:tblPr>
              <a:tblGrid>
                <a:gridCol w="1137886">
                  <a:extLst>
                    <a:ext uri="{9D8B030D-6E8A-4147-A177-3AD203B41FA5}">
                      <a16:colId xmlns:a16="http://schemas.microsoft.com/office/drawing/2014/main" val="20001"/>
                    </a:ext>
                  </a:extLst>
                </a:gridCol>
                <a:gridCol w="1871143">
                  <a:extLst>
                    <a:ext uri="{9D8B030D-6E8A-4147-A177-3AD203B41FA5}">
                      <a16:colId xmlns:a16="http://schemas.microsoft.com/office/drawing/2014/main" val="3156509146"/>
                    </a:ext>
                  </a:extLst>
                </a:gridCol>
                <a:gridCol w="4109522">
                  <a:extLst>
                    <a:ext uri="{9D8B030D-6E8A-4147-A177-3AD203B41FA5}">
                      <a16:colId xmlns:a16="http://schemas.microsoft.com/office/drawing/2014/main" val="20002"/>
                    </a:ext>
                  </a:extLst>
                </a:gridCol>
                <a:gridCol w="1170258">
                  <a:extLst>
                    <a:ext uri="{9D8B030D-6E8A-4147-A177-3AD203B41FA5}">
                      <a16:colId xmlns:a16="http://schemas.microsoft.com/office/drawing/2014/main" val="20003"/>
                    </a:ext>
                  </a:extLst>
                </a:gridCol>
              </a:tblGrid>
              <a:tr h="316509">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a:t>
                      </a:r>
                    </a:p>
                  </a:txBody>
                  <a:tcPr marL="68580" marR="68580" marT="34290" marB="34290" anchor="ctr"/>
                </a:tc>
                <a:extLst>
                  <a:ext uri="{0D108BD9-81ED-4DB2-BD59-A6C34878D82A}">
                    <a16:rowId xmlns:a16="http://schemas.microsoft.com/office/drawing/2014/main" val="10000"/>
                  </a:ext>
                </a:extLst>
              </a:tr>
              <a:tr h="368327">
                <a:tc>
                  <a:txBody>
                    <a:bodyPr/>
                    <a:lstStyle/>
                    <a:p>
                      <a:pPr algn="ctr" rtl="0"/>
                      <a:r>
                        <a:rPr lang="fr-FR" sz="1100"/>
                        <a:t>12.1.3</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Vérifiez vos connaissances</a:t>
                      </a:r>
                    </a:p>
                  </a:txBody>
                  <a:tcPr marL="68580" marR="68580" marT="34290" marB="34290" anchor="ctr"/>
                </a:tc>
                <a:tc>
                  <a:txBody>
                    <a:bodyPr/>
                    <a:lstStyle/>
                    <a:p>
                      <a:pPr rtl="0"/>
                      <a:r>
                        <a:rPr lang="fr-FR" sz="1100"/>
                        <a:t>Problèmes liés au protocole IPv4</a:t>
                      </a:r>
                    </a:p>
                  </a:txBody>
                  <a:tcPr marL="68580" marR="68580" marT="34290" marB="34290" anchor="ctr"/>
                </a:tc>
                <a:tc>
                  <a:txBody>
                    <a:bodyPr/>
                    <a:lstStyle/>
                    <a:p>
                      <a:pPr rtl="0"/>
                      <a:r>
                        <a:rPr lang="fr-FR" sz="1100"/>
                        <a:t>Recommandation</a:t>
                      </a:r>
                    </a:p>
                  </a:txBody>
                  <a:tcPr marL="68580" marR="68580" marT="34290" marB="34290" anchor="ctr"/>
                </a:tc>
                <a:extLst>
                  <a:ext uri="{0D108BD9-81ED-4DB2-BD59-A6C34878D82A}">
                    <a16:rowId xmlns:a16="http://schemas.microsoft.com/office/drawing/2014/main" val="10001"/>
                  </a:ext>
                </a:extLst>
              </a:tr>
              <a:tr h="368327">
                <a:tc>
                  <a:txBody>
                    <a:bodyPr/>
                    <a:lstStyle/>
                    <a:p>
                      <a:pPr algn="ctr" rtl="0"/>
                      <a:r>
                        <a:rPr lang="fr-FR" sz="1100"/>
                        <a:t>12.2.4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Activité</a:t>
                      </a:r>
                    </a:p>
                  </a:txBody>
                  <a:tcPr marL="68580" marR="68580" marT="34290" marB="34290" anchor="ctr"/>
                </a:tc>
                <a:tc>
                  <a:txBody>
                    <a:bodyPr/>
                    <a:lstStyle/>
                    <a:p>
                      <a:pPr rtl="0"/>
                      <a:r>
                        <a:rPr lang="fr-FR" sz="1100"/>
                        <a:t>Représentation de l'adresse IPv6</a:t>
                      </a:r>
                    </a:p>
                  </a:txBody>
                  <a:tcPr marL="68580" marR="68580" marT="34290" marB="34290" anchor="ctr"/>
                </a:tc>
                <a:tc>
                  <a:txBody>
                    <a:bodyPr/>
                    <a:lstStyle/>
                    <a:p>
                      <a:pPr rtl="0"/>
                      <a:r>
                        <a:rPr lang="fr-FR" sz="1100"/>
                        <a:t>Recommandé</a:t>
                      </a:r>
                    </a:p>
                  </a:txBody>
                  <a:tcPr marL="68580" marR="68580" marT="34290" marB="34290" anchor="ctr"/>
                </a:tc>
                <a:extLst>
                  <a:ext uri="{0D108BD9-81ED-4DB2-BD59-A6C34878D82A}">
                    <a16:rowId xmlns:a16="http://schemas.microsoft.com/office/drawing/2014/main" val="10006"/>
                  </a:ext>
                </a:extLst>
              </a:tr>
              <a:tr h="368327">
                <a:tc>
                  <a:txBody>
                    <a:bodyPr/>
                    <a:lstStyle/>
                    <a:p>
                      <a:pPr algn="ctr" rtl="0"/>
                      <a:r>
                        <a:rPr lang="fr-FR" sz="1100"/>
                        <a:t>12.3.8</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Vérifiez vos connaissances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Types d'adresses IPv6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10008"/>
                  </a:ext>
                </a:extLst>
              </a:tr>
              <a:tr h="368327">
                <a:tc>
                  <a:txBody>
                    <a:bodyPr/>
                    <a:lstStyle/>
                    <a:p>
                      <a:pPr algn="ctr" rtl="0"/>
                      <a:r>
                        <a:rPr lang="fr-FR" sz="1100"/>
                        <a:t>12.4.4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Contrôleur de syntaxe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Configuration statique GUA et LLA</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3177432351"/>
                  </a:ext>
                </a:extLst>
              </a:tr>
              <a:tr h="368327">
                <a:tc>
                  <a:txBody>
                    <a:bodyPr/>
                    <a:lstStyle/>
                    <a:p>
                      <a:pPr algn="ctr" rtl="0"/>
                      <a:r>
                        <a:rPr lang="fr-FR" sz="1100"/>
                        <a:t>12.5.8</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Vérifiez vos connaissances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Adressage dynamique pour les GUA IPv6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4230792547"/>
                  </a:ext>
                </a:extLst>
              </a:tr>
              <a:tr h="368327">
                <a:tc>
                  <a:txBody>
                    <a:bodyPr/>
                    <a:lstStyle/>
                    <a:p>
                      <a:pPr algn="ctr" rtl="0"/>
                      <a:r>
                        <a:rPr lang="fr-FR" sz="1100"/>
                        <a:t>12.6.5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Contrôleur de syntaxe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Vérifier la configuration des adresses IPv6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2373583044"/>
                  </a:ext>
                </a:extLst>
              </a:tr>
              <a:tr h="368327">
                <a:tc>
                  <a:txBody>
                    <a:bodyPr/>
                    <a:lstStyle/>
                    <a:p>
                      <a:pPr algn="ctr" rtl="0"/>
                      <a:r>
                        <a:rPr lang="fr-FR" sz="1100"/>
                        <a:t>12.6.6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Configurer l'adressage IPv6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1549783946"/>
                  </a:ext>
                </a:extLst>
              </a:tr>
              <a:tr h="368327">
                <a:tc>
                  <a:txBody>
                    <a:bodyPr/>
                    <a:lstStyle/>
                    <a:p>
                      <a:pPr algn="ctr" rtl="0"/>
                      <a:r>
                        <a:rPr lang="fr-FR" sz="1100"/>
                        <a:t>12.7.4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Travaux pratiques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Identifier les adresses IPv6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1102784487"/>
                  </a:ext>
                </a:extLst>
              </a:tr>
              <a:tr h="368327">
                <a:tc>
                  <a:txBody>
                    <a:bodyPr/>
                    <a:lstStyle/>
                    <a:p>
                      <a:pPr algn="ctr" rtl="0"/>
                      <a:r>
                        <a:rPr lang="fr-FR" sz="1100"/>
                        <a:t>12.8.5</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Vérifiez vos connaissances</a:t>
                      </a:r>
                    </a:p>
                  </a:txBody>
                  <a:tcPr marL="68580" marR="68580" marT="34290" marB="34290" anchor="ctr"/>
                </a:tc>
                <a:tc>
                  <a:txBody>
                    <a:bodyPr/>
                    <a:lstStyle/>
                    <a:p>
                      <a:pPr rtl="0"/>
                      <a:r>
                        <a:rPr lang="fr-FR" sz="1100"/>
                        <a:t>Sous-réseau d'un réseau IPv6</a:t>
                      </a:r>
                    </a:p>
                  </a:txBody>
                  <a:tcPr marL="68580" marR="68580" marT="34290" marB="34290" anchor="ctr"/>
                </a:tc>
                <a:tc>
                  <a:txBody>
                    <a:bodyPr/>
                    <a:lstStyle/>
                    <a:p>
                      <a:pPr rtl="0"/>
                      <a:r>
                        <a:rPr lang="fr-FR" sz="1100"/>
                        <a:t>Recommandation</a:t>
                      </a:r>
                    </a:p>
                  </a:txBody>
                  <a:tcPr marL="68580" marR="68580" marT="34290" marB="34290" anchor="ctr"/>
                </a:tc>
                <a:extLst>
                  <a:ext uri="{0D108BD9-81ED-4DB2-BD59-A6C34878D82A}">
                    <a16:rowId xmlns:a16="http://schemas.microsoft.com/office/drawing/2014/main" val="2851136469"/>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12 : Activités ( Cont.)</a:t>
            </a:r>
          </a:p>
        </p:txBody>
      </p:sp>
      <p:sp>
        <p:nvSpPr>
          <p:cNvPr id="6147" name="Rectangle 34"/>
          <p:cNvSpPr>
            <a:spLocks noGrp="1" noChangeArrowheads="1"/>
          </p:cNvSpPr>
          <p:nvPr>
            <p:ph idx="1"/>
          </p:nvPr>
        </p:nvSpPr>
        <p:spPr>
          <a:xfrm>
            <a:off x="135598" y="624737"/>
            <a:ext cx="8695135" cy="348414"/>
          </a:xfrm>
        </p:spPr>
        <p:txBody>
          <a:bodyPr/>
          <a:lstStyle/>
          <a:p>
            <a:pPr marL="0" indent="0" rtl="0">
              <a:spcBef>
                <a:spcPct val="30000"/>
              </a:spcBef>
              <a:buNone/>
            </a:pPr>
            <a:r>
              <a:rPr lang="fr-FR" sz="1600"/>
              <a:t>Quelles sont les activités associées à ce module?</a:t>
            </a:r>
          </a:p>
          <a:p>
            <a:pPr marL="0" indent="0">
              <a:spcBef>
                <a:spcPct val="30000"/>
              </a:spcBef>
              <a:buNone/>
            </a:pPr>
            <a:endParaRPr lang="en-US" sz="1600"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9072025"/>
              </p:ext>
            </p:extLst>
          </p:nvPr>
        </p:nvGraphicFramePr>
        <p:xfrm>
          <a:off x="427595" y="973151"/>
          <a:ext cx="8288809" cy="1825350"/>
        </p:xfrm>
        <a:graphic>
          <a:graphicData uri="http://schemas.openxmlformats.org/drawingml/2006/table">
            <a:tbl>
              <a:tblPr firstRow="1" bandRow="1">
                <a:tableStyleId>{5C22544A-7EE6-4342-B048-85BDC9FD1C3A}</a:tableStyleId>
              </a:tblPr>
              <a:tblGrid>
                <a:gridCol w="1137886">
                  <a:extLst>
                    <a:ext uri="{9D8B030D-6E8A-4147-A177-3AD203B41FA5}">
                      <a16:colId xmlns:a16="http://schemas.microsoft.com/office/drawing/2014/main" val="20001"/>
                    </a:ext>
                  </a:extLst>
                </a:gridCol>
                <a:gridCol w="1871143">
                  <a:extLst>
                    <a:ext uri="{9D8B030D-6E8A-4147-A177-3AD203B41FA5}">
                      <a16:colId xmlns:a16="http://schemas.microsoft.com/office/drawing/2014/main" val="3156509146"/>
                    </a:ext>
                  </a:extLst>
                </a:gridCol>
                <a:gridCol w="4109522">
                  <a:extLst>
                    <a:ext uri="{9D8B030D-6E8A-4147-A177-3AD203B41FA5}">
                      <a16:colId xmlns:a16="http://schemas.microsoft.com/office/drawing/2014/main" val="20002"/>
                    </a:ext>
                  </a:extLst>
                </a:gridCol>
                <a:gridCol w="1170258">
                  <a:extLst>
                    <a:ext uri="{9D8B030D-6E8A-4147-A177-3AD203B41FA5}">
                      <a16:colId xmlns:a16="http://schemas.microsoft.com/office/drawing/2014/main" val="20003"/>
                    </a:ext>
                  </a:extLst>
                </a:gridCol>
              </a:tblGrid>
              <a:tr h="316509">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a:t>
                      </a:r>
                    </a:p>
                  </a:txBody>
                  <a:tcPr marL="68580" marR="68580" marT="34290" marB="34290" anchor="ctr"/>
                </a:tc>
                <a:extLst>
                  <a:ext uri="{0D108BD9-81ED-4DB2-BD59-A6C34878D82A}">
                    <a16:rowId xmlns:a16="http://schemas.microsoft.com/office/drawing/2014/main" val="10000"/>
                  </a:ext>
                </a:extLst>
              </a:tr>
              <a:tr h="368327">
                <a:tc>
                  <a:txBody>
                    <a:bodyPr/>
                    <a:lstStyle/>
                    <a:p>
                      <a:pPr algn="ctr" rtl="0"/>
                      <a:r>
                        <a:rPr lang="fr-FR" sz="1100"/>
                        <a:t>12.9.1</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Packet Tracer</a:t>
                      </a:r>
                    </a:p>
                  </a:txBody>
                  <a:tcPr marL="68580" marR="68580" marT="34290" marB="34290" anchor="ctr"/>
                </a:tc>
                <a:tc>
                  <a:txBody>
                    <a:bodyPr/>
                    <a:lstStyle/>
                    <a:p>
                      <a:pPr rtl="0"/>
                      <a:r>
                        <a:rPr lang="fr-FR" sz="1100"/>
                        <a:t>Mettre en œuvre un schéma d'adressage IPv6 divisé en sous-réseaux</a:t>
                      </a:r>
                    </a:p>
                  </a:txBody>
                  <a:tcPr marL="68580" marR="68580" marT="34290" marB="34290" anchor="ctr"/>
                </a:tc>
                <a:tc>
                  <a:txBody>
                    <a:bodyPr/>
                    <a:lstStyle/>
                    <a:p>
                      <a:pPr rtl="0"/>
                      <a:r>
                        <a:rPr lang="fr-FR" sz="1100"/>
                        <a:t>Recommandation</a:t>
                      </a:r>
                    </a:p>
                  </a:txBody>
                  <a:tcPr marL="68580" marR="68580" marT="34290" marB="34290" anchor="ctr"/>
                </a:tc>
                <a:extLst>
                  <a:ext uri="{0D108BD9-81ED-4DB2-BD59-A6C34878D82A}">
                    <a16:rowId xmlns:a16="http://schemas.microsoft.com/office/drawing/2014/main" val="10001"/>
                  </a:ext>
                </a:extLst>
              </a:tr>
              <a:tr h="368327">
                <a:tc>
                  <a:txBody>
                    <a:bodyPr/>
                    <a:lstStyle/>
                    <a:p>
                      <a:pPr algn="ctr" rtl="0"/>
                      <a:r>
                        <a:rPr lang="fr-FR" sz="1100"/>
                        <a:t>12.9.2</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Mode physique du Packet Tracer</a:t>
                      </a:r>
                    </a:p>
                  </a:txBody>
                  <a:tcPr marL="68580" marR="68580" marT="34290" marB="34290" anchor="ctr"/>
                </a:tc>
                <a:tc>
                  <a:txBody>
                    <a:bodyPr/>
                    <a:lstStyle/>
                    <a:p>
                      <a:pPr rtl="0"/>
                      <a:r>
                        <a:rPr lang="fr-FR" sz="1100"/>
                        <a:t>Packet Tracer - Configurer les adresses IPv6 sur les périphériques réseau - Mode Physique</a:t>
                      </a:r>
                    </a:p>
                  </a:txBody>
                  <a:tcPr marL="68580" marR="68580" marT="34290" marB="34290" anchor="ctr"/>
                </a:tc>
                <a:tc>
                  <a:txBody>
                    <a:bodyPr/>
                    <a:lstStyle/>
                    <a:p>
                      <a:pPr rtl="0"/>
                      <a:r>
                        <a:rPr lang="fr-FR" sz="1100">
                          <a:solidFill>
                            <a:schemeClr val="tx1"/>
                          </a:solidFill>
                        </a:rPr>
                        <a:t>Recommandation</a:t>
                      </a:r>
                    </a:p>
                  </a:txBody>
                  <a:tcPr marL="68580" marR="68580" marT="34290" marB="34290" anchor="ctr"/>
                </a:tc>
                <a:extLst>
                  <a:ext uri="{0D108BD9-81ED-4DB2-BD59-A6C34878D82A}">
                    <a16:rowId xmlns:a16="http://schemas.microsoft.com/office/drawing/2014/main" val="3741598208"/>
                  </a:ext>
                </a:extLst>
              </a:tr>
              <a:tr h="368327">
                <a:tc>
                  <a:txBody>
                    <a:bodyPr/>
                    <a:lstStyle/>
                    <a:p>
                      <a:pPr algn="ctr" rtl="0"/>
                      <a:r>
                        <a:rPr lang="fr-FR" sz="1100"/>
                        <a:t>12.9.2</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Travaux pratiques</a:t>
                      </a:r>
                    </a:p>
                  </a:txBody>
                  <a:tcPr marL="68580" marR="68580" marT="34290" marB="34290" anchor="ctr"/>
                </a:tc>
                <a:tc>
                  <a:txBody>
                    <a:bodyPr/>
                    <a:lstStyle/>
                    <a:p>
                      <a:pPr rtl="0"/>
                      <a:r>
                        <a:rPr lang="fr-FR" sz="1100"/>
                        <a:t>Configurer les adresses IPv6 sur les périphériques réseau</a:t>
                      </a:r>
                    </a:p>
                  </a:txBody>
                  <a:tcPr marL="68580" marR="68580" marT="34290" marB="34290" anchor="ctr"/>
                </a:tc>
                <a:tc>
                  <a:txBody>
                    <a:bodyPr/>
                    <a:lstStyle/>
                    <a:p>
                      <a:pPr rtl="0"/>
                      <a:r>
                        <a:rPr lang="fr-FR" sz="1100"/>
                        <a:t>Recommandation</a:t>
                      </a:r>
                    </a:p>
                  </a:txBody>
                  <a:tcPr marL="68580" marR="68580" marT="34290" marB="34290" anchor="ctr"/>
                </a:tc>
                <a:extLst>
                  <a:ext uri="{0D108BD9-81ED-4DB2-BD59-A6C34878D82A}">
                    <a16:rowId xmlns:a16="http://schemas.microsoft.com/office/drawing/2014/main" val="10006"/>
                  </a:ext>
                </a:extLst>
              </a:tr>
              <a:tr h="368327">
                <a:tc>
                  <a:txBody>
                    <a:bodyPr/>
                    <a:lstStyle/>
                    <a:p>
                      <a:pPr algn="ctr" rtl="0"/>
                      <a:r>
                        <a:rPr lang="fr-FR" sz="1100"/>
                        <a:t>12.9.4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Questionnaire du module</a:t>
                      </a:r>
                    </a:p>
                  </a:txBody>
                  <a:tcPr marL="68580" marR="68580" marT="34290" marB="34290" anchor="ctr"/>
                </a:tc>
                <a:tc>
                  <a:txBody>
                    <a:bodyPr/>
                    <a:lstStyle/>
                    <a:p>
                      <a:pPr rtl="0"/>
                      <a:r>
                        <a:rPr lang="fr-FR" sz="1100"/>
                        <a:t>Adressage IPv6</a:t>
                      </a:r>
                    </a:p>
                  </a:txBody>
                  <a:tcPr marL="68580" marR="68580" marT="34290" marB="34290" anchor="ctr"/>
                </a:tc>
                <a:tc>
                  <a:txBody>
                    <a:bodyPr/>
                    <a:lstStyle/>
                    <a:p>
                      <a:pPr rtl="0"/>
                      <a:r>
                        <a:rPr lang="fr-FR" sz="1100">
                          <a:solidFill>
                            <a:schemeClr val="tx1"/>
                          </a:solidFill>
                        </a:rPr>
                        <a:t>Recommandé</a:t>
                      </a:r>
                    </a:p>
                  </a:txBody>
                  <a:tcPr marL="68580" marR="68580" marT="34290" marB="34290" anchor="ctr"/>
                </a:tc>
                <a:extLst>
                  <a:ext uri="{0D108BD9-81ED-4DB2-BD59-A6C34878D82A}">
                    <a16:rowId xmlns:a16="http://schemas.microsoft.com/office/drawing/2014/main" val="429811871"/>
                  </a:ext>
                </a:extLst>
              </a:tr>
            </a:tbl>
          </a:graphicData>
        </a:graphic>
      </p:graphicFrame>
    </p:spTree>
    <p:custDataLst>
      <p:tags r:id="rId1"/>
    </p:custDataLst>
    <p:extLst>
      <p:ext uri="{BB962C8B-B14F-4D97-AF65-F5344CB8AC3E}">
        <p14:creationId xmlns:p14="http://schemas.microsoft.com/office/powerpoint/2010/main" val="1517141854"/>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12 : Meilleures pratiques</a:t>
            </a:r>
          </a:p>
        </p:txBody>
      </p:sp>
      <p:sp>
        <p:nvSpPr>
          <p:cNvPr id="11266" name="Rectangle 34"/>
          <p:cNvSpPr>
            <a:spLocks noGrp="1" noChangeArrowheads="1"/>
          </p:cNvSpPr>
          <p:nvPr>
            <p:ph idx="1"/>
          </p:nvPr>
        </p:nvSpPr>
        <p:spPr>
          <a:xfrm>
            <a:off x="145357" y="798944"/>
            <a:ext cx="8853286" cy="4041019"/>
          </a:xfrm>
        </p:spPr>
        <p:txBody>
          <a:bodyPr/>
          <a:lstStyle/>
          <a:p>
            <a:pPr marL="0" indent="0" rtl="0">
              <a:lnSpc>
                <a:spcPct val="85000"/>
              </a:lnSpc>
              <a:spcBef>
                <a:spcPct val="30000"/>
              </a:spcBef>
              <a:buNone/>
            </a:pPr>
            <a:r>
              <a:rPr lang="fr-FR" sz="1600"/>
              <a:t>Avant d'enseigner le contenu du module 12, l'enseignant doit:</a:t>
            </a:r>
          </a:p>
          <a:p>
            <a:pPr rtl="0">
              <a:lnSpc>
                <a:spcPct val="85000"/>
              </a:lnSpc>
              <a:spcBef>
                <a:spcPct val="30000"/>
              </a:spcBef>
              <a:buFont typeface="Arial" panose="020B0604020202020204" pitchFamily="34" charset="0"/>
              <a:buChar char="•"/>
            </a:pPr>
            <a:r>
              <a:rPr lang="fr-FR" sz="1600"/>
              <a:t>Examiner les activités et les évaluations de ce module.</a:t>
            </a:r>
          </a:p>
          <a:p>
            <a:pPr rtl="0">
              <a:lnSpc>
                <a:spcPct val="85000"/>
              </a:lnSpc>
              <a:spcBef>
                <a:spcPct val="30000"/>
              </a:spcBef>
              <a:buFont typeface="Arial" panose="020B0604020202020204" pitchFamily="34" charset="0"/>
              <a:buChar char="•"/>
            </a:pPr>
            <a:r>
              <a:rPr lang="fr-FR" sz="1600"/>
              <a:t>Essayez d'inclure autant de questions que possible pour maintenir l'intérêt des élèves pendant la présentation en classe.</a:t>
            </a:r>
          </a:p>
          <a:p>
            <a:pPr marL="0" indent="0" rtl="0" eaLnBrk="1" hangingPunct="1">
              <a:lnSpc>
                <a:spcPct val="85000"/>
              </a:lnSpc>
              <a:spcBef>
                <a:spcPct val="30000"/>
              </a:spcBef>
              <a:buNone/>
            </a:pPr>
            <a:r>
              <a:rPr lang="fr-FR" sz="1600"/>
              <a:t>Rubrique 12.1</a:t>
            </a:r>
          </a:p>
          <a:p>
            <a:pPr lvl="1" rtl="0">
              <a:lnSpc>
                <a:spcPct val="85000"/>
              </a:lnSpc>
              <a:spcBef>
                <a:spcPct val="30000"/>
              </a:spcBef>
            </a:pPr>
            <a:r>
              <a:rPr lang="fr-FR" sz="1600"/>
              <a:t>Posez les questions suivantes aux étudiants afin de les faire débattre:</a:t>
            </a:r>
          </a:p>
          <a:p>
            <a:pPr lvl="2" rtl="0">
              <a:lnSpc>
                <a:spcPct val="85000"/>
              </a:lnSpc>
              <a:spcBef>
                <a:spcPct val="30000"/>
              </a:spcBef>
            </a:pPr>
            <a:r>
              <a:rPr lang="fr-FR" sz="1600"/>
              <a:t>Quels sont les pilotes de l'épuisement d'adresse IPv4?</a:t>
            </a:r>
          </a:p>
          <a:p>
            <a:pPr lvl="2" rtl="0">
              <a:lnSpc>
                <a:spcPct val="85000"/>
              </a:lnSpc>
              <a:spcBef>
                <a:spcPct val="30000"/>
              </a:spcBef>
            </a:pPr>
            <a:r>
              <a:rPr lang="fr-FR" sz="1600"/>
              <a:t>Discutez des trois types de techniques de migration IPv6.</a:t>
            </a:r>
          </a:p>
          <a:p>
            <a:pPr marL="0" indent="0" rtl="0">
              <a:lnSpc>
                <a:spcPct val="85000"/>
              </a:lnSpc>
              <a:spcBef>
                <a:spcPct val="30000"/>
              </a:spcBef>
              <a:buNone/>
            </a:pPr>
            <a:r>
              <a:rPr lang="fr-FR" sz="1600"/>
              <a:t>Rubrique 12.2</a:t>
            </a:r>
          </a:p>
          <a:p>
            <a:pPr lvl="1" rtl="0">
              <a:lnSpc>
                <a:spcPct val="85000"/>
              </a:lnSpc>
              <a:spcBef>
                <a:spcPct val="30000"/>
              </a:spcBef>
            </a:pPr>
            <a:r>
              <a:rPr lang="fr-FR" sz="1600"/>
              <a:t>Posez les questions suivantes aux étudiants afin de les faire débattre:</a:t>
            </a:r>
          </a:p>
          <a:p>
            <a:pPr lvl="2" rtl="0">
              <a:lnSpc>
                <a:spcPct val="85000"/>
              </a:lnSpc>
              <a:spcBef>
                <a:spcPct val="30000"/>
              </a:spcBef>
            </a:pPr>
            <a:r>
              <a:rPr lang="fr-FR" sz="1600"/>
              <a:t>Travailler sur plusieurs exemples de compression d'adresses IPv6 au tableau.</a:t>
            </a:r>
          </a:p>
          <a:p>
            <a:pPr lvl="2" rtl="0">
              <a:lnSpc>
                <a:spcPct val="85000"/>
              </a:lnSpc>
              <a:spcBef>
                <a:spcPct val="30000"/>
              </a:spcBef>
            </a:pPr>
            <a:r>
              <a:rPr lang="fr-FR" sz="1600"/>
              <a:t>Expliquez pourquoi il ne peut y avoir qu'une seule instance d'un double deux-points «።» dans une adresse IPv6.</a:t>
            </a:r>
          </a:p>
          <a:p>
            <a:pPr eaLnBrk="1" hangingPunct="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12245</TotalTime>
  <Words>6730</Words>
  <Application>Microsoft Office PowerPoint</Application>
  <PresentationFormat>On-screen Show (16:9)</PresentationFormat>
  <Paragraphs>759</Paragraphs>
  <Slides>65</Slides>
  <Notes>63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65</vt:i4>
      </vt:variant>
    </vt:vector>
  </HeadingPairs>
  <TitlesOfParts>
    <vt:vector size="71" baseType="lpstr">
      <vt:lpstr>CiscoSans ExtraLight</vt:lpstr>
      <vt:lpstr>Arial</vt:lpstr>
      <vt:lpstr>Calibri</vt:lpstr>
      <vt:lpstr>Courier New</vt:lpstr>
      <vt:lpstr>Wingdings</vt:lpstr>
      <vt:lpstr>Default Theme</vt:lpstr>
      <vt:lpstr>Module 12: Adressage IPv6</vt:lpstr>
      <vt:lpstr>Contenu pédagogique de l'instructeur - Guide de planification du module 12</vt:lpstr>
      <vt:lpstr>À quoi s'attendre dans ce module</vt:lpstr>
      <vt:lpstr>À quoi s'attendre dans ce module (suite)</vt:lpstr>
      <vt:lpstr>Vérifiez votre compréhension</vt:lpstr>
      <vt:lpstr>Activités du mode physique du Packet Tracer :</vt:lpstr>
      <vt:lpstr>Module 12: Activités</vt:lpstr>
      <vt:lpstr>Module 12 : Activités ( Cont.)</vt:lpstr>
      <vt:lpstr>Module 12 : Meilleures pratiques</vt:lpstr>
      <vt:lpstr>Module 12: Meilleures Pratiques (Suite)</vt:lpstr>
      <vt:lpstr>Module 12: Meilleures Pratiques (Suite)</vt:lpstr>
      <vt:lpstr>Module 12: Meilleures Pratiques (Suite)</vt:lpstr>
      <vt:lpstr>Module 12: Adressage IPv6</vt:lpstr>
      <vt:lpstr>Objectifs du Module</vt:lpstr>
      <vt:lpstr>Objectifs du module (suite)</vt:lpstr>
      <vt:lpstr>12.1 Problèmes IPv4</vt:lpstr>
      <vt:lpstr>Problèmes IPv4 Nécessité pour IPv6</vt:lpstr>
      <vt:lpstr>Problèmes IPv4 Coexistence de l'IPv4 et de l'IPv6</vt:lpstr>
      <vt:lpstr>12.2 Représentation de l'adresse IPv6</vt:lpstr>
      <vt:lpstr>Représentation d'adresses IPv6 Formats d'adressage IPv6 </vt:lpstr>
      <vt:lpstr>Représentation des adresses IPv6 Règle 1 - Omettre le zéro de début (Leading Zero)</vt:lpstr>
      <vt:lpstr>Représentation des adresses IPv6 Règle 2 -Double Deux Points</vt:lpstr>
      <vt:lpstr>12.3 Types d'adresses IPv6</vt:lpstr>
      <vt:lpstr>Types d'adresses IPv6 Monodiffusion, Multidiffusion, Anycast</vt:lpstr>
      <vt:lpstr>Types d'adresses IPv6 Longueur du préfixe IPv6</vt:lpstr>
      <vt:lpstr>Types d'adresses IPv6 Types d'adresses IPv6 Unicast</vt:lpstr>
      <vt:lpstr>Types d'adresses IPv6 Une Remarque à propos de l'adresse locale unique</vt:lpstr>
      <vt:lpstr>Types d'adresses IPv6 IPv6 GUA</vt:lpstr>
      <vt:lpstr>Types d'adresses IPv6 IPv6 Structure GUA</vt:lpstr>
      <vt:lpstr>Types d'adresses IPv6 IPv6 LLA</vt:lpstr>
      <vt:lpstr>12.4 Configuration statique GUA et LLA</vt:lpstr>
      <vt:lpstr>Configuration statique GUA et LLA Configuration statique GUA sur un routeur</vt:lpstr>
      <vt:lpstr>Configuration statique GUA et LLA Configuration statique GUA sur un hôte Windows</vt:lpstr>
      <vt:lpstr>Configuration statique GUA et LLA Configuration Configuration statique d'une adresse monodiffusion Lien-Local</vt:lpstr>
      <vt:lpstr>12.5 Adressage dynamique pour les IPv6 GUA</vt:lpstr>
      <vt:lpstr>Adressage dynamique pour les IPv6 GUA Messages RS et RA</vt:lpstr>
      <vt:lpstr>Adressage dynamique pour les IPv6 GUA Méthode 1: SLAAC</vt:lpstr>
      <vt:lpstr>Adressage dynamique pour les IPv6 GUA Méthode 2: SLAAC et DHCP sans état</vt:lpstr>
      <vt:lpstr>Adressage dynamique pour les IPv6 GUA Méthode 3: DHCPv6 avec état</vt:lpstr>
      <vt:lpstr>Adressage dynamique pour les IPv6 GUA Processus EUI-64 contre génération aléatoire</vt:lpstr>
      <vt:lpstr>Adressage dynamique pour les IPv6 GUA Processus EUI-64</vt:lpstr>
      <vt:lpstr>Adressage dynamique pour les IPv6 GUA Identifiants d'interface générés de manière aléatoire</vt:lpstr>
      <vt:lpstr>12.6 Adressage dynamique pour les LLA IPv6</vt:lpstr>
      <vt:lpstr>Adressage dynamique pour les IPv6 LLA LLA dynamiques</vt:lpstr>
      <vt:lpstr>Adressage dynamique pour les IPv6 LLA LLA dynamiques sur Windows</vt:lpstr>
      <vt:lpstr>Adressage dynamique pour les IPv6 LLA LLAs dynamiques sur les routeurs Cisco</vt:lpstr>
      <vt:lpstr>Adressage dynamique pour les IPv6 LLA Vérifier la configuration de l'adresse IPv6</vt:lpstr>
      <vt:lpstr>Module pratique et Questionnaire Packet Tracer — Configurer l'adressage IPv6</vt:lpstr>
      <vt:lpstr>12.7 Adresses de multidiffusion IPv6</vt:lpstr>
      <vt:lpstr>Adresses de multidiffusion IPv6 Adresses de multidiffusion IPv6 attribuées</vt:lpstr>
      <vt:lpstr>Adresses de multidiffusion IPv6 Adresses de multidiffusion IPv6 bien connues</vt:lpstr>
      <vt:lpstr>Adresses de multidiffusion IPv6 Noeud sollicité IPv6 Multicast</vt:lpstr>
      <vt:lpstr>Module Pratique et Questionnaire Travaux pratiques — Identifier les adresses IPv6</vt:lpstr>
      <vt:lpstr>12.8 Sous-réseau d'un réseau IPv6</vt:lpstr>
      <vt:lpstr>Sous-réseautage d'un réseau IPv6 Sous-réseautage utilisant l'ID de sous-réseau</vt:lpstr>
      <vt:lpstr>Sous-réseau d'un réseau IPv6 Exemple de sous-réseau IPv6</vt:lpstr>
      <vt:lpstr>Sous-réseautage un réseau IPv6 Allocation de sous-réseau IPv6</vt:lpstr>
      <vt:lpstr>Sous-réseautage d'un réseau IPv6 Routeur configuré avec des sous-réseaux IPv6</vt:lpstr>
      <vt:lpstr>2.9 Module pratique et questionnaire</vt:lpstr>
      <vt:lpstr>Module pratique et questionnaire Packet Tracer - Mise en œuvre d'un système d'adressage IPv6 divisé en sous-réseaux</vt:lpstr>
      <vt:lpstr>Module Pratique et Questionnaire Packet Tracer - Configurer des adresses IPv6 sur des périphériques réseau - Mode physique Travaux Pratiques - Configurer des adresses IPv6 sur des périphériques réseau</vt:lpstr>
      <vt:lpstr>Module Pratique et Questionnaire Qu'est-ce que j'ai appris dans ce module?</vt:lpstr>
      <vt:lpstr>Module pratique et questionnaire Qu'est-ce que j'ai appris dans ce module? (Cont.)</vt:lpstr>
      <vt:lpstr>Module 12: Concepts WLAN Nouveaux termes et commandes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Jeff Luman -X (jluman - UNICON INC at Cisco)</cp:lastModifiedBy>
  <cp:revision>397</cp:revision>
  <dcterms:created xsi:type="dcterms:W3CDTF">2019-10-18T06:21:22Z</dcterms:created>
  <dcterms:modified xsi:type="dcterms:W3CDTF">2021-04-13T19:31:02Z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