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5.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6.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7.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18.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19.xml" ContentType="application/vnd.openxmlformats-officedocument.presentationml.tag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tags/tag20.xml" ContentType="application/vnd.openxmlformats-officedocument.presentationml.tags+xml"/>
  <Override PartName="/ppt/notesSlides/notesSlide54.xml" ContentType="application/vnd.openxmlformats-officedocument.presentationml.notesSlide+xml"/>
  <Override PartName="/ppt/tags/tag21.xml" ContentType="application/vnd.openxmlformats-officedocument.presentationml.tags+xml"/>
  <Override PartName="/ppt/notesSlides/notesSlide55.xml" ContentType="application/vnd.openxmlformats-officedocument.presentationml.notesSlide+xml"/>
  <Override PartName="/ppt/tags/tag22.xml" ContentType="application/vnd.openxmlformats-officedocument.presentationml.tags+xml"/>
  <Override PartName="/ppt/notesSlides/notesSlide56.xml" ContentType="application/vnd.openxmlformats-officedocument.presentationml.notesSlide+xml"/>
  <Override PartName="/ppt/tags/tag23.xml" ContentType="application/vnd.openxmlformats-officedocument.presentationml.tags+xml"/>
  <Override PartName="/ppt/notesSlides/notesSlide57.xml" ContentType="application/vnd.openxmlformats-officedocument.presentationml.notesSlide+xml"/>
  <Override PartName="/ppt/tags/tag24.xml" ContentType="application/vnd.openxmlformats-officedocument.presentationml.tags+xml"/>
  <Override PartName="/ppt/notesSlides/notesSlide58.xml" ContentType="application/vnd.openxmlformats-officedocument.presentationml.notesSlide+xml"/>
  <Override PartName="/ppt/tags/tag25.xml" ContentType="application/vnd.openxmlformats-officedocument.presentationml.tags+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3"/>
  </p:notesMasterIdLst>
  <p:sldIdLst>
    <p:sldId id="513" r:id="rId2"/>
    <p:sldId id="1116" r:id="rId3"/>
    <p:sldId id="1070" r:id="rId4"/>
    <p:sldId id="1115" r:id="rId5"/>
    <p:sldId id="1117" r:id="rId6"/>
    <p:sldId id="1118" r:id="rId7"/>
    <p:sldId id="1119" r:id="rId8"/>
    <p:sldId id="1120" r:id="rId9"/>
    <p:sldId id="1121" r:id="rId10"/>
    <p:sldId id="876" r:id="rId11"/>
    <p:sldId id="860" r:id="rId12"/>
    <p:sldId id="759" r:id="rId13"/>
    <p:sldId id="1054" r:id="rId14"/>
    <p:sldId id="1055" r:id="rId15"/>
    <p:sldId id="1095" r:id="rId16"/>
    <p:sldId id="1099" r:id="rId17"/>
    <p:sldId id="1097" r:id="rId18"/>
    <p:sldId id="1098" r:id="rId19"/>
    <p:sldId id="1056" r:id="rId20"/>
    <p:sldId id="1057" r:id="rId21"/>
    <p:sldId id="1058" r:id="rId22"/>
    <p:sldId id="1059" r:id="rId23"/>
    <p:sldId id="1060" r:id="rId24"/>
    <p:sldId id="1063" r:id="rId25"/>
    <p:sldId id="1064" r:id="rId26"/>
    <p:sldId id="1065" r:id="rId27"/>
    <p:sldId id="1066" r:id="rId28"/>
    <p:sldId id="1067" r:id="rId29"/>
    <p:sldId id="1071" r:id="rId30"/>
    <p:sldId id="1072" r:id="rId31"/>
    <p:sldId id="1073" r:id="rId32"/>
    <p:sldId id="1074" r:id="rId33"/>
    <p:sldId id="1114" r:id="rId34"/>
    <p:sldId id="1077" r:id="rId35"/>
    <p:sldId id="1078" r:id="rId36"/>
    <p:sldId id="1079" r:id="rId37"/>
    <p:sldId id="1080" r:id="rId38"/>
    <p:sldId id="1081" r:id="rId39"/>
    <p:sldId id="1082" r:id="rId40"/>
    <p:sldId id="1100" r:id="rId41"/>
    <p:sldId id="1101" r:id="rId42"/>
    <p:sldId id="1085" r:id="rId43"/>
    <p:sldId id="1086" r:id="rId44"/>
    <p:sldId id="1102" r:id="rId45"/>
    <p:sldId id="1103" r:id="rId46"/>
    <p:sldId id="1104" r:id="rId47"/>
    <p:sldId id="1105" r:id="rId48"/>
    <p:sldId id="1087" r:id="rId49"/>
    <p:sldId id="1106" r:id="rId50"/>
    <p:sldId id="1107" r:id="rId51"/>
    <p:sldId id="1108" r:id="rId52"/>
    <p:sldId id="1109" r:id="rId53"/>
    <p:sldId id="1110" r:id="rId54"/>
    <p:sldId id="1111" r:id="rId55"/>
    <p:sldId id="1112" r:id="rId56"/>
    <p:sldId id="957" r:id="rId57"/>
    <p:sldId id="1092" r:id="rId58"/>
    <p:sldId id="958" r:id="rId59"/>
    <p:sldId id="1089" r:id="rId60"/>
    <p:sldId id="1122" r:id="rId61"/>
    <p:sldId id="291" r:id="rId62"/>
  </p:sldIdLst>
  <p:sldSz cx="9144000" cy="5143500" type="screen16x9"/>
  <p:notesSz cx="6858000" cy="9144000"/>
  <p:custDataLst>
    <p:tags r:id="rId64"/>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 xmlns:p15="http://schemas.microsoft.com/office/powerpoint/2012/main">
        <p15:guide id="1" orient="horz" pos="1620">
          <p15:clr>
            <a:srgbClr val="A4A3A4"/>
          </p15:clr>
        </p15:guide>
        <p15:guide id="2" pos="336">
          <p15:clr>
            <a:srgbClr val="A4A3A4"/>
          </p15:clr>
        </p15:guide>
      </p15:sldGuideLst>
    </p:ext>
    <p:ext uri="{2D200454-40CA-4A62-9FC3-DE9A4176ACB9}">
      <p15:notes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29"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90" autoAdjust="0"/>
    <p:restoredTop sz="77288" autoAdjust="0"/>
  </p:normalViewPr>
  <p:slideViewPr>
    <p:cSldViewPr snapToGrid="0" showGuides="1">
      <p:cViewPr varScale="1">
        <p:scale>
          <a:sx n="90" d="100"/>
          <a:sy n="90" d="100"/>
        </p:scale>
        <p:origin x="-1090"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notesViewPr>
    <p:cSldViewPr snapToGrid="0">
      <p:cViewPr varScale="1">
        <p:scale>
          <a:sx n="62" d="100"/>
          <a:sy n="62" d="100"/>
        </p:scale>
        <p:origin x="2184" y="43"/>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gs" Target="tags/tag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6/2/2020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14.1 - Transport des données</a:t>
            </a:r>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14.1 - Transport des données</a:t>
            </a:r>
          </a:p>
          <a:p>
            <a:pPr rtl="0"/>
            <a:r>
              <a:rPr lang="fr-FR"/>
              <a:t>14.1.1 - Rôle de la couche de transport</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14.1 - Transport des données</a:t>
            </a:r>
          </a:p>
          <a:p>
            <a:pPr rtl="0"/>
            <a:r>
              <a:rPr lang="fr-FR"/>
              <a:t>14.1.2 - Responsabilités de la couche de transport</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18664353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c="http://schemas.openxmlformats.org/drawingml/2006/chart" xmlns:c15="http://schemas.microsoft.com/office/drawing/2012/chart" xmlns:a16="http://schemas.microsoft.com/office/drawing/2014/main" id="{D2AE65D2-E8A9-4DEA-8D3E-EAE0A86F4E33}"/>
              </a:ext>
            </a:extLst>
          </p:cNvPr>
          <p:cNvSpPr>
            <a:spLocks noGrp="1"/>
          </p:cNvSpPr>
          <p:nvPr>
            <p:ph type="body" idx="1"/>
          </p:nvPr>
        </p:nvSpPr>
        <p:spPr/>
        <p:txBody>
          <a:bodyPr/>
          <a:lstStyle/>
          <a:p>
            <a:pPr rtl="0"/>
            <a:r>
              <a:rPr lang="fr-FR"/>
              <a:t>14 - Couche de transport</a:t>
            </a:r>
          </a:p>
          <a:p>
            <a:pPr rtl="0"/>
            <a:r>
              <a:rPr lang="fr-FR"/>
              <a:t>14.1 - Transport des données</a:t>
            </a:r>
          </a:p>
          <a:p>
            <a:pPr rtl="0"/>
            <a:r>
              <a:rPr lang="fr-FR"/>
              <a:t>14.1.3 - Protocoles de la couche de transport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c="http://schemas.openxmlformats.org/drawingml/2006/chart" xmlns:c15="http://schemas.microsoft.com/office/drawing/2012/chart" xmlns:a16="http://schemas.microsoft.com/office/drawing/2014/main" id="{9B27BCDD-D2E0-4E2D-928E-1E27B4BF8740}"/>
              </a:ext>
            </a:extLst>
          </p:cNvPr>
          <p:cNvSpPr>
            <a:spLocks noGrp="1"/>
          </p:cNvSpPr>
          <p:nvPr>
            <p:ph type="body" idx="1"/>
          </p:nvPr>
        </p:nvSpPr>
        <p:spPr/>
        <p:txBody>
          <a:bodyPr/>
          <a:lstStyle/>
          <a:p>
            <a:pPr rtl="0"/>
            <a:r>
              <a:rPr lang="fr-FR"/>
              <a:t>14 - Couche de transport</a:t>
            </a:r>
          </a:p>
          <a:p>
            <a:pPr rtl="0"/>
            <a:r>
              <a:rPr lang="fr-FR"/>
              <a:t>14.1 - Transport des données</a:t>
            </a:r>
          </a:p>
          <a:p>
            <a:pPr rtl="0"/>
            <a:r>
              <a:rPr lang="fr-FR"/>
              <a:t>14.1.4 - TCP (Transmission Control Protocol)</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c="http://schemas.openxmlformats.org/drawingml/2006/chart" xmlns:c15="http://schemas.microsoft.com/office/drawing/2012/chart" xmlns:a16="http://schemas.microsoft.com/office/drawing/2014/main" id="{C9878DC3-8B4C-4358-8A3E-EF09D38A27B9}"/>
              </a:ext>
            </a:extLst>
          </p:cNvPr>
          <p:cNvSpPr>
            <a:spLocks noGrp="1"/>
          </p:cNvSpPr>
          <p:nvPr>
            <p:ph type="body" idx="1"/>
          </p:nvPr>
        </p:nvSpPr>
        <p:spPr/>
        <p:txBody>
          <a:bodyPr/>
          <a:lstStyle/>
          <a:p>
            <a:pPr rtl="0"/>
            <a:r>
              <a:rPr lang="fr-FR"/>
              <a:t>14 - Couche de transport</a:t>
            </a:r>
          </a:p>
          <a:p>
            <a:pPr rtl="0"/>
            <a:r>
              <a:rPr lang="fr-FR"/>
              <a:t>14.1 - Transport des données</a:t>
            </a:r>
          </a:p>
          <a:p>
            <a:pPr rtl="0"/>
            <a:r>
              <a:rPr lang="fr-FR"/>
              <a:t>14.1.5 - Protocole UDP (User Datagram Protocol)</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a:extLst>
              <a:ext uri="{FF2B5EF4-FFF2-40B4-BE49-F238E27FC236}">
                <a16:creationId xmlns="" xmlns:c="http://schemas.openxmlformats.org/drawingml/2006/chart" xmlns:c15="http://schemas.microsoft.com/office/drawing/2012/chart" xmlns:a16="http://schemas.microsoft.com/office/drawing/2014/main" id="{AB12BD5F-4A37-4D96-A8D8-7F4E79363003}"/>
              </a:ext>
            </a:extLst>
          </p:cNvPr>
          <p:cNvSpPr>
            <a:spLocks noGrp="1"/>
          </p:cNvSpPr>
          <p:nvPr>
            <p:ph type="body" idx="1"/>
          </p:nvPr>
        </p:nvSpPr>
        <p:spPr/>
        <p:txBody>
          <a:bodyPr/>
          <a:lstStyle/>
          <a:p>
            <a:pPr rtl="0"/>
            <a:r>
              <a:rPr lang="fr-FR"/>
              <a:t>14 - Couche de transport</a:t>
            </a:r>
          </a:p>
          <a:p>
            <a:pPr rtl="0"/>
            <a:r>
              <a:rPr lang="fr-FR"/>
              <a:t>14.1 - Transport des données</a:t>
            </a:r>
          </a:p>
          <a:p>
            <a:pPr rtl="0"/>
            <a:r>
              <a:rPr lang="fr-FR"/>
              <a:t>14.1.6 - La choix du protocole de couche transport le mieux adapté à une application donnée</a:t>
            </a:r>
          </a:p>
          <a:p>
            <a:pPr rtl="0"/>
            <a:r>
              <a:rPr lang="fr-FR"/>
              <a:t>14.1.7 - Vérifiez votre compréhension - Transport des données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14.2 - Présentation du protocole TCP</a:t>
            </a:r>
          </a:p>
        </p:txBody>
      </p:sp>
      <p:sp>
        <p:nvSpPr>
          <p:cNvPr id="4" name="Slide Number Placeholder 3"/>
          <p:cNvSpPr>
            <a:spLocks noGrp="1"/>
          </p:cNvSpPr>
          <p:nvPr>
            <p:ph type="sldNum" sz="quarter" idx="10"/>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14.2 - Présentation du protocole TCP</a:t>
            </a:r>
          </a:p>
          <a:p>
            <a:pPr rtl="0"/>
            <a:r>
              <a:rPr lang="fr-FR"/>
              <a:t>14.2.1 - Caractéristiques du protocole TCP</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25521254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La couche de transport</a:t>
            </a:r>
          </a:p>
          <a:p>
            <a:pPr rtl="0"/>
            <a:r>
              <a:rPr lang="fr-FR"/>
              <a:t>14.2 - Présentation du protocole TCP</a:t>
            </a:r>
          </a:p>
          <a:p>
            <a:pPr rtl="0"/>
            <a:r>
              <a:rPr lang="fr-FR"/>
              <a:t>14.2.2 - L'en-tête TCP</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41730398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rtl="0"/>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14.2 - Présentation du protocole TCP</a:t>
            </a:r>
          </a:p>
          <a:p>
            <a:pPr rtl="0"/>
            <a:r>
              <a:rPr lang="fr-FR"/>
              <a:t>14.2.3 - L'en-tête TCP</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41369941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14.2 - Présentation du protocole TCP</a:t>
            </a:r>
          </a:p>
          <a:p>
            <a:pPr rtl="0"/>
            <a:r>
              <a:rPr lang="fr-FR"/>
              <a:t>14.2.4 - Applications utilisant le protocole TCP</a:t>
            </a:r>
          </a:p>
          <a:p>
            <a:pPr rtl="0"/>
            <a:r>
              <a:rPr lang="fr-FR"/>
              <a:t>14.2.5 Vérifiez votre compréhension — Présentation du protocole UDP</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41133187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14.3 - Présentation du protocole UDP</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9777554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14.3 - Présentation du protocole UDP</a:t>
            </a:r>
          </a:p>
          <a:p>
            <a:pPr rtl="0"/>
            <a:r>
              <a:rPr lang="fr-FR"/>
              <a:t>14.3.1 - Caractéristiques du protocole UDP</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33155708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14.3 - Présentation du protocole UDP</a:t>
            </a:r>
          </a:p>
          <a:p>
            <a:pPr rtl="0"/>
            <a:r>
              <a:rPr lang="fr-FR"/>
              <a:t>14.3.2 - En-tête UDP</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29810029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14.3 - Présentation du protocole UDP</a:t>
            </a:r>
          </a:p>
          <a:p>
            <a:pPr rtl="0"/>
            <a:r>
              <a:rPr lang="fr-FR"/>
              <a:t>14.3.3 - Champs d'en-tête UDP</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22228829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14.3 - Présentation du protocole UDP</a:t>
            </a:r>
          </a:p>
          <a:p>
            <a:pPr rtl="0"/>
            <a:r>
              <a:rPr lang="fr-FR"/>
              <a:t>14.3.4 - Applications utilisant le protocole UDP</a:t>
            </a:r>
          </a:p>
          <a:p>
            <a:pPr rtl="0"/>
            <a:r>
              <a:rPr lang="fr-FR"/>
              <a:t>14.3.5 - Vérifiez votre compréhension — Présentation du protocole UDP</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33011971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14.4 - Les Numéros de port</a:t>
            </a:r>
          </a:p>
        </p:txBody>
      </p:sp>
      <p:sp>
        <p:nvSpPr>
          <p:cNvPr id="4" name="Slide Number Placeholder 3"/>
          <p:cNvSpPr>
            <a:spLocks noGrp="1"/>
          </p:cNvSpPr>
          <p:nvPr>
            <p:ph type="sldNum" sz="quarter" idx="10"/>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8155192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14.4 - Les Numéros de port</a:t>
            </a:r>
          </a:p>
          <a:p>
            <a:pPr rtl="0"/>
            <a:r>
              <a:rPr lang="fr-FR"/>
              <a:t>14.4.1 - Communications Multiples et Séparées</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8278725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14.4 - Les Numéros de port</a:t>
            </a:r>
          </a:p>
          <a:p>
            <a:pPr rtl="0"/>
            <a:r>
              <a:rPr lang="fr-FR"/>
              <a:t>14.4.2 – Paires d'interfaces de connexion</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1134731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14.4 - Les Numéros de port</a:t>
            </a:r>
          </a:p>
          <a:p>
            <a:pPr rtl="0"/>
            <a:r>
              <a:rPr lang="fr-FR"/>
              <a:t>14.4.3 - Groupes de numéros de port</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8900367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14.4 - Les Numéros de port</a:t>
            </a:r>
          </a:p>
          <a:p>
            <a:pPr rtl="0"/>
            <a:r>
              <a:rPr lang="fr-FR"/>
              <a:t>14.4.3 - Groupes de numéros de port (suite)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14860620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14.4 - Les Numéros de port</a:t>
            </a:r>
          </a:p>
          <a:p>
            <a:pPr rtl="0"/>
            <a:r>
              <a:rPr lang="fr-FR"/>
              <a:t>14.4.4 - La commande netstat</a:t>
            </a:r>
          </a:p>
          <a:p>
            <a:pPr rtl="0"/>
            <a:r>
              <a:rPr lang="fr-FR"/>
              <a:t>14.4.5 – Vérifiez votre compréhension - Les Numéros de port</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14120748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14.5 - Processus de communication TCP</a:t>
            </a:r>
          </a:p>
        </p:txBody>
      </p:sp>
      <p:sp>
        <p:nvSpPr>
          <p:cNvPr id="4" name="Slide Number Placeholder 3"/>
          <p:cNvSpPr>
            <a:spLocks noGrp="1"/>
          </p:cNvSpPr>
          <p:nvPr>
            <p:ph type="sldNum" sz="quarter" idx="10"/>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12009606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14.5 - Processus de communication TCP</a:t>
            </a:r>
          </a:p>
          <a:p>
            <a:pPr rtl="0"/>
            <a:r>
              <a:rPr lang="fr-FR"/>
              <a:t>14.5.1 - Processus de serveur TCP</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610095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14.5 - Processus de communication TCP</a:t>
            </a:r>
          </a:p>
          <a:p>
            <a:pPr rtl="0"/>
            <a:r>
              <a:rPr lang="fr-FR"/>
              <a:t>14.5.2 - Établissement d'une connexion TCP</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8782842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14.5 - Processus de communication TCP</a:t>
            </a:r>
          </a:p>
          <a:p>
            <a:pPr rtl="0"/>
            <a:r>
              <a:rPr lang="fr-FR"/>
              <a:t>14.5.3 - La fin de session</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3186482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14.5 - Processus de communication TCP</a:t>
            </a:r>
          </a:p>
          <a:p>
            <a:pPr rtl="0"/>
            <a:r>
              <a:rPr lang="fr-FR"/>
              <a:t>14.5.4 -  Établissement de la connexion en trois étapes</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60554097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14.5 - Processus de communication TCP</a:t>
            </a:r>
          </a:p>
          <a:p>
            <a:pPr rtl="0"/>
            <a:r>
              <a:rPr lang="fr-FR"/>
              <a:t>14.5.4 - Analyse de la connexion TCP en trois étapes</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34056580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14.5 - Processus de communication TCP</a:t>
            </a:r>
          </a:p>
          <a:p>
            <a:pPr rtl="0"/>
            <a:r>
              <a:rPr lang="fr-FR"/>
              <a:t>14.5.5 - Vidéo – Connexion TCP en trois étapes</a:t>
            </a:r>
          </a:p>
          <a:p>
            <a:pPr rtl="0"/>
            <a:r>
              <a:rPr lang="fr-FR"/>
              <a:t>14.5.6 - Vérifiez votre compréhension - Processus de communication TCP</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2167641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	</a:t>
            </a:r>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14.6 - Fiabilité et contrôle de flux</a:t>
            </a:r>
          </a:p>
        </p:txBody>
      </p:sp>
      <p:sp>
        <p:nvSpPr>
          <p:cNvPr id="4" name="Slide Number Placeholder 3"/>
          <p:cNvSpPr>
            <a:spLocks noGrp="1"/>
          </p:cNvSpPr>
          <p:nvPr>
            <p:ph type="sldNum" sz="quarter" idx="10"/>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17190075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14.6 - Fiabilité et contrôle de flux</a:t>
            </a:r>
          </a:p>
          <a:p>
            <a:pPr rtl="0"/>
            <a:r>
              <a:rPr lang="fr-FR"/>
              <a:t>14.6.1 – Fiabilité du TCP - Livraison garantie et ordonnée</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37829707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14.6 - Fiabilité et contrôle de flux</a:t>
            </a:r>
          </a:p>
          <a:p>
            <a:pPr rtl="0"/>
            <a:r>
              <a:rPr lang="fr-FR"/>
              <a:t>14.6.2  - Vidéo - Fiabilité du protocole TCP - Numéros d'ordre et accusés de réception</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220831717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14.6 - Fiabilité et contrôle de flux</a:t>
            </a:r>
          </a:p>
          <a:p>
            <a:pPr rtl="0"/>
            <a:r>
              <a:rPr lang="fr-FR"/>
              <a:t>14.6.3 Fiabilité du protocole TCP – Perte de données et retransmission</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6081174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14.6 - Fiabilité et contrôle de flux</a:t>
            </a:r>
          </a:p>
          <a:p>
            <a:pPr rtl="0"/>
            <a:r>
              <a:rPr lang="fr-FR"/>
              <a:t>14.6.3 Fiabilité du protocole TCP – Perte de données et retransmission (Suite)</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277469916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14.6 - Fiabilité et contrôle de flux</a:t>
            </a:r>
          </a:p>
          <a:p>
            <a:pPr rtl="0"/>
            <a:r>
              <a:rPr lang="fr-FR"/>
              <a:t>14.6.4 - Vidéo – Fiabilité du TCP – Perte de données et retransmission</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131317713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14.6 - Fiabilité et contrôle de flux</a:t>
            </a:r>
          </a:p>
          <a:p>
            <a:pPr rtl="0"/>
            <a:r>
              <a:rPr lang="fr-FR"/>
              <a:t>14.6.5 - Contrôle de flux TCP - Taille de fenêtre et accusés de réception</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349233429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14.6 - Fiabilité et contrôle de flux</a:t>
            </a:r>
          </a:p>
          <a:p>
            <a:pPr rtl="0"/>
            <a:r>
              <a:rPr lang="fr-FR"/>
              <a:t>14.6.6 — Contrôle du flux TCP — Taille maximale du segment (MSS)</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22211308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14.6 - Fiabilité et contrôle de flux</a:t>
            </a:r>
          </a:p>
          <a:p>
            <a:pPr rtl="0"/>
            <a:r>
              <a:rPr lang="fr-FR"/>
              <a:t>14.6.7 - Contrôle de flux TCP - Prévention des encombrements</a:t>
            </a:r>
          </a:p>
          <a:p>
            <a:pPr rtl="0"/>
            <a:r>
              <a:rPr lang="fr-FR"/>
              <a:t>14.6.8 — Vérifiez que vous comprenez — Fiabilité et contrôle de flux</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202463342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14.7 Communication du protocole UDP</a:t>
            </a:r>
          </a:p>
        </p:txBody>
      </p:sp>
      <p:sp>
        <p:nvSpPr>
          <p:cNvPr id="4" name="Slide Number Placeholder 3"/>
          <p:cNvSpPr>
            <a:spLocks noGrp="1"/>
          </p:cNvSpPr>
          <p:nvPr>
            <p:ph type="sldNum" sz="quarter" idx="10"/>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12912282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14.7 - Communication du protocole UDP</a:t>
            </a:r>
          </a:p>
          <a:p>
            <a:pPr rtl="0"/>
            <a:r>
              <a:rPr lang="fr-FR"/>
              <a:t>14.7.1 - Faible surcharge et fiabilité du protocole UDP</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125855652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14.7 - Communication du protocole UDP</a:t>
            </a:r>
          </a:p>
          <a:p>
            <a:pPr rtl="0"/>
            <a:r>
              <a:rPr lang="fr-FR"/>
              <a:t>14.7.2 - Réassemblage de datagramme UDP</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3770027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14.7 - Communication du protocole UDP</a:t>
            </a:r>
          </a:p>
          <a:p>
            <a:pPr rtl="0"/>
            <a:r>
              <a:rPr lang="fr-FR"/>
              <a:t>14.7.3 - Processus et requêtes des serveurs UDP</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121645969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14 - Couche de transport</a:t>
            </a:r>
          </a:p>
          <a:p>
            <a:pPr rtl="0"/>
            <a:r>
              <a:rPr lang="fr-FR"/>
              <a:t>14.7 - Communication du protocole UDP</a:t>
            </a:r>
          </a:p>
          <a:p>
            <a:pPr rtl="0"/>
            <a:r>
              <a:rPr lang="fr-FR"/>
              <a:t>14.7.4 - Processus des client UDP </a:t>
            </a:r>
          </a:p>
          <a:p>
            <a:pPr rtl="0"/>
            <a:r>
              <a:rPr lang="fr-FR"/>
              <a:t>14.7.5 Vérifiez votre compréhension - Communication du protocole UDP</a:t>
            </a:r>
          </a:p>
        </p:txBody>
      </p:sp>
      <p:sp>
        <p:nvSpPr>
          <p:cNvPr id="4" name="Slide Number Placeholder 3"/>
          <p:cNvSpPr>
            <a:spLocks noGrp="1"/>
          </p:cNvSpPr>
          <p:nvPr>
            <p:ph type="sldNum" sz="quarter" idx="5"/>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357439733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a:t>14 - Couche de transport</a:t>
            </a:r>
          </a:p>
          <a:p>
            <a:pPr rtl="0">
              <a:buFontTx/>
              <a:buNone/>
            </a:pPr>
            <a:r>
              <a:rPr lang="fr-FR"/>
              <a:t>14.8 – Module pratique et questionnaire</a:t>
            </a:r>
          </a:p>
        </p:txBody>
      </p:sp>
      <p:sp>
        <p:nvSpPr>
          <p:cNvPr id="4" name="Slide Number Placeholder 3"/>
          <p:cNvSpPr>
            <a:spLocks noGrp="1"/>
          </p:cNvSpPr>
          <p:nvPr>
            <p:ph type="sldNum" sz="quarter" idx="10"/>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57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14 - Couche de transport</a:t>
            </a:r>
          </a:p>
          <a:p>
            <a:pPr rtl="0"/>
            <a:r>
              <a:rPr lang="fr-FR"/>
              <a:t>14.8 - Module pratique et questionnaire</a:t>
            </a:r>
          </a:p>
          <a:p>
            <a:pPr rtl="0"/>
            <a:r>
              <a:rPr lang="fr-FR"/>
              <a:t>14.8.1 - Packet Tracer - Communications des protocoles TCP et UDP</a:t>
            </a:r>
          </a:p>
        </p:txBody>
      </p:sp>
    </p:spTree>
    <p:extLst>
      <p:ext uri="{BB962C8B-B14F-4D97-AF65-F5344CB8AC3E}">
        <p14:creationId xmlns:p14="http://schemas.microsoft.com/office/powerpoint/2010/main" val="5706369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58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14 - Couche de transport</a:t>
            </a:r>
          </a:p>
          <a:p>
            <a:pPr rtl="0"/>
            <a:r>
              <a:rPr lang="fr-FR"/>
              <a:t>14.8 - Module pratique et questionnaire</a:t>
            </a:r>
          </a:p>
          <a:p>
            <a:pPr rtl="0"/>
            <a:r>
              <a:rPr lang="fr-FR"/>
              <a:t>Qu'est-ce que j'ai appris dans ce module?</a:t>
            </a:r>
          </a:p>
        </p:txBody>
      </p:sp>
    </p:spTree>
    <p:extLst>
      <p:ext uri="{BB962C8B-B14F-4D97-AF65-F5344CB8AC3E}">
        <p14:creationId xmlns:p14="http://schemas.microsoft.com/office/powerpoint/2010/main" val="147682419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59</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14 - Couche de transport</a:t>
            </a:r>
          </a:p>
          <a:p>
            <a:pPr rtl="0"/>
            <a:r>
              <a:rPr lang="fr-FR"/>
              <a:t>14.8 - Module pratique et questionnaire</a:t>
            </a:r>
          </a:p>
          <a:p>
            <a:pPr rtl="0"/>
            <a:r>
              <a:rPr lang="fr-FR"/>
              <a:t>14.8.2 - Qu'est-ce que j'ai appris dans ce module? (Suite)</a:t>
            </a:r>
          </a:p>
          <a:p>
            <a:pPr rtl="0"/>
            <a:r>
              <a:rPr lang="fr-FR"/>
              <a:t>14.8.3 - Module Questionnaire - Couche de transport</a:t>
            </a:r>
          </a:p>
        </p:txBody>
      </p:sp>
    </p:spTree>
    <p:extLst>
      <p:ext uri="{BB962C8B-B14F-4D97-AF65-F5344CB8AC3E}">
        <p14:creationId xmlns:p14="http://schemas.microsoft.com/office/powerpoint/2010/main" val="270743468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60</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62410346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a:endParaRPr lang="en-GB" dirty="0"/>
          </a:p>
        </p:txBody>
      </p:sp>
    </p:spTree>
    <p:extLst>
      <p:ext uri="{BB962C8B-B14F-4D97-AF65-F5344CB8AC3E}">
        <p14:creationId xmlns:p14="http://schemas.microsoft.com/office/powerpoint/2010/main" val="869264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10</a:t>
            </a:fld>
            <a:endParaRPr/>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11</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14 - Couche de transport</a:t>
            </a:r>
          </a:p>
          <a:p>
            <a:pPr rtl="0">
              <a:buFontTx/>
              <a:buNone/>
            </a:pPr>
            <a:r>
              <a:rPr lang="fr-FR"/>
              <a:t>14.0.2 -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 xmlns:c="http://schemas.openxmlformats.org/drawingml/2006/chart" xmlns:c15="http://schemas.microsoft.com/office/drawing/2012/char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 xmlns:c="http://schemas.openxmlformats.org/drawingml/2006/chart" xmlns:c15="http://schemas.microsoft.com/office/drawing/2012/char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4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7.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0.xml"/><Relationship Id="rId1" Type="http://schemas.openxmlformats.org/officeDocument/2006/relationships/tags" Target="../tags/tag2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14: La couche de transport</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 </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14: Couche de transport</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41394"/>
            <a:ext cx="9144000" cy="605390"/>
          </a:xfrm>
        </p:spPr>
        <p:txBody>
          <a:bodyPr/>
          <a:lstStyle/>
          <a:p>
            <a:pPr rtl="0" eaLnBrk="1" hangingPunct="1"/>
            <a:r>
              <a:rPr lang="fr-FR"/>
              <a:t>Objectifs du module</a:t>
            </a:r>
          </a:p>
        </p:txBody>
      </p:sp>
      <p:sp>
        <p:nvSpPr>
          <p:cNvPr id="3" name="Rectangle 1">
            <a:extLst>
              <a:ext uri="{FF2B5EF4-FFF2-40B4-BE49-F238E27FC236}">
                <a16:creationId xmlns="" xmlns:c="http://schemas.openxmlformats.org/drawingml/2006/chart" xmlns:c15="http://schemas.microsoft.com/office/drawing/2012/chart" xmlns:a16="http://schemas.microsoft.com/office/drawing/2014/main" id="{B5758CB9-E7D6-4639-ACDC-3F86DC2D2F72}"/>
              </a:ext>
            </a:extLst>
          </p:cNvPr>
          <p:cNvSpPr>
            <a:spLocks noChangeArrowheads="1"/>
          </p:cNvSpPr>
          <p:nvPr/>
        </p:nvSpPr>
        <p:spPr bwMode="auto">
          <a:xfrm>
            <a:off x="169682" y="646783"/>
            <a:ext cx="880463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Couche de transport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rtl="0" eaLnBrk="0" hangingPunct="0"/>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L'objectif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t>Comparer les opérations des protocoles de la La couche de transport dans la prise en charge de la communication de bout en bout.</a:t>
            </a:r>
          </a:p>
        </p:txBody>
      </p:sp>
      <p:graphicFrame>
        <p:nvGraphicFramePr>
          <p:cNvPr id="2" name="Table 1">
            <a:extLst>
              <a:ext uri="{FF2B5EF4-FFF2-40B4-BE49-F238E27FC236}">
                <a16:creationId xmlns="" xmlns:c="http://schemas.openxmlformats.org/drawingml/2006/chart" xmlns:c15="http://schemas.microsoft.com/office/drawing/2012/chart"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4278512903"/>
              </p:ext>
            </p:extLst>
          </p:nvPr>
        </p:nvGraphicFramePr>
        <p:xfrm>
          <a:off x="575036" y="1724001"/>
          <a:ext cx="8276733" cy="3129534"/>
        </p:xfrm>
        <a:graphic>
          <a:graphicData uri="http://schemas.openxmlformats.org/drawingml/2006/table">
            <a:tbl>
              <a:tblPr firstRow="1" firstCol="1" bandRow="1">
                <a:tableStyleId>{5C22544A-7EE6-4342-B048-85BDC9FD1C3A}</a:tableStyleId>
              </a:tblPr>
              <a:tblGrid>
                <a:gridCol w="2745245">
                  <a:extLst>
                    <a:ext uri="{9D8B030D-6E8A-4147-A177-3AD203B41FA5}">
                      <a16:colId xmlns="" xmlns:c="http://schemas.openxmlformats.org/drawingml/2006/chart" xmlns:c15="http://schemas.microsoft.com/office/drawing/2012/chart" xmlns:a16="http://schemas.microsoft.com/office/drawing/2014/main" val="1523797708"/>
                    </a:ext>
                  </a:extLst>
                </a:gridCol>
                <a:gridCol w="5531488">
                  <a:extLst>
                    <a:ext uri="{9D8B030D-6E8A-4147-A177-3AD203B41FA5}">
                      <a16:colId xmlns="" xmlns:c="http://schemas.openxmlformats.org/drawingml/2006/chart" xmlns:c15="http://schemas.microsoft.com/office/drawing/2012/chart" xmlns:a16="http://schemas.microsoft.com/office/drawing/2014/main" val="2750207184"/>
                    </a:ext>
                  </a:extLst>
                </a:gridCol>
              </a:tblGrid>
              <a:tr h="219518">
                <a:tc>
                  <a:txBody>
                    <a:bodyPr/>
                    <a:lstStyle/>
                    <a:p>
                      <a:pPr marL="0" marR="0" algn="l" rtl="0">
                        <a:lnSpc>
                          <a:spcPct val="107000"/>
                        </a:lnSpc>
                        <a:spcBef>
                          <a:spcPts val="0"/>
                        </a:spcBef>
                        <a:spcAft>
                          <a:spcPts val="0"/>
                        </a:spcAft>
                      </a:pPr>
                      <a:r>
                        <a:rPr lang="fr-FR" sz="1200">
                          <a:effectLst/>
                        </a:rPr>
                        <a:t>Titre du rubrique</a:t>
                      </a:r>
                    </a:p>
                  </a:txBody>
                  <a:tcPr marL="68580" marR="68580" marT="0" marB="0"/>
                </a:tc>
                <a:tc>
                  <a:txBody>
                    <a:bodyPr/>
                    <a:lstStyle/>
                    <a:p>
                      <a:pPr marL="0" marR="0" algn="l"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874061904"/>
                  </a:ext>
                </a:extLst>
              </a:tr>
              <a:tr h="544489">
                <a:tc>
                  <a:txBody>
                    <a:bodyPr/>
                    <a:lstStyle/>
                    <a:p>
                      <a:pPr marL="0" marR="0" algn="l" rtl="0">
                        <a:lnSpc>
                          <a:spcPct val="107000"/>
                        </a:lnSpc>
                        <a:spcBef>
                          <a:spcPts val="0"/>
                        </a:spcBef>
                        <a:spcAft>
                          <a:spcPts val="0"/>
                        </a:spcAft>
                      </a:pPr>
                      <a:r>
                        <a:rPr lang="fr-FR" sz="1200">
                          <a:effectLst/>
                        </a:rPr>
                        <a:t>Transport des données</a:t>
                      </a:r>
                    </a:p>
                  </a:txBody>
                  <a:tcPr marL="68580" marR="68580" marT="0" marB="0"/>
                </a:tc>
                <a:tc>
                  <a:txBody>
                    <a:bodyPr/>
                    <a:lstStyle/>
                    <a:p>
                      <a:pPr marL="0" marR="0" algn="l" rtl="0">
                        <a:lnSpc>
                          <a:spcPct val="107000"/>
                        </a:lnSpc>
                        <a:spcBef>
                          <a:spcPts val="0"/>
                        </a:spcBef>
                        <a:spcAft>
                          <a:spcPts val="0"/>
                        </a:spcAft>
                      </a:pPr>
                      <a:r>
                        <a:rPr lang="fr-FR" sz="1200">
                          <a:solidFill>
                            <a:srgbClr val="080808"/>
                          </a:solidFill>
                          <a:effectLst/>
                          <a:latin typeface="+mn-lt"/>
                          <a:ea typeface="Calibri" panose="020F0502020204030204" pitchFamily="34" charset="0"/>
                          <a:cs typeface="Times New Roman" panose="02020603050405020304" pitchFamily="18" charset="0"/>
                        </a:rPr>
                        <a:t>Expliquer le rôle de la couche de transport dans la gestion du transport des données dans une communication de bout en bout.</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646858405"/>
                  </a:ext>
                </a:extLst>
              </a:tr>
              <a:tr h="362611">
                <a:tc>
                  <a:txBody>
                    <a:bodyPr/>
                    <a:lstStyle/>
                    <a:p>
                      <a:pPr marL="0" marR="0" algn="l" rtl="0">
                        <a:lnSpc>
                          <a:spcPct val="107000"/>
                        </a:lnSpc>
                        <a:spcBef>
                          <a:spcPts val="0"/>
                        </a:spcBef>
                        <a:spcAft>
                          <a:spcPts val="0"/>
                        </a:spcAft>
                      </a:pPr>
                      <a:r>
                        <a:rPr lang="fr-FR" sz="1200">
                          <a:effectLst/>
                        </a:rPr>
                        <a:t>Présentation du protocole TCP</a:t>
                      </a:r>
                    </a:p>
                  </a:txBody>
                  <a:tcPr marL="68580" marR="68580" marT="0" marB="0"/>
                </a:tc>
                <a:tc>
                  <a:txBody>
                    <a:bodyPr/>
                    <a:lstStyle/>
                    <a:p>
                      <a:pPr marL="0" marR="0" algn="l" rtl="0">
                        <a:lnSpc>
                          <a:spcPct val="107000"/>
                        </a:lnSpc>
                        <a:spcBef>
                          <a:spcPts val="0"/>
                        </a:spcBef>
                        <a:spcAft>
                          <a:spcPts val="0"/>
                        </a:spcAft>
                      </a:pPr>
                      <a:r>
                        <a:rPr lang="fr-FR" sz="1200">
                          <a:solidFill>
                            <a:srgbClr val="080808"/>
                          </a:solidFill>
                          <a:effectLst/>
                        </a:rPr>
                        <a:t>Expliquer les caractéristiques du TCP.</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435904258"/>
                  </a:ext>
                </a:extLst>
              </a:tr>
              <a:tr h="193382">
                <a:tc>
                  <a:txBody>
                    <a:bodyPr/>
                    <a:lstStyle/>
                    <a:p>
                      <a:pPr marL="0" marR="0" algn="l" rtl="0">
                        <a:lnSpc>
                          <a:spcPct val="107000"/>
                        </a:lnSpc>
                        <a:spcBef>
                          <a:spcPts val="0"/>
                        </a:spcBef>
                        <a:spcAft>
                          <a:spcPts val="0"/>
                        </a:spcAft>
                      </a:pPr>
                      <a:r>
                        <a:rPr lang="fr-FR" sz="1200">
                          <a:effectLst/>
                        </a:rPr>
                        <a:t>Présentation du protocole UDP</a:t>
                      </a:r>
                    </a:p>
                  </a:txBody>
                  <a:tcPr marL="68580" marR="68580" marT="0" marB="0"/>
                </a:tc>
                <a:tc>
                  <a:txBody>
                    <a:bodyPr/>
                    <a:lstStyle/>
                    <a:p>
                      <a:pPr marL="0" marR="0" algn="l" rtl="0">
                        <a:lnSpc>
                          <a:spcPct val="107000"/>
                        </a:lnSpc>
                        <a:spcBef>
                          <a:spcPts val="0"/>
                        </a:spcBef>
                        <a:spcAft>
                          <a:spcPts val="0"/>
                        </a:spcAft>
                      </a:pPr>
                      <a:r>
                        <a:rPr lang="fr-FR" sz="1200">
                          <a:solidFill>
                            <a:srgbClr val="080808"/>
                          </a:solidFill>
                          <a:effectLst/>
                          <a:latin typeface="+mn-lt"/>
                          <a:ea typeface="Calibri" panose="020F0502020204030204" pitchFamily="34" charset="0"/>
                          <a:cs typeface="Times New Roman" panose="02020603050405020304" pitchFamily="18" charset="0"/>
                        </a:rPr>
                        <a:t>Expliquer les caractéristiques de l'UDP.</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31737215"/>
                  </a:ext>
                </a:extLst>
              </a:tr>
              <a:tr h="215562">
                <a:tc>
                  <a:txBody>
                    <a:bodyPr/>
                    <a:lstStyle/>
                    <a:p>
                      <a:pPr marL="0" marR="0" algn="l" rtl="0">
                        <a:lnSpc>
                          <a:spcPct val="107000"/>
                        </a:lnSpc>
                        <a:spcBef>
                          <a:spcPts val="0"/>
                        </a:spcBef>
                        <a:spcAft>
                          <a:spcPts val="0"/>
                        </a:spcAft>
                      </a:pPr>
                      <a:r>
                        <a:rPr lang="fr-FR" sz="1200">
                          <a:effectLst/>
                        </a:rPr>
                        <a:t>Numéros de port</a:t>
                      </a:r>
                    </a:p>
                  </a:txBody>
                  <a:tcPr marL="68580" marR="68580" marT="0" marB="0"/>
                </a:tc>
                <a:tc>
                  <a:txBody>
                    <a:bodyPr/>
                    <a:lstStyle/>
                    <a:p>
                      <a:pPr marL="0" marR="0" algn="l" rtl="0">
                        <a:lnSpc>
                          <a:spcPct val="107000"/>
                        </a:lnSpc>
                        <a:spcBef>
                          <a:spcPts val="0"/>
                        </a:spcBef>
                        <a:spcAft>
                          <a:spcPts val="0"/>
                        </a:spcAft>
                      </a:pPr>
                      <a:r>
                        <a:rPr lang="fr-FR" sz="1200" b="0" i="0" kern="1200">
                          <a:solidFill>
                            <a:srgbClr val="080808"/>
                          </a:solidFill>
                          <a:effectLst/>
                          <a:latin typeface="+mn-lt"/>
                          <a:ea typeface="+mn-ea"/>
                          <a:cs typeface="+mn-cs"/>
                        </a:rPr>
                        <a:t>Expliquer comment TCP et UDP utilisent les numéros de port.</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3818444524"/>
                  </a:ext>
                </a:extLst>
              </a:tr>
              <a:tr h="580536">
                <a:tc>
                  <a:txBody>
                    <a:bodyPr/>
                    <a:lstStyle/>
                    <a:p>
                      <a:pPr marL="0" marR="0" algn="l" rtl="0">
                        <a:lnSpc>
                          <a:spcPct val="107000"/>
                        </a:lnSpc>
                        <a:spcBef>
                          <a:spcPts val="0"/>
                        </a:spcBef>
                        <a:spcAft>
                          <a:spcPts val="0"/>
                        </a:spcAft>
                      </a:pPr>
                      <a:r>
                        <a:rPr lang="fr-FR" sz="1200">
                          <a:effectLst/>
                        </a:rPr>
                        <a:t>Processus de communication TCP</a:t>
                      </a:r>
                    </a:p>
                  </a:txBody>
                  <a:tcPr marL="68580" marR="68580" marT="0" marB="0"/>
                </a:tc>
                <a:tc>
                  <a:txBody>
                    <a:bodyPr/>
                    <a:lstStyle/>
                    <a:p>
                      <a:pPr marL="0" marR="0" algn="l" rtl="0">
                        <a:lnSpc>
                          <a:spcPct val="107000"/>
                        </a:lnSpc>
                        <a:spcBef>
                          <a:spcPts val="0"/>
                        </a:spcBef>
                        <a:spcAft>
                          <a:spcPts val="0"/>
                        </a:spcAft>
                      </a:pPr>
                      <a:r>
                        <a:rPr lang="fr-FR" sz="1200" b="0" i="0" kern="1200">
                          <a:solidFill>
                            <a:srgbClr val="080808"/>
                          </a:solidFill>
                          <a:effectLst/>
                          <a:latin typeface="+mn-lt"/>
                          <a:ea typeface="+mn-ea"/>
                          <a:cs typeface="+mn-cs"/>
                        </a:rPr>
                        <a:t>Expliquer comment les processus d'établissement et d'interruption de session TCP garantissent la fiabilité des communications.</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846877670"/>
                  </a:ext>
                </a:extLst>
              </a:tr>
              <a:tr h="362611">
                <a:tc>
                  <a:txBody>
                    <a:bodyPr/>
                    <a:lstStyle/>
                    <a:p>
                      <a:pPr marL="0" marR="0" algn="l" rtl="0">
                        <a:lnSpc>
                          <a:spcPct val="107000"/>
                        </a:lnSpc>
                        <a:spcBef>
                          <a:spcPts val="0"/>
                        </a:spcBef>
                        <a:spcAft>
                          <a:spcPts val="0"/>
                        </a:spcAft>
                      </a:pPr>
                      <a:r>
                        <a:rPr lang="fr-FR" sz="1200">
                          <a:effectLst/>
                        </a:rPr>
                        <a:t>Fiabilité et contrôle des flux</a:t>
                      </a:r>
                    </a:p>
                  </a:txBody>
                  <a:tcPr marL="68580" marR="68580" marT="0" marB="0"/>
                </a:tc>
                <a:tc>
                  <a:txBody>
                    <a:bodyPr/>
                    <a:lstStyle/>
                    <a:p>
                      <a:pPr marL="0" marR="0" algn="l" rtl="0">
                        <a:lnSpc>
                          <a:spcPct val="107000"/>
                        </a:lnSpc>
                        <a:spcBef>
                          <a:spcPts val="0"/>
                        </a:spcBef>
                        <a:spcAft>
                          <a:spcPts val="0"/>
                        </a:spcAft>
                      </a:pPr>
                      <a:r>
                        <a:rPr lang="fr-FR" sz="1200" b="0" i="0" kern="1200">
                          <a:solidFill>
                            <a:srgbClr val="080808"/>
                          </a:solidFill>
                          <a:effectLst/>
                          <a:latin typeface="+mn-lt"/>
                          <a:ea typeface="+mn-ea"/>
                          <a:cs typeface="+mn-cs"/>
                        </a:rPr>
                        <a:t>Expliquer comment les unités de données de protocole TCP sont transmises et comment leur réception est confirmée pour garantir l'acheminement des données.</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1886050846"/>
                  </a:ext>
                </a:extLst>
              </a:tr>
              <a:tr h="391998">
                <a:tc>
                  <a:txBody>
                    <a:bodyPr/>
                    <a:lstStyle/>
                    <a:p>
                      <a:pPr marL="0" marR="0" algn="l" rtl="0">
                        <a:lnSpc>
                          <a:spcPct val="107000"/>
                        </a:lnSpc>
                        <a:spcBef>
                          <a:spcPts val="0"/>
                        </a:spcBef>
                        <a:spcAft>
                          <a:spcPts val="0"/>
                        </a:spcAft>
                      </a:pPr>
                      <a:r>
                        <a:rPr lang="fr-FR" sz="1100">
                          <a:effectLst/>
                          <a:latin typeface="Arial" panose="020B0604020202020204" pitchFamily="34" charset="0"/>
                          <a:ea typeface="Calibri" panose="020F0502020204030204" pitchFamily="34" charset="0"/>
                          <a:cs typeface="Arial" panose="020B0604020202020204" pitchFamily="34" charset="0"/>
                        </a:rPr>
                        <a:t>Communication UDP</a:t>
                      </a:r>
                    </a:p>
                  </a:txBody>
                  <a:tcPr marL="68580" marR="68580" marT="0" marB="0"/>
                </a:tc>
                <a:tc>
                  <a:txBody>
                    <a:bodyPr/>
                    <a:lstStyle/>
                    <a:p>
                      <a:pPr marL="0" marR="0" algn="l" rtl="0">
                        <a:lnSpc>
                          <a:spcPct val="107000"/>
                        </a:lnSpc>
                        <a:spcBef>
                          <a:spcPts val="0"/>
                        </a:spcBef>
                        <a:spcAft>
                          <a:spcPts val="0"/>
                        </a:spcAft>
                      </a:pPr>
                      <a:r>
                        <a:rPr lang="fr-FR" sz="1200" b="0" i="0" kern="1200">
                          <a:solidFill>
                            <a:srgbClr val="080808"/>
                          </a:solidFill>
                          <a:effectLst/>
                          <a:latin typeface="+mn-lt"/>
                          <a:ea typeface="+mn-ea"/>
                          <a:cs typeface="+mn-cs"/>
                        </a:rPr>
                        <a:t>Comparer les opérations des protocoles de la La couche de transport dans la prise en charge de la communication de bout en bout</a:t>
                      </a:r>
                      <a:r>
                        <a:rPr lang="fr-FR" sz="1400" b="0" i="0" kern="1200">
                          <a:solidFill>
                            <a:srgbClr val="080808"/>
                          </a:solidFill>
                          <a:effectLst/>
                          <a:latin typeface="+mn-lt"/>
                          <a:ea typeface="+mn-ea"/>
                          <a:cs typeface="+mn-cs"/>
                        </a:rPr>
                        <a:t>.</a:t>
                      </a:r>
                    </a:p>
                  </a:txBody>
                  <a:tcPr marL="68580" marR="68580" marT="0" marB="0"/>
                </a:tc>
                <a:extLst>
                  <a:ext uri="{0D108BD9-81ED-4DB2-BD59-A6C34878D82A}">
                    <a16:rowId xmlns="" xmlns:c="http://schemas.openxmlformats.org/drawingml/2006/chart" xmlns:c15="http://schemas.microsoft.com/office/drawing/2012/chart" xmlns:a16="http://schemas.microsoft.com/office/drawing/2014/main" val="917870198"/>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14.1 Transport des données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Transport des données</a:t>
            </a:r>
            <a:r>
              <a:rPr lang="en-US" dirty="0"/>
              <a:t/>
            </a:r>
            <a:br>
              <a:rPr lang="en-US" dirty="0"/>
            </a:br>
            <a:r>
              <a:rPr lang="fr-FR" sz="2400"/>
              <a:t>Rôle de la couche transport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60219" y="855418"/>
            <a:ext cx="3602182" cy="3559563"/>
          </a:xfrm>
        </p:spPr>
        <p:txBody>
          <a:bodyPr/>
          <a:lstStyle/>
          <a:p>
            <a:pPr marL="0" indent="0" algn="l" rtl="0"/>
            <a:r>
              <a:rPr lang="fr-FR" sz="1800">
                <a:solidFill>
                  <a:srgbClr val="000000"/>
                </a:solidFill>
              </a:rPr>
              <a:t>La couche de transport est:</a:t>
            </a:r>
          </a:p>
          <a:p>
            <a:pPr marL="285750" indent="-285750" algn="l" rtl="0">
              <a:buFont typeface="Arial" panose="020B0604020202020204" pitchFamily="34" charset="0"/>
              <a:buChar char="•"/>
            </a:pPr>
            <a:r>
              <a:rPr lang="fr-FR" sz="1800">
                <a:solidFill>
                  <a:srgbClr val="000000"/>
                </a:solidFill>
              </a:rPr>
              <a:t>responsable des communications logiques entre les applications exécutées sur différents hôtes.</a:t>
            </a:r>
          </a:p>
          <a:p>
            <a:pPr marL="342900" indent="-342900" algn="l" rtl="0">
              <a:buFont typeface="Arial" panose="020B0604020202020204" pitchFamily="34" charset="0"/>
              <a:buChar char="•"/>
            </a:pPr>
            <a:r>
              <a:rPr lang="fr-FR" sz="1800">
                <a:solidFill>
                  <a:srgbClr val="000000"/>
                </a:solidFill>
              </a:rPr>
              <a:t>La liaison entre la couche d'application et les couches inférieures qui sont responsables de la transmission du réseau.</a:t>
            </a:r>
          </a:p>
          <a:p>
            <a:pPr marL="0" indent="0" algn="l"/>
            <a:endParaRPr lang="en-US" sz="1800" dirty="0">
              <a:solidFill>
                <a:srgbClr val="000000"/>
              </a:solidFill>
            </a:endParaRPr>
          </a:p>
          <a:p>
            <a:pPr marL="0" indent="0" algn="l"/>
            <a:endParaRPr lang="en-US" sz="1600" dirty="0">
              <a:solidFill>
                <a:srgbClr val="000000"/>
              </a:solidFill>
            </a:endParaRP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303A6BBB-1052-C741-BFA6-942405352A31}"/>
              </a:ext>
            </a:extLst>
          </p:cNvPr>
          <p:cNvPicPr>
            <a:picLocks noChangeAspect="1"/>
          </p:cNvPicPr>
          <p:nvPr/>
        </p:nvPicPr>
        <p:blipFill>
          <a:blip r:embed="rId3"/>
          <a:stretch>
            <a:fillRect/>
          </a:stretch>
        </p:blipFill>
        <p:spPr>
          <a:xfrm>
            <a:off x="4304804" y="855418"/>
            <a:ext cx="4478977" cy="3559564"/>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Transport des données</a:t>
            </a:r>
            <a:r>
              <a:rPr lang="en-US" dirty="0"/>
              <a:t/>
            </a:r>
            <a:br>
              <a:rPr lang="en-US" dirty="0"/>
            </a:br>
            <a:r>
              <a:rPr lang="fr-FR" sz="2400"/>
              <a:t>Responsabilités de la La couche de transport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216817" y="801278"/>
            <a:ext cx="3770722" cy="3864990"/>
          </a:xfrm>
        </p:spPr>
        <p:txBody>
          <a:bodyPr/>
          <a:lstStyle/>
          <a:p>
            <a:pPr marL="0" indent="0" algn="l" rtl="0"/>
            <a:r>
              <a:rPr lang="fr-FR" sz="1600">
                <a:solidFill>
                  <a:srgbClr val="000000"/>
                </a:solidFill>
              </a:rPr>
              <a:t>La couche de transport a les responsabilités suivantes:</a:t>
            </a:r>
          </a:p>
          <a:p>
            <a:pPr marL="342900" indent="-342900" algn="l" rtl="0">
              <a:buFont typeface="Arial" panose="020B0604020202020204" pitchFamily="34" charset="0"/>
              <a:buChar char="•"/>
            </a:pPr>
            <a:r>
              <a:rPr lang="fr-FR" sz="1600">
                <a:solidFill>
                  <a:srgbClr val="000000"/>
                </a:solidFill>
              </a:rPr>
              <a:t>Suivre les conversations individuelles</a:t>
            </a:r>
          </a:p>
          <a:p>
            <a:pPr marL="342900" indent="-342900" algn="l" rtl="0">
              <a:buFont typeface="Arial" panose="020B0604020202020204" pitchFamily="34" charset="0"/>
              <a:buChar char="•"/>
            </a:pPr>
            <a:r>
              <a:rPr lang="fr-FR" sz="1600">
                <a:solidFill>
                  <a:srgbClr val="000000"/>
                </a:solidFill>
              </a:rPr>
              <a:t>Segmentation des données et reconstitution des segments</a:t>
            </a:r>
          </a:p>
          <a:p>
            <a:pPr marL="342900" indent="-342900" algn="l" rtl="0">
              <a:buFont typeface="Arial" panose="020B0604020202020204" pitchFamily="34" charset="0"/>
              <a:buChar char="•"/>
            </a:pPr>
            <a:r>
              <a:rPr lang="fr-FR" sz="1600">
                <a:solidFill>
                  <a:srgbClr val="000000"/>
                </a:solidFill>
              </a:rPr>
              <a:t>Ajouter les informations d'en-tête</a:t>
            </a:r>
          </a:p>
          <a:p>
            <a:pPr marL="342900" indent="-342900" algn="l" rtl="0">
              <a:buFont typeface="Arial" panose="020B0604020202020204" pitchFamily="34" charset="0"/>
              <a:buChar char="•"/>
            </a:pPr>
            <a:r>
              <a:rPr lang="fr-FR" sz="1600">
                <a:solidFill>
                  <a:srgbClr val="000000"/>
                </a:solidFill>
              </a:rPr>
              <a:t>Identifier, séparer et gérer plusieurs conversations</a:t>
            </a:r>
          </a:p>
          <a:p>
            <a:pPr marL="342900" indent="-342900" algn="l" rtl="0">
              <a:buFont typeface="Arial" panose="020B0604020202020204" pitchFamily="34" charset="0"/>
              <a:buChar char="•"/>
            </a:pPr>
            <a:r>
              <a:rPr lang="fr-FR" sz="1600">
                <a:solidFill>
                  <a:srgbClr val="000000"/>
                </a:solidFill>
              </a:rPr>
              <a:t>Utiliser la segmentation et le multiplexage pour permettre à différentes conversations de communication d'être entrelacées sur le même réseau</a:t>
            </a: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6672350D-2CF8-5C48-A121-E84D1A7E0221}"/>
              </a:ext>
            </a:extLst>
          </p:cNvPr>
          <p:cNvPicPr>
            <a:picLocks noChangeAspect="1"/>
          </p:cNvPicPr>
          <p:nvPr/>
        </p:nvPicPr>
        <p:blipFill>
          <a:blip r:embed="rId3"/>
          <a:stretch>
            <a:fillRect/>
          </a:stretch>
        </p:blipFill>
        <p:spPr>
          <a:xfrm>
            <a:off x="4172744" y="1358231"/>
            <a:ext cx="4430019" cy="2427037"/>
          </a:xfrm>
          <a:prstGeom prst="rect">
            <a:avLst/>
          </a:prstGeom>
        </p:spPr>
      </p:pic>
    </p:spTree>
    <p:extLst>
      <p:ext uri="{BB962C8B-B14F-4D97-AF65-F5344CB8AC3E}">
        <p14:creationId xmlns:p14="http://schemas.microsoft.com/office/powerpoint/2010/main" val="1075820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Transport des données</a:t>
            </a:r>
            <a:r>
              <a:rPr lang="en-US" dirty="0"/>
              <a:t/>
            </a:r>
            <a:br>
              <a:rPr lang="en-US" dirty="0"/>
            </a:br>
            <a:r>
              <a:rPr lang="fr-FR" sz="2400"/>
              <a:t>Protocoles de la couche de transport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02662" y="910836"/>
            <a:ext cx="3401475" cy="3528045"/>
          </a:xfrm>
        </p:spPr>
        <p:txBody>
          <a:bodyPr/>
          <a:lstStyle/>
          <a:p>
            <a:pPr marL="342900" indent="-342900" algn="l" rtl="0">
              <a:buFont typeface="Arial" panose="020B0604020202020204" pitchFamily="34" charset="0"/>
              <a:buChar char="•"/>
            </a:pPr>
            <a:r>
              <a:rPr lang="fr-FR" sz="1600">
                <a:solidFill>
                  <a:srgbClr val="000000"/>
                </a:solidFill>
              </a:rPr>
              <a:t>Il ne fixe pas le mode d'acheminement ou de transport des paquets.</a:t>
            </a:r>
          </a:p>
          <a:p>
            <a:pPr marL="342900" indent="-342900" algn="l" rtl="0">
              <a:buFont typeface="Arial" panose="020B0604020202020204" pitchFamily="34" charset="0"/>
              <a:buChar char="•"/>
            </a:pPr>
            <a:r>
              <a:rPr lang="fr-FR" sz="1600">
                <a:solidFill>
                  <a:srgbClr val="000000"/>
                </a:solidFill>
              </a:rPr>
              <a:t>Les protocoles de La couche de transport spécifient comment transférer des messages entre les hôtes et ils sont responsables de la gestion des exigences de fiabilité d'une conversation.</a:t>
            </a:r>
          </a:p>
          <a:p>
            <a:pPr marL="342900" indent="-342900" algn="l" rtl="0">
              <a:buFont typeface="Arial" panose="020B0604020202020204" pitchFamily="34" charset="0"/>
              <a:buChar char="•"/>
            </a:pPr>
            <a:r>
              <a:rPr lang="fr-FR" sz="1600">
                <a:solidFill>
                  <a:srgbClr val="000000"/>
                </a:solidFill>
              </a:rPr>
              <a:t>La couche transport comprend les protocoles TCP et UDP.</a:t>
            </a:r>
          </a:p>
        </p:txBody>
      </p:sp>
      <p:pic>
        <p:nvPicPr>
          <p:cNvPr id="5" name="Picture 4">
            <a:extLst>
              <a:ext uri="{FF2B5EF4-FFF2-40B4-BE49-F238E27FC236}">
                <a16:creationId xmlns="" xmlns:c="http://schemas.openxmlformats.org/drawingml/2006/chart" xmlns:c15="http://schemas.microsoft.com/office/drawing/2012/chart" xmlns:a16="http://schemas.microsoft.com/office/drawing/2014/main" id="{196F018E-2DCA-4A80-BC76-C15B88C34050}"/>
              </a:ext>
            </a:extLst>
          </p:cNvPr>
          <p:cNvPicPr>
            <a:picLocks noChangeAspect="1"/>
          </p:cNvPicPr>
          <p:nvPr/>
        </p:nvPicPr>
        <p:blipFill>
          <a:blip r:embed="rId3"/>
          <a:stretch>
            <a:fillRect/>
          </a:stretch>
        </p:blipFill>
        <p:spPr>
          <a:xfrm>
            <a:off x="4471177" y="910836"/>
            <a:ext cx="3769959" cy="3277755"/>
          </a:xfrm>
          <a:prstGeom prst="rect">
            <a:avLst/>
          </a:prstGeom>
        </p:spPr>
      </p:pic>
    </p:spTree>
    <p:extLst>
      <p:ext uri="{BB962C8B-B14F-4D97-AF65-F5344CB8AC3E}">
        <p14:creationId xmlns:p14="http://schemas.microsoft.com/office/powerpoint/2010/main" val="2020265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Transport des données</a:t>
            </a:r>
            <a:r>
              <a:rPr lang="en-US" sz="1600" dirty="0"/>
              <a:t/>
            </a:r>
            <a:br>
              <a:rPr lang="en-US" sz="1600" dirty="0"/>
            </a:br>
            <a:r>
              <a:rPr lang="fr-FR" sz="2400"/>
              <a:t>Protocole TCP (Transmission Control Protocol)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02662" y="910836"/>
            <a:ext cx="3613555" cy="3624219"/>
          </a:xfrm>
        </p:spPr>
        <p:txBody>
          <a:bodyPr/>
          <a:lstStyle/>
          <a:p>
            <a:pPr marL="0" indent="0" algn="l" rtl="0"/>
            <a:r>
              <a:rPr lang="fr-FR" sz="1600">
                <a:solidFill>
                  <a:srgbClr val="000000"/>
                </a:solidFill>
              </a:rPr>
              <a:t>TCP assure la fiabilité et le contrôle du flux. Les opérations de base de TCP:</a:t>
            </a:r>
          </a:p>
          <a:p>
            <a:pPr marL="342900" indent="-342900" algn="l" rtl="0">
              <a:buFont typeface="Arial" panose="020B0604020202020204" pitchFamily="34" charset="0"/>
              <a:buChar char="•"/>
            </a:pPr>
            <a:r>
              <a:rPr lang="fr-FR" sz="1600">
                <a:solidFill>
                  <a:srgbClr val="000000"/>
                </a:solidFill>
              </a:rPr>
              <a:t>Numéroter et suivre les segments de données transmis à un hôte spécifique à partir d'une application spécifique</a:t>
            </a:r>
          </a:p>
          <a:p>
            <a:pPr marL="342900" indent="-342900" algn="l" rtl="0">
              <a:buFont typeface="Arial" panose="020B0604020202020204" pitchFamily="34" charset="0"/>
              <a:buChar char="•"/>
            </a:pPr>
            <a:r>
              <a:rPr lang="fr-FR" sz="1600">
                <a:solidFill>
                  <a:srgbClr val="000000"/>
                </a:solidFill>
              </a:rPr>
              <a:t>Accuser la réception des données reçues</a:t>
            </a:r>
          </a:p>
          <a:p>
            <a:pPr marL="342900" indent="-342900" algn="l" rtl="0">
              <a:buFont typeface="Arial" panose="020B0604020202020204" pitchFamily="34" charset="0"/>
              <a:buChar char="•"/>
            </a:pPr>
            <a:r>
              <a:rPr lang="fr-FR" sz="1600">
                <a:solidFill>
                  <a:srgbClr val="000000"/>
                </a:solidFill>
              </a:rPr>
              <a:t>Retransmettre toute donnée non reconnue après un certain temps</a:t>
            </a:r>
          </a:p>
          <a:p>
            <a:pPr marL="342900" indent="-342900" algn="l" rtl="0">
              <a:buFont typeface="Arial" panose="020B0604020202020204" pitchFamily="34" charset="0"/>
              <a:buChar char="•"/>
            </a:pPr>
            <a:r>
              <a:rPr lang="fr-FR" sz="1600">
                <a:solidFill>
                  <a:srgbClr val="000000"/>
                </a:solidFill>
              </a:rPr>
              <a:t>Séquence des données qui pourraient arriver dans un ordre incorrect</a:t>
            </a:r>
          </a:p>
          <a:p>
            <a:pPr marL="342900" indent="-342900" algn="l" rtl="0">
              <a:buFont typeface="Arial" panose="020B0604020202020204" pitchFamily="34" charset="0"/>
              <a:buChar char="•"/>
            </a:pPr>
            <a:r>
              <a:rPr lang="fr-FR" sz="1600">
                <a:solidFill>
                  <a:srgbClr val="000000"/>
                </a:solidFill>
              </a:rPr>
              <a:t>Envoyer des données à un taux efficace et acceptable par le destinataire</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9162D660-6159-4AA0-8DC5-FA2FF3768E88}"/>
              </a:ext>
            </a:extLst>
          </p:cNvPr>
          <p:cNvPicPr>
            <a:picLocks noChangeAspect="1"/>
          </p:cNvPicPr>
          <p:nvPr/>
        </p:nvPicPr>
        <p:blipFill>
          <a:blip r:embed="rId3"/>
          <a:stretch>
            <a:fillRect/>
          </a:stretch>
        </p:blipFill>
        <p:spPr>
          <a:xfrm>
            <a:off x="4244918" y="1093342"/>
            <a:ext cx="4773582" cy="2956816"/>
          </a:xfrm>
          <a:prstGeom prst="rect">
            <a:avLst/>
          </a:prstGeom>
        </p:spPr>
      </p:pic>
    </p:spTree>
    <p:extLst>
      <p:ext uri="{BB962C8B-B14F-4D97-AF65-F5344CB8AC3E}">
        <p14:creationId xmlns:p14="http://schemas.microsoft.com/office/powerpoint/2010/main" val="44946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Transport des données</a:t>
            </a:r>
            <a:r>
              <a:rPr lang="en-US" sz="1600" dirty="0"/>
              <a:t/>
            </a:r>
            <a:br>
              <a:rPr lang="en-US" sz="1600" dirty="0"/>
            </a:br>
            <a:r>
              <a:rPr lang="fr-FR" sz="2400"/>
              <a:t>UDP (Transport of Data User Datagram Protocol)</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02662" y="910836"/>
            <a:ext cx="3613555" cy="3624219"/>
          </a:xfrm>
        </p:spPr>
        <p:txBody>
          <a:bodyPr/>
          <a:lstStyle/>
          <a:p>
            <a:pPr marL="0" indent="0" algn="l" rtl="0"/>
            <a:r>
              <a:rPr lang="fr-FR" sz="1800">
                <a:solidFill>
                  <a:srgbClr val="000000"/>
                </a:solidFill>
              </a:rPr>
              <a:t>UDP fournit des fonctions de base permettant d'acheminer des segments de données entre les applications appropriées tout en ne nécessitant que très peu de surcharge et de vérification des données.</a:t>
            </a:r>
          </a:p>
          <a:p>
            <a:pPr marL="342900" indent="-342900" algn="l" rtl="0">
              <a:buFont typeface="Arial" panose="020B0604020202020204" pitchFamily="34" charset="0"/>
              <a:buChar char="•"/>
            </a:pPr>
            <a:r>
              <a:rPr lang="fr-FR" sz="1800">
                <a:solidFill>
                  <a:srgbClr val="000000"/>
                </a:solidFill>
              </a:rPr>
              <a:t>UDP est un protocole sans connexion. </a:t>
            </a:r>
          </a:p>
          <a:p>
            <a:pPr marL="342900" indent="-342900" algn="l" rtl="0">
              <a:buFont typeface="Arial" panose="020B0604020202020204" pitchFamily="34" charset="0"/>
              <a:buChar char="•"/>
            </a:pPr>
            <a:r>
              <a:rPr lang="fr-FR" sz="1800">
                <a:solidFill>
                  <a:srgbClr val="000000"/>
                </a:solidFill>
              </a:rPr>
              <a:t>UDP est également connu comme un protocole de livraison du meilleur effort, car il n'y a pas d'accusé de réception des données à la destination.</a:t>
            </a:r>
          </a:p>
          <a:p>
            <a:pPr marL="342900" indent="-342900" algn="l">
              <a:buFont typeface="Arial" panose="020B0604020202020204" pitchFamily="34" charset="0"/>
              <a:buChar char="•"/>
            </a:pPr>
            <a:endParaRPr lang="en-US" sz="1600" dirty="0">
              <a:solidFill>
                <a:srgbClr val="000000"/>
              </a:solidFill>
            </a:endParaRPr>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E6B47C15-00CA-4C66-871E-E0FBCA84BEA5}"/>
              </a:ext>
            </a:extLst>
          </p:cNvPr>
          <p:cNvPicPr>
            <a:picLocks noChangeAspect="1"/>
          </p:cNvPicPr>
          <p:nvPr/>
        </p:nvPicPr>
        <p:blipFill>
          <a:blip r:embed="rId3"/>
          <a:stretch>
            <a:fillRect/>
          </a:stretch>
        </p:blipFill>
        <p:spPr>
          <a:xfrm>
            <a:off x="4211867" y="910836"/>
            <a:ext cx="4738773" cy="2940728"/>
          </a:xfrm>
          <a:prstGeom prst="rect">
            <a:avLst/>
          </a:prstGeom>
        </p:spPr>
      </p:pic>
    </p:spTree>
    <p:extLst>
      <p:ext uri="{BB962C8B-B14F-4D97-AF65-F5344CB8AC3E}">
        <p14:creationId xmlns:p14="http://schemas.microsoft.com/office/powerpoint/2010/main" val="2217575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Transport des données</a:t>
            </a:r>
            <a:r>
              <a:rPr lang="en-US" sz="1600" dirty="0"/>
              <a:t/>
            </a:r>
            <a:br>
              <a:rPr lang="en-US" sz="1600" dirty="0"/>
            </a:br>
            <a:r>
              <a:rPr lang="fr-FR" sz="2400"/>
              <a:t>La choix du protocole de couche transport le mieux adapté à une application donnée</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50693879-5816-3444-9D50-A12F1F37F5DE}"/>
              </a:ext>
            </a:extLst>
          </p:cNvPr>
          <p:cNvSpPr>
            <a:spLocks noGrp="1"/>
          </p:cNvSpPr>
          <p:nvPr>
            <p:ph idx="1"/>
          </p:nvPr>
        </p:nvSpPr>
        <p:spPr>
          <a:xfrm>
            <a:off x="302662" y="910836"/>
            <a:ext cx="3613555" cy="3624219"/>
          </a:xfrm>
        </p:spPr>
        <p:txBody>
          <a:bodyPr/>
          <a:lstStyle/>
          <a:p>
            <a:pPr marL="0" indent="0" algn="l" rtl="0"/>
            <a:r>
              <a:rPr lang="fr-FR" sz="1600">
                <a:solidFill>
                  <a:srgbClr val="000000"/>
                </a:solidFill>
              </a:rPr>
              <a:t>UDP est également utilisé par les applications de requête et de réponse où les données sont minimales, et la retransmission peut être effectuée rapidement.</a:t>
            </a:r>
          </a:p>
          <a:p>
            <a:pPr marL="0" indent="0" algn="l"/>
            <a:endParaRPr lang="en-US" sz="1600" dirty="0">
              <a:solidFill>
                <a:srgbClr val="000000"/>
              </a:solidFill>
            </a:endParaRPr>
          </a:p>
          <a:p>
            <a:pPr marL="0" indent="0" algn="l" rtl="0"/>
            <a:r>
              <a:rPr lang="fr-FR" sz="1600">
                <a:solidFill>
                  <a:srgbClr val="000000"/>
                </a:solidFill>
              </a:rPr>
              <a:t>S'il est important que toutes les données arrivent et qu'elles puissent être traitées dans leur ordre approprié, TCP est utilisé comme protocole de transport.</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C48877C7-3178-43FC-AA38-A2383A42DEA3}"/>
              </a:ext>
            </a:extLst>
          </p:cNvPr>
          <p:cNvPicPr>
            <a:picLocks noChangeAspect="1"/>
          </p:cNvPicPr>
          <p:nvPr/>
        </p:nvPicPr>
        <p:blipFill>
          <a:blip r:embed="rId3"/>
          <a:stretch>
            <a:fillRect/>
          </a:stretch>
        </p:blipFill>
        <p:spPr>
          <a:xfrm>
            <a:off x="4193309" y="910836"/>
            <a:ext cx="4442691" cy="3457964"/>
          </a:xfrm>
          <a:prstGeom prst="rect">
            <a:avLst/>
          </a:prstGeom>
        </p:spPr>
      </p:pic>
    </p:spTree>
    <p:extLst>
      <p:ext uri="{BB962C8B-B14F-4D97-AF65-F5344CB8AC3E}">
        <p14:creationId xmlns:p14="http://schemas.microsoft.com/office/powerpoint/2010/main" val="8814736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14.2 Présentation du protocole TCP</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14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buFont typeface="Arial" panose="020B0604020202020204" pitchFamily="34" charset="0"/>
              <a:buChar char="•"/>
            </a:pPr>
            <a:r>
              <a:rPr lang="fr-FR"/>
              <a:t>Information to help you become familiar with the module</a:t>
            </a:r>
          </a:p>
          <a:p>
            <a:pPr lvl="1" rtl="0">
              <a:buFont typeface="Arial" panose="020B0604020202020204" pitchFamily="34" charset="0"/>
              <a:buChar char="•"/>
            </a:pPr>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10</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46226898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8EAEF176-ED67-4FA3-B6ED-B4BCB95F4EE3}"/>
              </a:ext>
            </a:extLst>
          </p:cNvPr>
          <p:cNvSpPr>
            <a:spLocks noGrp="1"/>
          </p:cNvSpPr>
          <p:nvPr>
            <p:ph idx="1"/>
          </p:nvPr>
        </p:nvSpPr>
        <p:spPr/>
        <p:txBody>
          <a:bodyPr/>
          <a:lstStyle/>
          <a:p>
            <a:pPr rtl="0"/>
            <a:r>
              <a:rPr lang="fr-FR" sz="1600" b="1"/>
              <a:t>Établit une session </a:t>
            </a:r>
            <a:r>
              <a:rPr lang="fr-FR" sz="1600"/>
              <a:t> -TCP est un protocole connexion orienté qui négocie et établit une connexion (ou session) permanente entre les appareils source et destination avant le transmettre du trafic.</a:t>
            </a:r>
          </a:p>
          <a:p>
            <a:pPr rtl="0"/>
            <a:r>
              <a:rPr lang="fr-FR" sz="1600" b="1"/>
              <a:t>Garantit une livraison fiable </a:t>
            </a:r>
            <a:r>
              <a:rPr lang="fr-FR" sz="1600"/>
              <a:t>- Pour de nombreuses raisons, il est possible qu'un segment soit corrompu ou complètement perdu lors de sa transmission sur le réseau. TCP s'assure que chaque segment envoyé par la source arrive à la destination</a:t>
            </a:r>
          </a:p>
          <a:p>
            <a:pPr rtl="0"/>
            <a:r>
              <a:rPr lang="fr-FR" sz="1600" b="1"/>
              <a:t>Fournit la livraison dans le même ordre </a:t>
            </a:r>
            <a:r>
              <a:rPr lang="fr-FR" sz="1600"/>
              <a:t>- Étant donné que les réseaux peuvent fournir plusieurs routes dont les débits de transmission varient, les données peuvent arriver dans le mauvais ordre.</a:t>
            </a:r>
            <a:r>
              <a:rPr lang="fr-FR" sz="1600" b="1"/>
              <a:t> </a:t>
            </a:r>
          </a:p>
          <a:p>
            <a:pPr rtl="0"/>
            <a:r>
              <a:rPr lang="fr-FR" sz="1600" b="1"/>
              <a:t>Soutien le contrôle de flux </a:t>
            </a:r>
            <a:r>
              <a:rPr lang="fr-FR" sz="1600"/>
              <a:t>- Les hôtes du réseau ont des ressources limitées (par exemple la mémoire et la puissance de traitement). Quand le protocole TCP détermine que ces ressources sont surexploitées, il peut demander à l'application qui envoie les données d'en réduire le flux.</a:t>
            </a:r>
            <a:r>
              <a:rPr lang="fr-FR" sz="1600" b="1"/>
              <a:t> </a:t>
            </a:r>
          </a:p>
        </p:txBody>
      </p:sp>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p:txBody>
          <a:bodyPr/>
          <a:lstStyle/>
          <a:p>
            <a:pPr rtl="0"/>
            <a:r>
              <a:rPr lang="fr-FR" sz="1600"/>
              <a:t>Présentation de protocole TCP</a:t>
            </a:r>
            <a:r>
              <a:rPr lang="en-US" sz="1600" dirty="0"/>
              <a:t/>
            </a:r>
            <a:br>
              <a:rPr lang="en-US" sz="1600" dirty="0"/>
            </a:br>
            <a:r>
              <a:rPr lang="fr-FR" sz="2400"/>
              <a:t>Caractéristiques du protocole TCP</a:t>
            </a:r>
          </a:p>
        </p:txBody>
      </p:sp>
    </p:spTree>
    <p:extLst>
      <p:ext uri="{BB962C8B-B14F-4D97-AF65-F5344CB8AC3E}">
        <p14:creationId xmlns:p14="http://schemas.microsoft.com/office/powerpoint/2010/main" val="256950394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Présentation de protocole TCP</a:t>
            </a:r>
            <a:r>
              <a:rPr lang="en-US" dirty="0"/>
              <a:t/>
            </a:r>
            <a:br>
              <a:rPr lang="en-US" dirty="0"/>
            </a:br>
            <a:r>
              <a:rPr lang="fr-FR" sz="2400"/>
              <a:t>L'en-tête TCP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6BE9E597-CDF1-0047-B112-C9FD7F790CC7}"/>
              </a:ext>
            </a:extLst>
          </p:cNvPr>
          <p:cNvSpPr>
            <a:spLocks noGrp="1"/>
          </p:cNvSpPr>
          <p:nvPr>
            <p:ph idx="1"/>
          </p:nvPr>
        </p:nvSpPr>
        <p:spPr>
          <a:xfrm>
            <a:off x="474663" y="844062"/>
            <a:ext cx="3293774" cy="3577672"/>
          </a:xfrm>
        </p:spPr>
        <p:txBody>
          <a:bodyPr/>
          <a:lstStyle/>
          <a:p>
            <a:pPr marL="0" indent="0" algn="l" rtl="0"/>
            <a:r>
              <a:rPr lang="fr-FR" sz="1600">
                <a:solidFill>
                  <a:srgbClr val="000000"/>
                </a:solidFill>
              </a:rPr>
              <a:t>TCP est un protocole avec état, ce qui signifie qu'il garde une trace de l'état de la session de communication.</a:t>
            </a:r>
          </a:p>
          <a:p>
            <a:pPr marL="0" indent="0" algn="l"/>
            <a:endParaRPr lang="en-US" sz="1600" dirty="0">
              <a:solidFill>
                <a:srgbClr val="000000"/>
              </a:solidFill>
            </a:endParaRPr>
          </a:p>
          <a:p>
            <a:pPr marL="0" indent="0" algn="l" rtl="0"/>
            <a:r>
              <a:rPr lang="fr-FR" sz="1600">
                <a:solidFill>
                  <a:srgbClr val="000000"/>
                </a:solidFill>
              </a:rPr>
              <a:t>le protocole TCP enregistre les informations qu'il a envoyées et les informations qu'il a reçues.</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C9ACDF39-5712-4BF3-B35B-6D3163C3B11D}"/>
              </a:ext>
            </a:extLst>
          </p:cNvPr>
          <p:cNvPicPr>
            <a:picLocks noChangeAspect="1"/>
          </p:cNvPicPr>
          <p:nvPr/>
        </p:nvPicPr>
        <p:blipFill>
          <a:blip r:embed="rId3"/>
          <a:stretch>
            <a:fillRect/>
          </a:stretch>
        </p:blipFill>
        <p:spPr>
          <a:xfrm>
            <a:off x="3677679" y="591399"/>
            <a:ext cx="5333974" cy="3758911"/>
          </a:xfrm>
          <a:prstGeom prst="rect">
            <a:avLst/>
          </a:prstGeom>
        </p:spPr>
      </p:pic>
    </p:spTree>
    <p:extLst>
      <p:ext uri="{BB962C8B-B14F-4D97-AF65-F5344CB8AC3E}">
        <p14:creationId xmlns:p14="http://schemas.microsoft.com/office/powerpoint/2010/main" val="2523690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Présentation de protocole TCP</a:t>
            </a:r>
            <a:r>
              <a:rPr lang="en-US" dirty="0"/>
              <a:t/>
            </a:r>
            <a:br>
              <a:rPr lang="en-US" dirty="0"/>
            </a:br>
            <a:r>
              <a:rPr lang="fr-FR" sz="2400"/>
              <a:t>TCP Champs d'en-tête</a:t>
            </a:r>
          </a:p>
        </p:txBody>
      </p:sp>
      <p:graphicFrame>
        <p:nvGraphicFramePr>
          <p:cNvPr id="6" name="Content Placeholder 5">
            <a:extLst>
              <a:ext uri="{FF2B5EF4-FFF2-40B4-BE49-F238E27FC236}">
                <a16:creationId xmlns="" xmlns:c="http://schemas.openxmlformats.org/drawingml/2006/chart" xmlns:c15="http://schemas.microsoft.com/office/drawing/2012/chart" xmlns:a16="http://schemas.microsoft.com/office/drawing/2014/main" id="{88B7DED4-161D-2E4C-8213-152A201EC6B4}"/>
              </a:ext>
            </a:extLst>
          </p:cNvPr>
          <p:cNvGraphicFramePr>
            <a:graphicFrameLocks noGrp="1"/>
          </p:cNvGraphicFramePr>
          <p:nvPr>
            <p:ph idx="1"/>
            <p:extLst>
              <p:ext uri="{D42A27DB-BD31-4B8C-83A1-F6EECF244321}">
                <p14:modId xmlns:p14="http://schemas.microsoft.com/office/powerpoint/2010/main" val="4122612176"/>
              </p:ext>
            </p:extLst>
          </p:nvPr>
        </p:nvGraphicFramePr>
        <p:xfrm>
          <a:off x="539751" y="763499"/>
          <a:ext cx="8280400" cy="3798328"/>
        </p:xfrm>
        <a:graphic>
          <a:graphicData uri="http://schemas.openxmlformats.org/drawingml/2006/table">
            <a:tbl>
              <a:tblPr firstRow="1" bandRow="1">
                <a:tableStyleId>{5C22544A-7EE6-4342-B048-85BDC9FD1C3A}</a:tableStyleId>
              </a:tblPr>
              <a:tblGrid>
                <a:gridCol w="2059070">
                  <a:extLst>
                    <a:ext uri="{9D8B030D-6E8A-4147-A177-3AD203B41FA5}">
                      <a16:colId xmlns="" xmlns:c="http://schemas.openxmlformats.org/drawingml/2006/chart" xmlns:c15="http://schemas.microsoft.com/office/drawing/2012/chart" xmlns:a16="http://schemas.microsoft.com/office/drawing/2014/main" val="2603652252"/>
                    </a:ext>
                  </a:extLst>
                </a:gridCol>
                <a:gridCol w="6221330">
                  <a:extLst>
                    <a:ext uri="{9D8B030D-6E8A-4147-A177-3AD203B41FA5}">
                      <a16:colId xmlns="" xmlns:c="http://schemas.openxmlformats.org/drawingml/2006/chart" xmlns:c15="http://schemas.microsoft.com/office/drawing/2012/chart" xmlns:a16="http://schemas.microsoft.com/office/drawing/2014/main" val="1473811734"/>
                    </a:ext>
                  </a:extLst>
                </a:gridCol>
              </a:tblGrid>
              <a:tr h="279184">
                <a:tc>
                  <a:txBody>
                    <a:bodyPr/>
                    <a:lstStyle/>
                    <a:p>
                      <a:pPr algn="l" rtl="0" fontAlgn="ctr"/>
                      <a:r>
                        <a:rPr lang="fr-FR" sz="1200" b="1">
                          <a:effectLst/>
                        </a:rPr>
                        <a:t>Champ d'en-tête TCP</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256964134"/>
                  </a:ext>
                </a:extLst>
              </a:tr>
              <a:tr h="279184">
                <a:tc>
                  <a:txBody>
                    <a:bodyPr/>
                    <a:lstStyle/>
                    <a:p>
                      <a:pPr rtl="0" fontAlgn="ctr"/>
                      <a:r>
                        <a:rPr lang="fr-FR" sz="1200" b="1">
                          <a:effectLst/>
                        </a:rPr>
                        <a:t>Port source</a:t>
                      </a:r>
                    </a:p>
                  </a:txBody>
                  <a:tcPr marL="47625" marR="47625" marT="47625" marB="47625" anchor="ctr"/>
                </a:tc>
                <a:tc>
                  <a:txBody>
                    <a:bodyPr/>
                    <a:lstStyle/>
                    <a:p>
                      <a:pPr rtl="0" fontAlgn="ctr"/>
                      <a:r>
                        <a:rPr lang="fr-FR" sz="1200" b="0">
                          <a:effectLst/>
                        </a:rPr>
                        <a:t>Champ 16 bits utilisé pour identifier l'application source par le numéro de port.</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864511980"/>
                  </a:ext>
                </a:extLst>
              </a:tr>
              <a:tr h="279184">
                <a:tc>
                  <a:txBody>
                    <a:bodyPr/>
                    <a:lstStyle/>
                    <a:p>
                      <a:pPr rtl="0" fontAlgn="ctr"/>
                      <a:r>
                        <a:rPr lang="fr-FR" sz="1200" b="1">
                          <a:effectLst/>
                        </a:rPr>
                        <a:t>Port de destination</a:t>
                      </a:r>
                    </a:p>
                  </a:txBody>
                  <a:tcPr marL="47625" marR="47625" marT="47625" marB="47625" anchor="ctr"/>
                </a:tc>
                <a:tc>
                  <a:txBody>
                    <a:bodyPr/>
                    <a:lstStyle/>
                    <a:p>
                      <a:pPr rtl="0" fontAlgn="ctr"/>
                      <a:r>
                        <a:rPr lang="fr-FR" sz="1200" b="0">
                          <a:effectLst/>
                        </a:rPr>
                        <a:t>Champ de 16 bits utilisé pour identifier l'application de destination par le numéro de port.</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827016096"/>
                  </a:ext>
                </a:extLst>
              </a:tr>
              <a:tr h="279184">
                <a:tc>
                  <a:txBody>
                    <a:bodyPr/>
                    <a:lstStyle/>
                    <a:p>
                      <a:pPr rtl="0" fontAlgn="ctr"/>
                      <a:r>
                        <a:rPr lang="fr-FR" sz="1200" b="1">
                          <a:effectLst/>
                        </a:rPr>
                        <a:t>Numéro de séquence</a:t>
                      </a:r>
                    </a:p>
                  </a:txBody>
                  <a:tcPr marL="47625" marR="47625" marT="47625" marB="47625" anchor="ctr"/>
                </a:tc>
                <a:tc>
                  <a:txBody>
                    <a:bodyPr/>
                    <a:lstStyle/>
                    <a:p>
                      <a:pPr rtl="0" fontAlgn="ctr"/>
                      <a:r>
                        <a:rPr lang="fr-FR" sz="1200" b="0">
                          <a:effectLst/>
                        </a:rPr>
                        <a:t>Champ 32 bits utilisé à des fins de réassemblage de données.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84279451"/>
                  </a:ext>
                </a:extLst>
              </a:tr>
              <a:tr h="347068">
                <a:tc>
                  <a:txBody>
                    <a:bodyPr/>
                    <a:lstStyle/>
                    <a:p>
                      <a:pPr rtl="0" fontAlgn="ctr"/>
                      <a:r>
                        <a:rPr lang="fr-FR" sz="1200" b="1">
                          <a:effectLst/>
                        </a:rPr>
                        <a:t>Numéro d’accusé de réception</a:t>
                      </a:r>
                    </a:p>
                  </a:txBody>
                  <a:tcPr marL="47625" marR="47625" marT="47625" marB="47625" anchor="ctr"/>
                </a:tc>
                <a:tc>
                  <a:txBody>
                    <a:bodyPr/>
                    <a:lstStyle/>
                    <a:p>
                      <a:pPr rtl="0" fontAlgn="ctr"/>
                      <a:r>
                        <a:rPr lang="fr-FR" sz="1200" b="0">
                          <a:effectLst/>
                        </a:rPr>
                        <a:t>Champ 32 bits est utilisé pour indiquer que les données ont été reçues et l'octet suivant est prévu de la source.</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864515935"/>
                  </a:ext>
                </a:extLst>
              </a:tr>
              <a:tr h="347068">
                <a:tc>
                  <a:txBody>
                    <a:bodyPr/>
                    <a:lstStyle/>
                    <a:p>
                      <a:pPr rtl="0" fontAlgn="ctr"/>
                      <a:r>
                        <a:rPr lang="fr-FR" sz="1200" b="1">
                          <a:effectLst/>
                        </a:rPr>
                        <a:t>Longueur d’en-tête</a:t>
                      </a:r>
                    </a:p>
                  </a:txBody>
                  <a:tcPr marL="47625" marR="47625" marT="47625" marB="47625" anchor="ctr"/>
                </a:tc>
                <a:tc>
                  <a:txBody>
                    <a:bodyPr/>
                    <a:lstStyle/>
                    <a:p>
                      <a:pPr rtl="0" fontAlgn="ctr"/>
                      <a:r>
                        <a:rPr lang="fr-FR" sz="1200" b="0">
                          <a:effectLst/>
                        </a:rPr>
                        <a:t>Champ 4 bits connu sous le nom de « offset de données » qui indique la longueur de l'en-tête du segment TCP.</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643635522"/>
                  </a:ext>
                </a:extLst>
              </a:tr>
              <a:tr h="279184">
                <a:tc>
                  <a:txBody>
                    <a:bodyPr/>
                    <a:lstStyle/>
                    <a:p>
                      <a:pPr rtl="0" fontAlgn="ctr"/>
                      <a:r>
                        <a:rPr lang="fr-FR" sz="1200" b="1">
                          <a:effectLst/>
                        </a:rPr>
                        <a:t>Réservé</a:t>
                      </a:r>
                    </a:p>
                  </a:txBody>
                  <a:tcPr marL="47625" marR="47625" marT="47625" marB="47625" anchor="ctr"/>
                </a:tc>
                <a:tc>
                  <a:txBody>
                    <a:bodyPr/>
                    <a:lstStyle/>
                    <a:p>
                      <a:pPr rtl="0" fontAlgn="ctr"/>
                      <a:r>
                        <a:rPr lang="fr-FR" sz="1200" b="0">
                          <a:effectLst/>
                        </a:rPr>
                        <a:t>Un champ de 6 bits qui est réservé pour une utilisation future.</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62120262"/>
                  </a:ext>
                </a:extLst>
              </a:tr>
              <a:tr h="347068">
                <a:tc>
                  <a:txBody>
                    <a:bodyPr/>
                    <a:lstStyle/>
                    <a:p>
                      <a:pPr rtl="0" fontAlgn="ctr"/>
                      <a:r>
                        <a:rPr lang="fr-FR" sz="1200" b="1">
                          <a:effectLst/>
                        </a:rPr>
                        <a:t>Bits de contrôle</a:t>
                      </a:r>
                    </a:p>
                  </a:txBody>
                  <a:tcPr marL="47625" marR="47625" marT="47625" marB="47625" anchor="ctr"/>
                </a:tc>
                <a:tc>
                  <a:txBody>
                    <a:bodyPr/>
                    <a:lstStyle/>
                    <a:p>
                      <a:pPr rtl="0" fontAlgn="ctr"/>
                      <a:r>
                        <a:rPr lang="fr-FR" sz="1200" b="0">
                          <a:effectLst/>
                        </a:rPr>
                        <a:t>Un champ de 6 bit utilisé comprennent des codes de bits qui indiquent l'objectif et la fonction du segment TCP.</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436611112"/>
                  </a:ext>
                </a:extLst>
              </a:tr>
              <a:tr h="279184">
                <a:tc>
                  <a:txBody>
                    <a:bodyPr/>
                    <a:lstStyle/>
                    <a:p>
                      <a:pPr rtl="0" fontAlgn="ctr"/>
                      <a:r>
                        <a:rPr lang="fr-FR" sz="1200" b="1">
                          <a:effectLst/>
                        </a:rPr>
                        <a:t>Taille de fenêtre</a:t>
                      </a:r>
                    </a:p>
                  </a:txBody>
                  <a:tcPr marL="47625" marR="47625" marT="47625" marB="47625" anchor="ctr"/>
                </a:tc>
                <a:tc>
                  <a:txBody>
                    <a:bodyPr/>
                    <a:lstStyle/>
                    <a:p>
                      <a:pPr rtl="0" fontAlgn="ctr"/>
                      <a:r>
                        <a:rPr lang="fr-FR" sz="1200" b="0">
                          <a:effectLst/>
                        </a:rPr>
                        <a:t>Champ 16 bits utilisé pour indiquer le nombre d'octets qui peut être acceptés.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574228208"/>
                  </a:ext>
                </a:extLst>
              </a:tr>
              <a:tr h="279184">
                <a:tc>
                  <a:txBody>
                    <a:bodyPr/>
                    <a:lstStyle/>
                    <a:p>
                      <a:pPr rtl="0" fontAlgn="ctr"/>
                      <a:r>
                        <a:rPr lang="fr-FR" sz="1200" b="1">
                          <a:effectLst/>
                        </a:rPr>
                        <a:t>Somme de contrôle</a:t>
                      </a:r>
                    </a:p>
                  </a:txBody>
                  <a:tcPr marL="47625" marR="47625" marT="47625" marB="47625" anchor="ctr"/>
                </a:tc>
                <a:tc>
                  <a:txBody>
                    <a:bodyPr/>
                    <a:lstStyle/>
                    <a:p>
                      <a:pPr rtl="0" fontAlgn="ctr"/>
                      <a:r>
                        <a:rPr lang="fr-FR" sz="1200" b="0">
                          <a:effectLst/>
                        </a:rPr>
                        <a:t>Un champ de 16 bits utilisé pour la vérification des erreurs de l'en-tête du segment et des données.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171558268"/>
                  </a:ext>
                </a:extLst>
              </a:tr>
              <a:tr h="279184">
                <a:tc>
                  <a:txBody>
                    <a:bodyPr/>
                    <a:lstStyle/>
                    <a:p>
                      <a:pPr rtl="0" fontAlgn="ctr"/>
                      <a:r>
                        <a:rPr lang="fr-FR" sz="1200" b="1">
                          <a:effectLst/>
                        </a:rPr>
                        <a:t>Urgent</a:t>
                      </a:r>
                    </a:p>
                  </a:txBody>
                  <a:tcPr marL="47625" marR="47625" marT="47625" marB="47625" anchor="ctr"/>
                </a:tc>
                <a:tc>
                  <a:txBody>
                    <a:bodyPr/>
                    <a:lstStyle/>
                    <a:p>
                      <a:pPr rtl="0" fontAlgn="ctr"/>
                      <a:r>
                        <a:rPr lang="fr-FR" sz="1200" b="0">
                          <a:effectLst/>
                        </a:rPr>
                        <a:t>Champ 16 bits utilisé pour indiquer si les données contenues sont urgentes.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419997136"/>
                  </a:ext>
                </a:extLst>
              </a:tr>
            </a:tbl>
          </a:graphicData>
        </a:graphic>
      </p:graphicFrame>
    </p:spTree>
    <p:extLst>
      <p:ext uri="{BB962C8B-B14F-4D97-AF65-F5344CB8AC3E}">
        <p14:creationId xmlns:p14="http://schemas.microsoft.com/office/powerpoint/2010/main" val="1734700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p:txBody>
          <a:bodyPr/>
          <a:lstStyle/>
          <a:p>
            <a:pPr rtl="0"/>
            <a:r>
              <a:rPr lang="fr-FR" sz="1600"/>
              <a:t>Présentation du protocole TCP</a:t>
            </a:r>
            <a:r>
              <a:rPr lang="en-US" dirty="0"/>
              <a:t/>
            </a:r>
            <a:br>
              <a:rPr lang="en-US" dirty="0"/>
            </a:br>
            <a:r>
              <a:rPr lang="fr-FR" sz="2400"/>
              <a:t>Applications utilisant le protocole TCP</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3E427DE6-67B8-4D1B-A2DD-BEEC0526E711}"/>
              </a:ext>
            </a:extLst>
          </p:cNvPr>
          <p:cNvSpPr>
            <a:spLocks noGrp="1"/>
          </p:cNvSpPr>
          <p:nvPr>
            <p:ph idx="1"/>
          </p:nvPr>
        </p:nvSpPr>
        <p:spPr>
          <a:xfrm>
            <a:off x="144065" y="1151931"/>
            <a:ext cx="4042610" cy="3378126"/>
          </a:xfrm>
        </p:spPr>
        <p:txBody>
          <a:bodyPr/>
          <a:lstStyle/>
          <a:p>
            <a:pPr marL="0" indent="0" rtl="0">
              <a:buNone/>
            </a:pPr>
            <a:r>
              <a:rPr lang="fr-FR" sz="1800"/>
              <a:t>Le TCP gère toutes les tâches associées à la division du flux de données en segments, à la fiabilité, au contrôle du flux de données et à la réorganisation des segments.</a:t>
            </a:r>
          </a:p>
          <a:p>
            <a:pPr marL="0" indent="0">
              <a:buNone/>
            </a:pPr>
            <a:endParaRPr lang="en-US" dirty="0"/>
          </a:p>
        </p:txBody>
      </p:sp>
      <p:pic>
        <p:nvPicPr>
          <p:cNvPr id="7" name="Picture 6">
            <a:extLst>
              <a:ext uri="{FF2B5EF4-FFF2-40B4-BE49-F238E27FC236}">
                <a16:creationId xmlns="" xmlns:c="http://schemas.openxmlformats.org/drawingml/2006/chart" xmlns:c15="http://schemas.microsoft.com/office/drawing/2012/chart" xmlns:a16="http://schemas.microsoft.com/office/drawing/2014/main" id="{1ECE00DC-D55C-4A0A-9B55-EA4DCC646D6F}"/>
              </a:ext>
            </a:extLst>
          </p:cNvPr>
          <p:cNvPicPr>
            <a:picLocks noChangeAspect="1"/>
          </p:cNvPicPr>
          <p:nvPr/>
        </p:nvPicPr>
        <p:blipFill rotWithShape="1">
          <a:blip r:embed="rId3"/>
          <a:srcRect r="3352"/>
          <a:stretch/>
        </p:blipFill>
        <p:spPr>
          <a:xfrm>
            <a:off x="4379495" y="902857"/>
            <a:ext cx="4042610" cy="3337786"/>
          </a:xfrm>
          <a:prstGeom prst="rect">
            <a:avLst/>
          </a:prstGeom>
        </p:spPr>
      </p:pic>
    </p:spTree>
    <p:extLst>
      <p:ext uri="{BB962C8B-B14F-4D97-AF65-F5344CB8AC3E}">
        <p14:creationId xmlns:p14="http://schemas.microsoft.com/office/powerpoint/2010/main" val="4109067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14.3 Présentation du protocole UDP</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Présentation du protocole UDP</a:t>
            </a:r>
            <a:r>
              <a:rPr lang="en-US" sz="1600" dirty="0"/>
              <a:t/>
            </a:r>
            <a:br>
              <a:rPr lang="en-US" sz="1600" dirty="0"/>
            </a:br>
            <a:r>
              <a:rPr lang="fr-FR"/>
              <a:t>Caractéristiques du protocole UDP</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CC4F0493-B526-DE4A-B220-F79C82C4F124}"/>
              </a:ext>
            </a:extLst>
          </p:cNvPr>
          <p:cNvSpPr>
            <a:spLocks noGrp="1"/>
          </p:cNvSpPr>
          <p:nvPr>
            <p:ph idx="1"/>
          </p:nvPr>
        </p:nvSpPr>
        <p:spPr>
          <a:xfrm>
            <a:off x="431971" y="902311"/>
            <a:ext cx="8280057" cy="3505566"/>
          </a:xfrm>
        </p:spPr>
        <p:txBody>
          <a:bodyPr/>
          <a:lstStyle/>
          <a:p>
            <a:pPr marL="0" indent="0" algn="l" rtl="0"/>
            <a:r>
              <a:rPr lang="fr-FR" sz="1800">
                <a:solidFill>
                  <a:srgbClr val="000000"/>
                </a:solidFill>
              </a:rPr>
              <a:t>Les caractéristiques de l'UDP sont les suivantes :</a:t>
            </a:r>
          </a:p>
          <a:p>
            <a:pPr marL="285750" indent="-285750" algn="l" rtl="0">
              <a:buFont typeface="Arial" panose="020B0604020202020204" pitchFamily="34" charset="0"/>
              <a:buChar char="•"/>
            </a:pPr>
            <a:r>
              <a:rPr lang="fr-FR" sz="1800">
                <a:solidFill>
                  <a:srgbClr val="000000"/>
                </a:solidFill>
              </a:rPr>
              <a:t>Les données sont reconstituées selon l'ordre de réception.</a:t>
            </a:r>
          </a:p>
          <a:p>
            <a:pPr marL="285750" indent="-285750" algn="l" rtl="0">
              <a:buFont typeface="Arial" panose="020B0604020202020204" pitchFamily="34" charset="0"/>
              <a:buChar char="•"/>
            </a:pPr>
            <a:r>
              <a:rPr lang="fr-FR" sz="1800">
                <a:solidFill>
                  <a:srgbClr val="000000"/>
                </a:solidFill>
              </a:rPr>
              <a:t>Les segments qui sont perdus ne sont pas renvoyés.</a:t>
            </a:r>
          </a:p>
          <a:p>
            <a:pPr marL="285750" indent="-285750" algn="l" rtl="0">
              <a:buFont typeface="Arial" panose="020B0604020202020204" pitchFamily="34" charset="0"/>
              <a:buChar char="•"/>
            </a:pPr>
            <a:r>
              <a:rPr lang="fr-FR" sz="1800">
                <a:solidFill>
                  <a:srgbClr val="000000"/>
                </a:solidFill>
              </a:rPr>
              <a:t>Il n'y a pas d'établissement de session.</a:t>
            </a:r>
          </a:p>
          <a:p>
            <a:pPr marL="285750" indent="-285750" algn="l" rtl="0">
              <a:buFont typeface="Arial" panose="020B0604020202020204" pitchFamily="34" charset="0"/>
              <a:buChar char="•"/>
            </a:pPr>
            <a:r>
              <a:rPr lang="fr-FR" sz="1800">
                <a:solidFill>
                  <a:srgbClr val="000000"/>
                </a:solidFill>
              </a:rPr>
              <a:t>L'expéditeur n'est pas informé de la disponibilité des ressources.</a:t>
            </a:r>
          </a:p>
        </p:txBody>
      </p:sp>
    </p:spTree>
    <p:extLst>
      <p:ext uri="{BB962C8B-B14F-4D97-AF65-F5344CB8AC3E}">
        <p14:creationId xmlns:p14="http://schemas.microsoft.com/office/powerpoint/2010/main" val="394579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Présentation de protocole UDP</a:t>
            </a:r>
            <a:r>
              <a:rPr lang="en-US" dirty="0"/>
              <a:t/>
            </a:r>
            <a:br>
              <a:rPr lang="en-US" dirty="0"/>
            </a:br>
            <a:r>
              <a:rPr lang="fr-FR" sz="2400"/>
              <a:t>L'en-tête UDP</a:t>
            </a:r>
          </a:p>
        </p:txBody>
      </p:sp>
      <p:sp>
        <p:nvSpPr>
          <p:cNvPr id="2" name="TextBox 1">
            <a:extLst>
              <a:ext uri="{FF2B5EF4-FFF2-40B4-BE49-F238E27FC236}">
                <a16:creationId xmlns="" xmlns:c="http://schemas.openxmlformats.org/drawingml/2006/chart" xmlns:c15="http://schemas.microsoft.com/office/drawing/2012/chart" xmlns:a16="http://schemas.microsoft.com/office/drawing/2014/main" id="{BB0A503F-F65D-4ECE-8C28-6E1BC388ACB2}"/>
              </a:ext>
            </a:extLst>
          </p:cNvPr>
          <p:cNvSpPr txBox="1"/>
          <p:nvPr/>
        </p:nvSpPr>
        <p:spPr>
          <a:xfrm>
            <a:off x="498764" y="731837"/>
            <a:ext cx="7846724" cy="646331"/>
          </a:xfrm>
          <a:prstGeom prst="rect">
            <a:avLst/>
          </a:prstGeom>
          <a:noFill/>
        </p:spPr>
        <p:txBody>
          <a:bodyPr wrap="square" rtlCol="0">
            <a:spAutoFit/>
          </a:bodyPr>
          <a:lstStyle/>
          <a:p>
            <a:pPr rtl="0"/>
            <a:r>
              <a:rPr lang="fr-FR"/>
              <a:t>L'en-tête UDP est beaucoup plus simple que l'en-tête TCP car il n'a que quatre champs et nécessite 8 octets (c'est-à-dire 64 bits).</a:t>
            </a:r>
          </a:p>
        </p:txBody>
      </p:sp>
      <p:pic>
        <p:nvPicPr>
          <p:cNvPr id="5" name="Content Placeholder 4">
            <a:extLst>
              <a:ext uri="{FF2B5EF4-FFF2-40B4-BE49-F238E27FC236}">
                <a16:creationId xmlns="" xmlns:c="http://schemas.openxmlformats.org/drawingml/2006/chart" xmlns:c15="http://schemas.microsoft.com/office/drawing/2012/chart" xmlns:a16="http://schemas.microsoft.com/office/drawing/2014/main" id="{9CE026F8-2EF7-429A-82BF-ABD2601766B8}"/>
              </a:ext>
            </a:extLst>
          </p:cNvPr>
          <p:cNvPicPr>
            <a:picLocks noGrp="1" noChangeAspect="1"/>
          </p:cNvPicPr>
          <p:nvPr>
            <p:ph idx="1"/>
          </p:nvPr>
        </p:nvPicPr>
        <p:blipFill rotWithShape="1">
          <a:blip r:embed="rId3"/>
          <a:srcRect l="1429" t="4187" r="1835" b="4117"/>
          <a:stretch/>
        </p:blipFill>
        <p:spPr>
          <a:xfrm>
            <a:off x="890337" y="1540042"/>
            <a:ext cx="7712242" cy="2358190"/>
          </a:xfrm>
          <a:prstGeom prst="rect">
            <a:avLst/>
          </a:prstGeom>
        </p:spPr>
      </p:pic>
    </p:spTree>
    <p:extLst>
      <p:ext uri="{BB962C8B-B14F-4D97-AF65-F5344CB8AC3E}">
        <p14:creationId xmlns:p14="http://schemas.microsoft.com/office/powerpoint/2010/main" val="276503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Présentation de protocole UDP</a:t>
            </a:r>
            <a:r>
              <a:rPr lang="en-US" dirty="0"/>
              <a:t/>
            </a:r>
            <a:br>
              <a:rPr lang="en-US" dirty="0"/>
            </a:br>
            <a:r>
              <a:rPr lang="fr-FR" sz="2400"/>
              <a:t>Les Champs d'en-tête UDP</a:t>
            </a:r>
          </a:p>
        </p:txBody>
      </p:sp>
      <p:sp>
        <p:nvSpPr>
          <p:cNvPr id="2" name="TextBox 1">
            <a:extLst>
              <a:ext uri="{FF2B5EF4-FFF2-40B4-BE49-F238E27FC236}">
                <a16:creationId xmlns="" xmlns:c="http://schemas.openxmlformats.org/drawingml/2006/chart" xmlns:c15="http://schemas.microsoft.com/office/drawing/2012/chart" xmlns:a16="http://schemas.microsoft.com/office/drawing/2014/main" id="{7A79FB27-AB75-4676-A7DD-F32F8108A8E4}"/>
              </a:ext>
            </a:extLst>
          </p:cNvPr>
          <p:cNvSpPr txBox="1"/>
          <p:nvPr/>
        </p:nvSpPr>
        <p:spPr>
          <a:xfrm>
            <a:off x="193964" y="731837"/>
            <a:ext cx="7329054" cy="369332"/>
          </a:xfrm>
          <a:prstGeom prst="rect">
            <a:avLst/>
          </a:prstGeom>
          <a:noFill/>
        </p:spPr>
        <p:txBody>
          <a:bodyPr wrap="square" rtlCol="0">
            <a:spAutoFit/>
          </a:bodyPr>
          <a:lstStyle/>
          <a:p>
            <a:pPr rtl="0"/>
            <a:r>
              <a:rPr lang="fr-FR"/>
              <a:t>Le tableau identifie et décrit les quatre champs d'un en-tête UDP.</a:t>
            </a:r>
          </a:p>
        </p:txBody>
      </p:sp>
      <p:graphicFrame>
        <p:nvGraphicFramePr>
          <p:cNvPr id="6" name="Content Placeholder 5">
            <a:extLst>
              <a:ext uri="{FF2B5EF4-FFF2-40B4-BE49-F238E27FC236}">
                <a16:creationId xmlns="" xmlns:c="http://schemas.openxmlformats.org/drawingml/2006/chart" xmlns:c15="http://schemas.microsoft.com/office/drawing/2012/chart" xmlns:a16="http://schemas.microsoft.com/office/drawing/2014/main" id="{3F2E23C1-508F-7649-AE14-E808BD745B8C}"/>
              </a:ext>
            </a:extLst>
          </p:cNvPr>
          <p:cNvGraphicFramePr>
            <a:graphicFrameLocks noGrp="1"/>
          </p:cNvGraphicFramePr>
          <p:nvPr>
            <p:ph idx="1"/>
            <p:extLst>
              <p:ext uri="{D42A27DB-BD31-4B8C-83A1-F6EECF244321}">
                <p14:modId xmlns:p14="http://schemas.microsoft.com/office/powerpoint/2010/main" val="363268572"/>
              </p:ext>
            </p:extLst>
          </p:nvPr>
        </p:nvGraphicFramePr>
        <p:xfrm>
          <a:off x="431800" y="1644650"/>
          <a:ext cx="8280400" cy="2307590"/>
        </p:xfrm>
        <a:graphic>
          <a:graphicData uri="http://schemas.openxmlformats.org/drawingml/2006/table">
            <a:tbl>
              <a:tblPr firstRow="1" bandRow="1">
                <a:tableStyleId>{5C22544A-7EE6-4342-B048-85BDC9FD1C3A}</a:tableStyleId>
              </a:tblPr>
              <a:tblGrid>
                <a:gridCol w="1697789">
                  <a:extLst>
                    <a:ext uri="{9D8B030D-6E8A-4147-A177-3AD203B41FA5}">
                      <a16:colId xmlns="" xmlns:c="http://schemas.openxmlformats.org/drawingml/2006/chart" xmlns:c15="http://schemas.microsoft.com/office/drawing/2012/chart" xmlns:a16="http://schemas.microsoft.com/office/drawing/2014/main" val="672764447"/>
                    </a:ext>
                  </a:extLst>
                </a:gridCol>
                <a:gridCol w="6582611">
                  <a:extLst>
                    <a:ext uri="{9D8B030D-6E8A-4147-A177-3AD203B41FA5}">
                      <a16:colId xmlns="" xmlns:c="http://schemas.openxmlformats.org/drawingml/2006/chart" xmlns:c15="http://schemas.microsoft.com/office/drawing/2012/chart" xmlns:a16="http://schemas.microsoft.com/office/drawing/2014/main" val="1898767724"/>
                    </a:ext>
                  </a:extLst>
                </a:gridCol>
              </a:tblGrid>
              <a:tr h="370840">
                <a:tc>
                  <a:txBody>
                    <a:bodyPr/>
                    <a:lstStyle/>
                    <a:p>
                      <a:pPr algn="l" rtl="0" fontAlgn="ctr"/>
                      <a:r>
                        <a:rPr lang="fr-FR" b="1">
                          <a:effectLst/>
                        </a:rPr>
                        <a:t>Champ d'en-tête UDP</a:t>
                      </a:r>
                    </a:p>
                  </a:txBody>
                  <a:tcPr marL="47625" marR="47625" marT="47625" marB="47625" anchor="ctr"/>
                </a:tc>
                <a:tc>
                  <a:txBody>
                    <a:bodyPr/>
                    <a:lstStyle/>
                    <a:p>
                      <a:pPr algn="l" rtl="0" fontAlgn="ctr"/>
                      <a:r>
                        <a:rPr lang="fr-FR" b="1">
                          <a:effectLst/>
                        </a:rPr>
                        <a:t>Description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899509290"/>
                  </a:ext>
                </a:extLst>
              </a:tr>
              <a:tr h="370840">
                <a:tc>
                  <a:txBody>
                    <a:bodyPr/>
                    <a:lstStyle/>
                    <a:p>
                      <a:pPr rtl="0" fontAlgn="ctr"/>
                      <a:r>
                        <a:rPr lang="fr-FR" b="1">
                          <a:effectLst/>
                        </a:rPr>
                        <a:t>Port source</a:t>
                      </a:r>
                    </a:p>
                  </a:txBody>
                  <a:tcPr marL="47625" marR="47625" marT="47625" marB="47625" anchor="ctr"/>
                </a:tc>
                <a:tc>
                  <a:txBody>
                    <a:bodyPr/>
                    <a:lstStyle/>
                    <a:p>
                      <a:pPr rtl="0" fontAlgn="ctr"/>
                      <a:r>
                        <a:rPr lang="fr-FR" b="0">
                          <a:effectLst/>
                        </a:rPr>
                        <a:t>Champ 16 bits utilisé pour identifier l'application source par le numéro de port.</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858658826"/>
                  </a:ext>
                </a:extLst>
              </a:tr>
              <a:tr h="370840">
                <a:tc>
                  <a:txBody>
                    <a:bodyPr/>
                    <a:lstStyle/>
                    <a:p>
                      <a:pPr rtl="0" fontAlgn="ctr"/>
                      <a:r>
                        <a:rPr lang="fr-FR" b="1">
                          <a:effectLst/>
                        </a:rPr>
                        <a:t>Port de destination</a:t>
                      </a:r>
                    </a:p>
                  </a:txBody>
                  <a:tcPr marL="47625" marR="47625" marT="47625" marB="47625" anchor="ctr"/>
                </a:tc>
                <a:tc>
                  <a:txBody>
                    <a:bodyPr/>
                    <a:lstStyle/>
                    <a:p>
                      <a:pPr rtl="0" fontAlgn="ctr"/>
                      <a:r>
                        <a:rPr lang="fr-FR" b="0">
                          <a:effectLst/>
                        </a:rPr>
                        <a:t>Champ de 16 bits utilisé pour identifier l'application de destination par le numéro de port.</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808665367"/>
                  </a:ext>
                </a:extLst>
              </a:tr>
              <a:tr h="370840">
                <a:tc>
                  <a:txBody>
                    <a:bodyPr/>
                    <a:lstStyle/>
                    <a:p>
                      <a:pPr rtl="0" fontAlgn="ctr"/>
                      <a:r>
                        <a:rPr lang="fr-FR" b="1">
                          <a:effectLst/>
                        </a:rPr>
                        <a:t>Longueur</a:t>
                      </a:r>
                    </a:p>
                  </a:txBody>
                  <a:tcPr marL="47625" marR="47625" marT="47625" marB="47625" anchor="ctr"/>
                </a:tc>
                <a:tc>
                  <a:txBody>
                    <a:bodyPr/>
                    <a:lstStyle/>
                    <a:p>
                      <a:pPr rtl="0" fontAlgn="ctr"/>
                      <a:r>
                        <a:rPr lang="fr-FR" b="0">
                          <a:effectLst/>
                        </a:rPr>
                        <a:t>Champ 16 bits indiquant la longueur de l'en-tête de datagramme UDP.</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521255676"/>
                  </a:ext>
                </a:extLst>
              </a:tr>
              <a:tr h="370840">
                <a:tc>
                  <a:txBody>
                    <a:bodyPr/>
                    <a:lstStyle/>
                    <a:p>
                      <a:pPr rtl="0" fontAlgn="ctr"/>
                      <a:r>
                        <a:rPr lang="fr-FR" b="1">
                          <a:effectLst/>
                        </a:rPr>
                        <a:t>Somme de contrôle</a:t>
                      </a:r>
                    </a:p>
                  </a:txBody>
                  <a:tcPr marL="47625" marR="47625" marT="47625" marB="47625" anchor="ctr"/>
                </a:tc>
                <a:tc>
                  <a:txBody>
                    <a:bodyPr/>
                    <a:lstStyle/>
                    <a:p>
                      <a:pPr rtl="0" fontAlgn="ctr"/>
                      <a:r>
                        <a:rPr lang="fr-FR" b="0">
                          <a:effectLst/>
                        </a:rPr>
                        <a:t>Champ 16 bits utilisé pour la vérification des erreurs de l'en-tête et des données du datagramme.</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4811281"/>
                  </a:ext>
                </a:extLst>
              </a:tr>
            </a:tbl>
          </a:graphicData>
        </a:graphic>
      </p:graphicFrame>
    </p:spTree>
    <p:extLst>
      <p:ext uri="{BB962C8B-B14F-4D97-AF65-F5344CB8AC3E}">
        <p14:creationId xmlns:p14="http://schemas.microsoft.com/office/powerpoint/2010/main" val="1775858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p:txBody>
          <a:bodyPr/>
          <a:lstStyle/>
          <a:p>
            <a:pPr rtl="0"/>
            <a:r>
              <a:rPr lang="fr-FR" sz="1600"/>
              <a:t>Présentation du protocole UDP</a:t>
            </a:r>
            <a:r>
              <a:rPr lang="en-US" dirty="0"/>
              <a:t/>
            </a:r>
            <a:br>
              <a:rPr lang="en-US" dirty="0"/>
            </a:br>
            <a:r>
              <a:rPr lang="fr-FR" sz="2400"/>
              <a:t>Applications utilisant le protocole UDP</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73138074-9455-4799-A477-AF110009D0E7}"/>
              </a:ext>
            </a:extLst>
          </p:cNvPr>
          <p:cNvSpPr>
            <a:spLocks noGrp="1"/>
          </p:cNvSpPr>
          <p:nvPr>
            <p:ph idx="1"/>
          </p:nvPr>
        </p:nvSpPr>
        <p:spPr>
          <a:xfrm>
            <a:off x="144065" y="798944"/>
            <a:ext cx="4922981" cy="4155319"/>
          </a:xfrm>
        </p:spPr>
        <p:txBody>
          <a:bodyPr/>
          <a:lstStyle/>
          <a:p>
            <a:pPr rtl="0"/>
            <a:r>
              <a:rPr lang="fr-FR" sz="1600"/>
              <a:t>Les applications vidéo et multimédia en direct : Ces applications peuvent tolérer une certaine perte de données, mais ne nécessitent que peu ou pas de délai. La voix sur IP et le streaming vidéo sont de bons exemples.</a:t>
            </a:r>
          </a:p>
          <a:p>
            <a:pPr rtl="0"/>
            <a:r>
              <a:rPr lang="fr-FR" sz="1600"/>
              <a:t>Les simples applications de requête et de réponse : ils sont des applications dont les transactions sont simples et pour lesquelles un hôte envoie une requête à laquelle il recevra ou non une réponse. Exemples incluent DNS et DHCP.</a:t>
            </a:r>
          </a:p>
          <a:p>
            <a:pPr rtl="0"/>
            <a:r>
              <a:rPr lang="fr-FR" sz="1600"/>
              <a:t>Applications qui gèrent elles-mêmes la fiabilité- Communications unidirectionnelles où le contrôle de flux, la détection des erreurs, les accusés de réception et la récupération des erreurs ne sont pas nécessaires, ou peuvent être gérés par l'application. Exemples incluent: SNMP et TFTP.</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85B2BC8D-C067-4AAD-8A3D-91BC798D4906}"/>
              </a:ext>
            </a:extLst>
          </p:cNvPr>
          <p:cNvPicPr>
            <a:picLocks noChangeAspect="1"/>
          </p:cNvPicPr>
          <p:nvPr/>
        </p:nvPicPr>
        <p:blipFill rotWithShape="1">
          <a:blip r:embed="rId3"/>
          <a:srcRect l="15105" t="3227" r="12047" b="3300"/>
          <a:stretch/>
        </p:blipFill>
        <p:spPr>
          <a:xfrm>
            <a:off x="5293290" y="568869"/>
            <a:ext cx="3380875" cy="3674684"/>
          </a:xfrm>
          <a:prstGeom prst="rect">
            <a:avLst/>
          </a:prstGeom>
        </p:spPr>
      </p:pic>
    </p:spTree>
    <p:extLst>
      <p:ext uri="{BB962C8B-B14F-4D97-AF65-F5344CB8AC3E}">
        <p14:creationId xmlns:p14="http://schemas.microsoft.com/office/powerpoint/2010/main" val="2925943541"/>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14.4 Les Numéros de ports</a:t>
            </a:r>
          </a:p>
        </p:txBody>
      </p:sp>
    </p:spTree>
    <p:custDataLst>
      <p:tags r:id="rId1"/>
    </p:custDataLst>
    <p:extLst>
      <p:ext uri="{BB962C8B-B14F-4D97-AF65-F5344CB8AC3E}">
        <p14:creationId xmlns:p14="http://schemas.microsoft.com/office/powerpoint/2010/main" val="304941372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 xmlns:c="http://schemas.openxmlformats.org/drawingml/2006/chart" xmlns:c15="http://schemas.microsoft.com/office/drawing/2012/chart"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 xmlns:c="http://schemas.openxmlformats.org/drawingml/2006/chart" xmlns:c15="http://schemas.microsoft.com/office/drawing/2012/chart" xmlns:a16="http://schemas.microsoft.com/office/drawing/2014/main" id="{24EE699F-A87C-2246-9235-C1DFDF6B2651}"/>
              </a:ext>
            </a:extLst>
          </p:cNvPr>
          <p:cNvGraphicFramePr>
            <a:graphicFrameLocks noGrp="1"/>
          </p:cNvGraphicFramePr>
          <p:nvPr>
            <p:extLst/>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 xmlns:c="http://schemas.openxmlformats.org/drawingml/2006/chart" xmlns:c15="http://schemas.microsoft.com/office/drawing/2012/chart" xmlns:a16="http://schemas.microsoft.com/office/drawing/2014/main" val="200107645"/>
                    </a:ext>
                  </a:extLst>
                </a:gridCol>
                <a:gridCol w="6416970">
                  <a:extLst>
                    <a:ext uri="{9D8B030D-6E8A-4147-A177-3AD203B41FA5}">
                      <a16:colId xmlns="" xmlns:c="http://schemas.openxmlformats.org/drawingml/2006/chart" xmlns:c15="http://schemas.microsoft.com/office/drawing/2012/chart" xmlns:a16="http://schemas.microsoft.com/office/drawing/2014/main" val="2648404099"/>
                    </a:ext>
                  </a:extLst>
                </a:gridCol>
              </a:tblGrid>
              <a:tr h="265091">
                <a:tc>
                  <a:txBody>
                    <a:bodyPr/>
                    <a:lstStyle/>
                    <a:p>
                      <a:pPr rtl="0"/>
                      <a:r>
                        <a:rPr lang="fr-FR"/>
                        <a:t>Caractéristique</a:t>
                      </a:r>
                    </a:p>
                  </a:txBody>
                  <a:tcPr/>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 xmlns:c="http://schemas.openxmlformats.org/drawingml/2006/chart" xmlns:c15="http://schemas.microsoft.com/office/drawing/2012/chart"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 xmlns:c="http://schemas.openxmlformats.org/drawingml/2006/chart" xmlns:c15="http://schemas.microsoft.com/office/drawing/2012/chart"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 xmlns:c="http://schemas.openxmlformats.org/drawingml/2006/chart" xmlns:c15="http://schemas.microsoft.com/office/drawing/2012/chart"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Plusieurs formats pour aider les étudiants à évaluer leur compréhension du contenu.</a:t>
                      </a:r>
                    </a:p>
                  </a:txBody>
                  <a:tcPr/>
                </a:tc>
                <a:extLst>
                  <a:ext uri="{0D108BD9-81ED-4DB2-BD59-A6C34878D82A}">
                    <a16:rowId xmlns="" xmlns:c="http://schemas.openxmlformats.org/drawingml/2006/chart" xmlns:c15="http://schemas.microsoft.com/office/drawing/2012/chart"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Contrôleur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 xmlns:c="http://schemas.openxmlformats.org/drawingml/2006/chart" xmlns:c15="http://schemas.microsoft.com/office/drawing/2012/chart"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a:t>Activités de simulation et de modélisation conçues pour explorer, acquérir, renforcer et étendre les compétences.</a:t>
                      </a:r>
                    </a:p>
                  </a:txBody>
                  <a:tcPr/>
                </a:tc>
                <a:extLst>
                  <a:ext uri="{0D108BD9-81ED-4DB2-BD59-A6C34878D82A}">
                    <a16:rowId xmlns="" xmlns:c="http://schemas.openxmlformats.org/drawingml/2006/chart" xmlns:c15="http://schemas.microsoft.com/office/drawing/2012/chart"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Les Numéros de port</a:t>
            </a:r>
            <a:r>
              <a:rPr lang="en-US" dirty="0"/>
              <a:t/>
            </a:r>
            <a:br>
              <a:rPr lang="en-US" dirty="0"/>
            </a:br>
            <a:r>
              <a:rPr lang="fr-FR" sz="2400"/>
              <a:t>Communications multiples et séparées</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CC4F0493-B526-DE4A-B220-F79C82C4F124}"/>
              </a:ext>
            </a:extLst>
          </p:cNvPr>
          <p:cNvSpPr>
            <a:spLocks noGrp="1"/>
          </p:cNvSpPr>
          <p:nvPr>
            <p:ph idx="1"/>
          </p:nvPr>
        </p:nvSpPr>
        <p:spPr>
          <a:xfrm>
            <a:off x="230861" y="892504"/>
            <a:ext cx="8517213" cy="1888404"/>
          </a:xfrm>
        </p:spPr>
        <p:txBody>
          <a:bodyPr/>
          <a:lstStyle/>
          <a:p>
            <a:pPr marL="0" indent="0" algn="l" rtl="0"/>
            <a:r>
              <a:rPr lang="fr-FR" sz="1600">
                <a:solidFill>
                  <a:srgbClr val="000000"/>
                </a:solidFill>
              </a:rPr>
              <a:t>Les protocoles de couches de transport TCP et UDP utilisent des numéros de port pour gérer plusieurs conversations simultanées.</a:t>
            </a:r>
          </a:p>
          <a:p>
            <a:pPr marL="0" indent="0" algn="l"/>
            <a:endParaRPr lang="en-US" sz="1600" dirty="0">
              <a:solidFill>
                <a:srgbClr val="000000"/>
              </a:solidFill>
            </a:endParaRPr>
          </a:p>
          <a:p>
            <a:pPr marL="0" indent="0" algn="l" rtl="0"/>
            <a:r>
              <a:rPr lang="fr-FR" sz="1600">
                <a:solidFill>
                  <a:srgbClr val="000000"/>
                </a:solidFill>
              </a:rPr>
              <a:t>Le numéro de port source est associé à l'application d'origine sur l'hôte local tandis que le numéro de port de destination est associé à l'application de destination sur l'hôte distant.</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EC1712BE-425B-468A-9840-CA0161D62B86}"/>
              </a:ext>
            </a:extLst>
          </p:cNvPr>
          <p:cNvPicPr>
            <a:picLocks noChangeAspect="1"/>
          </p:cNvPicPr>
          <p:nvPr/>
        </p:nvPicPr>
        <p:blipFill>
          <a:blip r:embed="rId3"/>
          <a:stretch>
            <a:fillRect/>
          </a:stretch>
        </p:blipFill>
        <p:spPr>
          <a:xfrm>
            <a:off x="655696" y="2941575"/>
            <a:ext cx="7832608" cy="1362075"/>
          </a:xfrm>
          <a:prstGeom prst="rect">
            <a:avLst/>
          </a:prstGeom>
        </p:spPr>
      </p:pic>
    </p:spTree>
    <p:extLst>
      <p:ext uri="{BB962C8B-B14F-4D97-AF65-F5344CB8AC3E}">
        <p14:creationId xmlns:p14="http://schemas.microsoft.com/office/powerpoint/2010/main" val="4014795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5977851" cy="731837"/>
          </a:xfrm>
        </p:spPr>
        <p:txBody>
          <a:bodyPr/>
          <a:lstStyle/>
          <a:p>
            <a:pPr rtl="0"/>
            <a:r>
              <a:rPr lang="fr-FR" sz="1600"/>
              <a:t>Numéros de port</a:t>
            </a:r>
            <a:r>
              <a:rPr lang="en-US" dirty="0"/>
              <a:t/>
            </a:r>
            <a:br>
              <a:rPr lang="en-US" dirty="0"/>
            </a:br>
            <a:r>
              <a:rPr lang="fr-FR" sz="2400"/>
              <a:t>Paires d'interfaces de connexion</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CC4F0493-B526-DE4A-B220-F79C82C4F124}"/>
              </a:ext>
            </a:extLst>
          </p:cNvPr>
          <p:cNvSpPr>
            <a:spLocks noGrp="1"/>
          </p:cNvSpPr>
          <p:nvPr>
            <p:ph idx="1"/>
          </p:nvPr>
        </p:nvSpPr>
        <p:spPr>
          <a:xfrm>
            <a:off x="207391" y="864087"/>
            <a:ext cx="4179882" cy="3676040"/>
          </a:xfrm>
        </p:spPr>
        <p:txBody>
          <a:bodyPr/>
          <a:lstStyle/>
          <a:p>
            <a:pPr marL="285750" indent="-285750" algn="l" rtl="0">
              <a:buFont typeface="Arial" panose="020B0604020202020204" pitchFamily="34" charset="0"/>
              <a:buChar char="•"/>
            </a:pPr>
            <a:r>
              <a:rPr lang="fr-FR" sz="1600">
                <a:solidFill>
                  <a:srgbClr val="000000"/>
                </a:solidFill>
              </a:rPr>
              <a:t>Les ports sources et de destination sont placés à l'intérieur du segment.</a:t>
            </a:r>
          </a:p>
          <a:p>
            <a:pPr marL="285750" indent="-285750" algn="l" rtl="0">
              <a:buFont typeface="Arial" panose="020B0604020202020204" pitchFamily="34" charset="0"/>
              <a:buChar char="•"/>
            </a:pPr>
            <a:r>
              <a:rPr lang="fr-FR" sz="1600">
                <a:solidFill>
                  <a:srgbClr val="000000"/>
                </a:solidFill>
              </a:rPr>
              <a:t>Les segments sont ensuite encapsulés dans un paquet IP.</a:t>
            </a:r>
          </a:p>
          <a:p>
            <a:pPr marL="285750" indent="-285750" algn="l" rtl="0">
              <a:buFont typeface="Arial" panose="020B0604020202020204" pitchFamily="34" charset="0"/>
              <a:buChar char="•"/>
            </a:pPr>
            <a:r>
              <a:rPr lang="fr-FR" sz="1600">
                <a:solidFill>
                  <a:srgbClr val="000000"/>
                </a:solidFill>
              </a:rPr>
              <a:t>La combinaison de l'adresse IP source et du numéro de port source, ou de l'adresse IP de destination et du numéro de port de destination, est appelée interface de connexion.</a:t>
            </a:r>
          </a:p>
          <a:p>
            <a:pPr marL="285750" indent="-285750" algn="l" rtl="0">
              <a:buFont typeface="Arial" panose="020B0604020202020204" pitchFamily="34" charset="0"/>
              <a:buChar char="•"/>
            </a:pPr>
            <a:r>
              <a:rPr lang="fr-FR" sz="1600">
                <a:solidFill>
                  <a:srgbClr val="000000"/>
                </a:solidFill>
              </a:rPr>
              <a:t>Les interfaces de connexion permettent à plusieurs processus exécutés sur un client de se différencier les uns des autres, et aux multiples connexions à un processus serveur de se distinguer les unes des autres.</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0335C01A-D969-437E-A54C-4277C8E6FD19}"/>
              </a:ext>
            </a:extLst>
          </p:cNvPr>
          <p:cNvPicPr>
            <a:picLocks noChangeAspect="1"/>
          </p:cNvPicPr>
          <p:nvPr/>
        </p:nvPicPr>
        <p:blipFill>
          <a:blip r:embed="rId3"/>
          <a:stretch>
            <a:fillRect/>
          </a:stretch>
        </p:blipFill>
        <p:spPr>
          <a:xfrm>
            <a:off x="4503407" y="864086"/>
            <a:ext cx="4370394" cy="3550895"/>
          </a:xfrm>
          <a:prstGeom prst="rect">
            <a:avLst/>
          </a:prstGeom>
        </p:spPr>
      </p:pic>
    </p:spTree>
    <p:extLst>
      <p:ext uri="{BB962C8B-B14F-4D97-AF65-F5344CB8AC3E}">
        <p14:creationId xmlns:p14="http://schemas.microsoft.com/office/powerpoint/2010/main" val="460195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Les Numéros de port</a:t>
            </a:r>
            <a:r>
              <a:rPr lang="en-US" dirty="0"/>
              <a:t/>
            </a:r>
            <a:br>
              <a:rPr lang="en-US" dirty="0"/>
            </a:br>
            <a:r>
              <a:rPr lang="fr-FR" sz="2400"/>
              <a:t>Groupes de numéros de port</a:t>
            </a:r>
          </a:p>
        </p:txBody>
      </p:sp>
      <p:graphicFrame>
        <p:nvGraphicFramePr>
          <p:cNvPr id="4" name="Table 3">
            <a:extLst>
              <a:ext uri="{FF2B5EF4-FFF2-40B4-BE49-F238E27FC236}">
                <a16:creationId xmlns="" xmlns:c="http://schemas.openxmlformats.org/drawingml/2006/chart" xmlns:c15="http://schemas.microsoft.com/office/drawing/2012/chart" xmlns:a16="http://schemas.microsoft.com/office/drawing/2014/main" id="{DF331542-2CD8-CD45-BF9A-539BF0F0F046}"/>
              </a:ext>
            </a:extLst>
          </p:cNvPr>
          <p:cNvGraphicFramePr>
            <a:graphicFrameLocks noGrp="1"/>
          </p:cNvGraphicFramePr>
          <p:nvPr>
            <p:extLst>
              <p:ext uri="{D42A27DB-BD31-4B8C-83A1-F6EECF244321}">
                <p14:modId xmlns:p14="http://schemas.microsoft.com/office/powerpoint/2010/main" val="3254476963"/>
              </p:ext>
            </p:extLst>
          </p:nvPr>
        </p:nvGraphicFramePr>
        <p:xfrm>
          <a:off x="529388" y="744287"/>
          <a:ext cx="7988970" cy="3855720"/>
        </p:xfrm>
        <a:graphic>
          <a:graphicData uri="http://schemas.openxmlformats.org/drawingml/2006/table">
            <a:tbl>
              <a:tblPr firstRow="1" bandRow="1">
                <a:tableStyleId>{5C22544A-7EE6-4342-B048-85BDC9FD1C3A}</a:tableStyleId>
              </a:tblPr>
              <a:tblGrid>
                <a:gridCol w="1143001">
                  <a:extLst>
                    <a:ext uri="{9D8B030D-6E8A-4147-A177-3AD203B41FA5}">
                      <a16:colId xmlns="" xmlns:c="http://schemas.openxmlformats.org/drawingml/2006/chart" xmlns:c15="http://schemas.microsoft.com/office/drawing/2012/chart" xmlns:a16="http://schemas.microsoft.com/office/drawing/2014/main" val="2108364386"/>
                    </a:ext>
                  </a:extLst>
                </a:gridCol>
                <a:gridCol w="1636295">
                  <a:extLst>
                    <a:ext uri="{9D8B030D-6E8A-4147-A177-3AD203B41FA5}">
                      <a16:colId xmlns="" xmlns:c="http://schemas.openxmlformats.org/drawingml/2006/chart" xmlns:c15="http://schemas.microsoft.com/office/drawing/2012/chart" xmlns:a16="http://schemas.microsoft.com/office/drawing/2014/main" val="866492760"/>
                    </a:ext>
                  </a:extLst>
                </a:gridCol>
                <a:gridCol w="5209674">
                  <a:extLst>
                    <a:ext uri="{9D8B030D-6E8A-4147-A177-3AD203B41FA5}">
                      <a16:colId xmlns="" xmlns:c="http://schemas.openxmlformats.org/drawingml/2006/chart" xmlns:c15="http://schemas.microsoft.com/office/drawing/2012/chart" xmlns:a16="http://schemas.microsoft.com/office/drawing/2014/main" val="313730123"/>
                    </a:ext>
                  </a:extLst>
                </a:gridCol>
              </a:tblGrid>
              <a:tr h="370840">
                <a:tc>
                  <a:txBody>
                    <a:bodyPr/>
                    <a:lstStyle/>
                    <a:p>
                      <a:pPr algn="l" rtl="0" fontAlgn="ctr"/>
                      <a:r>
                        <a:rPr lang="fr-FR" sz="1200" b="1">
                          <a:effectLst/>
                        </a:rPr>
                        <a:t>Groupe de ports</a:t>
                      </a:r>
                    </a:p>
                  </a:txBody>
                  <a:tcPr marL="47625" marR="47625" marT="47625" marB="47625" anchor="ctr"/>
                </a:tc>
                <a:tc>
                  <a:txBody>
                    <a:bodyPr/>
                    <a:lstStyle/>
                    <a:p>
                      <a:pPr algn="l" rtl="0" fontAlgn="ctr"/>
                      <a:r>
                        <a:rPr lang="fr-FR" sz="1200" b="1">
                          <a:effectLst/>
                        </a:rPr>
                        <a:t>Gamme de numéros</a:t>
                      </a:r>
                    </a:p>
                  </a:txBody>
                  <a:tcPr marL="47625" marR="47625" marT="47625" marB="47625" anchor="ctr"/>
                </a:tc>
                <a:tc>
                  <a:txBody>
                    <a:bodyPr/>
                    <a:lstStyle/>
                    <a:p>
                      <a:pPr algn="l" rtl="0" fontAlgn="ctr"/>
                      <a:r>
                        <a:rPr lang="fr-FR" sz="1200" b="1">
                          <a:effectLst/>
                        </a:rPr>
                        <a:t>Description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297247114"/>
                  </a:ext>
                </a:extLst>
              </a:tr>
              <a:tr h="370840">
                <a:tc>
                  <a:txBody>
                    <a:bodyPr/>
                    <a:lstStyle/>
                    <a:p>
                      <a:pPr rtl="0" fontAlgn="ctr"/>
                      <a:r>
                        <a:rPr lang="fr-FR" sz="1200" b="1">
                          <a:effectLst/>
                        </a:rPr>
                        <a:t>Ports réservés</a:t>
                      </a:r>
                    </a:p>
                  </a:txBody>
                  <a:tcPr marL="47625" marR="47625" marT="47625" marB="47625" anchor="ctr"/>
                </a:tc>
                <a:tc>
                  <a:txBody>
                    <a:bodyPr/>
                    <a:lstStyle/>
                    <a:p>
                      <a:pPr rtl="0" fontAlgn="ctr"/>
                      <a:r>
                        <a:rPr lang="fr-FR" sz="1200" b="1">
                          <a:effectLst/>
                        </a:rPr>
                        <a:t>de 0 à 1023</a:t>
                      </a:r>
                    </a:p>
                  </a:txBody>
                  <a:tcPr marL="47625" marR="47625" marT="47625" marB="47625" anchor="ctr"/>
                </a:tc>
                <a:tc>
                  <a:txBody>
                    <a:bodyPr/>
                    <a:lstStyle/>
                    <a:p>
                      <a:pPr rtl="0" fontAlgn="ctr">
                        <a:buFont typeface="Arial" panose="020B0604020202020204" pitchFamily="34" charset="0"/>
                        <a:buChar char="•"/>
                      </a:pPr>
                      <a:r>
                        <a:rPr lang="fr-FR" sz="1200" b="0">
                          <a:effectLst/>
                        </a:rPr>
                        <a:t>Ces numéros de port sont réservés aux services et aux applications courants ou populaires tels que les navigateurs web, les clients de messagerie électronique et les clients d'accès à distance.</a:t>
                      </a:r>
                    </a:p>
                    <a:p>
                      <a:pPr rtl="0" fontAlgn="ctr">
                        <a:buFont typeface="Arial" panose="020B0604020202020204" pitchFamily="34" charset="0"/>
                        <a:buChar char="•"/>
                      </a:pPr>
                      <a:r>
                        <a:rPr lang="fr-FR" sz="1200" b="0">
                          <a:effectLst/>
                        </a:rPr>
                        <a:t>Les ports bien connus définis pour les applications serveur courantes permettent aux clients d'identifier facilement le service associé requis.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767578845"/>
                  </a:ext>
                </a:extLst>
              </a:tr>
              <a:tr h="370840">
                <a:tc>
                  <a:txBody>
                    <a:bodyPr/>
                    <a:lstStyle/>
                    <a:p>
                      <a:pPr rtl="0" fontAlgn="ctr"/>
                      <a:r>
                        <a:rPr lang="fr-FR" sz="1200" b="1">
                          <a:effectLst/>
                        </a:rPr>
                        <a:t>Ports inscrits</a:t>
                      </a:r>
                    </a:p>
                  </a:txBody>
                  <a:tcPr marL="47625" marR="47625" marT="47625" marB="47625" anchor="ctr"/>
                </a:tc>
                <a:tc>
                  <a:txBody>
                    <a:bodyPr/>
                    <a:lstStyle/>
                    <a:p>
                      <a:pPr rtl="0" fontAlgn="ctr"/>
                      <a:r>
                        <a:rPr lang="fr-FR" sz="1200" b="1">
                          <a:effectLst/>
                        </a:rPr>
                        <a:t>de 1024 à 49151</a:t>
                      </a:r>
                    </a:p>
                  </a:txBody>
                  <a:tcPr marL="47625" marR="47625" marT="47625" marB="47625" anchor="ctr"/>
                </a:tc>
                <a:tc>
                  <a:txBody>
                    <a:bodyPr/>
                    <a:lstStyle/>
                    <a:p>
                      <a:pPr rtl="0" fontAlgn="ctr">
                        <a:buFont typeface="Arial" panose="020B0604020202020204" pitchFamily="34" charset="0"/>
                        <a:buChar char="•"/>
                      </a:pPr>
                      <a:r>
                        <a:rPr lang="fr-FR" sz="1200" b="0">
                          <a:effectLst/>
                        </a:rPr>
                        <a:t>ces numéros de port sont affectés par l'IANA à une entité demandeuse pour être utilisés avec des processus ou des applications spécifiques.</a:t>
                      </a:r>
                    </a:p>
                    <a:p>
                      <a:pPr rtl="0" fontAlgn="ctr">
                        <a:buFont typeface="Arial" panose="020B0604020202020204" pitchFamily="34" charset="0"/>
                        <a:buChar char="•"/>
                      </a:pPr>
                      <a:r>
                        <a:rPr lang="fr-FR" sz="1200" b="0">
                          <a:effectLst/>
                        </a:rPr>
                        <a:t>Ces processus sont essentiellement des applications particulières qu'un utilisateur a choisi d'installer plutôt que des applications courantes qui recevraient un numéro de port réservé.</a:t>
                      </a:r>
                    </a:p>
                    <a:p>
                      <a:pPr rtl="0" fontAlgn="ctr">
                        <a:buFont typeface="Arial" panose="020B0604020202020204" pitchFamily="34" charset="0"/>
                        <a:buChar char="•"/>
                      </a:pPr>
                      <a:r>
                        <a:rPr lang="fr-FR" sz="1200" b="0">
                          <a:effectLst/>
                        </a:rPr>
                        <a:t>Par exemple, Cisco a enregistré le port 1812 pour son processus d'authentification du serveur RADIUS.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370143426"/>
                  </a:ext>
                </a:extLst>
              </a:tr>
              <a:tr h="370840">
                <a:tc>
                  <a:txBody>
                    <a:bodyPr/>
                    <a:lstStyle/>
                    <a:p>
                      <a:pPr rtl="0" fontAlgn="ctr"/>
                      <a:r>
                        <a:rPr lang="fr-FR" sz="1200" b="1">
                          <a:effectLst/>
                        </a:rPr>
                        <a:t>Ports privés </a:t>
                      </a:r>
                      <a:r>
                        <a:rPr lang="fr-FR" sz="1200" b="0">
                          <a:effectLst/>
                        </a:rPr>
                        <a:t>et/ou</a:t>
                      </a:r>
                      <a:r>
                        <a:rPr lang="fr-FR" sz="1200" b="1">
                          <a:effectLst/>
                        </a:rPr>
                        <a:t> dynamiques</a:t>
                      </a:r>
                    </a:p>
                  </a:txBody>
                  <a:tcPr marL="47625" marR="47625" marT="47625" marB="47625" anchor="ctr"/>
                </a:tc>
                <a:tc>
                  <a:txBody>
                    <a:bodyPr/>
                    <a:lstStyle/>
                    <a:p>
                      <a:pPr rtl="0" fontAlgn="ctr"/>
                      <a:r>
                        <a:rPr lang="fr-FR" sz="1200" b="1">
                          <a:effectLst/>
                        </a:rPr>
                        <a:t>de 49152 à 65535</a:t>
                      </a:r>
                    </a:p>
                  </a:txBody>
                  <a:tcPr marL="47625" marR="47625" marT="47625" marB="47625" anchor="ctr"/>
                </a:tc>
                <a:tc>
                  <a:txBody>
                    <a:bodyPr/>
                    <a:lstStyle/>
                    <a:p>
                      <a:pPr rtl="0" fontAlgn="ctr">
                        <a:buFont typeface="Arial" panose="020B0604020202020204" pitchFamily="34" charset="0"/>
                        <a:buChar char="•"/>
                      </a:pPr>
                      <a:r>
                        <a:rPr lang="fr-FR" sz="1200" b="0">
                          <a:effectLst/>
                        </a:rPr>
                        <a:t>Ces ports sont également connus sous le nom de </a:t>
                      </a:r>
                      <a:r>
                        <a:rPr lang="fr-FR" sz="1200" b="0" i="1">
                          <a:effectLst/>
                        </a:rPr>
                        <a:t>ports éphémères</a:t>
                      </a:r>
                      <a:r>
                        <a:rPr lang="fr-FR" sz="1200" b="0">
                          <a:effectLst/>
                        </a:rPr>
                        <a:t>.</a:t>
                      </a:r>
                    </a:p>
                    <a:p>
                      <a:pPr rtl="0" fontAlgn="ctr">
                        <a:buFont typeface="Arial" panose="020B0604020202020204" pitchFamily="34" charset="0"/>
                        <a:buChar char="•"/>
                      </a:pPr>
                      <a:r>
                        <a:rPr lang="fr-FR" sz="1200" b="0">
                          <a:effectLst/>
                        </a:rPr>
                        <a:t>Le système d'exploitation du client attribue généralement des numéros de port dynamique lorsqu'une connexion à un service est lancée.</a:t>
                      </a:r>
                    </a:p>
                    <a:p>
                      <a:pPr rtl="0" fontAlgn="ctr">
                        <a:buFont typeface="Arial" panose="020B0604020202020204" pitchFamily="34" charset="0"/>
                        <a:buChar char="•"/>
                      </a:pPr>
                      <a:r>
                        <a:rPr lang="fr-FR" sz="1200" b="0">
                          <a:effectLst/>
                        </a:rPr>
                        <a:t>Le port dynamique est ensuite utilisé pour identifier l'application cliente pendant la communication.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654859365"/>
                  </a:ext>
                </a:extLst>
              </a:tr>
            </a:tbl>
          </a:graphicData>
        </a:graphic>
      </p:graphicFrame>
    </p:spTree>
    <p:extLst>
      <p:ext uri="{BB962C8B-B14F-4D97-AF65-F5344CB8AC3E}">
        <p14:creationId xmlns:p14="http://schemas.microsoft.com/office/powerpoint/2010/main" val="2560120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
            <a:ext cx="8345488" cy="577948"/>
          </a:xfrm>
        </p:spPr>
        <p:txBody>
          <a:bodyPr/>
          <a:lstStyle/>
          <a:p>
            <a:pPr rtl="0"/>
            <a:r>
              <a:rPr lang="fr-FR" sz="1600"/>
              <a:t>Les Numéros de port</a:t>
            </a:r>
            <a:r>
              <a:rPr lang="en-US" dirty="0"/>
              <a:t/>
            </a:r>
            <a:br>
              <a:rPr lang="en-US" dirty="0"/>
            </a:br>
            <a:r>
              <a:rPr lang="fr-FR" sz="2400"/>
              <a:t>Groupes de numéros de port (Suite)</a:t>
            </a:r>
          </a:p>
        </p:txBody>
      </p:sp>
      <p:sp>
        <p:nvSpPr>
          <p:cNvPr id="6" name="TextBox 5">
            <a:extLst>
              <a:ext uri="{FF2B5EF4-FFF2-40B4-BE49-F238E27FC236}">
                <a16:creationId xmlns="" xmlns:c="http://schemas.openxmlformats.org/drawingml/2006/chart" xmlns:c15="http://schemas.microsoft.com/office/drawing/2012/chart" xmlns:a16="http://schemas.microsoft.com/office/drawing/2014/main" id="{777A3BC4-485B-E54C-B36A-54DFC73ED41E}"/>
              </a:ext>
            </a:extLst>
          </p:cNvPr>
          <p:cNvSpPr txBox="1"/>
          <p:nvPr/>
        </p:nvSpPr>
        <p:spPr>
          <a:xfrm>
            <a:off x="3026468" y="577948"/>
            <a:ext cx="2292551" cy="307777"/>
          </a:xfrm>
          <a:prstGeom prst="rect">
            <a:avLst/>
          </a:prstGeom>
          <a:noFill/>
        </p:spPr>
        <p:txBody>
          <a:bodyPr wrap="none" rtlCol="0">
            <a:spAutoFit/>
          </a:bodyPr>
          <a:lstStyle/>
          <a:p>
            <a:pPr rtl="0"/>
            <a:r>
              <a:rPr lang="fr-FR" sz="1400"/>
              <a:t>Numéros de ports reconnus</a:t>
            </a:r>
          </a:p>
        </p:txBody>
      </p:sp>
      <p:graphicFrame>
        <p:nvGraphicFramePr>
          <p:cNvPr id="5" name="Table 4">
            <a:extLst>
              <a:ext uri="{FF2B5EF4-FFF2-40B4-BE49-F238E27FC236}">
                <a16:creationId xmlns="" xmlns:c="http://schemas.openxmlformats.org/drawingml/2006/chart" xmlns:c15="http://schemas.microsoft.com/office/drawing/2012/chart" xmlns:a16="http://schemas.microsoft.com/office/drawing/2014/main" id="{A94BA23F-8399-A849-B4AF-225C585B5893}"/>
              </a:ext>
            </a:extLst>
          </p:cNvPr>
          <p:cNvGraphicFramePr>
            <a:graphicFrameLocks noGrp="1"/>
          </p:cNvGraphicFramePr>
          <p:nvPr>
            <p:extLst>
              <p:ext uri="{D42A27DB-BD31-4B8C-83A1-F6EECF244321}">
                <p14:modId xmlns:p14="http://schemas.microsoft.com/office/powerpoint/2010/main" val="956985740"/>
              </p:ext>
            </p:extLst>
          </p:nvPr>
        </p:nvGraphicFramePr>
        <p:xfrm>
          <a:off x="445169" y="852152"/>
          <a:ext cx="8049126" cy="4354830"/>
        </p:xfrm>
        <a:graphic>
          <a:graphicData uri="http://schemas.openxmlformats.org/drawingml/2006/table">
            <a:tbl>
              <a:tblPr firstRow="1" bandRow="1">
                <a:tableStyleId>{5C22544A-7EE6-4342-B048-85BDC9FD1C3A}</a:tableStyleId>
              </a:tblPr>
              <a:tblGrid>
                <a:gridCol w="1203158">
                  <a:extLst>
                    <a:ext uri="{9D8B030D-6E8A-4147-A177-3AD203B41FA5}">
                      <a16:colId xmlns="" xmlns:c="http://schemas.openxmlformats.org/drawingml/2006/chart" xmlns:c15="http://schemas.microsoft.com/office/drawing/2012/chart" xmlns:a16="http://schemas.microsoft.com/office/drawing/2014/main" val="1156822306"/>
                    </a:ext>
                  </a:extLst>
                </a:gridCol>
                <a:gridCol w="1058779">
                  <a:extLst>
                    <a:ext uri="{9D8B030D-6E8A-4147-A177-3AD203B41FA5}">
                      <a16:colId xmlns="" xmlns:c="http://schemas.openxmlformats.org/drawingml/2006/chart" xmlns:c15="http://schemas.microsoft.com/office/drawing/2012/chart" xmlns:a16="http://schemas.microsoft.com/office/drawing/2014/main" val="3577741380"/>
                    </a:ext>
                  </a:extLst>
                </a:gridCol>
                <a:gridCol w="5787189">
                  <a:extLst>
                    <a:ext uri="{9D8B030D-6E8A-4147-A177-3AD203B41FA5}">
                      <a16:colId xmlns="" xmlns:c="http://schemas.openxmlformats.org/drawingml/2006/chart" xmlns:c15="http://schemas.microsoft.com/office/drawing/2012/chart" xmlns:a16="http://schemas.microsoft.com/office/drawing/2014/main" val="4011775180"/>
                    </a:ext>
                  </a:extLst>
                </a:gridCol>
              </a:tblGrid>
              <a:tr h="313857">
                <a:tc>
                  <a:txBody>
                    <a:bodyPr/>
                    <a:lstStyle/>
                    <a:p>
                      <a:pPr algn="l" rtl="0" fontAlgn="ctr"/>
                      <a:r>
                        <a:rPr lang="fr-FR" sz="1200" b="1">
                          <a:effectLst/>
                        </a:rPr>
                        <a:t>Numéro de port</a:t>
                      </a:r>
                    </a:p>
                  </a:txBody>
                  <a:tcPr marL="47625" marR="47625" marT="47625" marB="47625" anchor="ctr"/>
                </a:tc>
                <a:tc>
                  <a:txBody>
                    <a:bodyPr/>
                    <a:lstStyle/>
                    <a:p>
                      <a:pPr algn="l" rtl="0" fontAlgn="ctr"/>
                      <a:r>
                        <a:rPr lang="fr-FR" sz="1200" b="1">
                          <a:effectLst/>
                        </a:rPr>
                        <a:t>Protocole</a:t>
                      </a:r>
                    </a:p>
                  </a:txBody>
                  <a:tcPr marL="47625" marR="47625" marT="47625" marB="47625" anchor="ctr"/>
                </a:tc>
                <a:tc>
                  <a:txBody>
                    <a:bodyPr/>
                    <a:lstStyle/>
                    <a:p>
                      <a:pPr algn="l" rtl="0" fontAlgn="ctr"/>
                      <a:r>
                        <a:rPr lang="fr-FR" sz="1200" b="1">
                          <a:effectLst/>
                        </a:rPr>
                        <a:t>Application</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042150830"/>
                  </a:ext>
                </a:extLst>
              </a:tr>
              <a:tr h="256362">
                <a:tc>
                  <a:txBody>
                    <a:bodyPr/>
                    <a:lstStyle/>
                    <a:p>
                      <a:pPr rtl="0" fontAlgn="ctr"/>
                      <a:r>
                        <a:rPr lang="fr-FR" sz="1200" b="1">
                          <a:effectLst/>
                        </a:rPr>
                        <a:t>20</a:t>
                      </a:r>
                    </a:p>
                  </a:txBody>
                  <a:tcPr marL="47625" marR="47625" marT="47625" marB="47625" anchor="ctr"/>
                </a:tc>
                <a:tc>
                  <a:txBody>
                    <a:bodyPr/>
                    <a:lstStyle/>
                    <a:p>
                      <a:pPr rtl="0" fontAlgn="ctr"/>
                      <a:r>
                        <a:rPr lang="fr-FR" sz="1200" b="0">
                          <a:effectLst/>
                        </a:rPr>
                        <a:t>TCP</a:t>
                      </a:r>
                    </a:p>
                  </a:txBody>
                  <a:tcPr marL="47625" marR="47625" marT="47625" marB="47625" anchor="ctr"/>
                </a:tc>
                <a:tc>
                  <a:txBody>
                    <a:bodyPr/>
                    <a:lstStyle/>
                    <a:p>
                      <a:pPr rtl="0" fontAlgn="ctr"/>
                      <a:r>
                        <a:rPr lang="fr-FR" sz="1200" b="0">
                          <a:effectLst/>
                        </a:rPr>
                        <a:t>FTP (File Transfer Protocol) - Données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447324189"/>
                  </a:ext>
                </a:extLst>
              </a:tr>
              <a:tr h="256362">
                <a:tc>
                  <a:txBody>
                    <a:bodyPr/>
                    <a:lstStyle/>
                    <a:p>
                      <a:pPr rtl="0" fontAlgn="ctr"/>
                      <a:r>
                        <a:rPr lang="fr-FR" sz="1200" b="1">
                          <a:effectLst/>
                        </a:rPr>
                        <a:t>21</a:t>
                      </a:r>
                    </a:p>
                  </a:txBody>
                  <a:tcPr marL="47625" marR="47625" marT="47625" marB="47625" anchor="ctr"/>
                </a:tc>
                <a:tc>
                  <a:txBody>
                    <a:bodyPr/>
                    <a:lstStyle/>
                    <a:p>
                      <a:pPr rtl="0" fontAlgn="ctr"/>
                      <a:r>
                        <a:rPr lang="fr-FR" sz="1200" b="0">
                          <a:effectLst/>
                        </a:rPr>
                        <a:t>TCP</a:t>
                      </a:r>
                    </a:p>
                  </a:txBody>
                  <a:tcPr marL="47625" marR="47625" marT="47625" marB="47625" anchor="ctr"/>
                </a:tc>
                <a:tc>
                  <a:txBody>
                    <a:bodyPr/>
                    <a:lstStyle/>
                    <a:p>
                      <a:pPr rtl="0" fontAlgn="ctr"/>
                      <a:r>
                        <a:rPr lang="fr-FR" sz="1200" b="0">
                          <a:effectLst/>
                        </a:rPr>
                        <a:t>File Transfer Protocol (FTP) - Contrôle</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60826436"/>
                  </a:ext>
                </a:extLst>
              </a:tr>
              <a:tr h="256362">
                <a:tc>
                  <a:txBody>
                    <a:bodyPr/>
                    <a:lstStyle/>
                    <a:p>
                      <a:pPr rtl="0" fontAlgn="ctr"/>
                      <a:r>
                        <a:rPr lang="fr-FR" sz="1200" b="1">
                          <a:effectLst/>
                        </a:rPr>
                        <a:t>22</a:t>
                      </a:r>
                    </a:p>
                  </a:txBody>
                  <a:tcPr marL="47625" marR="47625" marT="47625" marB="47625" anchor="ctr"/>
                </a:tc>
                <a:tc>
                  <a:txBody>
                    <a:bodyPr/>
                    <a:lstStyle/>
                    <a:p>
                      <a:pPr rtl="0" fontAlgn="ctr"/>
                      <a:r>
                        <a:rPr lang="fr-FR" sz="1200" b="0">
                          <a:effectLst/>
                        </a:rPr>
                        <a:t>TCP</a:t>
                      </a:r>
                    </a:p>
                  </a:txBody>
                  <a:tcPr marL="47625" marR="47625" marT="47625" marB="47625" anchor="ctr"/>
                </a:tc>
                <a:tc>
                  <a:txBody>
                    <a:bodyPr/>
                    <a:lstStyle/>
                    <a:p>
                      <a:pPr rtl="0" fontAlgn="ctr"/>
                      <a:r>
                        <a:rPr lang="fr-FR" sz="1200" b="0">
                          <a:effectLst/>
                        </a:rPr>
                        <a:t>SSH (Secure Shell)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532563834"/>
                  </a:ext>
                </a:extLst>
              </a:tr>
              <a:tr h="256362">
                <a:tc>
                  <a:txBody>
                    <a:bodyPr/>
                    <a:lstStyle/>
                    <a:p>
                      <a:pPr rtl="0" fontAlgn="ctr"/>
                      <a:r>
                        <a:rPr lang="fr-FR" sz="1200" b="1">
                          <a:effectLst/>
                        </a:rPr>
                        <a:t>23</a:t>
                      </a:r>
                    </a:p>
                  </a:txBody>
                  <a:tcPr marL="47625" marR="47625" marT="47625" marB="47625" anchor="ctr"/>
                </a:tc>
                <a:tc>
                  <a:txBody>
                    <a:bodyPr/>
                    <a:lstStyle/>
                    <a:p>
                      <a:pPr rtl="0" fontAlgn="ctr"/>
                      <a:r>
                        <a:rPr lang="fr-FR" sz="1200" b="0">
                          <a:effectLst/>
                        </a:rPr>
                        <a:t>TCP</a:t>
                      </a:r>
                    </a:p>
                  </a:txBody>
                  <a:tcPr marL="47625" marR="47625" marT="47625" marB="47625" anchor="ctr"/>
                </a:tc>
                <a:tc>
                  <a:txBody>
                    <a:bodyPr/>
                    <a:lstStyle/>
                    <a:p>
                      <a:pPr rtl="0" fontAlgn="ctr"/>
                      <a:r>
                        <a:rPr lang="fr-FR" sz="1200" b="0">
                          <a:effectLst/>
                        </a:rPr>
                        <a:t>Telnet</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650596279"/>
                  </a:ext>
                </a:extLst>
              </a:tr>
              <a:tr h="256362">
                <a:tc>
                  <a:txBody>
                    <a:bodyPr/>
                    <a:lstStyle/>
                    <a:p>
                      <a:pPr rtl="0" fontAlgn="ctr"/>
                      <a:r>
                        <a:rPr lang="fr-FR" sz="1200" b="1">
                          <a:effectLst/>
                        </a:rPr>
                        <a:t>25</a:t>
                      </a:r>
                    </a:p>
                  </a:txBody>
                  <a:tcPr marL="47625" marR="47625" marT="47625" marB="47625" anchor="ctr"/>
                </a:tc>
                <a:tc>
                  <a:txBody>
                    <a:bodyPr/>
                    <a:lstStyle/>
                    <a:p>
                      <a:pPr rtl="0" fontAlgn="ctr"/>
                      <a:r>
                        <a:rPr lang="fr-FR" sz="1200" b="0">
                          <a:effectLst/>
                        </a:rPr>
                        <a:t>TCP</a:t>
                      </a:r>
                    </a:p>
                  </a:txBody>
                  <a:tcPr marL="47625" marR="47625" marT="47625" marB="47625" anchor="ctr"/>
                </a:tc>
                <a:tc>
                  <a:txBody>
                    <a:bodyPr/>
                    <a:lstStyle/>
                    <a:p>
                      <a:pPr rtl="0" fontAlgn="ctr"/>
                      <a:r>
                        <a:rPr lang="fr-FR" sz="1200" b="0">
                          <a:effectLst/>
                        </a:rPr>
                        <a:t>Protocole SMTP</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717695529"/>
                  </a:ext>
                </a:extLst>
              </a:tr>
              <a:tr h="256362">
                <a:tc>
                  <a:txBody>
                    <a:bodyPr/>
                    <a:lstStyle/>
                    <a:p>
                      <a:pPr rtl="0" fontAlgn="ctr"/>
                      <a:r>
                        <a:rPr lang="fr-FR" sz="1200" b="1">
                          <a:effectLst/>
                        </a:rPr>
                        <a:t>53</a:t>
                      </a:r>
                    </a:p>
                  </a:txBody>
                  <a:tcPr marL="47625" marR="47625" marT="47625" marB="47625" anchor="ctr"/>
                </a:tc>
                <a:tc>
                  <a:txBody>
                    <a:bodyPr/>
                    <a:lstStyle/>
                    <a:p>
                      <a:pPr rtl="0" fontAlgn="ctr"/>
                      <a:r>
                        <a:rPr lang="fr-FR" sz="1200" b="0">
                          <a:effectLst/>
                        </a:rPr>
                        <a:t>UDP, TCP</a:t>
                      </a:r>
                    </a:p>
                  </a:txBody>
                  <a:tcPr marL="47625" marR="47625" marT="47625" marB="47625" anchor="ctr"/>
                </a:tc>
                <a:tc>
                  <a:txBody>
                    <a:bodyPr/>
                    <a:lstStyle/>
                    <a:p>
                      <a:pPr rtl="0" fontAlgn="ctr"/>
                      <a:r>
                        <a:rPr lang="fr-FR" sz="1200" b="0">
                          <a:effectLst/>
                        </a:rPr>
                        <a:t>Service de noms de domaine (Domain Name Service, DNS)</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099667743"/>
                  </a:ext>
                </a:extLst>
              </a:tr>
              <a:tr h="256362">
                <a:tc>
                  <a:txBody>
                    <a:bodyPr/>
                    <a:lstStyle/>
                    <a:p>
                      <a:pPr rtl="0" fontAlgn="ctr"/>
                      <a:r>
                        <a:rPr lang="fr-FR" sz="1200" b="1">
                          <a:effectLst/>
                        </a:rPr>
                        <a:t>67</a:t>
                      </a:r>
                    </a:p>
                  </a:txBody>
                  <a:tcPr marL="47625" marR="47625" marT="47625" marB="47625" anchor="ctr"/>
                </a:tc>
                <a:tc>
                  <a:txBody>
                    <a:bodyPr/>
                    <a:lstStyle/>
                    <a:p>
                      <a:pPr rtl="0" fontAlgn="ctr"/>
                      <a:r>
                        <a:rPr lang="fr-FR" sz="1200" b="0">
                          <a:effectLst/>
                        </a:rPr>
                        <a:t>UDP</a:t>
                      </a:r>
                    </a:p>
                  </a:txBody>
                  <a:tcPr marL="47625" marR="47625" marT="47625" marB="47625" anchor="ctr"/>
                </a:tc>
                <a:tc>
                  <a:txBody>
                    <a:bodyPr/>
                    <a:lstStyle/>
                    <a:p>
                      <a:pPr rtl="0" fontAlgn="ctr"/>
                      <a:r>
                        <a:rPr lang="fr-FR" sz="1200" b="0">
                          <a:effectLst/>
                        </a:rPr>
                        <a:t>Serveur DHCP (Dynamic Host Configuration Protocol)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86902555"/>
                  </a:ext>
                </a:extLst>
              </a:tr>
              <a:tr h="256362">
                <a:tc>
                  <a:txBody>
                    <a:bodyPr/>
                    <a:lstStyle/>
                    <a:p>
                      <a:pPr rtl="0" fontAlgn="ctr"/>
                      <a:r>
                        <a:rPr lang="fr-FR" sz="1200" b="1">
                          <a:effectLst/>
                        </a:rPr>
                        <a:t>68</a:t>
                      </a:r>
                    </a:p>
                  </a:txBody>
                  <a:tcPr marL="47625" marR="47625" marT="47625" marB="47625" anchor="ctr"/>
                </a:tc>
                <a:tc>
                  <a:txBody>
                    <a:bodyPr/>
                    <a:lstStyle/>
                    <a:p>
                      <a:pPr rtl="0" fontAlgn="ctr"/>
                      <a:r>
                        <a:rPr lang="fr-FR" sz="1200" b="0">
                          <a:effectLst/>
                        </a:rPr>
                        <a:t>UDP</a:t>
                      </a:r>
                    </a:p>
                  </a:txBody>
                  <a:tcPr marL="47625" marR="47625" marT="47625" marB="47625" anchor="ctr"/>
                </a:tc>
                <a:tc>
                  <a:txBody>
                    <a:bodyPr/>
                    <a:lstStyle/>
                    <a:p>
                      <a:pPr rtl="0" fontAlgn="ctr"/>
                      <a:r>
                        <a:rPr lang="fr-FR" sz="1200" b="0">
                          <a:effectLst/>
                        </a:rPr>
                        <a:t>Client DHCP (Dynamic Host Configuration Protocol)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286869978"/>
                  </a:ext>
                </a:extLst>
              </a:tr>
              <a:tr h="256362">
                <a:tc>
                  <a:txBody>
                    <a:bodyPr/>
                    <a:lstStyle/>
                    <a:p>
                      <a:pPr rtl="0" fontAlgn="ctr"/>
                      <a:r>
                        <a:rPr lang="fr-FR" sz="1200" b="1">
                          <a:effectLst/>
                        </a:rPr>
                        <a:t>69</a:t>
                      </a:r>
                    </a:p>
                  </a:txBody>
                  <a:tcPr marL="47625" marR="47625" marT="47625" marB="47625" anchor="ctr"/>
                </a:tc>
                <a:tc>
                  <a:txBody>
                    <a:bodyPr/>
                    <a:lstStyle/>
                    <a:p>
                      <a:pPr rtl="0" fontAlgn="ctr"/>
                      <a:r>
                        <a:rPr lang="fr-FR" sz="1200" b="0">
                          <a:effectLst/>
                        </a:rPr>
                        <a:t>UDP</a:t>
                      </a:r>
                    </a:p>
                  </a:txBody>
                  <a:tcPr marL="47625" marR="47625" marT="47625" marB="47625" anchor="ctr"/>
                </a:tc>
                <a:tc>
                  <a:txBody>
                    <a:bodyPr/>
                    <a:lstStyle/>
                    <a:p>
                      <a:pPr rtl="0" fontAlgn="ctr"/>
                      <a:r>
                        <a:rPr lang="fr-FR" sz="1200" b="0">
                          <a:effectLst/>
                        </a:rPr>
                        <a:t>Protocole TFTP (Trivial File Transfer Protocol)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778081186"/>
                  </a:ext>
                </a:extLst>
              </a:tr>
              <a:tr h="256362">
                <a:tc>
                  <a:txBody>
                    <a:bodyPr/>
                    <a:lstStyle/>
                    <a:p>
                      <a:pPr rtl="0" fontAlgn="ctr"/>
                      <a:r>
                        <a:rPr lang="fr-FR" sz="1200" b="1">
                          <a:effectLst/>
                        </a:rPr>
                        <a:t>80</a:t>
                      </a:r>
                    </a:p>
                  </a:txBody>
                  <a:tcPr marL="47625" marR="47625" marT="47625" marB="47625" anchor="ctr"/>
                </a:tc>
                <a:tc>
                  <a:txBody>
                    <a:bodyPr/>
                    <a:lstStyle/>
                    <a:p>
                      <a:pPr rtl="0" fontAlgn="ctr"/>
                      <a:r>
                        <a:rPr lang="fr-FR" sz="1200" b="0">
                          <a:effectLst/>
                        </a:rPr>
                        <a:t>TCP</a:t>
                      </a:r>
                    </a:p>
                  </a:txBody>
                  <a:tcPr marL="47625" marR="47625" marT="47625" marB="47625" anchor="ctr"/>
                </a:tc>
                <a:tc>
                  <a:txBody>
                    <a:bodyPr/>
                    <a:lstStyle/>
                    <a:p>
                      <a:pPr rtl="0" fontAlgn="ctr"/>
                      <a:r>
                        <a:rPr lang="fr-FR" sz="1200" b="0">
                          <a:effectLst/>
                        </a:rPr>
                        <a:t>Protocole HTTP (Hypertext Transfer Protocol)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074378529"/>
                  </a:ext>
                </a:extLst>
              </a:tr>
              <a:tr h="256362">
                <a:tc>
                  <a:txBody>
                    <a:bodyPr/>
                    <a:lstStyle/>
                    <a:p>
                      <a:pPr rtl="0" fontAlgn="ctr"/>
                      <a:r>
                        <a:rPr lang="fr-FR" sz="1200" b="1">
                          <a:effectLst/>
                        </a:rPr>
                        <a:t>110</a:t>
                      </a:r>
                    </a:p>
                  </a:txBody>
                  <a:tcPr marL="47625" marR="47625" marT="47625" marB="47625" anchor="ctr"/>
                </a:tc>
                <a:tc>
                  <a:txBody>
                    <a:bodyPr/>
                    <a:lstStyle/>
                    <a:p>
                      <a:pPr rtl="0" fontAlgn="ctr"/>
                      <a:r>
                        <a:rPr lang="fr-FR" sz="1200" b="0">
                          <a:effectLst/>
                        </a:rPr>
                        <a:t>TCP</a:t>
                      </a:r>
                    </a:p>
                  </a:txBody>
                  <a:tcPr marL="47625" marR="47625" marT="47625" marB="47625" anchor="ctr"/>
                </a:tc>
                <a:tc>
                  <a:txBody>
                    <a:bodyPr/>
                    <a:lstStyle/>
                    <a:p>
                      <a:pPr rtl="0" fontAlgn="ctr"/>
                      <a:r>
                        <a:rPr lang="fr-FR" sz="1200" b="0">
                          <a:effectLst/>
                        </a:rPr>
                        <a:t>Protocole POP3 (Post Office Protocol version 3)</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1348475859"/>
                  </a:ext>
                </a:extLst>
              </a:tr>
              <a:tr h="256362">
                <a:tc>
                  <a:txBody>
                    <a:bodyPr/>
                    <a:lstStyle/>
                    <a:p>
                      <a:pPr rtl="0" fontAlgn="ctr"/>
                      <a:r>
                        <a:rPr lang="fr-FR" sz="1200" b="1">
                          <a:effectLst/>
                        </a:rPr>
                        <a:t>143</a:t>
                      </a:r>
                    </a:p>
                  </a:txBody>
                  <a:tcPr marL="47625" marR="47625" marT="47625" marB="47625" anchor="ctr"/>
                </a:tc>
                <a:tc>
                  <a:txBody>
                    <a:bodyPr/>
                    <a:lstStyle/>
                    <a:p>
                      <a:pPr rtl="0" fontAlgn="ctr"/>
                      <a:r>
                        <a:rPr lang="fr-FR" sz="1200" b="0">
                          <a:effectLst/>
                        </a:rPr>
                        <a:t>TCP</a:t>
                      </a:r>
                    </a:p>
                  </a:txBody>
                  <a:tcPr marL="47625" marR="47625" marT="47625" marB="47625" anchor="ctr"/>
                </a:tc>
                <a:tc>
                  <a:txBody>
                    <a:bodyPr/>
                    <a:lstStyle/>
                    <a:p>
                      <a:pPr rtl="0" fontAlgn="ctr"/>
                      <a:r>
                        <a:rPr lang="fr-FR" sz="1200" b="0">
                          <a:effectLst/>
                        </a:rPr>
                        <a:t>IMAP (Internet Message Access Protocol)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420621283"/>
                  </a:ext>
                </a:extLst>
              </a:tr>
              <a:tr h="256362">
                <a:tc>
                  <a:txBody>
                    <a:bodyPr/>
                    <a:lstStyle/>
                    <a:p>
                      <a:pPr rtl="0" fontAlgn="ctr"/>
                      <a:r>
                        <a:rPr lang="fr-FR" sz="1200" b="1">
                          <a:effectLst/>
                        </a:rPr>
                        <a:t>161</a:t>
                      </a:r>
                    </a:p>
                  </a:txBody>
                  <a:tcPr marL="47625" marR="47625" marT="47625" marB="47625" anchor="ctr"/>
                </a:tc>
                <a:tc>
                  <a:txBody>
                    <a:bodyPr/>
                    <a:lstStyle/>
                    <a:p>
                      <a:pPr rtl="0" fontAlgn="ctr"/>
                      <a:r>
                        <a:rPr lang="fr-FR" sz="1200" b="0">
                          <a:effectLst/>
                        </a:rPr>
                        <a:t>UDP</a:t>
                      </a:r>
                    </a:p>
                  </a:txBody>
                  <a:tcPr marL="47625" marR="47625" marT="47625" marB="47625" anchor="ctr"/>
                </a:tc>
                <a:tc>
                  <a:txBody>
                    <a:bodyPr/>
                    <a:lstStyle/>
                    <a:p>
                      <a:pPr rtl="0" fontAlgn="ctr"/>
                      <a:r>
                        <a:rPr lang="fr-FR" sz="1200" b="0">
                          <a:effectLst/>
                        </a:rPr>
                        <a:t>Protocole SNMP (Simple Network Management Protocol)</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286351555"/>
                  </a:ext>
                </a:extLst>
              </a:tr>
              <a:tr h="256362">
                <a:tc>
                  <a:txBody>
                    <a:bodyPr/>
                    <a:lstStyle/>
                    <a:p>
                      <a:pPr rtl="0" fontAlgn="ctr"/>
                      <a:r>
                        <a:rPr lang="fr-FR" sz="1200" b="1">
                          <a:effectLst/>
                        </a:rPr>
                        <a:t>443</a:t>
                      </a:r>
                    </a:p>
                  </a:txBody>
                  <a:tcPr marL="47625" marR="47625" marT="47625" marB="47625" anchor="ctr"/>
                </a:tc>
                <a:tc>
                  <a:txBody>
                    <a:bodyPr/>
                    <a:lstStyle/>
                    <a:p>
                      <a:pPr rtl="0" fontAlgn="ctr"/>
                      <a:r>
                        <a:rPr lang="fr-FR" sz="1200" b="0">
                          <a:effectLst/>
                        </a:rPr>
                        <a:t>TCP</a:t>
                      </a:r>
                    </a:p>
                  </a:txBody>
                  <a:tcPr marL="47625" marR="47625" marT="47625" marB="47625" anchor="ctr"/>
                </a:tc>
                <a:tc>
                  <a:txBody>
                    <a:bodyPr/>
                    <a:lstStyle/>
                    <a:p>
                      <a:pPr rtl="0" fontAlgn="ctr"/>
                      <a:r>
                        <a:rPr lang="fr-FR" sz="1200" b="0">
                          <a:effectLst/>
                        </a:rPr>
                        <a:t>protocole HTTPS (Hypertext Transfer Protocol Secure)</a:t>
                      </a:r>
                    </a:p>
                  </a:txBody>
                  <a:tcPr marL="47625" marR="47625" marT="47625" marB="47625" anchor="ctr"/>
                </a:tc>
                <a:extLst>
                  <a:ext uri="{0D108BD9-81ED-4DB2-BD59-A6C34878D82A}">
                    <a16:rowId xmlns="" xmlns:c="http://schemas.openxmlformats.org/drawingml/2006/chart" xmlns:c15="http://schemas.microsoft.com/office/drawing/2012/chart" xmlns:a16="http://schemas.microsoft.com/office/drawing/2014/main" val="3823116889"/>
                  </a:ext>
                </a:extLst>
              </a:tr>
            </a:tbl>
          </a:graphicData>
        </a:graphic>
      </p:graphicFrame>
    </p:spTree>
    <p:extLst>
      <p:ext uri="{BB962C8B-B14F-4D97-AF65-F5344CB8AC3E}">
        <p14:creationId xmlns:p14="http://schemas.microsoft.com/office/powerpoint/2010/main" val="3081359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85060"/>
            <a:ext cx="8345488" cy="731837"/>
          </a:xfrm>
        </p:spPr>
        <p:txBody>
          <a:bodyPr/>
          <a:lstStyle/>
          <a:p>
            <a:pPr rtl="0"/>
            <a:r>
              <a:rPr lang="fr-FR" sz="1600"/>
              <a:t>Numéros de port</a:t>
            </a:r>
            <a:r>
              <a:rPr lang="en-US" dirty="0"/>
              <a:t/>
            </a:r>
            <a:br>
              <a:rPr lang="en-US" dirty="0"/>
            </a:br>
            <a:r>
              <a:rPr lang="fr-FR" sz="2400"/>
              <a:t>La commande netstat</a:t>
            </a:r>
          </a:p>
        </p:txBody>
      </p:sp>
      <p:sp>
        <p:nvSpPr>
          <p:cNvPr id="2" name="TextBox 1">
            <a:extLst>
              <a:ext uri="{FF2B5EF4-FFF2-40B4-BE49-F238E27FC236}">
                <a16:creationId xmlns="" xmlns:c="http://schemas.openxmlformats.org/drawingml/2006/chart" xmlns:c15="http://schemas.microsoft.com/office/drawing/2012/chart" xmlns:a16="http://schemas.microsoft.com/office/drawing/2014/main" id="{97D2B1BC-7EEE-49BD-A660-EFBBA481407F}"/>
              </a:ext>
            </a:extLst>
          </p:cNvPr>
          <p:cNvSpPr txBox="1"/>
          <p:nvPr/>
        </p:nvSpPr>
        <p:spPr>
          <a:xfrm>
            <a:off x="235670" y="816897"/>
            <a:ext cx="7843101" cy="646331"/>
          </a:xfrm>
          <a:prstGeom prst="rect">
            <a:avLst/>
          </a:prstGeom>
          <a:noFill/>
        </p:spPr>
        <p:txBody>
          <a:bodyPr wrap="square" rtlCol="0">
            <a:spAutoFit/>
          </a:bodyPr>
          <a:lstStyle/>
          <a:p>
            <a:pPr rtl="0"/>
            <a:r>
              <a:rPr lang="fr-FR"/>
              <a:t>Les connexions TCP inexpliquées peuvent poser un risque de sécurité majeur. Netstat est un outil important pour vérifier les connexions. </a:t>
            </a:r>
          </a:p>
        </p:txBody>
      </p:sp>
      <p:sp>
        <p:nvSpPr>
          <p:cNvPr id="4" name="Rectangle 3">
            <a:extLst>
              <a:ext uri="{FF2B5EF4-FFF2-40B4-BE49-F238E27FC236}">
                <a16:creationId xmlns="" xmlns:c="http://schemas.openxmlformats.org/drawingml/2006/chart" xmlns:c15="http://schemas.microsoft.com/office/drawing/2012/chart" xmlns:a16="http://schemas.microsoft.com/office/drawing/2014/main" id="{56F0B09A-F978-AB48-9E27-3798AD0AB9BD}"/>
              </a:ext>
            </a:extLst>
          </p:cNvPr>
          <p:cNvSpPr/>
          <p:nvPr/>
        </p:nvSpPr>
        <p:spPr>
          <a:xfrm>
            <a:off x="336884" y="2009644"/>
            <a:ext cx="8470232" cy="2031325"/>
          </a:xfrm>
          <a:prstGeom prst="rect">
            <a:avLst/>
          </a:prstGeom>
          <a:solidFill>
            <a:srgbClr val="080808"/>
          </a:solidFill>
        </p:spPr>
        <p:txBody>
          <a:bodyPr wrap="square">
            <a:spAutoFit/>
          </a:bodyPr>
          <a:lstStyle/>
          <a:p>
            <a:pPr rtl="0"/>
            <a:r>
              <a:rPr lang="fr-FR" sz="1400">
                <a:solidFill>
                  <a:schemeClr val="bg1"/>
                </a:solidFill>
                <a:latin typeface="Courier New" panose="02070309020205020404" pitchFamily="49" charset="0"/>
              </a:rPr>
              <a:t>C:\&gt; </a:t>
            </a:r>
            <a:r>
              <a:rPr lang="fr-FR" sz="1400" b="1">
                <a:solidFill>
                  <a:schemeClr val="bg1"/>
                </a:solidFill>
                <a:latin typeface="Courier New" panose="02070309020205020404" pitchFamily="49" charset="0"/>
              </a:rPr>
              <a:t>netstat</a:t>
            </a:r>
            <a:r>
              <a:rPr lang="fr-FR" sz="1400">
                <a:solidFill>
                  <a:schemeClr val="bg1"/>
                </a:solidFill>
                <a:latin typeface="Courier New" panose="02070309020205020404" pitchFamily="49" charset="0"/>
              </a:rPr>
              <a:t> </a:t>
            </a:r>
          </a:p>
          <a:p>
            <a:pPr rtl="0"/>
            <a:r>
              <a:rPr lang="fr-FR" sz="1400">
                <a:solidFill>
                  <a:schemeClr val="bg1"/>
                </a:solidFill>
                <a:latin typeface="Courier New" panose="02070309020205020404" pitchFamily="49" charset="0"/>
              </a:rPr>
              <a:t>Active Connections </a:t>
            </a:r>
          </a:p>
          <a:p>
            <a:pPr rtl="0"/>
            <a:r>
              <a:rPr lang="fr-FR" sz="1400">
                <a:solidFill>
                  <a:schemeClr val="bg1"/>
                </a:solidFill>
                <a:latin typeface="Courier New" panose="02070309020205020404" pitchFamily="49" charset="0"/>
              </a:rPr>
              <a:t>Proto Local Address Foreign Address State </a:t>
            </a:r>
          </a:p>
          <a:p>
            <a:pPr rtl="0"/>
            <a:r>
              <a:rPr lang="fr-FR" sz="1400">
                <a:solidFill>
                  <a:schemeClr val="bg1"/>
                </a:solidFill>
                <a:latin typeface="Courier New" panose="02070309020205020404" pitchFamily="49" charset="0"/>
              </a:rPr>
              <a:t>TCP 192.168.1. 124:3126 192.168.0.2:netbios-ssn ESTABLISHED </a:t>
            </a:r>
          </a:p>
          <a:p>
            <a:pPr rtl="0"/>
            <a:r>
              <a:rPr lang="fr-FR" sz="1400">
                <a:solidFill>
                  <a:schemeClr val="bg1"/>
                </a:solidFill>
                <a:latin typeface="Courier New" panose="02070309020205020404" pitchFamily="49" charset="0"/>
              </a:rPr>
              <a:t>TCP 192.168.1. 124:3158 207.138.126.152:http ESTABLISHED </a:t>
            </a:r>
          </a:p>
          <a:p>
            <a:pPr rtl="0"/>
            <a:r>
              <a:rPr lang="fr-FR" sz="1400">
                <a:solidFill>
                  <a:schemeClr val="bg1"/>
                </a:solidFill>
                <a:latin typeface="Courier New" panose="02070309020205020404" pitchFamily="49" charset="0"/>
              </a:rPr>
              <a:t>TCP 192.168.1.124:3159 207.138.126.169:http ESTABLISHED </a:t>
            </a:r>
          </a:p>
          <a:p>
            <a:pPr rtl="0"/>
            <a:r>
              <a:rPr lang="fr-FR" sz="1400">
                <a:solidFill>
                  <a:schemeClr val="bg1"/>
                </a:solidFill>
                <a:latin typeface="Courier New" panose="02070309020205020404" pitchFamily="49" charset="0"/>
              </a:rPr>
              <a:t>TCP 192.168.1.124:3160 207.138.126.169:http ESTABLISHED </a:t>
            </a:r>
          </a:p>
          <a:p>
            <a:pPr rtl="0"/>
            <a:r>
              <a:rPr lang="fr-FR" sz="1400">
                <a:solidFill>
                  <a:schemeClr val="bg1"/>
                </a:solidFill>
                <a:latin typeface="Courier New" panose="02070309020205020404" pitchFamily="49" charset="0"/>
              </a:rPr>
              <a:t>TCP 192.168.1. 124:3161 sc.msn.com:http ESTABLISHED </a:t>
            </a:r>
          </a:p>
          <a:p>
            <a:pPr rtl="0"/>
            <a:r>
              <a:rPr lang="fr-FR" sz="1400">
                <a:solidFill>
                  <a:schemeClr val="bg1"/>
                </a:solidFill>
                <a:latin typeface="Courier New" panose="02070309020205020404" pitchFamily="49" charset="0"/>
              </a:rPr>
              <a:t>TCP 192.168.1.124:3166 www.cisco.com:http ESTABLISHED</a:t>
            </a:r>
          </a:p>
        </p:txBody>
      </p:sp>
    </p:spTree>
    <p:extLst>
      <p:ext uri="{BB962C8B-B14F-4D97-AF65-F5344CB8AC3E}">
        <p14:creationId xmlns:p14="http://schemas.microsoft.com/office/powerpoint/2010/main" val="38262249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14.5 Processus de communication TCP</a:t>
            </a:r>
          </a:p>
        </p:txBody>
      </p:sp>
    </p:spTree>
    <p:custDataLst>
      <p:tags r:id="rId1"/>
    </p:custDataLst>
    <p:extLst>
      <p:ext uri="{BB962C8B-B14F-4D97-AF65-F5344CB8AC3E}">
        <p14:creationId xmlns:p14="http://schemas.microsoft.com/office/powerpoint/2010/main" val="2549051537"/>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Processus de communication TCP</a:t>
            </a:r>
            <a:r>
              <a:rPr lang="en-US" dirty="0"/>
              <a:t/>
            </a:r>
            <a:br>
              <a:rPr lang="en-US" dirty="0"/>
            </a:br>
            <a:r>
              <a:rPr lang="fr-FR" sz="2400"/>
              <a:t>Processus de serveur TCP</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CC4F0493-B526-DE4A-B220-F79C82C4F124}"/>
              </a:ext>
            </a:extLst>
          </p:cNvPr>
          <p:cNvSpPr>
            <a:spLocks noGrp="1"/>
          </p:cNvSpPr>
          <p:nvPr>
            <p:ph idx="1"/>
          </p:nvPr>
        </p:nvSpPr>
        <p:spPr>
          <a:xfrm>
            <a:off x="431972" y="902311"/>
            <a:ext cx="4472538" cy="3505566"/>
          </a:xfrm>
        </p:spPr>
        <p:txBody>
          <a:bodyPr/>
          <a:lstStyle/>
          <a:p>
            <a:pPr marL="0" indent="0" algn="l" rtl="0"/>
            <a:r>
              <a:rPr lang="fr-FR" sz="1600">
                <a:solidFill>
                  <a:srgbClr val="000000"/>
                </a:solidFill>
              </a:rPr>
              <a:t>Chaque processus de demande s'exécutant sur un serveur est configuré pour utiliser un numéro de port. </a:t>
            </a:r>
          </a:p>
          <a:p>
            <a:pPr marL="342900" indent="-342900" algn="l" rtl="0">
              <a:buFont typeface="Arial" panose="020B0604020202020204" pitchFamily="34" charset="0"/>
              <a:buChar char="•"/>
            </a:pPr>
            <a:r>
              <a:rPr lang="fr-FR" sz="1600">
                <a:solidFill>
                  <a:srgbClr val="000000"/>
                </a:solidFill>
              </a:rPr>
              <a:t>Deux services ne peuvent pas être affectés au même numéro de port d'un serveur au sein des mêmes services de la couche transport.</a:t>
            </a:r>
          </a:p>
          <a:p>
            <a:pPr marL="342900" indent="-342900" algn="l" rtl="0">
              <a:buFont typeface="Arial" panose="020B0604020202020204" pitchFamily="34" charset="0"/>
              <a:buChar char="•"/>
            </a:pPr>
            <a:r>
              <a:rPr lang="fr-FR" sz="1600">
                <a:solidFill>
                  <a:srgbClr val="000000"/>
                </a:solidFill>
              </a:rPr>
              <a:t>Une application de serveur active affectée à un port spécifique est considérée comme étant ouverte, ce qui signifie que la couche transport accepte et traite les segments adressés à ce port. </a:t>
            </a:r>
          </a:p>
          <a:p>
            <a:pPr marL="342900" indent="-342900" algn="l" rtl="0">
              <a:buFont typeface="Arial" panose="020B0604020202020204" pitchFamily="34" charset="0"/>
              <a:buChar char="•"/>
            </a:pPr>
            <a:r>
              <a:rPr lang="fr-FR" sz="1600">
                <a:solidFill>
                  <a:srgbClr val="000000"/>
                </a:solidFill>
              </a:rPr>
              <a:t>Toute demande entrante d'un client qui est adressée à l'interface de connexion correcte est acceptée et les données sont transmises à l'application de serveur. </a:t>
            </a:r>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99FBF6C5-2BAD-4377-8A7E-1E562B9674FF}"/>
              </a:ext>
            </a:extLst>
          </p:cNvPr>
          <p:cNvPicPr>
            <a:picLocks noChangeAspect="1"/>
          </p:cNvPicPr>
          <p:nvPr/>
        </p:nvPicPr>
        <p:blipFill>
          <a:blip r:embed="rId3"/>
          <a:stretch>
            <a:fillRect/>
          </a:stretch>
        </p:blipFill>
        <p:spPr>
          <a:xfrm>
            <a:off x="5237340" y="902311"/>
            <a:ext cx="3795824" cy="2976962"/>
          </a:xfrm>
          <a:prstGeom prst="rect">
            <a:avLst/>
          </a:prstGeom>
        </p:spPr>
      </p:pic>
    </p:spTree>
    <p:extLst>
      <p:ext uri="{BB962C8B-B14F-4D97-AF65-F5344CB8AC3E}">
        <p14:creationId xmlns:p14="http://schemas.microsoft.com/office/powerpoint/2010/main" val="3566960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p:txBody>
          <a:bodyPr/>
          <a:lstStyle/>
          <a:p>
            <a:pPr rtl="0"/>
            <a:r>
              <a:rPr lang="fr-FR" sz="1600"/>
              <a:t>Processus de communication TCP</a:t>
            </a:r>
            <a:r>
              <a:rPr lang="en-US" dirty="0"/>
              <a:t/>
            </a:r>
            <a:br>
              <a:rPr lang="en-US" dirty="0"/>
            </a:br>
            <a:r>
              <a:rPr lang="fr-FR" sz="2400"/>
              <a:t>Établissement d'une connexion TCP</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22B4C1BD-6CD9-41BB-9847-E67604393FF9}"/>
              </a:ext>
            </a:extLst>
          </p:cNvPr>
          <p:cNvSpPr>
            <a:spLocks noGrp="1"/>
          </p:cNvSpPr>
          <p:nvPr>
            <p:ph idx="1"/>
          </p:nvPr>
        </p:nvSpPr>
        <p:spPr>
          <a:xfrm>
            <a:off x="144065" y="979055"/>
            <a:ext cx="4076953" cy="3975208"/>
          </a:xfrm>
        </p:spPr>
        <p:txBody>
          <a:bodyPr/>
          <a:lstStyle/>
          <a:p>
            <a:pPr marL="0" indent="0" rtl="0">
              <a:buNone/>
            </a:pPr>
            <a:r>
              <a:rPr lang="fr-FR"/>
              <a:t>Étape 1: Le client demande l'établissement d'une session de communication client-serveur avec le serveur.</a:t>
            </a:r>
          </a:p>
          <a:p>
            <a:pPr marL="0" indent="0" rtl="0">
              <a:buNone/>
            </a:pPr>
            <a:r>
              <a:rPr lang="fr-FR"/>
              <a:t>Étape 2: Le serveur accuse la réception de la session de communication client-serveur et demande l'établissement d'une session de communication serveur-client.</a:t>
            </a:r>
          </a:p>
          <a:p>
            <a:pPr marL="0" indent="0" rtl="0">
              <a:buNone/>
            </a:pPr>
            <a:r>
              <a:rPr lang="fr-FR"/>
              <a:t>Étape 3: Le client accuse réception de la session de communication serveur-client.</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C6A9B416-7891-D340-B842-5C2C3A412A09}"/>
              </a:ext>
            </a:extLst>
          </p:cNvPr>
          <p:cNvPicPr>
            <a:picLocks noChangeAspect="1"/>
          </p:cNvPicPr>
          <p:nvPr/>
        </p:nvPicPr>
        <p:blipFill>
          <a:blip r:embed="rId3"/>
          <a:stretch>
            <a:fillRect/>
          </a:stretch>
        </p:blipFill>
        <p:spPr>
          <a:xfrm>
            <a:off x="4390331" y="1268997"/>
            <a:ext cx="4496457" cy="2605505"/>
          </a:xfrm>
          <a:prstGeom prst="rect">
            <a:avLst/>
          </a:prstGeom>
        </p:spPr>
      </p:pic>
    </p:spTree>
    <p:extLst>
      <p:ext uri="{BB962C8B-B14F-4D97-AF65-F5344CB8AC3E}">
        <p14:creationId xmlns:p14="http://schemas.microsoft.com/office/powerpoint/2010/main" val="93514130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Processus de communication TCP</a:t>
            </a:r>
            <a:r>
              <a:rPr lang="en-US" dirty="0"/>
              <a:t/>
            </a:r>
            <a:br>
              <a:rPr lang="en-US" dirty="0"/>
            </a:br>
            <a:r>
              <a:rPr lang="fr-FR" sz="2400"/>
              <a:t>La fin de session TCP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DFF076BC-3C2E-CE4F-A6DA-A339E2D4B22B}"/>
              </a:ext>
            </a:extLst>
          </p:cNvPr>
          <p:cNvSpPr>
            <a:spLocks noGrp="1"/>
          </p:cNvSpPr>
          <p:nvPr>
            <p:ph idx="1"/>
          </p:nvPr>
        </p:nvSpPr>
        <p:spPr>
          <a:xfrm>
            <a:off x="431971" y="933119"/>
            <a:ext cx="4140029" cy="3073946"/>
          </a:xfrm>
        </p:spPr>
        <p:txBody>
          <a:bodyPr/>
          <a:lstStyle/>
          <a:p>
            <a:pPr marL="0" indent="0" algn="l" rtl="0"/>
            <a:r>
              <a:rPr lang="fr-FR" sz="1600">
                <a:solidFill>
                  <a:srgbClr val="000000"/>
                </a:solidFill>
              </a:rPr>
              <a:t>Étape 1: Quand le client n'a plus de données à envoyer dans le flux, il envoie un segment dont l'indicateur FIN est défini.</a:t>
            </a:r>
          </a:p>
          <a:p>
            <a:pPr marL="0" indent="0" algn="l" rtl="0"/>
            <a:r>
              <a:rPr lang="fr-FR" sz="1600">
                <a:solidFill>
                  <a:srgbClr val="000000"/>
                </a:solidFill>
              </a:rPr>
              <a:t>Étape 2:Le serveur envoie un segment ACK pour indiquer la bonne réception du segment FIN afin de terminer la session du client au serveur.</a:t>
            </a:r>
          </a:p>
          <a:p>
            <a:pPr marL="0" indent="0" algn="l" rtl="0"/>
            <a:r>
              <a:rPr lang="fr-FR" sz="1600">
                <a:solidFill>
                  <a:srgbClr val="000000"/>
                </a:solidFill>
              </a:rPr>
              <a:t>Étape 3:Le serveur envoie un segment FIN au client pour terminer la session du serveur au client.</a:t>
            </a:r>
          </a:p>
          <a:p>
            <a:pPr marL="0" indent="0" algn="l" rtl="0"/>
            <a:r>
              <a:rPr lang="fr-FR" sz="1600">
                <a:solidFill>
                  <a:srgbClr val="000000"/>
                </a:solidFill>
              </a:rPr>
              <a:t>Étape 4:Le client répond à l'aide d'un segment ACK pour accuser la réception du segment FIN envoyé par le serveur.</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488E7229-C633-8549-B035-25AF8DE13930}"/>
              </a:ext>
            </a:extLst>
          </p:cNvPr>
          <p:cNvPicPr>
            <a:picLocks noChangeAspect="1"/>
          </p:cNvPicPr>
          <p:nvPr/>
        </p:nvPicPr>
        <p:blipFill>
          <a:blip r:embed="rId3"/>
          <a:stretch>
            <a:fillRect/>
          </a:stretch>
        </p:blipFill>
        <p:spPr>
          <a:xfrm>
            <a:off x="4572000" y="1136435"/>
            <a:ext cx="3953695" cy="3073946"/>
          </a:xfrm>
          <a:prstGeom prst="rect">
            <a:avLst/>
          </a:prstGeom>
        </p:spPr>
      </p:pic>
    </p:spTree>
    <p:extLst>
      <p:ext uri="{BB962C8B-B14F-4D97-AF65-F5344CB8AC3E}">
        <p14:creationId xmlns:p14="http://schemas.microsoft.com/office/powerpoint/2010/main" val="424732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p:txBody>
          <a:bodyPr/>
          <a:lstStyle/>
          <a:p>
            <a:pPr rtl="0"/>
            <a:r>
              <a:rPr lang="fr-FR" sz="1600"/>
              <a:t>Processus de Communication TCP</a:t>
            </a:r>
            <a:r>
              <a:rPr lang="en-US" dirty="0"/>
              <a:t/>
            </a:r>
            <a:br>
              <a:rPr lang="en-US" dirty="0"/>
            </a:br>
            <a:r>
              <a:rPr lang="fr-FR" sz="2400"/>
              <a:t>Analyse de la connexion TCP en trois étapes</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69BCA604-5AE4-48C6-B519-9F57FF340DF1}"/>
              </a:ext>
            </a:extLst>
          </p:cNvPr>
          <p:cNvSpPr>
            <a:spLocks noGrp="1"/>
          </p:cNvSpPr>
          <p:nvPr>
            <p:ph idx="1"/>
          </p:nvPr>
        </p:nvSpPr>
        <p:spPr/>
        <p:txBody>
          <a:bodyPr/>
          <a:lstStyle/>
          <a:p>
            <a:pPr marL="0" indent="0" rtl="0">
              <a:buNone/>
            </a:pPr>
            <a:r>
              <a:rPr lang="fr-FR" sz="1600"/>
              <a:t>La connexion en trois étapes:</a:t>
            </a:r>
          </a:p>
          <a:p>
            <a:pPr lvl="1" rtl="0">
              <a:buFont typeface="Arial" panose="020B0604020202020204" pitchFamily="34" charset="0"/>
              <a:buChar char="•"/>
            </a:pPr>
            <a:r>
              <a:rPr lang="fr-FR"/>
              <a:t>Elle vérifie que le périphérique de destination est bien présent sur le réseau.</a:t>
            </a:r>
          </a:p>
          <a:p>
            <a:pPr lvl="1" rtl="0">
              <a:buFont typeface="Arial" panose="020B0604020202020204" pitchFamily="34" charset="0"/>
              <a:buChar char="•"/>
            </a:pPr>
            <a:r>
              <a:rPr lang="fr-FR"/>
              <a:t>Elle s'assure que le périphérique de destination a un service actif et qu'il accepte les requêtes sur le numéro de port de destination que le client qui démarre la session a l'intention d'utiliser.</a:t>
            </a:r>
          </a:p>
          <a:p>
            <a:pPr lvl="1" rtl="0">
              <a:buFont typeface="Arial" panose="020B0604020202020204" pitchFamily="34" charset="0"/>
              <a:buChar char="•"/>
            </a:pPr>
            <a:r>
              <a:rPr lang="fr-FR"/>
              <a:t>Elle informe le périphérique de destination que le client source souhaite établir une session de communication sur ce numéro de port.</a:t>
            </a:r>
          </a:p>
          <a:p>
            <a:pPr marL="0" indent="0" rtl="0">
              <a:buNone/>
            </a:pPr>
            <a:r>
              <a:rPr lang="fr-FR"/>
              <a:t>Une fois la communication est terminée, les sessions sont terminées et la connexion est interrompue. Les mécanismes de connexion et de session permettent la fonction de fiabilité du TCP.</a:t>
            </a:r>
          </a:p>
        </p:txBody>
      </p:sp>
    </p:spTree>
    <p:extLst>
      <p:ext uri="{BB962C8B-B14F-4D97-AF65-F5344CB8AC3E}">
        <p14:creationId xmlns:p14="http://schemas.microsoft.com/office/powerpoint/2010/main" val="117139954"/>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 xmlns:c="http://schemas.openxmlformats.org/drawingml/2006/chart" xmlns:c15="http://schemas.microsoft.com/office/drawing/2012/chart" xmlns:a16="http://schemas.microsoft.com/office/drawing/2014/main" id="{DDD52CCD-9D1E-4CC4-815A-A5967A0831D9}"/>
              </a:ext>
            </a:extLst>
          </p:cNvPr>
          <p:cNvGraphicFramePr>
            <a:graphicFrameLocks noGrp="1"/>
          </p:cNvGraphicFramePr>
          <p:nvPr>
            <p:ph idx="1"/>
            <p:extLst/>
          </p:nvPr>
        </p:nvGraphicFramePr>
        <p:xfrm>
          <a:off x="106756" y="1279280"/>
          <a:ext cx="8595235" cy="2377440"/>
        </p:xfrm>
        <a:graphic>
          <a:graphicData uri="http://schemas.openxmlformats.org/drawingml/2006/table">
            <a:tbl>
              <a:tblPr firstRow="1" bandRow="1">
                <a:tableStyleId>{5C22544A-7EE6-4342-B048-85BDC9FD1C3A}</a:tableStyleId>
              </a:tblPr>
              <a:tblGrid>
                <a:gridCol w="2178265">
                  <a:extLst>
                    <a:ext uri="{9D8B030D-6E8A-4147-A177-3AD203B41FA5}">
                      <a16:colId xmlns="" xmlns:c="http://schemas.openxmlformats.org/drawingml/2006/chart" xmlns:c15="http://schemas.microsoft.com/office/drawing/2012/chart" xmlns:a16="http://schemas.microsoft.com/office/drawing/2014/main" val="3215831619"/>
                    </a:ext>
                  </a:extLst>
                </a:gridCol>
                <a:gridCol w="6416970">
                  <a:extLst>
                    <a:ext uri="{9D8B030D-6E8A-4147-A177-3AD203B41FA5}">
                      <a16:colId xmlns="" xmlns:c="http://schemas.openxmlformats.org/drawingml/2006/chart" xmlns:c15="http://schemas.microsoft.com/office/drawing/2012/chart"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Caractéristique</a:t>
                      </a:r>
                    </a:p>
                  </a:txBody>
                  <a:tcPr marL="9525" marR="9525" marT="9525" marB="0" anchor="b"/>
                </a:tc>
                <a:tc>
                  <a:txBody>
                    <a:bodyPr/>
                    <a:lstStyle/>
                    <a:p>
                      <a:pPr rtl="0"/>
                      <a:r>
                        <a:rPr lang="fr-FR"/>
                        <a:t>Description</a:t>
                      </a:r>
                    </a:p>
                  </a:txBody>
                  <a:tcPr/>
                </a:tc>
                <a:extLst>
                  <a:ext uri="{0D108BD9-81ED-4DB2-BD59-A6C34878D82A}">
                    <a16:rowId xmlns="" xmlns:c="http://schemas.openxmlformats.org/drawingml/2006/chart" xmlns:c15="http://schemas.microsoft.com/office/drawing/2012/chart"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 xmlns:c="http://schemas.openxmlformats.org/drawingml/2006/chart" xmlns:c15="http://schemas.microsoft.com/office/drawing/2012/chart"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Ils sont présentés dans la page des resources du formateur. Les activités en classe sont conçus pour faciliter l'apprentissage, les discussions dans la classe et la collaboration des étudiants.</a:t>
                      </a:r>
                    </a:p>
                  </a:txBody>
                  <a:tcPr/>
                </a:tc>
                <a:extLst>
                  <a:ext uri="{0D108BD9-81ED-4DB2-BD59-A6C34878D82A}">
                    <a16:rowId xmlns="" xmlns:c="http://schemas.openxmlformats.org/drawingml/2006/chart" xmlns:c15="http://schemas.microsoft.com/office/drawing/2012/chart"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Auto-évaluations qui intègrent les concepts et les compétences acquises tout au long de la série de sujets présentés dans le module.</a:t>
                      </a:r>
                    </a:p>
                  </a:txBody>
                  <a:tcPr/>
                </a:tc>
                <a:extLst>
                  <a:ext uri="{0D108BD9-81ED-4DB2-BD59-A6C34878D82A}">
                    <a16:rowId xmlns="" xmlns:c="http://schemas.openxmlformats.org/drawingml/2006/chart" xmlns:c15="http://schemas.microsoft.com/office/drawing/2012/chart"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Récapituler brièvement le contenu du module.</a:t>
                      </a:r>
                    </a:p>
                  </a:txBody>
                  <a:tcPr/>
                </a:tc>
                <a:extLst>
                  <a:ext uri="{0D108BD9-81ED-4DB2-BD59-A6C34878D82A}">
                    <a16:rowId xmlns="" xmlns:c="http://schemas.openxmlformats.org/drawingml/2006/chart" xmlns:c15="http://schemas.microsoft.com/office/drawing/2012/chart" xmlns:a16="http://schemas.microsoft.com/office/drawing/2014/main" val="2267046280"/>
                  </a:ext>
                </a:extLst>
              </a:tr>
            </a:tbl>
          </a:graphicData>
        </a:graphic>
      </p:graphicFrame>
      <p:sp>
        <p:nvSpPr>
          <p:cNvPr id="5" name="Title 2">
            <a:extLst>
              <a:ext uri="{FF2B5EF4-FFF2-40B4-BE49-F238E27FC236}">
                <a16:creationId xmlns="" xmlns:c="http://schemas.openxmlformats.org/drawingml/2006/chart" xmlns:c15="http://schemas.microsoft.com/office/drawing/2012/chart"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a:t>
            </a:r>
          </a:p>
        </p:txBody>
      </p:sp>
      <p:sp>
        <p:nvSpPr>
          <p:cNvPr id="6" name="Content Placeholder 1">
            <a:extLst>
              <a:ext uri="{FF2B5EF4-FFF2-40B4-BE49-F238E27FC236}">
                <a16:creationId xmlns="" xmlns:c="http://schemas.openxmlformats.org/drawingml/2006/chart" xmlns:c15="http://schemas.microsoft.com/office/drawing/2012/chart"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p:txBody>
          <a:bodyPr/>
          <a:lstStyle/>
          <a:p>
            <a:pPr rtl="0"/>
            <a:r>
              <a:rPr lang="fr-FR" sz="1600"/>
              <a:t>Processus de Communication TCP</a:t>
            </a:r>
            <a:r>
              <a:rPr lang="en-US" dirty="0"/>
              <a:t/>
            </a:r>
            <a:br>
              <a:rPr lang="en-US" dirty="0"/>
            </a:br>
            <a:r>
              <a:rPr lang="fr-FR" sz="2400"/>
              <a:t>Analyse de la connexion TCP en trois étapes (Suite)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69BCA604-5AE4-48C6-B519-9F57FF340DF1}"/>
              </a:ext>
            </a:extLst>
          </p:cNvPr>
          <p:cNvSpPr>
            <a:spLocks noGrp="1"/>
          </p:cNvSpPr>
          <p:nvPr>
            <p:ph idx="1"/>
          </p:nvPr>
        </p:nvSpPr>
        <p:spPr>
          <a:xfrm>
            <a:off x="144065" y="798944"/>
            <a:ext cx="3850419" cy="4155319"/>
          </a:xfrm>
        </p:spPr>
        <p:txBody>
          <a:bodyPr/>
          <a:lstStyle/>
          <a:p>
            <a:pPr marL="0" indent="0" rtl="0">
              <a:buNone/>
            </a:pPr>
            <a:r>
              <a:rPr lang="fr-FR" sz="1600"/>
              <a:t>Les six indicateurs de bits de contrôle sont les suivants:</a:t>
            </a:r>
          </a:p>
          <a:p>
            <a:pPr lvl="1" rtl="0"/>
            <a:r>
              <a:rPr lang="fr-FR" sz="1500" b="1"/>
              <a:t>URG</a:t>
            </a:r>
            <a:r>
              <a:rPr lang="fr-FR" sz="1500"/>
              <a:t> - Champ de pointeur urgent significatif (Urgent pointer field significant)</a:t>
            </a:r>
          </a:p>
          <a:p>
            <a:pPr lvl="1" rtl="0"/>
            <a:r>
              <a:rPr lang="fr-FR" sz="1500" b="1"/>
              <a:t>ACK</a:t>
            </a:r>
            <a:r>
              <a:rPr lang="fr-FR" sz="1500"/>
              <a:t> - Indicateur d'accusé de réception utilisé dans l'établissement de la connexion et la fin de la session</a:t>
            </a:r>
          </a:p>
          <a:p>
            <a:pPr lvl="1" rtl="0"/>
            <a:r>
              <a:rPr lang="fr-FR" sz="1500" b="1"/>
              <a:t>PSH</a:t>
            </a:r>
            <a:r>
              <a:rPr lang="fr-FR" sz="1500"/>
              <a:t> - Fonction push (Push function)</a:t>
            </a:r>
          </a:p>
          <a:p>
            <a:pPr lvl="1" rtl="0"/>
            <a:r>
              <a:rPr lang="fr-FR" sz="1500" b="1"/>
              <a:t>RST</a:t>
            </a:r>
            <a:r>
              <a:rPr lang="fr-FR" sz="1500"/>
              <a:t> - Réinitialisation de la connexion en cas d'erreur ou de dépassement de délai</a:t>
            </a:r>
          </a:p>
          <a:p>
            <a:pPr lvl="1" rtl="0"/>
            <a:r>
              <a:rPr lang="fr-FR" sz="1500" b="1"/>
              <a:t>SYN</a:t>
            </a:r>
            <a:r>
              <a:rPr lang="fr-FR" sz="1500"/>
              <a:t> - Synchroniser les numéros de séquence utilisés dans l'établissement de connexion</a:t>
            </a:r>
          </a:p>
          <a:p>
            <a:pPr lvl="1" rtl="0"/>
            <a:r>
              <a:rPr lang="fr-FR" sz="1500" b="1"/>
              <a:t>FIN</a:t>
            </a:r>
            <a:r>
              <a:rPr lang="fr-FR" sz="1500"/>
              <a:t> - Plus de données de l'expéditeur et utilisées dans la fin de session</a:t>
            </a:r>
          </a:p>
          <a:p>
            <a:pPr>
              <a:buFont typeface="Arial" panose="020B0604020202020204" pitchFamily="34" charset="0"/>
              <a:buChar char="•"/>
            </a:pPr>
            <a:endParaRPr lang="en-US" sz="1600" dirty="0"/>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01616695-A4F8-A34A-B776-EF800675ACCC}"/>
              </a:ext>
            </a:extLst>
          </p:cNvPr>
          <p:cNvPicPr>
            <a:picLocks noChangeAspect="1"/>
          </p:cNvPicPr>
          <p:nvPr/>
        </p:nvPicPr>
        <p:blipFill>
          <a:blip r:embed="rId3"/>
          <a:stretch>
            <a:fillRect/>
          </a:stretch>
        </p:blipFill>
        <p:spPr>
          <a:xfrm>
            <a:off x="4110926" y="1369093"/>
            <a:ext cx="4974253" cy="2405313"/>
          </a:xfrm>
          <a:prstGeom prst="rect">
            <a:avLst/>
          </a:prstGeom>
        </p:spPr>
      </p:pic>
    </p:spTree>
    <p:extLst>
      <p:ext uri="{BB962C8B-B14F-4D97-AF65-F5344CB8AC3E}">
        <p14:creationId xmlns:p14="http://schemas.microsoft.com/office/powerpoint/2010/main" val="919608343"/>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p:txBody>
          <a:bodyPr/>
          <a:lstStyle/>
          <a:p>
            <a:pPr rtl="0"/>
            <a:r>
              <a:rPr lang="fr-FR" sz="1600"/>
              <a:t>Processus de Communication TCP</a:t>
            </a:r>
            <a:r>
              <a:rPr lang="en-US" dirty="0"/>
              <a:t/>
            </a:r>
            <a:br>
              <a:rPr lang="en-US" dirty="0"/>
            </a:br>
            <a:r>
              <a:rPr lang="fr-FR" sz="2400"/>
              <a:t>Démonstration vidéo – Connexion TCP en trois étapes</a:t>
            </a:r>
          </a:p>
        </p:txBody>
      </p:sp>
      <p:sp>
        <p:nvSpPr>
          <p:cNvPr id="7" name="Content Placeholder 6">
            <a:extLst>
              <a:ext uri="{FF2B5EF4-FFF2-40B4-BE49-F238E27FC236}">
                <a16:creationId xmlns="" xmlns:c="http://schemas.openxmlformats.org/drawingml/2006/chart" xmlns:c15="http://schemas.microsoft.com/office/drawing/2012/chart" xmlns:a16="http://schemas.microsoft.com/office/drawing/2014/main" id="{F2DFF1A0-4C70-4946-92A6-AAA29E96E8BD}"/>
              </a:ext>
            </a:extLst>
          </p:cNvPr>
          <p:cNvSpPr>
            <a:spLocks noGrp="1"/>
          </p:cNvSpPr>
          <p:nvPr>
            <p:ph idx="1"/>
          </p:nvPr>
        </p:nvSpPr>
        <p:spPr/>
        <p:txBody>
          <a:bodyPr/>
          <a:lstStyle/>
          <a:p>
            <a:pPr marL="0" indent="0" rtl="0">
              <a:buNone/>
            </a:pPr>
            <a:r>
              <a:rPr lang="fr-FR" sz="1600"/>
              <a:t>Cette vidéo présentera les points suivants:</a:t>
            </a:r>
          </a:p>
          <a:p>
            <a:pPr lvl="1" rtl="0"/>
            <a:r>
              <a:rPr lang="fr-FR" sz="1500"/>
              <a:t>La connexion TCP en trois étapes</a:t>
            </a:r>
          </a:p>
          <a:p>
            <a:pPr lvl="1" rtl="0"/>
            <a:r>
              <a:rPr lang="fr-FR" sz="1500"/>
              <a:t>Terminaison d'une conversation TCP.</a:t>
            </a:r>
          </a:p>
        </p:txBody>
      </p:sp>
    </p:spTree>
    <p:extLst>
      <p:ext uri="{BB962C8B-B14F-4D97-AF65-F5344CB8AC3E}">
        <p14:creationId xmlns:p14="http://schemas.microsoft.com/office/powerpoint/2010/main" val="2178463421"/>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14.6 Fiabilité et contrôle de flux</a:t>
            </a:r>
          </a:p>
        </p:txBody>
      </p:sp>
    </p:spTree>
    <p:custDataLst>
      <p:tags r:id="rId1"/>
    </p:custDataLst>
    <p:extLst>
      <p:ext uri="{BB962C8B-B14F-4D97-AF65-F5344CB8AC3E}">
        <p14:creationId xmlns:p14="http://schemas.microsoft.com/office/powerpoint/2010/main" val="335568059"/>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Fiabilité et contrôle de flux</a:t>
            </a:r>
            <a:r>
              <a:rPr lang="en-US" dirty="0"/>
              <a:t/>
            </a:r>
            <a:br>
              <a:rPr lang="en-US" dirty="0"/>
            </a:br>
            <a:r>
              <a:rPr lang="fr-FR" sz="2400"/>
              <a:t>Fiabilité du TCP - Livraison garantie et commandée</a:t>
            </a:r>
          </a:p>
        </p:txBody>
      </p:sp>
      <p:sp>
        <p:nvSpPr>
          <p:cNvPr id="5" name="Content Placeholder 4">
            <a:extLst>
              <a:ext uri="{FF2B5EF4-FFF2-40B4-BE49-F238E27FC236}">
                <a16:creationId xmlns="" xmlns:c="http://schemas.openxmlformats.org/drawingml/2006/chart" xmlns:c15="http://schemas.microsoft.com/office/drawing/2012/chart" xmlns:a16="http://schemas.microsoft.com/office/drawing/2014/main" id="{7FC66286-CFA0-104C-B29B-89853AF732B7}"/>
              </a:ext>
            </a:extLst>
          </p:cNvPr>
          <p:cNvSpPr>
            <a:spLocks noGrp="1"/>
          </p:cNvSpPr>
          <p:nvPr>
            <p:ph idx="1"/>
          </p:nvPr>
        </p:nvSpPr>
        <p:spPr>
          <a:xfrm>
            <a:off x="288414" y="979527"/>
            <a:ext cx="3884330" cy="3439047"/>
          </a:xfrm>
        </p:spPr>
        <p:txBody>
          <a:bodyPr/>
          <a:lstStyle/>
          <a:p>
            <a:pPr marL="285750" indent="-285750" algn="l" rtl="0">
              <a:buFont typeface="Arial" panose="020B0604020202020204" pitchFamily="34" charset="0"/>
              <a:buChar char="•"/>
            </a:pPr>
            <a:r>
              <a:rPr lang="fr-FR" sz="1600">
                <a:solidFill>
                  <a:srgbClr val="000000"/>
                </a:solidFill>
              </a:rPr>
              <a:t>TCP peut également aider à maintenir le flux des paquets afin que les périphériques ne soient pas surchargés.</a:t>
            </a:r>
          </a:p>
          <a:p>
            <a:pPr marL="285750" indent="-285750" algn="l" rtl="0">
              <a:buFont typeface="Arial" panose="020B0604020202020204" pitchFamily="34" charset="0"/>
              <a:buChar char="•"/>
            </a:pPr>
            <a:r>
              <a:rPr lang="fr-FR" sz="1600">
                <a:solidFill>
                  <a:srgbClr val="000000"/>
                </a:solidFill>
              </a:rPr>
              <a:t>Il peut arriver que des segments TCP n'arrivent pas à la destination ou qu'ils soient hors d'usage.</a:t>
            </a:r>
          </a:p>
          <a:p>
            <a:pPr marL="285750" indent="-285750" algn="l" rtl="0">
              <a:buFont typeface="Arial" panose="020B0604020202020204" pitchFamily="34" charset="0"/>
              <a:buChar char="•"/>
            </a:pPr>
            <a:r>
              <a:rPr lang="fr-FR" sz="1600">
                <a:solidFill>
                  <a:srgbClr val="000000"/>
                </a:solidFill>
              </a:rPr>
              <a:t>Toutes les données doivent être reçues et les données de ces segments doivent être réassemblées dans l'ordre d'origine.</a:t>
            </a:r>
          </a:p>
          <a:p>
            <a:pPr marL="285750" indent="-285750" algn="l" rtl="0">
              <a:buFont typeface="Arial" panose="020B0604020202020204" pitchFamily="34" charset="0"/>
              <a:buChar char="•"/>
            </a:pPr>
            <a:r>
              <a:rPr lang="fr-FR" sz="1600">
                <a:solidFill>
                  <a:srgbClr val="000000"/>
                </a:solidFill>
              </a:rPr>
              <a:t>Pour cela, des numéros d'ordre sont affectés à l'en-tête de chaque paquet.</a:t>
            </a:r>
          </a:p>
          <a:p>
            <a:pPr marL="0" indent="0" algn="l"/>
            <a:endParaRPr lang="en-US" sz="1600" dirty="0">
              <a:solidFill>
                <a:srgbClr val="000000"/>
              </a:solidFill>
            </a:endParaRP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2FF3B309-07D8-3549-83BF-C082B2D0BD15}"/>
              </a:ext>
            </a:extLst>
          </p:cNvPr>
          <p:cNvPicPr>
            <a:picLocks noChangeAspect="1"/>
          </p:cNvPicPr>
          <p:nvPr/>
        </p:nvPicPr>
        <p:blipFill>
          <a:blip r:embed="rId3"/>
          <a:stretch>
            <a:fillRect/>
          </a:stretch>
        </p:blipFill>
        <p:spPr>
          <a:xfrm>
            <a:off x="4358993" y="1119907"/>
            <a:ext cx="4645376" cy="3158289"/>
          </a:xfrm>
          <a:prstGeom prst="rect">
            <a:avLst/>
          </a:prstGeom>
        </p:spPr>
      </p:pic>
    </p:spTree>
    <p:extLst>
      <p:ext uri="{BB962C8B-B14F-4D97-AF65-F5344CB8AC3E}">
        <p14:creationId xmlns:p14="http://schemas.microsoft.com/office/powerpoint/2010/main" val="3418942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106047"/>
            <a:ext cx="9144000" cy="757551"/>
          </a:xfrm>
        </p:spPr>
        <p:txBody>
          <a:bodyPr/>
          <a:lstStyle/>
          <a:p>
            <a:pPr rtl="0"/>
            <a:r>
              <a:rPr lang="fr-FR" sz="1600"/>
              <a:t>Fiabilité et contrôle de flux</a:t>
            </a:r>
            <a:r>
              <a:rPr lang="en-US" dirty="0"/>
              <a:t/>
            </a:r>
            <a:br>
              <a:rPr lang="en-US" dirty="0"/>
            </a:br>
            <a:r>
              <a:rPr lang="fr-FR" sz="2400"/>
              <a:t>Démonstration vidéo</a:t>
            </a:r>
            <a:r>
              <a:rPr lang="fr-FR"/>
              <a:t> -</a:t>
            </a:r>
            <a:r>
              <a:rPr lang="fr-FR" sz="2400"/>
              <a:t>Fiabilité du protocole TCP - Numéros d'ordre et accusés de réception</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E224C79A-0452-40B7-8370-E6DBD3AD96F6}"/>
              </a:ext>
            </a:extLst>
          </p:cNvPr>
          <p:cNvSpPr>
            <a:spLocks noGrp="1"/>
          </p:cNvSpPr>
          <p:nvPr>
            <p:ph idx="1"/>
          </p:nvPr>
        </p:nvSpPr>
        <p:spPr>
          <a:xfrm>
            <a:off x="145357" y="1108426"/>
            <a:ext cx="8853286" cy="3929027"/>
          </a:xfrm>
        </p:spPr>
        <p:txBody>
          <a:bodyPr/>
          <a:lstStyle/>
          <a:p>
            <a:pPr marL="142875" lvl="1" indent="0" rtl="0">
              <a:buNone/>
            </a:pPr>
            <a:r>
              <a:rPr lang="fr-FR" sz="1800"/>
              <a:t>Cette vidéo indique un exemple simplifié de fonctionnement du protocole TCP.</a:t>
            </a:r>
          </a:p>
        </p:txBody>
      </p:sp>
    </p:spTree>
    <p:extLst>
      <p:ext uri="{BB962C8B-B14F-4D97-AF65-F5344CB8AC3E}">
        <p14:creationId xmlns:p14="http://schemas.microsoft.com/office/powerpoint/2010/main" val="1140437566"/>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 y="18473"/>
            <a:ext cx="9144000" cy="757551"/>
          </a:xfrm>
        </p:spPr>
        <p:txBody>
          <a:bodyPr/>
          <a:lstStyle/>
          <a:p>
            <a:pPr rtl="0"/>
            <a:r>
              <a:rPr lang="fr-FR" sz="1600"/>
              <a:t>Fiabilité et contrôle de flux</a:t>
            </a:r>
            <a:r>
              <a:rPr lang="en-US" dirty="0"/>
              <a:t/>
            </a:r>
            <a:br>
              <a:rPr lang="en-US" dirty="0"/>
            </a:br>
            <a:r>
              <a:rPr lang="fr-FR"/>
              <a:t>Fiabilité du TCP - Perte de données et retransmission</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E224C79A-0452-40B7-8370-E6DBD3AD96F6}"/>
              </a:ext>
            </a:extLst>
          </p:cNvPr>
          <p:cNvSpPr>
            <a:spLocks noGrp="1"/>
          </p:cNvSpPr>
          <p:nvPr>
            <p:ph idx="1"/>
          </p:nvPr>
        </p:nvSpPr>
        <p:spPr>
          <a:xfrm>
            <a:off x="144065" y="1025236"/>
            <a:ext cx="3826356" cy="3929027"/>
          </a:xfrm>
        </p:spPr>
        <p:txBody>
          <a:bodyPr/>
          <a:lstStyle/>
          <a:p>
            <a:pPr marL="0" indent="0" rtl="0">
              <a:buNone/>
            </a:pPr>
            <a:r>
              <a:rPr lang="fr-FR" sz="1600"/>
              <a:t>Quelle que soit la conception d'un réseau, la perte de données qui se produit occasionnellement.</a:t>
            </a:r>
          </a:p>
          <a:p>
            <a:pPr marL="0" indent="0" rtl="0">
              <a:buNone/>
            </a:pPr>
            <a:r>
              <a:rPr lang="fr-FR" sz="1600"/>
              <a:t>Le protocole TCP fournit des méthodes de gestion des pertes de segments. Parmi elles se trouve un mécanisme de retransmission des segments pour les données sans accusé de réception.</a:t>
            </a:r>
          </a:p>
          <a:p>
            <a:pPr marL="0" indent="0">
              <a:buNone/>
            </a:pPr>
            <a:endParaRPr lang="en-US" sz="1600" dirty="0"/>
          </a:p>
          <a:p>
            <a:endParaRPr lang="en-US" dirty="0"/>
          </a:p>
        </p:txBody>
      </p:sp>
      <p:pic>
        <p:nvPicPr>
          <p:cNvPr id="2" name="Picture 1">
            <a:extLst>
              <a:ext uri="{FF2B5EF4-FFF2-40B4-BE49-F238E27FC236}">
                <a16:creationId xmlns="" xmlns:c="http://schemas.openxmlformats.org/drawingml/2006/chart" xmlns:c15="http://schemas.microsoft.com/office/drawing/2012/chart" xmlns:a16="http://schemas.microsoft.com/office/drawing/2014/main" id="{4EE95D6D-2DD5-42B8-811A-F3F0865E3EC3}"/>
              </a:ext>
            </a:extLst>
          </p:cNvPr>
          <p:cNvPicPr>
            <a:picLocks noChangeAspect="1"/>
          </p:cNvPicPr>
          <p:nvPr/>
        </p:nvPicPr>
        <p:blipFill rotWithShape="1">
          <a:blip r:embed="rId3"/>
          <a:srcRect l="3125"/>
          <a:stretch/>
        </p:blipFill>
        <p:spPr>
          <a:xfrm>
            <a:off x="4078705" y="1025236"/>
            <a:ext cx="4921230" cy="3555317"/>
          </a:xfrm>
          <a:prstGeom prst="rect">
            <a:avLst/>
          </a:prstGeom>
        </p:spPr>
      </p:pic>
    </p:spTree>
    <p:extLst>
      <p:ext uri="{BB962C8B-B14F-4D97-AF65-F5344CB8AC3E}">
        <p14:creationId xmlns:p14="http://schemas.microsoft.com/office/powerpoint/2010/main" val="809214195"/>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 y="18473"/>
            <a:ext cx="9144000" cy="757551"/>
          </a:xfrm>
        </p:spPr>
        <p:txBody>
          <a:bodyPr/>
          <a:lstStyle/>
          <a:p>
            <a:pPr rtl="0"/>
            <a:r>
              <a:rPr lang="fr-FR" sz="1600"/>
              <a:t>Fiabilité et contrôle du flux</a:t>
            </a:r>
            <a:r>
              <a:rPr lang="en-US" dirty="0"/>
              <a:t/>
            </a:r>
            <a:br>
              <a:rPr lang="en-US" dirty="0"/>
            </a:br>
            <a:r>
              <a:rPr lang="fr-FR"/>
              <a:t>Fiabilité TCP — Perte et retransmission de données (Suite) </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E224C79A-0452-40B7-8370-E6DBD3AD96F6}"/>
              </a:ext>
            </a:extLst>
          </p:cNvPr>
          <p:cNvSpPr>
            <a:spLocks noGrp="1"/>
          </p:cNvSpPr>
          <p:nvPr>
            <p:ph idx="1"/>
          </p:nvPr>
        </p:nvSpPr>
        <p:spPr>
          <a:xfrm>
            <a:off x="144065" y="1025236"/>
            <a:ext cx="3970735" cy="3929027"/>
          </a:xfrm>
        </p:spPr>
        <p:txBody>
          <a:bodyPr/>
          <a:lstStyle/>
          <a:p>
            <a:pPr marL="0" indent="0" rtl="0">
              <a:buNone/>
            </a:pPr>
            <a:r>
              <a:rPr lang="fr-FR" sz="1600"/>
              <a:t>Aujourd'hui, les systèmes d'exploitation hôtes utilisent généralement une fonctionnalité TCP facultative appelée reconnaissance sélective (SACK), négociée au cours de la poignée de main à trois voies.</a:t>
            </a:r>
          </a:p>
          <a:p>
            <a:pPr marL="0" indent="0" rtl="0">
              <a:buNone/>
            </a:pPr>
            <a:r>
              <a:rPr lang="fr-FR" sz="1600"/>
              <a:t>Si les deux hôtes prennent en charge SACK, le récepteur peut explicitement reconnaître quels segments (octets) ont été reçus, y compris les segments discontinus.</a:t>
            </a:r>
          </a:p>
          <a:p>
            <a:endParaRPr lang="en-US" dirty="0"/>
          </a:p>
        </p:txBody>
      </p:sp>
      <p:pic>
        <p:nvPicPr>
          <p:cNvPr id="4" name="Picture 3">
            <a:extLst>
              <a:ext uri="{FF2B5EF4-FFF2-40B4-BE49-F238E27FC236}">
                <a16:creationId xmlns="" xmlns:c="http://schemas.openxmlformats.org/drawingml/2006/chart" xmlns:c15="http://schemas.microsoft.com/office/drawing/2012/chart" xmlns:a16="http://schemas.microsoft.com/office/drawing/2014/main" id="{87630375-E3B4-4146-88E6-2D11C8BDAEE9}"/>
              </a:ext>
            </a:extLst>
          </p:cNvPr>
          <p:cNvPicPr>
            <a:picLocks noChangeAspect="1"/>
          </p:cNvPicPr>
          <p:nvPr/>
        </p:nvPicPr>
        <p:blipFill rotWithShape="1">
          <a:blip r:embed="rId3"/>
          <a:srcRect l="6550" r="11057"/>
          <a:stretch/>
        </p:blipFill>
        <p:spPr>
          <a:xfrm>
            <a:off x="4235115" y="822789"/>
            <a:ext cx="4475747" cy="3726580"/>
          </a:xfrm>
          <a:prstGeom prst="rect">
            <a:avLst/>
          </a:prstGeom>
        </p:spPr>
      </p:pic>
    </p:spTree>
    <p:extLst>
      <p:ext uri="{BB962C8B-B14F-4D97-AF65-F5344CB8AC3E}">
        <p14:creationId xmlns:p14="http://schemas.microsoft.com/office/powerpoint/2010/main" val="3281566894"/>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1" y="18473"/>
            <a:ext cx="9144000" cy="757551"/>
          </a:xfrm>
        </p:spPr>
        <p:txBody>
          <a:bodyPr/>
          <a:lstStyle/>
          <a:p>
            <a:pPr rtl="0"/>
            <a:r>
              <a:rPr lang="fr-FR" sz="1600"/>
              <a:t>Fiabilité et contrôle de flux</a:t>
            </a:r>
            <a:r>
              <a:rPr lang="en-US" dirty="0"/>
              <a:t/>
            </a:r>
            <a:br>
              <a:rPr lang="en-US" dirty="0"/>
            </a:br>
            <a:r>
              <a:rPr lang="fr-FR"/>
              <a:t>Démonstration vidéo – Perte de données et retransmission</a:t>
            </a:r>
          </a:p>
        </p:txBody>
      </p:sp>
      <p:sp>
        <p:nvSpPr>
          <p:cNvPr id="6" name="Content Placeholder 5">
            <a:extLst>
              <a:ext uri="{FF2B5EF4-FFF2-40B4-BE49-F238E27FC236}">
                <a16:creationId xmlns="" xmlns:c="http://schemas.openxmlformats.org/drawingml/2006/chart" xmlns:c15="http://schemas.microsoft.com/office/drawing/2012/chart" xmlns:a16="http://schemas.microsoft.com/office/drawing/2014/main" id="{E224C79A-0452-40B7-8370-E6DBD3AD96F6}"/>
              </a:ext>
            </a:extLst>
          </p:cNvPr>
          <p:cNvSpPr>
            <a:spLocks noGrp="1"/>
          </p:cNvSpPr>
          <p:nvPr>
            <p:ph idx="1"/>
          </p:nvPr>
        </p:nvSpPr>
        <p:spPr>
          <a:xfrm>
            <a:off x="144065" y="1025236"/>
            <a:ext cx="8491935" cy="3929027"/>
          </a:xfrm>
        </p:spPr>
        <p:txBody>
          <a:bodyPr/>
          <a:lstStyle/>
          <a:p>
            <a:pPr marL="0" indent="0" rtl="0">
              <a:buNone/>
            </a:pPr>
            <a:r>
              <a:rPr lang="fr-FR" sz="1600"/>
              <a:t>Cette vidéo indique le processus de renvoi des segments qui ne sont pas reçus initialement par la destination.</a:t>
            </a:r>
          </a:p>
        </p:txBody>
      </p:sp>
    </p:spTree>
    <p:extLst>
      <p:ext uri="{BB962C8B-B14F-4D97-AF65-F5344CB8AC3E}">
        <p14:creationId xmlns:p14="http://schemas.microsoft.com/office/powerpoint/2010/main" val="3368304873"/>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Fiabilité et contrôle de flux</a:t>
            </a:r>
            <a:r>
              <a:rPr lang="en-US" dirty="0"/>
              <a:t/>
            </a:r>
            <a:br>
              <a:rPr lang="en-US" dirty="0"/>
            </a:br>
            <a:r>
              <a:rPr lang="fr-FR" sz="2400"/>
              <a:t>Contrôle de flux TCP – Taille de fenêtre et accusés de réception</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7C98538-A3BD-9F47-9419-316666EE7D5D}"/>
              </a:ext>
            </a:extLst>
          </p:cNvPr>
          <p:cNvSpPr>
            <a:spLocks noGrp="1"/>
          </p:cNvSpPr>
          <p:nvPr>
            <p:ph idx="1"/>
          </p:nvPr>
        </p:nvSpPr>
        <p:spPr>
          <a:xfrm>
            <a:off x="103695" y="912262"/>
            <a:ext cx="3667027" cy="3509472"/>
          </a:xfrm>
        </p:spPr>
        <p:txBody>
          <a:bodyPr/>
          <a:lstStyle/>
          <a:p>
            <a:pPr marL="0" indent="0" algn="l" rtl="0">
              <a:spcBef>
                <a:spcPts val="0"/>
              </a:spcBef>
            </a:pPr>
            <a:r>
              <a:rPr lang="fr-FR" sz="1600">
                <a:solidFill>
                  <a:srgbClr val="000000"/>
                </a:solidFill>
              </a:rPr>
              <a:t>Le protocole TCP offre des mécanismes de contrôle des flux comme suit:</a:t>
            </a:r>
          </a:p>
          <a:p>
            <a:pPr marL="0" indent="0" algn="l">
              <a:spcBef>
                <a:spcPts val="0"/>
              </a:spcBef>
            </a:pPr>
            <a:endParaRPr lang="en-US" sz="1600" dirty="0">
              <a:solidFill>
                <a:srgbClr val="000000"/>
              </a:solidFill>
            </a:endParaRPr>
          </a:p>
          <a:p>
            <a:pPr marL="285750" indent="-285750" algn="l" rtl="0">
              <a:spcBef>
                <a:spcPts val="0"/>
              </a:spcBef>
              <a:buFont typeface="Arial" panose="020B0604020202020204" pitchFamily="34" charset="0"/>
              <a:buChar char="•"/>
            </a:pPr>
            <a:r>
              <a:rPr lang="fr-FR" sz="1600">
                <a:solidFill>
                  <a:srgbClr val="000000"/>
                </a:solidFill>
              </a:rPr>
              <a:t>Le protocole TCP inclut également des mécanismes de contrôle de flux, qui correspond au volume de données que l'hôte de destination peut recevoir et traiter de manière fiable.</a:t>
            </a:r>
          </a:p>
          <a:p>
            <a:pPr marL="285750" indent="-285750" algn="l">
              <a:spcBef>
                <a:spcPts val="0"/>
              </a:spcBef>
              <a:buFont typeface="Arial" panose="020B0604020202020204" pitchFamily="34" charset="0"/>
              <a:buChar char="•"/>
            </a:pPr>
            <a:endParaRPr lang="en-US" sz="1600" dirty="0">
              <a:solidFill>
                <a:srgbClr val="000000"/>
              </a:solidFill>
            </a:endParaRPr>
          </a:p>
          <a:p>
            <a:pPr marL="285750" indent="-285750" algn="l" rtl="0">
              <a:spcBef>
                <a:spcPts val="0"/>
              </a:spcBef>
              <a:buFont typeface="Arial" panose="020B0604020202020204" pitchFamily="34" charset="0"/>
              <a:buChar char="•"/>
            </a:pPr>
            <a:r>
              <a:rPr lang="fr-FR" sz="1600">
                <a:solidFill>
                  <a:srgbClr val="000000"/>
                </a:solidFill>
              </a:rPr>
              <a:t>Le contrôle de flux aide à maintenir la fiabilité des transmissions TCP en réglant le flux de données entre la source et la destination pour une session donnée.</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F1EBB4FB-76D3-E94D-9CFB-0B374985AD37}"/>
              </a:ext>
            </a:extLst>
          </p:cNvPr>
          <p:cNvPicPr>
            <a:picLocks noChangeAspect="1"/>
          </p:cNvPicPr>
          <p:nvPr/>
        </p:nvPicPr>
        <p:blipFill>
          <a:blip r:embed="rId3"/>
          <a:stretch>
            <a:fillRect/>
          </a:stretch>
        </p:blipFill>
        <p:spPr>
          <a:xfrm>
            <a:off x="3836710" y="912262"/>
            <a:ext cx="5195302" cy="3318975"/>
          </a:xfrm>
          <a:prstGeom prst="rect">
            <a:avLst/>
          </a:prstGeom>
        </p:spPr>
      </p:pic>
    </p:spTree>
    <p:extLst>
      <p:ext uri="{BB962C8B-B14F-4D97-AF65-F5344CB8AC3E}">
        <p14:creationId xmlns:p14="http://schemas.microsoft.com/office/powerpoint/2010/main" val="26660507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Fiabilité et contrôle de flux</a:t>
            </a:r>
            <a:r>
              <a:rPr lang="en-US" dirty="0"/>
              <a:t/>
            </a:r>
            <a:br>
              <a:rPr lang="en-US" dirty="0"/>
            </a:br>
            <a:r>
              <a:rPr lang="fr-FR" sz="2400"/>
              <a:t>Contrôle de flux TCP — Taille maximale du segment</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7C98538-A3BD-9F47-9419-316666EE7D5D}"/>
              </a:ext>
            </a:extLst>
          </p:cNvPr>
          <p:cNvSpPr>
            <a:spLocks noGrp="1"/>
          </p:cNvSpPr>
          <p:nvPr>
            <p:ph idx="1"/>
          </p:nvPr>
        </p:nvSpPr>
        <p:spPr>
          <a:xfrm>
            <a:off x="259590" y="731838"/>
            <a:ext cx="3541804" cy="3689896"/>
          </a:xfrm>
        </p:spPr>
        <p:txBody>
          <a:bodyPr/>
          <a:lstStyle/>
          <a:p>
            <a:pPr marL="0" indent="0" algn="l" rtl="0">
              <a:spcBef>
                <a:spcPts val="0"/>
              </a:spcBef>
            </a:pPr>
            <a:r>
              <a:rPr lang="fr-FR" sz="1600">
                <a:solidFill>
                  <a:srgbClr val="080808"/>
                </a:solidFill>
              </a:rPr>
              <a:t>La taille maximale du segment (MSS) est la quantité maximale de données que le périphérique de destination peut recevoir.</a:t>
            </a:r>
          </a:p>
          <a:p>
            <a:pPr marL="0" indent="0" algn="l">
              <a:spcBef>
                <a:spcPts val="0"/>
              </a:spcBef>
            </a:pPr>
            <a:endParaRPr lang="en-US" sz="1600" dirty="0">
              <a:solidFill>
                <a:srgbClr val="080808"/>
              </a:solidFill>
            </a:endParaRPr>
          </a:p>
          <a:p>
            <a:pPr marL="285750" indent="-285750" algn="l" rtl="0">
              <a:spcBef>
                <a:spcPts val="0"/>
              </a:spcBef>
              <a:buFont typeface="Arial" panose="020B0604020202020204" pitchFamily="34" charset="0"/>
              <a:buChar char="•"/>
            </a:pPr>
            <a:r>
              <a:rPr lang="fr-FR" sz="1600">
                <a:solidFill>
                  <a:srgbClr val="080808"/>
                </a:solidFill>
              </a:rPr>
              <a:t>Un MSS commun est de 1460 octets lors de l'utilisation d'IPv4.</a:t>
            </a:r>
          </a:p>
          <a:p>
            <a:pPr marL="285750" indent="-285750" algn="l" rtl="0">
              <a:spcBef>
                <a:spcPts val="0"/>
              </a:spcBef>
              <a:buFont typeface="Arial" panose="020B0604020202020204" pitchFamily="34" charset="0"/>
              <a:buChar char="•"/>
            </a:pPr>
            <a:r>
              <a:rPr lang="fr-FR" sz="1600">
                <a:solidFill>
                  <a:srgbClr val="080808"/>
                </a:solidFill>
              </a:rPr>
              <a:t>Un hôte détermine la valeur de son champ MSS en soustrayant les en-têtes IP et TCP de la MTU Ethernet, qui est 1500 octets par défaut. </a:t>
            </a:r>
          </a:p>
          <a:p>
            <a:pPr marL="285750" indent="-285750" algn="l" rtl="0">
              <a:spcBef>
                <a:spcPts val="0"/>
              </a:spcBef>
              <a:buFont typeface="Arial" panose="020B0604020202020204" pitchFamily="34" charset="0"/>
              <a:buChar char="•"/>
            </a:pPr>
            <a:r>
              <a:rPr lang="fr-FR" sz="1600">
                <a:solidFill>
                  <a:srgbClr val="080808"/>
                </a:solidFill>
              </a:rPr>
              <a:t>1500 moins 60 (20 octets pour l'en-tête IPv4 et 20 octets pour l'en-tête TCP) laisse 1460 octets.</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354D6845-C3CD-2540-82D8-B76E7144B603}"/>
              </a:ext>
            </a:extLst>
          </p:cNvPr>
          <p:cNvPicPr>
            <a:picLocks noChangeAspect="1"/>
          </p:cNvPicPr>
          <p:nvPr/>
        </p:nvPicPr>
        <p:blipFill>
          <a:blip r:embed="rId3"/>
          <a:stretch>
            <a:fillRect/>
          </a:stretch>
        </p:blipFill>
        <p:spPr>
          <a:xfrm>
            <a:off x="4018548" y="731837"/>
            <a:ext cx="4109786" cy="2697269"/>
          </a:xfrm>
          <a:prstGeom prst="rect">
            <a:avLst/>
          </a:prstGeom>
        </p:spPr>
      </p:pic>
      <p:pic>
        <p:nvPicPr>
          <p:cNvPr id="8" name="Picture 7">
            <a:extLst>
              <a:ext uri="{FF2B5EF4-FFF2-40B4-BE49-F238E27FC236}">
                <a16:creationId xmlns="" xmlns:c="http://schemas.openxmlformats.org/drawingml/2006/chart" xmlns:c15="http://schemas.microsoft.com/office/drawing/2012/chart" xmlns:a16="http://schemas.microsoft.com/office/drawing/2014/main" id="{BB932EB7-B233-3B4E-BF41-3671F09C3258}"/>
              </a:ext>
            </a:extLst>
          </p:cNvPr>
          <p:cNvPicPr>
            <a:picLocks noChangeAspect="1"/>
          </p:cNvPicPr>
          <p:nvPr/>
        </p:nvPicPr>
        <p:blipFill>
          <a:blip r:embed="rId4"/>
          <a:stretch>
            <a:fillRect/>
          </a:stretch>
        </p:blipFill>
        <p:spPr>
          <a:xfrm>
            <a:off x="4254834" y="3501368"/>
            <a:ext cx="3873500" cy="1319149"/>
          </a:xfrm>
          <a:prstGeom prst="rect">
            <a:avLst/>
          </a:prstGeom>
        </p:spPr>
      </p:pic>
    </p:spTree>
    <p:extLst>
      <p:ext uri="{BB962C8B-B14F-4D97-AF65-F5344CB8AC3E}">
        <p14:creationId xmlns:p14="http://schemas.microsoft.com/office/powerpoint/2010/main" val="23965403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44269488"/>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Fiabilité et contrôle de flux</a:t>
            </a:r>
            <a:r>
              <a:rPr lang="en-US" dirty="0"/>
              <a:t/>
            </a:r>
            <a:br>
              <a:rPr lang="en-US" dirty="0"/>
            </a:br>
            <a:r>
              <a:rPr lang="fr-FR" sz="2400"/>
              <a:t>Contrôle de flux TCP – Prévention des encombrements</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7C98538-A3BD-9F47-9419-316666EE7D5D}"/>
              </a:ext>
            </a:extLst>
          </p:cNvPr>
          <p:cNvSpPr>
            <a:spLocks noGrp="1"/>
          </p:cNvSpPr>
          <p:nvPr>
            <p:ph idx="1"/>
          </p:nvPr>
        </p:nvSpPr>
        <p:spPr>
          <a:xfrm>
            <a:off x="259590" y="858982"/>
            <a:ext cx="3388774" cy="3562752"/>
          </a:xfrm>
        </p:spPr>
        <p:txBody>
          <a:bodyPr/>
          <a:lstStyle/>
          <a:p>
            <a:pPr marL="0" indent="0" algn="l" rtl="0">
              <a:spcBef>
                <a:spcPts val="0"/>
              </a:spcBef>
            </a:pPr>
            <a:r>
              <a:rPr lang="fr-FR" sz="1600">
                <a:solidFill>
                  <a:srgbClr val="000000"/>
                </a:solidFill>
              </a:rPr>
              <a:t>En cas d'encombrement sur un réseau, des paquets sont mis au rebut par le routeur surchargé.</a:t>
            </a:r>
          </a:p>
          <a:p>
            <a:pPr marL="0" indent="0" algn="l">
              <a:spcBef>
                <a:spcPts val="0"/>
              </a:spcBef>
            </a:pPr>
            <a:endParaRPr lang="en-US" sz="1600" dirty="0">
              <a:solidFill>
                <a:srgbClr val="000000"/>
              </a:solidFill>
            </a:endParaRPr>
          </a:p>
          <a:p>
            <a:pPr marL="0" indent="0" algn="l" rtl="0">
              <a:spcBef>
                <a:spcPts val="0"/>
              </a:spcBef>
            </a:pPr>
            <a:r>
              <a:rPr lang="fr-FR" sz="1600">
                <a:solidFill>
                  <a:srgbClr val="000000"/>
                </a:solidFill>
              </a:rPr>
              <a:t>Afin d'éviter et de contrôler l'encombrement du réseau, le protocole TCP utilise divers mécanismes, minuteurs et algorithmes de gestion des encombrements.</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44B87FC3-C392-514C-AA30-06F95FD0D287}"/>
              </a:ext>
            </a:extLst>
          </p:cNvPr>
          <p:cNvPicPr>
            <a:picLocks noChangeAspect="1"/>
          </p:cNvPicPr>
          <p:nvPr/>
        </p:nvPicPr>
        <p:blipFill>
          <a:blip r:embed="rId3"/>
          <a:stretch>
            <a:fillRect/>
          </a:stretch>
        </p:blipFill>
        <p:spPr>
          <a:xfrm>
            <a:off x="3798486" y="981504"/>
            <a:ext cx="4847540" cy="3317708"/>
          </a:xfrm>
          <a:prstGeom prst="rect">
            <a:avLst/>
          </a:prstGeom>
        </p:spPr>
      </p:pic>
    </p:spTree>
    <p:extLst>
      <p:ext uri="{BB962C8B-B14F-4D97-AF65-F5344CB8AC3E}">
        <p14:creationId xmlns:p14="http://schemas.microsoft.com/office/powerpoint/2010/main" val="3842902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14.7 Communication du protocole UDP</a:t>
            </a:r>
          </a:p>
        </p:txBody>
      </p:sp>
    </p:spTree>
    <p:custDataLst>
      <p:tags r:id="rId1"/>
    </p:custDataLst>
    <p:extLst>
      <p:ext uri="{BB962C8B-B14F-4D97-AF65-F5344CB8AC3E}">
        <p14:creationId xmlns:p14="http://schemas.microsoft.com/office/powerpoint/2010/main" val="2274503976"/>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Communication du protocole UDP</a:t>
            </a:r>
            <a:r>
              <a:rPr lang="en-US" dirty="0"/>
              <a:t/>
            </a:r>
            <a:br>
              <a:rPr lang="en-US" dirty="0"/>
            </a:br>
            <a:r>
              <a:rPr lang="fr-FR" sz="2400"/>
              <a:t>Faible surcharge et fiabilité du protocole UDP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7C98538-A3BD-9F47-9419-316666EE7D5D}"/>
              </a:ext>
            </a:extLst>
          </p:cNvPr>
          <p:cNvSpPr>
            <a:spLocks noGrp="1"/>
          </p:cNvSpPr>
          <p:nvPr>
            <p:ph idx="1"/>
          </p:nvPr>
        </p:nvSpPr>
        <p:spPr>
          <a:xfrm>
            <a:off x="185698" y="887483"/>
            <a:ext cx="8345488" cy="731837"/>
          </a:xfrm>
        </p:spPr>
        <p:txBody>
          <a:bodyPr/>
          <a:lstStyle/>
          <a:p>
            <a:pPr marL="0" indent="0" algn="l" rtl="0">
              <a:spcBef>
                <a:spcPts val="0"/>
              </a:spcBef>
            </a:pPr>
            <a:r>
              <a:rPr lang="fr-FR" sz="1600">
                <a:solidFill>
                  <a:srgbClr val="000000"/>
                </a:solidFill>
              </a:rPr>
              <a:t>Le protocole UDP n'établit pas de connexion. Le protocole UDP fournit un transport de données à faible surcharge car il utilise de petits en-têtes de datagrammes et n'offre pas de gestion du trafic réseau.</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EFA7D8BE-B010-7449-A277-2CFEE3494077}"/>
              </a:ext>
            </a:extLst>
          </p:cNvPr>
          <p:cNvPicPr>
            <a:picLocks noChangeAspect="1"/>
          </p:cNvPicPr>
          <p:nvPr/>
        </p:nvPicPr>
        <p:blipFill>
          <a:blip r:embed="rId3"/>
          <a:stretch>
            <a:fillRect/>
          </a:stretch>
        </p:blipFill>
        <p:spPr>
          <a:xfrm>
            <a:off x="1663474" y="1971922"/>
            <a:ext cx="5389935" cy="2419603"/>
          </a:xfrm>
          <a:prstGeom prst="rect">
            <a:avLst/>
          </a:prstGeom>
        </p:spPr>
      </p:pic>
    </p:spTree>
    <p:extLst>
      <p:ext uri="{BB962C8B-B14F-4D97-AF65-F5344CB8AC3E}">
        <p14:creationId xmlns:p14="http://schemas.microsoft.com/office/powerpoint/2010/main" val="1474900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Communication de protocole UDP</a:t>
            </a:r>
            <a:r>
              <a:rPr lang="en-US" dirty="0"/>
              <a:t/>
            </a:r>
            <a:br>
              <a:rPr lang="en-US" dirty="0"/>
            </a:br>
            <a:r>
              <a:rPr lang="fr-FR" sz="2400"/>
              <a:t>Réassemblage de datagrammes UDP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7C98538-A3BD-9F47-9419-316666EE7D5D}"/>
              </a:ext>
            </a:extLst>
          </p:cNvPr>
          <p:cNvSpPr>
            <a:spLocks noGrp="1"/>
          </p:cNvSpPr>
          <p:nvPr>
            <p:ph idx="1"/>
          </p:nvPr>
        </p:nvSpPr>
        <p:spPr>
          <a:xfrm>
            <a:off x="185698" y="941243"/>
            <a:ext cx="3423775" cy="3562752"/>
          </a:xfrm>
        </p:spPr>
        <p:txBody>
          <a:bodyPr/>
          <a:lstStyle/>
          <a:p>
            <a:pPr marL="285750" indent="-285750" algn="l" rtl="0">
              <a:spcBef>
                <a:spcPts val="0"/>
              </a:spcBef>
              <a:buFont typeface="Arial" panose="020B0604020202020204" pitchFamily="34" charset="0"/>
              <a:buChar char="•"/>
            </a:pPr>
            <a:r>
              <a:rPr lang="fr-FR" sz="1800">
                <a:solidFill>
                  <a:srgbClr val="000000"/>
                </a:solidFill>
              </a:rPr>
              <a:t>Le protocole UDP n'effectue pas de suivi des numéros d'ordre comme le fait le protocole TCP.</a:t>
            </a:r>
          </a:p>
          <a:p>
            <a:pPr marL="285750" indent="-285750" algn="l" rtl="0">
              <a:spcBef>
                <a:spcPts val="0"/>
              </a:spcBef>
              <a:buFont typeface="Arial" panose="020B0604020202020204" pitchFamily="34" charset="0"/>
              <a:buChar char="•"/>
            </a:pPr>
            <a:r>
              <a:rPr lang="fr-FR" sz="1800">
                <a:solidFill>
                  <a:srgbClr val="000000"/>
                </a:solidFill>
              </a:rPr>
              <a:t>Il n'a en effet aucun moyen de réordonnancer les datagrammes pour leur faire retrouver leur ordre de transmission d'origine.</a:t>
            </a:r>
          </a:p>
          <a:p>
            <a:pPr marL="285750" indent="-285750" algn="l" rtl="0">
              <a:spcBef>
                <a:spcPts val="0"/>
              </a:spcBef>
              <a:buFont typeface="Arial" panose="020B0604020202020204" pitchFamily="34" charset="0"/>
              <a:buChar char="•"/>
            </a:pPr>
            <a:r>
              <a:rPr lang="fr-FR" sz="1800">
                <a:solidFill>
                  <a:srgbClr val="000000"/>
                </a:solidFill>
              </a:rPr>
              <a:t>Le protocole UDP se contente donc de réassembler les données dans l'ordre dans lequel elles ont été reçues, puis de les transmettre à l'application.</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081E9179-0DF9-0A48-ABD1-1D2C43731401}"/>
              </a:ext>
            </a:extLst>
          </p:cNvPr>
          <p:cNvPicPr>
            <a:picLocks noChangeAspect="1"/>
          </p:cNvPicPr>
          <p:nvPr/>
        </p:nvPicPr>
        <p:blipFill>
          <a:blip r:embed="rId3"/>
          <a:stretch>
            <a:fillRect/>
          </a:stretch>
        </p:blipFill>
        <p:spPr>
          <a:xfrm>
            <a:off x="3823204" y="1062094"/>
            <a:ext cx="4902029" cy="3321050"/>
          </a:xfrm>
          <a:prstGeom prst="rect">
            <a:avLst/>
          </a:prstGeom>
        </p:spPr>
      </p:pic>
    </p:spTree>
    <p:extLst>
      <p:ext uri="{BB962C8B-B14F-4D97-AF65-F5344CB8AC3E}">
        <p14:creationId xmlns:p14="http://schemas.microsoft.com/office/powerpoint/2010/main" val="2770122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Communication du protocole UDP</a:t>
            </a:r>
            <a:r>
              <a:rPr lang="en-US" dirty="0"/>
              <a:t/>
            </a:r>
            <a:br>
              <a:rPr lang="en-US" dirty="0"/>
            </a:br>
            <a:r>
              <a:rPr lang="fr-FR" sz="2400"/>
              <a:t>Processus et requêtes des serveurs UDP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7C98538-A3BD-9F47-9419-316666EE7D5D}"/>
              </a:ext>
            </a:extLst>
          </p:cNvPr>
          <p:cNvSpPr>
            <a:spLocks noGrp="1"/>
          </p:cNvSpPr>
          <p:nvPr>
            <p:ph idx="1"/>
          </p:nvPr>
        </p:nvSpPr>
        <p:spPr>
          <a:xfrm>
            <a:off x="185698" y="1092199"/>
            <a:ext cx="3628919" cy="3411795"/>
          </a:xfrm>
        </p:spPr>
        <p:txBody>
          <a:bodyPr/>
          <a:lstStyle/>
          <a:p>
            <a:pPr marL="0" indent="0" algn="l" rtl="0">
              <a:spcBef>
                <a:spcPts val="0"/>
              </a:spcBef>
            </a:pPr>
            <a:r>
              <a:rPr lang="fr-FR" sz="1800">
                <a:solidFill>
                  <a:srgbClr val="000000"/>
                </a:solidFill>
              </a:rPr>
              <a:t>Les applications serveur basées sur l'UDP se voient attribuer des numéros de port connus ou enregistrés.</a:t>
            </a:r>
          </a:p>
          <a:p>
            <a:pPr marL="0" indent="0" algn="l">
              <a:spcBef>
                <a:spcPts val="0"/>
              </a:spcBef>
            </a:pPr>
            <a:endParaRPr lang="en-US" sz="1800" dirty="0">
              <a:solidFill>
                <a:srgbClr val="000000"/>
              </a:solidFill>
            </a:endParaRPr>
          </a:p>
          <a:p>
            <a:pPr marL="0" indent="0" algn="l" rtl="0">
              <a:spcBef>
                <a:spcPts val="0"/>
              </a:spcBef>
            </a:pPr>
            <a:r>
              <a:rPr lang="fr-FR" sz="1800">
                <a:solidFill>
                  <a:srgbClr val="000000"/>
                </a:solidFill>
              </a:rPr>
              <a:t>Le protocole UDP reçoit un datagramme destiné à l'un de ces ports, il transmet les données applicatives à l'application appropriée d'après son numéro de port</a:t>
            </a:r>
            <a:r>
              <a:rPr lang="fr-FR" sz="1600">
                <a:solidFill>
                  <a:srgbClr val="000000"/>
                </a:solidFill>
              </a:rPr>
              <a:t>.</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5F777B4A-1B47-5148-8B97-0DDC74204220}"/>
              </a:ext>
            </a:extLst>
          </p:cNvPr>
          <p:cNvPicPr>
            <a:picLocks noChangeAspect="1"/>
          </p:cNvPicPr>
          <p:nvPr/>
        </p:nvPicPr>
        <p:blipFill>
          <a:blip r:embed="rId3"/>
          <a:stretch>
            <a:fillRect/>
          </a:stretch>
        </p:blipFill>
        <p:spPr>
          <a:xfrm>
            <a:off x="3931250" y="1087521"/>
            <a:ext cx="4866742" cy="2968458"/>
          </a:xfrm>
          <a:prstGeom prst="rect">
            <a:avLst/>
          </a:prstGeom>
        </p:spPr>
      </p:pic>
    </p:spTree>
    <p:extLst>
      <p:ext uri="{BB962C8B-B14F-4D97-AF65-F5344CB8AC3E}">
        <p14:creationId xmlns:p14="http://schemas.microsoft.com/office/powerpoint/2010/main" val="3708613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 xmlns:c="http://schemas.openxmlformats.org/drawingml/2006/chart" xmlns:c15="http://schemas.microsoft.com/office/drawing/2012/chart"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Communication du protocole UDP</a:t>
            </a:r>
            <a:r>
              <a:rPr lang="en-US" dirty="0"/>
              <a:t/>
            </a:r>
            <a:br>
              <a:rPr lang="en-US" dirty="0"/>
            </a:br>
            <a:r>
              <a:rPr lang="fr-FR" sz="2400"/>
              <a:t>Processus des clients UDP</a:t>
            </a:r>
          </a:p>
        </p:txBody>
      </p:sp>
      <p:sp>
        <p:nvSpPr>
          <p:cNvPr id="4" name="Content Placeholder 3">
            <a:extLst>
              <a:ext uri="{FF2B5EF4-FFF2-40B4-BE49-F238E27FC236}">
                <a16:creationId xmlns="" xmlns:c="http://schemas.openxmlformats.org/drawingml/2006/chart" xmlns:c15="http://schemas.microsoft.com/office/drawing/2012/chart" xmlns:a16="http://schemas.microsoft.com/office/drawing/2014/main" id="{47C98538-A3BD-9F47-9419-316666EE7D5D}"/>
              </a:ext>
            </a:extLst>
          </p:cNvPr>
          <p:cNvSpPr>
            <a:spLocks noGrp="1"/>
          </p:cNvSpPr>
          <p:nvPr>
            <p:ph idx="1"/>
          </p:nvPr>
        </p:nvSpPr>
        <p:spPr>
          <a:xfrm>
            <a:off x="185698" y="941243"/>
            <a:ext cx="3628919" cy="3562752"/>
          </a:xfrm>
        </p:spPr>
        <p:txBody>
          <a:bodyPr/>
          <a:lstStyle/>
          <a:p>
            <a:pPr marL="285750" indent="-285750" algn="l" rtl="0">
              <a:spcBef>
                <a:spcPts val="0"/>
              </a:spcBef>
              <a:buFont typeface="Arial" panose="020B0604020202020204" pitchFamily="34" charset="0"/>
              <a:buChar char="•"/>
            </a:pPr>
            <a:r>
              <a:rPr lang="fr-FR" sz="1600">
                <a:solidFill>
                  <a:srgbClr val="000000"/>
                </a:solidFill>
              </a:rPr>
              <a:t>Le processus client UDP sélectionne dynamiquement un numéro de port dans une plage de numéros de ports et il l'utilise en tant que port source pour la conversation.</a:t>
            </a:r>
          </a:p>
          <a:p>
            <a:pPr marL="285750" indent="-285750" algn="l" rtl="0">
              <a:spcBef>
                <a:spcPts val="0"/>
              </a:spcBef>
              <a:buFont typeface="Arial" panose="020B0604020202020204" pitchFamily="34" charset="0"/>
              <a:buChar char="•"/>
            </a:pPr>
            <a:r>
              <a:rPr lang="fr-FR" sz="1600">
                <a:solidFill>
                  <a:srgbClr val="000000"/>
                </a:solidFill>
              </a:rPr>
              <a:t>Le port de destination est généralement le numéro de port réservé affecté au processus serveur.</a:t>
            </a:r>
          </a:p>
          <a:p>
            <a:pPr marL="285750" indent="-285750" algn="l" rtl="0">
              <a:spcBef>
                <a:spcPts val="0"/>
              </a:spcBef>
              <a:buFont typeface="Arial" panose="020B0604020202020204" pitchFamily="34" charset="0"/>
              <a:buChar char="•"/>
            </a:pPr>
            <a:r>
              <a:rPr lang="fr-FR" sz="1600">
                <a:solidFill>
                  <a:srgbClr val="000000"/>
                </a:solidFill>
              </a:rPr>
              <a:t>Une fois qu'un client a choisi le port source et le port de destination, la même paire de ports est utilisée dans l'en-tête de tous les datagrammes employés dans la transaction.</a:t>
            </a:r>
          </a:p>
        </p:txBody>
      </p:sp>
      <p:pic>
        <p:nvPicPr>
          <p:cNvPr id="6" name="Picture 5">
            <a:extLst>
              <a:ext uri="{FF2B5EF4-FFF2-40B4-BE49-F238E27FC236}">
                <a16:creationId xmlns="" xmlns:c="http://schemas.openxmlformats.org/drawingml/2006/chart" xmlns:c15="http://schemas.microsoft.com/office/drawing/2012/chart" xmlns:a16="http://schemas.microsoft.com/office/drawing/2014/main" id="{172E8324-8935-B940-A12D-AED56F8063B7}"/>
              </a:ext>
            </a:extLst>
          </p:cNvPr>
          <p:cNvPicPr>
            <a:picLocks noChangeAspect="1"/>
          </p:cNvPicPr>
          <p:nvPr/>
        </p:nvPicPr>
        <p:blipFill>
          <a:blip r:embed="rId3"/>
          <a:stretch>
            <a:fillRect/>
          </a:stretch>
        </p:blipFill>
        <p:spPr>
          <a:xfrm>
            <a:off x="3898234" y="1499777"/>
            <a:ext cx="4869411" cy="2796673"/>
          </a:xfrm>
          <a:prstGeom prst="rect">
            <a:avLst/>
          </a:prstGeom>
        </p:spPr>
      </p:pic>
    </p:spTree>
    <p:extLst>
      <p:ext uri="{BB962C8B-B14F-4D97-AF65-F5344CB8AC3E}">
        <p14:creationId xmlns:p14="http://schemas.microsoft.com/office/powerpoint/2010/main" val="3320401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http://schemas.openxmlformats.org/drawingml/2006/chart" xmlns:c15="http://schemas.microsoft.com/office/drawing/2012/chart" xmlns="">
      <p:transition xmlns:p14="http://schemas.microsoft.com/office/powerpoint/2010/mai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14.8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 y="189237"/>
            <a:ext cx="9144000" cy="609707"/>
          </a:xfrm>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t>Packet Tracer - Communications des protocoles TCP et UDP</a:t>
            </a:r>
            <a:r>
              <a:rPr lang="en-US" dirty="0"/>
              <a:t/>
            </a:r>
            <a:br>
              <a:rPr lang="en-US" dirty="0"/>
            </a:br>
            <a:endParaRPr lang="en-US" dirty="0"/>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p:txBody>
          <a:bodyPr/>
          <a:lstStyle/>
          <a:p>
            <a:pPr marL="0" indent="0" rtl="0">
              <a:spcBef>
                <a:spcPts val="0"/>
              </a:spcBef>
              <a:spcAft>
                <a:spcPts val="0"/>
              </a:spcAft>
              <a:buNone/>
            </a:pPr>
            <a:r>
              <a:rPr lang="fr-FR" sz="1600"/>
              <a:t>Dans le cadre de ce Packet Tracer, vous ferez ce qui suit :</a:t>
            </a:r>
          </a:p>
          <a:p>
            <a:pPr marL="0" indent="0">
              <a:spcBef>
                <a:spcPts val="0"/>
              </a:spcBef>
              <a:spcAft>
                <a:spcPts val="0"/>
              </a:spcAft>
              <a:buNone/>
            </a:pPr>
            <a:endParaRPr lang="en-US" sz="1600" dirty="0"/>
          </a:p>
          <a:p>
            <a:pPr rtl="0"/>
            <a:r>
              <a:rPr lang="fr-FR" sz="1600"/>
              <a:t>Générer du trafic sur le réseau en mode Simulation.</a:t>
            </a:r>
          </a:p>
          <a:p>
            <a:pPr rtl="0"/>
            <a:r>
              <a:rPr lang="fr-FR" sz="1600"/>
              <a:t>Examiner les fonctionnalités des protocoles TCP et UDP.</a:t>
            </a:r>
          </a:p>
        </p:txBody>
      </p:sp>
    </p:spTree>
    <p:custDataLst>
      <p:tags r:id="rId1"/>
    </p:custDataLst>
    <p:extLst>
      <p:ext uri="{BB962C8B-B14F-4D97-AF65-F5344CB8AC3E}">
        <p14:creationId xmlns:p14="http://schemas.microsoft.com/office/powerpoint/2010/main" val="1352804588"/>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a:t>La couche transport est la liaison entre la couche application et les couches inférieures qui sont responsables de la transmission du réseau.</a:t>
            </a:r>
          </a:p>
          <a:p>
            <a:pPr rtl="0">
              <a:spcBef>
                <a:spcPts val="0"/>
              </a:spcBef>
              <a:spcAft>
                <a:spcPts val="0"/>
              </a:spcAft>
              <a:buFont typeface="Arial" panose="020B0604020202020204" pitchFamily="34" charset="0"/>
              <a:buChar char="•"/>
            </a:pPr>
            <a:r>
              <a:rPr lang="fr-FR"/>
              <a:t>La couche transport comprend à la fois les protocoles TCP et UDP.</a:t>
            </a:r>
          </a:p>
          <a:p>
            <a:pPr rtl="0">
              <a:spcBef>
                <a:spcPts val="0"/>
              </a:spcBef>
              <a:spcAft>
                <a:spcPts val="0"/>
              </a:spcAft>
              <a:buFont typeface="Arial" panose="020B0604020202020204" pitchFamily="34" charset="0"/>
              <a:buChar char="•"/>
            </a:pPr>
            <a:r>
              <a:rPr lang="fr-FR"/>
              <a:t>TCP établit les sessions, assure la fiabilité, assure la livraison de même ordre et prend en charge le contrôle des flux.</a:t>
            </a:r>
          </a:p>
          <a:p>
            <a:pPr rtl="0">
              <a:spcBef>
                <a:spcPts val="0"/>
              </a:spcBef>
              <a:spcAft>
                <a:spcPts val="0"/>
              </a:spcAft>
              <a:buFont typeface="Arial" panose="020B0604020202020204" pitchFamily="34" charset="0"/>
              <a:buChar char="•"/>
            </a:pPr>
            <a:r>
              <a:rPr lang="fr-FR"/>
              <a:t>Le protocole UDP est un protocole simple offrant des fonctions de couche transport de base.</a:t>
            </a:r>
          </a:p>
          <a:p>
            <a:pPr rtl="0">
              <a:spcBef>
                <a:spcPts val="0"/>
              </a:spcBef>
              <a:spcAft>
                <a:spcPts val="0"/>
              </a:spcAft>
              <a:buFont typeface="Arial" panose="020B0604020202020204" pitchFamily="34" charset="0"/>
              <a:buChar char="•"/>
            </a:pPr>
            <a:r>
              <a:rPr lang="fr-FR"/>
              <a:t>UDP reconstruit les données dans l'ordre où elles sont reçues, les segments perdus ne sont pas renvoyés, aucun établissement de session et UDP n'informe pas l'expéditeur de la disponibilité des ressources.</a:t>
            </a:r>
          </a:p>
          <a:p>
            <a:pPr rtl="0">
              <a:spcBef>
                <a:spcPts val="0"/>
              </a:spcBef>
              <a:spcAft>
                <a:spcPts val="0"/>
              </a:spcAft>
              <a:buFont typeface="Arial" panose="020B0604020202020204" pitchFamily="34" charset="0"/>
              <a:buChar char="•"/>
            </a:pPr>
            <a:r>
              <a:rPr lang="fr-FR"/>
              <a:t>Les protocoles de couches de transport TCP et UDP utilisent des numéros de port pour gérer plusieurs conversations simultanées. </a:t>
            </a:r>
          </a:p>
          <a:p>
            <a:pPr rtl="0">
              <a:spcBef>
                <a:spcPts val="0"/>
              </a:spcBef>
              <a:spcAft>
                <a:spcPts val="0"/>
              </a:spcAft>
              <a:buFont typeface="Arial" panose="020B0604020202020204" pitchFamily="34" charset="0"/>
              <a:buChar char="•"/>
            </a:pPr>
            <a:r>
              <a:rPr lang="fr-FR"/>
              <a:t>Chaque processus de demande s'exécutant sur un serveur est configuré pour utiliser un numéro de port.</a:t>
            </a:r>
          </a:p>
          <a:p>
            <a:pPr rtl="0">
              <a:spcBef>
                <a:spcPts val="0"/>
              </a:spcBef>
              <a:spcAft>
                <a:spcPts val="0"/>
              </a:spcAft>
              <a:buFont typeface="Arial" panose="020B0604020202020204" pitchFamily="34" charset="0"/>
              <a:buChar char="•"/>
            </a:pPr>
            <a:r>
              <a:rPr lang="fr-FR"/>
              <a:t>Le numéro de port est soit attribué automatiquement, soit configuré manuellement par un administrateur système.</a:t>
            </a:r>
          </a:p>
          <a:p>
            <a:pPr rtl="0">
              <a:spcBef>
                <a:spcPts val="0"/>
              </a:spcBef>
              <a:spcAft>
                <a:spcPts val="0"/>
              </a:spcAft>
              <a:buFont typeface="Arial" panose="020B0604020202020204" pitchFamily="34" charset="0"/>
              <a:buChar char="•"/>
            </a:pPr>
            <a:r>
              <a:rPr lang="fr-FR"/>
              <a:t>Pour que le message original soit compris par le destinataire, toutes les données doivent être reçues et les données de ces segments doivent être réassemblées dans l'ordre original.</a:t>
            </a:r>
          </a:p>
          <a:p>
            <a:pPr marL="0">
              <a:spcBef>
                <a:spcPts val="0"/>
              </a:spcBef>
              <a:spcAft>
                <a:spcPts val="0"/>
              </a:spcAft>
            </a:pPr>
            <a:endParaRPr lang="en-US" dirty="0"/>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 xmlns:c="http://schemas.openxmlformats.org/drawingml/2006/chart" xmlns:c15="http://schemas.microsoft.com/office/drawing/2012/chart" xmlns:a16="http://schemas.microsoft.com/office/drawing/2014/main"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Des numéros d'ordre sont affectés à l'en-tête de chaque paquet.</a:t>
            </a:r>
          </a:p>
          <a:p>
            <a:pPr rtl="0">
              <a:spcBef>
                <a:spcPts val="0"/>
              </a:spcBef>
              <a:spcAft>
                <a:spcPts val="0"/>
              </a:spcAft>
              <a:buFont typeface="Arial" panose="020B0604020202020204" pitchFamily="34" charset="0"/>
              <a:buChar char="•"/>
            </a:pPr>
            <a:r>
              <a:rPr lang="fr-FR" sz="1600"/>
              <a:t>Le contrôle de flux aide à maintenir la fiabilité des transmissions TCP en réglant le flux de données entre la source et la destination pour une session donnée.</a:t>
            </a:r>
          </a:p>
          <a:p>
            <a:pPr rtl="0">
              <a:spcBef>
                <a:spcPts val="0"/>
              </a:spcBef>
              <a:spcAft>
                <a:spcPts val="0"/>
              </a:spcAft>
              <a:buFont typeface="Arial" panose="020B0604020202020204" pitchFamily="34" charset="0"/>
              <a:buChar char="•"/>
            </a:pPr>
            <a:r>
              <a:rPr lang="fr-FR" sz="1600"/>
              <a:t>Une source peut transmettre 1460 octets de données dans chaque segment TCP. C'est le MSS typique qu'un appareil de destination peut recevoir.</a:t>
            </a:r>
          </a:p>
          <a:p>
            <a:pPr rtl="0">
              <a:spcBef>
                <a:spcPts val="0"/>
              </a:spcBef>
              <a:spcAft>
                <a:spcPts val="0"/>
              </a:spcAft>
              <a:buFont typeface="Arial" panose="020B0604020202020204" pitchFamily="34" charset="0"/>
              <a:buChar char="•"/>
            </a:pPr>
            <a:r>
              <a:rPr lang="fr-FR" sz="1600"/>
              <a:t>Le processus d'envoi d'accusés de réception par la destination en fonction du traitement des octets reçus et d'ajustement continu de la fenêtre d'envoi de la source porte le nom de « fenêtres glissantes ».</a:t>
            </a:r>
          </a:p>
          <a:p>
            <a:pPr rtl="0">
              <a:spcBef>
                <a:spcPts val="0"/>
              </a:spcBef>
              <a:spcAft>
                <a:spcPts val="0"/>
              </a:spcAft>
              <a:buFont typeface="Arial" panose="020B0604020202020204" pitchFamily="34" charset="0"/>
              <a:buChar char="•"/>
            </a:pPr>
            <a:r>
              <a:rPr lang="fr-FR" sz="1600"/>
              <a:t>Pour éviter et contrôler les congestions, le TCP utilise plusieurs mécanismes de traitement des congestions.</a:t>
            </a:r>
          </a:p>
          <a:p>
            <a:endParaRPr lang="en-US" sz="1600" dirty="0"/>
          </a:p>
        </p:txBody>
      </p:sp>
    </p:spTree>
    <p:custDataLst>
      <p:tags r:id="rId1"/>
    </p:custDataLst>
    <p:extLst>
      <p:ext uri="{BB962C8B-B14F-4D97-AF65-F5344CB8AC3E}">
        <p14:creationId xmlns:p14="http://schemas.microsoft.com/office/powerpoint/2010/main" val="409109726"/>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448801"/>
          </a:xfrm>
        </p:spPr>
        <p:txBody>
          <a:bodyPr/>
          <a:lstStyle/>
          <a:p>
            <a:pPr rtl="0" eaLnBrk="1" hangingPunct="1"/>
            <a:r>
              <a:rPr lang="fr-FR"/>
              <a:t>Module 14: Activities</a:t>
            </a:r>
          </a:p>
        </p:txBody>
      </p:sp>
      <p:sp>
        <p:nvSpPr>
          <p:cNvPr id="6147" name="Rectangle 34"/>
          <p:cNvSpPr>
            <a:spLocks noGrp="1" noChangeArrowheads="1"/>
          </p:cNvSpPr>
          <p:nvPr>
            <p:ph idx="1"/>
          </p:nvPr>
        </p:nvSpPr>
        <p:spPr>
          <a:xfrm>
            <a:off x="134638" y="490194"/>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962897579"/>
              </p:ext>
            </p:extLst>
          </p:nvPr>
        </p:nvGraphicFramePr>
        <p:xfrm>
          <a:off x="457291" y="838608"/>
          <a:ext cx="8229418" cy="4288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xmlns:c15="http://schemas.microsoft.com/office/drawing/2012/chart" xmlns:c="http://schemas.openxmlformats.org/drawingml/2006/chart" xmlns="" val="20001"/>
                    </a:ext>
                  </a:extLst>
                </a:gridCol>
                <a:gridCol w="1859432">
                  <a:extLst>
                    <a:ext uri="{9D8B030D-6E8A-4147-A177-3AD203B41FA5}">
                      <a16:colId xmlns:a16="http://schemas.microsoft.com/office/drawing/2014/main" xmlns:c15="http://schemas.microsoft.com/office/drawing/2012/chart" xmlns:c="http://schemas.openxmlformats.org/drawingml/2006/chart" xmlns="" val="3156509146"/>
                    </a:ext>
                  </a:extLst>
                </a:gridCol>
                <a:gridCol w="4078380">
                  <a:extLst>
                    <a:ext uri="{9D8B030D-6E8A-4147-A177-3AD203B41FA5}">
                      <a16:colId xmlns:a16="http://schemas.microsoft.com/office/drawing/2014/main" xmlns:c15="http://schemas.microsoft.com/office/drawing/2012/chart" xmlns:c="http://schemas.openxmlformats.org/drawingml/2006/chart" xmlns="" val="20002"/>
                    </a:ext>
                  </a:extLst>
                </a:gridCol>
                <a:gridCol w="1161873">
                  <a:extLst>
                    <a:ext uri="{9D8B030D-6E8A-4147-A177-3AD203B41FA5}">
                      <a16:colId xmlns:a16="http://schemas.microsoft.com/office/drawing/2014/main" xmlns:c15="http://schemas.microsoft.com/office/drawing/2012/chart" xmlns:c="http://schemas.openxmlformats.org/drawingml/2006/chart" xmlns=""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479432">
                <a:tc>
                  <a:txBody>
                    <a:bodyPr/>
                    <a:lstStyle/>
                    <a:p>
                      <a:pPr algn="ctr" rtl="0"/>
                      <a:r>
                        <a:rPr lang="fr-FR" sz="1100"/>
                        <a:t>14.1.7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Transportation of Data</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50784">
                <a:tc>
                  <a:txBody>
                    <a:bodyPr/>
                    <a:lstStyle/>
                    <a:p>
                      <a:pPr algn="ctr" rtl="0"/>
                      <a:r>
                        <a:rPr lang="fr-FR" sz="1100"/>
                        <a:t>14.2.5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TCP Overview</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350784">
                <a:tc>
                  <a:txBody>
                    <a:bodyPr/>
                    <a:lstStyle/>
                    <a:p>
                      <a:pPr algn="ctr" rtl="0"/>
                      <a:r>
                        <a:rPr lang="fr-FR" sz="1100"/>
                        <a:t>14.3.5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UDP Overview</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8"/>
                  </a:ext>
                </a:extLst>
              </a:tr>
              <a:tr h="350784">
                <a:tc>
                  <a:txBody>
                    <a:bodyPr/>
                    <a:lstStyle/>
                    <a:p>
                      <a:pPr algn="ctr" rtl="0"/>
                      <a:r>
                        <a:rPr lang="fr-FR" sz="1100"/>
                        <a:t>14.4.5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Port Numbers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582900979"/>
                  </a:ext>
                </a:extLst>
              </a:tr>
              <a:tr h="350784">
                <a:tc>
                  <a:txBody>
                    <a:bodyPr/>
                    <a:lstStyle/>
                    <a:p>
                      <a:pPr algn="ctr" rtl="0"/>
                      <a:r>
                        <a:rPr lang="fr-FR" sz="1100"/>
                        <a:t>14.5.5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TCP 3- Handshake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959488627"/>
                  </a:ext>
                </a:extLst>
              </a:tr>
              <a:tr h="350784">
                <a:tc>
                  <a:txBody>
                    <a:bodyPr/>
                    <a:lstStyle/>
                    <a:p>
                      <a:pPr algn="ctr" rtl="0"/>
                      <a:r>
                        <a:rPr lang="fr-FR" sz="1100"/>
                        <a:t>14.5.6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TCP Communication Process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522544737"/>
                  </a:ext>
                </a:extLst>
              </a:tr>
              <a:tr h="350784">
                <a:tc>
                  <a:txBody>
                    <a:bodyPr/>
                    <a:lstStyle/>
                    <a:p>
                      <a:pPr algn="ctr" rtl="0"/>
                      <a:r>
                        <a:rPr lang="fr-FR" sz="1100"/>
                        <a:t>14.6.2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TCP Reliability- Sequence Numbers and Acknowledgments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722643385"/>
                  </a:ext>
                </a:extLst>
              </a:tr>
              <a:tr h="350784">
                <a:tc>
                  <a:txBody>
                    <a:bodyPr/>
                    <a:lstStyle/>
                    <a:p>
                      <a:pPr algn="ctr" rtl="0"/>
                      <a:r>
                        <a:rPr lang="fr-FR" sz="1100"/>
                        <a:t>14.6.4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TCP Reliability – Reliability and Flow control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992775115"/>
                  </a:ext>
                </a:extLst>
              </a:tr>
              <a:tr h="350784">
                <a:tc>
                  <a:txBody>
                    <a:bodyPr/>
                    <a:lstStyle/>
                    <a:p>
                      <a:pPr algn="ctr" rtl="0"/>
                      <a:r>
                        <a:rPr lang="fr-FR" sz="1100"/>
                        <a:t>14.6.8</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Reliability and Flow Control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001172460"/>
                  </a:ext>
                </a:extLst>
              </a:tr>
              <a:tr h="350784">
                <a:tc>
                  <a:txBody>
                    <a:bodyPr/>
                    <a:lstStyle/>
                    <a:p>
                      <a:pPr algn="ctr" rtl="0"/>
                      <a:r>
                        <a:rPr lang="fr-FR" sz="1100"/>
                        <a:t>14.7.5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UDP Communication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22206681"/>
                  </a:ext>
                </a:extLst>
              </a:tr>
              <a:tr h="350784">
                <a:tc>
                  <a:txBody>
                    <a:bodyPr/>
                    <a:lstStyle/>
                    <a:p>
                      <a:pPr algn="ctr" rtl="0"/>
                      <a:r>
                        <a:rPr lang="fr-FR" sz="1100"/>
                        <a:t>14.8.1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 - TCP and UDP Communications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406068602"/>
                  </a:ext>
                </a:extLst>
              </a:tr>
            </a:tbl>
          </a:graphicData>
        </a:graphic>
      </p:graphicFrame>
    </p:spTree>
    <p:custDataLst>
      <p:tags r:id="rId1"/>
    </p:custDataLst>
    <p:extLst>
      <p:ext uri="{BB962C8B-B14F-4D97-AF65-F5344CB8AC3E}">
        <p14:creationId xmlns:p14="http://schemas.microsoft.com/office/powerpoint/2010/main" val="1621616260"/>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14: Transport Layer</a:t>
            </a:r>
            <a:r>
              <a:rPr lang="en-US" dirty="0">
                <a:latin typeface="Arial" charset="0"/>
              </a:rPr>
              <a:t/>
            </a:r>
            <a:br>
              <a:rPr lang="en-US" dirty="0">
                <a:latin typeface="Arial" charset="0"/>
              </a:rPr>
            </a:br>
            <a:r>
              <a:rPr lang="fr-FR">
                <a:latin typeface="Arial" charset="0"/>
              </a:rPr>
              <a:t>New Terms and Commands</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3B960391-D8C1-E343-B782-8D7FE2854A7B}"/>
              </a:ext>
            </a:extLst>
          </p:cNvPr>
          <p:cNvSpPr>
            <a:spLocks noGrp="1"/>
          </p:cNvSpPr>
          <p:nvPr>
            <p:ph idx="1"/>
          </p:nvPr>
        </p:nvSpPr>
        <p:spPr>
          <a:xfrm>
            <a:off x="502284" y="798945"/>
            <a:ext cx="4069716" cy="3754873"/>
          </a:xfrm>
          <a:ln>
            <a:solidFill>
              <a:srgbClr val="080808"/>
            </a:solidFill>
          </a:ln>
        </p:spPr>
        <p:txBody>
          <a:bodyPr/>
          <a:lstStyle/>
          <a:p>
            <a:pPr rtl="0">
              <a:spcBef>
                <a:spcPts val="0"/>
              </a:spcBef>
              <a:spcAft>
                <a:spcPts val="0"/>
              </a:spcAft>
              <a:buFont typeface="Arial" panose="020B0604020202020204" pitchFamily="34" charset="0"/>
              <a:buChar char="•"/>
            </a:pPr>
            <a:r>
              <a:rPr lang="fr-FR" sz="1600"/>
              <a:t>Conversation Multiplexing</a:t>
            </a:r>
          </a:p>
          <a:p>
            <a:pPr rtl="0">
              <a:spcBef>
                <a:spcPts val="0"/>
              </a:spcBef>
              <a:spcAft>
                <a:spcPts val="0"/>
              </a:spcAft>
              <a:buFont typeface="Arial" panose="020B0604020202020204" pitchFamily="34" charset="0"/>
              <a:buChar char="•"/>
            </a:pPr>
            <a:r>
              <a:rPr lang="fr-FR" sz="1600"/>
              <a:t>Segments</a:t>
            </a:r>
          </a:p>
          <a:p>
            <a:pPr rtl="0">
              <a:spcBef>
                <a:spcPts val="0"/>
              </a:spcBef>
              <a:spcAft>
                <a:spcPts val="0"/>
              </a:spcAft>
              <a:buFont typeface="Arial" panose="020B0604020202020204" pitchFamily="34" charset="0"/>
              <a:buChar char="•"/>
            </a:pPr>
            <a:r>
              <a:rPr lang="fr-FR" sz="1600"/>
              <a:t>Datagrams</a:t>
            </a:r>
          </a:p>
          <a:p>
            <a:pPr rtl="0">
              <a:spcBef>
                <a:spcPts val="0"/>
              </a:spcBef>
              <a:spcAft>
                <a:spcPts val="0"/>
              </a:spcAft>
              <a:buFont typeface="Arial" panose="020B0604020202020204" pitchFamily="34" charset="0"/>
              <a:buChar char="•"/>
            </a:pPr>
            <a:r>
              <a:rPr lang="fr-FR" sz="1600"/>
              <a:t>Connection-Oriented Protocol</a:t>
            </a:r>
          </a:p>
          <a:p>
            <a:pPr rtl="0">
              <a:spcBef>
                <a:spcPts val="0"/>
              </a:spcBef>
              <a:spcAft>
                <a:spcPts val="0"/>
              </a:spcAft>
              <a:buFont typeface="Arial" panose="020B0604020202020204" pitchFamily="34" charset="0"/>
              <a:buChar char="•"/>
            </a:pPr>
            <a:r>
              <a:rPr lang="fr-FR" sz="1600"/>
              <a:t>Connectionless Protocol</a:t>
            </a:r>
          </a:p>
          <a:p>
            <a:pPr rtl="0">
              <a:spcBef>
                <a:spcPts val="0"/>
              </a:spcBef>
              <a:spcAft>
                <a:spcPts val="0"/>
              </a:spcAft>
              <a:buFont typeface="Arial" panose="020B0604020202020204" pitchFamily="34" charset="0"/>
              <a:buChar char="•"/>
            </a:pPr>
            <a:r>
              <a:rPr lang="fr-FR" sz="1600"/>
              <a:t>Stateless Protocol</a:t>
            </a:r>
          </a:p>
          <a:p>
            <a:pPr rtl="0">
              <a:spcBef>
                <a:spcPts val="0"/>
              </a:spcBef>
              <a:spcAft>
                <a:spcPts val="0"/>
              </a:spcAft>
              <a:buFont typeface="Arial" panose="020B0604020202020204" pitchFamily="34" charset="0"/>
              <a:buChar char="•"/>
            </a:pPr>
            <a:r>
              <a:rPr lang="fr-FR" sz="1600"/>
              <a:t>Flow Control</a:t>
            </a:r>
          </a:p>
          <a:p>
            <a:pPr rtl="0">
              <a:spcBef>
                <a:spcPts val="0"/>
              </a:spcBef>
              <a:spcAft>
                <a:spcPts val="0"/>
              </a:spcAft>
              <a:buFont typeface="Arial" panose="020B0604020202020204" pitchFamily="34" charset="0"/>
              <a:buChar char="•"/>
            </a:pPr>
            <a:r>
              <a:rPr lang="fr-FR" sz="1600"/>
              <a:t>Same-Order Delivery</a:t>
            </a:r>
          </a:p>
          <a:p>
            <a:pPr rtl="0">
              <a:spcBef>
                <a:spcPts val="0"/>
              </a:spcBef>
              <a:spcAft>
                <a:spcPts val="0"/>
              </a:spcAft>
              <a:buFont typeface="Arial" panose="020B0604020202020204" pitchFamily="34" charset="0"/>
              <a:buChar char="•"/>
            </a:pPr>
            <a:r>
              <a:rPr lang="fr-FR" sz="1600"/>
              <a:t>Socket Pairs</a:t>
            </a:r>
          </a:p>
          <a:p>
            <a:pPr rtl="0">
              <a:spcBef>
                <a:spcPts val="0"/>
              </a:spcBef>
              <a:spcAft>
                <a:spcPts val="0"/>
              </a:spcAft>
              <a:buFont typeface="Arial" panose="020B0604020202020204" pitchFamily="34" charset="0"/>
              <a:buChar char="•"/>
            </a:pPr>
            <a:r>
              <a:rPr lang="fr-FR" sz="1600"/>
              <a:t>netstat</a:t>
            </a:r>
          </a:p>
          <a:p>
            <a:pPr>
              <a:spcBef>
                <a:spcPts val="0"/>
              </a:spcBef>
              <a:spcAft>
                <a:spcPts val="0"/>
              </a:spcAft>
            </a:pPr>
            <a:endParaRPr lang="en-US" sz="1600" dirty="0"/>
          </a:p>
        </p:txBody>
      </p:sp>
      <p:sp>
        <p:nvSpPr>
          <p:cNvPr id="3" name="Rectangle 2">
            <a:extLst>
              <a:ext uri="{FF2B5EF4-FFF2-40B4-BE49-F238E27FC236}">
                <a16:creationId xmlns:a16="http://schemas.microsoft.com/office/drawing/2014/main" xmlns:c15="http://schemas.microsoft.com/office/drawing/2012/chart" xmlns:c="http://schemas.openxmlformats.org/drawingml/2006/chart" xmlns="" id="{80D84143-187A-1A4A-B0AB-CA7EC458C216}"/>
              </a:ext>
            </a:extLst>
          </p:cNvPr>
          <p:cNvSpPr/>
          <p:nvPr/>
        </p:nvSpPr>
        <p:spPr>
          <a:xfrm>
            <a:off x="4637987" y="798944"/>
            <a:ext cx="3997957" cy="3724096"/>
          </a:xfrm>
          <a:prstGeom prst="rect">
            <a:avLst/>
          </a:prstGeom>
          <a:ln>
            <a:solidFill>
              <a:srgbClr val="080808"/>
            </a:solidFill>
          </a:ln>
        </p:spPr>
        <p:txBody>
          <a:bodyPr wrap="square">
            <a:spAutoFit/>
          </a:bodyPr>
          <a:lstStyle/>
          <a:p>
            <a:pPr marL="285750" indent="-285750" rtl="0">
              <a:spcBef>
                <a:spcPts val="0"/>
              </a:spcBef>
              <a:spcAft>
                <a:spcPts val="0"/>
              </a:spcAft>
              <a:buFont typeface="Arial" panose="020B0604020202020204" pitchFamily="34" charset="0"/>
              <a:buChar char="•"/>
            </a:pPr>
            <a:r>
              <a:rPr lang="fr-FR" sz="1600"/>
              <a:t>Three-Way Handshake</a:t>
            </a:r>
          </a:p>
          <a:p>
            <a:pPr marL="285750" indent="-285750" rtl="0">
              <a:spcBef>
                <a:spcPts val="0"/>
              </a:spcBef>
              <a:spcAft>
                <a:spcPts val="0"/>
              </a:spcAft>
              <a:buFont typeface="Arial" panose="020B0604020202020204" pitchFamily="34" charset="0"/>
              <a:buChar char="•"/>
            </a:pPr>
            <a:r>
              <a:rPr lang="fr-FR" sz="1600"/>
              <a:t>SYN</a:t>
            </a:r>
          </a:p>
          <a:p>
            <a:pPr marL="285750" indent="-285750" rtl="0">
              <a:spcBef>
                <a:spcPts val="0"/>
              </a:spcBef>
              <a:spcAft>
                <a:spcPts val="0"/>
              </a:spcAft>
              <a:buFont typeface="Arial" panose="020B0604020202020204" pitchFamily="34" charset="0"/>
              <a:buChar char="•"/>
            </a:pPr>
            <a:r>
              <a:rPr lang="fr-FR" sz="1600"/>
              <a:t>ACK</a:t>
            </a:r>
          </a:p>
          <a:p>
            <a:pPr marL="285750" indent="-285750" rtl="0">
              <a:spcBef>
                <a:spcPts val="0"/>
              </a:spcBef>
              <a:spcAft>
                <a:spcPts val="0"/>
              </a:spcAft>
              <a:buFont typeface="Arial" panose="020B0604020202020204" pitchFamily="34" charset="0"/>
              <a:buChar char="•"/>
            </a:pPr>
            <a:r>
              <a:rPr lang="fr-FR" sz="1600"/>
              <a:t>FIN</a:t>
            </a:r>
          </a:p>
          <a:p>
            <a:pPr marL="285750" indent="-285750" rtl="0">
              <a:spcBef>
                <a:spcPts val="0"/>
              </a:spcBef>
              <a:spcAft>
                <a:spcPts val="0"/>
              </a:spcAft>
              <a:buFont typeface="Arial" panose="020B0604020202020204" pitchFamily="34" charset="0"/>
              <a:buChar char="•"/>
            </a:pPr>
            <a:r>
              <a:rPr lang="fr-FR" sz="1600"/>
              <a:t>URG</a:t>
            </a:r>
          </a:p>
          <a:p>
            <a:pPr marL="285750" indent="-285750" rtl="0">
              <a:spcBef>
                <a:spcPts val="0"/>
              </a:spcBef>
              <a:spcAft>
                <a:spcPts val="0"/>
              </a:spcAft>
              <a:buFont typeface="Arial" panose="020B0604020202020204" pitchFamily="34" charset="0"/>
              <a:buChar char="•"/>
            </a:pPr>
            <a:r>
              <a:rPr lang="fr-FR" sz="1600"/>
              <a:t>PSH</a:t>
            </a:r>
          </a:p>
          <a:p>
            <a:pPr marL="285750" indent="-285750" rtl="0">
              <a:spcBef>
                <a:spcPts val="0"/>
              </a:spcBef>
              <a:spcAft>
                <a:spcPts val="0"/>
              </a:spcAft>
              <a:buFont typeface="Arial" panose="020B0604020202020204" pitchFamily="34" charset="0"/>
              <a:buChar char="•"/>
            </a:pPr>
            <a:r>
              <a:rPr lang="fr-FR" sz="1600"/>
              <a:t>RST</a:t>
            </a:r>
          </a:p>
          <a:p>
            <a:pPr marL="285750" indent="-285750" rtl="0">
              <a:spcBef>
                <a:spcPts val="0"/>
              </a:spcBef>
              <a:spcAft>
                <a:spcPts val="0"/>
              </a:spcAft>
              <a:buFont typeface="Arial" panose="020B0604020202020204" pitchFamily="34" charset="0"/>
              <a:buChar char="•"/>
            </a:pPr>
            <a:r>
              <a:rPr lang="fr-FR" sz="1600">
                <a:solidFill>
                  <a:srgbClr val="080808"/>
                </a:solidFill>
              </a:rPr>
              <a:t>Initial Sequence Number (ISN)</a:t>
            </a:r>
          </a:p>
          <a:p>
            <a:pPr marL="285750" indent="-285750" rtl="0">
              <a:spcBef>
                <a:spcPts val="0"/>
              </a:spcBef>
              <a:spcAft>
                <a:spcPts val="0"/>
              </a:spcAft>
              <a:buFont typeface="Arial" panose="020B0604020202020204" pitchFamily="34" charset="0"/>
              <a:buChar char="•"/>
            </a:pPr>
            <a:r>
              <a:rPr lang="fr-FR" sz="1600">
                <a:solidFill>
                  <a:srgbClr val="080808"/>
                </a:solidFill>
              </a:rPr>
              <a:t>Selective Acknowledgement (SACK)</a:t>
            </a:r>
          </a:p>
          <a:p>
            <a:pPr marL="285750" indent="-285750" rtl="0">
              <a:spcBef>
                <a:spcPts val="0"/>
              </a:spcBef>
              <a:spcAft>
                <a:spcPts val="0"/>
              </a:spcAft>
              <a:buFont typeface="Arial" panose="020B0604020202020204" pitchFamily="34" charset="0"/>
              <a:buChar char="•"/>
            </a:pPr>
            <a:r>
              <a:rPr lang="fr-FR" sz="1600">
                <a:solidFill>
                  <a:srgbClr val="080808"/>
                </a:solidFill>
              </a:rPr>
              <a:t>Sliding Window</a:t>
            </a:r>
          </a:p>
          <a:p>
            <a:pPr marL="285750" indent="-285750" rtl="0">
              <a:spcBef>
                <a:spcPts val="0"/>
              </a:spcBef>
              <a:spcAft>
                <a:spcPts val="0"/>
              </a:spcAft>
              <a:buFont typeface="Arial" panose="020B0604020202020204" pitchFamily="34" charset="0"/>
              <a:buChar char="•"/>
            </a:pPr>
            <a:r>
              <a:rPr lang="fr-FR" sz="1600">
                <a:solidFill>
                  <a:srgbClr val="080808"/>
                </a:solidFill>
              </a:rPr>
              <a:t>Maximum Segment Size (MSS)</a:t>
            </a:r>
          </a:p>
          <a:p>
            <a:pPr marL="285750" indent="-285750" rtl="0">
              <a:spcBef>
                <a:spcPts val="0"/>
              </a:spcBef>
              <a:spcAft>
                <a:spcPts val="0"/>
              </a:spcAft>
              <a:buFont typeface="Arial" panose="020B0604020202020204" pitchFamily="34" charset="0"/>
              <a:buChar char="•"/>
            </a:pPr>
            <a:r>
              <a:rPr lang="fr-FR" sz="1600">
                <a:solidFill>
                  <a:srgbClr val="080808"/>
                </a:solidFill>
              </a:rPr>
              <a:t>Maximum Transmission Unit (MTU)</a:t>
            </a:r>
          </a:p>
          <a:p>
            <a:pPr marL="285750" indent="-285750" rtl="0">
              <a:spcBef>
                <a:spcPts val="0"/>
              </a:spcBef>
              <a:spcAft>
                <a:spcPts val="0"/>
              </a:spcAft>
              <a:buFont typeface="Arial" panose="020B0604020202020204" pitchFamily="34" charset="0"/>
              <a:buChar char="•"/>
            </a:pPr>
            <a:r>
              <a:rPr lang="fr-FR" sz="1600">
                <a:solidFill>
                  <a:srgbClr val="080808"/>
                </a:solidFill>
              </a:rPr>
              <a:t>Congestion Avoidance</a:t>
            </a:r>
          </a:p>
          <a:p>
            <a:pPr marL="285750" indent="-285750">
              <a:spcBef>
                <a:spcPts val="0"/>
              </a:spcBef>
              <a:spcAft>
                <a:spcPts val="0"/>
              </a:spcAft>
              <a:buFont typeface="Arial" panose="020B0604020202020204" pitchFamily="34" charset="0"/>
              <a:buChar char="•"/>
            </a:pPr>
            <a:endParaRPr lang="en-US" sz="1400" dirty="0">
              <a:solidFill>
                <a:srgbClr val="080808"/>
              </a:solidFill>
            </a:endParaRPr>
          </a:p>
          <a:p>
            <a:pPr>
              <a:spcBef>
                <a:spcPts val="0"/>
              </a:spcBef>
              <a:spcAft>
                <a:spcPts val="0"/>
              </a:spcAft>
            </a:pPr>
            <a:endParaRPr lang="en-US" sz="1400" dirty="0">
              <a:solidFill>
                <a:srgbClr val="080808"/>
              </a:solidFill>
            </a:endParaRPr>
          </a:p>
        </p:txBody>
      </p:sp>
    </p:spTree>
    <p:custDataLst>
      <p:tags r:id="rId1"/>
    </p:custDataLst>
    <p:extLst>
      <p:ext uri="{BB962C8B-B14F-4D97-AF65-F5344CB8AC3E}">
        <p14:creationId xmlns:p14="http://schemas.microsoft.com/office/powerpoint/2010/main" val="3193089293"/>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14: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Prior to teaching Module 14, the instructor should:</a:t>
            </a:r>
          </a:p>
          <a:p>
            <a:pPr rtl="0" eaLnBrk="1" hangingPunct="1">
              <a:lnSpc>
                <a:spcPct val="85000"/>
              </a:lnSpc>
              <a:spcBef>
                <a:spcPct val="30000"/>
              </a:spcBef>
              <a:buFont typeface="Arial" panose="020B0604020202020204" pitchFamily="34" charset="0"/>
              <a:buChar char="•"/>
            </a:pPr>
            <a:r>
              <a:rPr lang="fr-FR" sz="1600"/>
              <a:t>Review the activities and assessments for this module.</a:t>
            </a:r>
          </a:p>
          <a:p>
            <a:pPr rtl="0" eaLnBrk="1" hangingPunct="1">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marL="0" indent="0" rtl="0" eaLnBrk="1" hangingPunct="1">
              <a:lnSpc>
                <a:spcPct val="85000"/>
              </a:lnSpc>
              <a:spcBef>
                <a:spcPct val="30000"/>
              </a:spcBef>
              <a:buNone/>
            </a:pPr>
            <a:r>
              <a:rPr lang="fr-FR" sz="1600"/>
              <a:t>Topic 14.1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How do we ensure reliable receipt of the data we send?</a:t>
            </a:r>
          </a:p>
          <a:p>
            <a:pPr lvl="2" rtl="0">
              <a:lnSpc>
                <a:spcPct val="85000"/>
              </a:lnSpc>
              <a:spcBef>
                <a:spcPct val="30000"/>
              </a:spcBef>
            </a:pPr>
            <a:r>
              <a:rPr lang="fr-FR" sz="1600"/>
              <a:t>What applications do we use TCP or UDP with and why do we choose them?</a:t>
            </a:r>
          </a:p>
          <a:p>
            <a:pPr marL="0" indent="0" rtl="0">
              <a:lnSpc>
                <a:spcPct val="85000"/>
              </a:lnSpc>
              <a:spcBef>
                <a:spcPct val="30000"/>
              </a:spcBef>
              <a:buNone/>
            </a:pPr>
            <a:r>
              <a:rPr lang="fr-FR" sz="1600"/>
              <a:t>Topic 14.2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features of TCP are most important?</a:t>
            </a:r>
          </a:p>
          <a:p>
            <a:pPr lvl="2" rtl="0">
              <a:lnSpc>
                <a:spcPct val="85000"/>
              </a:lnSpc>
              <a:spcBef>
                <a:spcPct val="30000"/>
              </a:spcBef>
            </a:pPr>
            <a:r>
              <a:rPr lang="fr-FR" sz="1600"/>
              <a:t>Why are the flags so important and how do we use them?</a:t>
            </a:r>
          </a:p>
          <a:p>
            <a:pPr eaLnBrk="1" hangingPunct="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3221250450"/>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643251"/>
          </a:xfrm>
        </p:spPr>
        <p:txBody>
          <a:bodyPr/>
          <a:lstStyle/>
          <a:p>
            <a:pPr rtl="0"/>
            <a:r>
              <a:rPr lang="fr-FR"/>
              <a:t>Module 14: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eaLnBrk="1" hangingPunct="1">
              <a:lnSpc>
                <a:spcPct val="85000"/>
              </a:lnSpc>
              <a:spcBef>
                <a:spcPct val="30000"/>
              </a:spcBef>
              <a:buNone/>
            </a:pPr>
            <a:r>
              <a:rPr lang="fr-FR" sz="1400"/>
              <a:t> </a:t>
            </a:r>
            <a:r>
              <a:rPr lang="fr-FR" sz="1600"/>
              <a:t>Topic 14.3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is the advantage of UDP over TCP?</a:t>
            </a:r>
          </a:p>
          <a:p>
            <a:pPr lvl="2" rtl="0">
              <a:lnSpc>
                <a:spcPct val="85000"/>
              </a:lnSpc>
              <a:spcBef>
                <a:spcPct val="30000"/>
              </a:spcBef>
            </a:pPr>
            <a:r>
              <a:rPr lang="fr-FR" sz="1600"/>
              <a:t>What applications do we use daily that make use of UCP?</a:t>
            </a:r>
          </a:p>
          <a:p>
            <a:pPr marL="0" indent="0" rtl="0">
              <a:lnSpc>
                <a:spcPct val="85000"/>
              </a:lnSpc>
              <a:spcBef>
                <a:spcPct val="30000"/>
              </a:spcBef>
              <a:buNone/>
            </a:pPr>
            <a:r>
              <a:rPr lang="fr-FR" sz="1600"/>
              <a:t>Topic 14.4</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What’s the difference between a socket and a port?</a:t>
            </a:r>
          </a:p>
          <a:p>
            <a:pPr lvl="2" rtl="0">
              <a:lnSpc>
                <a:spcPct val="85000"/>
              </a:lnSpc>
              <a:spcBef>
                <a:spcPct val="30000"/>
              </a:spcBef>
            </a:pPr>
            <a:r>
              <a:rPr lang="fr-FR" sz="1600"/>
              <a:t>What common ports are most important to remember?</a:t>
            </a:r>
          </a:p>
          <a:p>
            <a:pPr marL="0" indent="0" rtl="0">
              <a:lnSpc>
                <a:spcPct val="85000"/>
              </a:lnSpc>
              <a:spcBef>
                <a:spcPct val="30000"/>
              </a:spcBef>
              <a:buNone/>
            </a:pPr>
            <a:r>
              <a:rPr lang="fr-FR" sz="1600"/>
              <a:t>Topic 14.5</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is the three-way handshake and how does it work?</a:t>
            </a:r>
          </a:p>
          <a:p>
            <a:pPr lvl="2" rtl="0">
              <a:lnSpc>
                <a:spcPct val="85000"/>
              </a:lnSpc>
              <a:spcBef>
                <a:spcPct val="30000"/>
              </a:spcBef>
            </a:pPr>
            <a:r>
              <a:rPr lang="fr-FR" sz="1600"/>
              <a:t>How is a session closed?</a:t>
            </a:r>
          </a:p>
          <a:p>
            <a:pPr marL="0" indent="0">
              <a:lnSpc>
                <a:spcPct val="85000"/>
              </a:lnSpc>
              <a:spcBef>
                <a:spcPct val="30000"/>
              </a:spcBef>
              <a:buNone/>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383485283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3"/>
            <a:ext cx="9144000" cy="643251"/>
          </a:xfrm>
        </p:spPr>
        <p:txBody>
          <a:bodyPr/>
          <a:lstStyle/>
          <a:p>
            <a:pPr rtl="0"/>
            <a:r>
              <a:rPr lang="fr-FR"/>
              <a:t>Module 14: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400"/>
              <a:t> </a:t>
            </a:r>
            <a:r>
              <a:rPr lang="fr-FR" sz="1600"/>
              <a:t>Topic 14.6</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Why are sequence numbers so important?</a:t>
            </a:r>
          </a:p>
          <a:p>
            <a:pPr lvl="2" rtl="0">
              <a:lnSpc>
                <a:spcPct val="85000"/>
              </a:lnSpc>
              <a:spcBef>
                <a:spcPct val="30000"/>
              </a:spcBef>
            </a:pPr>
            <a:r>
              <a:rPr lang="fr-FR" sz="1600"/>
              <a:t>How do window size and MSS relate to each other?</a:t>
            </a:r>
          </a:p>
          <a:p>
            <a:pPr marL="0" indent="0" rtl="0">
              <a:lnSpc>
                <a:spcPct val="85000"/>
              </a:lnSpc>
              <a:spcBef>
                <a:spcPct val="30000"/>
              </a:spcBef>
              <a:buNone/>
            </a:pPr>
            <a:r>
              <a:rPr lang="fr-FR" sz="1600"/>
              <a:t>Topic 14.7</a:t>
            </a:r>
          </a:p>
          <a:p>
            <a:pPr marL="474662" lvl="1" indent="-285750" rtl="0">
              <a:lnSpc>
                <a:spcPct val="85000"/>
              </a:lnSpc>
              <a:spcBef>
                <a:spcPct val="30000"/>
              </a:spcBef>
            </a:pPr>
            <a:r>
              <a:rPr lang="fr-FR" sz="1600"/>
              <a:t>Ask the students or have a class discussion</a:t>
            </a:r>
          </a:p>
          <a:p>
            <a:pPr marL="547687" lvl="2" indent="-285750" rtl="0">
              <a:lnSpc>
                <a:spcPct val="85000"/>
              </a:lnSpc>
              <a:spcBef>
                <a:spcPct val="30000"/>
              </a:spcBef>
            </a:pPr>
            <a:r>
              <a:rPr lang="fr-FR" sz="1600"/>
              <a:t>Why is UDP an advantage over TCP?</a:t>
            </a:r>
          </a:p>
          <a:p>
            <a:pPr marL="547687" lvl="2" indent="-285750" rtl="0">
              <a:lnSpc>
                <a:spcPct val="85000"/>
              </a:lnSpc>
              <a:spcBef>
                <a:spcPct val="30000"/>
              </a:spcBef>
            </a:pPr>
            <a:r>
              <a:rPr lang="fr-FR" sz="1600"/>
              <a:t>What would happen if TCP were used instead of UDP for some applications</a:t>
            </a:r>
          </a:p>
          <a:p>
            <a:pPr marL="261937" lvl="2" indent="0" rtl="0">
              <a:lnSpc>
                <a:spcPct val="85000"/>
              </a:lnSpc>
              <a:spcBef>
                <a:spcPct val="30000"/>
              </a:spcBef>
              <a:buNone/>
            </a:pPr>
            <a:r>
              <a:rPr lang="fr-FR" sz="1600"/>
              <a:t>       that use UDP?</a:t>
            </a:r>
          </a:p>
          <a:p>
            <a:pPr lvl="2">
              <a:lnSpc>
                <a:spcPct val="85000"/>
              </a:lnSpc>
              <a:spcBef>
                <a:spcPct val="30000"/>
              </a:spcBef>
            </a:pPr>
            <a:endParaRPr lang="en-US" sz="16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803989232"/>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6538</TotalTime>
  <Words>5141</Words>
  <Application>Microsoft Office PowerPoint</Application>
  <PresentationFormat>On-screen Show (16:9)</PresentationFormat>
  <Paragraphs>683</Paragraphs>
  <Slides>61</Slides>
  <Notes>59</Notes>
  <HiddenSlides>7</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Default Theme</vt:lpstr>
      <vt:lpstr>Module 14: La couche de transport</vt:lpstr>
      <vt:lpstr>Instructor Materials – Module 14 Planning Guide</vt:lpstr>
      <vt:lpstr>À quoi s'attendre dans ce module?</vt:lpstr>
      <vt:lpstr>À quoi s'attendre dans ce module?</vt:lpstr>
      <vt:lpstr>Check Your Understanding</vt:lpstr>
      <vt:lpstr>Module 14: Activities</vt:lpstr>
      <vt:lpstr>Module 14: Best Practices</vt:lpstr>
      <vt:lpstr>Module 14: Best Practices (Cont.)</vt:lpstr>
      <vt:lpstr>Module 14: Best Practices (Cont.)</vt:lpstr>
      <vt:lpstr>Module 14: Couche de transport</vt:lpstr>
      <vt:lpstr>Objectifs du module</vt:lpstr>
      <vt:lpstr>14.1 Transport des données</vt:lpstr>
      <vt:lpstr>Transport des données Rôle de la couche transport</vt:lpstr>
      <vt:lpstr>Transport des données Responsabilités de la La couche de transport</vt:lpstr>
      <vt:lpstr>Transport des données Protocoles de la couche de transport</vt:lpstr>
      <vt:lpstr>Transport des données Protocole TCP (Transmission Control Protocol)</vt:lpstr>
      <vt:lpstr>Transport des données UDP (Transport of Data User Datagram Protocol)</vt:lpstr>
      <vt:lpstr>Transport des données La choix du protocole de couche transport le mieux adapté à une application donnée</vt:lpstr>
      <vt:lpstr>14.2 Présentation du protocole TCP</vt:lpstr>
      <vt:lpstr>Présentation de protocole TCP Caractéristiques du protocole TCP</vt:lpstr>
      <vt:lpstr>Présentation de protocole TCP L'en-tête TCP</vt:lpstr>
      <vt:lpstr>Présentation de protocole TCP TCP Champs d'en-tête</vt:lpstr>
      <vt:lpstr>Présentation du protocole TCP Applications utilisant le protocole TCP</vt:lpstr>
      <vt:lpstr>14.3 Présentation du protocole UDP</vt:lpstr>
      <vt:lpstr>Présentation du protocole UDP Caractéristiques du protocole UDP</vt:lpstr>
      <vt:lpstr>Présentation de protocole UDP L'en-tête UDP</vt:lpstr>
      <vt:lpstr>Présentation de protocole UDP Les Champs d'en-tête UDP</vt:lpstr>
      <vt:lpstr>Présentation du protocole UDP Applications utilisant le protocole UDP</vt:lpstr>
      <vt:lpstr>14.4 Les Numéros de ports</vt:lpstr>
      <vt:lpstr>Les Numéros de port Communications multiples et séparées</vt:lpstr>
      <vt:lpstr>Numéros de port Paires d'interfaces de connexion</vt:lpstr>
      <vt:lpstr>Les Numéros de port Groupes de numéros de port</vt:lpstr>
      <vt:lpstr>Les Numéros de port Groupes de numéros de port (Suite)</vt:lpstr>
      <vt:lpstr>Numéros de port La commande netstat</vt:lpstr>
      <vt:lpstr>14.5 Processus de communication TCP</vt:lpstr>
      <vt:lpstr>Processus de communication TCP Processus de serveur TCP</vt:lpstr>
      <vt:lpstr>Processus de communication TCP Établissement d'une connexion TCP</vt:lpstr>
      <vt:lpstr>Processus de communication TCP La fin de session TCP</vt:lpstr>
      <vt:lpstr>Processus de Communication TCP Analyse de la connexion TCP en trois étapes</vt:lpstr>
      <vt:lpstr>Processus de Communication TCP Analyse de la connexion TCP en trois étapes (Suite)</vt:lpstr>
      <vt:lpstr>Processus de Communication TCP Démonstration vidéo – Connexion TCP en trois étapes</vt:lpstr>
      <vt:lpstr>14.6 Fiabilité et contrôle de flux</vt:lpstr>
      <vt:lpstr>Fiabilité et contrôle de flux Fiabilité du TCP - Livraison garantie et commandée</vt:lpstr>
      <vt:lpstr>Fiabilité et contrôle de flux Démonstration vidéo -Fiabilité du protocole TCP - Numéros d'ordre et accusés de réception</vt:lpstr>
      <vt:lpstr>Fiabilité et contrôle de flux Fiabilité du TCP - Perte de données et retransmission</vt:lpstr>
      <vt:lpstr>Fiabilité et contrôle du flux Fiabilité TCP — Perte et retransmission de données (Suite) </vt:lpstr>
      <vt:lpstr>Fiabilité et contrôle de flux Démonstration vidéo – Perte de données et retransmission</vt:lpstr>
      <vt:lpstr>Fiabilité et contrôle de flux Contrôle de flux TCP – Taille de fenêtre et accusés de réception</vt:lpstr>
      <vt:lpstr>Fiabilité et contrôle de flux Contrôle de flux TCP — Taille maximale du segment</vt:lpstr>
      <vt:lpstr>Fiabilité et contrôle de flux Contrôle de flux TCP – Prévention des encombrements</vt:lpstr>
      <vt:lpstr>14.7 Communication du protocole UDP</vt:lpstr>
      <vt:lpstr>Communication du protocole UDP Faible surcharge et fiabilité du protocole UDP</vt:lpstr>
      <vt:lpstr>Communication de protocole UDP Réassemblage de datagrammes UDP</vt:lpstr>
      <vt:lpstr>Communication du protocole UDP Processus et requêtes des serveurs UDP</vt:lpstr>
      <vt:lpstr>Communication du protocole UDP Processus des clients UDP</vt:lpstr>
      <vt:lpstr>14.8 Module pratique et questionnaire</vt:lpstr>
      <vt:lpstr>Module pratique et questionnaire Packet Tracer - Communications des protocoles TCP et UDP </vt:lpstr>
      <vt:lpstr>Module Pratique et Questionnaire Qu'est-ce que j'ai appris dans ce module?</vt:lpstr>
      <vt:lpstr>Module Pratique et Questionnaire Qu'est-ce que j'ai appris dans ce module (Suite)?</vt:lpstr>
      <vt:lpstr>Module 14: Transport Layer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272</cp:revision>
  <dcterms:created xsi:type="dcterms:W3CDTF">2019-10-18T06:21:22Z</dcterms:created>
  <dcterms:modified xsi:type="dcterms:W3CDTF">2020-06-02T11:24:34Z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