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ppt/tags/tag20.xml" ContentType="application/vnd.openxmlformats-officedocument.presentationml.tags+xml"/>
  <Override PartName="/ppt/notesSlides/notesSlide17.xml" ContentType="application/vnd.openxmlformats-officedocument.presentationml.notesSlide+xml"/>
  <Override PartName="/ppt/tags/tag21.xml" ContentType="application/vnd.openxmlformats-officedocument.presentationml.tags+xml"/>
  <Override PartName="/ppt/notesSlides/notesSlide18.xml" ContentType="application/vnd.openxmlformats-officedocument.presentationml.notesSlide+xml"/>
  <Override PartName="/ppt/tags/tag22.xml" ContentType="application/vnd.openxmlformats-officedocument.presentationml.tags+xml"/>
  <Override PartName="/ppt/notesSlides/notesSlide19.xml" ContentType="application/vnd.openxmlformats-officedocument.presentationml.notesSlide+xml"/>
  <Override PartName="/ppt/tags/tag23.xml" ContentType="application/vnd.openxmlformats-officedocument.presentationml.tags+xml"/>
  <Override PartName="/ppt/notesSlides/notesSlide20.xml" ContentType="application/vnd.openxmlformats-officedocument.presentationml.notesSlide+xml"/>
  <Override PartName="/ppt/tags/tag24.xml" ContentType="application/vnd.openxmlformats-officedocument.presentationml.tags+xml"/>
  <Override PartName="/ppt/notesSlides/notesSlide21.xml" ContentType="application/vnd.openxmlformats-officedocument.presentationml.notesSlide+xml"/>
  <Override PartName="/ppt/tags/tag25.xml" ContentType="application/vnd.openxmlformats-officedocument.presentationml.tags+xml"/>
  <Override PartName="/ppt/notesSlides/notesSlide22.xml" ContentType="application/vnd.openxmlformats-officedocument.presentationml.notesSlide+xml"/>
  <Override PartName="/ppt/tags/tag26.xml" ContentType="application/vnd.openxmlformats-officedocument.presentationml.tags+xml"/>
  <Override PartName="/ppt/notesSlides/notesSlide23.xml" ContentType="application/vnd.openxmlformats-officedocument.presentationml.notesSlide+xml"/>
  <Override PartName="/ppt/tags/tag27.xml" ContentType="application/vnd.openxmlformats-officedocument.presentationml.tags+xml"/>
  <Override PartName="/ppt/notesSlides/notesSlide24.xml" ContentType="application/vnd.openxmlformats-officedocument.presentationml.notesSlide+xml"/>
  <Override PartName="/ppt/tags/tag28.xml" ContentType="application/vnd.openxmlformats-officedocument.presentationml.tags+xml"/>
  <Override PartName="/ppt/notesSlides/notesSlide25.xml" ContentType="application/vnd.openxmlformats-officedocument.presentationml.notesSlide+xml"/>
  <Override PartName="/ppt/tags/tag29.xml" ContentType="application/vnd.openxmlformats-officedocument.presentationml.tags+xml"/>
  <Override PartName="/ppt/notesSlides/notesSlide26.xml" ContentType="application/vnd.openxmlformats-officedocument.presentationml.notesSlide+xml"/>
  <Override PartName="/ppt/tags/tag30.xml" ContentType="application/vnd.openxmlformats-officedocument.presentationml.tags+xml"/>
  <Override PartName="/ppt/notesSlides/notesSlide27.xml" ContentType="application/vnd.openxmlformats-officedocument.presentationml.notesSlide+xml"/>
  <Override PartName="/ppt/tags/tag31.xml" ContentType="application/vnd.openxmlformats-officedocument.presentationml.tags+xml"/>
  <Override PartName="/ppt/notesSlides/notesSlide28.xml" ContentType="application/vnd.openxmlformats-officedocument.presentationml.notesSlide+xml"/>
  <Override PartName="/ppt/tags/tag32.xml" ContentType="application/vnd.openxmlformats-officedocument.presentationml.tags+xml"/>
  <Override PartName="/ppt/notesSlides/notesSlide29.xml" ContentType="application/vnd.openxmlformats-officedocument.presentationml.notesSlide+xml"/>
  <Override PartName="/ppt/tags/tag33.xml" ContentType="application/vnd.openxmlformats-officedocument.presentationml.tags+xml"/>
  <Override PartName="/ppt/notesSlides/notesSlide30.xml" ContentType="application/vnd.openxmlformats-officedocument.presentationml.notesSlide+xml"/>
  <Override PartName="/ppt/tags/tag34.xml" ContentType="application/vnd.openxmlformats-officedocument.presentationml.tags+xml"/>
  <Override PartName="/ppt/notesSlides/notesSlide31.xml" ContentType="application/vnd.openxmlformats-officedocument.presentationml.notesSlide+xml"/>
  <Override PartName="/ppt/tags/tag35.xml" ContentType="application/vnd.openxmlformats-officedocument.presentationml.tags+xml"/>
  <Override PartName="/ppt/notesSlides/notesSlide32.xml" ContentType="application/vnd.openxmlformats-officedocument.presentationml.notesSlide+xml"/>
  <Override PartName="/ppt/tags/tag36.xml" ContentType="application/vnd.openxmlformats-officedocument.presentationml.tags+xml"/>
  <Override PartName="/ppt/notesSlides/notesSlide33.xml" ContentType="application/vnd.openxmlformats-officedocument.presentationml.notesSlide+xml"/>
  <Override PartName="/ppt/tags/tag37.xml" ContentType="application/vnd.openxmlformats-officedocument.presentationml.tags+xml"/>
  <Override PartName="/ppt/notesSlides/notesSlide34.xml" ContentType="application/vnd.openxmlformats-officedocument.presentationml.notesSlide+xml"/>
  <Override PartName="/ppt/tags/tag38.xml" ContentType="application/vnd.openxmlformats-officedocument.presentationml.tags+xml"/>
  <Override PartName="/ppt/notesSlides/notesSlide35.xml" ContentType="application/vnd.openxmlformats-officedocument.presentationml.notesSlide+xml"/>
  <Override PartName="/ppt/tags/tag39.xml" ContentType="application/vnd.openxmlformats-officedocument.presentationml.tags+xml"/>
  <Override PartName="/ppt/notesSlides/notesSlide36.xml" ContentType="application/vnd.openxmlformats-officedocument.presentationml.notesSlide+xml"/>
  <Override PartName="/ppt/tags/tag40.xml" ContentType="application/vnd.openxmlformats-officedocument.presentationml.tags+xml"/>
  <Override PartName="/ppt/notesSlides/notesSlide37.xml" ContentType="application/vnd.openxmlformats-officedocument.presentationml.notesSlide+xml"/>
  <Override PartName="/ppt/tags/tag41.xml" ContentType="application/vnd.openxmlformats-officedocument.presentationml.tags+xml"/>
  <Override PartName="/ppt/notesSlides/notesSlide38.xml" ContentType="application/vnd.openxmlformats-officedocument.presentationml.notesSlide+xml"/>
  <Override PartName="/ppt/tags/tag42.xml" ContentType="application/vnd.openxmlformats-officedocument.presentationml.tags+xml"/>
  <Override PartName="/ppt/notesSlides/notesSlide39.xml" ContentType="application/vnd.openxmlformats-officedocument.presentationml.notesSlide+xml"/>
  <Override PartName="/ppt/tags/tag43.xml" ContentType="application/vnd.openxmlformats-officedocument.presentationml.tags+xml"/>
  <Override PartName="/ppt/notesSlides/notesSlide40.xml" ContentType="application/vnd.openxmlformats-officedocument.presentationml.notesSlide+xml"/>
  <Override PartName="/ppt/tags/tag44.xml" ContentType="application/vnd.openxmlformats-officedocument.presentationml.tags+xml"/>
  <Override PartName="/ppt/notesSlides/notesSlide41.xml" ContentType="application/vnd.openxmlformats-officedocument.presentationml.notesSlide+xml"/>
  <Override PartName="/ppt/tags/tag45.xml" ContentType="application/vnd.openxmlformats-officedocument.presentationml.tags+xml"/>
  <Override PartName="/ppt/notesSlides/notesSlide42.xml" ContentType="application/vnd.openxmlformats-officedocument.presentationml.notesSlide+xml"/>
  <Override PartName="/ppt/tags/tag46.xml" ContentType="application/vnd.openxmlformats-officedocument.presentationml.tags+xml"/>
  <Override PartName="/ppt/notesSlides/notesSlide43.xml" ContentType="application/vnd.openxmlformats-officedocument.presentationml.notesSlide+xml"/>
  <Override PartName="/ppt/tags/tag47.xml" ContentType="application/vnd.openxmlformats-officedocument.presentationml.tags+xml"/>
  <Override PartName="/ppt/notesSlides/notesSlide44.xml" ContentType="application/vnd.openxmlformats-officedocument.presentationml.notesSlide+xml"/>
  <Override PartName="/ppt/tags/tag48.xml" ContentType="application/vnd.openxmlformats-officedocument.presentationml.tags+xml"/>
  <Override PartName="/ppt/notesSlides/notesSlide45.xml" ContentType="application/vnd.openxmlformats-officedocument.presentationml.notesSlide+xml"/>
  <Override PartName="/ppt/tags/tag49.xml" ContentType="application/vnd.openxmlformats-officedocument.presentationml.tags+xml"/>
  <Override PartName="/ppt/notesSlides/notesSlide46.xml" ContentType="application/vnd.openxmlformats-officedocument.presentationml.notesSlide+xml"/>
  <Override PartName="/ppt/tags/tag50.xml" ContentType="application/vnd.openxmlformats-officedocument.presentationml.tags+xml"/>
  <Override PartName="/ppt/notesSlides/notesSlide47.xml" ContentType="application/vnd.openxmlformats-officedocument.presentationml.notesSlide+xml"/>
  <Override PartName="/ppt/tags/tag51.xml" ContentType="application/vnd.openxmlformats-officedocument.presentationml.tags+xml"/>
  <Override PartName="/ppt/notesSlides/notesSlide48.xml" ContentType="application/vnd.openxmlformats-officedocument.presentationml.notesSlide+xml"/>
  <Override PartName="/ppt/tags/tag52.xml" ContentType="application/vnd.openxmlformats-officedocument.presentationml.tags+xml"/>
  <Override PartName="/ppt/notesSlides/notesSlide49.xml" ContentType="application/vnd.openxmlformats-officedocument.presentationml.notesSlide+xml"/>
  <Override PartName="/ppt/tags/tag53.xml" ContentType="application/vnd.openxmlformats-officedocument.presentationml.tags+xml"/>
  <Override PartName="/ppt/notesSlides/notesSlide50.xml" ContentType="application/vnd.openxmlformats-officedocument.presentationml.notesSlide+xml"/>
  <Override PartName="/ppt/tags/tag54.xml" ContentType="application/vnd.openxmlformats-officedocument.presentationml.tags+xml"/>
  <Override PartName="/ppt/notesSlides/notesSlide51.xml" ContentType="application/vnd.openxmlformats-officedocument.presentationml.notesSlide+xml"/>
  <Override PartName="/ppt/tags/tag55.xml" ContentType="application/vnd.openxmlformats-officedocument.presentationml.tags+xml"/>
  <Override PartName="/ppt/notesSlides/notesSlide52.xml" ContentType="application/vnd.openxmlformats-officedocument.presentationml.notesSlide+xml"/>
  <Override PartName="/ppt/tags/tag56.xml" ContentType="application/vnd.openxmlformats-officedocument.presentationml.tags+xml"/>
  <Override PartName="/ppt/notesSlides/notesSlide53.xml" ContentType="application/vnd.openxmlformats-officedocument.presentationml.notesSlide+xml"/>
  <Override PartName="/ppt/tags/tag57.xml" ContentType="application/vnd.openxmlformats-officedocument.presentationml.tags+xml"/>
  <Override PartName="/ppt/notesSlides/notesSlide54.xml" ContentType="application/vnd.openxmlformats-officedocument.presentationml.notesSlide+xml"/>
  <Override PartName="/ppt/tags/tag58.xml" ContentType="application/vnd.openxmlformats-officedocument.presentationml.tags+xml"/>
  <Override PartName="/ppt/notesSlides/notesSlide55.xml" ContentType="application/vnd.openxmlformats-officedocument.presentationml.notesSlide+xml"/>
  <Override PartName="/ppt/tags/tag59.xml" ContentType="application/vnd.openxmlformats-officedocument.presentationml.tags+xml"/>
  <Override PartName="/ppt/notesSlides/notesSlide56.xml" ContentType="application/vnd.openxmlformats-officedocument.presentationml.notesSlide+xml"/>
  <Override PartName="/ppt/tags/tag60.xml" ContentType="application/vnd.openxmlformats-officedocument.presentationml.tags+xml"/>
  <Override PartName="/ppt/notesSlides/notesSlide57.xml" ContentType="application/vnd.openxmlformats-officedocument.presentationml.notesSlide+xml"/>
  <Override PartName="/ppt/tags/tag61.xml" ContentType="application/vnd.openxmlformats-officedocument.presentationml.tags+xml"/>
  <Override PartName="/ppt/notesSlides/notesSlide58.xml" ContentType="application/vnd.openxmlformats-officedocument.presentationml.notesSlide+xml"/>
  <Override PartName="/ppt/tags/tag62.xml" ContentType="application/vnd.openxmlformats-officedocument.presentationml.tags+xml"/>
  <Override PartName="/ppt/notesSlides/notesSlide59.xml" ContentType="application/vnd.openxmlformats-officedocument.presentationml.notesSlide+xml"/>
  <Override PartName="/ppt/tags/tag63.xml" ContentType="application/vnd.openxmlformats-officedocument.presentationml.tags+xml"/>
  <Override PartName="/ppt/notesSlides/notesSlide60.xml" ContentType="application/vnd.openxmlformats-officedocument.presentationml.notesSlide+xml"/>
  <Override PartName="/ppt/tags/tag64.xml" ContentType="application/vnd.openxmlformats-officedocument.presentationml.tags+xml"/>
  <Override PartName="/ppt/notesSlides/notesSlide61.xml" ContentType="application/vnd.openxmlformats-officedocument.presentationml.notesSlide+xml"/>
  <Override PartName="/ppt/tags/tag65.xml" ContentType="application/vnd.openxmlformats-officedocument.presentationml.tags+xml"/>
  <Override PartName="/ppt/notesSlides/notesSlide62.xml" ContentType="application/vnd.openxmlformats-officedocument.presentationml.notesSlide+xml"/>
  <Override PartName="/ppt/tags/tag66.xml" ContentType="application/vnd.openxmlformats-officedocument.presentationml.tags+xml"/>
  <Override PartName="/ppt/notesSlides/notesSlide63.xml" ContentType="application/vnd.openxmlformats-officedocument.presentationml.notesSlide+xml"/>
  <Override PartName="/ppt/tags/tag67.xml" ContentType="application/vnd.openxmlformats-officedocument.presentationml.tags+xml"/>
  <Override PartName="/ppt/notesSlides/notesSlide64.xml" ContentType="application/vnd.openxmlformats-officedocument.presentationml.notesSlide+xml"/>
  <Override PartName="/ppt/tags/tag68.xml" ContentType="application/vnd.openxmlformats-officedocument.presentationml.tags+xml"/>
  <Override PartName="/ppt/notesSlides/notesSlide65.xml" ContentType="application/vnd.openxmlformats-officedocument.presentationml.notesSlide+xml"/>
  <Override PartName="/ppt/tags/tag69.xml" ContentType="application/vnd.openxmlformats-officedocument.presentationml.tags+xml"/>
  <Override PartName="/ppt/notesSlides/notesSlide66.xml" ContentType="application/vnd.openxmlformats-officedocument.presentationml.notesSlide+xml"/>
  <Override PartName="/ppt/tags/tag70.xml" ContentType="application/vnd.openxmlformats-officedocument.presentationml.tags+xml"/>
  <Override PartName="/ppt/notesSlides/notesSlide67.xml" ContentType="application/vnd.openxmlformats-officedocument.presentationml.notesSlide+xml"/>
  <Override PartName="/ppt/tags/tag71.xml" ContentType="application/vnd.openxmlformats-officedocument.presentationml.tags+xml"/>
  <Override PartName="/ppt/notesSlides/notesSlide68.xml" ContentType="application/vnd.openxmlformats-officedocument.presentationml.notesSlide+xml"/>
  <Override PartName="/ppt/tags/tag72.xml" ContentType="application/vnd.openxmlformats-officedocument.presentationml.tags+xml"/>
  <Override PartName="/ppt/notesSlides/notesSlide69.xml" ContentType="application/vnd.openxmlformats-officedocument.presentationml.notesSlide+xml"/>
  <Override PartName="/ppt/tags/tag73.xml" ContentType="application/vnd.openxmlformats-officedocument.presentationml.tags+xml"/>
  <Override PartName="/ppt/notesSlides/notesSlide70.xml" ContentType="application/vnd.openxmlformats-officedocument.presentationml.notesSlide+xml"/>
  <Override PartName="/ppt/tags/tag74.xml" ContentType="application/vnd.openxmlformats-officedocument.presentationml.tags+xml"/>
  <Override PartName="/ppt/notesSlides/notesSlide7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75"/>
  </p:notesMasterIdLst>
  <p:sldIdLst>
    <p:sldId id="513" r:id="rId2"/>
    <p:sldId id="730" r:id="rId3"/>
    <p:sldId id="1070" r:id="rId4"/>
    <p:sldId id="1071" r:id="rId5"/>
    <p:sldId id="1053" r:id="rId6"/>
    <p:sldId id="1072" r:id="rId7"/>
    <p:sldId id="763" r:id="rId8"/>
    <p:sldId id="883" r:id="rId9"/>
    <p:sldId id="924" r:id="rId10"/>
    <p:sldId id="1055" r:id="rId11"/>
    <p:sldId id="1056" r:id="rId12"/>
    <p:sldId id="1057" r:id="rId13"/>
    <p:sldId id="1059" r:id="rId14"/>
    <p:sldId id="876" r:id="rId15"/>
    <p:sldId id="1058" r:id="rId16"/>
    <p:sldId id="759" r:id="rId17"/>
    <p:sldId id="788" r:id="rId18"/>
    <p:sldId id="790" r:id="rId19"/>
    <p:sldId id="927" r:id="rId20"/>
    <p:sldId id="928" r:id="rId21"/>
    <p:sldId id="929" r:id="rId22"/>
    <p:sldId id="886" r:id="rId23"/>
    <p:sldId id="792" r:id="rId24"/>
    <p:sldId id="881" r:id="rId25"/>
    <p:sldId id="930" r:id="rId26"/>
    <p:sldId id="795" r:id="rId27"/>
    <p:sldId id="959" r:id="rId28"/>
    <p:sldId id="931" r:id="rId29"/>
    <p:sldId id="812" r:id="rId30"/>
    <p:sldId id="960" r:id="rId31"/>
    <p:sldId id="808" r:id="rId32"/>
    <p:sldId id="961" r:id="rId33"/>
    <p:sldId id="932" r:id="rId34"/>
    <p:sldId id="919" r:id="rId35"/>
    <p:sldId id="933" r:id="rId36"/>
    <p:sldId id="962" r:id="rId37"/>
    <p:sldId id="963" r:id="rId38"/>
    <p:sldId id="920" r:id="rId39"/>
    <p:sldId id="1060" r:id="rId40"/>
    <p:sldId id="1061" r:id="rId41"/>
    <p:sldId id="771" r:id="rId42"/>
    <p:sldId id="865" r:id="rId43"/>
    <p:sldId id="934" r:id="rId44"/>
    <p:sldId id="935" r:id="rId45"/>
    <p:sldId id="964" r:id="rId46"/>
    <p:sldId id="936" r:id="rId47"/>
    <p:sldId id="937" r:id="rId48"/>
    <p:sldId id="938" r:id="rId49"/>
    <p:sldId id="939" r:id="rId50"/>
    <p:sldId id="940" r:id="rId51"/>
    <p:sldId id="941" r:id="rId52"/>
    <p:sldId id="945" r:id="rId53"/>
    <p:sldId id="942" r:id="rId54"/>
    <p:sldId id="965" r:id="rId55"/>
    <p:sldId id="1062" r:id="rId56"/>
    <p:sldId id="946" r:id="rId57"/>
    <p:sldId id="947" r:id="rId58"/>
    <p:sldId id="966" r:id="rId59"/>
    <p:sldId id="948" r:id="rId60"/>
    <p:sldId id="949" r:id="rId61"/>
    <p:sldId id="950" r:id="rId62"/>
    <p:sldId id="951" r:id="rId63"/>
    <p:sldId id="953" r:id="rId64"/>
    <p:sldId id="1063" r:id="rId65"/>
    <p:sldId id="954" r:id="rId66"/>
    <p:sldId id="955" r:id="rId67"/>
    <p:sldId id="956" r:id="rId68"/>
    <p:sldId id="957" r:id="rId69"/>
    <p:sldId id="1064" r:id="rId70"/>
    <p:sldId id="1065" r:id="rId71"/>
    <p:sldId id="958" r:id="rId72"/>
    <p:sldId id="874" r:id="rId73"/>
    <p:sldId id="291" r:id="rId74"/>
  </p:sldIdLst>
  <p:sldSz cx="9144000" cy="5143500" type="screen16x9"/>
  <p:notesSz cx="6858000" cy="9144000"/>
  <p:custDataLst>
    <p:tags r:id="rId76"/>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9" autoAdjust="0"/>
    <p:restoredTop sz="86402" autoAdjust="0"/>
  </p:normalViewPr>
  <p:slideViewPr>
    <p:cSldViewPr snapToGrid="0" showGuides="1">
      <p:cViewPr varScale="1">
        <p:scale>
          <a:sx n="78" d="100"/>
          <a:sy n="78" d="100"/>
        </p:scale>
        <p:origin x="964" y="44"/>
      </p:cViewPr>
      <p:guideLst>
        <p:guide orient="horz" pos="1620"/>
        <p:guide pos="336"/>
      </p:guideLst>
    </p:cSldViewPr>
  </p:slideViewPr>
  <p:outlineViewPr>
    <p:cViewPr>
      <p:scale>
        <a:sx n="33" d="100"/>
        <a:sy n="33" d="100"/>
      </p:scale>
      <p:origin x="0" y="-226704"/>
    </p:cViewPr>
  </p:outlineViewPr>
  <p:notesTextViewPr>
    <p:cViewPr>
      <p:scale>
        <a:sx n="100" d="100"/>
        <a:sy n="100" d="100"/>
      </p:scale>
      <p:origin x="0" y="0"/>
    </p:cViewPr>
  </p:notesTextViewPr>
  <p:sorterViewPr>
    <p:cViewPr>
      <p:scale>
        <a:sx n="111" d="100"/>
        <a:sy n="111" d="100"/>
      </p:scale>
      <p:origin x="0" y="-5120"/>
    </p:cViewPr>
  </p:sorterViewPr>
  <p:gridSpacing cx="76200" cy="76200"/>
</p:viewPr>
</file>

<file path=ppt/_rels/presentation.xml.rels><?xml version="1.0" encoding="utf-8"?>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gs" Target="tags/tag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2/3/2021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Programme de L’Académie Réseau de Cisco</a:t>
            </a:r>
          </a:p>
          <a:p>
            <a:pPr rtl="0"/>
            <a:r>
              <a:rPr lang="fr-FR"/>
              <a:t>CCNA 1</a:t>
            </a:r>
          </a:p>
          <a:p>
            <a:pPr rtl="0"/>
            <a:r>
              <a:rPr lang="fr-FR"/>
              <a:t>Module 2: Configuration des paramètres de base de commutateur et de périphérique final</a:t>
            </a:r>
          </a:p>
        </p:txBody>
      </p:sp>
      <p:sp>
        <p:nvSpPr>
          <p:cNvPr id="4" name="Slide Number Placeholder 3"/>
          <p:cNvSpPr>
            <a:spLocks noGrp="1"/>
          </p:cNvSpPr>
          <p:nvPr>
            <p:ph type="sldNum" sz="quarter" idx="10"/>
          </p:nvPr>
        </p:nvSpPr>
        <p:spPr/>
        <p:txBody>
          <a:bodyPr/>
          <a:lstStyle/>
          <a:p>
            <a:pPr rtl="0"/>
            <a:fld id="{5641018C-6CAF-B84E-B92C-ECB119457FBA}" type="slidenum">
              <a:rPr/>
              <a:t>1</a:t>
            </a:fld>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false"/>
              <a:pPr algn="r"/>
              <a:t>12</a:t>
            </a:fld>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35927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false"/>
              <a:pPr algn="r"/>
              <a:t>13</a:t>
            </a:fld>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515418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Programme de L’Académie Réseau de Cisco</a:t>
            </a:r>
          </a:p>
          <a:p>
            <a:pPr rtl="0"/>
            <a:r>
              <a:rPr lang="fr-FR"/>
              <a:t>Présentation des réseaux V7.0 (ITN)</a:t>
            </a:r>
          </a:p>
          <a:p>
            <a:pPr rtl="0"/>
            <a:r>
              <a:rPr lang="fr-FR"/>
              <a:t>Module 2: Configuration des paramètres de base de commutateur et de périphérique final</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14</a:t>
            </a:fld>
          </a:p>
        </p:txBody>
      </p:sp>
    </p:spTree>
    <p:extLst>
      <p:ext uri="{BB962C8B-B14F-4D97-AF65-F5344CB8AC3E}">
        <p14:creationId xmlns:p14="http://schemas.microsoft.com/office/powerpoint/2010/main" val="5081187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false">
                <a:solidFill>
                  <a:prstClr val="black"/>
                </a:solidFill>
              </a:rPr>
              <a:pPr algn="r"/>
              <a:t>15</a:t>
            </a:fld>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2.0.2 - Que dois-je apprendre à faire dans le module?</a:t>
            </a:r>
          </a:p>
          <a:p>
            <a:pPr>
              <a:buFontTx/>
              <a:buNone/>
            </a:pPr>
            <a:endParaRPr lang="en-GB" dirty="0"/>
          </a:p>
        </p:txBody>
      </p:sp>
    </p:spTree>
    <p:extLst>
      <p:ext uri="{BB962C8B-B14F-4D97-AF65-F5344CB8AC3E}">
        <p14:creationId xmlns:p14="http://schemas.microsoft.com/office/powerpoint/2010/main" val="30808916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2.1 - Accès à Cisco IOS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16</a:t>
            </a:fld>
          </a:p>
        </p:txBody>
      </p:sp>
    </p:spTree>
    <p:extLst>
      <p:ext uri="{BB962C8B-B14F-4D97-AF65-F5344CB8AC3E}">
        <p14:creationId xmlns:p14="http://schemas.microsoft.com/office/powerpoint/2010/main" val="6255296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17</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2.1 - </a:t>
            </a:r>
            <a:r>
              <a:rPr sz="1200" kern="1200" lang="fr-FR">
                <a:solidFill>
                  <a:schemeClr val="accent5">
                    <a:lumMod val="40000"/>
                    <a:lumOff val="60000"/>
                  </a:schemeClr>
                </a:solidFill>
                <a:latin typeface="Arial" charset="0"/>
                <a:ea typeface="ＭＳ Ｐゴシック" charset="0"/>
                <a:cs typeface="ＭＳ Ｐゴシック" charset="0"/>
              </a:rPr>
              <a:t>Accès à Cisco IOS</a:t>
            </a:r>
          </a:p>
          <a:p>
            <a:pPr rtl="0">
              <a:lnSpc>
                <a:spcPct val="80000"/>
              </a:lnSpc>
              <a:buFontTx/>
              <a:buNone/>
            </a:pPr>
            <a:r>
              <a:rPr lang="fr-FR">
                <a:latin typeface="Arial" charset="0"/>
              </a:rPr>
              <a:t>2.1.1 - Systèmes d'exploitation</a:t>
            </a:r>
          </a:p>
          <a:p>
            <a:pPr>
              <a:lnSpc>
                <a:spcPct val="80000"/>
              </a:lnSpc>
              <a:buFontTx/>
              <a:buNone/>
            </a:pPr>
            <a:endParaRPr lang="en-US" dirty="0"/>
          </a:p>
        </p:txBody>
      </p:sp>
    </p:spTree>
    <p:extLst>
      <p:ext uri="{BB962C8B-B14F-4D97-AF65-F5344CB8AC3E}">
        <p14:creationId xmlns:p14="http://schemas.microsoft.com/office/powerpoint/2010/main" val="34275545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18</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2.1 - </a:t>
            </a:r>
            <a:r>
              <a:rPr sz="1200" kern="1200" lang="fr-FR">
                <a:solidFill>
                  <a:schemeClr val="accent5">
                    <a:lumMod val="40000"/>
                    <a:lumOff val="60000"/>
                  </a:schemeClr>
                </a:solidFill>
                <a:latin typeface="Arial" charset="0"/>
                <a:ea typeface="ＭＳ Ｐゴシック" charset="0"/>
                <a:cs typeface="ＭＳ Ｐゴシック" charset="0"/>
              </a:rPr>
              <a:t>Accès à Cisco IOS</a:t>
            </a:r>
          </a:p>
          <a:p>
            <a:pPr rtl="0">
              <a:lnSpc>
                <a:spcPct val="80000"/>
              </a:lnSpc>
              <a:buFontTx/>
              <a:buNone/>
            </a:pPr>
            <a:r>
              <a:rPr lang="fr-FR">
                <a:latin typeface="Arial" charset="0"/>
              </a:rPr>
              <a:t>2.1.2 - GUI</a:t>
            </a:r>
          </a:p>
          <a:p>
            <a:pPr>
              <a:lnSpc>
                <a:spcPct val="80000"/>
              </a:lnSpc>
              <a:buFontTx/>
              <a:buNone/>
            </a:pPr>
            <a:endParaRPr lang="en-US" dirty="0"/>
          </a:p>
        </p:txBody>
      </p:sp>
    </p:spTree>
    <p:extLst>
      <p:ext uri="{BB962C8B-B14F-4D97-AF65-F5344CB8AC3E}">
        <p14:creationId xmlns:p14="http://schemas.microsoft.com/office/powerpoint/2010/main" val="7853359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19</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2.1 - </a:t>
            </a:r>
            <a:r>
              <a:rPr sz="1200" kern="1200" lang="fr-FR">
                <a:solidFill>
                  <a:schemeClr val="accent5">
                    <a:lumMod val="40000"/>
                    <a:lumOff val="60000"/>
                  </a:schemeClr>
                </a:solidFill>
                <a:latin typeface="Arial" charset="0"/>
                <a:ea typeface="ＭＳ Ｐゴシック" charset="0"/>
                <a:cs typeface="ＭＳ Ｐゴシック" charset="0"/>
              </a:rPr>
              <a:t>Accès à Cisco IOS</a:t>
            </a:r>
          </a:p>
          <a:p>
            <a:pPr rtl="0">
              <a:lnSpc>
                <a:spcPct val="80000"/>
              </a:lnSpc>
              <a:buFontTx/>
              <a:buNone/>
            </a:pPr>
            <a:r>
              <a:rPr lang="fr-FR">
                <a:latin typeface="Arial" charset="0"/>
              </a:rPr>
              <a:t>2.1.3 - Objectif d'un OS</a:t>
            </a:r>
          </a:p>
          <a:p>
            <a:pPr>
              <a:lnSpc>
                <a:spcPct val="80000"/>
              </a:lnSpc>
              <a:buFontTx/>
              <a:buNone/>
            </a:pPr>
            <a:endParaRPr lang="en-US" dirty="0"/>
          </a:p>
        </p:txBody>
      </p:sp>
    </p:spTree>
    <p:extLst>
      <p:ext uri="{BB962C8B-B14F-4D97-AF65-F5344CB8AC3E}">
        <p14:creationId xmlns:p14="http://schemas.microsoft.com/office/powerpoint/2010/main" val="37970739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20</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2.1 - </a:t>
            </a:r>
            <a:r>
              <a:rPr sz="1200" kern="1200" lang="fr-FR">
                <a:solidFill>
                  <a:schemeClr val="accent5">
                    <a:lumMod val="40000"/>
                    <a:lumOff val="60000"/>
                  </a:schemeClr>
                </a:solidFill>
                <a:latin typeface="Arial" charset="0"/>
                <a:ea typeface="ＭＳ Ｐゴシック" charset="0"/>
                <a:cs typeface="ＭＳ Ｐゴシック" charset="0"/>
              </a:rPr>
              <a:t>Accès à Cisco IOS</a:t>
            </a:r>
          </a:p>
          <a:p>
            <a:pPr rtl="0">
              <a:lnSpc>
                <a:spcPct val="80000"/>
              </a:lnSpc>
              <a:buFontTx/>
              <a:buNone/>
            </a:pPr>
            <a:r>
              <a:rPr lang="fr-FR">
                <a:latin typeface="Arial" charset="0"/>
              </a:rPr>
              <a:t>2.1.4 - Méthodes d'accès</a:t>
            </a:r>
          </a:p>
          <a:p>
            <a:pPr>
              <a:lnSpc>
                <a:spcPct val="80000"/>
              </a:lnSpc>
              <a:buFontTx/>
              <a:buNone/>
            </a:pPr>
            <a:endParaRPr lang="en-US" dirty="0"/>
          </a:p>
        </p:txBody>
      </p:sp>
    </p:spTree>
    <p:extLst>
      <p:ext uri="{BB962C8B-B14F-4D97-AF65-F5344CB8AC3E}">
        <p14:creationId xmlns:p14="http://schemas.microsoft.com/office/powerpoint/2010/main" val="40504938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21</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2.1 - </a:t>
            </a:r>
            <a:r>
              <a:rPr sz="1200" kern="1200" lang="fr-FR">
                <a:solidFill>
                  <a:schemeClr val="accent5">
                    <a:lumMod val="40000"/>
                    <a:lumOff val="60000"/>
                  </a:schemeClr>
                </a:solidFill>
                <a:latin typeface="Arial" charset="0"/>
                <a:ea typeface="ＭＳ Ｐゴシック" charset="0"/>
                <a:cs typeface="ＭＳ Ｐゴシック" charset="0"/>
              </a:rPr>
              <a:t>Accès à Cisco IOS</a:t>
            </a:r>
          </a:p>
          <a:p>
            <a:pPr rtl="0">
              <a:lnSpc>
                <a:spcPct val="80000"/>
              </a:lnSpc>
              <a:buFontTx/>
              <a:buNone/>
            </a:pPr>
            <a:r>
              <a:rPr lang="fr-FR">
                <a:latin typeface="Arial" charset="0"/>
              </a:rPr>
              <a:t>2.1.5 - Programmes d'émulation de terminal</a:t>
            </a:r>
          </a:p>
          <a:p>
            <a:pPr rtl="0">
              <a:lnSpc>
                <a:spcPct val="80000"/>
              </a:lnSpc>
              <a:buFontTx/>
              <a:buNone/>
            </a:pPr>
            <a:r>
              <a:rPr lang="fr-FR">
                <a:latin typeface="Arial" charset="0"/>
              </a:rPr>
              <a:t>2.1.6 - Vérifiez votre compréhension - Accès à Cisco IOS</a:t>
            </a:r>
          </a:p>
          <a:p>
            <a:pPr>
              <a:lnSpc>
                <a:spcPct val="80000"/>
              </a:lnSpc>
              <a:buFontTx/>
              <a:buNone/>
            </a:pPr>
            <a:endParaRPr lang="en-US" dirty="0"/>
          </a:p>
        </p:txBody>
      </p:sp>
    </p:spTree>
    <p:extLst>
      <p:ext uri="{BB962C8B-B14F-4D97-AF65-F5344CB8AC3E}">
        <p14:creationId xmlns:p14="http://schemas.microsoft.com/office/powerpoint/2010/main" val="2708579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false"/>
              <a:pPr algn="r"/>
              <a:t>2</a:t>
            </a:fld>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2.2 - </a:t>
            </a:r>
            <a:r>
              <a:rPr sz="1200" kern="1200" lang="fr-FR">
                <a:solidFill>
                  <a:schemeClr val="accent5">
                    <a:lumMod val="40000"/>
                    <a:lumOff val="60000"/>
                  </a:schemeClr>
                </a:solidFill>
                <a:latin typeface="Arial" charset="0"/>
                <a:ea typeface="ＭＳ Ｐゴシック" charset="0"/>
                <a:cs typeface="ＭＳ Ｐゴシック" charset="0"/>
              </a:rPr>
              <a:t>Navigation</a:t>
            </a:r>
            <a:r>
              <a:rPr sz="1200" kern="1200" lang="fr-FR">
                <a:solidFill>
                  <a:schemeClr val="tx1"/>
                </a:solidFill>
                <a:latin typeface="Arial" charset="0"/>
                <a:ea typeface="ＭＳ Ｐゴシック" charset="0"/>
                <a:cs typeface="ＭＳ Ｐゴシック" charset="0"/>
              </a:rPr>
              <a:t> IOS</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22</a:t>
            </a:fld>
          </a:p>
        </p:txBody>
      </p:sp>
    </p:spTree>
    <p:extLst>
      <p:ext uri="{BB962C8B-B14F-4D97-AF65-F5344CB8AC3E}">
        <p14:creationId xmlns:p14="http://schemas.microsoft.com/office/powerpoint/2010/main" val="9681813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23</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2.2 - </a:t>
            </a:r>
            <a:r>
              <a:rPr sz="1200" kern="1200" lang="fr-FR">
                <a:solidFill>
                  <a:schemeClr val="accent5">
                    <a:lumMod val="40000"/>
                    <a:lumOff val="60000"/>
                  </a:schemeClr>
                </a:solidFill>
                <a:latin typeface="Arial" charset="0"/>
                <a:ea typeface="ＭＳ Ｐゴシック" charset="0"/>
                <a:cs typeface="ＭＳ Ｐゴシック" charset="0"/>
              </a:rPr>
              <a:t>Navigation</a:t>
            </a:r>
            <a:r>
              <a:rPr sz="1200" kern="1200" lang="fr-FR">
                <a:solidFill>
                  <a:schemeClr val="tx1"/>
                </a:solidFill>
                <a:latin typeface="Arial" charset="0"/>
                <a:ea typeface="ＭＳ Ｐゴシック" charset="0"/>
                <a:cs typeface="ＭＳ Ｐゴシック" charset="0"/>
              </a:rPr>
              <a:t> IOS</a:t>
            </a:r>
          </a:p>
          <a:p>
            <a:pPr rtl="0">
              <a:lnSpc>
                <a:spcPct val="80000"/>
              </a:lnSpc>
              <a:buFontTx/>
              <a:buNone/>
            </a:pPr>
            <a:r>
              <a:rPr lang="fr-FR">
                <a:latin typeface="Arial" charset="0"/>
              </a:rPr>
              <a:t>2.2.1 - Principaux modes de commande</a:t>
            </a:r>
          </a:p>
          <a:p>
            <a:pPr>
              <a:lnSpc>
                <a:spcPct val="80000"/>
              </a:lnSpc>
              <a:buFontTx/>
              <a:buNone/>
            </a:pPr>
            <a:endParaRPr lang="en-US" dirty="0"/>
          </a:p>
        </p:txBody>
      </p:sp>
    </p:spTree>
    <p:extLst>
      <p:ext uri="{BB962C8B-B14F-4D97-AF65-F5344CB8AC3E}">
        <p14:creationId xmlns:p14="http://schemas.microsoft.com/office/powerpoint/2010/main" val="11566048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24</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2.2 - </a:t>
            </a:r>
            <a:r>
              <a:rPr sz="1200" kern="1200" lang="fr-FR">
                <a:solidFill>
                  <a:schemeClr val="accent5">
                    <a:lumMod val="40000"/>
                    <a:lumOff val="60000"/>
                  </a:schemeClr>
                </a:solidFill>
                <a:latin typeface="Arial" charset="0"/>
                <a:ea typeface="ＭＳ Ｐゴシック" charset="0"/>
                <a:cs typeface="ＭＳ Ｐゴシック" charset="0"/>
              </a:rPr>
              <a:t>Navigation</a:t>
            </a:r>
            <a:r>
              <a:rPr sz="1200" kern="1200" lang="fr-FR">
                <a:solidFill>
                  <a:schemeClr val="tx1"/>
                </a:solidFill>
                <a:latin typeface="Arial" charset="0"/>
                <a:ea typeface="ＭＳ Ｐゴシック" charset="0"/>
                <a:cs typeface="ＭＳ Ｐゴシック" charset="0"/>
              </a:rPr>
              <a:t> IOS</a:t>
            </a:r>
          </a:p>
          <a:p>
            <a:pPr rtl="0">
              <a:lnSpc>
                <a:spcPct val="80000"/>
              </a:lnSpc>
              <a:buFontTx/>
              <a:buNone/>
            </a:pPr>
            <a:r>
              <a:rPr lang="fr-FR">
                <a:latin typeface="Arial" charset="0"/>
              </a:rPr>
              <a:t>2.2.2 - Mode de configuration et sous-modes de configuration</a:t>
            </a:r>
          </a:p>
          <a:p>
            <a:pPr>
              <a:lnSpc>
                <a:spcPct val="80000"/>
              </a:lnSpc>
              <a:buFontTx/>
              <a:buNone/>
            </a:pPr>
            <a:endParaRPr lang="en-US" dirty="0"/>
          </a:p>
        </p:txBody>
      </p:sp>
    </p:spTree>
    <p:extLst>
      <p:ext uri="{BB962C8B-B14F-4D97-AF65-F5344CB8AC3E}">
        <p14:creationId xmlns:p14="http://schemas.microsoft.com/office/powerpoint/2010/main" val="42226918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25</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2.2 - </a:t>
            </a:r>
            <a:r>
              <a:rPr sz="1200" kern="1200" lang="fr-FR">
                <a:solidFill>
                  <a:schemeClr val="accent5">
                    <a:lumMod val="40000"/>
                    <a:lumOff val="60000"/>
                  </a:schemeClr>
                </a:solidFill>
                <a:latin typeface="Arial" charset="0"/>
                <a:ea typeface="ＭＳ Ｐゴシック" charset="0"/>
                <a:cs typeface="ＭＳ Ｐゴシック" charset="0"/>
              </a:rPr>
              <a:t>Navigation</a:t>
            </a:r>
            <a:r>
              <a:rPr sz="1200" kern="1200" lang="fr-FR">
                <a:solidFill>
                  <a:schemeClr val="tx1"/>
                </a:solidFill>
                <a:latin typeface="Arial" charset="0"/>
                <a:ea typeface="ＭＳ Ｐゴシック" charset="0"/>
                <a:cs typeface="ＭＳ Ｐゴシック" charset="0"/>
              </a:rPr>
              <a:t> IOS</a:t>
            </a:r>
          </a:p>
          <a:p>
            <a:pPr rtl="0">
              <a:lnSpc>
                <a:spcPct val="80000"/>
              </a:lnSpc>
              <a:buFontTx/>
              <a:buNone/>
            </a:pPr>
            <a:r>
              <a:rPr lang="fr-FR">
                <a:latin typeface="Arial" charset="0"/>
              </a:rPr>
              <a:t>2.2.3 - Vidéo - Principaux modes de commande de la CLI d'IOS</a:t>
            </a:r>
          </a:p>
          <a:p>
            <a:pPr>
              <a:lnSpc>
                <a:spcPct val="80000"/>
              </a:lnSpc>
              <a:buFontTx/>
              <a:buNone/>
            </a:pPr>
            <a:endParaRPr lang="en-US" dirty="0"/>
          </a:p>
        </p:txBody>
      </p:sp>
    </p:spTree>
    <p:extLst>
      <p:ext uri="{BB962C8B-B14F-4D97-AF65-F5344CB8AC3E}">
        <p14:creationId xmlns:p14="http://schemas.microsoft.com/office/powerpoint/2010/main" val="32754801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2.2 - </a:t>
            </a:r>
            <a:r>
              <a:rPr sz="1200" kern="1200" lang="fr-FR">
                <a:solidFill>
                  <a:schemeClr val="accent5">
                    <a:lumMod val="40000"/>
                    <a:lumOff val="60000"/>
                  </a:schemeClr>
                </a:solidFill>
                <a:latin typeface="Arial" charset="0"/>
                <a:ea typeface="ＭＳ Ｐゴシック" charset="0"/>
                <a:cs typeface="ＭＳ Ｐゴシック" charset="0"/>
              </a:rPr>
              <a:t>Navigation</a:t>
            </a:r>
            <a:r>
              <a:rPr sz="1200" kern="1200" lang="fr-FR">
                <a:solidFill>
                  <a:schemeClr val="tx1"/>
                </a:solidFill>
                <a:latin typeface="Arial" charset="0"/>
                <a:ea typeface="ＭＳ Ｐゴシック" charset="0"/>
                <a:cs typeface="ＭＳ Ｐゴシック" charset="0"/>
              </a:rPr>
              <a:t> IOS</a:t>
            </a:r>
          </a:p>
          <a:p>
            <a:pPr rtl="0">
              <a:lnSpc>
                <a:spcPct val="80000"/>
              </a:lnSpc>
              <a:buFontTx/>
              <a:buNone/>
            </a:pPr>
            <a:r>
              <a:rPr lang="fr-FR">
                <a:latin typeface="Arial" charset="0"/>
              </a:rPr>
              <a:t>2.2.4 - Navigation entre les différents modes IOS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26</a:t>
            </a:fld>
          </a:p>
        </p:txBody>
      </p:sp>
    </p:spTree>
    <p:extLst>
      <p:ext uri="{BB962C8B-B14F-4D97-AF65-F5344CB8AC3E}">
        <p14:creationId xmlns:p14="http://schemas.microsoft.com/office/powerpoint/2010/main" val="8765288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2.2 - </a:t>
            </a:r>
            <a:r>
              <a:rPr sz="1200" kern="1200" lang="fr-FR">
                <a:solidFill>
                  <a:schemeClr val="accent5">
                    <a:lumMod val="40000"/>
                    <a:lumOff val="60000"/>
                  </a:schemeClr>
                </a:solidFill>
                <a:latin typeface="Arial" charset="0"/>
                <a:ea typeface="ＭＳ Ｐゴシック" charset="0"/>
                <a:cs typeface="ＭＳ Ｐゴシック" charset="0"/>
              </a:rPr>
              <a:t>Navigation</a:t>
            </a:r>
            <a:r>
              <a:rPr sz="1200" kern="1200" lang="fr-FR">
                <a:solidFill>
                  <a:schemeClr val="tx1"/>
                </a:solidFill>
                <a:latin typeface="Arial" charset="0"/>
                <a:ea typeface="ＭＳ Ｐゴシック" charset="0"/>
                <a:cs typeface="ＭＳ Ｐゴシック" charset="0"/>
              </a:rPr>
              <a:t> IOS</a:t>
            </a:r>
          </a:p>
          <a:p>
            <a:pPr rtl="0">
              <a:lnSpc>
                <a:spcPct val="80000"/>
              </a:lnSpc>
              <a:buFontTx/>
              <a:buNone/>
            </a:pPr>
            <a:r>
              <a:rPr lang="fr-FR">
                <a:latin typeface="Arial" charset="0"/>
              </a:rPr>
              <a:t>2.2.4 - Navigation entre les différents modes IOS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27</a:t>
            </a:fld>
          </a:p>
        </p:txBody>
      </p:sp>
    </p:spTree>
    <p:extLst>
      <p:ext uri="{BB962C8B-B14F-4D97-AF65-F5344CB8AC3E}">
        <p14:creationId xmlns:p14="http://schemas.microsoft.com/office/powerpoint/2010/main" val="79323550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28</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2.2 - </a:t>
            </a:r>
            <a:r>
              <a:rPr sz="1200" kern="1200" lang="fr-FR">
                <a:solidFill>
                  <a:schemeClr val="accent5">
                    <a:lumMod val="40000"/>
                    <a:lumOff val="60000"/>
                  </a:schemeClr>
                </a:solidFill>
                <a:latin typeface="Arial" charset="0"/>
                <a:ea typeface="ＭＳ Ｐゴシック" charset="0"/>
                <a:cs typeface="ＭＳ Ｐゴシック" charset="0"/>
              </a:rPr>
              <a:t>Navigation</a:t>
            </a:r>
            <a:r>
              <a:rPr sz="1200" kern="1200" lang="fr-FR">
                <a:solidFill>
                  <a:schemeClr val="tx1"/>
                </a:solidFill>
                <a:latin typeface="Arial" charset="0"/>
                <a:ea typeface="ＭＳ Ｐゴシック" charset="0"/>
                <a:cs typeface="ＭＳ Ｐゴシック" charset="0"/>
              </a:rPr>
              <a:t> IOS</a:t>
            </a:r>
          </a:p>
          <a:p>
            <a:pPr rtl="0">
              <a:lnSpc>
                <a:spcPct val="80000"/>
              </a:lnSpc>
              <a:buFontTx/>
              <a:buNone/>
            </a:pPr>
            <a:r>
              <a:rPr lang="fr-FR">
                <a:latin typeface="Arial" charset="0"/>
              </a:rPr>
              <a:t>2.2.5 - Vidéo - Navigation entre les différents modes IOS</a:t>
            </a:r>
          </a:p>
          <a:p>
            <a:pPr rtl="0">
              <a:lnSpc>
                <a:spcPct val="80000"/>
              </a:lnSpc>
              <a:buFontTx/>
              <a:buNone/>
            </a:pPr>
            <a:r>
              <a:rPr lang="fr-FR">
                <a:latin typeface="Arial" charset="0"/>
              </a:rPr>
              <a:t>2.2.6 - Remarque sur le contrôleur de syntaxe</a:t>
            </a:r>
          </a:p>
          <a:p>
            <a:pPr rtl="0">
              <a:lnSpc>
                <a:spcPct val="80000"/>
              </a:lnSpc>
              <a:buFontTx/>
              <a:buNone/>
            </a:pPr>
            <a:r>
              <a:rPr lang="fr-FR">
                <a:latin typeface="Arial" charset="0"/>
              </a:rPr>
              <a:t>2.2.7 - Contrôleur de syntaxe - Navigation entre les différents modes IOS</a:t>
            </a:r>
          </a:p>
          <a:p>
            <a:pPr rtl="0">
              <a:lnSpc>
                <a:spcPct val="80000"/>
              </a:lnSpc>
              <a:buFontTx/>
              <a:buNone/>
            </a:pPr>
            <a:r>
              <a:rPr lang="fr-FR"/>
              <a:t>2.2.8 - Vérifiez votre compréhension - Navigation d'IOS</a:t>
            </a:r>
          </a:p>
        </p:txBody>
      </p:sp>
    </p:spTree>
    <p:extLst>
      <p:ext uri="{BB962C8B-B14F-4D97-AF65-F5344CB8AC3E}">
        <p14:creationId xmlns:p14="http://schemas.microsoft.com/office/powerpoint/2010/main" val="2284750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2.3 - La Structure des commandes</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29</a:t>
            </a:fld>
          </a:p>
        </p:txBody>
      </p:sp>
    </p:spTree>
    <p:extLst>
      <p:ext uri="{BB962C8B-B14F-4D97-AF65-F5344CB8AC3E}">
        <p14:creationId xmlns:p14="http://schemas.microsoft.com/office/powerpoint/2010/main" val="10112177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2.3 - La Structure des commandes</a:t>
            </a:r>
          </a:p>
          <a:p>
            <a:pPr rtl="0">
              <a:lnSpc>
                <a:spcPct val="80000"/>
              </a:lnSpc>
              <a:buFontTx/>
              <a:buNone/>
            </a:pPr>
            <a:r>
              <a:rPr lang="fr-FR">
                <a:latin typeface="Arial" charset="0"/>
              </a:rPr>
              <a:t>2.3.1 - Structure des commandes IOS de base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30</a:t>
            </a:fld>
          </a:p>
        </p:txBody>
      </p:sp>
    </p:spTree>
    <p:extLst>
      <p:ext uri="{BB962C8B-B14F-4D97-AF65-F5344CB8AC3E}">
        <p14:creationId xmlns:p14="http://schemas.microsoft.com/office/powerpoint/2010/main" val="21301549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2.3 - La Structure des commandes</a:t>
            </a:r>
          </a:p>
          <a:p>
            <a:pPr rtl="0">
              <a:lnSpc>
                <a:spcPct val="80000"/>
              </a:lnSpc>
              <a:buFontTx/>
              <a:buNone/>
            </a:pPr>
            <a:r>
              <a:rPr lang="fr-FR">
                <a:latin typeface="Arial" charset="0"/>
              </a:rPr>
              <a:t>2.3.2 - Vérification de la syntaxe des commandes IOS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31</a:t>
            </a:fld>
          </a:p>
        </p:txBody>
      </p:sp>
    </p:spTree>
    <p:extLst>
      <p:ext uri="{BB962C8B-B14F-4D97-AF65-F5344CB8AC3E}">
        <p14:creationId xmlns:p14="http://schemas.microsoft.com/office/powerpoint/2010/main" val="2927551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false">
                <a:ea typeface="ＭＳ Ｐゴシック" pitchFamily="34" charset="-128"/>
              </a:rPr>
              <a:pPr algn="r"/>
              <a:t>5</a:t>
            </a:fld>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2.3 - La Structure des commandes</a:t>
            </a:r>
          </a:p>
          <a:p>
            <a:pPr rtl="0">
              <a:lnSpc>
                <a:spcPct val="80000"/>
              </a:lnSpc>
              <a:buFontTx/>
              <a:buNone/>
            </a:pPr>
            <a:r>
              <a:rPr lang="fr-FR">
                <a:latin typeface="Arial" charset="0"/>
              </a:rPr>
              <a:t>2.3.2 - Vérification de la syntaxe des commandes IOS </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32</a:t>
            </a:fld>
          </a:p>
        </p:txBody>
      </p:sp>
    </p:spTree>
    <p:extLst>
      <p:ext uri="{BB962C8B-B14F-4D97-AF65-F5344CB8AC3E}">
        <p14:creationId xmlns:p14="http://schemas.microsoft.com/office/powerpoint/2010/main" val="13061491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2.3 - La Structure des commandes</a:t>
            </a:r>
          </a:p>
          <a:p>
            <a:pPr rtl="0">
              <a:lnSpc>
                <a:spcPct val="80000"/>
              </a:lnSpc>
              <a:buFontTx/>
              <a:buNone/>
            </a:pPr>
            <a:r>
              <a:rPr lang="fr-FR">
                <a:latin typeface="Arial" charset="0"/>
              </a:rPr>
              <a:t>2.3.3 - Fonctionnalités d'aide d'IOS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33</a:t>
            </a:fld>
          </a:p>
        </p:txBody>
      </p:sp>
    </p:spTree>
    <p:extLst>
      <p:ext uri="{BB962C8B-B14F-4D97-AF65-F5344CB8AC3E}">
        <p14:creationId xmlns:p14="http://schemas.microsoft.com/office/powerpoint/2010/main" val="262644630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34</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2.3 - La Structure des commandes</a:t>
            </a:r>
          </a:p>
          <a:p>
            <a:pPr rtl="0">
              <a:lnSpc>
                <a:spcPct val="80000"/>
              </a:lnSpc>
              <a:buFontTx/>
              <a:buNone/>
            </a:pPr>
            <a:r>
              <a:rPr lang="fr-FR">
                <a:latin typeface="Arial" charset="0"/>
              </a:rPr>
              <a:t>2.3.4 - Vidéo - Aide contextuelle et Vérificateur de syntaxe des commandes</a:t>
            </a:r>
          </a:p>
          <a:p>
            <a:pPr>
              <a:lnSpc>
                <a:spcPct val="80000"/>
              </a:lnSpc>
              <a:buFontTx/>
              <a:buNone/>
            </a:pPr>
            <a:endParaRPr lang="en-US" dirty="0"/>
          </a:p>
        </p:txBody>
      </p:sp>
    </p:spTree>
    <p:extLst>
      <p:ext uri="{BB962C8B-B14F-4D97-AF65-F5344CB8AC3E}">
        <p14:creationId xmlns:p14="http://schemas.microsoft.com/office/powerpoint/2010/main" val="33014650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2.3 - La Structure des commandes</a:t>
            </a:r>
          </a:p>
          <a:p>
            <a:pPr rtl="0">
              <a:lnSpc>
                <a:spcPct val="80000"/>
              </a:lnSpc>
              <a:buFontTx/>
              <a:buNone/>
            </a:pPr>
            <a:r>
              <a:rPr lang="fr-FR">
                <a:latin typeface="Arial" charset="0"/>
              </a:rPr>
              <a:t>2.3.5 - Touches d’accès rapide et raccourcis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35</a:t>
            </a:fld>
          </a:p>
        </p:txBody>
      </p:sp>
    </p:spTree>
    <p:extLst>
      <p:ext uri="{BB962C8B-B14F-4D97-AF65-F5344CB8AC3E}">
        <p14:creationId xmlns:p14="http://schemas.microsoft.com/office/powerpoint/2010/main" val="31757654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2.3 - La Structure des commandes</a:t>
            </a:r>
          </a:p>
          <a:p>
            <a:pPr rtl="0">
              <a:lnSpc>
                <a:spcPct val="80000"/>
              </a:lnSpc>
              <a:buFontTx/>
              <a:buNone/>
            </a:pPr>
            <a:r>
              <a:rPr lang="fr-FR">
                <a:latin typeface="Arial" charset="0"/>
              </a:rPr>
              <a:t>2.3.5 - Touches d’accès rapide et raccourcis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36</a:t>
            </a:fld>
          </a:p>
        </p:txBody>
      </p:sp>
    </p:spTree>
    <p:extLst>
      <p:ext uri="{BB962C8B-B14F-4D97-AF65-F5344CB8AC3E}">
        <p14:creationId xmlns:p14="http://schemas.microsoft.com/office/powerpoint/2010/main" val="139970175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2.3 - La Structure des commandes</a:t>
            </a:r>
          </a:p>
          <a:p>
            <a:pPr rtl="0">
              <a:lnSpc>
                <a:spcPct val="80000"/>
              </a:lnSpc>
              <a:buFontTx/>
              <a:buNone/>
            </a:pPr>
            <a:r>
              <a:rPr lang="fr-FR">
                <a:latin typeface="Arial" charset="0"/>
              </a:rPr>
              <a:t>2.3.5 - Touches d’accès rapide et raccourcis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37</a:t>
            </a:fld>
          </a:p>
        </p:txBody>
      </p:sp>
    </p:spTree>
    <p:extLst>
      <p:ext uri="{BB962C8B-B14F-4D97-AF65-F5344CB8AC3E}">
        <p14:creationId xmlns:p14="http://schemas.microsoft.com/office/powerpoint/2010/main" val="345073836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38</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2.3 - La Structure des commandes</a:t>
            </a:r>
          </a:p>
          <a:p>
            <a:pPr rtl="0">
              <a:lnSpc>
                <a:spcPct val="80000"/>
              </a:lnSpc>
              <a:buFontTx/>
              <a:buNone/>
            </a:pPr>
            <a:r>
              <a:rPr lang="fr-FR">
                <a:latin typeface="Arial" charset="0"/>
              </a:rPr>
              <a:t>2.3.6 - Vidéo - Raccourcis et touches de raccourci</a:t>
            </a:r>
          </a:p>
        </p:txBody>
      </p:sp>
    </p:spTree>
    <p:extLst>
      <p:ext uri="{BB962C8B-B14F-4D97-AF65-F5344CB8AC3E}">
        <p14:creationId xmlns:p14="http://schemas.microsoft.com/office/powerpoint/2010/main" val="6582806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39</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2.3 - La Structure des commandes</a:t>
            </a:r>
          </a:p>
          <a:p>
            <a:pPr rtl="0">
              <a:lnSpc>
                <a:spcPct val="80000"/>
              </a:lnSpc>
              <a:buFontTx/>
              <a:buNone/>
            </a:pPr>
            <a:r>
              <a:rPr lang="fr-FR">
                <a:latin typeface="Arial" charset="0"/>
              </a:rPr>
              <a:t>2.3.7 – Packet Tracer – Naviguer dans Cisco IOS</a:t>
            </a:r>
          </a:p>
        </p:txBody>
      </p:sp>
    </p:spTree>
    <p:extLst>
      <p:ext uri="{BB962C8B-B14F-4D97-AF65-F5344CB8AC3E}">
        <p14:creationId xmlns:p14="http://schemas.microsoft.com/office/powerpoint/2010/main" val="246861465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40</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2.3 - La Structure des commandes</a:t>
            </a:r>
          </a:p>
          <a:p>
            <a:pPr rtl="0">
              <a:lnSpc>
                <a:spcPct val="80000"/>
              </a:lnSpc>
              <a:buFontTx/>
              <a:buNone/>
            </a:pPr>
            <a:r>
              <a:rPr lang="fr-FR">
                <a:latin typeface="Arial" charset="0"/>
              </a:rPr>
              <a:t>2.3.8 – PTPM et TP – Naviguer dans l'IOS en utilisant Tera Term pour la connectivité des consoles.</a:t>
            </a:r>
          </a:p>
        </p:txBody>
      </p:sp>
    </p:spTree>
    <p:extLst>
      <p:ext uri="{BB962C8B-B14F-4D97-AF65-F5344CB8AC3E}">
        <p14:creationId xmlns:p14="http://schemas.microsoft.com/office/powerpoint/2010/main" val="90509041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2.4 - Configuration de base de périphérique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41</a:t>
            </a:fld>
          </a:p>
        </p:txBody>
      </p:sp>
    </p:spTree>
    <p:extLst>
      <p:ext uri="{BB962C8B-B14F-4D97-AF65-F5344CB8AC3E}">
        <p14:creationId xmlns:p14="http://schemas.microsoft.com/office/powerpoint/2010/main" val="1764100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false">
                <a:ea typeface="ＭＳ Ｐゴシック" pitchFamily="34" charset="-128"/>
              </a:rPr>
              <a:pPr algn="r"/>
              <a:t>6</a:t>
            </a:fld>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6977174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42</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2.4 - Configuration de base de périphérique</a:t>
            </a:r>
          </a:p>
          <a:p>
            <a:pPr rtl="0">
              <a:lnSpc>
                <a:spcPct val="80000"/>
              </a:lnSpc>
              <a:buFontTx/>
              <a:buNone/>
            </a:pPr>
            <a:r>
              <a:rPr lang="fr-FR">
                <a:latin typeface="Arial" charset="0"/>
              </a:rPr>
              <a:t>2.4.1 - Nom du périphérique</a:t>
            </a:r>
          </a:p>
          <a:p>
            <a:endParaRPr lang="en-US" dirty="0"/>
          </a:p>
        </p:txBody>
      </p:sp>
    </p:spTree>
    <p:extLst>
      <p:ext uri="{BB962C8B-B14F-4D97-AF65-F5344CB8AC3E}">
        <p14:creationId xmlns:p14="http://schemas.microsoft.com/office/powerpoint/2010/main" val="325544858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43</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2.4 - Configuration de base de périphérique</a:t>
            </a:r>
          </a:p>
          <a:p>
            <a:pPr rtl="0">
              <a:lnSpc>
                <a:spcPct val="80000"/>
              </a:lnSpc>
              <a:buFontTx/>
              <a:buNone/>
            </a:pPr>
            <a:r>
              <a:rPr lang="fr-FR">
                <a:latin typeface="Arial" charset="0"/>
              </a:rPr>
              <a:t>2.4.2 - Recommandations relatives aux mots de passe forts</a:t>
            </a:r>
          </a:p>
          <a:p>
            <a:endParaRPr lang="en-US" dirty="0"/>
          </a:p>
        </p:txBody>
      </p:sp>
    </p:spTree>
    <p:extLst>
      <p:ext uri="{BB962C8B-B14F-4D97-AF65-F5344CB8AC3E}">
        <p14:creationId xmlns:p14="http://schemas.microsoft.com/office/powerpoint/2010/main" val="331712542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44</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2.4 - Configuration de base de périphérique</a:t>
            </a:r>
          </a:p>
          <a:p>
            <a:pPr rtl="0">
              <a:lnSpc>
                <a:spcPct val="80000"/>
              </a:lnSpc>
              <a:buFontTx/>
              <a:buNone/>
            </a:pPr>
            <a:r>
              <a:rPr lang="fr-FR">
                <a:latin typeface="Arial" charset="0"/>
              </a:rPr>
              <a:t>2.4.3 - Configurer les mots de passe</a:t>
            </a:r>
          </a:p>
          <a:p>
            <a:endParaRPr lang="en-US" dirty="0"/>
          </a:p>
        </p:txBody>
      </p:sp>
    </p:spTree>
    <p:extLst>
      <p:ext uri="{BB962C8B-B14F-4D97-AF65-F5344CB8AC3E}">
        <p14:creationId xmlns:p14="http://schemas.microsoft.com/office/powerpoint/2010/main" val="255299387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45</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2.4 - Configuration de base de périphérique</a:t>
            </a:r>
          </a:p>
          <a:p>
            <a:pPr rtl="0">
              <a:lnSpc>
                <a:spcPct val="80000"/>
              </a:lnSpc>
              <a:buFontTx/>
              <a:buNone/>
            </a:pPr>
            <a:r>
              <a:rPr lang="fr-FR">
                <a:latin typeface="Arial" charset="0"/>
              </a:rPr>
              <a:t>2.4.3 - Configurer les mots de passe</a:t>
            </a:r>
          </a:p>
          <a:p>
            <a:endParaRPr lang="en-US" dirty="0"/>
          </a:p>
          <a:p>
            <a:endParaRPr lang="en-US" dirty="0"/>
          </a:p>
        </p:txBody>
      </p:sp>
    </p:spTree>
    <p:extLst>
      <p:ext uri="{BB962C8B-B14F-4D97-AF65-F5344CB8AC3E}">
        <p14:creationId xmlns:p14="http://schemas.microsoft.com/office/powerpoint/2010/main" val="6035516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46</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2.4 - Configuration de base de périphérique</a:t>
            </a:r>
          </a:p>
          <a:p>
            <a:pPr rtl="0">
              <a:lnSpc>
                <a:spcPct val="80000"/>
              </a:lnSpc>
              <a:buFontTx/>
              <a:buNone/>
            </a:pPr>
            <a:r>
              <a:rPr lang="fr-FR">
                <a:latin typeface="Arial" charset="0"/>
              </a:rPr>
              <a:t>2.4.4 - Chiffrer les mots de passe</a:t>
            </a:r>
          </a:p>
          <a:p>
            <a:endParaRPr lang="en-US" dirty="0"/>
          </a:p>
          <a:p>
            <a:endParaRPr lang="en-US" dirty="0"/>
          </a:p>
        </p:txBody>
      </p:sp>
    </p:spTree>
    <p:extLst>
      <p:ext uri="{BB962C8B-B14F-4D97-AF65-F5344CB8AC3E}">
        <p14:creationId xmlns:p14="http://schemas.microsoft.com/office/powerpoint/2010/main" val="24696622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47</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2.4 - Configuration de base de périphérique</a:t>
            </a:r>
          </a:p>
          <a:p>
            <a:pPr rtl="0">
              <a:lnSpc>
                <a:spcPct val="80000"/>
              </a:lnSpc>
              <a:buFontTx/>
              <a:buNone/>
            </a:pPr>
            <a:r>
              <a:rPr lang="fr-FR">
                <a:latin typeface="Arial" charset="0"/>
              </a:rPr>
              <a:t>2.4.5 - Messages de bannière</a:t>
            </a:r>
          </a:p>
          <a:p>
            <a:endParaRPr lang="en-US" dirty="0"/>
          </a:p>
          <a:p>
            <a:endParaRPr lang="en-US" dirty="0"/>
          </a:p>
        </p:txBody>
      </p:sp>
    </p:spTree>
    <p:extLst>
      <p:ext uri="{BB962C8B-B14F-4D97-AF65-F5344CB8AC3E}">
        <p14:creationId xmlns:p14="http://schemas.microsoft.com/office/powerpoint/2010/main" val="384211554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48</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2.4 - Configuration de base de périphérique</a:t>
            </a:r>
          </a:p>
          <a:p>
            <a:pPr rtl="0">
              <a:lnSpc>
                <a:spcPct val="80000"/>
              </a:lnSpc>
              <a:buFontTx/>
              <a:buNone/>
            </a:pPr>
            <a:r>
              <a:rPr lang="fr-FR">
                <a:latin typeface="Arial" charset="0"/>
              </a:rPr>
              <a:t>2.4.6 - Vidéo -Accès administratif sécurisé à un commutateur</a:t>
            </a:r>
          </a:p>
          <a:p>
            <a:pPr rtl="0">
              <a:lnSpc>
                <a:spcPct val="80000"/>
              </a:lnSpc>
              <a:buFontTx/>
              <a:buNone/>
            </a:pPr>
            <a:r>
              <a:rPr lang="fr-FR">
                <a:latin typeface="Arial" charset="0"/>
              </a:rPr>
              <a:t>2.4.7 - Contrôleur de syntaxe - Configuration de base de périphérique</a:t>
            </a:r>
          </a:p>
          <a:p>
            <a:pPr rtl="0">
              <a:lnSpc>
                <a:spcPct val="80000"/>
              </a:lnSpc>
              <a:buFontTx/>
              <a:buNone/>
            </a:pPr>
            <a:r>
              <a:rPr lang="fr-FR">
                <a:latin typeface="Arial" charset="0"/>
              </a:rPr>
              <a:t>2.4.8 - Vérifiez votre compréhension - Configuration de base de périphérique</a:t>
            </a:r>
          </a:p>
          <a:p>
            <a:endParaRPr lang="en-US" dirty="0"/>
          </a:p>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38669944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2.5 - Enregistrement des configurations</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49</a:t>
            </a:fld>
          </a:p>
        </p:txBody>
      </p:sp>
    </p:spTree>
    <p:extLst>
      <p:ext uri="{BB962C8B-B14F-4D97-AF65-F5344CB8AC3E}">
        <p14:creationId xmlns:p14="http://schemas.microsoft.com/office/powerpoint/2010/main" val="155217565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50</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2.5 - Enregistrement des configurations</a:t>
            </a:r>
          </a:p>
          <a:p>
            <a:pPr rtl="0">
              <a:lnSpc>
                <a:spcPct val="80000"/>
              </a:lnSpc>
              <a:buFontTx/>
              <a:buNone/>
            </a:pPr>
            <a:r>
              <a:rPr lang="fr-FR">
                <a:latin typeface="Arial" charset="0"/>
              </a:rPr>
              <a:t>2.5.1 - Fichier de configuration</a:t>
            </a:r>
          </a:p>
          <a:p>
            <a:endParaRPr lang="en-US" dirty="0"/>
          </a:p>
        </p:txBody>
      </p:sp>
    </p:spTree>
    <p:extLst>
      <p:ext uri="{BB962C8B-B14F-4D97-AF65-F5344CB8AC3E}">
        <p14:creationId xmlns:p14="http://schemas.microsoft.com/office/powerpoint/2010/main" val="12890589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51</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2.5 - Enregistrement des configurations</a:t>
            </a:r>
          </a:p>
          <a:p>
            <a:pPr rtl="0">
              <a:lnSpc>
                <a:spcPct val="80000"/>
              </a:lnSpc>
              <a:buFontTx/>
              <a:buNone/>
            </a:pPr>
            <a:r>
              <a:rPr lang="fr-FR">
                <a:latin typeface="Arial" charset="0"/>
              </a:rPr>
              <a:t>2.5.2 - Modifier la configuration en cours</a:t>
            </a:r>
          </a:p>
          <a:p>
            <a:endParaRPr lang="en-US" dirty="0"/>
          </a:p>
        </p:txBody>
      </p:sp>
    </p:spTree>
    <p:extLst>
      <p:ext uri="{BB962C8B-B14F-4D97-AF65-F5344CB8AC3E}">
        <p14:creationId xmlns:p14="http://schemas.microsoft.com/office/powerpoint/2010/main" val="1243199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false"/>
              <a:pPr algn="r"/>
              <a:t>7</a:t>
            </a:fld>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52</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2.5 - Enregistrement des configurations</a:t>
            </a:r>
          </a:p>
          <a:p>
            <a:pPr rtl="0">
              <a:lnSpc>
                <a:spcPct val="80000"/>
              </a:lnSpc>
              <a:buFontTx/>
              <a:buNone/>
            </a:pPr>
            <a:r>
              <a:rPr lang="fr-FR">
                <a:latin typeface="Arial" charset="0"/>
              </a:rPr>
              <a:t>2.5.3 - Vidéo - Modifier la configuration en cours</a:t>
            </a:r>
          </a:p>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43715633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53</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2.5 - Enregistrement des configurations</a:t>
            </a:r>
          </a:p>
          <a:p>
            <a:pPr rtl="0">
              <a:lnSpc>
                <a:spcPct val="80000"/>
              </a:lnSpc>
              <a:buFontTx/>
              <a:buNone/>
            </a:pPr>
            <a:r>
              <a:rPr lang="fr-FR">
                <a:latin typeface="Arial" charset="0"/>
              </a:rPr>
              <a:t>2.5.4 - Capture de la configuration dans un fichier texte</a:t>
            </a:r>
          </a:p>
          <a:p>
            <a:endParaRPr lang="en-US" dirty="0"/>
          </a:p>
        </p:txBody>
      </p:sp>
    </p:spTree>
    <p:extLst>
      <p:ext uri="{BB962C8B-B14F-4D97-AF65-F5344CB8AC3E}">
        <p14:creationId xmlns:p14="http://schemas.microsoft.com/office/powerpoint/2010/main" val="313253743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54</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2.5 - Enregistrement des configurations</a:t>
            </a:r>
          </a:p>
          <a:p>
            <a:pPr rtl="0">
              <a:lnSpc>
                <a:spcPct val="80000"/>
              </a:lnSpc>
              <a:buFontTx/>
              <a:buNone/>
            </a:pPr>
            <a:r>
              <a:rPr lang="fr-FR">
                <a:latin typeface="Arial" charset="0"/>
              </a:rPr>
              <a:t>2.5.4 - Capture de la configuration dans un fichier texte</a:t>
            </a:r>
          </a:p>
          <a:p>
            <a:endParaRPr lang="en-US" dirty="0"/>
          </a:p>
        </p:txBody>
      </p:sp>
    </p:spTree>
    <p:extLst>
      <p:ext uri="{BB962C8B-B14F-4D97-AF65-F5344CB8AC3E}">
        <p14:creationId xmlns:p14="http://schemas.microsoft.com/office/powerpoint/2010/main" val="345138443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55</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2.5 - Enregistrement des configurations</a:t>
            </a:r>
          </a:p>
          <a:p>
            <a:pPr rtl="0">
              <a:lnSpc>
                <a:spcPct val="80000"/>
              </a:lnSpc>
              <a:buFontTx/>
              <a:buNone/>
            </a:pPr>
            <a:r>
              <a:rPr lang="fr-FR">
                <a:latin typeface="Arial" charset="0"/>
              </a:rPr>
              <a:t>2.5.5 - Packet Tracer - Configuration des paramètres initiaux du commutateur</a:t>
            </a:r>
          </a:p>
        </p:txBody>
      </p:sp>
    </p:spTree>
    <p:extLst>
      <p:ext uri="{BB962C8B-B14F-4D97-AF65-F5344CB8AC3E}">
        <p14:creationId xmlns:p14="http://schemas.microsoft.com/office/powerpoint/2010/main" val="120737854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2.6 - Ports et adresses</a:t>
            </a:r>
          </a:p>
        </p:txBody>
      </p:sp>
      <p:sp>
        <p:nvSpPr>
          <p:cNvPr id="4" name="Slide Number Placeholder 3"/>
          <p:cNvSpPr>
            <a:spLocks noGrp="1"/>
          </p:cNvSpPr>
          <p:nvPr>
            <p:ph type="sldNum" sz="quarter" idx="10"/>
          </p:nvPr>
        </p:nvSpPr>
        <p:spPr/>
        <p:txBody>
          <a:bodyPr/>
          <a:lstStyle/>
          <a:p>
            <a:pPr rtl="0"/>
            <a:fld id="{5641018C-6CAF-B84E-B92C-ECB119457FBA}" type="slidenum">
              <a:rPr/>
              <a:t>56</a:t>
            </a:fld>
          </a:p>
        </p:txBody>
      </p:sp>
    </p:spTree>
    <p:extLst>
      <p:ext uri="{BB962C8B-B14F-4D97-AF65-F5344CB8AC3E}">
        <p14:creationId xmlns:p14="http://schemas.microsoft.com/office/powerpoint/2010/main" val="176403250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57</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2.6 - Ports et adresses</a:t>
            </a:r>
          </a:p>
          <a:p>
            <a:pPr rtl="0">
              <a:lnSpc>
                <a:spcPct val="80000"/>
              </a:lnSpc>
              <a:buFontTx/>
              <a:buNone/>
            </a:pPr>
            <a:r>
              <a:rPr lang="fr-FR">
                <a:latin typeface="Arial" charset="0"/>
              </a:rPr>
              <a:t>2.6.1 - Adresses IP</a:t>
            </a:r>
          </a:p>
          <a:p>
            <a:endParaRPr lang="en-US" dirty="0"/>
          </a:p>
        </p:txBody>
      </p:sp>
    </p:spTree>
    <p:extLst>
      <p:ext uri="{BB962C8B-B14F-4D97-AF65-F5344CB8AC3E}">
        <p14:creationId xmlns:p14="http://schemas.microsoft.com/office/powerpoint/2010/main" val="179900497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58</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2.6 - Ports et adresses</a:t>
            </a:r>
          </a:p>
          <a:p>
            <a:pPr rtl="0">
              <a:lnSpc>
                <a:spcPct val="80000"/>
              </a:lnSpc>
              <a:buFontTx/>
              <a:buNone/>
            </a:pPr>
            <a:r>
              <a:rPr lang="fr-FR">
                <a:latin typeface="Arial" charset="0"/>
              </a:rPr>
              <a:t>2.6.1 - Adresses IP</a:t>
            </a:r>
          </a:p>
          <a:p>
            <a:endParaRPr lang="en-US" dirty="0"/>
          </a:p>
        </p:txBody>
      </p:sp>
    </p:spTree>
    <p:extLst>
      <p:ext uri="{BB962C8B-B14F-4D97-AF65-F5344CB8AC3E}">
        <p14:creationId xmlns:p14="http://schemas.microsoft.com/office/powerpoint/2010/main" val="387927360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59</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2.6 - Ports et adresses</a:t>
            </a:r>
          </a:p>
          <a:p>
            <a:pPr rtl="0">
              <a:lnSpc>
                <a:spcPct val="80000"/>
              </a:lnSpc>
              <a:buFontTx/>
              <a:buNone/>
            </a:pPr>
            <a:r>
              <a:rPr lang="fr-FR">
                <a:latin typeface="Arial" charset="0"/>
              </a:rPr>
              <a:t>2.6.2 - Interfaces et ports</a:t>
            </a:r>
          </a:p>
          <a:p>
            <a:pPr rtl="0">
              <a:lnSpc>
                <a:spcPct val="80000"/>
              </a:lnSpc>
              <a:buFontTx/>
              <a:buNone/>
            </a:pPr>
            <a:r>
              <a:rPr lang="fr-FR">
                <a:latin typeface="Arial" charset="0"/>
              </a:rPr>
              <a:t>2.6.3 - Vérifiez votre compréhension - Ports et adresses</a:t>
            </a:r>
          </a:p>
          <a:p>
            <a:endParaRPr lang="en-US" dirty="0"/>
          </a:p>
        </p:txBody>
      </p:sp>
    </p:spTree>
    <p:extLst>
      <p:ext uri="{BB962C8B-B14F-4D97-AF65-F5344CB8AC3E}">
        <p14:creationId xmlns:p14="http://schemas.microsoft.com/office/powerpoint/2010/main" val="239641152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2.7 - Configuration de l'adressage IP</a:t>
            </a:r>
          </a:p>
        </p:txBody>
      </p:sp>
      <p:sp>
        <p:nvSpPr>
          <p:cNvPr id="4" name="Slide Number Placeholder 3"/>
          <p:cNvSpPr>
            <a:spLocks noGrp="1"/>
          </p:cNvSpPr>
          <p:nvPr>
            <p:ph type="sldNum" sz="quarter" idx="10"/>
          </p:nvPr>
        </p:nvSpPr>
        <p:spPr/>
        <p:txBody>
          <a:bodyPr/>
          <a:lstStyle/>
          <a:p>
            <a:pPr rtl="0"/>
            <a:fld id="{5641018C-6CAF-B84E-B92C-ECB119457FBA}" type="slidenum">
              <a:rPr/>
              <a:t>60</a:t>
            </a:fld>
          </a:p>
        </p:txBody>
      </p:sp>
    </p:spTree>
    <p:extLst>
      <p:ext uri="{BB962C8B-B14F-4D97-AF65-F5344CB8AC3E}">
        <p14:creationId xmlns:p14="http://schemas.microsoft.com/office/powerpoint/2010/main" val="118663415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61</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2.7 - Configuration de l'adressage IP</a:t>
            </a:r>
          </a:p>
          <a:p>
            <a:pPr rtl="0">
              <a:lnSpc>
                <a:spcPct val="80000"/>
              </a:lnSpc>
              <a:buFontTx/>
              <a:buNone/>
            </a:pPr>
            <a:r>
              <a:rPr lang="fr-FR">
                <a:latin typeface="Arial" charset="0"/>
              </a:rPr>
              <a:t>2.7.1 - Configuration manuelle des adresses IP pour les périphériques finaux</a:t>
            </a:r>
          </a:p>
          <a:p>
            <a:endParaRPr lang="en-US" dirty="0"/>
          </a:p>
        </p:txBody>
      </p:sp>
    </p:spTree>
    <p:extLst>
      <p:ext uri="{BB962C8B-B14F-4D97-AF65-F5344CB8AC3E}">
        <p14:creationId xmlns:p14="http://schemas.microsoft.com/office/powerpoint/2010/main" val="2506974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false"/>
              <a:pPr algn="r"/>
              <a:t>8</a:t>
            </a:fld>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58792403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62</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2.7 - Configuration de l'adressage IP</a:t>
            </a:r>
          </a:p>
          <a:p>
            <a:pPr rtl="0">
              <a:lnSpc>
                <a:spcPct val="80000"/>
              </a:lnSpc>
              <a:buFontTx/>
              <a:buNone/>
            </a:pPr>
            <a:r>
              <a:rPr lang="fr-FR">
                <a:latin typeface="Arial" charset="0"/>
              </a:rPr>
              <a:t> 2.7.2 - Configuration automatique des adresses IP des périphériques finaux</a:t>
            </a:r>
          </a:p>
          <a:p>
            <a:pPr rtl="0"/>
            <a:r>
              <a:rPr lang="fr-FR"/>
              <a:t>2.7.3 - Contrôleur de syntaxe - Vérification de la configuration IP de Windows PC</a:t>
            </a:r>
          </a:p>
        </p:txBody>
      </p:sp>
    </p:spTree>
    <p:extLst>
      <p:ext uri="{BB962C8B-B14F-4D97-AF65-F5344CB8AC3E}">
        <p14:creationId xmlns:p14="http://schemas.microsoft.com/office/powerpoint/2010/main" val="273118475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63</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2.7 - Configuration de l'adressage IP</a:t>
            </a:r>
          </a:p>
          <a:p>
            <a:pPr rtl="0">
              <a:lnSpc>
                <a:spcPct val="80000"/>
              </a:lnSpc>
              <a:buFontTx/>
              <a:buNone/>
            </a:pPr>
            <a:r>
              <a:rPr lang="fr-FR">
                <a:latin typeface="Arial" charset="0"/>
              </a:rPr>
              <a:t>2.7.4 - Configuration de l'interface de commutateur virtuelle</a:t>
            </a:r>
          </a:p>
          <a:p>
            <a:pPr rtl="0"/>
            <a:r>
              <a:rPr lang="fr-FR"/>
              <a:t>2.7.5 - Contrôleur de syntaxe - Configuration de l'interface de commutateur virtuelle</a:t>
            </a:r>
          </a:p>
        </p:txBody>
      </p:sp>
    </p:spTree>
    <p:extLst>
      <p:ext uri="{BB962C8B-B14F-4D97-AF65-F5344CB8AC3E}">
        <p14:creationId xmlns:p14="http://schemas.microsoft.com/office/powerpoint/2010/main" val="304959890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64</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2.7 - Configuration de l'adressage IP</a:t>
            </a:r>
          </a:p>
          <a:p>
            <a:pPr rtl="0">
              <a:lnSpc>
                <a:spcPct val="80000"/>
              </a:lnSpc>
              <a:buFontTx/>
              <a:buNone/>
            </a:pPr>
            <a:r>
              <a:rPr lang="fr-FR">
                <a:latin typeface="Arial" charset="0"/>
              </a:rPr>
              <a:t>2.7.6 - Packet Tracer- Mise en œuvre de la connectivité de base</a:t>
            </a:r>
          </a:p>
        </p:txBody>
      </p:sp>
    </p:spTree>
    <p:extLst>
      <p:ext uri="{BB962C8B-B14F-4D97-AF65-F5344CB8AC3E}">
        <p14:creationId xmlns:p14="http://schemas.microsoft.com/office/powerpoint/2010/main" val="285197310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2.8 - Vérification de la connectivité</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65</a:t>
            </a:fld>
          </a:p>
        </p:txBody>
      </p:sp>
    </p:spTree>
    <p:extLst>
      <p:ext uri="{BB962C8B-B14F-4D97-AF65-F5344CB8AC3E}">
        <p14:creationId xmlns:p14="http://schemas.microsoft.com/office/powerpoint/2010/main" val="374676931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66</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2.8 - Vérification de la connectivité</a:t>
            </a:r>
          </a:p>
          <a:p>
            <a:pPr rtl="0">
              <a:lnSpc>
                <a:spcPct val="80000"/>
              </a:lnSpc>
              <a:buFontTx/>
              <a:buNone/>
            </a:pPr>
            <a:r>
              <a:rPr lang="fr-FR">
                <a:latin typeface="Arial" charset="0"/>
              </a:rPr>
              <a:t>2.8.1 - Vidéo - Tester l'attribution de l'interface</a:t>
            </a:r>
          </a:p>
          <a:p>
            <a:pPr>
              <a:lnSpc>
                <a:spcPct val="80000"/>
              </a:lnSpc>
              <a:buFontTx/>
              <a:buNone/>
            </a:pPr>
            <a:endParaRPr lang="en-US" dirty="0"/>
          </a:p>
        </p:txBody>
      </p:sp>
    </p:spTree>
    <p:extLst>
      <p:ext uri="{BB962C8B-B14F-4D97-AF65-F5344CB8AC3E}">
        <p14:creationId xmlns:p14="http://schemas.microsoft.com/office/powerpoint/2010/main" val="3836208147"/>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67</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2.8 - Vérification de la connectivité</a:t>
            </a:r>
          </a:p>
          <a:p>
            <a:pPr rtl="0">
              <a:lnSpc>
                <a:spcPct val="80000"/>
              </a:lnSpc>
              <a:buFontTx/>
              <a:buNone/>
            </a:pPr>
            <a:r>
              <a:rPr lang="fr-FR">
                <a:latin typeface="Arial" charset="0"/>
              </a:rPr>
              <a:t>2.8.2 - Vidéo - Test de connectivité de bout en bout</a:t>
            </a:r>
          </a:p>
        </p:txBody>
      </p:sp>
    </p:spTree>
    <p:extLst>
      <p:ext uri="{BB962C8B-B14F-4D97-AF65-F5344CB8AC3E}">
        <p14:creationId xmlns:p14="http://schemas.microsoft.com/office/powerpoint/2010/main" val="152684169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2.9 – Module pratique et questionnaire</a:t>
            </a:r>
          </a:p>
        </p:txBody>
      </p:sp>
      <p:sp>
        <p:nvSpPr>
          <p:cNvPr id="4" name="Slide Number Placeholder 3"/>
          <p:cNvSpPr>
            <a:spLocks noGrp="1"/>
          </p:cNvSpPr>
          <p:nvPr>
            <p:ph type="sldNum" sz="quarter" idx="10"/>
          </p:nvPr>
        </p:nvSpPr>
        <p:spPr/>
        <p:txBody>
          <a:bodyPr/>
          <a:lstStyle/>
          <a:p>
            <a:pPr rtl="0"/>
            <a:fld id="{5641018C-6CAF-B84E-B92C-ECB119457FBA}" type="slidenum">
              <a:rPr/>
              <a:t>68</a:t>
            </a:fld>
          </a:p>
        </p:txBody>
      </p:sp>
    </p:spTree>
    <p:extLst>
      <p:ext uri="{BB962C8B-B14F-4D97-AF65-F5344CB8AC3E}">
        <p14:creationId xmlns:p14="http://schemas.microsoft.com/office/powerpoint/2010/main" val="221714368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69</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2.9 – Module pratique et questionnaire</a:t>
            </a:r>
          </a:p>
          <a:p>
            <a:pPr rtl="0">
              <a:lnSpc>
                <a:spcPct val="80000"/>
              </a:lnSpc>
              <a:buFontTx/>
              <a:buNone/>
            </a:pPr>
            <a:r>
              <a:rPr lang="fr-FR">
                <a:latin typeface="Arial" charset="0"/>
              </a:rPr>
              <a:t>2.9.1 - Packet Tracer - Configuration des paramétrés de base de commutateur et de périphérique final</a:t>
            </a:r>
          </a:p>
        </p:txBody>
      </p:sp>
    </p:spTree>
    <p:extLst>
      <p:ext uri="{BB962C8B-B14F-4D97-AF65-F5344CB8AC3E}">
        <p14:creationId xmlns:p14="http://schemas.microsoft.com/office/powerpoint/2010/main" val="365203947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70</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2.9 – Module pratique et questionnaire</a:t>
            </a:r>
          </a:p>
          <a:p>
            <a:pPr rtl="0">
              <a:lnSpc>
                <a:spcPct val="80000"/>
              </a:lnSpc>
              <a:buFontTx/>
              <a:buNone/>
            </a:pPr>
            <a:r>
              <a:rPr lang="fr-FR">
                <a:latin typeface="Arial" charset="0"/>
              </a:rPr>
              <a:t>2.9.2 – PTPM et TP –  Configuration de base de commutateur et de périphérique final</a:t>
            </a:r>
          </a:p>
        </p:txBody>
      </p:sp>
    </p:spTree>
    <p:extLst>
      <p:ext uri="{BB962C8B-B14F-4D97-AF65-F5344CB8AC3E}">
        <p14:creationId xmlns:p14="http://schemas.microsoft.com/office/powerpoint/2010/main" val="168164330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71</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rtl="0">
              <a:lnSpc>
                <a:spcPct val="80000"/>
              </a:lnSpc>
              <a:buFontTx/>
              <a:buNone/>
            </a:pPr>
            <a:r>
              <a:rPr sz="1200" kern="1200" lang="fr-FR">
                <a:solidFill>
                  <a:schemeClr val="tx1"/>
                </a:solidFill>
                <a:latin typeface="Arial" charset="0"/>
                <a:ea typeface="ＭＳ Ｐゴシック" charset="0"/>
                <a:cs typeface="ＭＳ Ｐゴシック" charset="0"/>
              </a:rPr>
              <a:t>2.9 – Module pratique et questionnaire</a:t>
            </a:r>
          </a:p>
          <a:p>
            <a:pPr rtl="0">
              <a:lnSpc>
                <a:spcPct val="80000"/>
              </a:lnSpc>
              <a:buFontTx/>
              <a:buNone/>
            </a:pPr>
            <a:r>
              <a:rPr lang="fr-FR">
                <a:latin typeface="Arial" charset="0"/>
              </a:rPr>
              <a:t>2.9.3 - Qu'est-ce que j'ai appris dans ce module?</a:t>
            </a:r>
          </a:p>
          <a:p>
            <a:pPr rtl="0">
              <a:lnSpc>
                <a:spcPct val="80000"/>
              </a:lnSpc>
              <a:buFontTx/>
              <a:buNone/>
            </a:pPr>
            <a:r>
              <a:rPr lang="fr-FR">
                <a:latin typeface="Arial" charset="0"/>
              </a:rPr>
              <a:t>2.9.4 - Questionnaires de module - Configuration des paramètres de base de commutateur et de périphérique final</a:t>
            </a:r>
          </a:p>
        </p:txBody>
      </p:sp>
    </p:spTree>
    <p:extLst>
      <p:ext uri="{BB962C8B-B14F-4D97-AF65-F5344CB8AC3E}">
        <p14:creationId xmlns:p14="http://schemas.microsoft.com/office/powerpoint/2010/main" val="1476824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false"/>
              <a:pPr algn="r"/>
              <a:t>9</a:t>
            </a:fld>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89640664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72</a:t>
            </a:fld>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r>
              <a:rPr sz="1200" kern="1200" lang="fr-FR">
                <a:solidFill>
                  <a:schemeClr val="tx1"/>
                </a:solidFill>
                <a:latin typeface="Arial" charset="0"/>
                <a:ea typeface="ＭＳ Ｐゴシック" charset="0"/>
                <a:cs typeface="ＭＳ Ｐゴシック" charset="0"/>
              </a:rPr>
              <a:t>2 - Configuration de base de commutateur et de périphérique final</a:t>
            </a:r>
          </a:p>
          <a:p>
            <a:pPr marL="0" marR="0" lvl="0" indent="0" algn="l" defTabSz="457200" rtl="0" eaLnBrk="1" fontAlgn="auto" latinLnBrk="0" hangingPunct="1">
              <a:lnSpc>
                <a:spcPct val="80000"/>
              </a:lnSpc>
              <a:spcBef>
                <a:spcPts val="0"/>
              </a:spcBef>
              <a:spcAft>
                <a:spcPts val="0"/>
              </a:spcAft>
              <a:buClrTx/>
              <a:buSzTx/>
              <a:buFontTx/>
              <a:buNone/>
              <a:tabLst/>
              <a:defRPr/>
            </a:pPr>
            <a:r>
              <a:rPr lang="fr-FR"/>
              <a:t>Nouveaux termes/commandes</a:t>
            </a:r>
          </a:p>
        </p:txBody>
      </p:sp>
    </p:spTree>
    <p:extLst>
      <p:ext uri="{BB962C8B-B14F-4D97-AF65-F5344CB8AC3E}">
        <p14:creationId xmlns:p14="http://schemas.microsoft.com/office/powerpoint/2010/main" val="224674291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rtl="0"/>
            <a:fld id="{5641018C-6CAF-B84E-B92C-ECB119457FBA}" type="slidenum">
              <a:rPr/>
              <a:t>73</a:t>
            </a:fld>
          </a:p>
        </p:txBody>
      </p:sp>
    </p:spTree>
    <p:extLst>
      <p:ext uri="{BB962C8B-B14F-4D97-AF65-F5344CB8AC3E}">
        <p14:creationId xmlns:p14="http://schemas.microsoft.com/office/powerpoint/2010/main" val="1591394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false"/>
              <a:pPr algn="r"/>
              <a:t>10</a:t>
            </a:fld>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9001040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false"/>
              <a:pPr algn="r"/>
              <a:t>11</a:t>
            </a:fld>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428653470"/>
      </p:ext>
    </p:extLst>
  </p:cSld>
  <p:clrMapOvr>
    <a:masterClrMapping/>
  </p:clrMapOvr>
</p:notes>
</file>

<file path=ppt/slideLayouts/_rels/slideLayout1.xml.rels><?xml version="1.0" encoding="utf-8"?>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rtl="0">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rtl="0">
              <a:spcBef>
                <a:spcPts val="0"/>
              </a:spcBef>
              <a:spcAft>
                <a:spcPts val="0"/>
              </a:spcAft>
              <a:defRPr/>
            </a:pPr>
            <a:r>
              <a:rPr sz="600" lang="fr-FR">
                <a:solidFill>
                  <a:schemeClr val="accent5">
                    <a:lumMod val="50000"/>
                  </a:schemeClr>
                </a:solidFill>
                <a:latin typeface="+mn-lt"/>
                <a:ea typeface="+mn-ea"/>
                <a:cs typeface="CiscoSans Thin"/>
              </a:rPr>
              <a:t>© 2016 Cisco et/ou ses filiales. Tous droits réservés.   Informations confidentielles</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rtl="0">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p>
        </p:txBody>
      </p:sp>
      <p:sp>
        <p:nvSpPr>
          <p:cNvPr id="13" name="Rectangle 4"/>
          <p:cNvSpPr>
            <a:spLocks noChangeArrowheads="1"/>
          </p:cNvSpPr>
          <p:nvPr/>
        </p:nvSpPr>
        <p:spPr bwMode="ltGray">
          <a:xfrm>
            <a:off x="5656028" y="4741653"/>
            <a:ext cx="2869498" cy="154518"/>
          </a:xfrm>
          <a:prstGeom prst="rect">
            <a:avLst/>
          </a:prstGeom>
          <a:noFill/>
          <a:ln w="9525">
            <a:noFill/>
            <a:miter lim="800000"/>
            <a:headEnd/>
            <a:tailEnd/>
          </a:ln>
          <a:effectLst/>
        </p:spPr>
        <p:txBody>
          <a:bodyPr wrap="square" lIns="61586" tIns="30792" rIns="61586" bIns="30792" anchor="b">
            <a:spAutoFit/>
          </a:bodyPr>
          <a:lstStyle/>
          <a:p>
            <a:pPr defTabSz="610744" fontAlgn="auto" rtl="0">
              <a:spcBef>
                <a:spcPts val="0"/>
              </a:spcBef>
              <a:spcAft>
                <a:spcPts val="0"/>
              </a:spcAft>
              <a:defRPr/>
            </a:pPr>
            <a:r>
              <a:rPr sz="600" lang="fr-FR">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4.xml.rels><?xml version="1.0" encoding="utf-8"?>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15.xml.rels><?xml version="1.0" encoding="utf-8"?>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6.xml.rels><?xml version="1.0" encoding="utf-8"?>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17.xml.rels><?xml version="1.0" encoding="utf-8"?>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8.xml"/><Relationship Id="rId4" Type="http://schemas.openxmlformats.org/officeDocument/2006/relationships/image" Target="../media/image3.tiff"/></Relationships>
</file>

<file path=ppt/slides/_rels/slide18.xml.rels><?xml version="1.0" encoding="utf-8"?>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3.xml"/><Relationship Id="rId1" Type="http://schemas.openxmlformats.org/officeDocument/2006/relationships/tags" Target="../tags/tag19.xml"/><Relationship Id="rId4" Type="http://schemas.openxmlformats.org/officeDocument/2006/relationships/image" Target="../media/image4.tiff"/></Relationships>
</file>

<file path=ppt/slides/_rels/slide19.xml.rels><?xml version="1.0" encoding="utf-8"?>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3.xml"/><Relationship Id="rId1" Type="http://schemas.openxmlformats.org/officeDocument/2006/relationships/tags" Target="../tags/tag20.xml"/><Relationship Id="rId5" Type="http://schemas.openxmlformats.org/officeDocument/2006/relationships/image" Target="../media/image4.tiff"/><Relationship Id="rId4" Type="http://schemas.openxmlformats.org/officeDocument/2006/relationships/image" Target="../media/image5.tiff"/></Relationships>
</file>

<file path=ppt/slides/_rels/slide2.xml.rels><?xml version="1.0" encoding="utf-8"?>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tags" Target="../tags/tag21.xml"/><Relationship Id="rId5" Type="http://schemas.openxmlformats.org/officeDocument/2006/relationships/image" Target="../media/image7.gif"/><Relationship Id="rId4" Type="http://schemas.openxmlformats.org/officeDocument/2006/relationships/image" Target="../media/image6.jpeg"/></Relationships>
</file>

<file path=ppt/slides/_rels/slide21.xml.rels><?xml version="1.0" encoding="utf-8"?>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22.xml"/><Relationship Id="rId5" Type="http://schemas.openxmlformats.org/officeDocument/2006/relationships/image" Target="../media/image9.tiff"/><Relationship Id="rId4" Type="http://schemas.openxmlformats.org/officeDocument/2006/relationships/image" Target="../media/image8.tiff"/></Relationships>
</file>

<file path=ppt/slides/_rels/slide22.xml.rels><?xml version="1.0" encoding="utf-8"?>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23.xml"/></Relationships>
</file>

<file path=ppt/slides/_rels/slide23.xml.rels><?xml version="1.0" encoding="utf-8"?>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13.tiff"/><Relationship Id="rId2" Type="http://schemas.openxmlformats.org/officeDocument/2006/relationships/slideLayout" Target="../slideLayouts/slideLayout13.xml"/><Relationship Id="rId1" Type="http://schemas.openxmlformats.org/officeDocument/2006/relationships/tags" Target="../tags/tag24.xml"/><Relationship Id="rId6" Type="http://schemas.openxmlformats.org/officeDocument/2006/relationships/image" Target="../media/image12.tiff"/><Relationship Id="rId5" Type="http://schemas.openxmlformats.org/officeDocument/2006/relationships/image" Target="../media/image11.tiff"/><Relationship Id="rId4" Type="http://schemas.openxmlformats.org/officeDocument/2006/relationships/image" Target="../media/image10.tiff"/></Relationships>
</file>

<file path=ppt/slides/_rels/slide24.xml.rels><?xml version="1.0" encoding="utf-8"?>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25.xml"/><Relationship Id="rId6" Type="http://schemas.openxmlformats.org/officeDocument/2006/relationships/image" Target="../media/image16.tiff"/><Relationship Id="rId5" Type="http://schemas.openxmlformats.org/officeDocument/2006/relationships/image" Target="../media/image15.tiff"/><Relationship Id="rId4" Type="http://schemas.openxmlformats.org/officeDocument/2006/relationships/image" Target="../media/image14.tiff"/></Relationships>
</file>

<file path=ppt/slides/_rels/slide25.xml.rels><?xml version="1.0" encoding="utf-8"?>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3.xml"/><Relationship Id="rId1" Type="http://schemas.openxmlformats.org/officeDocument/2006/relationships/tags" Target="../tags/tag26.xml"/></Relationships>
</file>

<file path=ppt/slides/_rels/slide26.xml.rels><?xml version="1.0" encoding="utf-8"?>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27.xml"/><Relationship Id="rId6" Type="http://schemas.openxmlformats.org/officeDocument/2006/relationships/image" Target="../media/image19.tiff"/><Relationship Id="rId5" Type="http://schemas.openxmlformats.org/officeDocument/2006/relationships/image" Target="../media/image18.tiff"/><Relationship Id="rId4" Type="http://schemas.openxmlformats.org/officeDocument/2006/relationships/image" Target="../media/image17.tiff"/></Relationships>
</file>

<file path=ppt/slides/_rels/slide27.xml.rels><?xml version="1.0" encoding="utf-8"?>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28.xml"/><Relationship Id="rId5" Type="http://schemas.openxmlformats.org/officeDocument/2006/relationships/image" Target="../media/image21.tiff"/><Relationship Id="rId4" Type="http://schemas.openxmlformats.org/officeDocument/2006/relationships/image" Target="../media/image20.tiff"/></Relationships>
</file>

<file path=ppt/slides/_rels/slide28.xml.rels><?xml version="1.0" encoding="utf-8"?>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29.xml.rels><?xml version="1.0" encoding="utf-8"?>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30.xml"/></Relationships>
</file>

<file path=ppt/slides/_rels/slide3.xml.rels><?xml version="1.0" encoding="utf-8"?>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31.xml"/><Relationship Id="rId4" Type="http://schemas.openxmlformats.org/officeDocument/2006/relationships/image" Target="../media/image22.png"/></Relationships>
</file>

<file path=ppt/slides/_rels/slide31.xml.rels><?xml version="1.0" encoding="utf-8"?>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32.xml"/></Relationships>
</file>

<file path=ppt/slides/_rels/slide32.xml.rels><?xml version="1.0" encoding="utf-8"?>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33.xml"/><Relationship Id="rId6" Type="http://schemas.openxmlformats.org/officeDocument/2006/relationships/image" Target="../media/image25.tiff"/><Relationship Id="rId5" Type="http://schemas.openxmlformats.org/officeDocument/2006/relationships/image" Target="../media/image24.tiff"/><Relationship Id="rId4" Type="http://schemas.openxmlformats.org/officeDocument/2006/relationships/image" Target="../media/image23.tiff"/></Relationships>
</file>

<file path=ppt/slides/_rels/slide33.xml.rels><?xml version="1.0" encoding="utf-8"?>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34.xml"/><Relationship Id="rId5" Type="http://schemas.openxmlformats.org/officeDocument/2006/relationships/image" Target="../media/image27.tiff"/><Relationship Id="rId4" Type="http://schemas.openxmlformats.org/officeDocument/2006/relationships/image" Target="../media/image26.tiff"/></Relationships>
</file>

<file path=ppt/slides/_rels/slide34.xml.rels><?xml version="1.0" encoding="utf-8"?>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35.xml"/></Relationships>
</file>

<file path=ppt/slides/_rels/slide35.xml.rels><?xml version="1.0" encoding="utf-8"?>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3.xml"/><Relationship Id="rId1" Type="http://schemas.openxmlformats.org/officeDocument/2006/relationships/tags" Target="../tags/tag36.xml"/><Relationship Id="rId5" Type="http://schemas.openxmlformats.org/officeDocument/2006/relationships/image" Target="../media/image29.tiff"/><Relationship Id="rId4" Type="http://schemas.openxmlformats.org/officeDocument/2006/relationships/image" Target="../media/image28.tiff"/></Relationships>
</file>

<file path=ppt/slides/_rels/slide36.xml.rels><?xml version="1.0" encoding="utf-8"?>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tags" Target="../tags/tag37.xml"/></Relationships>
</file>

<file path=ppt/slides/_rels/slide37.xml.rels><?xml version="1.0" encoding="utf-8"?>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38.xml"/></Relationships>
</file>

<file path=ppt/slides/_rels/slide38.xml.rels><?xml version="1.0" encoding="utf-8"?>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39.xml"/></Relationships>
</file>

<file path=ppt/slides/_rels/slide39.xml.rels><?xml version="1.0" encoding="utf-8"?>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40.xml"/></Relationships>
</file>

<file path=ppt/slides/_rels/slide4.xml.rels><?xml version="1.0" encoding="utf-8"?>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3.xml"/><Relationship Id="rId1" Type="http://schemas.openxmlformats.org/officeDocument/2006/relationships/tags" Target="../tags/tag41.xml"/></Relationships>
</file>

<file path=ppt/slides/_rels/slide41.xml.rels><?xml version="1.0" encoding="utf-8"?>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tags" Target="../tags/tag42.xml"/></Relationships>
</file>

<file path=ppt/slides/_rels/slide42.xml.rels><?xml version="1.0" encoding="utf-8"?>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tags" Target="../tags/tag43.xml"/><Relationship Id="rId4" Type="http://schemas.openxmlformats.org/officeDocument/2006/relationships/image" Target="../media/image30.tiff"/></Relationships>
</file>

<file path=ppt/slides/_rels/slide43.xml.rels><?xml version="1.0" encoding="utf-8"?>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3.xml"/><Relationship Id="rId1" Type="http://schemas.openxmlformats.org/officeDocument/2006/relationships/tags" Target="../tags/tag44.xml"/><Relationship Id="rId4" Type="http://schemas.openxmlformats.org/officeDocument/2006/relationships/image" Target="../media/image31.png"/></Relationships>
</file>

<file path=ppt/slides/_rels/slide44.xml.rels><?xml version="1.0" encoding="utf-8"?>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45.xml"/><Relationship Id="rId5" Type="http://schemas.openxmlformats.org/officeDocument/2006/relationships/image" Target="../media/image33.tiff"/><Relationship Id="rId4" Type="http://schemas.openxmlformats.org/officeDocument/2006/relationships/image" Target="../media/image32.tiff"/></Relationships>
</file>

<file path=ppt/slides/_rels/slide45.xml.rels><?xml version="1.0" encoding="utf-8"?>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3.xml"/><Relationship Id="rId1" Type="http://schemas.openxmlformats.org/officeDocument/2006/relationships/tags" Target="../tags/tag46.xml"/><Relationship Id="rId4" Type="http://schemas.openxmlformats.org/officeDocument/2006/relationships/image" Target="../media/image34.tiff"/></Relationships>
</file>

<file path=ppt/slides/_rels/slide46.xml.rels><?xml version="1.0" encoding="utf-8"?>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3.xml"/><Relationship Id="rId1" Type="http://schemas.openxmlformats.org/officeDocument/2006/relationships/tags" Target="../tags/tag47.xml"/><Relationship Id="rId5" Type="http://schemas.openxmlformats.org/officeDocument/2006/relationships/image" Target="../media/image36.tiff"/><Relationship Id="rId4" Type="http://schemas.openxmlformats.org/officeDocument/2006/relationships/image" Target="../media/image35.tiff"/></Relationships>
</file>

<file path=ppt/slides/_rels/slide47.xml.rels><?xml version="1.0" encoding="utf-8"?>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3.xml"/><Relationship Id="rId1" Type="http://schemas.openxmlformats.org/officeDocument/2006/relationships/tags" Target="../tags/tag48.xml"/><Relationship Id="rId5" Type="http://schemas.openxmlformats.org/officeDocument/2006/relationships/image" Target="../media/image38.png"/><Relationship Id="rId4" Type="http://schemas.openxmlformats.org/officeDocument/2006/relationships/image" Target="../media/image37.png"/></Relationships>
</file>

<file path=ppt/slides/_rels/slide48.xml.rels><?xml version="1.0" encoding="utf-8"?>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3.xml"/><Relationship Id="rId1" Type="http://schemas.openxmlformats.org/officeDocument/2006/relationships/tags" Target="../tags/tag49.xml"/></Relationships>
</file>

<file path=ppt/slides/_rels/slide49.xml.rels><?xml version="1.0" encoding="utf-8"?>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xml"/><Relationship Id="rId1" Type="http://schemas.openxmlformats.org/officeDocument/2006/relationships/tags" Target="../tags/tag50.xml"/></Relationships>
</file>

<file path=ppt/slides/_rels/slide5.xml.rels><?xml version="1.0" encoding="utf-8"?>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3.xml"/><Relationship Id="rId1" Type="http://schemas.openxmlformats.org/officeDocument/2006/relationships/tags" Target="../tags/tag51.xml"/><Relationship Id="rId5" Type="http://schemas.openxmlformats.org/officeDocument/2006/relationships/image" Target="../media/image40.tiff"/><Relationship Id="rId4" Type="http://schemas.openxmlformats.org/officeDocument/2006/relationships/image" Target="../media/image39.tiff"/></Relationships>
</file>

<file path=ppt/slides/_rels/slide51.xml.rels><?xml version="1.0" encoding="utf-8"?>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3.xml"/><Relationship Id="rId1" Type="http://schemas.openxmlformats.org/officeDocument/2006/relationships/tags" Target="../tags/tag52.xml"/><Relationship Id="rId5" Type="http://schemas.openxmlformats.org/officeDocument/2006/relationships/image" Target="../media/image42.png"/><Relationship Id="rId4" Type="http://schemas.openxmlformats.org/officeDocument/2006/relationships/image" Target="../media/image41.tiff"/></Relationships>
</file>

<file path=ppt/slides/_rels/slide52.xml.rels><?xml version="1.0" encoding="utf-8"?>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3.xml"/><Relationship Id="rId1" Type="http://schemas.openxmlformats.org/officeDocument/2006/relationships/tags" Target="../tags/tag53.xml"/></Relationships>
</file>

<file path=ppt/slides/_rels/slide53.xml.rels><?xml version="1.0" encoding="utf-8"?>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54.xml"/><Relationship Id="rId4" Type="http://schemas.openxmlformats.org/officeDocument/2006/relationships/image" Target="../media/image43.tiff"/></Relationships>
</file>

<file path=ppt/slides/_rels/slide54.xml.rels><?xml version="1.0" encoding="utf-8"?>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13.xml"/><Relationship Id="rId1" Type="http://schemas.openxmlformats.org/officeDocument/2006/relationships/tags" Target="../tags/tag55.xml"/><Relationship Id="rId5" Type="http://schemas.openxmlformats.org/officeDocument/2006/relationships/image" Target="../media/image45.tiff"/><Relationship Id="rId4" Type="http://schemas.openxmlformats.org/officeDocument/2006/relationships/image" Target="../media/image44.png"/></Relationships>
</file>

<file path=ppt/slides/_rels/slide55.xml.rels><?xml version="1.0" encoding="utf-8"?>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13.xml"/><Relationship Id="rId1" Type="http://schemas.openxmlformats.org/officeDocument/2006/relationships/tags" Target="../tags/tag56.xml"/></Relationships>
</file>

<file path=ppt/slides/_rels/slide56.xml.rels><?xml version="1.0" encoding="utf-8"?>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tags" Target="../tags/tag57.xml"/></Relationships>
</file>

<file path=ppt/slides/_rels/slide57.xml.rels><?xml version="1.0" encoding="utf-8"?>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3.xml"/><Relationship Id="rId1" Type="http://schemas.openxmlformats.org/officeDocument/2006/relationships/tags" Target="../tags/tag58.xml"/><Relationship Id="rId4" Type="http://schemas.openxmlformats.org/officeDocument/2006/relationships/image" Target="../media/image46.tiff"/></Relationships>
</file>

<file path=ppt/slides/_rels/slide58.xml.rels><?xml version="1.0" encoding="utf-8"?>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3.xml"/><Relationship Id="rId1" Type="http://schemas.openxmlformats.org/officeDocument/2006/relationships/tags" Target="../tags/tag59.xml"/><Relationship Id="rId4" Type="http://schemas.openxmlformats.org/officeDocument/2006/relationships/image" Target="../media/image47.tiff"/></Relationships>
</file>

<file path=ppt/slides/_rels/slide59.xml.rels><?xml version="1.0" encoding="utf-8"?>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3.xml"/><Relationship Id="rId1" Type="http://schemas.openxmlformats.org/officeDocument/2006/relationships/tags" Target="../tags/tag60.xml"/><Relationship Id="rId4" Type="http://schemas.openxmlformats.org/officeDocument/2006/relationships/image" Target="../media/image48.png"/></Relationships>
</file>

<file path=ppt/slides/_rels/slide6.xml.rels><?xml version="1.0" encoding="utf-8"?>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4.xml"/><Relationship Id="rId1" Type="http://schemas.openxmlformats.org/officeDocument/2006/relationships/tags" Target="../tags/tag61.xml"/></Relationships>
</file>

<file path=ppt/slides/_rels/slide61.xml.rels><?xml version="1.0" encoding="utf-8"?>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3.xml"/><Relationship Id="rId1" Type="http://schemas.openxmlformats.org/officeDocument/2006/relationships/tags" Target="../tags/tag62.xml"/><Relationship Id="rId4" Type="http://schemas.openxmlformats.org/officeDocument/2006/relationships/image" Target="../media/image49.tiff"/></Relationships>
</file>

<file path=ppt/slides/_rels/slide62.xml.rels><?xml version="1.0" encoding="utf-8"?>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3.xml"/><Relationship Id="rId1" Type="http://schemas.openxmlformats.org/officeDocument/2006/relationships/tags" Target="../tags/tag63.xml"/><Relationship Id="rId4" Type="http://schemas.openxmlformats.org/officeDocument/2006/relationships/image" Target="../media/image50.tiff"/></Relationships>
</file>

<file path=ppt/slides/_rels/slide63.xml.rels><?xml version="1.0" encoding="utf-8"?>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3.xml"/><Relationship Id="rId1" Type="http://schemas.openxmlformats.org/officeDocument/2006/relationships/tags" Target="../tags/tag64.xml"/><Relationship Id="rId4" Type="http://schemas.openxmlformats.org/officeDocument/2006/relationships/image" Target="../media/image51.png"/></Relationships>
</file>

<file path=ppt/slides/_rels/slide64.xml.rels><?xml version="1.0" encoding="utf-8"?>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3.xml"/><Relationship Id="rId1" Type="http://schemas.openxmlformats.org/officeDocument/2006/relationships/tags" Target="../tags/tag65.xml"/></Relationships>
</file>

<file path=ppt/slides/_rels/slide65.xml.rels><?xml version="1.0" encoding="utf-8"?>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4.xml"/><Relationship Id="rId1" Type="http://schemas.openxmlformats.org/officeDocument/2006/relationships/tags" Target="../tags/tag66.xml"/></Relationships>
</file>

<file path=ppt/slides/_rels/slide66.xml.rels><?xml version="1.0" encoding="utf-8"?>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13.xml"/><Relationship Id="rId1" Type="http://schemas.openxmlformats.org/officeDocument/2006/relationships/tags" Target="../tags/tag67.xml"/></Relationships>
</file>

<file path=ppt/slides/_rels/slide67.xml.rels><?xml version="1.0" encoding="utf-8"?>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3.xml"/><Relationship Id="rId1" Type="http://schemas.openxmlformats.org/officeDocument/2006/relationships/tags" Target="../tags/tag68.xml"/></Relationships>
</file>

<file path=ppt/slides/_rels/slide68.xml.rels><?xml version="1.0" encoding="utf-8"?>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4.xml"/><Relationship Id="rId1" Type="http://schemas.openxmlformats.org/officeDocument/2006/relationships/tags" Target="../tags/tag69.xml"/></Relationships>
</file>

<file path=ppt/slides/_rels/slide69.xml.rels><?xml version="1.0" encoding="utf-8"?>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13.xml"/><Relationship Id="rId1" Type="http://schemas.openxmlformats.org/officeDocument/2006/relationships/tags" Target="../tags/tag70.xml"/></Relationships>
</file>

<file path=ppt/slides/_rels/slide7.xml.rels><?xml version="1.0" encoding="utf-8"?>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70.xml.rels><?xml version="1.0" encoding="utf-8"?>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13.xml"/><Relationship Id="rId1" Type="http://schemas.openxmlformats.org/officeDocument/2006/relationships/tags" Target="../tags/tag71.xml"/></Relationships>
</file>

<file path=ppt/slides/_rels/slide71.xml.rels><?xml version="1.0" encoding="utf-8"?>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13.xml"/><Relationship Id="rId1" Type="http://schemas.openxmlformats.org/officeDocument/2006/relationships/tags" Target="../tags/tag72.xml"/><Relationship Id="rId4" Type="http://schemas.openxmlformats.org/officeDocument/2006/relationships/image" Target="../media/image52.jpeg"/></Relationships>
</file>

<file path=ppt/slides/_rels/slide72.xml.rels><?xml version="1.0" encoding="utf-8"?>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13.xml"/><Relationship Id="rId1" Type="http://schemas.openxmlformats.org/officeDocument/2006/relationships/tags" Target="../tags/tag73.xml"/></Relationships>
</file>

<file path=ppt/slides/_rels/slide73.xml.rels><?xml version="1.0" encoding="utf-8"?>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10.xml"/><Relationship Id="rId1" Type="http://schemas.openxmlformats.org/officeDocument/2006/relationships/tags" Target="../tags/tag74.xml"/></Relationships>
</file>

<file path=ppt/slides/_rels/slide8.xml.rels><?xml version="1.0" encoding="utf-8"?>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2: Configuration des paramètres de base de commutateur et de périphérique final</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2 : Meilleures pratiques</a:t>
            </a:r>
          </a:p>
        </p:txBody>
      </p:sp>
      <p:sp>
        <p:nvSpPr>
          <p:cNvPr id="11266" name="Rectangle 34"/>
          <p:cNvSpPr>
            <a:spLocks noGrp="1" noChangeArrowheads="1"/>
          </p:cNvSpPr>
          <p:nvPr>
            <p:ph idx="1"/>
          </p:nvPr>
        </p:nvSpPr>
        <p:spPr>
          <a:xfrm>
            <a:off x="144065" y="798944"/>
            <a:ext cx="8853286" cy="4016895"/>
          </a:xfrm>
        </p:spPr>
        <p:txBody>
          <a:bodyPr/>
          <a:lstStyle/>
          <a:p>
            <a:pPr marL="0" indent="0" rtl="0">
              <a:lnSpc>
                <a:spcPct val="85000"/>
              </a:lnSpc>
              <a:spcBef>
                <a:spcPct val="30000"/>
              </a:spcBef>
              <a:buNone/>
            </a:pPr>
            <a:r>
              <a:rPr lang="fr-FR"/>
              <a:t>Avant d'enseigner le contenu du module 2, l'enseignant doit:</a:t>
            </a:r>
          </a:p>
          <a:p>
            <a:pPr rtl="0">
              <a:lnSpc>
                <a:spcPct val="85000"/>
              </a:lnSpc>
              <a:spcBef>
                <a:spcPct val="30000"/>
              </a:spcBef>
              <a:buFont typeface="Arial" panose="020B0604020202020204" pitchFamily="34" charset="0"/>
              <a:buChar char="•"/>
            </a:pPr>
            <a:r>
              <a:rPr lang="fr-FR"/>
              <a:t>Examiner les activités et les évaluations de ce module.</a:t>
            </a:r>
          </a:p>
          <a:p>
            <a:pPr rtl="0">
              <a:lnSpc>
                <a:spcPct val="85000"/>
              </a:lnSpc>
              <a:spcBef>
                <a:spcPct val="30000"/>
              </a:spcBef>
              <a:buFont typeface="Arial" panose="020B0604020202020204" pitchFamily="34" charset="0"/>
              <a:buChar char="•"/>
            </a:pPr>
            <a:r>
              <a:rPr lang="fr-FR"/>
              <a:t>Essayez d'inclure autant de questions que possible pour maintenir l'intérêt des élèves pendant la présentation en classe.</a:t>
            </a:r>
          </a:p>
          <a:p>
            <a:pPr marL="0" indent="0" rtl="0">
              <a:lnSpc>
                <a:spcPct val="85000"/>
              </a:lnSpc>
              <a:spcBef>
                <a:spcPct val="30000"/>
              </a:spcBef>
              <a:buNone/>
            </a:pPr>
            <a:r>
              <a:rPr lang="fr-FR"/>
              <a:t>Rubrique 2.1</a:t>
            </a:r>
          </a:p>
          <a:p>
            <a:pPr lvl="1" rtl="0">
              <a:lnSpc>
                <a:spcPct val="85000"/>
              </a:lnSpc>
              <a:spcBef>
                <a:spcPct val="30000"/>
              </a:spcBef>
            </a:pPr>
            <a:r>
              <a:rPr lang="fr-FR"/>
              <a:t>Posez les questions suivantes aux étudiants afin de les faire débattre :</a:t>
            </a:r>
          </a:p>
          <a:p>
            <a:pPr lvl="2" rtl="0">
              <a:lnSpc>
                <a:spcPct val="85000"/>
              </a:lnSpc>
              <a:spcBef>
                <a:spcPct val="30000"/>
              </a:spcBef>
            </a:pPr>
            <a:r>
              <a:rPr lang="fr-FR"/>
              <a:t>Quels sont les avantages et les inconvénients de l'utilisation d'une interface graphique ou d'une CLI ? </a:t>
            </a:r>
          </a:p>
          <a:p>
            <a:pPr lvl="2" rtl="0">
              <a:lnSpc>
                <a:spcPct val="85000"/>
              </a:lnSpc>
              <a:spcBef>
                <a:spcPct val="30000"/>
              </a:spcBef>
            </a:pPr>
            <a:r>
              <a:rPr lang="fr-FR"/>
              <a:t>Pourquoi SSH est-il plus important à utiliser au lieu de Telnet?</a:t>
            </a:r>
          </a:p>
          <a:p>
            <a:pPr lvl="2" rtl="0">
              <a:lnSpc>
                <a:spcPct val="85000"/>
              </a:lnSpc>
              <a:spcBef>
                <a:spcPct val="30000"/>
              </a:spcBef>
            </a:pPr>
            <a:r>
              <a:rPr lang="fr-FR"/>
              <a:t>Si disponible, montrez à la classe comment accéder à distance à un commutateur à l'aide d'un programme d'émulation de terminal tel que Tera Term ou PuTTY. </a:t>
            </a:r>
          </a:p>
          <a:p>
            <a:pPr marL="0" indent="0">
              <a:lnSpc>
                <a:spcPct val="85000"/>
              </a:lnSpc>
              <a:spcBef>
                <a:spcPct val="30000"/>
              </a:spcBef>
              <a:buNone/>
            </a:pPr>
            <a:endParaRPr lang="en-US" dirty="0"/>
          </a:p>
          <a:p>
            <a:pPr marL="0" indent="0">
              <a:lnSpc>
                <a:spcPct val="85000"/>
              </a:lnSpc>
              <a:spcBef>
                <a:spcPct val="30000"/>
              </a:spcBef>
              <a:buNone/>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155670768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2: Meilleures Pratiques (Suite) </a:t>
            </a:r>
          </a:p>
        </p:txBody>
      </p:sp>
      <p:sp>
        <p:nvSpPr>
          <p:cNvPr id="11266" name="Rectangle 34"/>
          <p:cNvSpPr>
            <a:spLocks noGrp="1" noChangeArrowheads="1"/>
          </p:cNvSpPr>
          <p:nvPr>
            <p:ph idx="1"/>
          </p:nvPr>
        </p:nvSpPr>
        <p:spPr>
          <a:xfrm>
            <a:off x="144065" y="798944"/>
            <a:ext cx="8853286" cy="3818775"/>
          </a:xfrm>
        </p:spPr>
        <p:txBody>
          <a:bodyPr/>
          <a:lstStyle/>
          <a:p>
            <a:pPr marL="0" indent="0" rtl="0">
              <a:lnSpc>
                <a:spcPct val="85000"/>
              </a:lnSpc>
              <a:spcBef>
                <a:spcPct val="30000"/>
              </a:spcBef>
              <a:buNone/>
            </a:pPr>
            <a:r>
              <a:rPr lang="fr-FR"/>
              <a:t>Rubrique 2.2</a:t>
            </a:r>
          </a:p>
          <a:p>
            <a:pPr lvl="1" rtl="0">
              <a:lnSpc>
                <a:spcPct val="85000"/>
              </a:lnSpc>
              <a:spcBef>
                <a:spcPct val="30000"/>
              </a:spcBef>
            </a:pPr>
            <a:r>
              <a:rPr lang="fr-FR"/>
              <a:t>Posez les questions suivantes aux étudiants afin de les faire débattre :</a:t>
            </a:r>
          </a:p>
          <a:p>
            <a:pPr lvl="2" rtl="0">
              <a:lnSpc>
                <a:spcPct val="85000"/>
              </a:lnSpc>
              <a:spcBef>
                <a:spcPct val="30000"/>
              </a:spcBef>
            </a:pPr>
            <a:r>
              <a:rPr lang="fr-FR"/>
              <a:t>Expliquez les différences entre le mode d’exécution utilisateur et le mode d’exécution privilégié. Vous pouvez écrire les invites du commutateur sur la carte et expliquer que les invites afficheront le mode actuel. </a:t>
            </a:r>
          </a:p>
          <a:p>
            <a:pPr lvl="2" rtl="0">
              <a:lnSpc>
                <a:spcPct val="85000"/>
              </a:lnSpc>
              <a:spcBef>
                <a:spcPct val="30000"/>
              </a:spcBef>
            </a:pPr>
            <a:r>
              <a:rPr lang="fr-FR"/>
              <a:t>Pourquoi pensez-vous que les commandes disponibles en mode d’exécution utilisateur sont limitées?</a:t>
            </a:r>
          </a:p>
          <a:p>
            <a:pPr lvl="2" rtl="0">
              <a:lnSpc>
                <a:spcPct val="85000"/>
              </a:lnSpc>
              <a:spcBef>
                <a:spcPct val="30000"/>
              </a:spcBef>
            </a:pPr>
            <a:r>
              <a:rPr lang="fr-FR"/>
              <a:t>Quelles sont les différences entre le mode d’exécution privilégié et le mode Configuration globale? </a:t>
            </a:r>
          </a:p>
          <a:p>
            <a:pPr lvl="2" rtl="0">
              <a:lnSpc>
                <a:spcPct val="85000"/>
              </a:lnSpc>
              <a:spcBef>
                <a:spcPct val="30000"/>
              </a:spcBef>
            </a:pPr>
            <a:r>
              <a:rPr lang="fr-FR"/>
              <a:t>Dessinez les différentes invites du mode IOS sur la carte et expliquez les différences entre les modes de configuration et comment indiquer dans quel mode le commutateur se trouve actuellement. </a:t>
            </a:r>
          </a:p>
          <a:p>
            <a:pPr marL="0" indent="0" rtl="0">
              <a:lnSpc>
                <a:spcPct val="85000"/>
              </a:lnSpc>
              <a:spcBef>
                <a:spcPct val="30000"/>
              </a:spcBef>
              <a:buNone/>
            </a:pPr>
            <a:r>
              <a:rPr lang="fr-FR"/>
              <a:t>Rubrique 2.3</a:t>
            </a:r>
          </a:p>
          <a:p>
            <a:pPr lvl="1" rtl="0">
              <a:lnSpc>
                <a:spcPct val="85000"/>
              </a:lnSpc>
              <a:spcBef>
                <a:spcPct val="30000"/>
              </a:spcBef>
            </a:pPr>
            <a:r>
              <a:rPr lang="fr-FR"/>
              <a:t>Posez les questions suivantes aux étudiants afin de les faire débattre :</a:t>
            </a:r>
          </a:p>
          <a:p>
            <a:pPr lvl="2" rtl="0">
              <a:lnSpc>
                <a:spcPct val="85000"/>
              </a:lnSpc>
              <a:spcBef>
                <a:spcPct val="30000"/>
              </a:spcBef>
            </a:pPr>
            <a:r>
              <a:rPr lang="fr-FR"/>
              <a:t>Dessinez la structure de commande IOS de base sur la carte et décrivez la syntaxe</a:t>
            </a:r>
          </a:p>
          <a:p>
            <a:pPr lvl="2" algn="thaiDist" rtl="0">
              <a:lnSpc>
                <a:spcPct val="85000"/>
              </a:lnSpc>
              <a:spcBef>
                <a:spcPct val="30000"/>
              </a:spcBef>
            </a:pPr>
            <a:r>
              <a:rPr lang="fr-FR"/>
              <a:t>Quels raccourcis clavier ou raccourcis utilisez-vous sur vos ordinateurs? (F5 à actualiser, Ctrl+C pour copier, Ctrl+S pour enregistrer, etc.)</a:t>
            </a:r>
          </a:p>
          <a:p>
            <a:pPr lvl="2" algn="thaiDist" rtl="0">
              <a:lnSpc>
                <a:spcPct val="85000"/>
              </a:lnSpc>
              <a:spcBef>
                <a:spcPct val="30000"/>
              </a:spcBef>
            </a:pPr>
            <a:r>
              <a:rPr lang="fr-FR"/>
              <a:t>Si possible, affichez l'interface de ligne de commande d'un commutateur et affichez la fonction d'aide pour différentes commandes. </a:t>
            </a:r>
          </a:p>
          <a:p>
            <a:pPr lvl="2">
              <a:lnSpc>
                <a:spcPct val="85000"/>
              </a:lnSpc>
              <a:spcBef>
                <a:spcPct val="30000"/>
              </a:spcBef>
            </a:pPr>
            <a:endParaRPr lang="en-US" dirty="0"/>
          </a:p>
          <a:p>
            <a:pPr lvl="1">
              <a:lnSpc>
                <a:spcPct val="85000"/>
              </a:lnSpc>
              <a:spcBef>
                <a:spcPct val="30000"/>
              </a:spcBef>
            </a:pPr>
            <a:endParaRPr lang="en-US" dirty="0"/>
          </a:p>
          <a:p>
            <a:pPr lvl="2">
              <a:lnSpc>
                <a:spcPct val="85000"/>
              </a:lnSpc>
              <a:spcBef>
                <a:spcPct val="30000"/>
              </a:spcBef>
            </a:pPr>
            <a:endParaRPr lang="en-US" dirty="0"/>
          </a:p>
          <a:p>
            <a:pPr marL="0" indent="0">
              <a:lnSpc>
                <a:spcPct val="85000"/>
              </a:lnSpc>
              <a:spcBef>
                <a:spcPct val="30000"/>
              </a:spcBef>
              <a:buNone/>
            </a:pPr>
            <a:endParaRPr lang="en-US" dirty="0"/>
          </a:p>
          <a:p>
            <a:pPr marL="0" indent="0">
              <a:lnSpc>
                <a:spcPct val="85000"/>
              </a:lnSpc>
              <a:spcBef>
                <a:spcPct val="30000"/>
              </a:spcBef>
              <a:buNone/>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49388794"/>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2: Meilleures Pratiques (Suite) </a:t>
            </a:r>
          </a:p>
        </p:txBody>
      </p:sp>
      <p:sp>
        <p:nvSpPr>
          <p:cNvPr id="11266" name="Rectangle 34"/>
          <p:cNvSpPr>
            <a:spLocks noGrp="1" noChangeArrowheads="1"/>
          </p:cNvSpPr>
          <p:nvPr>
            <p:ph idx="1"/>
          </p:nvPr>
        </p:nvSpPr>
        <p:spPr>
          <a:xfrm>
            <a:off x="144065" y="798944"/>
            <a:ext cx="8853286" cy="3818775"/>
          </a:xfrm>
        </p:spPr>
        <p:txBody>
          <a:bodyPr/>
          <a:lstStyle/>
          <a:p>
            <a:pPr marL="0" indent="0" rtl="0">
              <a:lnSpc>
                <a:spcPct val="85000"/>
              </a:lnSpc>
              <a:spcBef>
                <a:spcPct val="30000"/>
              </a:spcBef>
              <a:buNone/>
            </a:pPr>
            <a:r>
              <a:rPr lang="fr-FR"/>
              <a:t>Rubrique 2.4</a:t>
            </a:r>
          </a:p>
          <a:p>
            <a:pPr lvl="1" rtl="0">
              <a:lnSpc>
                <a:spcPct val="85000"/>
              </a:lnSpc>
              <a:spcBef>
                <a:spcPct val="30000"/>
              </a:spcBef>
            </a:pPr>
            <a:r>
              <a:rPr lang="fr-FR"/>
              <a:t>Posez les questions suivantes aux étudiants afin de les faire débattre :</a:t>
            </a:r>
          </a:p>
          <a:p>
            <a:pPr lvl="2" algn="thaiDist" rtl="0">
              <a:lnSpc>
                <a:spcPct val="85000"/>
              </a:lnSpc>
              <a:spcBef>
                <a:spcPct val="30000"/>
              </a:spcBef>
            </a:pPr>
            <a:r>
              <a:rPr lang="fr-FR"/>
              <a:t>Expliquez les instructions pour nommer un périphérique réseau et expliquer pourquoi le nom par défaut doit être modifié.</a:t>
            </a:r>
          </a:p>
          <a:p>
            <a:pPr lvl="2" algn="thaiDist" rtl="0">
              <a:lnSpc>
                <a:spcPct val="85000"/>
              </a:lnSpc>
              <a:spcBef>
                <a:spcPct val="30000"/>
              </a:spcBef>
            </a:pPr>
            <a:r>
              <a:rPr lang="fr-FR"/>
              <a:t>Pourquoi voudriez-vous chiffrer tous les mots de passe sur un commutateur?</a:t>
            </a:r>
          </a:p>
          <a:p>
            <a:pPr lvl="2" algn="thaiDist" rtl="0">
              <a:lnSpc>
                <a:spcPct val="85000"/>
              </a:lnSpc>
              <a:spcBef>
                <a:spcPct val="30000"/>
              </a:spcBef>
            </a:pPr>
            <a:r>
              <a:rPr lang="fr-FR"/>
              <a:t>Pourquoi une bannière est-elle importante à configurer sur un périphérique réseau?</a:t>
            </a:r>
          </a:p>
          <a:p>
            <a:pPr marL="261937" lvl="2" indent="0" algn="thaiDist">
              <a:lnSpc>
                <a:spcPct val="85000"/>
              </a:lnSpc>
              <a:spcBef>
                <a:spcPct val="30000"/>
              </a:spcBef>
              <a:buNone/>
            </a:pPr>
            <a:endParaRPr lang="en-US" dirty="0"/>
          </a:p>
          <a:p>
            <a:pPr marL="0" indent="0" rtl="0">
              <a:lnSpc>
                <a:spcPct val="85000"/>
              </a:lnSpc>
              <a:spcBef>
                <a:spcPct val="30000"/>
              </a:spcBef>
              <a:buNone/>
            </a:pPr>
            <a:r>
              <a:rPr lang="fr-FR"/>
              <a:t>Rubrique 2.5</a:t>
            </a:r>
          </a:p>
          <a:p>
            <a:pPr lvl="1" rtl="0">
              <a:lnSpc>
                <a:spcPct val="85000"/>
              </a:lnSpc>
              <a:spcBef>
                <a:spcPct val="30000"/>
              </a:spcBef>
            </a:pPr>
            <a:r>
              <a:rPr lang="fr-FR"/>
              <a:t>Posez les questions suivantes aux étudiants afin de les faire débattre :</a:t>
            </a:r>
          </a:p>
          <a:p>
            <a:pPr lvl="2" rtl="0">
              <a:lnSpc>
                <a:spcPct val="85000"/>
              </a:lnSpc>
              <a:spcBef>
                <a:spcPct val="30000"/>
              </a:spcBef>
            </a:pPr>
            <a:r>
              <a:rPr lang="fr-FR"/>
              <a:t>Quel serait un inconvénient de recharger un commutateur?</a:t>
            </a:r>
          </a:p>
          <a:p>
            <a:pPr lvl="2" rtl="0">
              <a:lnSpc>
                <a:spcPct val="85000"/>
              </a:lnSpc>
              <a:spcBef>
                <a:spcPct val="30000"/>
              </a:spcBef>
            </a:pPr>
            <a:r>
              <a:rPr lang="fr-FR"/>
              <a:t>Quelle est la différence entre running-config et startup-config ?</a:t>
            </a:r>
          </a:p>
          <a:p>
            <a:pPr lvl="2" rtl="0">
              <a:lnSpc>
                <a:spcPct val="85000"/>
              </a:lnSpc>
              <a:spcBef>
                <a:spcPct val="30000"/>
              </a:spcBef>
            </a:pPr>
            <a:r>
              <a:rPr lang="fr-FR"/>
              <a:t>Si possible, passez à pas un exemple de capture de running-config ou startup-config dans un fichier texte. </a:t>
            </a:r>
          </a:p>
          <a:p>
            <a:pPr lvl="1">
              <a:lnSpc>
                <a:spcPct val="85000"/>
              </a:lnSpc>
              <a:spcBef>
                <a:spcPct val="30000"/>
              </a:spcBef>
            </a:pPr>
            <a:endParaRPr lang="en-US" dirty="0"/>
          </a:p>
          <a:p>
            <a:pPr marL="0" indent="0">
              <a:lnSpc>
                <a:spcPct val="85000"/>
              </a:lnSpc>
              <a:spcBef>
                <a:spcPct val="30000"/>
              </a:spcBef>
              <a:buNone/>
            </a:pPr>
            <a:endParaRPr lang="en-US" dirty="0"/>
          </a:p>
          <a:p>
            <a:pPr lvl="1">
              <a:lnSpc>
                <a:spcPct val="85000"/>
              </a:lnSpc>
              <a:spcBef>
                <a:spcPct val="30000"/>
              </a:spcBef>
            </a:pPr>
            <a:endParaRPr lang="en-US" dirty="0"/>
          </a:p>
          <a:p>
            <a:pPr lvl="2">
              <a:lnSpc>
                <a:spcPct val="85000"/>
              </a:lnSpc>
              <a:spcBef>
                <a:spcPct val="30000"/>
              </a:spcBef>
            </a:pPr>
            <a:endParaRPr lang="en-US" dirty="0"/>
          </a:p>
          <a:p>
            <a:pPr lvl="2">
              <a:lnSpc>
                <a:spcPct val="85000"/>
              </a:lnSpc>
              <a:spcBef>
                <a:spcPct val="30000"/>
              </a:spcBef>
            </a:pPr>
            <a:endParaRPr lang="en-US" dirty="0"/>
          </a:p>
          <a:p>
            <a:pPr lvl="1">
              <a:lnSpc>
                <a:spcPct val="85000"/>
              </a:lnSpc>
              <a:spcBef>
                <a:spcPct val="30000"/>
              </a:spcBef>
            </a:pPr>
            <a:endParaRPr lang="en-US" dirty="0"/>
          </a:p>
          <a:p>
            <a:pPr lvl="2">
              <a:lnSpc>
                <a:spcPct val="85000"/>
              </a:lnSpc>
              <a:spcBef>
                <a:spcPct val="30000"/>
              </a:spcBef>
            </a:pPr>
            <a:endParaRPr lang="en-US" dirty="0"/>
          </a:p>
          <a:p>
            <a:pPr marL="0" indent="0">
              <a:lnSpc>
                <a:spcPct val="85000"/>
              </a:lnSpc>
              <a:spcBef>
                <a:spcPct val="30000"/>
              </a:spcBef>
              <a:buNone/>
            </a:pPr>
            <a:endParaRPr lang="en-US" dirty="0"/>
          </a:p>
          <a:p>
            <a:pPr marL="0" indent="0">
              <a:lnSpc>
                <a:spcPct val="85000"/>
              </a:lnSpc>
              <a:spcBef>
                <a:spcPct val="30000"/>
              </a:spcBef>
              <a:buNone/>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1786234882"/>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2: Meilleures Pratiques (Suite) </a:t>
            </a:r>
          </a:p>
        </p:txBody>
      </p:sp>
      <p:sp>
        <p:nvSpPr>
          <p:cNvPr id="11266" name="Rectangle 34"/>
          <p:cNvSpPr>
            <a:spLocks noGrp="1" noChangeArrowheads="1"/>
          </p:cNvSpPr>
          <p:nvPr>
            <p:ph idx="1"/>
          </p:nvPr>
        </p:nvSpPr>
        <p:spPr>
          <a:xfrm>
            <a:off x="144065" y="798944"/>
            <a:ext cx="8853286" cy="3818775"/>
          </a:xfrm>
        </p:spPr>
        <p:txBody>
          <a:bodyPr/>
          <a:lstStyle/>
          <a:p>
            <a:pPr marL="0" indent="0" rtl="0">
              <a:lnSpc>
                <a:spcPct val="85000"/>
              </a:lnSpc>
              <a:spcBef>
                <a:spcPct val="30000"/>
              </a:spcBef>
              <a:buNone/>
            </a:pPr>
            <a:r>
              <a:rPr lang="fr-FR"/>
              <a:t>Rubrique 2.6</a:t>
            </a:r>
          </a:p>
          <a:p>
            <a:pPr lvl="1" rtl="0">
              <a:lnSpc>
                <a:spcPct val="85000"/>
              </a:lnSpc>
              <a:spcBef>
                <a:spcPct val="30000"/>
              </a:spcBef>
            </a:pPr>
            <a:r>
              <a:rPr lang="fr-FR"/>
              <a:t>Posez les questions suivantes aux étudiants afin de les faire débattre :</a:t>
            </a:r>
          </a:p>
          <a:p>
            <a:pPr lvl="2" rtl="0">
              <a:lnSpc>
                <a:spcPct val="85000"/>
              </a:lnSpc>
              <a:spcBef>
                <a:spcPct val="30000"/>
              </a:spcBef>
            </a:pPr>
            <a:r>
              <a:rPr lang="fr-FR"/>
              <a:t>Nommez certains périphériques finaux configurés avec des adresses IP. Pourquoi doit-elles être configurées avec une adresse IP?</a:t>
            </a:r>
          </a:p>
          <a:p>
            <a:pPr lvl="2" algn="thaiDist" rtl="0">
              <a:lnSpc>
                <a:spcPct val="85000"/>
              </a:lnSpc>
              <a:spcBef>
                <a:spcPct val="30000"/>
              </a:spcBef>
            </a:pPr>
            <a:r>
              <a:rPr lang="fr-FR"/>
              <a:t>Si disponible, affichez divers supports réseau, tels que les câbles Ethernet ou les câbles à fibre optique, et comment ils se connectent à un port du commutateur. </a:t>
            </a:r>
          </a:p>
          <a:p>
            <a:pPr marL="261937" lvl="2" indent="0" algn="thaiDist">
              <a:lnSpc>
                <a:spcPct val="85000"/>
              </a:lnSpc>
              <a:spcBef>
                <a:spcPct val="30000"/>
              </a:spcBef>
              <a:buNone/>
            </a:pPr>
            <a:endParaRPr lang="en-US" dirty="0"/>
          </a:p>
          <a:p>
            <a:pPr marL="0" indent="0" rtl="0">
              <a:lnSpc>
                <a:spcPct val="85000"/>
              </a:lnSpc>
              <a:spcBef>
                <a:spcPct val="30000"/>
              </a:spcBef>
              <a:buNone/>
            </a:pPr>
            <a:r>
              <a:rPr lang="fr-FR"/>
              <a:t>Rubrique 2.7</a:t>
            </a:r>
          </a:p>
          <a:p>
            <a:pPr lvl="1" rtl="0">
              <a:lnSpc>
                <a:spcPct val="85000"/>
              </a:lnSpc>
              <a:spcBef>
                <a:spcPct val="30000"/>
              </a:spcBef>
            </a:pPr>
            <a:r>
              <a:rPr lang="fr-FR"/>
              <a:t>Posez les questions suivantes aux étudiants afin de les faire débattre :</a:t>
            </a:r>
          </a:p>
          <a:p>
            <a:pPr lvl="2" rtl="0">
              <a:lnSpc>
                <a:spcPct val="85000"/>
              </a:lnSpc>
              <a:spcBef>
                <a:spcPct val="30000"/>
              </a:spcBef>
            </a:pPr>
            <a:r>
              <a:rPr lang="fr-FR"/>
              <a:t>Avez-vous déjà configuré votre ordinateur avec une adresse IP manuelle?</a:t>
            </a:r>
          </a:p>
          <a:p>
            <a:pPr lvl="2" rtl="0">
              <a:lnSpc>
                <a:spcPct val="85000"/>
              </a:lnSpc>
              <a:spcBef>
                <a:spcPct val="30000"/>
              </a:spcBef>
            </a:pPr>
            <a:r>
              <a:rPr lang="fr-FR"/>
              <a:t>Pourquoi avez-vous besoin d'utiliser la commande </a:t>
            </a:r>
            <a:r>
              <a:rPr b="true" lang="fr-FR"/>
              <a:t>no shutdown </a:t>
            </a:r>
            <a:r>
              <a:rPr lang="fr-FR"/>
              <a:t>sur une interface?</a:t>
            </a:r>
          </a:p>
          <a:p>
            <a:pPr lvl="2">
              <a:lnSpc>
                <a:spcPct val="85000"/>
              </a:lnSpc>
              <a:spcBef>
                <a:spcPct val="30000"/>
              </a:spcBef>
            </a:pPr>
            <a:endParaRPr lang="en-US" dirty="0"/>
          </a:p>
          <a:p>
            <a:pPr marL="0" indent="0" rtl="0">
              <a:lnSpc>
                <a:spcPct val="85000"/>
              </a:lnSpc>
              <a:spcBef>
                <a:spcPct val="30000"/>
              </a:spcBef>
              <a:buNone/>
            </a:pPr>
            <a:r>
              <a:rPr lang="fr-FR"/>
              <a:t>Rubrique 2.8</a:t>
            </a:r>
          </a:p>
          <a:p>
            <a:pPr lvl="1" rtl="0">
              <a:lnSpc>
                <a:spcPct val="85000"/>
              </a:lnSpc>
              <a:spcBef>
                <a:spcPct val="30000"/>
              </a:spcBef>
            </a:pPr>
            <a:r>
              <a:rPr lang="fr-FR"/>
              <a:t>Posez les questions suivantes aux étudiants afin de les faire débattre :</a:t>
            </a:r>
          </a:p>
          <a:p>
            <a:pPr lvl="2" algn="thaiDist" rtl="0">
              <a:lnSpc>
                <a:spcPct val="85000"/>
              </a:lnSpc>
              <a:spcBef>
                <a:spcPct val="30000"/>
              </a:spcBef>
            </a:pPr>
            <a:r>
              <a:rPr lang="fr-FR"/>
              <a:t>Pourquoi est-il important de tester la connectivité de bout en bout?</a:t>
            </a:r>
          </a:p>
          <a:p>
            <a:pPr>
              <a:lnSpc>
                <a:spcPct val="85000"/>
              </a:lnSpc>
              <a:spcBef>
                <a:spcPct val="30000"/>
              </a:spcBef>
            </a:pPr>
            <a:endParaRPr lang="en-US" dirty="0"/>
          </a:p>
          <a:p>
            <a:pPr lvl="1">
              <a:lnSpc>
                <a:spcPct val="85000"/>
              </a:lnSpc>
              <a:spcBef>
                <a:spcPct val="30000"/>
              </a:spcBef>
            </a:pPr>
            <a:endParaRPr lang="en-US" dirty="0"/>
          </a:p>
          <a:p>
            <a:pPr marL="0" indent="0">
              <a:lnSpc>
                <a:spcPct val="85000"/>
              </a:lnSpc>
              <a:spcBef>
                <a:spcPct val="30000"/>
              </a:spcBef>
              <a:buNone/>
            </a:pPr>
            <a:endParaRPr lang="en-US" dirty="0"/>
          </a:p>
          <a:p>
            <a:pPr lvl="1">
              <a:lnSpc>
                <a:spcPct val="85000"/>
              </a:lnSpc>
              <a:spcBef>
                <a:spcPct val="30000"/>
              </a:spcBef>
            </a:pPr>
            <a:endParaRPr lang="en-US" dirty="0"/>
          </a:p>
          <a:p>
            <a:pPr lvl="2">
              <a:lnSpc>
                <a:spcPct val="85000"/>
              </a:lnSpc>
              <a:spcBef>
                <a:spcPct val="30000"/>
              </a:spcBef>
            </a:pPr>
            <a:endParaRPr lang="en-US" dirty="0"/>
          </a:p>
          <a:p>
            <a:pPr lvl="2">
              <a:lnSpc>
                <a:spcPct val="85000"/>
              </a:lnSpc>
              <a:spcBef>
                <a:spcPct val="30000"/>
              </a:spcBef>
            </a:pPr>
            <a:endParaRPr lang="en-US" dirty="0"/>
          </a:p>
          <a:p>
            <a:pPr lvl="1">
              <a:lnSpc>
                <a:spcPct val="85000"/>
              </a:lnSpc>
              <a:spcBef>
                <a:spcPct val="30000"/>
              </a:spcBef>
            </a:pPr>
            <a:endParaRPr lang="en-US" dirty="0"/>
          </a:p>
          <a:p>
            <a:pPr lvl="2">
              <a:lnSpc>
                <a:spcPct val="85000"/>
              </a:lnSpc>
              <a:spcBef>
                <a:spcPct val="30000"/>
              </a:spcBef>
            </a:pPr>
            <a:endParaRPr lang="en-US" dirty="0"/>
          </a:p>
          <a:p>
            <a:pPr marL="0" indent="0">
              <a:lnSpc>
                <a:spcPct val="85000"/>
              </a:lnSpc>
              <a:spcBef>
                <a:spcPct val="30000"/>
              </a:spcBef>
              <a:buNone/>
            </a:pPr>
            <a:endParaRPr lang="en-US" dirty="0"/>
          </a:p>
          <a:p>
            <a:pPr marL="0" indent="0">
              <a:lnSpc>
                <a:spcPct val="85000"/>
              </a:lnSpc>
              <a:spcBef>
                <a:spcPct val="30000"/>
              </a:spcBef>
              <a:buNone/>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1930344178"/>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a:t>
            </a:r>
          </a:p>
          <a:p>
            <a:endParaRPr lang="en-US" dirty="0"/>
          </a:p>
        </p:txBody>
      </p:sp>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2: Configuration des paramètres de base de commutateur et de périphérique final</a:t>
            </a: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rtl="0"/>
            <a:r>
              <a:rPr lang="fr-FR"/>
              <a:t>Objectifs du module</a:t>
            </a:r>
          </a:p>
        </p:txBody>
      </p:sp>
      <p:sp>
        <p:nvSpPr>
          <p:cNvPr id="4099" name="Rectangle 34"/>
          <p:cNvSpPr>
            <a:spLocks noGrp="1" noChangeArrowheads="1"/>
          </p:cNvSpPr>
          <p:nvPr>
            <p:ph idx="1"/>
          </p:nvPr>
        </p:nvSpPr>
        <p:spPr>
          <a:xfrm>
            <a:off x="0" y="685775"/>
            <a:ext cx="9006840" cy="1128717"/>
          </a:xfrm>
        </p:spPr>
        <p:txBody>
          <a:bodyPr/>
          <a:lstStyle/>
          <a:p>
            <a:pPr marL="188912" lvl="1" indent="0" rtl="0">
              <a:buNone/>
            </a:pPr>
            <a:r>
              <a:rPr b="true" lang="fr-FR"/>
              <a:t>Titre de Module</a:t>
            </a:r>
            <a:r>
              <a:rPr lang="fr-FR"/>
              <a:t>: Configuration des paramètres de base de commutateur et de périphérique final</a:t>
            </a:r>
          </a:p>
          <a:p>
            <a:pPr marL="188912" lvl="1" indent="0">
              <a:buNone/>
            </a:pPr>
            <a:endParaRPr lang="en-US" b="1" dirty="0"/>
          </a:p>
          <a:p>
            <a:pPr marL="188912" lvl="1" indent="0" rtl="0">
              <a:buNone/>
            </a:pPr>
            <a:r>
              <a:rPr b="true" lang="fr-FR"/>
              <a:t>L'objectif du Module</a:t>
            </a:r>
            <a:r>
              <a:rPr lang="fr-FR"/>
              <a:t>: Mettre en œuvre les paramètres initiaux, y compris les mots de passe, l'adressage IP et les paramètres de passerelle par défaut sur un commutateur réseau et sur des terminaux.</a:t>
            </a:r>
          </a:p>
          <a:p>
            <a:pPr marL="542131" lvl="2" indent="-214313">
              <a:buFont typeface="Arial" panose="020B0604020202020204" pitchFamily="34" charset="0"/>
              <a:buChar char="•"/>
            </a:pPr>
            <a:endParaRPr lang="en-US" sz="1150" dirty="0"/>
          </a:p>
          <a:p>
            <a:pPr marL="327818" lvl="2" indent="0">
              <a:buNone/>
            </a:pPr>
            <a:endParaRPr lang="en-US" sz="1150" dirty="0"/>
          </a:p>
        </p:txBody>
      </p:sp>
      <p:graphicFrame>
        <p:nvGraphicFramePr>
          <p:cNvPr id="4" name="Table 3">
            <a:extLst>
              <a:ext uri="{FF2B5EF4-FFF2-40B4-BE49-F238E27FC236}">
                <a16:creationId xmlns:a16="http://schemas.microsoft.com/office/drawing/2014/main" id="{73C07AB0-6822-FB4C-9445-25B1C20C98B1}"/>
              </a:ext>
            </a:extLst>
          </p:cNvPr>
          <p:cNvGraphicFramePr>
            <a:graphicFrameLocks noGrp="1"/>
          </p:cNvGraphicFramePr>
          <p:nvPr>
            <p:extLst>
              <p:ext uri="{D42A27DB-BD31-4B8C-83A1-F6EECF244321}">
                <p14:modId xmlns:p14="http://schemas.microsoft.com/office/powerpoint/2010/main" val="3292300264"/>
              </p:ext>
            </p:extLst>
          </p:nvPr>
        </p:nvGraphicFramePr>
        <p:xfrm>
          <a:off x="690111" y="1949203"/>
          <a:ext cx="7456362" cy="2759612"/>
        </p:xfrm>
        <a:graphic>
          <a:graphicData uri="http://schemas.openxmlformats.org/drawingml/2006/table">
            <a:tbl>
              <a:tblPr firstRow="1" firstCol="1" bandRow="1">
                <a:tableStyleId>{5C22544A-7EE6-4342-B048-85BDC9FD1C3A}</a:tableStyleId>
              </a:tblPr>
              <a:tblGrid>
                <a:gridCol w="3728181">
                  <a:extLst>
                    <a:ext uri="{9D8B030D-6E8A-4147-A177-3AD203B41FA5}">
                      <a16:colId xmlns:a16="http://schemas.microsoft.com/office/drawing/2014/main" val="1523797708"/>
                    </a:ext>
                  </a:extLst>
                </a:gridCol>
                <a:gridCol w="3728181">
                  <a:extLst>
                    <a:ext uri="{9D8B030D-6E8A-4147-A177-3AD203B41FA5}">
                      <a16:colId xmlns:a16="http://schemas.microsoft.com/office/drawing/2014/main" val="2750207184"/>
                    </a:ext>
                  </a:extLst>
                </a:gridCol>
              </a:tblGrid>
              <a:tr h="134479">
                <a:tc>
                  <a:txBody>
                    <a:bodyPr/>
                    <a:lstStyle/>
                    <a:p>
                      <a:pPr marL="0" marR="0" rtl="0">
                        <a:lnSpc>
                          <a:spcPct val="107000"/>
                        </a:lnSpc>
                        <a:spcBef>
                          <a:spcPts val="0"/>
                        </a:spcBef>
                        <a:spcAft>
                          <a:spcPts val="0"/>
                        </a:spcAft>
                      </a:pPr>
                      <a:r>
                        <a:rPr sz="1050" lang="fr-FR">
                          <a:effectLst/>
                        </a:rPr>
                        <a:t>Titre du Rubrique</a:t>
                      </a:r>
                    </a:p>
                  </a:txBody>
                  <a:tcPr marL="68580" marR="68580" marT="0" marB="0"/>
                </a:tc>
                <a:tc>
                  <a:txBody>
                    <a:bodyPr/>
                    <a:lstStyle/>
                    <a:p>
                      <a:pPr marL="0" marR="0" rtl="0">
                        <a:lnSpc>
                          <a:spcPct val="107000"/>
                        </a:lnSpc>
                        <a:spcBef>
                          <a:spcPts val="0"/>
                        </a:spcBef>
                        <a:spcAft>
                          <a:spcPts val="0"/>
                        </a:spcAft>
                      </a:pPr>
                      <a:r>
                        <a:rPr sz="1050" lang="fr-FR">
                          <a:effectLst/>
                        </a:rPr>
                        <a:t>Objectif du Rubrique</a:t>
                      </a:r>
                    </a:p>
                  </a:txBody>
                  <a:tcPr marL="68580" marR="68580" marT="0" marB="0"/>
                </a:tc>
                <a:extLst>
                  <a:ext uri="{0D108BD9-81ED-4DB2-BD59-A6C34878D82A}">
                    <a16:rowId xmlns:a16="http://schemas.microsoft.com/office/drawing/2014/main" val="1874061904"/>
                  </a:ext>
                </a:extLst>
              </a:tr>
              <a:tr h="333554">
                <a:tc>
                  <a:txBody>
                    <a:bodyPr/>
                    <a:lstStyle/>
                    <a:p>
                      <a:pPr fontAlgn="ctr" rtl="0"/>
                      <a:r>
                        <a:rPr sz="1050" b="true" lang="fr-FR">
                          <a:effectLst/>
                        </a:rPr>
                        <a:t>Accès à Cisco IOS</a:t>
                      </a:r>
                    </a:p>
                  </a:txBody>
                  <a:tcPr marL="47625" marR="47625" marT="47625" marB="47625" anchor="ctr"/>
                </a:tc>
                <a:tc>
                  <a:txBody>
                    <a:bodyPr/>
                    <a:lstStyle/>
                    <a:p>
                      <a:pPr fontAlgn="ctr" rtl="0"/>
                      <a:r>
                        <a:rPr sz="1050" b="false" lang="fr-FR">
                          <a:effectLst/>
                        </a:rPr>
                        <a:t>Expliquer comment accéder à un périphérique Cisco IOS pour le configurer.</a:t>
                      </a:r>
                    </a:p>
                  </a:txBody>
                  <a:tcPr marL="47625" marR="47625" marT="47625" marB="47625" anchor="ctr"/>
                </a:tc>
                <a:extLst>
                  <a:ext uri="{0D108BD9-81ED-4DB2-BD59-A6C34878D82A}">
                    <a16:rowId xmlns:a16="http://schemas.microsoft.com/office/drawing/2014/main" val="1646858405"/>
                  </a:ext>
                </a:extLst>
              </a:tr>
              <a:tr h="333554">
                <a:tc>
                  <a:txBody>
                    <a:bodyPr/>
                    <a:lstStyle/>
                    <a:p>
                      <a:pPr fontAlgn="ctr" rtl="0"/>
                      <a:r>
                        <a:rPr sz="1050" b="true" lang="fr-FR">
                          <a:effectLst/>
                        </a:rPr>
                        <a:t>Navigation IOS</a:t>
                      </a:r>
                    </a:p>
                  </a:txBody>
                  <a:tcPr marL="47625" marR="47625" marT="47625" marB="47625" anchor="ctr"/>
                </a:tc>
                <a:tc>
                  <a:txBody>
                    <a:bodyPr/>
                    <a:lstStyle/>
                    <a:p>
                      <a:pPr fontAlgn="ctr" rtl="0"/>
                      <a:r>
                        <a:rPr sz="1050" b="false" lang="fr-FR">
                          <a:effectLst/>
                        </a:rPr>
                        <a:t>Expliquer comment naviguer dans Cisco IOS pour configurer les périphériques réseau.</a:t>
                      </a:r>
                    </a:p>
                  </a:txBody>
                  <a:tcPr marL="47625" marR="47625" marT="47625" marB="47625" anchor="ctr"/>
                </a:tc>
                <a:extLst>
                  <a:ext uri="{0D108BD9-81ED-4DB2-BD59-A6C34878D82A}">
                    <a16:rowId xmlns:a16="http://schemas.microsoft.com/office/drawing/2014/main" val="3216917477"/>
                  </a:ext>
                </a:extLst>
              </a:tr>
              <a:tr h="333554">
                <a:tc>
                  <a:txBody>
                    <a:bodyPr/>
                    <a:lstStyle/>
                    <a:p>
                      <a:pPr fontAlgn="ctr" rtl="0"/>
                      <a:r>
                        <a:rPr sz="1050" b="true" lang="fr-FR">
                          <a:effectLst/>
                        </a:rPr>
                        <a:t>Structure des commandes</a:t>
                      </a:r>
                    </a:p>
                  </a:txBody>
                  <a:tcPr marL="47625" marR="47625" marT="47625" marB="47625" anchor="ctr"/>
                </a:tc>
                <a:tc>
                  <a:txBody>
                    <a:bodyPr/>
                    <a:lstStyle/>
                    <a:p>
                      <a:pPr fontAlgn="ctr" rtl="0"/>
                      <a:r>
                        <a:rPr sz="1050" b="false" lang="fr-FR">
                          <a:effectLst/>
                        </a:rPr>
                        <a:t>Décrire la structure des commandes du logiciel Cisco IOS.</a:t>
                      </a:r>
                    </a:p>
                  </a:txBody>
                  <a:tcPr marL="47625" marR="47625" marT="47625" marB="47625" anchor="ctr"/>
                </a:tc>
                <a:extLst>
                  <a:ext uri="{0D108BD9-81ED-4DB2-BD59-A6C34878D82A}">
                    <a16:rowId xmlns:a16="http://schemas.microsoft.com/office/drawing/2014/main" val="223668542"/>
                  </a:ext>
                </a:extLst>
              </a:tr>
              <a:tr h="201235">
                <a:tc>
                  <a:txBody>
                    <a:bodyPr/>
                    <a:lstStyle/>
                    <a:p>
                      <a:pPr fontAlgn="ctr" rtl="0"/>
                      <a:r>
                        <a:rPr sz="1050" b="true" lang="fr-FR">
                          <a:effectLst/>
                        </a:rPr>
                        <a:t>Configuration de base des périphériques</a:t>
                      </a:r>
                    </a:p>
                  </a:txBody>
                  <a:tcPr marL="47625" marR="47625" marT="47625" marB="47625" anchor="ctr"/>
                </a:tc>
                <a:tc>
                  <a:txBody>
                    <a:bodyPr/>
                    <a:lstStyle/>
                    <a:p>
                      <a:pPr fontAlgn="ctr" rtl="0"/>
                      <a:r>
                        <a:rPr sz="1050" b="false" lang="fr-FR">
                          <a:effectLst/>
                        </a:rPr>
                        <a:t>Configurer un périphérique Cisco IOS à l'aide de l'interface de ligne de commande.</a:t>
                      </a:r>
                    </a:p>
                  </a:txBody>
                  <a:tcPr marL="47625" marR="47625" marT="47625" marB="47625" anchor="ctr"/>
                </a:tc>
                <a:extLst>
                  <a:ext uri="{0D108BD9-81ED-4DB2-BD59-A6C34878D82A}">
                    <a16:rowId xmlns:a16="http://schemas.microsoft.com/office/drawing/2014/main" val="1435904258"/>
                  </a:ext>
                </a:extLst>
              </a:tr>
              <a:tr h="333554">
                <a:tc>
                  <a:txBody>
                    <a:bodyPr/>
                    <a:lstStyle/>
                    <a:p>
                      <a:pPr fontAlgn="ctr" rtl="0"/>
                      <a:r>
                        <a:rPr sz="1050" b="true" lang="fr-FR">
                          <a:effectLst/>
                        </a:rPr>
                        <a:t>Enregistrement des configurations</a:t>
                      </a:r>
                    </a:p>
                  </a:txBody>
                  <a:tcPr marL="47625" marR="47625" marT="47625" marB="47625" anchor="ctr"/>
                </a:tc>
                <a:tc>
                  <a:txBody>
                    <a:bodyPr/>
                    <a:lstStyle/>
                    <a:p>
                      <a:pPr fontAlgn="ctr" rtl="0"/>
                      <a:r>
                        <a:rPr sz="1050" b="false" lang="fr-FR">
                          <a:effectLst/>
                        </a:rPr>
                        <a:t>Utiliser les commandes IOS pour enregistrer la configuration en cours.</a:t>
                      </a:r>
                    </a:p>
                  </a:txBody>
                  <a:tcPr marL="47625" marR="47625" marT="47625" marB="47625" anchor="ctr"/>
                </a:tc>
                <a:extLst>
                  <a:ext uri="{0D108BD9-81ED-4DB2-BD59-A6C34878D82A}">
                    <a16:rowId xmlns:a16="http://schemas.microsoft.com/office/drawing/2014/main" val="131737215"/>
                  </a:ext>
                </a:extLst>
              </a:tr>
              <a:tr h="333554">
                <a:tc>
                  <a:txBody>
                    <a:bodyPr/>
                    <a:lstStyle/>
                    <a:p>
                      <a:pPr fontAlgn="ctr" rtl="0"/>
                      <a:r>
                        <a:rPr sz="1050" b="true" lang="fr-FR">
                          <a:effectLst/>
                        </a:rPr>
                        <a:t>Ports et adresses</a:t>
                      </a:r>
                    </a:p>
                  </a:txBody>
                  <a:tcPr marL="47625" marR="47625" marT="47625" marB="47625" anchor="ctr"/>
                </a:tc>
                <a:tc>
                  <a:txBody>
                    <a:bodyPr/>
                    <a:lstStyle/>
                    <a:p>
                      <a:pPr fontAlgn="ctr" rtl="0"/>
                      <a:r>
                        <a:rPr sz="1050" b="false" lang="fr-FR">
                          <a:effectLst/>
                        </a:rPr>
                        <a:t>Expliquer comment les périphériques communiquent sur les supports réseau.</a:t>
                      </a:r>
                    </a:p>
                  </a:txBody>
                  <a:tcPr marL="47625" marR="47625" marT="47625" marB="47625" anchor="ctr"/>
                </a:tc>
                <a:extLst>
                  <a:ext uri="{0D108BD9-81ED-4DB2-BD59-A6C34878D82A}">
                    <a16:rowId xmlns:a16="http://schemas.microsoft.com/office/drawing/2014/main" val="3818444524"/>
                  </a:ext>
                </a:extLst>
              </a:tr>
              <a:tr h="201235">
                <a:tc>
                  <a:txBody>
                    <a:bodyPr/>
                    <a:lstStyle/>
                    <a:p>
                      <a:pPr fontAlgn="ctr" rtl="0"/>
                      <a:r>
                        <a:rPr sz="1050" b="true" lang="fr-FR">
                          <a:effectLst/>
                        </a:rPr>
                        <a:t>Configuration de l'adressage IP</a:t>
                      </a:r>
                    </a:p>
                  </a:txBody>
                  <a:tcPr marL="47625" marR="47625" marT="47625" marB="47625" anchor="ctr"/>
                </a:tc>
                <a:tc>
                  <a:txBody>
                    <a:bodyPr/>
                    <a:lstStyle/>
                    <a:p>
                      <a:pPr fontAlgn="ctr" rtl="0"/>
                      <a:r>
                        <a:rPr sz="1050" b="false" lang="fr-FR">
                          <a:effectLst/>
                        </a:rPr>
                        <a:t>Configurer un périphérique hôte à l'aide d'une adresse IP.</a:t>
                      </a:r>
                    </a:p>
                  </a:txBody>
                  <a:tcPr marL="47625" marR="47625" marT="47625" marB="47625" anchor="ctr"/>
                </a:tc>
                <a:extLst>
                  <a:ext uri="{0D108BD9-81ED-4DB2-BD59-A6C34878D82A}">
                    <a16:rowId xmlns:a16="http://schemas.microsoft.com/office/drawing/2014/main" val="1846877670"/>
                  </a:ext>
                </a:extLst>
              </a:tr>
              <a:tr h="201235">
                <a:tc>
                  <a:txBody>
                    <a:bodyPr/>
                    <a:lstStyle/>
                    <a:p>
                      <a:pPr fontAlgn="ctr" rtl="0"/>
                      <a:r>
                        <a:rPr sz="1050" b="true" lang="fr-FR">
                          <a:effectLst/>
                        </a:rPr>
                        <a:t>Vérification de la connectivité</a:t>
                      </a:r>
                    </a:p>
                  </a:txBody>
                  <a:tcPr marL="47625" marR="47625" marT="47625" marB="47625" anchor="ctr"/>
                </a:tc>
                <a:tc>
                  <a:txBody>
                    <a:bodyPr/>
                    <a:lstStyle/>
                    <a:p>
                      <a:pPr fontAlgn="ctr" rtl="0"/>
                      <a:r>
                        <a:rPr sz="1050" b="false" lang="fr-FR">
                          <a:effectLst/>
                        </a:rPr>
                        <a:t>Vérifier la connectivité entre deux terminaux.</a:t>
                      </a:r>
                    </a:p>
                  </a:txBody>
                  <a:tcPr marL="47625" marR="47625" marT="47625" marB="47625" anchor="ctr"/>
                </a:tc>
                <a:extLst>
                  <a:ext uri="{0D108BD9-81ED-4DB2-BD59-A6C34878D82A}">
                    <a16:rowId xmlns:a16="http://schemas.microsoft.com/office/drawing/2014/main" val="1886050846"/>
                  </a:ext>
                </a:extLst>
              </a:tr>
            </a:tbl>
          </a:graphicData>
        </a:graphic>
      </p:graphicFrame>
    </p:spTree>
    <p:custDataLst>
      <p:tags r:id="rId1"/>
    </p:custDataLst>
    <p:extLst>
      <p:ext uri="{BB962C8B-B14F-4D97-AF65-F5344CB8AC3E}">
        <p14:creationId xmlns:p14="http://schemas.microsoft.com/office/powerpoint/2010/main" val="8340030"/>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2.1 Accès à Cisco IOS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sz="1600" lang="fr-FR"/>
              <a:t>Accès à Cisco IOS</a:t>
            </a:r>
            <a:br>
              <a:rPr lang="en-US" altLang="en-US" dirty="0"/>
            </a:br>
            <a:r>
              <a:rPr lang="fr-FR"/>
              <a:t>Systèmes d'exploitation</a:t>
            </a:r>
          </a:p>
        </p:txBody>
      </p:sp>
      <p:sp>
        <p:nvSpPr>
          <p:cNvPr id="8195" name="Rectangle 6"/>
          <p:cNvSpPr>
            <a:spLocks noGrp="1" noChangeArrowheads="1"/>
          </p:cNvSpPr>
          <p:nvPr>
            <p:ph idx="1"/>
          </p:nvPr>
        </p:nvSpPr>
        <p:spPr>
          <a:xfrm>
            <a:off x="144065" y="888396"/>
            <a:ext cx="3950857" cy="2967985"/>
          </a:xfrm>
        </p:spPr>
        <p:txBody>
          <a:bodyPr/>
          <a:lstStyle/>
          <a:p>
            <a:pPr rtl="0">
              <a:buFont typeface="Arial" panose="020B0604020202020204" pitchFamily="34" charset="0"/>
              <a:buChar char="•"/>
            </a:pPr>
            <a:r>
              <a:rPr sz="1600" b="true" lang="fr-FR"/>
              <a:t>Shell</a:t>
            </a:r>
            <a:r>
              <a:rPr sz="1600" lang="fr-FR"/>
              <a:t>  - L'interface utilisateur qui permet aux utilisateurs de demander des tâches spécifiques à partir de l'ordinateur. Ces requêtes peuvent être effectuées via l'interface CLI ou GUI.</a:t>
            </a:r>
          </a:p>
          <a:p>
            <a:pPr rtl="0">
              <a:buFont typeface="Arial" panose="020B0604020202020204" pitchFamily="34" charset="0"/>
              <a:buChar char="•"/>
            </a:pPr>
            <a:r>
              <a:rPr sz="1600" b="true" lang="fr-FR"/>
              <a:t>Noyau</a:t>
            </a:r>
            <a:r>
              <a:rPr sz="1600" lang="fr-FR"/>
              <a:t> - élément qui assure la communication entre le matériel informatique et les logiciels, et gère le mode d'utilisation des ressources matérielles pour satisfaire la configuration logicielle.</a:t>
            </a:r>
          </a:p>
          <a:p>
            <a:pPr rtl="0">
              <a:buFont typeface="Arial" panose="020B0604020202020204" pitchFamily="34" charset="0"/>
              <a:buChar char="•"/>
            </a:pPr>
            <a:r>
              <a:rPr sz="1600" b="true" lang="fr-FR"/>
              <a:t>Matériel</a:t>
            </a:r>
            <a:r>
              <a:rPr sz="1600" lang="fr-FR"/>
              <a:t> - La partie physique d'un ordinateur qui intègre des éléments électroniques.</a:t>
            </a:r>
          </a:p>
          <a:p>
            <a:endParaRPr lang="en-US" altLang="ja-JP" dirty="0"/>
          </a:p>
        </p:txBody>
      </p:sp>
      <p:pic>
        <p:nvPicPr>
          <p:cNvPr id="2" name="Picture 1">
            <a:extLst>
              <a:ext uri="{FF2B5EF4-FFF2-40B4-BE49-F238E27FC236}">
                <a16:creationId xmlns:a16="http://schemas.microsoft.com/office/drawing/2014/main" id="{1A6C089F-8565-9F41-B04D-AD843C4D4D9E}"/>
              </a:ext>
            </a:extLst>
          </p:cNvPr>
          <p:cNvPicPr>
            <a:picLocks noChangeAspect="1"/>
          </p:cNvPicPr>
          <p:nvPr/>
        </p:nvPicPr>
        <p:blipFill>
          <a:blip r:embed="rId4"/>
          <a:stretch>
            <a:fillRect/>
          </a:stretch>
        </p:blipFill>
        <p:spPr>
          <a:xfrm>
            <a:off x="4326497" y="798944"/>
            <a:ext cx="4673438" cy="2722278"/>
          </a:xfrm>
          <a:prstGeom prst="rect">
            <a:avLst/>
          </a:prstGeom>
        </p:spPr>
      </p:pic>
    </p:spTree>
    <p:custDataLst>
      <p:tags r:id="rId1"/>
    </p:custDataLst>
    <p:extLst>
      <p:ext uri="{BB962C8B-B14F-4D97-AF65-F5344CB8AC3E}">
        <p14:creationId xmlns:p14="http://schemas.microsoft.com/office/powerpoint/2010/main" val="49223303"/>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sz="1600" lang="fr-FR"/>
              <a:t>Accès à Cisco IOS</a:t>
            </a:r>
            <a:br>
              <a:rPr lang="en-US" altLang="en-US" dirty="0"/>
            </a:br>
            <a:r>
              <a:rPr lang="fr-FR"/>
              <a:t>GUI</a:t>
            </a:r>
          </a:p>
        </p:txBody>
      </p:sp>
      <p:sp>
        <p:nvSpPr>
          <p:cNvPr id="8195" name="Rectangle 6"/>
          <p:cNvSpPr>
            <a:spLocks noGrp="1" noChangeArrowheads="1"/>
          </p:cNvSpPr>
          <p:nvPr>
            <p:ph idx="1"/>
          </p:nvPr>
        </p:nvSpPr>
        <p:spPr>
          <a:xfrm>
            <a:off x="145357" y="798944"/>
            <a:ext cx="3939626" cy="3735939"/>
          </a:xfrm>
        </p:spPr>
        <p:txBody>
          <a:bodyPr/>
          <a:lstStyle/>
          <a:p>
            <a:pPr rtl="0">
              <a:buFont typeface="Arial" panose="020B0604020202020204" pitchFamily="34" charset="0"/>
              <a:buChar char="•"/>
            </a:pPr>
            <a:r>
              <a:rPr lang="fr-FR"/>
              <a:t>Une interface utilisateur graphique (GUI) permet à l'utilisateur d'interagir avec le système à l'aide d'un environnement utilisant des graphiques, des icônes, des menus et des fenêtres.</a:t>
            </a:r>
          </a:p>
          <a:p>
            <a:pPr rtl="0">
              <a:buFont typeface="Arial" panose="020B0604020202020204" pitchFamily="34" charset="0"/>
              <a:buChar char="•"/>
            </a:pPr>
            <a:r>
              <a:rPr lang="fr-FR"/>
              <a:t>L'exemple d'interface utilisateur graphique GUI est plus convivial et ne nécessite pas de connaissances approfondies de la La Structure des commandes sous-jacente qui contrôle le système.</a:t>
            </a:r>
          </a:p>
          <a:p>
            <a:pPr rtl="0">
              <a:buFont typeface="Arial" panose="020B0604020202020204" pitchFamily="34" charset="0"/>
              <a:buChar char="•"/>
            </a:pPr>
            <a:r>
              <a:rPr lang="fr-FR"/>
              <a:t>Les systèmes d'exploitation les plus connus sont Windows, macOS, Linux KDE, Apple iOS et Android.</a:t>
            </a:r>
          </a:p>
          <a:p>
            <a:pPr rtl="0">
              <a:buFont typeface="Arial" panose="020B0604020202020204" pitchFamily="34" charset="0"/>
              <a:buChar char="•"/>
            </a:pPr>
            <a:r>
              <a:rPr lang="fr-FR"/>
              <a:t>Les GUI peuvent également tomber en panne ou simplement ne pas fonctionner correctement. C'est pourquoi l'accès aux périphériques réseau se fait habituellement via une CLI.</a:t>
            </a:r>
          </a:p>
        </p:txBody>
      </p:sp>
      <p:pic>
        <p:nvPicPr>
          <p:cNvPr id="2" name="Picture 1">
            <a:extLst>
              <a:ext uri="{FF2B5EF4-FFF2-40B4-BE49-F238E27FC236}">
                <a16:creationId xmlns:a16="http://schemas.microsoft.com/office/drawing/2014/main" id="{7ADEAEA9-9EB4-0945-AFC7-F32A24E8D883}"/>
              </a:ext>
            </a:extLst>
          </p:cNvPr>
          <p:cNvPicPr>
            <a:picLocks noChangeAspect="1"/>
          </p:cNvPicPr>
          <p:nvPr/>
        </p:nvPicPr>
        <p:blipFill>
          <a:blip r:embed="rId4"/>
          <a:stretch>
            <a:fillRect/>
          </a:stretch>
        </p:blipFill>
        <p:spPr>
          <a:xfrm>
            <a:off x="4193871" y="1179476"/>
            <a:ext cx="4640912" cy="2784547"/>
          </a:xfrm>
          <a:prstGeom prst="rect">
            <a:avLst/>
          </a:prstGeom>
        </p:spPr>
      </p:pic>
    </p:spTree>
    <p:custDataLst>
      <p:tags r:id="rId1"/>
    </p:custDataLst>
    <p:extLst>
      <p:ext uri="{BB962C8B-B14F-4D97-AF65-F5344CB8AC3E}">
        <p14:creationId xmlns:p14="http://schemas.microsoft.com/office/powerpoint/2010/main" val="2638466440"/>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sz="1600" lang="fr-FR"/>
              <a:t>Accès à Cisco IOS</a:t>
            </a:r>
            <a:br>
              <a:rPr lang="en-US" altLang="en-US" dirty="0"/>
            </a:br>
            <a:r>
              <a:rPr lang="fr-FR"/>
              <a:t>Objectif d'un système d'exploitation</a:t>
            </a:r>
          </a:p>
        </p:txBody>
      </p:sp>
      <p:sp>
        <p:nvSpPr>
          <p:cNvPr id="8195" name="Rectangle 6"/>
          <p:cNvSpPr>
            <a:spLocks noGrp="1" noChangeArrowheads="1"/>
          </p:cNvSpPr>
          <p:nvPr>
            <p:ph idx="1"/>
          </p:nvPr>
        </p:nvSpPr>
        <p:spPr>
          <a:xfrm>
            <a:off x="145357" y="925513"/>
            <a:ext cx="3939626" cy="1612619"/>
          </a:xfrm>
        </p:spPr>
        <p:txBody>
          <a:bodyPr/>
          <a:lstStyle/>
          <a:p>
            <a:pPr marL="0" indent="0" rtl="0">
              <a:spcAft>
                <a:spcPts val="100"/>
              </a:spcAft>
              <a:buNone/>
            </a:pPr>
            <a:r>
              <a:rPr lang="fr-FR"/>
              <a:t>Le système d'exploitation PC permet à un utilisateur d'effectuer les opérations suivantes:</a:t>
            </a:r>
          </a:p>
          <a:p>
            <a:pPr lvl="1" rtl="0">
              <a:spcAft>
                <a:spcPts val="100"/>
              </a:spcAft>
            </a:pPr>
            <a:r>
              <a:rPr sz="1600" lang="fr-FR"/>
              <a:t>Utiliser une souris pour faire des sélections et exécuter des programmes;</a:t>
            </a:r>
          </a:p>
          <a:p>
            <a:pPr lvl="1" rtl="0">
              <a:spcAft>
                <a:spcPts val="100"/>
              </a:spcAft>
            </a:pPr>
            <a:r>
              <a:rPr sz="1600" lang="fr-FR"/>
              <a:t>Entrer des commandes textuelles;</a:t>
            </a:r>
          </a:p>
          <a:p>
            <a:pPr lvl="1" rtl="0">
              <a:spcAft>
                <a:spcPts val="100"/>
              </a:spcAft>
            </a:pPr>
            <a:r>
              <a:rPr sz="1600" lang="fr-FR"/>
              <a:t>Afficher des images sur un écran.</a:t>
            </a:r>
          </a:p>
          <a:p>
            <a:endParaRPr lang="en-US" dirty="0"/>
          </a:p>
        </p:txBody>
      </p:sp>
      <p:pic>
        <p:nvPicPr>
          <p:cNvPr id="4" name="Picture 3">
            <a:extLst>
              <a:ext uri="{FF2B5EF4-FFF2-40B4-BE49-F238E27FC236}">
                <a16:creationId xmlns:a16="http://schemas.microsoft.com/office/drawing/2014/main" id="{2DCD1440-8B72-004C-856F-8B0CCDB57229}"/>
              </a:ext>
            </a:extLst>
          </p:cNvPr>
          <p:cNvPicPr>
            <a:picLocks noChangeAspect="1"/>
          </p:cNvPicPr>
          <p:nvPr/>
        </p:nvPicPr>
        <p:blipFill>
          <a:blip r:embed="rId4"/>
          <a:stretch>
            <a:fillRect/>
          </a:stretch>
        </p:blipFill>
        <p:spPr>
          <a:xfrm>
            <a:off x="4467639" y="3277329"/>
            <a:ext cx="4572000" cy="477175"/>
          </a:xfrm>
          <a:prstGeom prst="rect">
            <a:avLst/>
          </a:prstGeom>
        </p:spPr>
      </p:pic>
      <p:sp>
        <p:nvSpPr>
          <p:cNvPr id="3" name="TextBox 2">
            <a:extLst>
              <a:ext uri="{FF2B5EF4-FFF2-40B4-BE49-F238E27FC236}">
                <a16:creationId xmlns:a16="http://schemas.microsoft.com/office/drawing/2014/main" id="{4ED2A273-C28D-844C-96D6-C04B52B686ED}"/>
              </a:ext>
            </a:extLst>
          </p:cNvPr>
          <p:cNvSpPr txBox="1"/>
          <p:nvPr/>
        </p:nvSpPr>
        <p:spPr>
          <a:xfrm>
            <a:off x="4651513" y="925513"/>
            <a:ext cx="4204251" cy="2062103"/>
          </a:xfrm>
          <a:prstGeom prst="rect">
            <a:avLst/>
          </a:prstGeom>
          <a:noFill/>
        </p:spPr>
        <p:txBody>
          <a:bodyPr wrap="square" rtlCol="0">
            <a:spAutoFit/>
          </a:bodyPr>
          <a:lstStyle/>
          <a:p>
            <a:pPr rtl="0"/>
            <a:r>
              <a:rPr sz="1500" lang="fr-FR">
                <a:solidFill>
                  <a:srgbClr val="000000"/>
                </a:solidFill>
              </a:rPr>
              <a:t>Le système d'exploitation réseau basé sur l'interface client permet à un technicien réseau d'effectuer les opérations suivantes:</a:t>
            </a:r>
          </a:p>
          <a:p>
            <a:pPr marL="742950" lvl="1" indent="-285750" rtl="0">
              <a:buClr>
                <a:schemeClr val="tx1"/>
              </a:buClr>
              <a:buFont typeface="Arial" panose="020B0604020202020204" pitchFamily="34" charset="0"/>
              <a:buChar char="•"/>
            </a:pPr>
            <a:r>
              <a:rPr sz="1600" lang="fr-FR">
                <a:solidFill>
                  <a:srgbClr val="000000"/>
                </a:solidFill>
              </a:rPr>
              <a:t>Utiliser un clavier pour exécuter des programmes réseau basés sur CLI;</a:t>
            </a:r>
          </a:p>
          <a:p>
            <a:pPr marL="742950" lvl="1" indent="-285750" rtl="0">
              <a:buClr>
                <a:schemeClr val="tx1"/>
              </a:buClr>
              <a:buFont typeface="Arial" panose="020B0604020202020204" pitchFamily="34" charset="0"/>
              <a:buChar char="•"/>
            </a:pPr>
            <a:r>
              <a:rPr sz="1600" lang="fr-FR">
                <a:solidFill>
                  <a:srgbClr val="000000"/>
                </a:solidFill>
              </a:rPr>
              <a:t>Utiliser un clavier pour entrer des commandes textuelles;</a:t>
            </a:r>
          </a:p>
          <a:p>
            <a:pPr marL="742950" lvl="1" indent="-285750" rtl="0">
              <a:buClr>
                <a:schemeClr val="tx1"/>
              </a:buClr>
              <a:buFont typeface="Arial" panose="020B0604020202020204" pitchFamily="34" charset="0"/>
              <a:buChar char="•"/>
            </a:pPr>
            <a:r>
              <a:rPr sz="1600" lang="fr-FR">
                <a:solidFill>
                  <a:srgbClr val="000000"/>
                </a:solidFill>
              </a:rPr>
              <a:t>Afficher des images sur un écran.</a:t>
            </a:r>
          </a:p>
          <a:p>
            <a:endParaRPr lang="en-US" dirty="0"/>
          </a:p>
        </p:txBody>
      </p:sp>
      <p:pic>
        <p:nvPicPr>
          <p:cNvPr id="7" name="Picture 6">
            <a:extLst>
              <a:ext uri="{FF2B5EF4-FFF2-40B4-BE49-F238E27FC236}">
                <a16:creationId xmlns:a16="http://schemas.microsoft.com/office/drawing/2014/main" id="{B5C56AB7-B6FD-7C4A-AE93-5B970B9CD55A}"/>
              </a:ext>
            </a:extLst>
          </p:cNvPr>
          <p:cNvPicPr>
            <a:picLocks noChangeAspect="1"/>
          </p:cNvPicPr>
          <p:nvPr/>
        </p:nvPicPr>
        <p:blipFill>
          <a:blip r:embed="rId5"/>
          <a:stretch>
            <a:fillRect/>
          </a:stretch>
        </p:blipFill>
        <p:spPr>
          <a:xfrm>
            <a:off x="364018" y="2605368"/>
            <a:ext cx="3035165" cy="1821099"/>
          </a:xfrm>
          <a:prstGeom prst="rect">
            <a:avLst/>
          </a:prstGeom>
        </p:spPr>
      </p:pic>
    </p:spTree>
    <p:custDataLst>
      <p:tags r:id="rId1"/>
    </p:custDataLst>
    <p:extLst>
      <p:ext uri="{BB962C8B-B14F-4D97-AF65-F5344CB8AC3E}">
        <p14:creationId xmlns:p14="http://schemas.microsoft.com/office/powerpoint/2010/main" val="411678066"/>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Contenu pédagogique de l'instructeur - Guide de planification du module 2</a:t>
            </a:r>
          </a:p>
        </p:txBody>
      </p:sp>
      <p:sp>
        <p:nvSpPr>
          <p:cNvPr id="4099" name="Rectangle 34"/>
          <p:cNvSpPr>
            <a:spLocks noGrp="1" noChangeArrowheads="1"/>
          </p:cNvSpPr>
          <p:nvPr>
            <p:ph idx="1"/>
          </p:nvPr>
        </p:nvSpPr>
        <p:spPr>
          <a:xfrm>
            <a:off x="145357" y="808180"/>
            <a:ext cx="8832388" cy="3193936"/>
          </a:xfrm>
        </p:spPr>
        <p:txBody>
          <a:bodyPr/>
          <a:lstStyle/>
          <a:p>
            <a:pPr marL="0" indent="0" rtl="0">
              <a:buNone/>
            </a:pPr>
            <a:r>
              <a:rPr lang="fr-FR"/>
              <a:t>Cette présentation PowerPoint est divisée en deux parties :</a:t>
            </a:r>
          </a:p>
          <a:p>
            <a:pPr rtl="0">
              <a:buFont typeface="Arial" panose="020B0604020202020204" pitchFamily="34" charset="0"/>
              <a:buChar char="•"/>
            </a:pPr>
            <a:r>
              <a:rPr lang="fr-FR"/>
              <a:t>Guide de planification de l'enseignant</a:t>
            </a:r>
          </a:p>
          <a:p>
            <a:pPr lvl="1" rtl="0">
              <a:buFont typeface="Arial" panose="020B0604020202020204" pitchFamily="34" charset="0"/>
              <a:buChar char="•"/>
            </a:pPr>
            <a:r>
              <a:rPr lang="fr-FR"/>
              <a:t>Informations pour vous aider à vous familiariser avec le module</a:t>
            </a:r>
          </a:p>
          <a:p>
            <a:pPr lvl="1" rtl="0">
              <a:buFont typeface="Arial" panose="020B0604020202020204" pitchFamily="34" charset="0"/>
              <a:buChar char="•"/>
            </a:pPr>
            <a:r>
              <a:rPr lang="fr-FR"/>
              <a:t>Outils pédagogiques</a:t>
            </a:r>
          </a:p>
          <a:p>
            <a:pPr rtl="0">
              <a:buFont typeface="Arial" panose="020B0604020202020204" pitchFamily="34" charset="0"/>
              <a:buChar char="•"/>
            </a:pPr>
            <a:r>
              <a:rPr lang="fr-FR"/>
              <a:t>Présentation en classe pour le formateur</a:t>
            </a:r>
          </a:p>
          <a:p>
            <a:pPr lvl="1" rtl="0">
              <a:buFont typeface="Arial" panose="020B0604020202020204" pitchFamily="34" charset="0"/>
              <a:buChar char="•"/>
            </a:pPr>
            <a:r>
              <a:rPr lang="fr-FR"/>
              <a:t>Diapositives facultatives que vous pouvez utiliser en classe</a:t>
            </a:r>
          </a:p>
          <a:p>
            <a:pPr lvl="1" rtl="0">
              <a:buFont typeface="Arial" panose="020B0604020202020204" pitchFamily="34" charset="0"/>
              <a:buChar char="•"/>
            </a:pPr>
            <a:r>
              <a:rPr lang="fr-FR"/>
              <a:t>Commence à la diapositive#</a:t>
            </a:r>
            <a:r>
              <a:rPr lang="fr-FR">
                <a:solidFill>
                  <a:schemeClr val="tx1"/>
                </a:solidFill>
              </a:rPr>
              <a:t>14</a:t>
            </a:r>
          </a:p>
          <a:p>
            <a:pPr marL="142875" lvl="1" indent="0" algn="ctr" rtl="0">
              <a:buNone/>
            </a:pPr>
            <a:r>
              <a:rPr sz="1600" b="true" lang="fr-FR"/>
              <a:t>Remarque </a:t>
            </a:r>
            <a:r>
              <a:rPr sz="1600" lang="fr-FR"/>
              <a:t>: supprimez le guide de planification de cette présentation avant de la partager.</a:t>
            </a:r>
          </a:p>
          <a:p>
            <a:pPr marL="0" indent="0" rtl="0">
              <a:buNone/>
            </a:pPr>
            <a:r>
              <a:rPr sz="1600" b="true" lang="fr-FR">
                <a:solidFill>
                  <a:schemeClr val="accent4"/>
                </a:solidFill>
              </a:rPr>
              <a:t>Pour obtenir de l'aide et des ressources supplémentaires, consultez la page d'accueil de l'instructeur et les ressources du cours pour ce cours. Vous pouvez également visiter le site de développement professionnel sur netacad.com, la page Facebook officielle de Cisco Networking Academy ou le groupe FB Instructor Only.</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1"/>
          <p:cNvSpPr>
            <a:spLocks noGrp="1" noChangeArrowheads="1"/>
          </p:cNvSpPr>
          <p:nvPr>
            <p:ph type="title"/>
          </p:nvPr>
        </p:nvSpPr>
        <p:spPr/>
        <p:txBody>
          <a:bodyPr/>
          <a:lstStyle/>
          <a:p>
            <a:pPr rtl="0"/>
            <a:r>
              <a:rPr sz="1600" lang="fr-FR"/>
              <a:t>Accès à Cisco IOS </a:t>
            </a:r>
            <a:br>
              <a:rPr lang="en-US" altLang="en-US" dirty="0"/>
            </a:br>
            <a:r>
              <a:rPr lang="fr-FR"/>
              <a:t>Méthodes d'accès</a:t>
            </a:r>
          </a:p>
        </p:txBody>
      </p:sp>
      <p:sp>
        <p:nvSpPr>
          <p:cNvPr id="8195" name="Rectangle 2"/>
          <p:cNvSpPr>
            <a:spLocks noGrp="1" noChangeArrowheads="1"/>
          </p:cNvSpPr>
          <p:nvPr>
            <p:ph idx="1"/>
          </p:nvPr>
        </p:nvSpPr>
        <p:spPr>
          <a:xfrm>
            <a:off x="145357" y="823049"/>
            <a:ext cx="3939626" cy="3848341"/>
          </a:xfrm>
        </p:spPr>
        <p:txBody>
          <a:bodyPr/>
          <a:lstStyle/>
          <a:p>
            <a:pPr rtl="0">
              <a:buFont typeface="Arial" panose="020B0604020202020204" pitchFamily="34" charset="0"/>
              <a:buChar char="•"/>
            </a:pPr>
            <a:r>
              <a:rPr b="true" lang="fr-FR"/>
              <a:t>Console</a:t>
            </a:r>
            <a:r>
              <a:rPr lang="fr-FR"/>
              <a:t> - Un port de gestion physique utilisé pour accéder à un périphérique afin d'assurer la maintenance, par exemple lors des configurations initiales. </a:t>
            </a:r>
          </a:p>
          <a:p>
            <a:pPr rtl="0">
              <a:buFont typeface="Arial" panose="020B0604020202020204" pitchFamily="34" charset="0"/>
              <a:buChar char="•"/>
            </a:pPr>
            <a:r>
              <a:rPr b="true" lang="fr-FR"/>
              <a:t>Secure Shell (SSH) </a:t>
            </a:r>
            <a:r>
              <a:rPr lang="fr-FR"/>
              <a:t>- Établit une connexion CLI à distance sécurisée avec un périphérique, par le biais d'une interface virtuelle, sur un réseau. (</a:t>
            </a:r>
            <a:r>
              <a:rPr sz="1400" lang="fr-FR"/>
              <a:t>Remarque: Il s'agit de la méthode recommandée pour se connecter à distance à un périphérique.) </a:t>
            </a:r>
          </a:p>
          <a:p>
            <a:pPr rtl="0">
              <a:buFont typeface="Arial" panose="020B0604020202020204" pitchFamily="34" charset="0"/>
              <a:buChar char="•"/>
            </a:pPr>
            <a:r>
              <a:rPr b="true" lang="fr-FR"/>
              <a:t>Telnet</a:t>
            </a:r>
            <a:r>
              <a:rPr lang="fr-FR"/>
              <a:t>- Établit une connexion CLI distante non sécurisée à un périphérique sur le réseau. </a:t>
            </a:r>
            <a:r>
              <a:rPr b="true" lang="fr-FR"/>
              <a:t> </a:t>
            </a:r>
            <a:r>
              <a:rPr sz="1400" lang="fr-FR"/>
              <a:t>(Remarque: Les informations d'authentification des utilisateurs, les mots de passe et les commandes sont envoyés sur le réseau en clair.)</a:t>
            </a:r>
            <a:r>
              <a:rPr b="true" lang="fr-FR"/>
              <a:t> </a:t>
            </a:r>
          </a:p>
          <a:p>
            <a:endParaRPr lang="en-US" dirty="0"/>
          </a:p>
        </p:txBody>
      </p:sp>
      <p:pic>
        <p:nvPicPr>
          <p:cNvPr id="1030" name="Picture 6" descr="Computer, Utp, Network, Cisco, Color, Jack, Electronics">
            <a:extLst>
              <a:ext uri="{FF2B5EF4-FFF2-40B4-BE49-F238E27FC236}">
                <a16:creationId xmlns:a16="http://schemas.microsoft.com/office/drawing/2014/main" id="{4C65664B-D975-564C-9CD3-D54002E341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719" y="420168"/>
            <a:ext cx="2255201" cy="168905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2">
            <a:extLst>
              <a:ext uri="{FF2B5EF4-FFF2-40B4-BE49-F238E27FC236}">
                <a16:creationId xmlns:a16="http://schemas.microsoft.com/office/drawing/2014/main" id="{278A32F5-A519-9740-94B3-F014EAE863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15114" y="2455883"/>
            <a:ext cx="4805378" cy="2041663"/>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942420759"/>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1"/>
          <p:cNvSpPr>
            <a:spLocks noGrp="1" noChangeArrowheads="1"/>
          </p:cNvSpPr>
          <p:nvPr>
            <p:ph type="title"/>
          </p:nvPr>
        </p:nvSpPr>
        <p:spPr/>
        <p:txBody>
          <a:bodyPr/>
          <a:lstStyle/>
          <a:p>
            <a:pPr rtl="0"/>
            <a:r>
              <a:rPr sz="1600" lang="fr-FR"/>
              <a:t>Accès à Cisco IOS</a:t>
            </a:r>
            <a:br>
              <a:rPr lang="en-US" altLang="en-US" dirty="0"/>
            </a:br>
            <a:r>
              <a:rPr lang="fr-FR"/>
              <a:t>Programme d'émulation de Terminal</a:t>
            </a:r>
          </a:p>
        </p:txBody>
      </p:sp>
      <p:sp>
        <p:nvSpPr>
          <p:cNvPr id="8195" name="Rectangle 2"/>
          <p:cNvSpPr>
            <a:spLocks noGrp="1" noChangeArrowheads="1"/>
          </p:cNvSpPr>
          <p:nvPr>
            <p:ph idx="1"/>
          </p:nvPr>
        </p:nvSpPr>
        <p:spPr>
          <a:xfrm>
            <a:off x="145357" y="823049"/>
            <a:ext cx="8710408" cy="1125021"/>
          </a:xfrm>
        </p:spPr>
        <p:txBody>
          <a:bodyPr/>
          <a:lstStyle/>
          <a:p>
            <a:pPr rtl="0">
              <a:buFont typeface="Arial" panose="020B0604020202020204" pitchFamily="34" charset="0"/>
              <a:buChar char="•"/>
            </a:pPr>
            <a:r>
              <a:rPr sz="1600" lang="fr-FR"/>
              <a:t>Les programmes d'émulation de terminal sont utilisés pour se connecter à un périphérique réseau par un port de console ou par une connexion SSH/TelNet. </a:t>
            </a:r>
          </a:p>
          <a:p>
            <a:pPr rtl="0">
              <a:buFont typeface="Arial" panose="020B0604020202020204" pitchFamily="34" charset="0"/>
              <a:buChar char="•"/>
            </a:pPr>
            <a:r>
              <a:rPr sz="1600" lang="fr-FR"/>
              <a:t>Il existe plusieurs programmes d'émulation terminale à choisir, tels que PuTY, Tera Term et SecureCRT. </a:t>
            </a:r>
          </a:p>
          <a:p>
            <a:endParaRPr lang="en-US" dirty="0"/>
          </a:p>
        </p:txBody>
      </p:sp>
      <p:pic>
        <p:nvPicPr>
          <p:cNvPr id="4" name="Picture 1">
            <a:extLst>
              <a:ext uri="{FF2B5EF4-FFF2-40B4-BE49-F238E27FC236}">
                <a16:creationId xmlns:a16="http://schemas.microsoft.com/office/drawing/2014/main" id="{7F0AF5D8-D9EB-024A-817B-C5DEB0242C1B}"/>
              </a:ext>
            </a:extLst>
          </p:cNvPr>
          <p:cNvPicPr>
            <a:picLocks noChangeAspect="1"/>
          </p:cNvPicPr>
          <p:nvPr/>
        </p:nvPicPr>
        <p:blipFill>
          <a:blip r:embed="rId4"/>
          <a:stretch>
            <a:fillRect/>
          </a:stretch>
        </p:blipFill>
        <p:spPr>
          <a:xfrm>
            <a:off x="1266412" y="2255384"/>
            <a:ext cx="2353048" cy="2318343"/>
          </a:xfrm>
          <a:prstGeom prst="rect">
            <a:avLst/>
          </a:prstGeom>
        </p:spPr>
      </p:pic>
      <p:pic>
        <p:nvPicPr>
          <p:cNvPr id="2" name="Picture 2">
            <a:extLst>
              <a:ext uri="{FF2B5EF4-FFF2-40B4-BE49-F238E27FC236}">
                <a16:creationId xmlns:a16="http://schemas.microsoft.com/office/drawing/2014/main" id="{A4A3A789-DD45-614B-B429-DF1B86DEE16E}"/>
              </a:ext>
            </a:extLst>
          </p:cNvPr>
          <p:cNvPicPr>
            <a:picLocks noChangeAspect="1"/>
          </p:cNvPicPr>
          <p:nvPr/>
        </p:nvPicPr>
        <p:blipFill>
          <a:blip r:embed="rId5"/>
          <a:stretch>
            <a:fillRect/>
          </a:stretch>
        </p:blipFill>
        <p:spPr>
          <a:xfrm>
            <a:off x="4379782" y="2255384"/>
            <a:ext cx="4091609" cy="2297824"/>
          </a:xfrm>
          <a:prstGeom prst="rect">
            <a:avLst/>
          </a:prstGeom>
        </p:spPr>
      </p:pic>
    </p:spTree>
    <p:custDataLst>
      <p:tags r:id="rId1"/>
    </p:custDataLst>
    <p:extLst>
      <p:ext uri="{BB962C8B-B14F-4D97-AF65-F5344CB8AC3E}">
        <p14:creationId xmlns:p14="http://schemas.microsoft.com/office/powerpoint/2010/main" val="314716202"/>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8231464" cy="929640"/>
          </a:xfrm>
        </p:spPr>
        <p:txBody>
          <a:bodyPr/>
          <a:lstStyle/>
          <a:p>
            <a:pPr rtl="0"/>
            <a:r>
              <a:rPr sz="4000" lang="fr-FR">
                <a:solidFill>
                  <a:schemeClr val="accent5">
                    <a:lumMod val="40000"/>
                    <a:lumOff val="60000"/>
                  </a:schemeClr>
                </a:solidFill>
              </a:rPr>
              <a:t>2.2 Navigation IOS</a:t>
            </a:r>
          </a:p>
        </p:txBody>
      </p:sp>
    </p:spTree>
    <p:custDataLst>
      <p:tags r:id="rId1"/>
    </p:custDataLst>
    <p:extLst>
      <p:ext uri="{BB962C8B-B14F-4D97-AF65-F5344CB8AC3E}">
        <p14:creationId xmlns:p14="http://schemas.microsoft.com/office/powerpoint/2010/main" val="3488985433"/>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sz="1600" lang="fr-FR"/>
              <a:t>Navigation IOS </a:t>
            </a:r>
            <a:br>
              <a:rPr lang="en-US" altLang="en-US" dirty="0"/>
            </a:br>
            <a:r>
              <a:rPr lang="fr-FR"/>
              <a:t> Principaux modes de commande</a:t>
            </a:r>
          </a:p>
        </p:txBody>
      </p:sp>
      <p:sp>
        <p:nvSpPr>
          <p:cNvPr id="8195" name="Rectangle 6"/>
          <p:cNvSpPr>
            <a:spLocks noGrp="1" noChangeArrowheads="1"/>
          </p:cNvSpPr>
          <p:nvPr>
            <p:ph idx="1"/>
          </p:nvPr>
        </p:nvSpPr>
        <p:spPr>
          <a:xfrm>
            <a:off x="522435" y="798944"/>
            <a:ext cx="3085941" cy="1574604"/>
          </a:xfrm>
        </p:spPr>
        <p:txBody>
          <a:bodyPr/>
          <a:lstStyle/>
          <a:p>
            <a:pPr marL="0" indent="0" rtl="0">
              <a:buNone/>
            </a:pPr>
            <a:r>
              <a:rPr b="true" lang="fr-FR"/>
              <a:t>Mode d'exécution utilisateur: </a:t>
            </a:r>
          </a:p>
          <a:p>
            <a:pPr lvl="1" rtl="0"/>
            <a:r>
              <a:rPr lang="fr-FR"/>
              <a:t>Ce mode n'autorise l'accès qu'à un nombre limité de commandes de surveillance de base</a:t>
            </a:r>
          </a:p>
          <a:p>
            <a:pPr lvl="1" rtl="0"/>
            <a:r>
              <a:rPr lang="fr-FR"/>
              <a:t>Identifier à l'invite CLI qui se termine par le symbole &gt;.</a:t>
            </a:r>
          </a:p>
          <a:p>
            <a:pPr lvl="1"/>
            <a:endParaRPr lang="en-US" dirty="0"/>
          </a:p>
          <a:p>
            <a:endParaRPr lang="en-US" dirty="0"/>
          </a:p>
          <a:p>
            <a:pPr marL="0" indent="0">
              <a:buNone/>
            </a:pPr>
            <a:endParaRPr lang="en-US" dirty="0"/>
          </a:p>
        </p:txBody>
      </p:sp>
      <p:sp>
        <p:nvSpPr>
          <p:cNvPr id="23" name="Rectangle 6">
            <a:extLst>
              <a:ext uri="{FF2B5EF4-FFF2-40B4-BE49-F238E27FC236}">
                <a16:creationId xmlns:a16="http://schemas.microsoft.com/office/drawing/2014/main" id="{42D0F156-D90C-5047-9BB3-63A540FE7053}"/>
              </a:ext>
            </a:extLst>
          </p:cNvPr>
          <p:cNvSpPr txBox="1">
            <a:spLocks noChangeArrowheads="1"/>
          </p:cNvSpPr>
          <p:nvPr/>
        </p:nvSpPr>
        <p:spPr bwMode="auto">
          <a:xfrm>
            <a:off x="522434" y="2575244"/>
            <a:ext cx="3085941" cy="1574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b="true" lang="fr-FR"/>
              <a:t>Mode d'exécution privilégié: </a:t>
            </a:r>
          </a:p>
          <a:p>
            <a:pPr lvl="1" rtl="0"/>
            <a:r>
              <a:rPr lang="fr-FR"/>
              <a:t>Permet d'accéder à toutes les commandes et fonctionnalités.</a:t>
            </a:r>
          </a:p>
          <a:p>
            <a:pPr lvl="1" rtl="0"/>
            <a:r>
              <a:rPr lang="fr-FR"/>
              <a:t>Identifier à l'invite CLI qui se termine par le symbole #.</a:t>
            </a:r>
          </a:p>
          <a:p>
            <a:pPr lvl="1"/>
            <a:endParaRPr lang="en-US" dirty="0"/>
          </a:p>
          <a:p>
            <a:endParaRPr lang="en-US" dirty="0"/>
          </a:p>
          <a:p>
            <a:pPr marL="0" indent="0">
              <a:buFont typeface="Wingdings" panose="05000000000000000000" pitchFamily="2" charset="2"/>
              <a:buNone/>
            </a:pPr>
            <a:endParaRPr lang="en-US" dirty="0"/>
          </a:p>
        </p:txBody>
      </p:sp>
      <p:pic>
        <p:nvPicPr>
          <p:cNvPr id="26" name="Picture 25">
            <a:extLst>
              <a:ext uri="{FF2B5EF4-FFF2-40B4-BE49-F238E27FC236}">
                <a16:creationId xmlns:a16="http://schemas.microsoft.com/office/drawing/2014/main" id="{9452C8CA-3845-FE4F-BF60-6D89C2D657BE}"/>
              </a:ext>
            </a:extLst>
          </p:cNvPr>
          <p:cNvPicPr>
            <a:picLocks noChangeAspect="1"/>
          </p:cNvPicPr>
          <p:nvPr/>
        </p:nvPicPr>
        <p:blipFill>
          <a:blip r:embed="rId4"/>
          <a:stretch>
            <a:fillRect/>
          </a:stretch>
        </p:blipFill>
        <p:spPr>
          <a:xfrm>
            <a:off x="4957694" y="988595"/>
            <a:ext cx="2121408" cy="694509"/>
          </a:xfrm>
          <a:prstGeom prst="rect">
            <a:avLst/>
          </a:prstGeom>
        </p:spPr>
      </p:pic>
      <p:pic>
        <p:nvPicPr>
          <p:cNvPr id="25" name="Picture 24">
            <a:extLst>
              <a:ext uri="{FF2B5EF4-FFF2-40B4-BE49-F238E27FC236}">
                <a16:creationId xmlns:a16="http://schemas.microsoft.com/office/drawing/2014/main" id="{B8862851-51F3-B34C-8669-3E72C60F2E33}"/>
              </a:ext>
            </a:extLst>
          </p:cNvPr>
          <p:cNvPicPr>
            <a:picLocks noChangeAspect="1"/>
          </p:cNvPicPr>
          <p:nvPr/>
        </p:nvPicPr>
        <p:blipFill>
          <a:blip r:embed="rId5"/>
          <a:stretch>
            <a:fillRect/>
          </a:stretch>
        </p:blipFill>
        <p:spPr>
          <a:xfrm>
            <a:off x="4957948" y="1448758"/>
            <a:ext cx="2120900" cy="698500"/>
          </a:xfrm>
          <a:prstGeom prst="rect">
            <a:avLst/>
          </a:prstGeom>
        </p:spPr>
      </p:pic>
      <p:pic>
        <p:nvPicPr>
          <p:cNvPr id="17" name="Picture 16">
            <a:extLst>
              <a:ext uri="{FF2B5EF4-FFF2-40B4-BE49-F238E27FC236}">
                <a16:creationId xmlns:a16="http://schemas.microsoft.com/office/drawing/2014/main" id="{13A0C0C3-E181-E84E-9208-4792B7E7CC20}"/>
              </a:ext>
            </a:extLst>
          </p:cNvPr>
          <p:cNvPicPr>
            <a:picLocks noChangeAspect="1"/>
          </p:cNvPicPr>
          <p:nvPr/>
        </p:nvPicPr>
        <p:blipFill>
          <a:blip r:embed="rId6"/>
          <a:stretch>
            <a:fillRect/>
          </a:stretch>
        </p:blipFill>
        <p:spPr>
          <a:xfrm>
            <a:off x="4944994" y="2898392"/>
            <a:ext cx="2133600" cy="698500"/>
          </a:xfrm>
          <a:prstGeom prst="rect">
            <a:avLst/>
          </a:prstGeom>
        </p:spPr>
      </p:pic>
      <p:pic>
        <p:nvPicPr>
          <p:cNvPr id="21" name="Picture 20">
            <a:extLst>
              <a:ext uri="{FF2B5EF4-FFF2-40B4-BE49-F238E27FC236}">
                <a16:creationId xmlns:a16="http://schemas.microsoft.com/office/drawing/2014/main" id="{DEA24282-3258-8243-BECA-D551022599D2}"/>
              </a:ext>
            </a:extLst>
          </p:cNvPr>
          <p:cNvPicPr>
            <a:picLocks noChangeAspect="1"/>
          </p:cNvPicPr>
          <p:nvPr/>
        </p:nvPicPr>
        <p:blipFill>
          <a:blip r:embed="rId7"/>
          <a:stretch>
            <a:fillRect/>
          </a:stretch>
        </p:blipFill>
        <p:spPr>
          <a:xfrm>
            <a:off x="4944994" y="3362546"/>
            <a:ext cx="2133600" cy="647700"/>
          </a:xfrm>
          <a:prstGeom prst="rect">
            <a:avLst/>
          </a:prstGeom>
        </p:spPr>
      </p:pic>
    </p:spTree>
    <p:custDataLst>
      <p:tags r:id="rId1"/>
    </p:custDataLst>
    <p:extLst>
      <p:ext uri="{BB962C8B-B14F-4D97-AF65-F5344CB8AC3E}">
        <p14:creationId xmlns:p14="http://schemas.microsoft.com/office/powerpoint/2010/main" val="3707270558"/>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sz="1600" lang="fr-FR"/>
              <a:t>Navigation IOS</a:t>
            </a:r>
            <a:br>
              <a:rPr lang="en-US" altLang="en-US" dirty="0"/>
            </a:br>
            <a:r>
              <a:rPr lang="fr-FR"/>
              <a:t>Mode de configuration et de sous-modes de configuration</a:t>
            </a:r>
          </a:p>
        </p:txBody>
      </p:sp>
      <p:sp>
        <p:nvSpPr>
          <p:cNvPr id="7" name="Rectangle 6">
            <a:extLst>
              <a:ext uri="{FF2B5EF4-FFF2-40B4-BE49-F238E27FC236}">
                <a16:creationId xmlns:a16="http://schemas.microsoft.com/office/drawing/2014/main" id="{1E3EA599-9EF6-BE44-900E-A2949CF66BC2}"/>
              </a:ext>
            </a:extLst>
          </p:cNvPr>
          <p:cNvSpPr>
            <a:spLocks noGrp="1" noChangeArrowheads="1"/>
          </p:cNvSpPr>
          <p:nvPr>
            <p:ph idx="1"/>
          </p:nvPr>
        </p:nvSpPr>
        <p:spPr>
          <a:xfrm>
            <a:off x="823518" y="1238227"/>
            <a:ext cx="3235526" cy="3433526"/>
          </a:xfrm>
        </p:spPr>
        <p:txBody>
          <a:bodyPr/>
          <a:lstStyle/>
          <a:p>
            <a:pPr marL="0" indent="0" rtl="0">
              <a:spcAft>
                <a:spcPts val="100"/>
              </a:spcAft>
              <a:buNone/>
            </a:pPr>
            <a:r>
              <a:rPr sz="1600" b="true" lang="fr-FR"/>
              <a:t>Mode de configuration globale:</a:t>
            </a:r>
          </a:p>
          <a:p>
            <a:pPr lvl="1" rtl="0">
              <a:spcAft>
                <a:spcPts val="100"/>
              </a:spcAft>
            </a:pPr>
            <a:r>
              <a:rPr sz="1600" lang="fr-FR"/>
              <a:t>Utilisé pour accéder aux options de configuration sur l'appareil </a:t>
            </a:r>
          </a:p>
          <a:p>
            <a:pPr marL="142875" lvl="1" indent="0">
              <a:spcAft>
                <a:spcPts val="100"/>
              </a:spcAft>
              <a:buNone/>
            </a:pPr>
            <a:endParaRPr lang="en-US" sz="1600" dirty="0"/>
          </a:p>
          <a:p>
            <a:pPr marL="0" indent="0" rtl="0">
              <a:spcAft>
                <a:spcPts val="100"/>
              </a:spcAft>
              <a:buNone/>
            </a:pPr>
            <a:r>
              <a:rPr sz="1600" b="true" lang="fr-FR"/>
              <a:t>Mode de configuration de ligne: </a:t>
            </a:r>
          </a:p>
          <a:p>
            <a:pPr lvl="1" rtl="0"/>
            <a:r>
              <a:rPr sz="1600" lang="fr-FR"/>
              <a:t>Utilisé pour configurer l'accès par la console, par SSH, par Telnet, ou l'accès AUX.</a:t>
            </a:r>
          </a:p>
          <a:p>
            <a:pPr marL="142875" lvl="1" indent="0">
              <a:spcAft>
                <a:spcPts val="100"/>
              </a:spcAft>
              <a:buNone/>
            </a:pPr>
            <a:endParaRPr lang="en-US" sz="1600" dirty="0"/>
          </a:p>
          <a:p>
            <a:pPr marL="0" indent="0" rtl="0">
              <a:spcAft>
                <a:spcPts val="100"/>
              </a:spcAft>
              <a:buNone/>
            </a:pPr>
            <a:r>
              <a:rPr sz="1600" b="true" lang="fr-FR"/>
              <a:t>Mode de configuration d’interface:</a:t>
            </a:r>
            <a:r>
              <a:rPr sz="1600" lang="fr-FR"/>
              <a:t> </a:t>
            </a:r>
          </a:p>
          <a:p>
            <a:pPr lvl="1" rtl="0"/>
            <a:r>
              <a:rPr sz="1600" lang="fr-FR"/>
              <a:t>Utilisé pour configurer un port de commutateur ou une interface de routeur</a:t>
            </a:r>
          </a:p>
          <a:p>
            <a:pPr lvl="1"/>
            <a:endParaRPr lang="en-US" dirty="0"/>
          </a:p>
          <a:p>
            <a:endParaRPr lang="en-US" dirty="0"/>
          </a:p>
          <a:p>
            <a:pPr marL="0" indent="0">
              <a:buNone/>
            </a:pPr>
            <a:endParaRPr lang="en-US" dirty="0"/>
          </a:p>
        </p:txBody>
      </p:sp>
      <p:pic>
        <p:nvPicPr>
          <p:cNvPr id="11" name="Picture 10">
            <a:extLst>
              <a:ext uri="{FF2B5EF4-FFF2-40B4-BE49-F238E27FC236}">
                <a16:creationId xmlns:a16="http://schemas.microsoft.com/office/drawing/2014/main" id="{22966FC2-4F98-F245-A162-5BB7C58819FE}"/>
              </a:ext>
            </a:extLst>
          </p:cNvPr>
          <p:cNvPicPr>
            <a:picLocks noChangeAspect="1"/>
          </p:cNvPicPr>
          <p:nvPr/>
        </p:nvPicPr>
        <p:blipFill>
          <a:blip r:embed="rId4"/>
          <a:stretch>
            <a:fillRect/>
          </a:stretch>
        </p:blipFill>
        <p:spPr>
          <a:xfrm>
            <a:off x="5462982" y="1422306"/>
            <a:ext cx="2857500" cy="774700"/>
          </a:xfrm>
          <a:prstGeom prst="rect">
            <a:avLst/>
          </a:prstGeom>
        </p:spPr>
      </p:pic>
      <p:pic>
        <p:nvPicPr>
          <p:cNvPr id="5" name="Picture 4">
            <a:extLst>
              <a:ext uri="{FF2B5EF4-FFF2-40B4-BE49-F238E27FC236}">
                <a16:creationId xmlns:a16="http://schemas.microsoft.com/office/drawing/2014/main" id="{8EE4C97E-6654-054B-91B6-B1B5807F4128}"/>
              </a:ext>
            </a:extLst>
          </p:cNvPr>
          <p:cNvPicPr>
            <a:picLocks noChangeAspect="1"/>
          </p:cNvPicPr>
          <p:nvPr/>
        </p:nvPicPr>
        <p:blipFill>
          <a:blip r:embed="rId5"/>
          <a:stretch>
            <a:fillRect/>
          </a:stretch>
        </p:blipFill>
        <p:spPr>
          <a:xfrm>
            <a:off x="5462982" y="2598189"/>
            <a:ext cx="2857500" cy="774700"/>
          </a:xfrm>
          <a:prstGeom prst="rect">
            <a:avLst/>
          </a:prstGeom>
        </p:spPr>
      </p:pic>
      <p:pic>
        <p:nvPicPr>
          <p:cNvPr id="10" name="Picture 9">
            <a:extLst>
              <a:ext uri="{FF2B5EF4-FFF2-40B4-BE49-F238E27FC236}">
                <a16:creationId xmlns:a16="http://schemas.microsoft.com/office/drawing/2014/main" id="{181EA0E3-6FD1-244C-9DE6-99BF741C0365}"/>
              </a:ext>
            </a:extLst>
          </p:cNvPr>
          <p:cNvPicPr>
            <a:picLocks noChangeAspect="1"/>
          </p:cNvPicPr>
          <p:nvPr/>
        </p:nvPicPr>
        <p:blipFill>
          <a:blip r:embed="rId6"/>
          <a:stretch>
            <a:fillRect/>
          </a:stretch>
        </p:blipFill>
        <p:spPr>
          <a:xfrm>
            <a:off x="5462982" y="3774073"/>
            <a:ext cx="2857500" cy="774700"/>
          </a:xfrm>
          <a:prstGeom prst="rect">
            <a:avLst/>
          </a:prstGeom>
        </p:spPr>
      </p:pic>
    </p:spTree>
    <p:custDataLst>
      <p:tags r:id="rId1"/>
    </p:custDataLst>
    <p:extLst>
      <p:ext uri="{BB962C8B-B14F-4D97-AF65-F5344CB8AC3E}">
        <p14:creationId xmlns:p14="http://schemas.microsoft.com/office/powerpoint/2010/main" val="4274422524"/>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118872"/>
            <a:ext cx="9144000" cy="592921"/>
          </a:xfrm>
        </p:spPr>
        <p:txBody>
          <a:bodyPr/>
          <a:lstStyle/>
          <a:p>
            <a:pPr rtl="0"/>
            <a:r>
              <a:rPr sz="1600" lang="fr-FR"/>
              <a:t>Navigation IOS</a:t>
            </a:r>
            <a:br>
              <a:rPr lang="en-US" altLang="en-US" sz="1600" dirty="0"/>
            </a:br>
            <a:r>
              <a:rPr lang="fr-FR"/>
              <a:t>Vidéo - Principaux modes de commande de la CLI d'IOS</a:t>
            </a:r>
          </a:p>
        </p:txBody>
      </p:sp>
      <p:sp>
        <p:nvSpPr>
          <p:cNvPr id="6" name="Rectangle 6">
            <a:extLst>
              <a:ext uri="{FF2B5EF4-FFF2-40B4-BE49-F238E27FC236}">
                <a16:creationId xmlns:a16="http://schemas.microsoft.com/office/drawing/2014/main" id="{9FD26DA6-0FF9-5641-9731-B0A4BDCFDDE7}"/>
              </a:ext>
            </a:extLst>
          </p:cNvPr>
          <p:cNvSpPr>
            <a:spLocks noGrp="1" noChangeArrowheads="1"/>
          </p:cNvSpPr>
          <p:nvPr>
            <p:ph idx="1"/>
          </p:nvPr>
        </p:nvSpPr>
        <p:spPr>
          <a:xfrm>
            <a:off x="179882" y="1034322"/>
            <a:ext cx="8649325" cy="3522688"/>
          </a:xfrm>
        </p:spPr>
        <p:txBody>
          <a:bodyPr/>
          <a:lstStyle/>
          <a:p>
            <a:pPr marL="0" indent="0" rtl="0">
              <a:buNone/>
            </a:pPr>
            <a:r>
              <a:rPr lang="fr-FR"/>
              <a:t>Cette vidéo présentera les points suivants : </a:t>
            </a:r>
          </a:p>
          <a:p>
            <a:pPr lvl="1" rtl="0"/>
            <a:r>
              <a:rPr sz="1500" lang="fr-FR"/>
              <a:t>Mode d’exécution utilisateur</a:t>
            </a:r>
          </a:p>
          <a:p>
            <a:pPr lvl="1" rtl="0"/>
            <a:r>
              <a:rPr sz="1500" lang="fr-FR"/>
              <a:t>Mode d'exécution privilégié</a:t>
            </a:r>
          </a:p>
          <a:p>
            <a:pPr lvl="1" rtl="0"/>
            <a:r>
              <a:rPr sz="1500" lang="fr-FR"/>
              <a:t>Mode de config globale.</a:t>
            </a:r>
          </a:p>
          <a:p>
            <a:endParaRPr lang="en-US" dirty="0"/>
          </a:p>
          <a:p>
            <a:pPr marL="0" indent="0">
              <a:buNone/>
            </a:pPr>
            <a:endParaRPr lang="en-US" dirty="0"/>
          </a:p>
          <a:p>
            <a:endParaRPr lang="en-US" altLang="ja-JP" dirty="0"/>
          </a:p>
        </p:txBody>
      </p:sp>
    </p:spTree>
    <p:custDataLst>
      <p:tags r:id="rId1"/>
    </p:custDataLst>
    <p:extLst>
      <p:ext uri="{BB962C8B-B14F-4D97-AF65-F5344CB8AC3E}">
        <p14:creationId xmlns:p14="http://schemas.microsoft.com/office/powerpoint/2010/main" val="1124275094"/>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rtl="0"/>
            <a:r>
              <a:rPr sz="1600" lang="fr-FR"/>
              <a:t>Navigation IOS</a:t>
            </a:r>
            <a:br>
              <a:rPr lang="en-US" altLang="en-US" sz="1600" dirty="0"/>
            </a:br>
            <a:r>
              <a:rPr lang="fr-FR"/>
              <a:t>Navigation entre les différents modes IOS</a:t>
            </a:r>
          </a:p>
        </p:txBody>
      </p:sp>
      <p:sp>
        <p:nvSpPr>
          <p:cNvPr id="6" name="Rectangle 6">
            <a:extLst>
              <a:ext uri="{FF2B5EF4-FFF2-40B4-BE49-F238E27FC236}">
                <a16:creationId xmlns:a16="http://schemas.microsoft.com/office/drawing/2014/main" id="{FDB50C7D-A789-1947-A197-D4C18A6B4C22}"/>
              </a:ext>
            </a:extLst>
          </p:cNvPr>
          <p:cNvSpPr>
            <a:spLocks noGrp="1" noChangeArrowheads="1"/>
          </p:cNvSpPr>
          <p:nvPr>
            <p:ph idx="1"/>
          </p:nvPr>
        </p:nvSpPr>
        <p:spPr>
          <a:xfrm>
            <a:off x="134337" y="896222"/>
            <a:ext cx="4096002" cy="3675778"/>
          </a:xfrm>
        </p:spPr>
        <p:txBody>
          <a:bodyPr/>
          <a:lstStyle/>
          <a:p>
            <a:pPr rtl="0"/>
            <a:r>
              <a:rPr b="true" lang="fr-FR"/>
              <a:t>Mode d'exécution privilégié:</a:t>
            </a:r>
          </a:p>
          <a:p>
            <a:pPr lvl="1" rtl="0">
              <a:spcAft>
                <a:spcPts val="400"/>
              </a:spcAft>
            </a:pPr>
            <a:r>
              <a:rPr lang="fr-FR"/>
              <a:t>Pour passer du mode utilisateur au mode privilégié, utilisez la commande </a:t>
            </a:r>
            <a:r>
              <a:rPr b="true" lang="fr-FR"/>
              <a:t>enable </a:t>
            </a:r>
            <a:r>
              <a:rPr lang="fr-FR"/>
              <a:t>.</a:t>
            </a:r>
          </a:p>
          <a:p>
            <a:pPr rtl="0"/>
            <a:r>
              <a:rPr b="true" lang="fr-FR"/>
              <a:t>Mode de configuration globale: </a:t>
            </a:r>
          </a:p>
          <a:p>
            <a:pPr lvl="1" rtl="0"/>
            <a:r>
              <a:rPr lang="fr-FR"/>
              <a:t>Pour passer en mode de configuration globale et le quitter, utilisez la commande </a:t>
            </a:r>
            <a:r>
              <a:rPr b="true" lang="fr-FR"/>
              <a:t>configure terminal</a:t>
            </a:r>
            <a:r>
              <a:rPr lang="fr-FR"/>
              <a:t>. Revenez en mode d'exécution privilégié avec la commande </a:t>
            </a:r>
            <a:r>
              <a:rPr b="true" lang="fr-FR"/>
              <a:t>exit</a:t>
            </a:r>
            <a:r>
              <a:rPr lang="fr-FR"/>
              <a:t>. </a:t>
            </a:r>
          </a:p>
          <a:p>
            <a:pPr rtl="0"/>
            <a:r>
              <a:rPr b="true" lang="fr-FR"/>
              <a:t>Mode de configuration de ligne: </a:t>
            </a:r>
          </a:p>
          <a:p>
            <a:pPr lvl="1" rtl="0"/>
            <a:r>
              <a:rPr lang="fr-FR"/>
              <a:t>Pour entrer et sortir du mode de configuration de ligne, utilisez la commande de </a:t>
            </a:r>
            <a:r>
              <a:rPr b="true" lang="fr-FR"/>
              <a:t>ligne </a:t>
            </a:r>
            <a:r>
              <a:rPr lang="fr-FR"/>
              <a:t>suivie du type de ligne de gestion. Pour retourner au mode de configuration globale, utilisez la commande </a:t>
            </a:r>
            <a:r>
              <a:rPr b="true" lang="fr-FR"/>
              <a:t>exit</a:t>
            </a:r>
            <a:r>
              <a:rPr lang="fr-FR"/>
              <a:t>. </a:t>
            </a:r>
          </a:p>
          <a:p>
            <a:endParaRPr lang="en-US" dirty="0"/>
          </a:p>
          <a:p>
            <a:pPr marL="0" indent="0">
              <a:buNone/>
            </a:pPr>
            <a:endParaRPr lang="en-US" dirty="0"/>
          </a:p>
          <a:p>
            <a:endParaRPr lang="en-US" altLang="ja-JP" dirty="0"/>
          </a:p>
        </p:txBody>
      </p:sp>
      <p:pic>
        <p:nvPicPr>
          <p:cNvPr id="16" name="Picture 15">
            <a:extLst>
              <a:ext uri="{FF2B5EF4-FFF2-40B4-BE49-F238E27FC236}">
                <a16:creationId xmlns:a16="http://schemas.microsoft.com/office/drawing/2014/main" id="{EFA3A149-BACA-2349-9D11-C0BE82F379B7}"/>
              </a:ext>
            </a:extLst>
          </p:cNvPr>
          <p:cNvPicPr>
            <a:picLocks noChangeAspect="1"/>
          </p:cNvPicPr>
          <p:nvPr/>
        </p:nvPicPr>
        <p:blipFill>
          <a:blip r:embed="rId4"/>
          <a:stretch>
            <a:fillRect/>
          </a:stretch>
        </p:blipFill>
        <p:spPr>
          <a:xfrm>
            <a:off x="4964461" y="1019733"/>
            <a:ext cx="2908300" cy="546100"/>
          </a:xfrm>
          <a:prstGeom prst="rect">
            <a:avLst/>
          </a:prstGeom>
        </p:spPr>
      </p:pic>
      <p:pic>
        <p:nvPicPr>
          <p:cNvPr id="11" name="Picture 10">
            <a:extLst>
              <a:ext uri="{FF2B5EF4-FFF2-40B4-BE49-F238E27FC236}">
                <a16:creationId xmlns:a16="http://schemas.microsoft.com/office/drawing/2014/main" id="{54F9FD8A-05C8-D44A-8F30-79A483FB6C37}"/>
              </a:ext>
            </a:extLst>
          </p:cNvPr>
          <p:cNvPicPr>
            <a:picLocks noChangeAspect="1"/>
          </p:cNvPicPr>
          <p:nvPr/>
        </p:nvPicPr>
        <p:blipFill>
          <a:blip r:embed="rId5"/>
          <a:stretch>
            <a:fillRect/>
          </a:stretch>
        </p:blipFill>
        <p:spPr>
          <a:xfrm>
            <a:off x="4922736" y="2120447"/>
            <a:ext cx="2991751" cy="557784"/>
          </a:xfrm>
          <a:prstGeom prst="rect">
            <a:avLst/>
          </a:prstGeom>
        </p:spPr>
      </p:pic>
      <p:pic>
        <p:nvPicPr>
          <p:cNvPr id="12" name="Picture 11">
            <a:extLst>
              <a:ext uri="{FF2B5EF4-FFF2-40B4-BE49-F238E27FC236}">
                <a16:creationId xmlns:a16="http://schemas.microsoft.com/office/drawing/2014/main" id="{640DB018-9109-864C-B0B8-85608C19AAE9}"/>
              </a:ext>
            </a:extLst>
          </p:cNvPr>
          <p:cNvPicPr>
            <a:picLocks noChangeAspect="1"/>
          </p:cNvPicPr>
          <p:nvPr/>
        </p:nvPicPr>
        <p:blipFill>
          <a:blip r:embed="rId6"/>
          <a:stretch>
            <a:fillRect/>
          </a:stretch>
        </p:blipFill>
        <p:spPr>
          <a:xfrm>
            <a:off x="4913662" y="3528446"/>
            <a:ext cx="3009900" cy="533400"/>
          </a:xfrm>
          <a:prstGeom prst="rect">
            <a:avLst/>
          </a:prstGeom>
        </p:spPr>
      </p:pic>
    </p:spTree>
    <p:custDataLst>
      <p:tags r:id="rId1"/>
    </p:custDataLst>
    <p:extLst>
      <p:ext uri="{BB962C8B-B14F-4D97-AF65-F5344CB8AC3E}">
        <p14:creationId xmlns:p14="http://schemas.microsoft.com/office/powerpoint/2010/main" val="2900830122"/>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rtl="0"/>
            <a:r>
              <a:rPr sz="1600" lang="fr-FR"/>
              <a:t>Navigation IOS</a:t>
            </a:r>
            <a:br>
              <a:rPr lang="en-US" altLang="en-US" sz="1600" dirty="0"/>
            </a:br>
            <a:r>
              <a:rPr lang="fr-FR"/>
              <a:t>Navigation entre les différents modes IOS (Suite)</a:t>
            </a:r>
          </a:p>
        </p:txBody>
      </p:sp>
      <p:sp>
        <p:nvSpPr>
          <p:cNvPr id="6" name="Rectangle 6">
            <a:extLst>
              <a:ext uri="{FF2B5EF4-FFF2-40B4-BE49-F238E27FC236}">
                <a16:creationId xmlns:a16="http://schemas.microsoft.com/office/drawing/2014/main" id="{FDB50C7D-A789-1947-A197-D4C18A6B4C22}"/>
              </a:ext>
            </a:extLst>
          </p:cNvPr>
          <p:cNvSpPr>
            <a:spLocks noGrp="1" noChangeArrowheads="1"/>
          </p:cNvSpPr>
          <p:nvPr>
            <p:ph idx="1"/>
          </p:nvPr>
        </p:nvSpPr>
        <p:spPr>
          <a:xfrm>
            <a:off x="134337" y="896222"/>
            <a:ext cx="4244686" cy="2928646"/>
          </a:xfrm>
        </p:spPr>
        <p:txBody>
          <a:bodyPr/>
          <a:lstStyle/>
          <a:p>
            <a:pPr marL="0" indent="0" rtl="0">
              <a:buNone/>
            </a:pPr>
            <a:r>
              <a:rPr b="true" lang="fr-FR"/>
              <a:t>Sous-modes de configuration: </a:t>
            </a:r>
          </a:p>
          <a:p>
            <a:pPr lvl="1" rtl="0"/>
            <a:r>
              <a:rPr lang="fr-FR"/>
              <a:t>Pour quitter un sous-mode de configuration et retourner au mode de configuration globale, utilisez la commande </a:t>
            </a:r>
            <a:r>
              <a:rPr b="true" lang="fr-FR"/>
              <a:t>exit</a:t>
            </a:r>
            <a:r>
              <a:rPr b="true" i="true" lang="fr-FR"/>
              <a:t> </a:t>
            </a:r>
            <a:r>
              <a:rPr lang="fr-FR"/>
              <a:t>. Pour revenir au mode EXEC privilège, utilisez la commande de </a:t>
            </a:r>
            <a:r>
              <a:rPr b="true" lang="fr-FR"/>
              <a:t>end</a:t>
            </a:r>
            <a:r>
              <a:rPr lang="fr-FR"/>
              <a:t> ou la combinaison de touches </a:t>
            </a:r>
            <a:r>
              <a:rPr b="true" lang="fr-FR"/>
              <a:t>Ctrl +Z</a:t>
            </a:r>
            <a:r>
              <a:rPr lang="fr-FR"/>
              <a:t> . </a:t>
            </a:r>
          </a:p>
          <a:p>
            <a:pPr marL="142875" lvl="1" indent="0">
              <a:buNone/>
            </a:pPr>
            <a:endParaRPr lang="en-US" dirty="0"/>
          </a:p>
          <a:p>
            <a:pPr lvl="1" rtl="0"/>
            <a:r>
              <a:rPr lang="fr-FR"/>
              <a:t>Pour passer directement d'un mode de sous-configuration à un autre, tapez la commande de mode de sous-configuration souhaitée. Remarquez comment l'invite de commandes passe de </a:t>
            </a:r>
            <a:r>
              <a:rPr b="true" lang="fr-FR"/>
              <a:t>(config-line)# </a:t>
            </a:r>
            <a:r>
              <a:rPr lang="fr-FR"/>
              <a:t>to </a:t>
            </a:r>
            <a:r>
              <a:rPr b="true" lang="fr-FR"/>
              <a:t>(config-if)#</a:t>
            </a:r>
            <a:r>
              <a:rPr lang="fr-FR"/>
              <a:t>. </a:t>
            </a:r>
            <a:r>
              <a:rPr b="true" lang="fr-FR"/>
              <a:t> </a:t>
            </a:r>
          </a:p>
          <a:p>
            <a:pPr marL="0" indent="0">
              <a:buNone/>
            </a:pPr>
            <a:endParaRPr lang="en-US" dirty="0"/>
          </a:p>
          <a:p>
            <a:endParaRPr lang="en-US" altLang="ja-JP" dirty="0"/>
          </a:p>
        </p:txBody>
      </p:sp>
      <p:pic>
        <p:nvPicPr>
          <p:cNvPr id="7" name="Picture 6">
            <a:extLst>
              <a:ext uri="{FF2B5EF4-FFF2-40B4-BE49-F238E27FC236}">
                <a16:creationId xmlns:a16="http://schemas.microsoft.com/office/drawing/2014/main" id="{124761F0-3B51-F447-AF31-ED4259157781}"/>
              </a:ext>
            </a:extLst>
          </p:cNvPr>
          <p:cNvPicPr>
            <a:picLocks noChangeAspect="1"/>
          </p:cNvPicPr>
          <p:nvPr/>
        </p:nvPicPr>
        <p:blipFill>
          <a:blip r:embed="rId4"/>
          <a:stretch>
            <a:fillRect/>
          </a:stretch>
        </p:blipFill>
        <p:spPr>
          <a:xfrm>
            <a:off x="4764978" y="1649731"/>
            <a:ext cx="3784600" cy="482600"/>
          </a:xfrm>
          <a:prstGeom prst="rect">
            <a:avLst/>
          </a:prstGeom>
        </p:spPr>
      </p:pic>
      <p:pic>
        <p:nvPicPr>
          <p:cNvPr id="4" name="Picture 3">
            <a:extLst>
              <a:ext uri="{FF2B5EF4-FFF2-40B4-BE49-F238E27FC236}">
                <a16:creationId xmlns:a16="http://schemas.microsoft.com/office/drawing/2014/main" id="{F1E61373-4A92-7647-872A-CA2E86F98386}"/>
              </a:ext>
            </a:extLst>
          </p:cNvPr>
          <p:cNvPicPr>
            <a:picLocks noChangeAspect="1"/>
          </p:cNvPicPr>
          <p:nvPr/>
        </p:nvPicPr>
        <p:blipFill>
          <a:blip r:embed="rId5"/>
          <a:stretch>
            <a:fillRect/>
          </a:stretch>
        </p:blipFill>
        <p:spPr>
          <a:xfrm>
            <a:off x="4764978" y="2983119"/>
            <a:ext cx="3784600" cy="444500"/>
          </a:xfrm>
          <a:prstGeom prst="rect">
            <a:avLst/>
          </a:prstGeom>
        </p:spPr>
      </p:pic>
    </p:spTree>
    <p:custDataLst>
      <p:tags r:id="rId1"/>
    </p:custDataLst>
    <p:extLst>
      <p:ext uri="{BB962C8B-B14F-4D97-AF65-F5344CB8AC3E}">
        <p14:creationId xmlns:p14="http://schemas.microsoft.com/office/powerpoint/2010/main" val="679333839"/>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18872"/>
            <a:ext cx="9144000" cy="592921"/>
          </a:xfrm>
        </p:spPr>
        <p:txBody>
          <a:bodyPr/>
          <a:lstStyle/>
          <a:p>
            <a:pPr rtl="0"/>
            <a:r>
              <a:rPr sz="1600" lang="fr-FR"/>
              <a:t>Navigation IOS</a:t>
            </a:r>
            <a:br>
              <a:rPr lang="en-US" altLang="en-US" dirty="0"/>
            </a:br>
            <a:r>
              <a:rPr lang="fr-FR"/>
              <a:t>Vidéo - Navigation entre les différents modes IOS</a:t>
            </a:r>
          </a:p>
        </p:txBody>
      </p:sp>
      <p:sp>
        <p:nvSpPr>
          <p:cNvPr id="4" name="Rectangle 6">
            <a:extLst>
              <a:ext uri="{FF2B5EF4-FFF2-40B4-BE49-F238E27FC236}">
                <a16:creationId xmlns:a16="http://schemas.microsoft.com/office/drawing/2014/main" id="{B879D50B-6D7A-D347-8410-C647A91484DD}"/>
              </a:ext>
            </a:extLst>
          </p:cNvPr>
          <p:cNvSpPr>
            <a:spLocks noGrp="1" noChangeArrowheads="1"/>
          </p:cNvSpPr>
          <p:nvPr>
            <p:ph idx="1"/>
          </p:nvPr>
        </p:nvSpPr>
        <p:spPr>
          <a:xfrm>
            <a:off x="179882" y="1034322"/>
            <a:ext cx="8649325" cy="3522688"/>
          </a:xfrm>
        </p:spPr>
        <p:txBody>
          <a:bodyPr/>
          <a:lstStyle/>
          <a:p>
            <a:pPr marL="0" indent="0" rtl="0">
              <a:buNone/>
            </a:pPr>
            <a:r>
              <a:rPr lang="fr-FR"/>
              <a:t>Cette vidéo couvrira les éléments suivants: </a:t>
            </a:r>
          </a:p>
          <a:p>
            <a:pPr lvl="1" rtl="0"/>
            <a:r>
              <a:rPr sz="1500" lang="fr-FR"/>
              <a:t>activer</a:t>
            </a:r>
          </a:p>
          <a:p>
            <a:pPr lvl="1" rtl="0"/>
            <a:r>
              <a:rPr sz="1500" lang="fr-FR"/>
              <a:t>désactiver</a:t>
            </a:r>
          </a:p>
          <a:p>
            <a:pPr lvl="1" rtl="0"/>
            <a:r>
              <a:rPr sz="1500" lang="fr-FR"/>
              <a:t>configure terminal</a:t>
            </a:r>
          </a:p>
          <a:p>
            <a:pPr lvl="1" rtl="0"/>
            <a:r>
              <a:rPr sz="1500" lang="fr-FR"/>
              <a:t>exit</a:t>
            </a:r>
          </a:p>
          <a:p>
            <a:pPr lvl="1" rtl="0"/>
            <a:r>
              <a:rPr sz="1500" lang="fr-FR"/>
              <a:t>end</a:t>
            </a:r>
          </a:p>
          <a:p>
            <a:pPr lvl="1" rtl="0"/>
            <a:r>
              <a:rPr sz="1500" lang="fr-FR"/>
              <a:t>Contrôle + Z sur le clavier</a:t>
            </a:r>
          </a:p>
          <a:p>
            <a:pPr lvl="1" rtl="0"/>
            <a:r>
              <a:rPr sz="1500" lang="fr-FR"/>
              <a:t>Autres commandes pour entrer en mode de configuration secondaire</a:t>
            </a:r>
          </a:p>
          <a:p>
            <a:endParaRPr lang="en-US" dirty="0"/>
          </a:p>
          <a:p>
            <a:pPr marL="0" indent="0">
              <a:buNone/>
            </a:pPr>
            <a:endParaRPr lang="en-US" dirty="0"/>
          </a:p>
          <a:p>
            <a:endParaRPr lang="en-US" altLang="ja-JP" dirty="0"/>
          </a:p>
        </p:txBody>
      </p:sp>
    </p:spTree>
    <p:custDataLst>
      <p:tags r:id="rId1"/>
    </p:custDataLst>
    <p:extLst>
      <p:ext uri="{BB962C8B-B14F-4D97-AF65-F5344CB8AC3E}">
        <p14:creationId xmlns:p14="http://schemas.microsoft.com/office/powerpoint/2010/main" val="3968778067"/>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98320"/>
            <a:ext cx="8231464" cy="919480"/>
          </a:xfrm>
        </p:spPr>
        <p:txBody>
          <a:bodyPr/>
          <a:lstStyle/>
          <a:p>
            <a:pPr rtl="0"/>
            <a:r>
              <a:rPr sz="4000" lang="fr-FR">
                <a:solidFill>
                  <a:schemeClr val="accent5">
                    <a:lumMod val="40000"/>
                    <a:lumOff val="60000"/>
                  </a:schemeClr>
                </a:solidFill>
              </a:rPr>
              <a:t>2.3 La Structure des commandes</a:t>
            </a:r>
          </a:p>
        </p:txBody>
      </p:sp>
    </p:spTree>
    <p:custDataLst>
      <p:tags r:id="rId1"/>
    </p:custDataLst>
    <p:extLst>
      <p:ext uri="{BB962C8B-B14F-4D97-AF65-F5344CB8AC3E}">
        <p14:creationId xmlns:p14="http://schemas.microsoft.com/office/powerpoint/2010/main" val="3313693684"/>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fontAlgn="b" rtl="0"/>
                      <a:r>
                        <a:rPr sz="1400" b="false" i="false" u="none" strike="noStrike" lang="fr-FR">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sz="1400" b="false" i="false" u="none" strike="noStrike" lang="fr-FR">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sz="1400" b="false" i="false" u="none" strike="noStrike" lang="fr-FR">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sz="1400" b="false" i="false" u="none" strike="noStrike" lang="fr-FR">
                          <a:solidFill>
                            <a:srgbClr val="000000"/>
                          </a:solidFill>
                          <a:effectLst/>
                          <a:latin typeface="+mn-lt"/>
                        </a:rPr>
                        <a:t>Activités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fontAlgn="b" rtl="0"/>
                      <a:r>
                        <a:rPr sz="1400" b="false" i="false" u="none" strike="noStrike" lang="fr-FR">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fontAlgn="b" rtl="0"/>
                      <a:r>
                        <a:rPr sz="1400" b="false" i="false" u="none" strike="noStrike" lang="fr-FR">
                          <a:solidFill>
                            <a:srgbClr val="000000"/>
                          </a:solidFill>
                          <a:effectLst/>
                          <a:latin typeface="+mn-lt"/>
                        </a:rPr>
                        <a:t>Activités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rtl="0"/>
            <a:r>
              <a:rPr sz="1600" lang="fr-FR"/>
              <a:t>La Structure des commandes</a:t>
            </a:r>
            <a:br>
              <a:rPr lang="en-US" dirty="0"/>
            </a:br>
            <a:r>
              <a:rPr lang="fr-FR"/>
              <a:t>La Structure des commandes IOS de base</a:t>
            </a:r>
          </a:p>
        </p:txBody>
      </p:sp>
      <p:sp>
        <p:nvSpPr>
          <p:cNvPr id="5" name="Rectangle 6">
            <a:extLst>
              <a:ext uri="{FF2B5EF4-FFF2-40B4-BE49-F238E27FC236}">
                <a16:creationId xmlns:a16="http://schemas.microsoft.com/office/drawing/2014/main" id="{8A3AB3B0-9D4C-4845-86A8-9CDB13B2A872}"/>
              </a:ext>
            </a:extLst>
          </p:cNvPr>
          <p:cNvSpPr>
            <a:spLocks noGrp="1" noChangeArrowheads="1"/>
          </p:cNvSpPr>
          <p:nvPr>
            <p:ph idx="1"/>
          </p:nvPr>
        </p:nvSpPr>
        <p:spPr>
          <a:xfrm>
            <a:off x="800099" y="3123949"/>
            <a:ext cx="7543801" cy="1201518"/>
          </a:xfrm>
        </p:spPr>
        <p:txBody>
          <a:bodyPr/>
          <a:lstStyle/>
          <a:p>
            <a:pPr rtl="0">
              <a:buFont typeface="Arial" panose="020B0604020202020204" pitchFamily="34" charset="0"/>
              <a:buChar char="•"/>
            </a:pPr>
            <a:r>
              <a:rPr b="true" lang="fr-FR"/>
              <a:t>Mot-clé</a:t>
            </a:r>
            <a:r>
              <a:rPr lang="fr-FR"/>
              <a:t> - </a:t>
            </a:r>
            <a:r>
              <a:rPr sz="1400" lang="fr-FR"/>
              <a:t>il s'agit d'un paramètre spécifique défini dans le système d'exploitation (dans la figure, les </a:t>
            </a:r>
            <a:r>
              <a:rPr sz="1400" b="true" lang="fr-FR"/>
              <a:t>protocoles IP</a:t>
            </a:r>
            <a:r>
              <a:rPr sz="1400" lang="fr-FR"/>
              <a:t>).</a:t>
            </a:r>
          </a:p>
          <a:p>
            <a:pPr rtl="0">
              <a:buFont typeface="Arial" panose="020B0604020202020204" pitchFamily="34" charset="0"/>
              <a:buChar char="•"/>
            </a:pPr>
            <a:r>
              <a:rPr b="true" lang="fr-FR"/>
              <a:t>Argument</a:t>
            </a:r>
            <a:r>
              <a:rPr lang="fr-FR"/>
              <a:t> - </a:t>
            </a:r>
            <a:r>
              <a:rPr sz="1400" lang="fr-FR"/>
              <a:t>il s'agit d'une valeur ou d'une variable définie par l'utilisateur (dans la figure, </a:t>
            </a:r>
            <a:r>
              <a:rPr sz="1400" b="true" lang="fr-FR"/>
              <a:t> 192.168.10.5</a:t>
            </a:r>
            <a:r>
              <a:rPr sz="1400" lang="fr-FR"/>
              <a:t>).</a:t>
            </a:r>
          </a:p>
          <a:p>
            <a:pPr marL="0" indent="0">
              <a:buNone/>
            </a:pPr>
            <a:endParaRPr lang="en-US" dirty="0"/>
          </a:p>
          <a:p>
            <a:endParaRPr lang="en-US" altLang="ja-JP" dirty="0"/>
          </a:p>
        </p:txBody>
      </p:sp>
      <p:pic>
        <p:nvPicPr>
          <p:cNvPr id="2" name="Picture 1">
            <a:extLst>
              <a:ext uri="{FF2B5EF4-FFF2-40B4-BE49-F238E27FC236}">
                <a16:creationId xmlns:a16="http://schemas.microsoft.com/office/drawing/2014/main" id="{1AFC5DF7-E4C5-654F-89C0-5DF1D6C2B78C}"/>
              </a:ext>
            </a:extLst>
          </p:cNvPr>
          <p:cNvPicPr>
            <a:picLocks noChangeAspect="1"/>
          </p:cNvPicPr>
          <p:nvPr/>
        </p:nvPicPr>
        <p:blipFill>
          <a:blip r:embed="rId4"/>
          <a:stretch>
            <a:fillRect/>
          </a:stretch>
        </p:blipFill>
        <p:spPr>
          <a:xfrm>
            <a:off x="1962150" y="818033"/>
            <a:ext cx="5219700" cy="2108200"/>
          </a:xfrm>
          <a:prstGeom prst="rect">
            <a:avLst/>
          </a:prstGeom>
        </p:spPr>
      </p:pic>
    </p:spTree>
    <p:custDataLst>
      <p:tags r:id="rId1"/>
    </p:custDataLst>
    <p:extLst>
      <p:ext uri="{BB962C8B-B14F-4D97-AF65-F5344CB8AC3E}">
        <p14:creationId xmlns:p14="http://schemas.microsoft.com/office/powerpoint/2010/main" val="3061454137"/>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rtl="0"/>
            <a:r>
              <a:rPr sz="1600" lang="fr-FR"/>
              <a:t>La Structure des commandes</a:t>
            </a:r>
            <a:br>
              <a:rPr lang="en-US" dirty="0"/>
            </a:br>
            <a:r>
              <a:rPr lang="fr-FR"/>
              <a:t>Contrôleur de syntaxe de la commande IOS</a:t>
            </a:r>
          </a:p>
        </p:txBody>
      </p:sp>
      <p:sp>
        <p:nvSpPr>
          <p:cNvPr id="5" name="Rectangle 6">
            <a:extLst>
              <a:ext uri="{FF2B5EF4-FFF2-40B4-BE49-F238E27FC236}">
                <a16:creationId xmlns:a16="http://schemas.microsoft.com/office/drawing/2014/main" id="{8A3AB3B0-9D4C-4845-86A8-9CDB13B2A872}"/>
              </a:ext>
            </a:extLst>
          </p:cNvPr>
          <p:cNvSpPr>
            <a:spLocks noGrp="1" noChangeArrowheads="1"/>
          </p:cNvSpPr>
          <p:nvPr>
            <p:ph idx="1"/>
          </p:nvPr>
        </p:nvSpPr>
        <p:spPr>
          <a:xfrm>
            <a:off x="670560" y="798944"/>
            <a:ext cx="7518399" cy="1151776"/>
          </a:xfrm>
        </p:spPr>
        <p:txBody>
          <a:bodyPr/>
          <a:lstStyle/>
          <a:p>
            <a:pPr marL="0" indent="0" rtl="0">
              <a:buNone/>
            </a:pPr>
            <a:r>
              <a:rPr sz="1600" lang="fr-FR"/>
              <a:t>Une commande peut exiger un ou plusieurs arguments. Pour connaître les mots-clés et les arguments requis pour une commande, consultez la section sur la syntaxe des commandes. </a:t>
            </a:r>
          </a:p>
          <a:p>
            <a:pPr lvl="1" rtl="0"/>
            <a:r>
              <a:rPr sz="1600" lang="fr-FR"/>
              <a:t>le texte en gras signale les commandes et les mots clés que l'utilisateur doit saisir tels quels. </a:t>
            </a:r>
          </a:p>
          <a:p>
            <a:pPr lvl="1" rtl="0"/>
            <a:r>
              <a:rPr sz="1600" lang="fr-FR"/>
              <a:t>Le texte en italique signale un argument dont l'utilisateur fournit la valeur.</a:t>
            </a:r>
          </a:p>
        </p:txBody>
      </p:sp>
      <p:graphicFrame>
        <p:nvGraphicFramePr>
          <p:cNvPr id="8" name="Table 7">
            <a:extLst>
              <a:ext uri="{FF2B5EF4-FFF2-40B4-BE49-F238E27FC236}">
                <a16:creationId xmlns:a16="http://schemas.microsoft.com/office/drawing/2014/main" id="{58EF1640-8E09-B446-B06E-259AF15A666E}"/>
              </a:ext>
            </a:extLst>
          </p:cNvPr>
          <p:cNvGraphicFramePr>
            <a:graphicFrameLocks noGrp="1"/>
          </p:cNvGraphicFramePr>
          <p:nvPr>
            <p:extLst>
              <p:ext uri="{D42A27DB-BD31-4B8C-83A1-F6EECF244321}">
                <p14:modId xmlns:p14="http://schemas.microsoft.com/office/powerpoint/2010/main" val="737163771"/>
              </p:ext>
            </p:extLst>
          </p:nvPr>
        </p:nvGraphicFramePr>
        <p:xfrm>
          <a:off x="1195214" y="2177571"/>
          <a:ext cx="6469090" cy="2327029"/>
        </p:xfrm>
        <a:graphic>
          <a:graphicData uri="http://schemas.openxmlformats.org/drawingml/2006/table">
            <a:tbl>
              <a:tblPr firstRow="1" bandRow="1">
                <a:tableStyleId>{5C22544A-7EE6-4342-B048-85BDC9FD1C3A}</a:tableStyleId>
              </a:tblPr>
              <a:tblGrid>
                <a:gridCol w="1098281">
                  <a:extLst>
                    <a:ext uri="{9D8B030D-6E8A-4147-A177-3AD203B41FA5}">
                      <a16:colId xmlns:a16="http://schemas.microsoft.com/office/drawing/2014/main" val="1180500583"/>
                    </a:ext>
                  </a:extLst>
                </a:gridCol>
                <a:gridCol w="5370809">
                  <a:extLst>
                    <a:ext uri="{9D8B030D-6E8A-4147-A177-3AD203B41FA5}">
                      <a16:colId xmlns:a16="http://schemas.microsoft.com/office/drawing/2014/main" val="2741835617"/>
                    </a:ext>
                  </a:extLst>
                </a:gridCol>
              </a:tblGrid>
              <a:tr h="183316">
                <a:tc>
                  <a:txBody>
                    <a:bodyPr/>
                    <a:lstStyle/>
                    <a:p>
                      <a:pPr rtl="0"/>
                      <a:r>
                        <a:rPr sz="1200" lang="fr-FR"/>
                        <a:t>Convention</a:t>
                      </a:r>
                    </a:p>
                  </a:txBody>
                  <a:tcPr/>
                </a:tc>
                <a:tc>
                  <a:txBody>
                    <a:bodyPr/>
                    <a:lstStyle/>
                    <a:p>
                      <a:pPr rtl="0"/>
                      <a:r>
                        <a:rPr sz="1200" lang="fr-FR"/>
                        <a:t>Description</a:t>
                      </a:r>
                    </a:p>
                  </a:txBody>
                  <a:tcPr/>
                </a:tc>
                <a:extLst>
                  <a:ext uri="{0D108BD9-81ED-4DB2-BD59-A6C34878D82A}">
                    <a16:rowId xmlns:a16="http://schemas.microsoft.com/office/drawing/2014/main" val="3590626540"/>
                  </a:ext>
                </a:extLst>
              </a:tr>
              <a:tr h="308073">
                <a:tc>
                  <a:txBody>
                    <a:bodyPr/>
                    <a:lstStyle/>
                    <a:p>
                      <a:pPr fontAlgn="ctr" rtl="0"/>
                      <a:r>
                        <a:rPr sz="1200" b="true" lang="fr-FR">
                          <a:effectLst/>
                        </a:rPr>
                        <a:t>gras</a:t>
                      </a:r>
                    </a:p>
                  </a:txBody>
                  <a:tcPr marL="47625" marR="47625" marT="47625" marB="47625" anchor="ctr"/>
                </a:tc>
                <a:tc>
                  <a:txBody>
                    <a:bodyPr/>
                    <a:lstStyle/>
                    <a:p>
                      <a:pPr fontAlgn="ctr" rtl="0"/>
                      <a:r>
                        <a:rPr sz="1200" b="false" lang="fr-FR">
                          <a:effectLst/>
                        </a:rPr>
                        <a:t>Le texte en gras signale les commandes et mots-clés à saisir tels quels.</a:t>
                      </a:r>
                    </a:p>
                  </a:txBody>
                  <a:tcPr marL="47625" marR="47625" marT="47625" marB="47625" anchor="ctr"/>
                </a:tc>
                <a:extLst>
                  <a:ext uri="{0D108BD9-81ED-4DB2-BD59-A6C34878D82A}">
                    <a16:rowId xmlns:a16="http://schemas.microsoft.com/office/drawing/2014/main" val="3639080909"/>
                  </a:ext>
                </a:extLst>
              </a:tr>
              <a:tr h="308073">
                <a:tc>
                  <a:txBody>
                    <a:bodyPr/>
                    <a:lstStyle/>
                    <a:p>
                      <a:pPr fontAlgn="ctr" rtl="0"/>
                      <a:r>
                        <a:rPr sz="1200" b="false" i="true" lang="fr-FR">
                          <a:effectLst/>
                        </a:rPr>
                        <a:t>Italique</a:t>
                      </a:r>
                    </a:p>
                  </a:txBody>
                  <a:tcPr marL="47625" marR="47625" marT="47625" marB="47625" anchor="ctr"/>
                </a:tc>
                <a:tc>
                  <a:txBody>
                    <a:bodyPr/>
                    <a:lstStyle/>
                    <a:p>
                      <a:pPr fontAlgn="ctr" rtl="0"/>
                      <a:r>
                        <a:rPr sz="1200" b="false" lang="fr-FR">
                          <a:effectLst/>
                        </a:rPr>
                        <a:t>Le texte en italique signale les arguments pour lesquels des valeurs doivent être saisies.</a:t>
                      </a:r>
                    </a:p>
                  </a:txBody>
                  <a:tcPr marL="47625" marR="47625" marT="47625" marB="47625" anchor="ctr"/>
                </a:tc>
                <a:extLst>
                  <a:ext uri="{0D108BD9-81ED-4DB2-BD59-A6C34878D82A}">
                    <a16:rowId xmlns:a16="http://schemas.microsoft.com/office/drawing/2014/main" val="4082093158"/>
                  </a:ext>
                </a:extLst>
              </a:tr>
              <a:tr h="308073">
                <a:tc>
                  <a:txBody>
                    <a:bodyPr/>
                    <a:lstStyle/>
                    <a:p>
                      <a:pPr fontAlgn="ctr" rtl="0"/>
                      <a:r>
                        <a:rPr sz="1200" b="true" lang="fr-FR">
                          <a:effectLst/>
                        </a:rPr>
                        <a:t>[</a:t>
                      </a:r>
                      <a:r>
                        <a:rPr sz="1200" b="false" lang="fr-FR">
                          <a:effectLst/>
                        </a:rPr>
                        <a:t>x</a:t>
                      </a:r>
                      <a:r>
                        <a:rPr sz="1200" b="true" lang="fr-FR">
                          <a:effectLst/>
                        </a:rPr>
                        <a:t>]</a:t>
                      </a:r>
                    </a:p>
                  </a:txBody>
                  <a:tcPr marL="47625" marR="47625" marT="47625" marB="47625" anchor="ctr"/>
                </a:tc>
                <a:tc>
                  <a:txBody>
                    <a:bodyPr/>
                    <a:lstStyle/>
                    <a:p>
                      <a:pPr fontAlgn="ctr" rtl="0"/>
                      <a:r>
                        <a:rPr sz="1200" b="false" lang="fr-FR">
                          <a:effectLst/>
                        </a:rPr>
                        <a:t>Les crochets signalent un élément facultatif (mot-clé ou argument).</a:t>
                      </a:r>
                    </a:p>
                  </a:txBody>
                  <a:tcPr marL="47625" marR="47625" marT="47625" marB="47625" anchor="ctr"/>
                </a:tc>
                <a:extLst>
                  <a:ext uri="{0D108BD9-81ED-4DB2-BD59-A6C34878D82A}">
                    <a16:rowId xmlns:a16="http://schemas.microsoft.com/office/drawing/2014/main" val="2021840048"/>
                  </a:ext>
                </a:extLst>
              </a:tr>
              <a:tr h="331663">
                <a:tc>
                  <a:txBody>
                    <a:bodyPr/>
                    <a:lstStyle/>
                    <a:p>
                      <a:pPr fontAlgn="ctr" rtl="0"/>
                      <a:r>
                        <a:rPr sz="1200" b="true" lang="fr-FR">
                          <a:effectLst/>
                        </a:rPr>
                        <a:t>{</a:t>
                      </a:r>
                      <a:r>
                        <a:rPr sz="1200" b="false" lang="fr-FR">
                          <a:effectLst/>
                        </a:rPr>
                        <a:t>x</a:t>
                      </a:r>
                      <a:r>
                        <a:rPr sz="1200" b="true" lang="fr-FR">
                          <a:effectLst/>
                        </a:rPr>
                        <a:t>}</a:t>
                      </a:r>
                    </a:p>
                  </a:txBody>
                  <a:tcPr marL="47625" marR="47625" marT="47625" marB="47625" anchor="ctr"/>
                </a:tc>
                <a:tc>
                  <a:txBody>
                    <a:bodyPr/>
                    <a:lstStyle/>
                    <a:p>
                      <a:pPr fontAlgn="ctr" rtl="0"/>
                      <a:r>
                        <a:rPr sz="1200" b="false" lang="fr-FR">
                          <a:effectLst/>
                        </a:rPr>
                        <a:t>Les accolades signalent un élément requis (mot-clé ou argument).</a:t>
                      </a:r>
                    </a:p>
                  </a:txBody>
                  <a:tcPr marL="47625" marR="47625" marT="47625" marB="47625" anchor="ctr"/>
                </a:tc>
                <a:extLst>
                  <a:ext uri="{0D108BD9-81ED-4DB2-BD59-A6C34878D82A}">
                    <a16:rowId xmlns:a16="http://schemas.microsoft.com/office/drawing/2014/main" val="2968577270"/>
                  </a:ext>
                </a:extLst>
              </a:tr>
              <a:tr h="552495">
                <a:tc>
                  <a:txBody>
                    <a:bodyPr/>
                    <a:lstStyle/>
                    <a:p>
                      <a:pPr fontAlgn="ctr" rtl="0"/>
                      <a:r>
                        <a:rPr sz="1200" b="true" lang="fr-FR">
                          <a:effectLst/>
                        </a:rPr>
                        <a:t>[</a:t>
                      </a:r>
                      <a:r>
                        <a:rPr sz="1200" b="false" lang="fr-FR">
                          <a:effectLst/>
                        </a:rPr>
                        <a:t>x</a:t>
                      </a:r>
                      <a:r>
                        <a:rPr sz="1200" b="true" lang="fr-FR">
                          <a:effectLst/>
                        </a:rPr>
                        <a:t> {</a:t>
                      </a:r>
                      <a:r>
                        <a:rPr sz="1200" b="false" lang="fr-FR">
                          <a:effectLst/>
                        </a:rPr>
                        <a:t>y</a:t>
                      </a:r>
                      <a:r>
                        <a:rPr sz="1200" b="true" lang="fr-FR">
                          <a:effectLst/>
                        </a:rPr>
                        <a:t> | </a:t>
                      </a:r>
                      <a:r>
                        <a:rPr sz="1200" b="false" lang="fr-FR">
                          <a:effectLst/>
                        </a:rPr>
                        <a:t>z</a:t>
                      </a:r>
                      <a:r>
                        <a:rPr sz="1200" b="true" lang="fr-FR">
                          <a:effectLst/>
                        </a:rPr>
                        <a:t> }]</a:t>
                      </a:r>
                    </a:p>
                  </a:txBody>
                  <a:tcPr marL="47625" marR="47625" marT="47625" marB="47625" anchor="ctr"/>
                </a:tc>
                <a:tc>
                  <a:txBody>
                    <a:bodyPr/>
                    <a:lstStyle/>
                    <a:p>
                      <a:pPr fontAlgn="ctr" rtl="0"/>
                      <a:r>
                        <a:rPr sz="1200" b="false" lang="fr-FR">
                          <a:effectLst/>
                        </a:rPr>
                        <a:t>Les accolades et les lignes verticales encadrées par des crochets signalent un choix obligatoire, au sein d'un élément facultatif. Les espaces sont utilisés pour délimiter clairement certaines parties de la commande.</a:t>
                      </a:r>
                    </a:p>
                  </a:txBody>
                  <a:tcPr marL="47625" marR="47625" marT="47625" marB="47625" anchor="ctr"/>
                </a:tc>
                <a:extLst>
                  <a:ext uri="{0D108BD9-81ED-4DB2-BD59-A6C34878D82A}">
                    <a16:rowId xmlns:a16="http://schemas.microsoft.com/office/drawing/2014/main" val="2224970778"/>
                  </a:ext>
                </a:extLst>
              </a:tr>
            </a:tbl>
          </a:graphicData>
        </a:graphic>
      </p:graphicFrame>
    </p:spTree>
    <p:custDataLst>
      <p:tags r:id="rId1"/>
    </p:custDataLst>
    <p:extLst>
      <p:ext uri="{BB962C8B-B14F-4D97-AF65-F5344CB8AC3E}">
        <p14:creationId xmlns:p14="http://schemas.microsoft.com/office/powerpoint/2010/main" val="1588145085"/>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rtl="0"/>
            <a:r>
              <a:rPr sz="1600" lang="fr-FR"/>
              <a:t>La Structure des commandes</a:t>
            </a:r>
            <a:br>
              <a:rPr lang="en-US" dirty="0"/>
            </a:br>
            <a:r>
              <a:rPr lang="fr-FR"/>
              <a:t>Vérification de la syntaxe de la commande IOS (suite.)</a:t>
            </a:r>
          </a:p>
        </p:txBody>
      </p:sp>
      <p:sp>
        <p:nvSpPr>
          <p:cNvPr id="5" name="Rectangle 6">
            <a:extLst>
              <a:ext uri="{FF2B5EF4-FFF2-40B4-BE49-F238E27FC236}">
                <a16:creationId xmlns:a16="http://schemas.microsoft.com/office/drawing/2014/main" id="{8A3AB3B0-9D4C-4845-86A8-9CDB13B2A872}"/>
              </a:ext>
            </a:extLst>
          </p:cNvPr>
          <p:cNvSpPr>
            <a:spLocks noGrp="1" noChangeArrowheads="1"/>
          </p:cNvSpPr>
          <p:nvPr>
            <p:ph idx="1"/>
          </p:nvPr>
        </p:nvSpPr>
        <p:spPr>
          <a:xfrm>
            <a:off x="447040" y="810994"/>
            <a:ext cx="7724140" cy="435515"/>
          </a:xfrm>
        </p:spPr>
        <p:txBody>
          <a:bodyPr/>
          <a:lstStyle/>
          <a:p>
            <a:pPr rtl="0"/>
            <a:r>
              <a:rPr lang="fr-FR"/>
              <a:t>La syntaxe de la commande fournit le modèle, ou format, qui doit être utilisé lors de la saisie d'une commande.</a:t>
            </a:r>
          </a:p>
        </p:txBody>
      </p:sp>
      <p:sp>
        <p:nvSpPr>
          <p:cNvPr id="12" name="Rectangle 6">
            <a:extLst>
              <a:ext uri="{FF2B5EF4-FFF2-40B4-BE49-F238E27FC236}">
                <a16:creationId xmlns:a16="http://schemas.microsoft.com/office/drawing/2014/main" id="{F13B8143-D541-D34B-B488-356F187660FB}"/>
              </a:ext>
            </a:extLst>
          </p:cNvPr>
          <p:cNvSpPr txBox="1">
            <a:spLocks noChangeArrowheads="1"/>
          </p:cNvSpPr>
          <p:nvPr/>
        </p:nvSpPr>
        <p:spPr bwMode="auto">
          <a:xfrm>
            <a:off x="447040" y="1539328"/>
            <a:ext cx="4124960" cy="911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La commande est </a:t>
            </a:r>
            <a:r>
              <a:rPr b="true" lang="fr-FR"/>
              <a:t>ping</a:t>
            </a:r>
            <a:r>
              <a:rPr lang="fr-FR"/>
              <a:t> et l'argument défini par l'utilisateur est </a:t>
            </a:r>
            <a:r>
              <a:rPr i="true" lang="fr-FR"/>
              <a:t>l'adresse IP</a:t>
            </a:r>
            <a:r>
              <a:rPr lang="fr-FR"/>
              <a:t> de l'appareil de destination. Par exemple, </a:t>
            </a:r>
            <a:r>
              <a:rPr b="true" lang="fr-FR"/>
              <a:t>ping 10.10.10.5</a:t>
            </a:r>
            <a:r>
              <a:rPr lang="fr-FR"/>
              <a:t>.</a:t>
            </a:r>
          </a:p>
          <a:p>
            <a:endParaRPr lang="en-US" i="1" dirty="0"/>
          </a:p>
        </p:txBody>
      </p:sp>
      <p:sp>
        <p:nvSpPr>
          <p:cNvPr id="13" name="Rectangle 6">
            <a:extLst>
              <a:ext uri="{FF2B5EF4-FFF2-40B4-BE49-F238E27FC236}">
                <a16:creationId xmlns:a16="http://schemas.microsoft.com/office/drawing/2014/main" id="{359F58B2-0EF4-F34B-927B-FE08C36D8E1E}"/>
              </a:ext>
            </a:extLst>
          </p:cNvPr>
          <p:cNvSpPr txBox="1">
            <a:spLocks noChangeArrowheads="1"/>
          </p:cNvSpPr>
          <p:nvPr/>
        </p:nvSpPr>
        <p:spPr bwMode="auto">
          <a:xfrm>
            <a:off x="447040" y="2571750"/>
            <a:ext cx="3860800" cy="9667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La commande est </a:t>
            </a:r>
            <a:r>
              <a:rPr b="true" lang="fr-FR"/>
              <a:t>traceroute</a:t>
            </a:r>
            <a:r>
              <a:rPr lang="fr-FR"/>
              <a:t> t l'argument défini par l'utilisateur est </a:t>
            </a:r>
            <a:r>
              <a:rPr i="true" lang="fr-FR"/>
              <a:t>l'adresse IP</a:t>
            </a:r>
            <a:r>
              <a:rPr lang="fr-FR"/>
              <a:t> de l'appareil de destination. For example, </a:t>
            </a:r>
            <a:r>
              <a:rPr b="true" lang="fr-FR"/>
              <a:t>traceroute 192.168.254.254</a:t>
            </a:r>
            <a:r>
              <a:rPr lang="fr-FR"/>
              <a:t>.</a:t>
            </a:r>
          </a:p>
        </p:txBody>
      </p:sp>
      <p:sp>
        <p:nvSpPr>
          <p:cNvPr id="8" name="TextBox 7">
            <a:extLst>
              <a:ext uri="{FF2B5EF4-FFF2-40B4-BE49-F238E27FC236}">
                <a16:creationId xmlns:a16="http://schemas.microsoft.com/office/drawing/2014/main" id="{11298B5B-2456-0C40-99DF-246F3AEEF0F3}"/>
              </a:ext>
            </a:extLst>
          </p:cNvPr>
          <p:cNvSpPr txBox="1"/>
          <p:nvPr/>
        </p:nvSpPr>
        <p:spPr>
          <a:xfrm>
            <a:off x="362350" y="3659497"/>
            <a:ext cx="7856638" cy="323165"/>
          </a:xfrm>
          <a:prstGeom prst="rect">
            <a:avLst/>
          </a:prstGeom>
          <a:noFill/>
        </p:spPr>
        <p:txBody>
          <a:bodyPr wrap="none" rtlCol="0">
            <a:spAutoFit/>
          </a:bodyPr>
          <a:lstStyle/>
          <a:p>
            <a:pPr marL="285750" indent="-285750" rtl="0">
              <a:buClr>
                <a:schemeClr val="tx1"/>
              </a:buClr>
              <a:buSzPct val="90000"/>
              <a:buFont typeface="Wingdings" pitchFamily="2" charset="2"/>
              <a:buChar char="§"/>
            </a:pPr>
            <a:r>
              <a:rPr sz="1500" lang="fr-FR">
                <a:solidFill>
                  <a:srgbClr val="000000"/>
                </a:solidFill>
              </a:rPr>
              <a:t>Si une commande est complexe avec plusieurs arguments, vous pouvez la voir représentée comme ceci:</a:t>
            </a:r>
          </a:p>
        </p:txBody>
      </p:sp>
      <p:pic>
        <p:nvPicPr>
          <p:cNvPr id="2" name="Picture 1">
            <a:extLst>
              <a:ext uri="{FF2B5EF4-FFF2-40B4-BE49-F238E27FC236}">
                <a16:creationId xmlns:a16="http://schemas.microsoft.com/office/drawing/2014/main" id="{64B7B515-A62C-4647-8773-F21750D83952}"/>
              </a:ext>
            </a:extLst>
          </p:cNvPr>
          <p:cNvPicPr>
            <a:picLocks noChangeAspect="1"/>
          </p:cNvPicPr>
          <p:nvPr/>
        </p:nvPicPr>
        <p:blipFill>
          <a:blip r:embed="rId4"/>
          <a:stretch>
            <a:fillRect/>
          </a:stretch>
        </p:blipFill>
        <p:spPr>
          <a:xfrm>
            <a:off x="5199380" y="1694878"/>
            <a:ext cx="2971800" cy="482600"/>
          </a:xfrm>
          <a:prstGeom prst="rect">
            <a:avLst/>
          </a:prstGeom>
        </p:spPr>
      </p:pic>
      <p:pic>
        <p:nvPicPr>
          <p:cNvPr id="4" name="Picture 3">
            <a:extLst>
              <a:ext uri="{FF2B5EF4-FFF2-40B4-BE49-F238E27FC236}">
                <a16:creationId xmlns:a16="http://schemas.microsoft.com/office/drawing/2014/main" id="{E2DCC989-9291-8144-A17B-A5F6191D9BE7}"/>
              </a:ext>
            </a:extLst>
          </p:cNvPr>
          <p:cNvPicPr>
            <a:picLocks noChangeAspect="1"/>
          </p:cNvPicPr>
          <p:nvPr/>
        </p:nvPicPr>
        <p:blipFill>
          <a:blip r:embed="rId5"/>
          <a:stretch>
            <a:fillRect/>
          </a:stretch>
        </p:blipFill>
        <p:spPr>
          <a:xfrm>
            <a:off x="5212080" y="2777029"/>
            <a:ext cx="2959100" cy="444500"/>
          </a:xfrm>
          <a:prstGeom prst="rect">
            <a:avLst/>
          </a:prstGeom>
        </p:spPr>
      </p:pic>
      <p:pic>
        <p:nvPicPr>
          <p:cNvPr id="6" name="Picture 5">
            <a:extLst>
              <a:ext uri="{FF2B5EF4-FFF2-40B4-BE49-F238E27FC236}">
                <a16:creationId xmlns:a16="http://schemas.microsoft.com/office/drawing/2014/main" id="{29E622BB-7278-3F4D-828E-B1AE378C8E99}"/>
              </a:ext>
            </a:extLst>
          </p:cNvPr>
          <p:cNvPicPr>
            <a:picLocks noChangeAspect="1"/>
          </p:cNvPicPr>
          <p:nvPr/>
        </p:nvPicPr>
        <p:blipFill>
          <a:blip r:embed="rId6"/>
          <a:stretch>
            <a:fillRect/>
          </a:stretch>
        </p:blipFill>
        <p:spPr>
          <a:xfrm>
            <a:off x="945998" y="4103630"/>
            <a:ext cx="6400800" cy="420752"/>
          </a:xfrm>
          <a:prstGeom prst="rect">
            <a:avLst/>
          </a:prstGeom>
        </p:spPr>
      </p:pic>
    </p:spTree>
    <p:custDataLst>
      <p:tags r:id="rId1"/>
    </p:custDataLst>
    <p:extLst>
      <p:ext uri="{BB962C8B-B14F-4D97-AF65-F5344CB8AC3E}">
        <p14:creationId xmlns:p14="http://schemas.microsoft.com/office/powerpoint/2010/main" val="1519708071"/>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p:cNvSpPr>
            <a:spLocks noGrp="1"/>
          </p:cNvSpPr>
          <p:nvPr>
            <p:ph type="title"/>
          </p:nvPr>
        </p:nvSpPr>
        <p:spPr>
          <a:xfrm>
            <a:off x="0" y="41393"/>
            <a:ext cx="9144000" cy="757551"/>
          </a:xfrm>
        </p:spPr>
        <p:txBody>
          <a:bodyPr/>
          <a:lstStyle/>
          <a:p>
            <a:pPr rtl="0"/>
            <a:r>
              <a:rPr sz="1600" lang="fr-FR"/>
              <a:t>La Structure des commandes</a:t>
            </a:r>
            <a:br>
              <a:rPr lang="en-US" dirty="0"/>
            </a:br>
            <a:r>
              <a:rPr lang="fr-FR"/>
              <a:t>Fonctionnalités d'aide d'IOS</a:t>
            </a:r>
          </a:p>
        </p:txBody>
      </p:sp>
      <p:sp>
        <p:nvSpPr>
          <p:cNvPr id="5" name="Rectangle 6">
            <a:extLst>
              <a:ext uri="{FF2B5EF4-FFF2-40B4-BE49-F238E27FC236}">
                <a16:creationId xmlns:a16="http://schemas.microsoft.com/office/drawing/2014/main" id="{0508BDD6-5B8B-CF4E-B525-A3D2A9FA98A2}"/>
              </a:ext>
            </a:extLst>
          </p:cNvPr>
          <p:cNvSpPr>
            <a:spLocks noGrp="1" noChangeArrowheads="1"/>
          </p:cNvSpPr>
          <p:nvPr>
            <p:ph idx="1"/>
          </p:nvPr>
        </p:nvSpPr>
        <p:spPr>
          <a:xfrm>
            <a:off x="365759" y="798944"/>
            <a:ext cx="7406641" cy="582816"/>
          </a:xfrm>
        </p:spPr>
        <p:txBody>
          <a:bodyPr/>
          <a:lstStyle/>
          <a:p>
            <a:pPr marL="0" indent="0" rtl="0">
              <a:buNone/>
            </a:pPr>
            <a:r>
              <a:rPr sz="1600" lang="fr-FR"/>
              <a:t>L'IOS propose deux formes d'aide: l'aide contextuelle et la vérification de la syntaxe des commandes.</a:t>
            </a:r>
          </a:p>
          <a:p>
            <a:pPr marL="261937" lvl="2" indent="0">
              <a:buNone/>
            </a:pPr>
            <a:endParaRPr lang="en-US" dirty="0"/>
          </a:p>
          <a:p>
            <a:pPr marL="261937" lvl="2" indent="0">
              <a:buNone/>
            </a:pPr>
            <a:endParaRPr lang="en-US" dirty="0"/>
          </a:p>
          <a:p>
            <a:endParaRPr lang="en-US" dirty="0"/>
          </a:p>
          <a:p>
            <a:endParaRPr lang="en-US" altLang="ja-JP" dirty="0"/>
          </a:p>
        </p:txBody>
      </p:sp>
      <p:sp>
        <p:nvSpPr>
          <p:cNvPr id="9" name="Rectangle 6">
            <a:extLst>
              <a:ext uri="{FF2B5EF4-FFF2-40B4-BE49-F238E27FC236}">
                <a16:creationId xmlns:a16="http://schemas.microsoft.com/office/drawing/2014/main" id="{E37E77DC-6EC5-C740-A91D-90AA88B5DC83}"/>
              </a:ext>
            </a:extLst>
          </p:cNvPr>
          <p:cNvSpPr txBox="1">
            <a:spLocks noChangeArrowheads="1"/>
          </p:cNvSpPr>
          <p:nvPr/>
        </p:nvSpPr>
        <p:spPr bwMode="auto">
          <a:xfrm>
            <a:off x="365759" y="1453572"/>
            <a:ext cx="4206241" cy="2016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buFont typeface="Arial" panose="020B0604020202020204" pitchFamily="34" charset="0"/>
              <a:buChar char="•"/>
            </a:pPr>
            <a:r>
              <a:rPr lang="fr-FR"/>
              <a:t>Une aide contextuelle vous permet de trouver rapidement des réponses aux questions suivantes:</a:t>
            </a:r>
          </a:p>
          <a:p>
            <a:pPr lvl="2" rtl="0"/>
            <a:r>
              <a:rPr lang="fr-FR"/>
              <a:t>Quelles commandes sont disponibles dans chaque mode de commande?</a:t>
            </a:r>
          </a:p>
          <a:p>
            <a:pPr lvl="2" rtl="0"/>
            <a:r>
              <a:rPr lang="fr-FR"/>
              <a:t>Quelles commandes commencent par des caractères spécifiques ou un groupe de caractères?</a:t>
            </a:r>
          </a:p>
          <a:p>
            <a:pPr lvl="2" rtl="0"/>
            <a:r>
              <a:rPr lang="fr-FR"/>
              <a:t>Quels arguments et mots clés sont disponibles pour des commandes particulières?</a:t>
            </a:r>
          </a:p>
        </p:txBody>
      </p:sp>
      <p:sp>
        <p:nvSpPr>
          <p:cNvPr id="8" name="Rectangle 6">
            <a:extLst>
              <a:ext uri="{FF2B5EF4-FFF2-40B4-BE49-F238E27FC236}">
                <a16:creationId xmlns:a16="http://schemas.microsoft.com/office/drawing/2014/main" id="{BECCD72D-1F69-3241-8248-C477E21A6954}"/>
              </a:ext>
            </a:extLst>
          </p:cNvPr>
          <p:cNvSpPr txBox="1">
            <a:spLocks noChangeArrowheads="1"/>
          </p:cNvSpPr>
          <p:nvPr/>
        </p:nvSpPr>
        <p:spPr bwMode="auto">
          <a:xfrm>
            <a:off x="5140961" y="1453572"/>
            <a:ext cx="3535680" cy="181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buFont typeface="Arial" panose="020B0604020202020204" pitchFamily="34" charset="0"/>
              <a:buChar char="•"/>
            </a:pPr>
            <a:r>
              <a:rPr lang="fr-FR"/>
              <a:t>La vérification de la syntaxe des commandes contrôle que l'utilisateur a saisie une commande valide. </a:t>
            </a:r>
          </a:p>
          <a:p>
            <a:pPr lvl="2" rtl="0"/>
            <a:r>
              <a:rPr lang="fr-FR"/>
              <a:t>s'il ne comprend pas la commande entrée, l'interpréteur affiche des commentaires décrivant le problème rencontré.</a:t>
            </a:r>
          </a:p>
          <a:p>
            <a:endParaRPr lang="en-US" altLang="ja-JP" dirty="0"/>
          </a:p>
        </p:txBody>
      </p:sp>
      <p:pic>
        <p:nvPicPr>
          <p:cNvPr id="6" name="Picture 5">
            <a:extLst>
              <a:ext uri="{FF2B5EF4-FFF2-40B4-BE49-F238E27FC236}">
                <a16:creationId xmlns:a16="http://schemas.microsoft.com/office/drawing/2014/main" id="{80E42013-82B1-204A-A187-92F88CF9577D}"/>
              </a:ext>
            </a:extLst>
          </p:cNvPr>
          <p:cNvPicPr>
            <a:picLocks noChangeAspect="1"/>
          </p:cNvPicPr>
          <p:nvPr/>
        </p:nvPicPr>
        <p:blipFill>
          <a:blip r:embed="rId4"/>
          <a:stretch>
            <a:fillRect/>
          </a:stretch>
        </p:blipFill>
        <p:spPr>
          <a:xfrm>
            <a:off x="863599" y="3563781"/>
            <a:ext cx="2743200" cy="445552"/>
          </a:xfrm>
          <a:prstGeom prst="rect">
            <a:avLst/>
          </a:prstGeom>
        </p:spPr>
      </p:pic>
      <p:pic>
        <p:nvPicPr>
          <p:cNvPr id="7" name="Picture 6">
            <a:extLst>
              <a:ext uri="{FF2B5EF4-FFF2-40B4-BE49-F238E27FC236}">
                <a16:creationId xmlns:a16="http://schemas.microsoft.com/office/drawing/2014/main" id="{FA95D835-D284-C64C-8128-9D0E859F400A}"/>
              </a:ext>
            </a:extLst>
          </p:cNvPr>
          <p:cNvPicPr>
            <a:picLocks noChangeAspect="1"/>
          </p:cNvPicPr>
          <p:nvPr/>
        </p:nvPicPr>
        <p:blipFill>
          <a:blip r:embed="rId5"/>
          <a:stretch>
            <a:fillRect/>
          </a:stretch>
        </p:blipFill>
        <p:spPr>
          <a:xfrm>
            <a:off x="5537201" y="3563781"/>
            <a:ext cx="2743200" cy="445391"/>
          </a:xfrm>
          <a:prstGeom prst="rect">
            <a:avLst/>
          </a:prstGeom>
        </p:spPr>
      </p:pic>
    </p:spTree>
    <p:custDataLst>
      <p:tags r:id="rId1"/>
    </p:custDataLst>
    <p:extLst>
      <p:ext uri="{BB962C8B-B14F-4D97-AF65-F5344CB8AC3E}">
        <p14:creationId xmlns:p14="http://schemas.microsoft.com/office/powerpoint/2010/main" val="818232113"/>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18872"/>
            <a:ext cx="9144000" cy="592921"/>
          </a:xfrm>
        </p:spPr>
        <p:txBody>
          <a:bodyPr>
            <a:noAutofit/>
          </a:bodyPr>
          <a:lstStyle/>
          <a:p>
            <a:pPr rtl="0"/>
            <a:r>
              <a:rPr sz="1600" lang="fr-FR"/>
              <a:t>La Structure des commandes</a:t>
            </a:r>
            <a:br>
              <a:rPr lang="en-US" altLang="en-US" dirty="0"/>
            </a:br>
            <a:r>
              <a:rPr lang="fr-FR"/>
              <a:t>Vidéo - Aide contextuelle et vérificateur de syntaxe des commandes</a:t>
            </a:r>
          </a:p>
        </p:txBody>
      </p:sp>
      <p:sp>
        <p:nvSpPr>
          <p:cNvPr id="4" name="Rectangle 6">
            <a:extLst>
              <a:ext uri="{FF2B5EF4-FFF2-40B4-BE49-F238E27FC236}">
                <a16:creationId xmlns:a16="http://schemas.microsoft.com/office/drawing/2014/main" id="{36253261-DB79-E748-B9A7-9E22033D335B}"/>
              </a:ext>
            </a:extLst>
          </p:cNvPr>
          <p:cNvSpPr>
            <a:spLocks noGrp="1" noChangeArrowheads="1"/>
          </p:cNvSpPr>
          <p:nvPr>
            <p:ph idx="1"/>
          </p:nvPr>
        </p:nvSpPr>
        <p:spPr>
          <a:xfrm>
            <a:off x="179882" y="1034322"/>
            <a:ext cx="8649325" cy="3522688"/>
          </a:xfrm>
        </p:spPr>
        <p:txBody>
          <a:bodyPr/>
          <a:lstStyle/>
          <a:p>
            <a:pPr marL="0" indent="0" rtl="0">
              <a:buNone/>
            </a:pPr>
            <a:r>
              <a:rPr lang="fr-FR"/>
              <a:t>Cette vidéo présentera les points suivants : </a:t>
            </a:r>
          </a:p>
          <a:p>
            <a:pPr lvl="1" rtl="0"/>
            <a:r>
              <a:rPr sz="1500" lang="fr-FR"/>
              <a:t>L'utilisation de commande help en mode EXEC utilisateur, EXEC privilégié et configuration globale</a:t>
            </a:r>
          </a:p>
          <a:p>
            <a:pPr lvl="1" rtl="0"/>
            <a:r>
              <a:rPr sz="1500" lang="fr-FR"/>
              <a:t>la terminaison des commandes et les arguments avec la commande help</a:t>
            </a:r>
          </a:p>
          <a:p>
            <a:pPr lvl="1" rtl="0"/>
            <a:r>
              <a:rPr sz="1500" lang="fr-FR"/>
              <a:t>L'utilisation de contrôleur de syntaxe des commandes pour corriger les erreurs de syntaxe et les commandes incomplètes</a:t>
            </a:r>
          </a:p>
          <a:p>
            <a:endParaRPr lang="en-US" dirty="0"/>
          </a:p>
          <a:p>
            <a:pPr marL="0" indent="0">
              <a:buNone/>
            </a:pPr>
            <a:endParaRPr lang="en-US" dirty="0"/>
          </a:p>
          <a:p>
            <a:endParaRPr lang="en-US" altLang="ja-JP" dirty="0"/>
          </a:p>
        </p:txBody>
      </p:sp>
    </p:spTree>
    <p:custDataLst>
      <p:tags r:id="rId1"/>
    </p:custDataLst>
    <p:extLst>
      <p:ext uri="{BB962C8B-B14F-4D97-AF65-F5344CB8AC3E}">
        <p14:creationId xmlns:p14="http://schemas.microsoft.com/office/powerpoint/2010/main" val="2842373206"/>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rtl="0"/>
            <a:r>
              <a:rPr sz="1600" lang="fr-FR"/>
              <a:t>La Structure des commandes</a:t>
            </a:r>
            <a:br>
              <a:rPr lang="en-US" dirty="0"/>
            </a:br>
            <a:r>
              <a:rPr lang="fr-FR"/>
              <a:t>Touches d'accès rapide et raccourcis clavier</a:t>
            </a:r>
          </a:p>
        </p:txBody>
      </p:sp>
      <p:sp>
        <p:nvSpPr>
          <p:cNvPr id="5" name="Rectangle 6">
            <a:extLst>
              <a:ext uri="{FF2B5EF4-FFF2-40B4-BE49-F238E27FC236}">
                <a16:creationId xmlns:a16="http://schemas.microsoft.com/office/drawing/2014/main" id="{F24C0645-E185-E14D-BE57-D9D754DCF7A8}"/>
              </a:ext>
            </a:extLst>
          </p:cNvPr>
          <p:cNvSpPr>
            <a:spLocks noGrp="1" noChangeArrowheads="1"/>
          </p:cNvSpPr>
          <p:nvPr>
            <p:ph idx="1"/>
          </p:nvPr>
        </p:nvSpPr>
        <p:spPr>
          <a:xfrm>
            <a:off x="660399" y="852663"/>
            <a:ext cx="8107681" cy="1463817"/>
          </a:xfrm>
        </p:spPr>
        <p:txBody>
          <a:bodyPr/>
          <a:lstStyle/>
          <a:p>
            <a:pPr rtl="0">
              <a:buFont typeface="Arial" panose="020B0604020202020204" pitchFamily="34" charset="0"/>
              <a:buChar char="•"/>
            </a:pPr>
            <a:r>
              <a:rPr sz="1600" lang="fr-FR"/>
              <a:t>Dans le CLI d'IOS, des touches d'accès rapide et des raccourcis facilitent la configuration, la surveillance et le dépannage.</a:t>
            </a:r>
          </a:p>
          <a:p>
            <a:pPr rtl="0">
              <a:buFont typeface="Arial" panose="020B0604020202020204" pitchFamily="34" charset="0"/>
              <a:buChar char="•"/>
            </a:pPr>
            <a:r>
              <a:rPr sz="1600" lang="fr-FR"/>
              <a:t>Il est possible de raccourcir les commandes et les mots-clés jusqu'au nombre minimal de caractères qui identifient une sélection unique. Par exemple, vous pouvez raccourcir la commande </a:t>
            </a:r>
            <a:r>
              <a:rPr sz="1600" b="true" lang="fr-FR"/>
              <a:t>configure</a:t>
            </a:r>
            <a:r>
              <a:rPr sz="1600" lang="fr-FR"/>
              <a:t> en entrant  </a:t>
            </a:r>
            <a:r>
              <a:rPr sz="1600" b="true" lang="fr-FR"/>
              <a:t>conf</a:t>
            </a:r>
            <a:r>
              <a:rPr sz="1600" lang="fr-FR"/>
              <a:t> parce que </a:t>
            </a:r>
            <a:r>
              <a:rPr sz="1600" b="true" lang="fr-FR"/>
              <a:t>configure</a:t>
            </a:r>
            <a:r>
              <a:rPr sz="1600" lang="fr-FR"/>
              <a:t> est la seule commande qui commence par </a:t>
            </a:r>
            <a:r>
              <a:rPr sz="1600" b="true" lang="fr-FR"/>
              <a:t>conf</a:t>
            </a:r>
            <a:r>
              <a:rPr sz="1600" lang="fr-FR"/>
              <a:t>.</a:t>
            </a:r>
          </a:p>
          <a:p>
            <a:pPr>
              <a:buFont typeface="Arial" panose="020B0604020202020204" pitchFamily="34" charset="0"/>
              <a:buChar char="•"/>
            </a:pPr>
            <a:endParaRPr lang="en-US" sz="1600" dirty="0"/>
          </a:p>
          <a:p>
            <a:endParaRPr lang="en-US" altLang="ja-JP" dirty="0"/>
          </a:p>
        </p:txBody>
      </p:sp>
      <p:pic>
        <p:nvPicPr>
          <p:cNvPr id="6" name="Picture 5">
            <a:extLst>
              <a:ext uri="{FF2B5EF4-FFF2-40B4-BE49-F238E27FC236}">
                <a16:creationId xmlns:a16="http://schemas.microsoft.com/office/drawing/2014/main" id="{6FF01AB2-104C-D94E-AE37-A95B7349F9D1}"/>
              </a:ext>
            </a:extLst>
          </p:cNvPr>
          <p:cNvPicPr>
            <a:picLocks noChangeAspect="1"/>
          </p:cNvPicPr>
          <p:nvPr/>
        </p:nvPicPr>
        <p:blipFill>
          <a:blip r:embed="rId4"/>
          <a:stretch>
            <a:fillRect/>
          </a:stretch>
        </p:blipFill>
        <p:spPr>
          <a:xfrm>
            <a:off x="3081020" y="2571750"/>
            <a:ext cx="2717800" cy="635000"/>
          </a:xfrm>
          <a:prstGeom prst="rect">
            <a:avLst/>
          </a:prstGeom>
        </p:spPr>
      </p:pic>
      <p:pic>
        <p:nvPicPr>
          <p:cNvPr id="7" name="Picture 6">
            <a:extLst>
              <a:ext uri="{FF2B5EF4-FFF2-40B4-BE49-F238E27FC236}">
                <a16:creationId xmlns:a16="http://schemas.microsoft.com/office/drawing/2014/main" id="{81FA3EFC-521E-2F4F-B03D-C10C9DA9E59D}"/>
              </a:ext>
            </a:extLst>
          </p:cNvPr>
          <p:cNvPicPr>
            <a:picLocks noChangeAspect="1"/>
          </p:cNvPicPr>
          <p:nvPr/>
        </p:nvPicPr>
        <p:blipFill>
          <a:blip r:embed="rId5"/>
          <a:stretch>
            <a:fillRect/>
          </a:stretch>
        </p:blipFill>
        <p:spPr>
          <a:xfrm>
            <a:off x="2127250" y="3401060"/>
            <a:ext cx="4889500" cy="508000"/>
          </a:xfrm>
          <a:prstGeom prst="rect">
            <a:avLst/>
          </a:prstGeom>
        </p:spPr>
      </p:pic>
    </p:spTree>
    <p:custDataLst>
      <p:tags r:id="rId1"/>
    </p:custDataLst>
    <p:extLst>
      <p:ext uri="{BB962C8B-B14F-4D97-AF65-F5344CB8AC3E}">
        <p14:creationId xmlns:p14="http://schemas.microsoft.com/office/powerpoint/2010/main" val="2751826301"/>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rtl="0"/>
            <a:r>
              <a:rPr sz="1600" lang="fr-FR"/>
              <a:t>La Structure des commandes</a:t>
            </a:r>
            <a:br>
              <a:rPr lang="en-US" dirty="0"/>
            </a:br>
            <a:r>
              <a:rPr lang="fr-FR"/>
              <a:t>Touches d'accès rapide et raccourcis clavier (suite.)</a:t>
            </a:r>
          </a:p>
        </p:txBody>
      </p:sp>
      <p:sp>
        <p:nvSpPr>
          <p:cNvPr id="5" name="Rectangle 6">
            <a:extLst>
              <a:ext uri="{FF2B5EF4-FFF2-40B4-BE49-F238E27FC236}">
                <a16:creationId xmlns:a16="http://schemas.microsoft.com/office/drawing/2014/main" id="{F24C0645-E185-E14D-BE57-D9D754DCF7A8}"/>
              </a:ext>
            </a:extLst>
          </p:cNvPr>
          <p:cNvSpPr>
            <a:spLocks noGrp="1" noChangeArrowheads="1"/>
          </p:cNvSpPr>
          <p:nvPr>
            <p:ph idx="1"/>
          </p:nvPr>
        </p:nvSpPr>
        <p:spPr>
          <a:xfrm>
            <a:off x="660399" y="852663"/>
            <a:ext cx="8107681" cy="346217"/>
          </a:xfrm>
        </p:spPr>
        <p:txBody>
          <a:bodyPr/>
          <a:lstStyle/>
          <a:p>
            <a:pPr rtl="0"/>
            <a:r>
              <a:rPr sz="1600" lang="fr-FR"/>
              <a:t>Le tableau ci-dessous présente une brève liste de frappes pour améliorer l'édition en ligne de commande</a:t>
            </a:r>
            <a:r>
              <a:rPr lang="fr-FR"/>
              <a:t>. </a:t>
            </a:r>
          </a:p>
          <a:p>
            <a:endParaRPr lang="en-US" altLang="ja-JP" dirty="0"/>
          </a:p>
        </p:txBody>
      </p:sp>
      <p:graphicFrame>
        <p:nvGraphicFramePr>
          <p:cNvPr id="6" name="Table 5">
            <a:extLst>
              <a:ext uri="{FF2B5EF4-FFF2-40B4-BE49-F238E27FC236}">
                <a16:creationId xmlns:a16="http://schemas.microsoft.com/office/drawing/2014/main" id="{4F7926FB-C2EF-1548-A7A3-1FDF65CDA220}"/>
              </a:ext>
            </a:extLst>
          </p:cNvPr>
          <p:cNvGraphicFramePr>
            <a:graphicFrameLocks noGrp="1"/>
          </p:cNvGraphicFramePr>
          <p:nvPr>
            <p:extLst>
              <p:ext uri="{D42A27DB-BD31-4B8C-83A1-F6EECF244321}">
                <p14:modId xmlns:p14="http://schemas.microsoft.com/office/powerpoint/2010/main" val="2494881435"/>
              </p:ext>
            </p:extLst>
          </p:nvPr>
        </p:nvGraphicFramePr>
        <p:xfrm>
          <a:off x="1524000" y="1584689"/>
          <a:ext cx="6096000" cy="2315210"/>
        </p:xfrm>
        <a:graphic>
          <a:graphicData uri="http://schemas.openxmlformats.org/drawingml/2006/table">
            <a:tbl>
              <a:tblPr firstRow="1" bandRow="1">
                <a:tableStyleId>{5C22544A-7EE6-4342-B048-85BDC9FD1C3A}</a:tableStyleId>
              </a:tblPr>
              <a:tblGrid>
                <a:gridCol w="1908748">
                  <a:extLst>
                    <a:ext uri="{9D8B030D-6E8A-4147-A177-3AD203B41FA5}">
                      <a16:colId xmlns:a16="http://schemas.microsoft.com/office/drawing/2014/main" val="1180500583"/>
                    </a:ext>
                  </a:extLst>
                </a:gridCol>
                <a:gridCol w="4187252">
                  <a:extLst>
                    <a:ext uri="{9D8B030D-6E8A-4147-A177-3AD203B41FA5}">
                      <a16:colId xmlns:a16="http://schemas.microsoft.com/office/drawing/2014/main" val="2741835617"/>
                    </a:ext>
                  </a:extLst>
                </a:gridCol>
              </a:tblGrid>
              <a:tr h="370840">
                <a:tc>
                  <a:txBody>
                    <a:bodyPr/>
                    <a:lstStyle/>
                    <a:p>
                      <a:pPr rtl="0"/>
                      <a:r>
                        <a:rPr lang="fr-FR"/>
                        <a:t>Frappe</a:t>
                      </a:r>
                    </a:p>
                  </a:txBody>
                  <a:tcPr/>
                </a:tc>
                <a:tc>
                  <a:txBody>
                    <a:bodyPr/>
                    <a:lstStyle/>
                    <a:p>
                      <a:pPr rtl="0"/>
                      <a:r>
                        <a:rPr lang="fr-FR"/>
                        <a:t>Description</a:t>
                      </a:r>
                    </a:p>
                  </a:txBody>
                  <a:tcPr/>
                </a:tc>
                <a:extLst>
                  <a:ext uri="{0D108BD9-81ED-4DB2-BD59-A6C34878D82A}">
                    <a16:rowId xmlns:a16="http://schemas.microsoft.com/office/drawing/2014/main" val="3590626540"/>
                  </a:ext>
                </a:extLst>
              </a:tr>
              <a:tr h="370840">
                <a:tc>
                  <a:txBody>
                    <a:bodyPr/>
                    <a:lstStyle/>
                    <a:p>
                      <a:pPr fontAlgn="ctr" rtl="0"/>
                      <a:r>
                        <a:rPr sz="1200" b="true" lang="fr-FR">
                          <a:effectLst/>
                        </a:rPr>
                        <a:t>Tabulation</a:t>
                      </a:r>
                    </a:p>
                  </a:txBody>
                  <a:tcPr marL="47625" marR="47625" marT="47625" marB="47625" anchor="ctr"/>
                </a:tc>
                <a:tc>
                  <a:txBody>
                    <a:bodyPr/>
                    <a:lstStyle/>
                    <a:p>
                      <a:pPr fontAlgn="ctr" rtl="0"/>
                      <a:r>
                        <a:rPr sz="1200" b="false" lang="fr-FR">
                          <a:effectLst/>
                        </a:rPr>
                        <a:t>Complète un nom de commande entré partiellement.</a:t>
                      </a:r>
                    </a:p>
                  </a:txBody>
                  <a:tcPr marL="47625" marR="47625" marT="47625" marB="47625" anchor="ctr"/>
                </a:tc>
                <a:extLst>
                  <a:ext uri="{0D108BD9-81ED-4DB2-BD59-A6C34878D82A}">
                    <a16:rowId xmlns:a16="http://schemas.microsoft.com/office/drawing/2014/main" val="3639080909"/>
                  </a:ext>
                </a:extLst>
              </a:tr>
              <a:tr h="370840">
                <a:tc>
                  <a:txBody>
                    <a:bodyPr/>
                    <a:lstStyle/>
                    <a:p>
                      <a:pPr fontAlgn="ctr" rtl="0"/>
                      <a:r>
                        <a:rPr sz="1200" b="true" lang="fr-FR">
                          <a:effectLst/>
                        </a:rPr>
                        <a:t>Retour arrière</a:t>
                      </a:r>
                    </a:p>
                  </a:txBody>
                  <a:tcPr marL="47625" marR="47625" marT="47625" marB="47625" anchor="ctr"/>
                </a:tc>
                <a:tc>
                  <a:txBody>
                    <a:bodyPr/>
                    <a:lstStyle/>
                    <a:p>
                      <a:pPr fontAlgn="ctr" rtl="0"/>
                      <a:r>
                        <a:rPr sz="1200" b="false" lang="fr-FR">
                          <a:effectLst/>
                        </a:rPr>
                        <a:t>Efface le caractère à gauche du curseur.</a:t>
                      </a:r>
                    </a:p>
                  </a:txBody>
                  <a:tcPr marL="47625" marR="47625" marT="47625" marB="47625" anchor="ctr"/>
                </a:tc>
                <a:extLst>
                  <a:ext uri="{0D108BD9-81ED-4DB2-BD59-A6C34878D82A}">
                    <a16:rowId xmlns:a16="http://schemas.microsoft.com/office/drawing/2014/main" val="4082093158"/>
                  </a:ext>
                </a:extLst>
              </a:tr>
              <a:tr h="370840">
                <a:tc>
                  <a:txBody>
                    <a:bodyPr/>
                    <a:lstStyle/>
                    <a:p>
                      <a:pPr fontAlgn="ctr" rtl="0"/>
                      <a:r>
                        <a:rPr sz="1200" b="true" lang="fr-FR">
                          <a:effectLst/>
                        </a:rPr>
                        <a:t>Flèche Gauche </a:t>
                      </a:r>
                      <a:r>
                        <a:rPr sz="1200" b="false" lang="fr-FR">
                          <a:effectLst/>
                        </a:rPr>
                        <a:t>ou</a:t>
                      </a:r>
                      <a:r>
                        <a:rPr sz="1200" b="true" lang="fr-FR">
                          <a:effectLst/>
                        </a:rPr>
                        <a:t> Ctrl+B</a:t>
                      </a:r>
                    </a:p>
                  </a:txBody>
                  <a:tcPr marL="47625" marR="47625" marT="47625" marB="47625" anchor="ctr"/>
                </a:tc>
                <a:tc>
                  <a:txBody>
                    <a:bodyPr/>
                    <a:lstStyle/>
                    <a:p>
                      <a:pPr fontAlgn="ctr" rtl="0"/>
                      <a:r>
                        <a:rPr sz="1200" b="false" lang="fr-FR">
                          <a:effectLst/>
                        </a:rPr>
                        <a:t>Déplace le curseur d'un caractère vers la gauche.</a:t>
                      </a:r>
                    </a:p>
                  </a:txBody>
                  <a:tcPr marL="47625" marR="47625" marT="47625" marB="47625" anchor="ctr"/>
                </a:tc>
                <a:extLst>
                  <a:ext uri="{0D108BD9-81ED-4DB2-BD59-A6C34878D82A}">
                    <a16:rowId xmlns:a16="http://schemas.microsoft.com/office/drawing/2014/main" val="2021840048"/>
                  </a:ext>
                </a:extLst>
              </a:tr>
              <a:tr h="370840">
                <a:tc>
                  <a:txBody>
                    <a:bodyPr/>
                    <a:lstStyle/>
                    <a:p>
                      <a:pPr fontAlgn="ctr" rtl="0"/>
                      <a:r>
                        <a:rPr sz="1200" b="true" lang="fr-FR">
                          <a:effectLst/>
                        </a:rPr>
                        <a:t>Flèche Droite </a:t>
                      </a:r>
                      <a:r>
                        <a:rPr sz="1200" b="false" lang="fr-FR">
                          <a:effectLst/>
                        </a:rPr>
                        <a:t>ou</a:t>
                      </a:r>
                      <a:r>
                        <a:rPr sz="1200" b="true" lang="fr-FR">
                          <a:effectLst/>
                        </a:rPr>
                        <a:t> Ctrl+F</a:t>
                      </a:r>
                    </a:p>
                  </a:txBody>
                  <a:tcPr marL="47625" marR="47625" marT="47625" marB="47625" anchor="ctr"/>
                </a:tc>
                <a:tc>
                  <a:txBody>
                    <a:bodyPr/>
                    <a:lstStyle/>
                    <a:p>
                      <a:pPr fontAlgn="ctr" rtl="0"/>
                      <a:r>
                        <a:rPr sz="1200" b="false" lang="fr-FR">
                          <a:effectLst/>
                        </a:rPr>
                        <a:t>Déplace le curseur d'un caractère vers la droite.</a:t>
                      </a:r>
                    </a:p>
                  </a:txBody>
                  <a:tcPr marL="47625" marR="47625" marT="47625" marB="47625" anchor="ctr"/>
                </a:tc>
                <a:extLst>
                  <a:ext uri="{0D108BD9-81ED-4DB2-BD59-A6C34878D82A}">
                    <a16:rowId xmlns:a16="http://schemas.microsoft.com/office/drawing/2014/main" val="2968577270"/>
                  </a:ext>
                </a:extLst>
              </a:tr>
              <a:tr h="370840">
                <a:tc>
                  <a:txBody>
                    <a:bodyPr/>
                    <a:lstStyle/>
                    <a:p>
                      <a:pPr fontAlgn="ctr" rtl="0"/>
                      <a:r>
                        <a:rPr sz="1200" b="true" lang="fr-FR">
                          <a:effectLst/>
                        </a:rPr>
                        <a:t>Flèche Haut </a:t>
                      </a:r>
                      <a:r>
                        <a:rPr sz="1200" b="false" lang="fr-FR">
                          <a:effectLst/>
                        </a:rPr>
                        <a:t>ou</a:t>
                      </a:r>
                      <a:r>
                        <a:rPr sz="1200" b="true" lang="fr-FR">
                          <a:effectLst/>
                        </a:rPr>
                        <a:t> Ctrl+P</a:t>
                      </a:r>
                    </a:p>
                  </a:txBody>
                  <a:tcPr marL="47625" marR="47625" marT="47625" marB="47625" anchor="ctr"/>
                </a:tc>
                <a:tc>
                  <a:txBody>
                    <a:bodyPr/>
                    <a:lstStyle/>
                    <a:p>
                      <a:pPr fontAlgn="ctr" rtl="0"/>
                      <a:r>
                        <a:rPr sz="1200" b="false" lang="fr-FR">
                          <a:effectLst/>
                        </a:rPr>
                        <a:t>Rappelle les commandes antérieures en commençant par les plus récentes.</a:t>
                      </a:r>
                    </a:p>
                  </a:txBody>
                  <a:tcPr marL="47625" marR="47625" marT="47625" marB="47625" anchor="ctr"/>
                </a:tc>
                <a:extLst>
                  <a:ext uri="{0D108BD9-81ED-4DB2-BD59-A6C34878D82A}">
                    <a16:rowId xmlns:a16="http://schemas.microsoft.com/office/drawing/2014/main" val="2224970778"/>
                  </a:ext>
                </a:extLst>
              </a:tr>
            </a:tbl>
          </a:graphicData>
        </a:graphic>
      </p:graphicFrame>
    </p:spTree>
    <p:custDataLst>
      <p:tags r:id="rId1"/>
    </p:custDataLst>
    <p:extLst>
      <p:ext uri="{BB962C8B-B14F-4D97-AF65-F5344CB8AC3E}">
        <p14:creationId xmlns:p14="http://schemas.microsoft.com/office/powerpoint/2010/main" val="320944636"/>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rtl="0"/>
            <a:r>
              <a:rPr sz="1600" lang="fr-FR"/>
              <a:t>La Structure des commandes</a:t>
            </a:r>
            <a:br>
              <a:rPr lang="en-US" dirty="0"/>
            </a:br>
            <a:r>
              <a:rPr lang="fr-FR"/>
              <a:t>Touches d'accès rapide et raccourcis clavier (suite.)</a:t>
            </a:r>
          </a:p>
        </p:txBody>
      </p:sp>
      <p:sp>
        <p:nvSpPr>
          <p:cNvPr id="5" name="Rectangle 6">
            <a:extLst>
              <a:ext uri="{FF2B5EF4-FFF2-40B4-BE49-F238E27FC236}">
                <a16:creationId xmlns:a16="http://schemas.microsoft.com/office/drawing/2014/main" id="{F24C0645-E185-E14D-BE57-D9D754DCF7A8}"/>
              </a:ext>
            </a:extLst>
          </p:cNvPr>
          <p:cNvSpPr>
            <a:spLocks noGrp="1" noChangeArrowheads="1"/>
          </p:cNvSpPr>
          <p:nvPr>
            <p:ph idx="1"/>
          </p:nvPr>
        </p:nvSpPr>
        <p:spPr>
          <a:xfrm>
            <a:off x="447037" y="852663"/>
            <a:ext cx="4043687" cy="1310400"/>
          </a:xfrm>
        </p:spPr>
        <p:txBody>
          <a:bodyPr/>
          <a:lstStyle/>
          <a:p>
            <a:pPr rtl="0">
              <a:buFont typeface="Arial" panose="020B0604020202020204" pitchFamily="34" charset="0"/>
              <a:buChar char="•"/>
            </a:pPr>
            <a:r>
              <a:rPr sz="1400" lang="fr-FR"/>
              <a:t>Lorsqu'une sortie de commande produit plus de texte que ce qui peut être affiché dans une fenêtre de terminal, l'IOS affiche une invite </a:t>
            </a:r>
            <a:r>
              <a:rPr sz="1400" b="true" lang="fr-FR"/>
              <a:t>« —More — »</a:t>
            </a:r>
            <a:r>
              <a:rPr sz="1400" lang="fr-FR"/>
              <a:t> . Le tableau ci-dessous décrit les frappes qui peuvent être utilisées lorsque cette invite est affichée.</a:t>
            </a:r>
          </a:p>
        </p:txBody>
      </p:sp>
      <p:sp>
        <p:nvSpPr>
          <p:cNvPr id="7" name="Rectangle 6">
            <a:extLst>
              <a:ext uri="{FF2B5EF4-FFF2-40B4-BE49-F238E27FC236}">
                <a16:creationId xmlns:a16="http://schemas.microsoft.com/office/drawing/2014/main" id="{28725177-1828-664C-8118-894B1B2910DA}"/>
              </a:ext>
            </a:extLst>
          </p:cNvPr>
          <p:cNvSpPr txBox="1">
            <a:spLocks noChangeArrowheads="1"/>
          </p:cNvSpPr>
          <p:nvPr/>
        </p:nvSpPr>
        <p:spPr bwMode="auto">
          <a:xfrm>
            <a:off x="4937762" y="1092891"/>
            <a:ext cx="3759201"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buFont typeface="Arial" panose="020B0604020202020204" pitchFamily="34" charset="0"/>
              <a:buChar char="•"/>
            </a:pPr>
            <a:r>
              <a:rPr sz="1400" lang="fr-FR"/>
              <a:t>Le tableau ci-dessous répertorie les commandes qui peuvent être utilisées pour quitter une opération.</a:t>
            </a:r>
          </a:p>
        </p:txBody>
      </p:sp>
      <p:sp>
        <p:nvSpPr>
          <p:cNvPr id="6" name="TextBox 5">
            <a:extLst>
              <a:ext uri="{FF2B5EF4-FFF2-40B4-BE49-F238E27FC236}">
                <a16:creationId xmlns:a16="http://schemas.microsoft.com/office/drawing/2014/main" id="{83AB480E-7A6D-8D47-84A2-2A0D70DBA569}"/>
              </a:ext>
            </a:extLst>
          </p:cNvPr>
          <p:cNvSpPr txBox="1"/>
          <p:nvPr/>
        </p:nvSpPr>
        <p:spPr>
          <a:xfrm>
            <a:off x="1670858" y="4180010"/>
            <a:ext cx="6657804" cy="323165"/>
          </a:xfrm>
          <a:prstGeom prst="rect">
            <a:avLst/>
          </a:prstGeom>
          <a:noFill/>
        </p:spPr>
        <p:txBody>
          <a:bodyPr wrap="square" rtlCol="0">
            <a:spAutoFit/>
          </a:bodyPr>
          <a:lstStyle/>
          <a:p>
            <a:pPr rtl="0"/>
            <a:r>
              <a:rPr sz="1500" lang="fr-FR">
                <a:solidFill>
                  <a:srgbClr val="000000"/>
                </a:solidFill>
              </a:rPr>
              <a:t>Remarque: Pour voir d'autres touches de raccourci et raccourcis, reportez-vous à la section 2.3.5.</a:t>
            </a:r>
          </a:p>
        </p:txBody>
      </p:sp>
      <p:graphicFrame>
        <p:nvGraphicFramePr>
          <p:cNvPr id="9" name="Table 8">
            <a:extLst>
              <a:ext uri="{FF2B5EF4-FFF2-40B4-BE49-F238E27FC236}">
                <a16:creationId xmlns:a16="http://schemas.microsoft.com/office/drawing/2014/main" id="{1CE2A07B-4FCF-B84B-9C9F-0212AB07029F}"/>
              </a:ext>
            </a:extLst>
          </p:cNvPr>
          <p:cNvGraphicFramePr>
            <a:graphicFrameLocks noGrp="1"/>
          </p:cNvGraphicFramePr>
          <p:nvPr>
            <p:extLst>
              <p:ext uri="{D42A27DB-BD31-4B8C-83A1-F6EECF244321}">
                <p14:modId xmlns:p14="http://schemas.microsoft.com/office/powerpoint/2010/main" val="1007721810"/>
              </p:ext>
            </p:extLst>
          </p:nvPr>
        </p:nvGraphicFramePr>
        <p:xfrm>
          <a:off x="4571998" y="2163063"/>
          <a:ext cx="4490728" cy="1901104"/>
        </p:xfrm>
        <a:graphic>
          <a:graphicData uri="http://schemas.openxmlformats.org/drawingml/2006/table">
            <a:tbl>
              <a:tblPr firstRow="1" bandRow="1">
                <a:tableStyleId>{5C22544A-7EE6-4342-B048-85BDC9FD1C3A}</a:tableStyleId>
              </a:tblPr>
              <a:tblGrid>
                <a:gridCol w="1319136">
                  <a:extLst>
                    <a:ext uri="{9D8B030D-6E8A-4147-A177-3AD203B41FA5}">
                      <a16:colId xmlns:a16="http://schemas.microsoft.com/office/drawing/2014/main" val="1180500583"/>
                    </a:ext>
                  </a:extLst>
                </a:gridCol>
                <a:gridCol w="3171592">
                  <a:extLst>
                    <a:ext uri="{9D8B030D-6E8A-4147-A177-3AD203B41FA5}">
                      <a16:colId xmlns:a16="http://schemas.microsoft.com/office/drawing/2014/main" val="2741835617"/>
                    </a:ext>
                  </a:extLst>
                </a:gridCol>
              </a:tblGrid>
              <a:tr h="227045">
                <a:tc>
                  <a:txBody>
                    <a:bodyPr/>
                    <a:lstStyle/>
                    <a:p>
                      <a:pPr rtl="0"/>
                      <a:r>
                        <a:rPr sz="1200" lang="fr-FR"/>
                        <a:t>Frappe</a:t>
                      </a:r>
                    </a:p>
                  </a:txBody>
                  <a:tcPr/>
                </a:tc>
                <a:tc>
                  <a:txBody>
                    <a:bodyPr/>
                    <a:lstStyle/>
                    <a:p>
                      <a:pPr rtl="0"/>
                      <a:r>
                        <a:rPr sz="1200" lang="fr-FR"/>
                        <a:t>Description</a:t>
                      </a:r>
                    </a:p>
                  </a:txBody>
                  <a:tcPr/>
                </a:tc>
                <a:extLst>
                  <a:ext uri="{0D108BD9-81ED-4DB2-BD59-A6C34878D82A}">
                    <a16:rowId xmlns:a16="http://schemas.microsoft.com/office/drawing/2014/main" val="3590626540"/>
                  </a:ext>
                </a:extLst>
              </a:tr>
              <a:tr h="502075">
                <a:tc>
                  <a:txBody>
                    <a:bodyPr/>
                    <a:lstStyle/>
                    <a:p>
                      <a:pPr fontAlgn="ctr" rtl="0"/>
                      <a:r>
                        <a:rPr sz="1050" b="true" lang="fr-FR">
                          <a:effectLst/>
                        </a:rPr>
                        <a:t>Ctrl+C</a:t>
                      </a:r>
                    </a:p>
                  </a:txBody>
                  <a:tcPr marL="47625" marR="47625" marT="47625" marB="47625" anchor="ctr"/>
                </a:tc>
                <a:tc>
                  <a:txBody>
                    <a:bodyPr/>
                    <a:lstStyle/>
                    <a:p>
                      <a:pPr fontAlgn="ctr" rtl="0"/>
                      <a:r>
                        <a:rPr sz="1050" b="false" lang="fr-FR">
                          <a:effectLst/>
                        </a:rPr>
                        <a:t>Dans un mode de configuration, permet de quitter le mode de configuration et de retourner au mode d'exécution privilégié. </a:t>
                      </a:r>
                    </a:p>
                  </a:txBody>
                  <a:tcPr marL="47625" marR="47625" marT="47625" marB="47625" anchor="ctr"/>
                </a:tc>
                <a:extLst>
                  <a:ext uri="{0D108BD9-81ED-4DB2-BD59-A6C34878D82A}">
                    <a16:rowId xmlns:a16="http://schemas.microsoft.com/office/drawing/2014/main" val="3639080909"/>
                  </a:ext>
                </a:extLst>
              </a:tr>
              <a:tr h="476164">
                <a:tc>
                  <a:txBody>
                    <a:bodyPr/>
                    <a:lstStyle/>
                    <a:p>
                      <a:pPr fontAlgn="ctr" rtl="0"/>
                      <a:r>
                        <a:rPr sz="1050" b="true" lang="fr-FR">
                          <a:effectLst/>
                        </a:rPr>
                        <a:t>Ctrl+Z</a:t>
                      </a:r>
                    </a:p>
                  </a:txBody>
                  <a:tcPr marL="47625" marR="47625" marT="47625" marB="47625" anchor="ctr"/>
                </a:tc>
                <a:tc>
                  <a:txBody>
                    <a:bodyPr/>
                    <a:lstStyle/>
                    <a:p>
                      <a:pPr fontAlgn="ctr" rtl="0"/>
                      <a:r>
                        <a:rPr sz="1050" b="false" lang="fr-FR">
                          <a:effectLst/>
                        </a:rPr>
                        <a:t>Dans un mode de configuration, permet de quitter le mode de configuration et de retourner au mode d'exécution privilégié.</a:t>
                      </a:r>
                    </a:p>
                  </a:txBody>
                  <a:tcPr marL="47625" marR="47625" marT="47625" marB="47625" anchor="ctr"/>
                </a:tc>
                <a:extLst>
                  <a:ext uri="{0D108BD9-81ED-4DB2-BD59-A6C34878D82A}">
                    <a16:rowId xmlns:a16="http://schemas.microsoft.com/office/drawing/2014/main" val="4082093158"/>
                  </a:ext>
                </a:extLst>
              </a:tr>
              <a:tr h="476164">
                <a:tc>
                  <a:txBody>
                    <a:bodyPr/>
                    <a:lstStyle/>
                    <a:p>
                      <a:pPr fontAlgn="ctr" rtl="0"/>
                      <a:r>
                        <a:rPr sz="1050" b="true" lang="fr-FR">
                          <a:effectLst/>
                        </a:rPr>
                        <a:t>Ctrl+Maj+6</a:t>
                      </a:r>
                    </a:p>
                  </a:txBody>
                  <a:tcPr marL="47625" marR="47625" marT="47625" marB="47625" anchor="ctr"/>
                </a:tc>
                <a:tc>
                  <a:txBody>
                    <a:bodyPr/>
                    <a:lstStyle/>
                    <a:p>
                      <a:pPr fontAlgn="ctr" rtl="0"/>
                      <a:r>
                        <a:rPr sz="1050" b="false" lang="fr-FR">
                          <a:effectLst/>
                        </a:rPr>
                        <a:t>Séquence de coupure utilisée pour annuler les recherches DNS, traceroutes,pings, etc.</a:t>
                      </a:r>
                    </a:p>
                  </a:txBody>
                  <a:tcPr marL="47625" marR="47625" marT="47625" marB="47625" anchor="ctr"/>
                </a:tc>
                <a:extLst>
                  <a:ext uri="{0D108BD9-81ED-4DB2-BD59-A6C34878D82A}">
                    <a16:rowId xmlns:a16="http://schemas.microsoft.com/office/drawing/2014/main" val="2021840048"/>
                  </a:ext>
                </a:extLst>
              </a:tr>
            </a:tbl>
          </a:graphicData>
        </a:graphic>
      </p:graphicFrame>
      <p:graphicFrame>
        <p:nvGraphicFramePr>
          <p:cNvPr id="10" name="Table 9">
            <a:extLst>
              <a:ext uri="{FF2B5EF4-FFF2-40B4-BE49-F238E27FC236}">
                <a16:creationId xmlns:a16="http://schemas.microsoft.com/office/drawing/2014/main" id="{70169B05-C0C2-8F40-9CAB-6506A2AF69CF}"/>
              </a:ext>
            </a:extLst>
          </p:cNvPr>
          <p:cNvGraphicFramePr>
            <a:graphicFrameLocks noGrp="1"/>
          </p:cNvGraphicFramePr>
          <p:nvPr>
            <p:extLst>
              <p:ext uri="{D42A27DB-BD31-4B8C-83A1-F6EECF244321}">
                <p14:modId xmlns:p14="http://schemas.microsoft.com/office/powerpoint/2010/main" val="2810758243"/>
              </p:ext>
            </p:extLst>
          </p:nvPr>
        </p:nvGraphicFramePr>
        <p:xfrm>
          <a:off x="447037" y="2163063"/>
          <a:ext cx="3861462" cy="1901104"/>
        </p:xfrm>
        <a:graphic>
          <a:graphicData uri="http://schemas.openxmlformats.org/drawingml/2006/table">
            <a:tbl>
              <a:tblPr firstRow="1" bandRow="1">
                <a:tableStyleId>{5C22544A-7EE6-4342-B048-85BDC9FD1C3A}</a:tableStyleId>
              </a:tblPr>
              <a:tblGrid>
                <a:gridCol w="1470018">
                  <a:extLst>
                    <a:ext uri="{9D8B030D-6E8A-4147-A177-3AD203B41FA5}">
                      <a16:colId xmlns:a16="http://schemas.microsoft.com/office/drawing/2014/main" val="1180500583"/>
                    </a:ext>
                  </a:extLst>
                </a:gridCol>
                <a:gridCol w="2391444">
                  <a:extLst>
                    <a:ext uri="{9D8B030D-6E8A-4147-A177-3AD203B41FA5}">
                      <a16:colId xmlns:a16="http://schemas.microsoft.com/office/drawing/2014/main" val="2741835617"/>
                    </a:ext>
                  </a:extLst>
                </a:gridCol>
              </a:tblGrid>
              <a:tr h="301674">
                <a:tc>
                  <a:txBody>
                    <a:bodyPr/>
                    <a:lstStyle/>
                    <a:p>
                      <a:pPr rtl="0"/>
                      <a:r>
                        <a:rPr sz="1200" lang="fr-FR"/>
                        <a:t>Frappe</a:t>
                      </a:r>
                    </a:p>
                  </a:txBody>
                  <a:tcPr/>
                </a:tc>
                <a:tc>
                  <a:txBody>
                    <a:bodyPr/>
                    <a:lstStyle/>
                    <a:p>
                      <a:pPr rtl="0"/>
                      <a:r>
                        <a:rPr sz="1200" lang="fr-FR"/>
                        <a:t>Description</a:t>
                      </a:r>
                    </a:p>
                  </a:txBody>
                  <a:tcPr/>
                </a:tc>
                <a:extLst>
                  <a:ext uri="{0D108BD9-81ED-4DB2-BD59-A6C34878D82A}">
                    <a16:rowId xmlns:a16="http://schemas.microsoft.com/office/drawing/2014/main" val="3590626540"/>
                  </a:ext>
                </a:extLst>
              </a:tr>
              <a:tr h="552140">
                <a:tc>
                  <a:txBody>
                    <a:bodyPr/>
                    <a:lstStyle/>
                    <a:p>
                      <a:pPr fontAlgn="ctr" rtl="0"/>
                      <a:r>
                        <a:rPr sz="1050" b="true" lang="fr-FR">
                          <a:effectLst/>
                        </a:rPr>
                        <a:t>Saisissez</a:t>
                      </a:r>
                      <a:r>
                        <a:rPr sz="1050" b="false" lang="fr-FR">
                          <a:effectLst/>
                        </a:rPr>
                        <a:t> KEY</a:t>
                      </a:r>
                      <a:r>
                        <a:rPr sz="1050" b="true" lang="fr-FR">
                          <a:effectLst/>
                        </a:rPr>
                        <a:t>.</a:t>
                      </a:r>
                    </a:p>
                  </a:txBody>
                  <a:tcPr marL="47625" marR="47625" marT="47625" marB="47625" anchor="ctr"/>
                </a:tc>
                <a:tc>
                  <a:txBody>
                    <a:bodyPr/>
                    <a:lstStyle/>
                    <a:p>
                      <a:pPr fontAlgn="ctr" rtl="0"/>
                      <a:r>
                        <a:rPr sz="1050" b="false" lang="fr-FR">
                          <a:effectLst/>
                        </a:rPr>
                        <a:t>Affiche la ligne suivante.</a:t>
                      </a:r>
                    </a:p>
                  </a:txBody>
                  <a:tcPr marL="47625" marR="47625" marT="47625" marB="47625" anchor="ctr"/>
                </a:tc>
                <a:extLst>
                  <a:ext uri="{0D108BD9-81ED-4DB2-BD59-A6C34878D82A}">
                    <a16:rowId xmlns:a16="http://schemas.microsoft.com/office/drawing/2014/main" val="3639080909"/>
                  </a:ext>
                </a:extLst>
              </a:tr>
              <a:tr h="523645">
                <a:tc>
                  <a:txBody>
                    <a:bodyPr/>
                    <a:lstStyle/>
                    <a:p>
                      <a:pPr fontAlgn="ctr" rtl="0"/>
                      <a:r>
                        <a:rPr sz="1050" b="false" lang="fr-FR">
                          <a:effectLst/>
                        </a:rPr>
                        <a:t> Barre</a:t>
                      </a:r>
                      <a:r>
                        <a:rPr sz="1050" b="true" lang="fr-FR">
                          <a:effectLst/>
                        </a:rPr>
                        <a:t> d'espace</a:t>
                      </a:r>
                    </a:p>
                  </a:txBody>
                  <a:tcPr marL="47625" marR="47625" marT="47625" marB="47625" anchor="ctr"/>
                </a:tc>
                <a:tc>
                  <a:txBody>
                    <a:bodyPr/>
                    <a:lstStyle/>
                    <a:p>
                      <a:pPr fontAlgn="ctr" rtl="0"/>
                      <a:r>
                        <a:rPr sz="1050" b="false" lang="fr-FR">
                          <a:effectLst/>
                        </a:rPr>
                        <a:t>Affiche l'écran suivant.</a:t>
                      </a:r>
                    </a:p>
                  </a:txBody>
                  <a:tcPr marL="47625" marR="47625" marT="47625" marB="47625" anchor="ctr"/>
                </a:tc>
                <a:extLst>
                  <a:ext uri="{0D108BD9-81ED-4DB2-BD59-A6C34878D82A}">
                    <a16:rowId xmlns:a16="http://schemas.microsoft.com/office/drawing/2014/main" val="4082093158"/>
                  </a:ext>
                </a:extLst>
              </a:tr>
              <a:tr h="523645">
                <a:tc>
                  <a:txBody>
                    <a:bodyPr/>
                    <a:lstStyle/>
                    <a:p>
                      <a:pPr fontAlgn="ctr" rtl="0"/>
                      <a:r>
                        <a:rPr sz="1050" b="false" lang="fr-FR">
                          <a:effectLst/>
                        </a:rPr>
                        <a:t>Toute autre clé</a:t>
                      </a:r>
                    </a:p>
                  </a:txBody>
                  <a:tcPr marL="47625" marR="47625" marT="47625" marB="47625" anchor="ctr"/>
                </a:tc>
                <a:tc>
                  <a:txBody>
                    <a:bodyPr/>
                    <a:lstStyle/>
                    <a:p>
                      <a:pPr fontAlgn="ctr" rtl="0"/>
                      <a:r>
                        <a:rPr sz="1050" b="false" lang="fr-FR">
                          <a:effectLst/>
                        </a:rPr>
                        <a:t>Termine la chaîne d'affichage et revient au mode d'exécution privilégié.</a:t>
                      </a:r>
                    </a:p>
                  </a:txBody>
                  <a:tcPr marL="47625" marR="47625" marT="47625" marB="47625" anchor="ctr"/>
                </a:tc>
                <a:extLst>
                  <a:ext uri="{0D108BD9-81ED-4DB2-BD59-A6C34878D82A}">
                    <a16:rowId xmlns:a16="http://schemas.microsoft.com/office/drawing/2014/main" val="2021840048"/>
                  </a:ext>
                </a:extLst>
              </a:tr>
            </a:tbl>
          </a:graphicData>
        </a:graphic>
      </p:graphicFrame>
    </p:spTree>
    <p:custDataLst>
      <p:tags r:id="rId1"/>
    </p:custDataLst>
    <p:extLst>
      <p:ext uri="{BB962C8B-B14F-4D97-AF65-F5344CB8AC3E}">
        <p14:creationId xmlns:p14="http://schemas.microsoft.com/office/powerpoint/2010/main" val="1059582425"/>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18872"/>
            <a:ext cx="9144000" cy="592921"/>
          </a:xfrm>
        </p:spPr>
        <p:txBody>
          <a:bodyPr/>
          <a:lstStyle/>
          <a:p>
            <a:pPr rtl="0"/>
            <a:br>
              <a:rPr lang="en-US" altLang="en-US" dirty="0"/>
            </a:br>
            <a:r>
              <a:rPr lang="fr-FR"/>
              <a:t>La Structure des commandes </a:t>
            </a:r>
            <a:r>
              <a:rPr sz="1600" lang="fr-FR"/>
              <a:t>Vidéo - touches d'accès rapide et raccourcis clavier</a:t>
            </a:r>
          </a:p>
        </p:txBody>
      </p:sp>
      <p:sp>
        <p:nvSpPr>
          <p:cNvPr id="5" name="Rectangle 6">
            <a:extLst>
              <a:ext uri="{FF2B5EF4-FFF2-40B4-BE49-F238E27FC236}">
                <a16:creationId xmlns:a16="http://schemas.microsoft.com/office/drawing/2014/main" id="{90913010-55BD-654E-8C45-7CAB421D7CC5}"/>
              </a:ext>
            </a:extLst>
          </p:cNvPr>
          <p:cNvSpPr>
            <a:spLocks noGrp="1" noChangeArrowheads="1"/>
          </p:cNvSpPr>
          <p:nvPr>
            <p:ph idx="1"/>
          </p:nvPr>
        </p:nvSpPr>
        <p:spPr>
          <a:xfrm>
            <a:off x="179882" y="1034322"/>
            <a:ext cx="8649325" cy="3522688"/>
          </a:xfrm>
        </p:spPr>
        <p:txBody>
          <a:bodyPr/>
          <a:lstStyle/>
          <a:p>
            <a:pPr marL="0" indent="0" rtl="0">
              <a:buNone/>
            </a:pPr>
            <a:r>
              <a:rPr lang="fr-FR"/>
              <a:t>Cette vidéo couvrira les éléments suivants: </a:t>
            </a:r>
          </a:p>
          <a:p>
            <a:pPr lvl="1" rtl="0"/>
            <a:r>
              <a:rPr sz="1500" lang="fr-FR"/>
              <a:t>Touche de tabulation (saisie de tabulation)</a:t>
            </a:r>
          </a:p>
          <a:p>
            <a:pPr lvl="1" rtl="0"/>
            <a:r>
              <a:rPr sz="1500" lang="fr-FR"/>
              <a:t>l'abréviation de commande.</a:t>
            </a:r>
          </a:p>
          <a:p>
            <a:pPr lvl="1" rtl="0"/>
            <a:r>
              <a:rPr sz="1500" lang="fr-FR"/>
              <a:t>Touche flèche haut et bas</a:t>
            </a:r>
          </a:p>
          <a:p>
            <a:pPr lvl="1" rtl="0"/>
            <a:r>
              <a:rPr sz="1500" lang="fr-FR"/>
              <a:t>Ctrl+C</a:t>
            </a:r>
          </a:p>
          <a:p>
            <a:pPr lvl="1" rtl="0"/>
            <a:r>
              <a:rPr sz="1500" lang="fr-FR"/>
              <a:t>CTRL+Z</a:t>
            </a:r>
          </a:p>
          <a:p>
            <a:pPr lvl="1" rtl="0"/>
            <a:r>
              <a:rPr sz="1500" lang="fr-FR"/>
              <a:t>Ctrl + Maj + 6</a:t>
            </a:r>
          </a:p>
          <a:p>
            <a:pPr lvl="1" rtl="0"/>
            <a:r>
              <a:rPr sz="1500" lang="fr-FR"/>
              <a:t>CTRL+R</a:t>
            </a:r>
          </a:p>
          <a:p>
            <a:endParaRPr lang="en-US" dirty="0"/>
          </a:p>
          <a:p>
            <a:pPr marL="0" indent="0">
              <a:buNone/>
            </a:pPr>
            <a:endParaRPr lang="en-US" dirty="0"/>
          </a:p>
          <a:p>
            <a:endParaRPr lang="en-US" altLang="ja-JP" dirty="0"/>
          </a:p>
        </p:txBody>
      </p:sp>
    </p:spTree>
    <p:custDataLst>
      <p:tags r:id="rId1"/>
    </p:custDataLst>
    <p:extLst>
      <p:ext uri="{BB962C8B-B14F-4D97-AF65-F5344CB8AC3E}">
        <p14:creationId xmlns:p14="http://schemas.microsoft.com/office/powerpoint/2010/main" val="305927493"/>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18872"/>
            <a:ext cx="9144000" cy="592921"/>
          </a:xfrm>
        </p:spPr>
        <p:txBody>
          <a:bodyPr/>
          <a:lstStyle/>
          <a:p>
            <a:pPr rtl="0"/>
            <a:r>
              <a:rPr sz="1600" lang="fr-FR"/>
              <a:t>La Structure des commandes</a:t>
            </a:r>
            <a:br>
              <a:rPr lang="en-US" altLang="en-US" dirty="0"/>
            </a:br>
            <a:r>
              <a:rPr lang="fr-FR"/>
              <a:t>Packet Tracer - Naviguer dans Cisco IOS</a:t>
            </a:r>
          </a:p>
        </p:txBody>
      </p:sp>
      <p:sp>
        <p:nvSpPr>
          <p:cNvPr id="5" name="Rectangle 6">
            <a:extLst>
              <a:ext uri="{FF2B5EF4-FFF2-40B4-BE49-F238E27FC236}">
                <a16:creationId xmlns:a16="http://schemas.microsoft.com/office/drawing/2014/main" id="{90913010-55BD-654E-8C45-7CAB421D7CC5}"/>
              </a:ext>
            </a:extLst>
          </p:cNvPr>
          <p:cNvSpPr>
            <a:spLocks noGrp="1" noChangeArrowheads="1"/>
          </p:cNvSpPr>
          <p:nvPr>
            <p:ph idx="1"/>
          </p:nvPr>
        </p:nvSpPr>
        <p:spPr>
          <a:xfrm>
            <a:off x="179882" y="1034322"/>
            <a:ext cx="8649325" cy="3522688"/>
          </a:xfrm>
        </p:spPr>
        <p:txBody>
          <a:bodyPr/>
          <a:lstStyle/>
          <a:p>
            <a:pPr marL="0" indent="0" rtl="0">
              <a:buNone/>
            </a:pPr>
            <a:r>
              <a:rPr lang="fr-FR"/>
              <a:t>Dans le cadre de ce Packet Tracer, vous ferez ce qui suit : </a:t>
            </a:r>
          </a:p>
          <a:p>
            <a:pPr rtl="0">
              <a:buFont typeface="Arial" panose="020B0604020202020204" pitchFamily="34" charset="0"/>
              <a:buChar char="•"/>
            </a:pPr>
            <a:r>
              <a:rPr lang="fr-FR"/>
              <a:t>Établir des connexions de base, accéder à l'interface en ligne de commande et découvrir l'Aide</a:t>
            </a:r>
          </a:p>
          <a:p>
            <a:pPr rtl="0">
              <a:buFont typeface="Arial" panose="020B0604020202020204" pitchFamily="34" charset="0"/>
              <a:buChar char="•"/>
            </a:pPr>
            <a:r>
              <a:rPr lang="fr-FR"/>
              <a:t>Découvrir les modes d'exécution</a:t>
            </a:r>
          </a:p>
          <a:p>
            <a:pPr rtl="0">
              <a:buFont typeface="Arial" panose="020B0604020202020204" pitchFamily="34" charset="0"/>
              <a:buChar char="•"/>
            </a:pPr>
            <a:r>
              <a:rPr lang="fr-FR"/>
              <a:t>Régler l'horloge</a:t>
            </a:r>
          </a:p>
          <a:p>
            <a:pPr marL="0" indent="0">
              <a:buNone/>
            </a:pPr>
            <a:endParaRPr lang="en-US" dirty="0"/>
          </a:p>
          <a:p>
            <a:endParaRPr lang="en-US" altLang="ja-JP" dirty="0"/>
          </a:p>
        </p:txBody>
      </p:sp>
    </p:spTree>
    <p:custDataLst>
      <p:tags r:id="rId1"/>
    </p:custDataLst>
    <p:extLst>
      <p:ext uri="{BB962C8B-B14F-4D97-AF65-F5344CB8AC3E}">
        <p14:creationId xmlns:p14="http://schemas.microsoft.com/office/powerpoint/2010/main" val="4277996573"/>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extLst>
              <p:ext uri="{D42A27DB-BD31-4B8C-83A1-F6EECF244321}">
                <p14:modId xmlns:p14="http://schemas.microsoft.com/office/powerpoint/2010/main" val="2797924476"/>
              </p:ext>
            </p:extLst>
          </p:nvPr>
        </p:nvGraphicFramePr>
        <p:xfrm>
          <a:off x="106756" y="1279280"/>
          <a:ext cx="8595235" cy="2386965"/>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val="3215831619"/>
                    </a:ext>
                  </a:extLst>
                </a:gridCol>
                <a:gridCol w="6416970">
                  <a:extLst>
                    <a:ext uri="{9D8B030D-6E8A-4147-A177-3AD203B41FA5}">
                      <a16:colId xmlns:a16="http://schemas.microsoft.com/office/drawing/2014/main" val="276475465"/>
                    </a:ext>
                  </a:extLst>
                </a:gridCol>
              </a:tblGrid>
              <a:tr h="265091">
                <a:tc>
                  <a:txBody>
                    <a:bodyPr/>
                    <a:lstStyle/>
                    <a:p>
                      <a:pPr algn="l" fontAlgn="b" rtl="0"/>
                      <a:r>
                        <a:rPr sz="1400" b="true" i="false" u="none" strike="noStrike" lang="fr-FR">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fontAlgn="b" rtl="0"/>
                      <a:r>
                        <a:rPr sz="1400" b="false" i="false" u="none" strike="noStrike" lang="fr-FR">
                          <a:solidFill>
                            <a:srgbClr val="000000"/>
                          </a:solidFill>
                          <a:effectLst/>
                          <a:latin typeface="+mn-lt"/>
                        </a:rPr>
                        <a:t>Activité du mode physique de Packet Tracer</a:t>
                      </a:r>
                    </a:p>
                  </a:txBody>
                  <a:tcPr marL="9525" marR="9525" marT="9525" marB="0" anchor="b"/>
                </a:tc>
                <a:tc>
                  <a:txBody>
                    <a:bodyPr/>
                    <a:lstStyle/>
                    <a:p>
                      <a:pPr rtl="0"/>
                      <a:r>
                        <a:rPr lang="fr-FR"/>
                        <a:t>Ces activités sont effectuées à l'aide de Packet Tracer en mode physique. </a:t>
                      </a:r>
                    </a:p>
                  </a:txBody>
                  <a:tcPr/>
                </a:tc>
                <a:extLst>
                  <a:ext uri="{0D108BD9-81ED-4DB2-BD59-A6C34878D82A}">
                    <a16:rowId xmlns:a16="http://schemas.microsoft.com/office/drawing/2014/main" val="550995017"/>
                  </a:ext>
                </a:extLst>
              </a:tr>
              <a:tr h="265091">
                <a:tc>
                  <a:txBody>
                    <a:bodyPr/>
                    <a:lstStyle/>
                    <a:p>
                      <a:pPr algn="l" fontAlgn="b" rtl="0"/>
                      <a:r>
                        <a:rPr sz="1400" b="false" i="false" u="none" strike="noStrike" lang="fr-FR">
                          <a:solidFill>
                            <a:srgbClr val="000000"/>
                          </a:solidFill>
                          <a:effectLst/>
                          <a:latin typeface="+mn-lt"/>
                        </a:rPr>
                        <a:t>Travaux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sz="1400" b="false" i="false" u="none" strike="noStrike" lang="fr-FR">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fontAlgn="b" rtl="0"/>
                      <a:r>
                        <a:rPr sz="1400" b="false" i="false" u="none" strike="noStrike" lang="fr-FR">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val="831502776"/>
                  </a:ext>
                </a:extLst>
              </a:tr>
              <a:tr h="265091">
                <a:tc>
                  <a:txBody>
                    <a:bodyPr/>
                    <a:lstStyle/>
                    <a:p>
                      <a:pPr algn="l" fontAlgn="b" rtl="0"/>
                      <a:r>
                        <a:rPr sz="1400" b="false" i="false" u="none" strike="noStrike" lang="fr-FR">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18872"/>
            <a:ext cx="9144000" cy="1809820"/>
          </a:xfrm>
        </p:spPr>
        <p:txBody>
          <a:bodyPr/>
          <a:lstStyle/>
          <a:p>
            <a:pPr rtl="0"/>
            <a:r>
              <a:rPr sz="1600" lang="fr-FR"/>
              <a:t>Pacet Tracer de structure de Commande</a:t>
            </a:r>
            <a:br>
              <a:rPr lang="en-US" altLang="en-US" dirty="0"/>
            </a:br>
            <a:r>
              <a:rPr lang="fr-FR"/>
              <a:t>Naviguer sur IOS à l'aide du terme Tera pour la connectivité de la console -  Mode Physique</a:t>
            </a:r>
            <a:br>
              <a:rPr lang="en-US" altLang="en-US" dirty="0"/>
            </a:br>
            <a:r>
              <a:rPr lang="fr-FR"/>
              <a:t>Travaux Pratiques - Naviguer dans IOS en utilisant le terme Tera pour la connectivité de la console</a:t>
            </a:r>
          </a:p>
        </p:txBody>
      </p:sp>
      <p:sp>
        <p:nvSpPr>
          <p:cNvPr id="5" name="Rectangle 6">
            <a:extLst>
              <a:ext uri="{FF2B5EF4-FFF2-40B4-BE49-F238E27FC236}">
                <a16:creationId xmlns:a16="http://schemas.microsoft.com/office/drawing/2014/main" id="{90913010-55BD-654E-8C45-7CAB421D7CC5}"/>
              </a:ext>
            </a:extLst>
          </p:cNvPr>
          <p:cNvSpPr>
            <a:spLocks noGrp="1" noChangeArrowheads="1"/>
          </p:cNvSpPr>
          <p:nvPr>
            <p:ph idx="1"/>
          </p:nvPr>
        </p:nvSpPr>
        <p:spPr>
          <a:xfrm>
            <a:off x="179882" y="1928692"/>
            <a:ext cx="8649325" cy="2628317"/>
          </a:xfrm>
        </p:spPr>
        <p:txBody>
          <a:bodyPr/>
          <a:lstStyle/>
          <a:p>
            <a:pPr marL="0" indent="0">
              <a:buNone/>
            </a:pPr>
            <a:endParaRPr lang="en-US" dirty="0"/>
          </a:p>
          <a:p>
            <a:pPr marL="0" indent="0" rtl="0">
              <a:buNone/>
            </a:pPr>
            <a:r>
              <a:rPr lang="fr-FR"/>
              <a:t>Dans les deux activités mode physique du Packet Tracer et dans les Travaux Pratiques, vous remplirez les objectifs suivants:</a:t>
            </a:r>
          </a:p>
          <a:p>
            <a:pPr rtl="0"/>
            <a:r>
              <a:rPr lang="fr-FR"/>
              <a:t>Accéder à un commutateur Cisco par le port de console série</a:t>
            </a:r>
          </a:p>
          <a:p>
            <a:pPr rtl="0"/>
            <a:r>
              <a:rPr lang="fr-FR"/>
              <a:t>Afficher et configurer les paramètres de base du périphérique</a:t>
            </a:r>
          </a:p>
          <a:p>
            <a:pPr rtl="0"/>
            <a:r>
              <a:rPr lang="fr-FR"/>
              <a:t>Accéder à un routeur Cisco à l'aide d'un câble de console mini-USB (Remarque: cet objectif est facultatif dans le TP.)</a:t>
            </a:r>
          </a:p>
          <a:p>
            <a:pPr marL="0" indent="0">
              <a:buNone/>
            </a:pPr>
            <a:endParaRPr lang="en-US" dirty="0"/>
          </a:p>
          <a:p>
            <a:pPr marL="0" indent="0">
              <a:buNone/>
            </a:pPr>
            <a:endParaRPr lang="en-US" dirty="0"/>
          </a:p>
        </p:txBody>
      </p:sp>
    </p:spTree>
    <p:custDataLst>
      <p:tags r:id="rId1"/>
    </p:custDataLst>
    <p:extLst>
      <p:ext uri="{BB962C8B-B14F-4D97-AF65-F5344CB8AC3E}">
        <p14:creationId xmlns:p14="http://schemas.microsoft.com/office/powerpoint/2010/main" val="856267582"/>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8280314" cy="929640"/>
          </a:xfrm>
        </p:spPr>
        <p:txBody>
          <a:bodyPr/>
          <a:lstStyle/>
          <a:p>
            <a:pPr rtl="0"/>
            <a:r>
              <a:rPr lang="fr-FR">
                <a:solidFill>
                  <a:schemeClr val="accent5">
                    <a:lumMod val="40000"/>
                    <a:lumOff val="60000"/>
                  </a:schemeClr>
                </a:solidFill>
              </a:rPr>
              <a:t>2.4 Configuration de base des périphériques</a:t>
            </a:r>
          </a:p>
        </p:txBody>
      </p:sp>
    </p:spTree>
    <p:custDataLst>
      <p:tags r:id="rId1"/>
    </p:custDataLst>
    <p:extLst>
      <p:ext uri="{BB962C8B-B14F-4D97-AF65-F5344CB8AC3E}">
        <p14:creationId xmlns:p14="http://schemas.microsoft.com/office/powerpoint/2010/main" val="3886944279"/>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Configuration des périphériques de base</a:t>
            </a:r>
            <a:br>
              <a:rPr lang="en-US" dirty="0">
                <a:latin typeface="Arial" charset="0"/>
              </a:rPr>
            </a:br>
            <a:r>
              <a:rPr lang="fr-FR">
                <a:latin typeface="Arial" charset="0"/>
              </a:rPr>
              <a:t>Nom du périphérique</a:t>
            </a:r>
          </a:p>
        </p:txBody>
      </p:sp>
      <p:sp>
        <p:nvSpPr>
          <p:cNvPr id="4" name="Content Placeholder 3"/>
          <p:cNvSpPr>
            <a:spLocks noGrp="1"/>
          </p:cNvSpPr>
          <p:nvPr>
            <p:ph idx="1"/>
          </p:nvPr>
        </p:nvSpPr>
        <p:spPr>
          <a:xfrm>
            <a:off x="277839" y="855701"/>
            <a:ext cx="5920163" cy="1102977"/>
          </a:xfrm>
        </p:spPr>
        <p:txBody>
          <a:bodyPr/>
          <a:lstStyle/>
          <a:p>
            <a:pPr rtl="0">
              <a:lnSpc>
                <a:spcPct val="85000"/>
              </a:lnSpc>
              <a:spcBef>
                <a:spcPct val="30000"/>
              </a:spcBef>
              <a:buFont typeface="Arial" panose="020B0604020202020204" pitchFamily="34" charset="0"/>
              <a:buChar char="•"/>
            </a:pPr>
            <a:r>
              <a:rPr sz="1600" lang="fr-FR"/>
              <a:t>La première commande de configuration sur n'importe quel périphérique doit être de lui donner un nom d'hôte unique. </a:t>
            </a:r>
          </a:p>
          <a:p>
            <a:pPr rtl="0">
              <a:buFont typeface="Arial" panose="020B0604020202020204" pitchFamily="34" charset="0"/>
              <a:buChar char="•"/>
            </a:pPr>
            <a:r>
              <a:rPr sz="1600" lang="fr-FR"/>
              <a:t>Par défaut, tous les périphériques se voient attribuer un nom d'usine par défaut. Par exemple, un commutateur Cisco IOS est «Switch».</a:t>
            </a:r>
          </a:p>
          <a:p>
            <a:endParaRPr lang="en-US" dirty="0"/>
          </a:p>
          <a:p>
            <a:endParaRPr lang="en-US" dirty="0"/>
          </a:p>
        </p:txBody>
      </p:sp>
      <p:sp>
        <p:nvSpPr>
          <p:cNvPr id="10" name="Content Placeholder 3">
            <a:extLst>
              <a:ext uri="{FF2B5EF4-FFF2-40B4-BE49-F238E27FC236}">
                <a16:creationId xmlns:a16="http://schemas.microsoft.com/office/drawing/2014/main" id="{46431B1F-CF88-7348-B7DE-E17404CC367A}"/>
              </a:ext>
            </a:extLst>
          </p:cNvPr>
          <p:cNvSpPr txBox="1">
            <a:spLocks/>
          </p:cNvSpPr>
          <p:nvPr/>
        </p:nvSpPr>
        <p:spPr bwMode="auto">
          <a:xfrm>
            <a:off x="277838" y="2106592"/>
            <a:ext cx="4202721" cy="2251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buFont typeface="Arial" panose="020B0604020202020204" pitchFamily="34" charset="0"/>
              <a:buChar char="•"/>
            </a:pPr>
            <a:r>
              <a:rPr sz="1600" lang="fr-FR"/>
              <a:t>Ligne directrice sur les dispositifs de dénomination:</a:t>
            </a:r>
          </a:p>
          <a:p>
            <a:pPr lvl="2" rtl="0">
              <a:buFont typeface="Arial" panose="020B0604020202020204" pitchFamily="34" charset="0"/>
              <a:buChar char="•"/>
            </a:pPr>
            <a:r>
              <a:rPr sz="1600" lang="fr-FR"/>
              <a:t>débutent par une lettre ;</a:t>
            </a:r>
          </a:p>
          <a:p>
            <a:pPr lvl="2" rtl="0">
              <a:buFont typeface="Arial" panose="020B0604020202020204" pitchFamily="34" charset="0"/>
              <a:buChar char="•"/>
            </a:pPr>
            <a:r>
              <a:rPr sz="1600" lang="fr-FR"/>
              <a:t>Ne contiennent pas d'espaces</a:t>
            </a:r>
          </a:p>
          <a:p>
            <a:pPr lvl="2" rtl="0">
              <a:buFont typeface="Arial" panose="020B0604020202020204" pitchFamily="34" charset="0"/>
              <a:buChar char="•"/>
            </a:pPr>
            <a:r>
              <a:rPr sz="1600" lang="fr-FR"/>
              <a:t>se terminent par une lettre ou un chiffre ;</a:t>
            </a:r>
          </a:p>
          <a:p>
            <a:pPr lvl="2" rtl="0">
              <a:buFont typeface="Arial" panose="020B0604020202020204" pitchFamily="34" charset="0"/>
              <a:buChar char="•"/>
            </a:pPr>
            <a:r>
              <a:rPr sz="1600" lang="fr-FR"/>
              <a:t>Ne comportent que des lettres, des chiffres et des tirets</a:t>
            </a:r>
          </a:p>
          <a:p>
            <a:pPr lvl="2" rtl="0">
              <a:buFont typeface="Arial" panose="020B0604020202020204" pitchFamily="34" charset="0"/>
              <a:buChar char="•"/>
            </a:pPr>
            <a:r>
              <a:rPr sz="1600" lang="fr-FR"/>
              <a:t>Comportent moins de 64 caractères</a:t>
            </a:r>
          </a:p>
          <a:p>
            <a:endParaRPr lang="en-US" dirty="0"/>
          </a:p>
          <a:p>
            <a:endParaRPr lang="en-US" dirty="0"/>
          </a:p>
        </p:txBody>
      </p:sp>
      <p:sp>
        <p:nvSpPr>
          <p:cNvPr id="3" name="TextBox 2">
            <a:extLst>
              <a:ext uri="{FF2B5EF4-FFF2-40B4-BE49-F238E27FC236}">
                <a16:creationId xmlns:a16="http://schemas.microsoft.com/office/drawing/2014/main" id="{790CDB78-5B44-2540-9744-45DBDB654D0E}"/>
              </a:ext>
            </a:extLst>
          </p:cNvPr>
          <p:cNvSpPr txBox="1"/>
          <p:nvPr/>
        </p:nvSpPr>
        <p:spPr>
          <a:xfrm>
            <a:off x="5068861" y="3310870"/>
            <a:ext cx="3613440" cy="784830"/>
          </a:xfrm>
          <a:prstGeom prst="rect">
            <a:avLst/>
          </a:prstGeom>
          <a:noFill/>
        </p:spPr>
        <p:txBody>
          <a:bodyPr wrap="square" rtlCol="0">
            <a:spAutoFit/>
          </a:bodyPr>
          <a:lstStyle/>
          <a:p>
            <a:pPr rtl="0"/>
            <a:r>
              <a:rPr sz="1500" lang="fr-FR">
                <a:solidFill>
                  <a:srgbClr val="000000"/>
                </a:solidFill>
              </a:rPr>
              <a:t>Remarque</a:t>
            </a:r>
            <a:r>
              <a:rPr sz="1500" b="true" lang="fr-FR">
                <a:solidFill>
                  <a:srgbClr val="000000"/>
                </a:solidFill>
              </a:rPr>
              <a:t>: pour supprimer le nom d'hôte configuré et renvoyer le commutateur à l'invite par défaut, utilisez la commande de config. globale </a:t>
            </a:r>
            <a:r>
              <a:rPr sz="1500" lang="fr-FR">
                <a:solidFill>
                  <a:srgbClr val="000000"/>
                </a:solidFill>
              </a:rPr>
              <a:t>no hostname</a:t>
            </a:r>
            <a:r>
              <a:rPr sz="1500" b="true" lang="fr-FR">
                <a:solidFill>
                  <a:srgbClr val="000000"/>
                </a:solidFill>
              </a:rPr>
              <a:t>.</a:t>
            </a:r>
          </a:p>
        </p:txBody>
      </p:sp>
      <p:pic>
        <p:nvPicPr>
          <p:cNvPr id="2" name="Picture 1">
            <a:extLst>
              <a:ext uri="{FF2B5EF4-FFF2-40B4-BE49-F238E27FC236}">
                <a16:creationId xmlns:a16="http://schemas.microsoft.com/office/drawing/2014/main" id="{90C4244C-923F-EB45-BEF5-9FC7D9C28DD6}"/>
              </a:ext>
            </a:extLst>
          </p:cNvPr>
          <p:cNvPicPr>
            <a:picLocks noChangeAspect="1"/>
          </p:cNvPicPr>
          <p:nvPr/>
        </p:nvPicPr>
        <p:blipFill>
          <a:blip r:embed="rId4"/>
          <a:stretch>
            <a:fillRect/>
          </a:stretch>
        </p:blipFill>
        <p:spPr>
          <a:xfrm>
            <a:off x="5099340" y="2342912"/>
            <a:ext cx="3797300" cy="622300"/>
          </a:xfrm>
          <a:prstGeom prst="rect">
            <a:avLst/>
          </a:prstGeom>
        </p:spPr>
      </p:pic>
    </p:spTree>
    <p:custDataLst>
      <p:tags r:id="rId1"/>
    </p:custDataLst>
    <p:extLst>
      <p:ext uri="{BB962C8B-B14F-4D97-AF65-F5344CB8AC3E}">
        <p14:creationId xmlns:p14="http://schemas.microsoft.com/office/powerpoint/2010/main" val="2499570505"/>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Configuration des périphériques de base</a:t>
            </a:r>
            <a:br>
              <a:rPr lang="en-US" dirty="0">
                <a:latin typeface="Arial" charset="0"/>
              </a:rPr>
            </a:br>
            <a:r>
              <a:rPr lang="fr-FR">
                <a:latin typeface="Arial" charset="0"/>
              </a:rPr>
              <a:t>Recommandations relatives aux mots de passe forts</a:t>
            </a:r>
          </a:p>
        </p:txBody>
      </p:sp>
      <p:sp>
        <p:nvSpPr>
          <p:cNvPr id="4" name="Content Placeholder 3"/>
          <p:cNvSpPr>
            <a:spLocks noGrp="1"/>
          </p:cNvSpPr>
          <p:nvPr>
            <p:ph idx="1"/>
          </p:nvPr>
        </p:nvSpPr>
        <p:spPr>
          <a:xfrm>
            <a:off x="145357" y="938988"/>
            <a:ext cx="8602403" cy="1015663"/>
          </a:xfrm>
        </p:spPr>
        <p:txBody>
          <a:bodyPr/>
          <a:lstStyle/>
          <a:p>
            <a:pPr rtl="0">
              <a:lnSpc>
                <a:spcPct val="85000"/>
              </a:lnSpc>
              <a:spcBef>
                <a:spcPct val="30000"/>
              </a:spcBef>
              <a:buFont typeface="Arial" panose="020B0604020202020204" pitchFamily="34" charset="0"/>
              <a:buChar char="•"/>
            </a:pPr>
            <a:r>
              <a:rPr sz="1600" lang="fr-FR"/>
              <a:t>L'utilisation de mots de passe faibles ou facilement devinés est un problème de sécurité.</a:t>
            </a:r>
          </a:p>
          <a:p>
            <a:pPr rtl="0">
              <a:lnSpc>
                <a:spcPct val="85000"/>
              </a:lnSpc>
              <a:spcBef>
                <a:spcPct val="30000"/>
              </a:spcBef>
              <a:buFont typeface="Arial" panose="020B0604020202020204" pitchFamily="34" charset="0"/>
              <a:buChar char="•"/>
            </a:pPr>
            <a:r>
              <a:rPr sz="1600" lang="fr-FR"/>
              <a:t>Tous les périphériques réseau doivent limiter l'accès administratif en sécurisant les accès d'exécution, d'exécution utilisateur et Telnet à distance avec des mots de passe. En outre, tous les mots de passe doivent être cryptés et des notifications légales doivent être fournies.</a:t>
            </a:r>
          </a:p>
        </p:txBody>
      </p:sp>
      <p:sp>
        <p:nvSpPr>
          <p:cNvPr id="5" name="Content Placeholder 3">
            <a:extLst>
              <a:ext uri="{FF2B5EF4-FFF2-40B4-BE49-F238E27FC236}">
                <a16:creationId xmlns:a16="http://schemas.microsoft.com/office/drawing/2014/main" id="{90CEA0DA-9080-6645-9105-927BD0003465}"/>
              </a:ext>
            </a:extLst>
          </p:cNvPr>
          <p:cNvSpPr txBox="1">
            <a:spLocks/>
          </p:cNvSpPr>
          <p:nvPr/>
        </p:nvSpPr>
        <p:spPr bwMode="auto">
          <a:xfrm>
            <a:off x="236797" y="2099935"/>
            <a:ext cx="4933719" cy="2646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buFont typeface="Arial" panose="020B0604020202020204" pitchFamily="34" charset="0"/>
              <a:buChar char="•"/>
            </a:pPr>
            <a:r>
              <a:rPr sz="1600" lang="fr-FR"/>
              <a:t>Recommandations relatives aux mots de passe forts </a:t>
            </a:r>
          </a:p>
          <a:p>
            <a:pPr lvl="2" rtl="0">
              <a:buFont typeface="Arial" panose="020B0604020202020204" pitchFamily="34" charset="0"/>
              <a:buChar char="•"/>
            </a:pPr>
            <a:r>
              <a:rPr sz="1600" lang="fr-FR"/>
              <a:t>Utilisez des mots de passe de plus de 8 caractères.</a:t>
            </a:r>
          </a:p>
          <a:p>
            <a:pPr lvl="2" rtl="0">
              <a:buFont typeface="Arial" panose="020B0604020202020204" pitchFamily="34" charset="0"/>
              <a:buChar char="•"/>
            </a:pPr>
            <a:r>
              <a:rPr sz="1600" lang="fr-FR"/>
              <a:t>Utilisez une combinaison de lettres majuscules et minuscules, des chiffres, des caractères spéciaux et/ou des séquences de chiffres.</a:t>
            </a:r>
          </a:p>
          <a:p>
            <a:pPr lvl="2" rtl="0">
              <a:buFont typeface="Arial" panose="020B0604020202020204" pitchFamily="34" charset="0"/>
              <a:buChar char="•"/>
            </a:pPr>
            <a:r>
              <a:rPr sz="1600" lang="fr-FR"/>
              <a:t>Évitez d'utiliser le même mot de passe pour tous les périphériques.</a:t>
            </a:r>
          </a:p>
          <a:p>
            <a:pPr lvl="2" rtl="0">
              <a:buFont typeface="Arial" panose="020B0604020202020204" pitchFamily="34" charset="0"/>
              <a:buChar char="•"/>
            </a:pPr>
            <a:r>
              <a:rPr sz="1600" lang="fr-FR"/>
              <a:t>N'utilisez pas des mots courants car ils sont faciles à deviner.</a:t>
            </a:r>
          </a:p>
        </p:txBody>
      </p:sp>
      <p:sp>
        <p:nvSpPr>
          <p:cNvPr id="2" name="Rectangle 1">
            <a:extLst>
              <a:ext uri="{FF2B5EF4-FFF2-40B4-BE49-F238E27FC236}">
                <a16:creationId xmlns:a16="http://schemas.microsoft.com/office/drawing/2014/main" id="{29318200-AE19-D542-A5B9-DE4D452C1D12}"/>
              </a:ext>
            </a:extLst>
          </p:cNvPr>
          <p:cNvSpPr/>
          <p:nvPr/>
        </p:nvSpPr>
        <p:spPr>
          <a:xfrm>
            <a:off x="5098473" y="3508289"/>
            <a:ext cx="4045527" cy="954107"/>
          </a:xfrm>
          <a:prstGeom prst="rect">
            <a:avLst/>
          </a:prstGeom>
        </p:spPr>
        <p:txBody>
          <a:bodyPr wrap="square">
            <a:spAutoFit/>
          </a:bodyPr>
          <a:lstStyle/>
          <a:p>
            <a:pPr rtl="0"/>
            <a:r>
              <a:rPr sz="1400" b="true" lang="fr-FR">
                <a:solidFill>
                  <a:srgbClr val="000000"/>
                </a:solidFill>
                <a:latin typeface="CiscoSans"/>
              </a:rPr>
              <a:t>Remarque:</a:t>
            </a:r>
            <a:r>
              <a:rPr sz="1400" lang="fr-FR">
                <a:solidFill>
                  <a:srgbClr val="000000"/>
                </a:solidFill>
                <a:latin typeface="CiscoSans"/>
              </a:rPr>
              <a:t> a plupart des travaux pratiques de ce cours utilisent des mots de passe simples, tels que </a:t>
            </a:r>
            <a:r>
              <a:rPr sz="1400" b="true" lang="fr-FR">
                <a:solidFill>
                  <a:srgbClr val="000000"/>
                </a:solidFill>
                <a:latin typeface="CiscoSans"/>
              </a:rPr>
              <a:t>cisco</a:t>
            </a:r>
            <a:r>
              <a:rPr sz="1400" lang="fr-FR">
                <a:solidFill>
                  <a:srgbClr val="000000"/>
                </a:solidFill>
                <a:latin typeface="CiscoSans"/>
              </a:rPr>
              <a:t> ou </a:t>
            </a:r>
            <a:r>
              <a:rPr sz="1400" b="true" lang="fr-FR">
                <a:solidFill>
                  <a:srgbClr val="000000"/>
                </a:solidFill>
                <a:latin typeface="CiscoSans"/>
              </a:rPr>
              <a:t>class</a:t>
            </a:r>
            <a:r>
              <a:rPr sz="1400" lang="fr-FR">
                <a:solidFill>
                  <a:srgbClr val="000000"/>
                </a:solidFill>
                <a:latin typeface="CiscoSans"/>
              </a:rPr>
              <a:t>. Il faut éviter ces mots de passe dans les environnements de production, car ils sont considérés comme faibles et faciles à deviner.</a:t>
            </a:r>
          </a:p>
        </p:txBody>
      </p:sp>
      <p:pic>
        <p:nvPicPr>
          <p:cNvPr id="3074" name="Picture 2">
            <a:extLst>
              <a:ext uri="{FF2B5EF4-FFF2-40B4-BE49-F238E27FC236}">
                <a16:creationId xmlns:a16="http://schemas.microsoft.com/office/drawing/2014/main" id="{04F98093-7DB0-3D42-9A83-D2B6958B969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0760" y="2045670"/>
            <a:ext cx="1371600" cy="13716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035807511"/>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Configuration des périphériques de base</a:t>
            </a:r>
            <a:br>
              <a:rPr lang="en-US" dirty="0">
                <a:latin typeface="Arial" charset="0"/>
              </a:rPr>
            </a:br>
            <a:r>
              <a:rPr lang="fr-FR">
                <a:latin typeface="Arial" charset="0"/>
              </a:rPr>
              <a:t>Configurer les mots de passe</a:t>
            </a:r>
          </a:p>
        </p:txBody>
      </p:sp>
      <p:sp>
        <p:nvSpPr>
          <p:cNvPr id="4" name="Content Placeholder 3"/>
          <p:cNvSpPr>
            <a:spLocks noGrp="1"/>
          </p:cNvSpPr>
          <p:nvPr>
            <p:ph idx="1"/>
          </p:nvPr>
        </p:nvSpPr>
        <p:spPr>
          <a:xfrm>
            <a:off x="145356" y="938987"/>
            <a:ext cx="4426644" cy="1865173"/>
          </a:xfrm>
        </p:spPr>
        <p:txBody>
          <a:bodyPr/>
          <a:lstStyle/>
          <a:p>
            <a:pPr marL="0" indent="0" rtl="0">
              <a:lnSpc>
                <a:spcPct val="85000"/>
              </a:lnSpc>
              <a:spcBef>
                <a:spcPct val="30000"/>
              </a:spcBef>
              <a:buNone/>
            </a:pPr>
            <a:r>
              <a:rPr lang="fr-FR"/>
              <a:t>Sécuriser l'accès au mode d'exécution utilisateur:</a:t>
            </a:r>
          </a:p>
          <a:p>
            <a:pPr lvl="2" rtl="0">
              <a:lnSpc>
                <a:spcPct val="85000"/>
              </a:lnSpc>
              <a:spcBef>
                <a:spcPct val="30000"/>
              </a:spcBef>
            </a:pPr>
            <a:r>
              <a:rPr sz="1400" lang="fr-FR"/>
              <a:t>Fassez en mode de configuration de console de ligne à l'aide de la commande de configuration globale </a:t>
            </a:r>
            <a:r>
              <a:rPr sz="1400" b="true" lang="fr-FR"/>
              <a:t>line console 0 </a:t>
            </a:r>
            <a:r>
              <a:rPr sz="1400" lang="fr-FR"/>
              <a:t>.</a:t>
            </a:r>
          </a:p>
          <a:p>
            <a:pPr lvl="2" rtl="0">
              <a:lnSpc>
                <a:spcPct val="85000"/>
              </a:lnSpc>
              <a:spcBef>
                <a:spcPct val="30000"/>
              </a:spcBef>
            </a:pPr>
            <a:r>
              <a:rPr sz="1400" lang="fr-FR"/>
              <a:t>Spécifiez ensuite le mot de passe du mode d'exécution utilisateur à l'aide de la commande de mot de passe </a:t>
            </a:r>
            <a:r>
              <a:rPr sz="1400" b="true" lang="fr-FR"/>
              <a:t>password</a:t>
            </a:r>
            <a:r>
              <a:rPr sz="1400" lang="fr-FR"/>
              <a:t> </a:t>
            </a:r>
            <a:r>
              <a:rPr sz="1400" i="true" lang="fr-FR"/>
              <a:t>mot de passe</a:t>
            </a:r>
            <a:r>
              <a:rPr sz="1400" lang="fr-FR"/>
              <a:t> . </a:t>
            </a:r>
          </a:p>
          <a:p>
            <a:pPr lvl="2" rtl="0">
              <a:lnSpc>
                <a:spcPct val="85000"/>
              </a:lnSpc>
              <a:spcBef>
                <a:spcPct val="30000"/>
              </a:spcBef>
            </a:pPr>
            <a:r>
              <a:rPr sz="1400" lang="fr-FR"/>
              <a:t>Enfin, activez l'accès d'exécution utilisateur à l'aide de la commande </a:t>
            </a:r>
            <a:r>
              <a:rPr sz="1400" b="true" lang="fr-FR"/>
              <a:t>login</a:t>
            </a:r>
            <a:r>
              <a:rPr sz="1400" lang="fr-FR"/>
              <a:t> .</a:t>
            </a:r>
          </a:p>
        </p:txBody>
      </p:sp>
      <p:sp>
        <p:nvSpPr>
          <p:cNvPr id="5" name="Content Placeholder 3">
            <a:extLst>
              <a:ext uri="{FF2B5EF4-FFF2-40B4-BE49-F238E27FC236}">
                <a16:creationId xmlns:a16="http://schemas.microsoft.com/office/drawing/2014/main" id="{2315682D-8C23-7846-94B0-7798DE15A7B5}"/>
              </a:ext>
            </a:extLst>
          </p:cNvPr>
          <p:cNvSpPr txBox="1">
            <a:spLocks/>
          </p:cNvSpPr>
          <p:nvPr/>
        </p:nvSpPr>
        <p:spPr bwMode="auto">
          <a:xfrm>
            <a:off x="145356" y="2944203"/>
            <a:ext cx="4426644" cy="1079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lnSpc>
                <a:spcPct val="85000"/>
              </a:lnSpc>
              <a:spcBef>
                <a:spcPct val="30000"/>
              </a:spcBef>
              <a:buNone/>
            </a:pPr>
            <a:r>
              <a:rPr sz="1600" lang="fr-FR"/>
              <a:t>Sécuriser l'accès au mode d'exécution privilégié.</a:t>
            </a:r>
          </a:p>
          <a:p>
            <a:pPr lvl="2" rtl="0">
              <a:lnSpc>
                <a:spcPct val="85000"/>
              </a:lnSpc>
              <a:spcBef>
                <a:spcPct val="30000"/>
              </a:spcBef>
            </a:pPr>
            <a:r>
              <a:rPr sz="1300" lang="fr-FR"/>
              <a:t> Passez en mode de configuration global:</a:t>
            </a:r>
          </a:p>
          <a:p>
            <a:pPr lvl="2" rtl="0">
              <a:lnSpc>
                <a:spcPct val="85000"/>
              </a:lnSpc>
              <a:spcBef>
                <a:spcPct val="30000"/>
              </a:spcBef>
            </a:pPr>
            <a:r>
              <a:rPr sz="1300" lang="fr-FR"/>
              <a:t> Ensuite, utilisez la commande </a:t>
            </a:r>
            <a:r>
              <a:rPr sz="1300" b="true" lang="fr-FR"/>
              <a:t>enable secret</a:t>
            </a:r>
            <a:r>
              <a:rPr sz="1300" lang="fr-FR"/>
              <a:t> </a:t>
            </a:r>
            <a:r>
              <a:rPr sz="1300" i="true" lang="fr-FR"/>
              <a:t>password</a:t>
            </a:r>
            <a:r>
              <a:rPr sz="1300" lang="fr-FR"/>
              <a:t> . </a:t>
            </a:r>
          </a:p>
        </p:txBody>
      </p:sp>
      <p:pic>
        <p:nvPicPr>
          <p:cNvPr id="2" name="Picture 1">
            <a:extLst>
              <a:ext uri="{FF2B5EF4-FFF2-40B4-BE49-F238E27FC236}">
                <a16:creationId xmlns:a16="http://schemas.microsoft.com/office/drawing/2014/main" id="{2C2E8DCB-ADC8-5149-96DE-4E8790F2EE17}"/>
              </a:ext>
            </a:extLst>
          </p:cNvPr>
          <p:cNvPicPr>
            <a:picLocks noChangeAspect="1"/>
          </p:cNvPicPr>
          <p:nvPr/>
        </p:nvPicPr>
        <p:blipFill>
          <a:blip r:embed="rId4"/>
          <a:stretch>
            <a:fillRect/>
          </a:stretch>
        </p:blipFill>
        <p:spPr>
          <a:xfrm>
            <a:off x="4724403" y="1223873"/>
            <a:ext cx="3937000" cy="1104900"/>
          </a:xfrm>
          <a:prstGeom prst="rect">
            <a:avLst/>
          </a:prstGeom>
        </p:spPr>
      </p:pic>
      <p:pic>
        <p:nvPicPr>
          <p:cNvPr id="3" name="Picture 2">
            <a:extLst>
              <a:ext uri="{FF2B5EF4-FFF2-40B4-BE49-F238E27FC236}">
                <a16:creationId xmlns:a16="http://schemas.microsoft.com/office/drawing/2014/main" id="{4B820BD9-091B-B44F-B1C1-A553064ED1C3}"/>
              </a:ext>
            </a:extLst>
          </p:cNvPr>
          <p:cNvPicPr>
            <a:picLocks noChangeAspect="1"/>
          </p:cNvPicPr>
          <p:nvPr/>
        </p:nvPicPr>
        <p:blipFill>
          <a:blip r:embed="rId5"/>
          <a:stretch>
            <a:fillRect/>
          </a:stretch>
        </p:blipFill>
        <p:spPr>
          <a:xfrm>
            <a:off x="4724403" y="2944203"/>
            <a:ext cx="3937000" cy="762000"/>
          </a:xfrm>
          <a:prstGeom prst="rect">
            <a:avLst/>
          </a:prstGeom>
        </p:spPr>
      </p:pic>
    </p:spTree>
    <p:custDataLst>
      <p:tags r:id="rId1"/>
    </p:custDataLst>
    <p:extLst>
      <p:ext uri="{BB962C8B-B14F-4D97-AF65-F5344CB8AC3E}">
        <p14:creationId xmlns:p14="http://schemas.microsoft.com/office/powerpoint/2010/main" val="2774411612"/>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Configuration des périphériques de base</a:t>
            </a:r>
            <a:br>
              <a:rPr lang="en-US" dirty="0">
                <a:latin typeface="Arial" charset="0"/>
              </a:rPr>
            </a:br>
            <a:r>
              <a:rPr lang="fr-FR">
                <a:latin typeface="Arial" charset="0"/>
              </a:rPr>
              <a:t>Configurer les mots de passe (suite.)</a:t>
            </a:r>
          </a:p>
        </p:txBody>
      </p:sp>
      <p:sp>
        <p:nvSpPr>
          <p:cNvPr id="4" name="Content Placeholder 3"/>
          <p:cNvSpPr>
            <a:spLocks noGrp="1"/>
          </p:cNvSpPr>
          <p:nvPr>
            <p:ph idx="1"/>
          </p:nvPr>
        </p:nvSpPr>
        <p:spPr>
          <a:xfrm>
            <a:off x="145356" y="938987"/>
            <a:ext cx="4426644" cy="1865173"/>
          </a:xfrm>
        </p:spPr>
        <p:txBody>
          <a:bodyPr/>
          <a:lstStyle/>
          <a:p>
            <a:pPr marL="0" indent="0" rtl="0">
              <a:lnSpc>
                <a:spcPct val="85000"/>
              </a:lnSpc>
              <a:spcBef>
                <a:spcPct val="30000"/>
              </a:spcBef>
              <a:buNone/>
            </a:pPr>
            <a:r>
              <a:rPr sz="1600" lang="fr-FR"/>
              <a:t>Sécurisation de l'accès à la ligne VTY:</a:t>
            </a:r>
          </a:p>
          <a:p>
            <a:pPr lvl="2" rtl="0">
              <a:lnSpc>
                <a:spcPct val="85000"/>
              </a:lnSpc>
              <a:spcBef>
                <a:spcPct val="30000"/>
              </a:spcBef>
            </a:pPr>
            <a:r>
              <a:rPr sz="1600" lang="fr-FR"/>
              <a:t>Fassez en mode de configuration de console de ligne VTY à l'aide de la commande de configuration globale </a:t>
            </a:r>
            <a:r>
              <a:rPr sz="1600" b="true" lang="fr-FR"/>
              <a:t>line vty 0 15 </a:t>
            </a:r>
            <a:r>
              <a:rPr sz="1600" lang="fr-FR"/>
              <a:t>.</a:t>
            </a:r>
          </a:p>
          <a:p>
            <a:pPr lvl="2" rtl="0">
              <a:lnSpc>
                <a:spcPct val="85000"/>
              </a:lnSpc>
              <a:spcBef>
                <a:spcPct val="30000"/>
              </a:spcBef>
            </a:pPr>
            <a:r>
              <a:rPr sz="1600" lang="fr-FR"/>
              <a:t>Spécifiez ensuite le mot de passe VTY à l'aide de la commande </a:t>
            </a:r>
            <a:r>
              <a:rPr sz="1600" b="true" lang="fr-FR"/>
              <a:t>mot de passe</a:t>
            </a:r>
            <a:r>
              <a:rPr sz="1600" lang="fr-FR"/>
              <a:t> </a:t>
            </a:r>
            <a:r>
              <a:rPr sz="1600" i="true" lang="fr-FR"/>
              <a:t>mot de passe</a:t>
            </a:r>
            <a:r>
              <a:rPr sz="1600" lang="fr-FR"/>
              <a:t> . </a:t>
            </a:r>
          </a:p>
          <a:p>
            <a:pPr lvl="2" rtl="0">
              <a:lnSpc>
                <a:spcPct val="85000"/>
              </a:lnSpc>
              <a:spcBef>
                <a:spcPct val="30000"/>
              </a:spcBef>
            </a:pPr>
            <a:r>
              <a:rPr sz="1600" lang="fr-FR"/>
              <a:t>En dernier lieu, activez l'accès VTY à l'aide de la commande </a:t>
            </a:r>
            <a:r>
              <a:rPr sz="1600" b="true" lang="fr-FR"/>
              <a:t>login</a:t>
            </a:r>
            <a:r>
              <a:rPr sz="1600" lang="fr-FR"/>
              <a:t> .</a:t>
            </a:r>
          </a:p>
        </p:txBody>
      </p:sp>
      <p:sp>
        <p:nvSpPr>
          <p:cNvPr id="5" name="Content Placeholder 3">
            <a:extLst>
              <a:ext uri="{FF2B5EF4-FFF2-40B4-BE49-F238E27FC236}">
                <a16:creationId xmlns:a16="http://schemas.microsoft.com/office/drawing/2014/main" id="{2315682D-8C23-7846-94B0-7798DE15A7B5}"/>
              </a:ext>
            </a:extLst>
          </p:cNvPr>
          <p:cNvSpPr txBox="1">
            <a:spLocks/>
          </p:cNvSpPr>
          <p:nvPr/>
        </p:nvSpPr>
        <p:spPr bwMode="auto">
          <a:xfrm>
            <a:off x="615142" y="3505895"/>
            <a:ext cx="8242329" cy="867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lnSpc>
                <a:spcPct val="85000"/>
              </a:lnSpc>
              <a:spcBef>
                <a:spcPct val="30000"/>
              </a:spcBef>
            </a:pPr>
            <a:r>
              <a:rPr sz="1600" lang="fr-FR"/>
              <a:t>Remarque: Les lignes VTY (terminal virtuel) activent l'accès à distance au périphérique en utilisant Telnet ou SSH. Plusieurs commutateurs Cisco prennent en charge jusqu'à 16 lignes VTY, numérotées de 0 à 15. </a:t>
            </a:r>
          </a:p>
        </p:txBody>
      </p:sp>
      <p:pic>
        <p:nvPicPr>
          <p:cNvPr id="6" name="Picture 5">
            <a:extLst>
              <a:ext uri="{FF2B5EF4-FFF2-40B4-BE49-F238E27FC236}">
                <a16:creationId xmlns:a16="http://schemas.microsoft.com/office/drawing/2014/main" id="{372E3DC5-E488-A24E-A130-E6D55646C6C9}"/>
              </a:ext>
            </a:extLst>
          </p:cNvPr>
          <p:cNvPicPr>
            <a:picLocks noChangeAspect="1"/>
          </p:cNvPicPr>
          <p:nvPr/>
        </p:nvPicPr>
        <p:blipFill>
          <a:blip r:embed="rId4"/>
          <a:stretch>
            <a:fillRect/>
          </a:stretch>
        </p:blipFill>
        <p:spPr>
          <a:xfrm>
            <a:off x="4798060" y="1325473"/>
            <a:ext cx="3937000" cy="1092200"/>
          </a:xfrm>
          <a:prstGeom prst="rect">
            <a:avLst/>
          </a:prstGeom>
        </p:spPr>
      </p:pic>
    </p:spTree>
    <p:custDataLst>
      <p:tags r:id="rId1"/>
    </p:custDataLst>
    <p:extLst>
      <p:ext uri="{BB962C8B-B14F-4D97-AF65-F5344CB8AC3E}">
        <p14:creationId xmlns:p14="http://schemas.microsoft.com/office/powerpoint/2010/main" val="3379125942"/>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Configuration des périphériques de base</a:t>
            </a:r>
            <a:br>
              <a:rPr lang="en-US" dirty="0">
                <a:latin typeface="Arial" charset="0"/>
              </a:rPr>
            </a:br>
            <a:r>
              <a:rPr lang="fr-FR">
                <a:latin typeface="Arial" charset="0"/>
              </a:rPr>
              <a:t>Chiffrer les mots de passe</a:t>
            </a:r>
          </a:p>
        </p:txBody>
      </p:sp>
      <p:sp>
        <p:nvSpPr>
          <p:cNvPr id="4" name="Content Placeholder 3"/>
          <p:cNvSpPr>
            <a:spLocks noGrp="1"/>
          </p:cNvSpPr>
          <p:nvPr>
            <p:ph idx="1"/>
          </p:nvPr>
        </p:nvSpPr>
        <p:spPr>
          <a:xfrm>
            <a:off x="145357" y="938988"/>
            <a:ext cx="4572000" cy="1286052"/>
          </a:xfrm>
        </p:spPr>
        <p:txBody>
          <a:bodyPr/>
          <a:lstStyle/>
          <a:p>
            <a:pPr rtl="0">
              <a:lnSpc>
                <a:spcPct val="85000"/>
              </a:lnSpc>
              <a:spcBef>
                <a:spcPct val="30000"/>
              </a:spcBef>
            </a:pPr>
            <a:r>
              <a:rPr lang="fr-FR"/>
              <a:t>Les fichiers startup-config et running-config affichent la plupart des mots de passe en texte clair.</a:t>
            </a:r>
          </a:p>
          <a:p>
            <a:pPr rtl="0">
              <a:lnSpc>
                <a:spcPct val="85000"/>
              </a:lnSpc>
              <a:spcBef>
                <a:spcPct val="30000"/>
              </a:spcBef>
            </a:pPr>
            <a:r>
              <a:rPr lang="fr-FR"/>
              <a:t>Pour chiffrer les mots de passe, utilisez la commande de configuration globale </a:t>
            </a:r>
            <a:r>
              <a:rPr b="true" lang="fr-FR"/>
              <a:t>service password-encryption</a:t>
            </a:r>
            <a:r>
              <a:rPr lang="fr-FR"/>
              <a:t> .</a:t>
            </a:r>
          </a:p>
        </p:txBody>
      </p:sp>
      <p:pic>
        <p:nvPicPr>
          <p:cNvPr id="2" name="Picture 1">
            <a:extLst>
              <a:ext uri="{FF2B5EF4-FFF2-40B4-BE49-F238E27FC236}">
                <a16:creationId xmlns:a16="http://schemas.microsoft.com/office/drawing/2014/main" id="{CC666E54-D88F-184C-BDE9-F1AF6D4B45A7}"/>
              </a:ext>
            </a:extLst>
          </p:cNvPr>
          <p:cNvPicPr>
            <a:picLocks noChangeAspect="1"/>
          </p:cNvPicPr>
          <p:nvPr/>
        </p:nvPicPr>
        <p:blipFill>
          <a:blip r:embed="rId4"/>
          <a:stretch>
            <a:fillRect/>
          </a:stretch>
        </p:blipFill>
        <p:spPr>
          <a:xfrm>
            <a:off x="145357" y="2649220"/>
            <a:ext cx="4572000" cy="776378"/>
          </a:xfrm>
          <a:prstGeom prst="rect">
            <a:avLst/>
          </a:prstGeom>
        </p:spPr>
      </p:pic>
      <p:sp>
        <p:nvSpPr>
          <p:cNvPr id="6" name="Content Placeholder 3">
            <a:extLst>
              <a:ext uri="{FF2B5EF4-FFF2-40B4-BE49-F238E27FC236}">
                <a16:creationId xmlns:a16="http://schemas.microsoft.com/office/drawing/2014/main" id="{FE69F5FC-840B-2149-BCA9-4C8674310204}"/>
              </a:ext>
            </a:extLst>
          </p:cNvPr>
          <p:cNvSpPr txBox="1">
            <a:spLocks/>
          </p:cNvSpPr>
          <p:nvPr/>
        </p:nvSpPr>
        <p:spPr bwMode="auto">
          <a:xfrm>
            <a:off x="4815434" y="938988"/>
            <a:ext cx="4040563"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lnSpc>
                <a:spcPct val="85000"/>
              </a:lnSpc>
              <a:spcBef>
                <a:spcPct val="30000"/>
              </a:spcBef>
            </a:pPr>
            <a:r>
              <a:rPr lang="fr-FR"/>
              <a:t>Utilisez la commande </a:t>
            </a:r>
            <a:r>
              <a:rPr b="true" lang="fr-FR"/>
              <a:t>show running-config</a:t>
            </a:r>
            <a:r>
              <a:rPr lang="fr-FR"/>
              <a:t> pour vérifier que les mots de passe sont maintenant chiffrés. </a:t>
            </a:r>
          </a:p>
        </p:txBody>
      </p:sp>
      <p:pic>
        <p:nvPicPr>
          <p:cNvPr id="3" name="Picture 2">
            <a:extLst>
              <a:ext uri="{FF2B5EF4-FFF2-40B4-BE49-F238E27FC236}">
                <a16:creationId xmlns:a16="http://schemas.microsoft.com/office/drawing/2014/main" id="{070F49EA-017E-5C47-97D3-D4F34278A9E4}"/>
              </a:ext>
            </a:extLst>
          </p:cNvPr>
          <p:cNvPicPr>
            <a:picLocks noChangeAspect="1"/>
          </p:cNvPicPr>
          <p:nvPr/>
        </p:nvPicPr>
        <p:blipFill>
          <a:blip r:embed="rId5"/>
          <a:stretch>
            <a:fillRect/>
          </a:stretch>
        </p:blipFill>
        <p:spPr>
          <a:xfrm>
            <a:off x="5235515" y="2031878"/>
            <a:ext cx="3200400" cy="2011062"/>
          </a:xfrm>
          <a:prstGeom prst="rect">
            <a:avLst/>
          </a:prstGeom>
        </p:spPr>
      </p:pic>
    </p:spTree>
    <p:custDataLst>
      <p:tags r:id="rId1"/>
    </p:custDataLst>
    <p:extLst>
      <p:ext uri="{BB962C8B-B14F-4D97-AF65-F5344CB8AC3E}">
        <p14:creationId xmlns:p14="http://schemas.microsoft.com/office/powerpoint/2010/main" val="251913811"/>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Configuration des périphériques de base</a:t>
            </a:r>
            <a:br>
              <a:rPr lang="en-US" dirty="0">
                <a:latin typeface="Arial" charset="0"/>
              </a:rPr>
            </a:br>
            <a:r>
              <a:rPr lang="fr-FR">
                <a:latin typeface="Arial" charset="0"/>
              </a:rPr>
              <a:t>Messages de bannière</a:t>
            </a:r>
          </a:p>
        </p:txBody>
      </p:sp>
      <p:sp>
        <p:nvSpPr>
          <p:cNvPr id="4" name="Content Placeholder 3"/>
          <p:cNvSpPr>
            <a:spLocks noGrp="1"/>
          </p:cNvSpPr>
          <p:nvPr>
            <p:ph idx="1"/>
          </p:nvPr>
        </p:nvSpPr>
        <p:spPr>
          <a:xfrm>
            <a:off x="145357" y="953416"/>
            <a:ext cx="3857686" cy="1656420"/>
          </a:xfrm>
        </p:spPr>
        <p:txBody>
          <a:bodyPr/>
          <a:lstStyle/>
          <a:p>
            <a:pPr rtl="0">
              <a:lnSpc>
                <a:spcPct val="85000"/>
              </a:lnSpc>
              <a:spcBef>
                <a:spcPct val="30000"/>
              </a:spcBef>
            </a:pPr>
            <a:r>
              <a:rPr lang="fr-FR"/>
              <a:t>Un message de bannière est important pour avertir le personnel non autorisé de tenter d'accéder à l'appareil. </a:t>
            </a:r>
          </a:p>
          <a:p>
            <a:pPr rtl="0">
              <a:lnSpc>
                <a:spcPct val="85000"/>
              </a:lnSpc>
              <a:spcBef>
                <a:spcPct val="30000"/>
              </a:spcBef>
            </a:pPr>
            <a:r>
              <a:rPr lang="fr-FR"/>
              <a:t>Pour créer une bannière MOTD (Message Of The Day) sur un périphérique réseau, utilisez la commande de config. globale du </a:t>
            </a:r>
            <a:r>
              <a:rPr b="true" lang="fr-FR"/>
              <a:t>banner motd #</a:t>
            </a:r>
            <a:r>
              <a:rPr lang="fr-FR"/>
              <a:t> </a:t>
            </a:r>
            <a:r>
              <a:rPr i="true" lang="fr-FR"/>
              <a:t>du message du jour</a:t>
            </a:r>
            <a:r>
              <a:rPr lang="fr-FR"/>
              <a:t> </a:t>
            </a:r>
            <a:r>
              <a:rPr b="true" lang="fr-FR"/>
              <a:t>#</a:t>
            </a:r>
            <a:r>
              <a:rPr lang="fr-FR"/>
              <a:t> . </a:t>
            </a:r>
          </a:p>
        </p:txBody>
      </p:sp>
      <p:sp>
        <p:nvSpPr>
          <p:cNvPr id="2" name="TextBox 1">
            <a:extLst>
              <a:ext uri="{FF2B5EF4-FFF2-40B4-BE49-F238E27FC236}">
                <a16:creationId xmlns:a16="http://schemas.microsoft.com/office/drawing/2014/main" id="{6605F848-50A9-7F4C-A32B-E10093014FC5}"/>
              </a:ext>
            </a:extLst>
          </p:cNvPr>
          <p:cNvSpPr txBox="1"/>
          <p:nvPr/>
        </p:nvSpPr>
        <p:spPr>
          <a:xfrm>
            <a:off x="145357" y="3019213"/>
            <a:ext cx="3857686" cy="738664"/>
          </a:xfrm>
          <a:prstGeom prst="rect">
            <a:avLst/>
          </a:prstGeom>
          <a:noFill/>
        </p:spPr>
        <p:txBody>
          <a:bodyPr wrap="square" rtlCol="0">
            <a:spAutoFit/>
          </a:bodyPr>
          <a:lstStyle/>
          <a:p>
            <a:pPr rtl="0"/>
            <a:r>
              <a:rPr sz="1400" lang="fr-FR">
                <a:solidFill>
                  <a:srgbClr val="000000"/>
                </a:solidFill>
              </a:rPr>
              <a:t>Remarque: Le "#" situé dans la syntaxe de la commande est le caractère de délimitation. Il est placé avant et après le message. </a:t>
            </a:r>
          </a:p>
        </p:txBody>
      </p:sp>
      <p:sp>
        <p:nvSpPr>
          <p:cNvPr id="6" name="TextBox 5">
            <a:extLst>
              <a:ext uri="{FF2B5EF4-FFF2-40B4-BE49-F238E27FC236}">
                <a16:creationId xmlns:a16="http://schemas.microsoft.com/office/drawing/2014/main" id="{32E83745-1DCA-1047-AA24-24BE15C677FD}"/>
              </a:ext>
            </a:extLst>
          </p:cNvPr>
          <p:cNvSpPr txBox="1"/>
          <p:nvPr/>
        </p:nvSpPr>
        <p:spPr>
          <a:xfrm>
            <a:off x="4268947" y="1849911"/>
            <a:ext cx="4875053" cy="292388"/>
          </a:xfrm>
          <a:prstGeom prst="rect">
            <a:avLst/>
          </a:prstGeom>
          <a:noFill/>
        </p:spPr>
        <p:txBody>
          <a:bodyPr wrap="none" rtlCol="0">
            <a:spAutoFit/>
          </a:bodyPr>
          <a:lstStyle/>
          <a:p>
            <a:pPr rtl="0"/>
            <a:r>
              <a:rPr sz="1300" lang="fr-FR">
                <a:solidFill>
                  <a:srgbClr val="000000"/>
                </a:solidFill>
              </a:rPr>
              <a:t>La bannière sera affichée lors des tentatives d'accès à l'appareil. </a:t>
            </a:r>
          </a:p>
        </p:txBody>
      </p:sp>
      <p:pic>
        <p:nvPicPr>
          <p:cNvPr id="5" name="Picture 4">
            <a:extLst>
              <a:ext uri="{FF2B5EF4-FFF2-40B4-BE49-F238E27FC236}">
                <a16:creationId xmlns:a16="http://schemas.microsoft.com/office/drawing/2014/main" id="{1814FB59-A7E8-A948-A91A-1A2DB32D2639}"/>
              </a:ext>
            </a:extLst>
          </p:cNvPr>
          <p:cNvPicPr>
            <a:picLocks noChangeAspect="1"/>
          </p:cNvPicPr>
          <p:nvPr/>
        </p:nvPicPr>
        <p:blipFill>
          <a:blip r:embed="rId4"/>
          <a:stretch>
            <a:fillRect/>
          </a:stretch>
        </p:blipFill>
        <p:spPr>
          <a:xfrm>
            <a:off x="4643119" y="1155127"/>
            <a:ext cx="4114800" cy="441924"/>
          </a:xfrm>
          <a:prstGeom prst="rect">
            <a:avLst/>
          </a:prstGeom>
        </p:spPr>
      </p:pic>
      <p:sp>
        <p:nvSpPr>
          <p:cNvPr id="20" name="Down Arrow 19">
            <a:extLst>
              <a:ext uri="{FF2B5EF4-FFF2-40B4-BE49-F238E27FC236}">
                <a16:creationId xmlns:a16="http://schemas.microsoft.com/office/drawing/2014/main" id="{042AFCFA-3C88-2746-8367-C4F01C2C5180}"/>
              </a:ext>
            </a:extLst>
          </p:cNvPr>
          <p:cNvSpPr/>
          <p:nvPr/>
        </p:nvSpPr>
        <p:spPr>
          <a:xfrm>
            <a:off x="6512558" y="2210830"/>
            <a:ext cx="187961" cy="292389"/>
          </a:xfrm>
          <a:prstGeom prst="downArrow">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Picture 20">
            <a:extLst>
              <a:ext uri="{FF2B5EF4-FFF2-40B4-BE49-F238E27FC236}">
                <a16:creationId xmlns:a16="http://schemas.microsoft.com/office/drawing/2014/main" id="{5FC48511-93D1-C14A-B136-4967FBBB0ABE}"/>
              </a:ext>
            </a:extLst>
          </p:cNvPr>
          <p:cNvPicPr>
            <a:picLocks noChangeAspect="1"/>
          </p:cNvPicPr>
          <p:nvPr/>
        </p:nvPicPr>
        <p:blipFill>
          <a:blip r:embed="rId5"/>
          <a:stretch>
            <a:fillRect/>
          </a:stretch>
        </p:blipFill>
        <p:spPr>
          <a:xfrm>
            <a:off x="5140958" y="2571750"/>
            <a:ext cx="2743200" cy="1633591"/>
          </a:xfrm>
          <a:prstGeom prst="rect">
            <a:avLst/>
          </a:prstGeom>
        </p:spPr>
      </p:pic>
    </p:spTree>
    <p:custDataLst>
      <p:tags r:id="rId1"/>
    </p:custDataLst>
    <p:extLst>
      <p:ext uri="{BB962C8B-B14F-4D97-AF65-F5344CB8AC3E}">
        <p14:creationId xmlns:p14="http://schemas.microsoft.com/office/powerpoint/2010/main" val="578650258"/>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18872"/>
            <a:ext cx="9144000" cy="592921"/>
          </a:xfrm>
        </p:spPr>
        <p:txBody>
          <a:bodyPr/>
          <a:lstStyle/>
          <a:p>
            <a:pPr rtl="0"/>
            <a:r>
              <a:rPr sz="1600" lang="fr-FR"/>
              <a:t>Configuration des périphériques de base</a:t>
            </a:r>
            <a:br>
              <a:rPr lang="en-US" altLang="en-US" dirty="0"/>
            </a:br>
            <a:r>
              <a:rPr lang="fr-FR"/>
              <a:t>Vidéo - Accès administratif sécurisé à un commutateur</a:t>
            </a:r>
          </a:p>
        </p:txBody>
      </p:sp>
      <p:sp>
        <p:nvSpPr>
          <p:cNvPr id="4" name="Rectangle 6">
            <a:extLst>
              <a:ext uri="{FF2B5EF4-FFF2-40B4-BE49-F238E27FC236}">
                <a16:creationId xmlns:a16="http://schemas.microsoft.com/office/drawing/2014/main" id="{9857D5E8-2FBB-CF40-8B61-E9D3CCDC75C0}"/>
              </a:ext>
            </a:extLst>
          </p:cNvPr>
          <p:cNvSpPr>
            <a:spLocks noGrp="1" noChangeArrowheads="1"/>
          </p:cNvSpPr>
          <p:nvPr>
            <p:ph idx="1"/>
          </p:nvPr>
        </p:nvSpPr>
        <p:spPr>
          <a:xfrm>
            <a:off x="179882" y="1034322"/>
            <a:ext cx="8649325" cy="3522688"/>
          </a:xfrm>
        </p:spPr>
        <p:txBody>
          <a:bodyPr/>
          <a:lstStyle/>
          <a:p>
            <a:pPr marL="0" indent="0" rtl="0">
              <a:buNone/>
            </a:pPr>
            <a:r>
              <a:rPr lang="fr-FR"/>
              <a:t>Cette vidéo présentera les points suivants : </a:t>
            </a:r>
          </a:p>
          <a:p>
            <a:pPr lvl="1" rtl="0"/>
            <a:r>
              <a:rPr sz="1500" lang="fr-FR"/>
              <a:t>Accédez à la ligne de commande pour sécuriser le commutateur</a:t>
            </a:r>
          </a:p>
          <a:p>
            <a:pPr lvl="1" rtl="0"/>
            <a:r>
              <a:rPr sz="1500" lang="fr-FR"/>
              <a:t>Secure access to the console port</a:t>
            </a:r>
          </a:p>
          <a:p>
            <a:pPr lvl="1" rtl="0"/>
            <a:r>
              <a:rPr sz="1500" lang="fr-FR"/>
              <a:t>Accès sécurisé au terminal virtuel pour un accès à distance</a:t>
            </a:r>
          </a:p>
          <a:p>
            <a:pPr lvl="1" rtl="0"/>
            <a:r>
              <a:rPr sz="1500" lang="fr-FR"/>
              <a:t>Chiffrer les mots de passe sur le commutateur</a:t>
            </a:r>
          </a:p>
          <a:p>
            <a:pPr lvl="1" rtl="0"/>
            <a:r>
              <a:rPr sz="1500" lang="fr-FR"/>
              <a:t>Configurer le message de la bannière</a:t>
            </a:r>
          </a:p>
          <a:p>
            <a:pPr lvl="1" rtl="0"/>
            <a:r>
              <a:rPr sz="1500" lang="fr-FR"/>
              <a:t>Vérifier les modifications de sécurité</a:t>
            </a:r>
          </a:p>
          <a:p>
            <a:endParaRPr lang="en-US" dirty="0"/>
          </a:p>
          <a:p>
            <a:pPr marL="0" indent="0">
              <a:buNone/>
            </a:pPr>
            <a:endParaRPr lang="en-US" dirty="0"/>
          </a:p>
          <a:p>
            <a:endParaRPr lang="en-US" altLang="ja-JP" dirty="0"/>
          </a:p>
        </p:txBody>
      </p:sp>
    </p:spTree>
    <p:custDataLst>
      <p:tags r:id="rId1"/>
    </p:custDataLst>
    <p:extLst>
      <p:ext uri="{BB962C8B-B14F-4D97-AF65-F5344CB8AC3E}">
        <p14:creationId xmlns:p14="http://schemas.microsoft.com/office/powerpoint/2010/main" val="3648154429"/>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849120"/>
            <a:ext cx="8280314" cy="868680"/>
          </a:xfrm>
        </p:spPr>
        <p:txBody>
          <a:bodyPr/>
          <a:lstStyle/>
          <a:p>
            <a:pPr rtl="0"/>
            <a:r>
              <a:rPr lang="fr-FR">
                <a:solidFill>
                  <a:schemeClr val="accent5">
                    <a:lumMod val="40000"/>
                    <a:lumOff val="60000"/>
                  </a:schemeClr>
                </a:solidFill>
              </a:rPr>
              <a:t>2.5 Enregistrement des configurations</a:t>
            </a:r>
          </a:p>
        </p:txBody>
      </p:sp>
    </p:spTree>
    <p:custDataLst>
      <p:tags r:id="rId1"/>
    </p:custDataLst>
    <p:extLst>
      <p:ext uri="{BB962C8B-B14F-4D97-AF65-F5344CB8AC3E}">
        <p14:creationId xmlns:p14="http://schemas.microsoft.com/office/powerpoint/2010/main" val="1896760256"/>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eaLnBrk="1" hangingPunct="1" rtl="0"/>
            <a:r>
              <a:rPr lang="fr-FR"/>
              <a:t>Vérifiez votre compréhension</a:t>
            </a:r>
          </a:p>
        </p:txBody>
      </p:sp>
      <p:sp>
        <p:nvSpPr>
          <p:cNvPr id="4" name="Rectangle 34">
            <a:extLst>
              <a:ext uri="{FF2B5EF4-FFF2-40B4-BE49-F238E27FC236}">
                <a16:creationId xmlns:a16="http://schemas.microsoft.com/office/drawing/2014/main" id="{08FDDB5E-A0F2-A445-A3E2-506D151576AB}"/>
              </a:ext>
            </a:extLst>
          </p:cNvPr>
          <p:cNvSpPr txBox="1">
            <a:spLocks noChangeArrowheads="1"/>
          </p:cNvSpPr>
          <p:nvPr/>
        </p:nvSpPr>
        <p:spPr bwMode="auto">
          <a:xfrm>
            <a:off x="132715" y="982690"/>
            <a:ext cx="8878570" cy="36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ct val="30000"/>
              </a:spcBef>
              <a:buFont typeface="Arial" panose="020B0604020202020204" pitchFamily="34" charset="0"/>
              <a:buChar char="•"/>
            </a:pPr>
            <a:r>
              <a:rPr lang="fr-FR"/>
              <a:t>Les activités Vérifiez votre compréhension sont conçues pour permettre aux élèves de déterminer rapidement s'ils comprennent le contenu et s'ils peuvent poursuivre ou s'ils ont besoin de revoir. </a:t>
            </a:r>
          </a:p>
          <a:p>
            <a:pPr rtl="0">
              <a:spcBef>
                <a:spcPct val="30000"/>
              </a:spcBef>
              <a:buFont typeface="Arial" panose="020B0604020202020204" pitchFamily="34" charset="0"/>
              <a:buChar char="•"/>
            </a:pPr>
            <a:r>
              <a:rPr lang="fr-FR"/>
              <a:t>Les exercices du module Vérifiez votre compréhension </a:t>
            </a:r>
            <a:r>
              <a:rPr b="true" i="true" lang="fr-FR"/>
              <a:t>ne sont pas</a:t>
            </a:r>
            <a:r>
              <a:rPr lang="fr-FR"/>
              <a:t> comptés dans la note finale des candidats.</a:t>
            </a:r>
          </a:p>
          <a:p>
            <a:pPr rtl="0">
              <a:spcBef>
                <a:spcPct val="30000"/>
              </a:spcBef>
              <a:buFont typeface="Arial" panose="020B0604020202020204" pitchFamily="34" charset="0"/>
              <a:buChar char="•"/>
            </a:pPr>
            <a:r>
              <a:rPr lang="fr-FR"/>
              <a:t>Il n'existe aucune diapositive distincte pour ces exercices dans le fichier PPT. Ils sont répertoriés dans les notes de la diapositive qui apparaissent avant ces exercices.</a:t>
            </a:r>
          </a:p>
          <a:p>
            <a:pPr marL="0" indent="0">
              <a:spcBef>
                <a:spcPct val="30000"/>
              </a:spcBef>
              <a:buFont typeface="Wingdings" panose="05000000000000000000" pitchFamily="2" charset="2"/>
              <a:buNone/>
            </a:pPr>
            <a:endParaRPr lang="en-US" dirty="0"/>
          </a:p>
          <a:p>
            <a:pPr>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Enregistrement des configurations</a:t>
            </a:r>
            <a:br>
              <a:rPr lang="en-US" dirty="0">
                <a:latin typeface="Arial" charset="0"/>
              </a:rPr>
            </a:br>
            <a:r>
              <a:rPr lang="fr-FR">
                <a:latin typeface="Arial" charset="0"/>
              </a:rPr>
              <a:t>Fichiers de configuration</a:t>
            </a:r>
          </a:p>
        </p:txBody>
      </p:sp>
      <p:sp>
        <p:nvSpPr>
          <p:cNvPr id="4" name="Content Placeholder 3"/>
          <p:cNvSpPr>
            <a:spLocks noGrp="1"/>
          </p:cNvSpPr>
          <p:nvPr>
            <p:ph idx="1"/>
          </p:nvPr>
        </p:nvSpPr>
        <p:spPr>
          <a:xfrm>
            <a:off x="145357" y="938988"/>
            <a:ext cx="8853286" cy="1844852"/>
          </a:xfrm>
        </p:spPr>
        <p:txBody>
          <a:bodyPr/>
          <a:lstStyle/>
          <a:p>
            <a:pPr rtl="0"/>
            <a:r>
              <a:rPr lang="fr-FR"/>
              <a:t>Deux fichiers système stockent la configuration des périphériques:</a:t>
            </a:r>
          </a:p>
          <a:p>
            <a:pPr lvl="2" rtl="0"/>
            <a:r>
              <a:rPr b="true" lang="fr-FR"/>
              <a:t>startup-config</a:t>
            </a:r>
            <a:r>
              <a:rPr lang="fr-FR"/>
              <a:t> - Ceci est le fichier de configuration enregistré qui est stocké dans NVRAM. Ce fichier stocké dans la mémoire vive non volatile contient toutes les commandes qui seront utilisées au démarrage ou au redémarrage. La mémoire vive non volatile ne perd pas son contenu lors de la mise hors tension d'un routeur.</a:t>
            </a:r>
            <a:r>
              <a:rPr b="true" lang="fr-FR"/>
              <a:t> </a:t>
            </a:r>
          </a:p>
          <a:p>
            <a:pPr lvl="2" rtl="0"/>
            <a:r>
              <a:rPr b="true" lang="fr-FR"/>
              <a:t>running-config</a:t>
            </a:r>
            <a:r>
              <a:rPr lang="fr-FR"/>
              <a:t> - Ceci est stocké dans la mémoire vive (RAM). Il reflète la configuration actuelle. Modifier une configuration en cours affecte immédiatement le fonctionnement d'un périphérique Cisco. La RAM est une mémoire volatile. Elle perd tout son contenu lorsque le périphérique est mis hors tension ou redémarré.</a:t>
            </a:r>
          </a:p>
          <a:p>
            <a:pPr lvl="2" rtl="0"/>
            <a:r>
              <a:rPr lang="fr-FR"/>
              <a:t>Pour enregistrer les modifications apportées à la configuration en cours dans le fichier de configuration initiale, utilisez la commande </a:t>
            </a:r>
            <a:r>
              <a:rPr b="true" lang="fr-FR"/>
              <a:t>copy running-config startup-config</a:t>
            </a:r>
            <a:r>
              <a:rPr lang="fr-FR"/>
              <a:t> du mode d'exécution privilégié.</a:t>
            </a:r>
          </a:p>
          <a:p>
            <a:pPr marL="0" indent="0">
              <a:buNone/>
            </a:pPr>
            <a:endParaRPr lang="en-US" dirty="0"/>
          </a:p>
        </p:txBody>
      </p:sp>
      <p:pic>
        <p:nvPicPr>
          <p:cNvPr id="8" name="Picture 7">
            <a:extLst>
              <a:ext uri="{FF2B5EF4-FFF2-40B4-BE49-F238E27FC236}">
                <a16:creationId xmlns:a16="http://schemas.microsoft.com/office/drawing/2014/main" id="{1874511C-BFF5-1740-9D8D-5996599CE94D}"/>
              </a:ext>
            </a:extLst>
          </p:cNvPr>
          <p:cNvPicPr>
            <a:picLocks noChangeAspect="1"/>
          </p:cNvPicPr>
          <p:nvPr/>
        </p:nvPicPr>
        <p:blipFill>
          <a:blip r:embed="rId4"/>
          <a:stretch>
            <a:fillRect/>
          </a:stretch>
        </p:blipFill>
        <p:spPr>
          <a:xfrm>
            <a:off x="641349" y="2923884"/>
            <a:ext cx="3797300" cy="1587500"/>
          </a:xfrm>
          <a:prstGeom prst="rect">
            <a:avLst/>
          </a:prstGeom>
        </p:spPr>
      </p:pic>
      <p:pic>
        <p:nvPicPr>
          <p:cNvPr id="7" name="Picture 6">
            <a:extLst>
              <a:ext uri="{FF2B5EF4-FFF2-40B4-BE49-F238E27FC236}">
                <a16:creationId xmlns:a16="http://schemas.microsoft.com/office/drawing/2014/main" id="{A510BADB-2ABF-2846-9C26-13D42A9976A9}"/>
              </a:ext>
            </a:extLst>
          </p:cNvPr>
          <p:cNvPicPr>
            <a:picLocks noChangeAspect="1"/>
          </p:cNvPicPr>
          <p:nvPr/>
        </p:nvPicPr>
        <p:blipFill>
          <a:blip r:embed="rId5"/>
          <a:stretch>
            <a:fillRect/>
          </a:stretch>
        </p:blipFill>
        <p:spPr>
          <a:xfrm>
            <a:off x="4705351" y="2923884"/>
            <a:ext cx="3797300" cy="1587500"/>
          </a:xfrm>
          <a:prstGeom prst="rect">
            <a:avLst/>
          </a:prstGeom>
        </p:spPr>
      </p:pic>
    </p:spTree>
    <p:custDataLst>
      <p:tags r:id="rId1"/>
    </p:custDataLst>
    <p:extLst>
      <p:ext uri="{BB962C8B-B14F-4D97-AF65-F5344CB8AC3E}">
        <p14:creationId xmlns:p14="http://schemas.microsoft.com/office/powerpoint/2010/main" val="801996907"/>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Enregistrement des configurations</a:t>
            </a:r>
            <a:br>
              <a:rPr lang="en-US" dirty="0">
                <a:latin typeface="Arial" charset="0"/>
              </a:rPr>
            </a:br>
            <a:r>
              <a:rPr lang="fr-FR">
                <a:latin typeface="Arial" charset="0"/>
              </a:rPr>
              <a:t>Modifier la configuration en cours</a:t>
            </a:r>
          </a:p>
        </p:txBody>
      </p:sp>
      <p:sp>
        <p:nvSpPr>
          <p:cNvPr id="4" name="Content Placeholder 3"/>
          <p:cNvSpPr>
            <a:spLocks noGrp="1"/>
          </p:cNvSpPr>
          <p:nvPr>
            <p:ph idx="1"/>
          </p:nvPr>
        </p:nvSpPr>
        <p:spPr>
          <a:xfrm>
            <a:off x="155517" y="798944"/>
            <a:ext cx="4411993" cy="3693972"/>
          </a:xfrm>
        </p:spPr>
        <p:txBody>
          <a:bodyPr/>
          <a:lstStyle/>
          <a:p>
            <a:pPr marL="0" indent="0" rtl="0">
              <a:lnSpc>
                <a:spcPct val="85000"/>
              </a:lnSpc>
              <a:spcBef>
                <a:spcPct val="30000"/>
              </a:spcBef>
              <a:buNone/>
            </a:pPr>
            <a:r>
              <a:rPr lang="fr-FR"/>
              <a:t>Si les modifications apportées à la configuration d'exécution n'ont pas l'effet souhaité et que la configuration d'exécution n'a pas encore été enregistrée, vous pouvez restaurer l'appareil dans sa configuration précédente. Pour ce faire, vous pouvez:</a:t>
            </a:r>
          </a:p>
          <a:p>
            <a:pPr lvl="1" rtl="0">
              <a:lnSpc>
                <a:spcPct val="85000"/>
              </a:lnSpc>
              <a:spcBef>
                <a:spcPct val="30000"/>
              </a:spcBef>
            </a:pPr>
            <a:r>
              <a:rPr lang="fr-FR"/>
              <a:t>Supprimez les commandes modifiées individuellement.</a:t>
            </a:r>
          </a:p>
          <a:p>
            <a:pPr lvl="1" rtl="0">
              <a:lnSpc>
                <a:spcPct val="85000"/>
              </a:lnSpc>
              <a:spcBef>
                <a:spcPct val="30000"/>
              </a:spcBef>
            </a:pPr>
            <a:r>
              <a:rPr lang="fr-FR"/>
              <a:t>Rechargez le périphérique avec la commande </a:t>
            </a:r>
            <a:r>
              <a:rPr b="true" lang="fr-FR"/>
              <a:t>reload</a:t>
            </a:r>
            <a:r>
              <a:rPr lang="fr-FR"/>
              <a:t>en mode d'exécution privilégié. </a:t>
            </a:r>
            <a:r>
              <a:rPr i="true" lang="fr-FR"/>
              <a:t>Remarque: l'appareil se déconnectera brièvement, ce qui entraînera une interruption du réseau. </a:t>
            </a:r>
            <a:r>
              <a:rPr lang="fr-FR"/>
              <a:t> </a:t>
            </a:r>
          </a:p>
          <a:p>
            <a:pPr marL="0" indent="0" rtl="0">
              <a:lnSpc>
                <a:spcPct val="85000"/>
              </a:lnSpc>
              <a:spcBef>
                <a:spcPct val="30000"/>
              </a:spcBef>
              <a:buNone/>
            </a:pPr>
            <a:r>
              <a:rPr lang="fr-FR"/>
              <a:t>Vous pouvez également, si indésirables modifications ont été enregistrées dans la configuration initiale, il peut être nécessaire effacer toutes les configurations à l'aide de la commande </a:t>
            </a:r>
            <a:r>
              <a:rPr b="true" lang="fr-FR"/>
              <a:t> erase startup-config </a:t>
            </a:r>
            <a:r>
              <a:rPr lang="fr-FR"/>
              <a:t> de mode d'exécution privilégié. </a:t>
            </a:r>
          </a:p>
          <a:p>
            <a:pPr lvl="1" rtl="0">
              <a:lnSpc>
                <a:spcPct val="85000"/>
              </a:lnSpc>
              <a:spcBef>
                <a:spcPct val="30000"/>
              </a:spcBef>
            </a:pPr>
            <a:r>
              <a:rPr lang="fr-FR"/>
              <a:t>Après avoir effacé le startup-config, rechargez le périphérique pour effacer le fichier running-config de la RAM. </a:t>
            </a:r>
          </a:p>
        </p:txBody>
      </p:sp>
      <p:pic>
        <p:nvPicPr>
          <p:cNvPr id="6" name="Picture 5">
            <a:extLst>
              <a:ext uri="{FF2B5EF4-FFF2-40B4-BE49-F238E27FC236}">
                <a16:creationId xmlns:a16="http://schemas.microsoft.com/office/drawing/2014/main" id="{7D34B416-7F0C-F94A-8800-45BC8F45BF8F}"/>
              </a:ext>
            </a:extLst>
          </p:cNvPr>
          <p:cNvPicPr>
            <a:picLocks noChangeAspect="1"/>
          </p:cNvPicPr>
          <p:nvPr/>
        </p:nvPicPr>
        <p:blipFill>
          <a:blip r:embed="rId4"/>
          <a:stretch>
            <a:fillRect/>
          </a:stretch>
        </p:blipFill>
        <p:spPr>
          <a:xfrm>
            <a:off x="4576492" y="1279716"/>
            <a:ext cx="4403011" cy="578083"/>
          </a:xfrm>
          <a:prstGeom prst="rect">
            <a:avLst/>
          </a:prstGeom>
        </p:spPr>
      </p:pic>
      <p:pic>
        <p:nvPicPr>
          <p:cNvPr id="2" name="Picture 1">
            <a:extLst>
              <a:ext uri="{FF2B5EF4-FFF2-40B4-BE49-F238E27FC236}">
                <a16:creationId xmlns:a16="http://schemas.microsoft.com/office/drawing/2014/main" id="{251490C5-758B-324F-9836-42699B382445}"/>
              </a:ext>
            </a:extLst>
          </p:cNvPr>
          <p:cNvPicPr>
            <a:picLocks noChangeAspect="1"/>
          </p:cNvPicPr>
          <p:nvPr/>
        </p:nvPicPr>
        <p:blipFill>
          <a:blip r:embed="rId5"/>
          <a:stretch>
            <a:fillRect/>
          </a:stretch>
        </p:blipFill>
        <p:spPr>
          <a:xfrm>
            <a:off x="4567510" y="3220977"/>
            <a:ext cx="4411993" cy="642807"/>
          </a:xfrm>
          <a:prstGeom prst="rect">
            <a:avLst/>
          </a:prstGeom>
        </p:spPr>
      </p:pic>
    </p:spTree>
    <p:custDataLst>
      <p:tags r:id="rId1"/>
    </p:custDataLst>
    <p:extLst>
      <p:ext uri="{BB962C8B-B14F-4D97-AF65-F5344CB8AC3E}">
        <p14:creationId xmlns:p14="http://schemas.microsoft.com/office/powerpoint/2010/main" val="3906801152"/>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18872"/>
            <a:ext cx="9144000" cy="592921"/>
          </a:xfrm>
        </p:spPr>
        <p:txBody>
          <a:bodyPr/>
          <a:lstStyle/>
          <a:p>
            <a:pPr rtl="0"/>
            <a:r>
              <a:rPr sz="1600" lang="fr-FR"/>
              <a:t>Enregistrer les configuration</a:t>
            </a:r>
            <a:br>
              <a:rPr lang="en-US" altLang="en-US" dirty="0"/>
            </a:br>
            <a:r>
              <a:rPr lang="fr-FR"/>
              <a:t>Vidéo – Modifier la configuration en cours</a:t>
            </a:r>
          </a:p>
        </p:txBody>
      </p:sp>
      <p:sp>
        <p:nvSpPr>
          <p:cNvPr id="4" name="Rectangle 6">
            <a:extLst>
              <a:ext uri="{FF2B5EF4-FFF2-40B4-BE49-F238E27FC236}">
                <a16:creationId xmlns:a16="http://schemas.microsoft.com/office/drawing/2014/main" id="{AE217619-873A-8243-BF56-AA8210C3E72D}"/>
              </a:ext>
            </a:extLst>
          </p:cNvPr>
          <p:cNvSpPr>
            <a:spLocks noGrp="1" noChangeArrowheads="1"/>
          </p:cNvSpPr>
          <p:nvPr>
            <p:ph idx="1"/>
          </p:nvPr>
        </p:nvSpPr>
        <p:spPr>
          <a:xfrm>
            <a:off x="179882" y="1034322"/>
            <a:ext cx="8649325" cy="3522688"/>
          </a:xfrm>
        </p:spPr>
        <p:txBody>
          <a:bodyPr/>
          <a:lstStyle/>
          <a:p>
            <a:pPr marL="0" indent="0" rtl="0">
              <a:buNone/>
            </a:pPr>
            <a:r>
              <a:rPr lang="fr-FR"/>
              <a:t>Cette vidéo présentera les points suivants : </a:t>
            </a:r>
          </a:p>
          <a:p>
            <a:pPr lvl="1" rtl="0"/>
            <a:r>
              <a:rPr sz="1500" lang="fr-FR"/>
              <a:t>Copiez le fichier running-config dans le fichier startup-config</a:t>
            </a:r>
          </a:p>
          <a:p>
            <a:pPr lvl="1" rtl="0"/>
            <a:r>
              <a:rPr sz="1500" lang="fr-FR"/>
              <a:t>Afficher les fichiers dans le répertoire flash ou NVRAM</a:t>
            </a:r>
          </a:p>
          <a:p>
            <a:pPr lvl="1" rtl="0"/>
            <a:r>
              <a:rPr sz="1500" lang="fr-FR"/>
              <a:t>l'abréviation de commande.</a:t>
            </a:r>
          </a:p>
          <a:p>
            <a:pPr lvl="1" rtl="0"/>
            <a:r>
              <a:rPr sz="1500" lang="fr-FR"/>
              <a:t>Supprimez le fichier de configuration initiale.</a:t>
            </a:r>
          </a:p>
          <a:p>
            <a:pPr lvl="1" rtl="0"/>
            <a:r>
              <a:rPr sz="1500" lang="fr-FR"/>
              <a:t>Copiez le fichiers start-config dans le fichier running-config</a:t>
            </a:r>
          </a:p>
          <a:p>
            <a:endParaRPr lang="en-US" dirty="0"/>
          </a:p>
          <a:p>
            <a:pPr marL="0" indent="0">
              <a:buNone/>
            </a:pPr>
            <a:endParaRPr lang="en-US" dirty="0"/>
          </a:p>
          <a:p>
            <a:endParaRPr lang="en-US" altLang="ja-JP" dirty="0"/>
          </a:p>
        </p:txBody>
      </p:sp>
    </p:spTree>
    <p:custDataLst>
      <p:tags r:id="rId1"/>
    </p:custDataLst>
    <p:extLst>
      <p:ext uri="{BB962C8B-B14F-4D97-AF65-F5344CB8AC3E}">
        <p14:creationId xmlns:p14="http://schemas.microsoft.com/office/powerpoint/2010/main" val="2614013740"/>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Enregistrement des configurations</a:t>
            </a:r>
            <a:br>
              <a:rPr lang="en-US" sz="1600" dirty="0">
                <a:latin typeface="Arial" charset="0"/>
              </a:rPr>
            </a:br>
            <a:r>
              <a:rPr lang="fr-FR">
                <a:latin typeface="Arial" charset="0"/>
              </a:rPr>
              <a:t>Capture de la configuration dans un fichier texte</a:t>
            </a:r>
          </a:p>
        </p:txBody>
      </p:sp>
      <p:sp>
        <p:nvSpPr>
          <p:cNvPr id="4" name="Content Placeholder 3"/>
          <p:cNvSpPr>
            <a:spLocks noGrp="1"/>
          </p:cNvSpPr>
          <p:nvPr>
            <p:ph idx="1"/>
          </p:nvPr>
        </p:nvSpPr>
        <p:spPr>
          <a:xfrm>
            <a:off x="145357" y="1025868"/>
            <a:ext cx="4426643" cy="2606852"/>
          </a:xfrm>
        </p:spPr>
        <p:txBody>
          <a:bodyPr/>
          <a:lstStyle/>
          <a:p>
            <a:pPr marL="0" indent="0" rtl="0">
              <a:lnSpc>
                <a:spcPct val="85000"/>
              </a:lnSpc>
              <a:spcBef>
                <a:spcPct val="30000"/>
              </a:spcBef>
              <a:buNone/>
            </a:pPr>
            <a:r>
              <a:rPr lang="fr-FR"/>
              <a:t>Vous pouvez aussi enregistrer et archiver les fichiers de configuration dans un document texte. </a:t>
            </a:r>
          </a:p>
          <a:p>
            <a:pPr rtl="0">
              <a:lnSpc>
                <a:spcPct val="85000"/>
              </a:lnSpc>
              <a:spcBef>
                <a:spcPct val="30000"/>
              </a:spcBef>
              <a:buFont typeface="Arial" panose="020B0604020202020204" pitchFamily="34" charset="0"/>
              <a:buChar char="•"/>
            </a:pPr>
            <a:r>
              <a:rPr b="true" lang="fr-FR"/>
              <a:t>Étape 1.</a:t>
            </a:r>
            <a:r>
              <a:rPr lang="fr-FR"/>
              <a:t> Ouvrez un logiciel d'émulation de terminal, tel que PuTTY ou Tera Term, connecté à un commutateur.</a:t>
            </a:r>
          </a:p>
          <a:p>
            <a:pPr rtl="0">
              <a:lnSpc>
                <a:spcPct val="85000"/>
              </a:lnSpc>
              <a:spcBef>
                <a:spcPct val="30000"/>
              </a:spcBef>
              <a:buFont typeface="Arial" panose="020B0604020202020204" pitchFamily="34" charset="0"/>
              <a:buChar char="•"/>
            </a:pPr>
            <a:r>
              <a:rPr b="true" lang="fr-FR"/>
              <a:t>Étape 2.</a:t>
            </a:r>
            <a:r>
              <a:rPr lang="fr-FR"/>
              <a:t> Activez l'enregistrement dans le logiciel de terminal, et attribuez un nom et un emplacement de fichier pour enregistrer le fichier journal. La figure indique que </a:t>
            </a:r>
            <a:r>
              <a:rPr b="true" lang="fr-FR"/>
              <a:t>All session output</a:t>
            </a:r>
            <a:r>
              <a:rPr lang="fr-FR"/>
              <a:t> seront capturés dans le fichier spécifié (i.e., MySwitchLogs).</a:t>
            </a:r>
          </a:p>
        </p:txBody>
      </p:sp>
      <p:pic>
        <p:nvPicPr>
          <p:cNvPr id="3" name="Picture 2">
            <a:extLst>
              <a:ext uri="{FF2B5EF4-FFF2-40B4-BE49-F238E27FC236}">
                <a16:creationId xmlns:a16="http://schemas.microsoft.com/office/drawing/2014/main" id="{236032B8-D700-E144-B6B6-769AEAE14D01}"/>
              </a:ext>
            </a:extLst>
          </p:cNvPr>
          <p:cNvPicPr>
            <a:picLocks noChangeAspect="1"/>
          </p:cNvPicPr>
          <p:nvPr/>
        </p:nvPicPr>
        <p:blipFill>
          <a:blip r:embed="rId4"/>
          <a:stretch>
            <a:fillRect/>
          </a:stretch>
        </p:blipFill>
        <p:spPr>
          <a:xfrm>
            <a:off x="5262303" y="798944"/>
            <a:ext cx="3097246" cy="3060700"/>
          </a:xfrm>
          <a:prstGeom prst="rect">
            <a:avLst/>
          </a:prstGeom>
        </p:spPr>
      </p:pic>
    </p:spTree>
    <p:custDataLst>
      <p:tags r:id="rId1"/>
    </p:custDataLst>
    <p:extLst>
      <p:ext uri="{BB962C8B-B14F-4D97-AF65-F5344CB8AC3E}">
        <p14:creationId xmlns:p14="http://schemas.microsoft.com/office/powerpoint/2010/main" val="226712653"/>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Enregistrement des configurations</a:t>
            </a:r>
            <a:br>
              <a:rPr lang="en-US" dirty="0">
                <a:latin typeface="Arial" charset="0"/>
              </a:rPr>
            </a:br>
            <a:r>
              <a:rPr lang="fr-FR">
                <a:latin typeface="Arial" charset="0"/>
              </a:rPr>
              <a:t>Capture de la configuration dans un fichier texte (suite)</a:t>
            </a:r>
          </a:p>
        </p:txBody>
      </p:sp>
      <p:sp>
        <p:nvSpPr>
          <p:cNvPr id="4" name="Content Placeholder 3"/>
          <p:cNvSpPr>
            <a:spLocks noGrp="1"/>
          </p:cNvSpPr>
          <p:nvPr>
            <p:ph idx="1"/>
          </p:nvPr>
        </p:nvSpPr>
        <p:spPr>
          <a:xfrm>
            <a:off x="145357" y="1025868"/>
            <a:ext cx="4426643" cy="2032292"/>
          </a:xfrm>
        </p:spPr>
        <p:txBody>
          <a:bodyPr/>
          <a:lstStyle/>
          <a:p>
            <a:pPr rtl="0">
              <a:lnSpc>
                <a:spcPct val="85000"/>
              </a:lnSpc>
              <a:spcBef>
                <a:spcPct val="30000"/>
              </a:spcBef>
              <a:buFont typeface="Arial" panose="020B0604020202020204" pitchFamily="34" charset="0"/>
              <a:buChar char="•"/>
            </a:pPr>
            <a:r>
              <a:rPr b="true" lang="fr-FR"/>
              <a:t>Étape 3.</a:t>
            </a:r>
            <a:r>
              <a:rPr lang="fr-FR"/>
              <a:t> Exécutez la command </a:t>
            </a:r>
            <a:r>
              <a:rPr b="true" lang="fr-FR"/>
              <a:t>show running-config</a:t>
            </a:r>
            <a:r>
              <a:rPr lang="fr-FR"/>
              <a:t> ou </a:t>
            </a:r>
            <a:r>
              <a:rPr b="true" lang="fr-FR"/>
              <a:t>show startup-config</a:t>
            </a:r>
            <a:r>
              <a:rPr lang="fr-FR"/>
              <a:t> à l'invite du mode d'exécution privilégié. Le texte affiché dans la fenêtre du terminal est alors placé dans le fichier choisi.</a:t>
            </a:r>
            <a:r>
              <a:rPr b="true" lang="fr-FR"/>
              <a:t> </a:t>
            </a:r>
          </a:p>
          <a:p>
            <a:pPr rtl="0">
              <a:lnSpc>
                <a:spcPct val="85000"/>
              </a:lnSpc>
              <a:spcBef>
                <a:spcPct val="30000"/>
              </a:spcBef>
              <a:buFont typeface="Arial" panose="020B0604020202020204" pitchFamily="34" charset="0"/>
              <a:buChar char="•"/>
            </a:pPr>
            <a:r>
              <a:rPr b="true" lang="fr-FR"/>
              <a:t>Étape 4.</a:t>
            </a:r>
            <a:r>
              <a:rPr lang="fr-FR"/>
              <a:t> Désactivez l'enregistrement dans le logiciel de terminal. La figure montre comment désactiver l'enregistrement en choisissant l'option d'ouverture de session </a:t>
            </a:r>
            <a:r>
              <a:rPr b="true" lang="fr-FR"/>
              <a:t>None</a:t>
            </a:r>
            <a:r>
              <a:rPr lang="fr-FR"/>
              <a:t> </a:t>
            </a:r>
          </a:p>
        </p:txBody>
      </p:sp>
      <p:sp>
        <p:nvSpPr>
          <p:cNvPr id="7" name="TextBox 6">
            <a:extLst>
              <a:ext uri="{FF2B5EF4-FFF2-40B4-BE49-F238E27FC236}">
                <a16:creationId xmlns:a16="http://schemas.microsoft.com/office/drawing/2014/main" id="{3063EBE3-D0C8-1649-B1E6-3A809EA2B12E}"/>
              </a:ext>
            </a:extLst>
          </p:cNvPr>
          <p:cNvSpPr txBox="1"/>
          <p:nvPr/>
        </p:nvSpPr>
        <p:spPr>
          <a:xfrm>
            <a:off x="145357" y="3392887"/>
            <a:ext cx="4644390" cy="954107"/>
          </a:xfrm>
          <a:prstGeom prst="rect">
            <a:avLst/>
          </a:prstGeom>
          <a:noFill/>
        </p:spPr>
        <p:txBody>
          <a:bodyPr wrap="square" rtlCol="0">
            <a:spAutoFit/>
          </a:bodyPr>
          <a:lstStyle/>
          <a:p>
            <a:pPr rtl="0"/>
            <a:r>
              <a:rPr sz="1400" lang="fr-FR">
                <a:solidFill>
                  <a:srgbClr val="000000"/>
                </a:solidFill>
              </a:rPr>
              <a:t>Remarque: Le fichier texte créé peut être utilisé comme enregistrement de la façon dont le périphérique est actuellement implémenté. Il peut être nécessaire de modifier le fichier avant de l'utiliser afin de restaurer une configuration enregistrée sur un périphérique.</a:t>
            </a:r>
          </a:p>
        </p:txBody>
      </p:sp>
      <p:pic>
        <p:nvPicPr>
          <p:cNvPr id="5" name="Picture 4">
            <a:extLst>
              <a:ext uri="{FF2B5EF4-FFF2-40B4-BE49-F238E27FC236}">
                <a16:creationId xmlns:a16="http://schemas.microsoft.com/office/drawing/2014/main" id="{25F37528-5FAE-AF40-98B6-5AD607DD4472}"/>
              </a:ext>
            </a:extLst>
          </p:cNvPr>
          <p:cNvPicPr>
            <a:picLocks noChangeAspect="1"/>
          </p:cNvPicPr>
          <p:nvPr/>
        </p:nvPicPr>
        <p:blipFill>
          <a:blip r:embed="rId4"/>
          <a:stretch>
            <a:fillRect/>
          </a:stretch>
        </p:blipFill>
        <p:spPr>
          <a:xfrm>
            <a:off x="5324475" y="1207192"/>
            <a:ext cx="3302000" cy="508000"/>
          </a:xfrm>
          <a:prstGeom prst="rect">
            <a:avLst/>
          </a:prstGeom>
        </p:spPr>
      </p:pic>
      <p:pic>
        <p:nvPicPr>
          <p:cNvPr id="2" name="Picture 1">
            <a:extLst>
              <a:ext uri="{FF2B5EF4-FFF2-40B4-BE49-F238E27FC236}">
                <a16:creationId xmlns:a16="http://schemas.microsoft.com/office/drawing/2014/main" id="{0B73C8A3-8D0C-BD49-BC45-77D5A34CE2AB}"/>
              </a:ext>
            </a:extLst>
          </p:cNvPr>
          <p:cNvPicPr>
            <a:picLocks noChangeAspect="1"/>
          </p:cNvPicPr>
          <p:nvPr/>
        </p:nvPicPr>
        <p:blipFill>
          <a:blip r:embed="rId5"/>
          <a:stretch>
            <a:fillRect/>
          </a:stretch>
        </p:blipFill>
        <p:spPr>
          <a:xfrm>
            <a:off x="5690870" y="2123440"/>
            <a:ext cx="2569210" cy="2538895"/>
          </a:xfrm>
          <a:prstGeom prst="rect">
            <a:avLst/>
          </a:prstGeom>
        </p:spPr>
      </p:pic>
    </p:spTree>
    <p:custDataLst>
      <p:tags r:id="rId1"/>
    </p:custDataLst>
    <p:extLst>
      <p:ext uri="{BB962C8B-B14F-4D97-AF65-F5344CB8AC3E}">
        <p14:creationId xmlns:p14="http://schemas.microsoft.com/office/powerpoint/2010/main" val="3119728335"/>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18872"/>
            <a:ext cx="9144000" cy="592921"/>
          </a:xfrm>
        </p:spPr>
        <p:txBody>
          <a:bodyPr/>
          <a:lstStyle/>
          <a:p>
            <a:pPr rtl="0"/>
            <a:r>
              <a:rPr sz="1600" lang="fr-FR"/>
              <a:t>Enregistrement des configurations</a:t>
            </a:r>
            <a:br>
              <a:rPr lang="en-US" altLang="en-US" dirty="0"/>
            </a:br>
            <a:r>
              <a:rPr lang="fr-FR"/>
              <a:t>Packet Tracer - Configuration des paramètres initiaux du commutateur</a:t>
            </a:r>
          </a:p>
        </p:txBody>
      </p:sp>
      <p:sp>
        <p:nvSpPr>
          <p:cNvPr id="5" name="Rectangle 6">
            <a:extLst>
              <a:ext uri="{FF2B5EF4-FFF2-40B4-BE49-F238E27FC236}">
                <a16:creationId xmlns:a16="http://schemas.microsoft.com/office/drawing/2014/main" id="{90913010-55BD-654E-8C45-7CAB421D7CC5}"/>
              </a:ext>
            </a:extLst>
          </p:cNvPr>
          <p:cNvSpPr>
            <a:spLocks noGrp="1" noChangeArrowheads="1"/>
          </p:cNvSpPr>
          <p:nvPr>
            <p:ph idx="1"/>
          </p:nvPr>
        </p:nvSpPr>
        <p:spPr>
          <a:xfrm>
            <a:off x="179882" y="1034322"/>
            <a:ext cx="8649325" cy="3522688"/>
          </a:xfrm>
        </p:spPr>
        <p:txBody>
          <a:bodyPr/>
          <a:lstStyle/>
          <a:p>
            <a:pPr marL="0" indent="0" rtl="0">
              <a:buNone/>
            </a:pPr>
            <a:r>
              <a:rPr lang="fr-FR"/>
              <a:t>Dans le cadre de ce Packet Tracer, vous ferez ce qui suit : </a:t>
            </a:r>
          </a:p>
          <a:p>
            <a:pPr rtl="0">
              <a:buFont typeface="Arial" panose="020B0604020202020204" pitchFamily="34" charset="0"/>
              <a:buChar char="•"/>
            </a:pPr>
            <a:r>
              <a:rPr lang="fr-FR"/>
              <a:t>Vérification de la configuration par défaut du commutateur</a:t>
            </a:r>
          </a:p>
          <a:p>
            <a:pPr rtl="0">
              <a:buFont typeface="Arial" panose="020B0604020202020204" pitchFamily="34" charset="0"/>
              <a:buChar char="•"/>
            </a:pPr>
            <a:r>
              <a:rPr lang="fr-FR"/>
              <a:t>Configuration des paramètres initiaux du commutateur</a:t>
            </a:r>
          </a:p>
          <a:p>
            <a:pPr rtl="0">
              <a:buFont typeface="Arial" panose="020B0604020202020204" pitchFamily="34" charset="0"/>
              <a:buChar char="•"/>
            </a:pPr>
            <a:r>
              <a:rPr lang="fr-FR"/>
              <a:t>Configuration d'une bannière MOTD</a:t>
            </a:r>
          </a:p>
          <a:p>
            <a:pPr rtl="0">
              <a:buFont typeface="Arial" panose="020B0604020202020204" pitchFamily="34" charset="0"/>
              <a:buChar char="•"/>
            </a:pPr>
            <a:r>
              <a:rPr lang="fr-FR"/>
              <a:t>Enregistrer les fichiers de configuration dans la mémoire NVRAM</a:t>
            </a:r>
          </a:p>
          <a:p>
            <a:pPr rtl="0">
              <a:buFont typeface="Arial" panose="020B0604020202020204" pitchFamily="34" charset="0"/>
              <a:buChar char="•"/>
            </a:pPr>
            <a:r>
              <a:rPr lang="fr-FR"/>
              <a:t>Configurer un second commutateur</a:t>
            </a:r>
          </a:p>
          <a:p>
            <a:pPr marL="0" indent="0">
              <a:buNone/>
            </a:pPr>
            <a:endParaRPr lang="en-US" dirty="0"/>
          </a:p>
          <a:p>
            <a:endParaRPr lang="en-US" altLang="ja-JP" dirty="0"/>
          </a:p>
        </p:txBody>
      </p:sp>
    </p:spTree>
    <p:custDataLst>
      <p:tags r:id="rId1"/>
    </p:custDataLst>
    <p:extLst>
      <p:ext uri="{BB962C8B-B14F-4D97-AF65-F5344CB8AC3E}">
        <p14:creationId xmlns:p14="http://schemas.microsoft.com/office/powerpoint/2010/main" val="300979588"/>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98320"/>
            <a:ext cx="8280314" cy="919480"/>
          </a:xfrm>
        </p:spPr>
        <p:txBody>
          <a:bodyPr/>
          <a:lstStyle/>
          <a:p>
            <a:pPr rtl="0"/>
            <a:r>
              <a:rPr lang="fr-FR">
                <a:solidFill>
                  <a:schemeClr val="accent5">
                    <a:lumMod val="40000"/>
                    <a:lumOff val="60000"/>
                  </a:schemeClr>
                </a:solidFill>
              </a:rPr>
              <a:t>2.6 Ports et adresses</a:t>
            </a:r>
          </a:p>
        </p:txBody>
      </p:sp>
    </p:spTree>
    <p:custDataLst>
      <p:tags r:id="rId1"/>
    </p:custDataLst>
    <p:extLst>
      <p:ext uri="{BB962C8B-B14F-4D97-AF65-F5344CB8AC3E}">
        <p14:creationId xmlns:p14="http://schemas.microsoft.com/office/powerpoint/2010/main" val="827754946"/>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Ports et adresses</a:t>
            </a:r>
            <a:br>
              <a:rPr lang="en-US" dirty="0">
                <a:latin typeface="Arial" charset="0"/>
              </a:rPr>
            </a:br>
            <a:r>
              <a:rPr lang="fr-FR">
                <a:latin typeface="Arial" charset="0"/>
              </a:rPr>
              <a:t>Présentation de l'adressage IP</a:t>
            </a:r>
          </a:p>
        </p:txBody>
      </p:sp>
      <p:sp>
        <p:nvSpPr>
          <p:cNvPr id="4" name="Content Placeholder 3"/>
          <p:cNvSpPr>
            <a:spLocks noGrp="1"/>
          </p:cNvSpPr>
          <p:nvPr>
            <p:ph idx="1"/>
          </p:nvPr>
        </p:nvSpPr>
        <p:spPr>
          <a:xfrm>
            <a:off x="145357" y="878028"/>
            <a:ext cx="4966970" cy="3470452"/>
          </a:xfrm>
        </p:spPr>
        <p:txBody>
          <a:bodyPr/>
          <a:lstStyle/>
          <a:p>
            <a:pPr rtl="0">
              <a:lnSpc>
                <a:spcPct val="85000"/>
              </a:lnSpc>
              <a:spcBef>
                <a:spcPct val="30000"/>
              </a:spcBef>
              <a:buFont typeface="Arial" panose="020B0604020202020204" pitchFamily="34" charset="0"/>
              <a:buChar char="•"/>
            </a:pPr>
            <a:r>
              <a:rPr sz="1600" lang="fr-FR"/>
              <a:t>L'utilisation des adresses IP est le principal moyen permettant aux périphériques de se localiser les uns les autres et d'établir la communication de bout en bout sur Internet. </a:t>
            </a:r>
          </a:p>
          <a:p>
            <a:pPr rtl="0">
              <a:lnSpc>
                <a:spcPct val="85000"/>
              </a:lnSpc>
              <a:spcBef>
                <a:spcPct val="30000"/>
              </a:spcBef>
              <a:buFont typeface="Arial" panose="020B0604020202020204" pitchFamily="34" charset="0"/>
              <a:buChar char="•"/>
            </a:pPr>
            <a:r>
              <a:rPr sz="1600" lang="fr-FR"/>
              <a:t>La structure d'une adresse IPv4 est appelée «notation décimale à point» et est composée de quatre nombres décimaux compris entre 0 et 255.</a:t>
            </a:r>
          </a:p>
          <a:p>
            <a:pPr rtl="0">
              <a:lnSpc>
                <a:spcPct val="85000"/>
              </a:lnSpc>
              <a:spcBef>
                <a:spcPct val="30000"/>
              </a:spcBef>
              <a:buFont typeface="Arial" panose="020B0604020202020204" pitchFamily="34" charset="0"/>
              <a:buChar char="•"/>
            </a:pPr>
            <a:r>
              <a:rPr sz="1600" lang="fr-FR"/>
              <a:t>Un masque de sous-réseau IPv4 est une valeur 32 bits qui différencie la partie réseau de l'adresse de la partie hôte. Associé à l'adresse IPv4, le masque de sous-réseau détermine à quel sous-réseau spécifique le périphérique appartient.</a:t>
            </a:r>
          </a:p>
          <a:p>
            <a:pPr rtl="0">
              <a:lnSpc>
                <a:spcPct val="85000"/>
              </a:lnSpc>
              <a:spcBef>
                <a:spcPct val="30000"/>
              </a:spcBef>
              <a:buFont typeface="Arial" panose="020B0604020202020204" pitchFamily="34" charset="0"/>
              <a:buChar char="•"/>
            </a:pPr>
            <a:r>
              <a:rPr sz="1600" lang="fr-FR"/>
              <a:t>L'adresse de passerelle par défaut est l'adresse IP du routeur que l'hôte utilisera pour accéder aux réseaux distants, y compris à Internet.</a:t>
            </a:r>
          </a:p>
        </p:txBody>
      </p:sp>
      <p:pic>
        <p:nvPicPr>
          <p:cNvPr id="2" name="Picture 1">
            <a:extLst>
              <a:ext uri="{FF2B5EF4-FFF2-40B4-BE49-F238E27FC236}">
                <a16:creationId xmlns:a16="http://schemas.microsoft.com/office/drawing/2014/main" id="{07712ECD-1A31-894A-9A63-9B7391FF2883}"/>
              </a:ext>
            </a:extLst>
          </p:cNvPr>
          <p:cNvPicPr>
            <a:picLocks noChangeAspect="1"/>
          </p:cNvPicPr>
          <p:nvPr/>
        </p:nvPicPr>
        <p:blipFill>
          <a:blip r:embed="rId4"/>
          <a:stretch>
            <a:fillRect/>
          </a:stretch>
        </p:blipFill>
        <p:spPr>
          <a:xfrm>
            <a:off x="5431789" y="798944"/>
            <a:ext cx="2805347" cy="3185972"/>
          </a:xfrm>
          <a:prstGeom prst="rect">
            <a:avLst/>
          </a:prstGeom>
        </p:spPr>
      </p:pic>
    </p:spTree>
    <p:custDataLst>
      <p:tags r:id="rId1"/>
    </p:custDataLst>
    <p:extLst>
      <p:ext uri="{BB962C8B-B14F-4D97-AF65-F5344CB8AC3E}">
        <p14:creationId xmlns:p14="http://schemas.microsoft.com/office/powerpoint/2010/main" val="217532378"/>
      </p:ext>
    </p:extLst>
  </p:cSld>
  <p:clrMapOvr>
    <a:masterClrMapping/>
  </p:clrMapOvr>
  <p:transition spd="slow">
    <p:wipe/>
  </p:transition>
</p:sld>
</file>

<file path=ppt/slides/slide5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Ports et adresses</a:t>
            </a:r>
            <a:br>
              <a:rPr lang="en-US" dirty="0">
                <a:latin typeface="Arial" charset="0"/>
              </a:rPr>
            </a:br>
            <a:r>
              <a:rPr lang="fr-FR">
                <a:latin typeface="Arial" charset="0"/>
              </a:rPr>
              <a:t>Présentation de l'adressage IP (suite)</a:t>
            </a:r>
          </a:p>
        </p:txBody>
      </p:sp>
      <p:sp>
        <p:nvSpPr>
          <p:cNvPr id="4" name="Content Placeholder 3"/>
          <p:cNvSpPr>
            <a:spLocks noGrp="1"/>
          </p:cNvSpPr>
          <p:nvPr>
            <p:ph idx="1"/>
          </p:nvPr>
        </p:nvSpPr>
        <p:spPr>
          <a:xfrm>
            <a:off x="145357" y="878028"/>
            <a:ext cx="4426643" cy="2483330"/>
          </a:xfrm>
        </p:spPr>
        <p:txBody>
          <a:bodyPr/>
          <a:lstStyle/>
          <a:p>
            <a:pPr rtl="0">
              <a:lnSpc>
                <a:spcPct val="85000"/>
              </a:lnSpc>
              <a:spcBef>
                <a:spcPct val="30000"/>
              </a:spcBef>
              <a:buFont typeface="Arial" panose="020B0604020202020204" pitchFamily="34" charset="0"/>
              <a:buChar char="•"/>
            </a:pPr>
            <a:r>
              <a:rPr sz="1600" lang="fr-FR"/>
              <a:t>Les adresses IPv6 ont une longueur de 128 bits et sont notées sous forme de chaînes de valeurs hexadécimales. Tous les groupes de 4 bits sont représentés par un caractère hexadécimal unique, pour un total de 32 valeurs hexadécimales. Les groupes de quatre chiffres hexadécimaux sont séparés par un deux-points «:». </a:t>
            </a:r>
          </a:p>
          <a:p>
            <a:pPr rtl="0">
              <a:lnSpc>
                <a:spcPct val="85000"/>
              </a:lnSpc>
              <a:spcBef>
                <a:spcPct val="30000"/>
              </a:spcBef>
              <a:buFont typeface="Arial" panose="020B0604020202020204" pitchFamily="34" charset="0"/>
              <a:buChar char="•"/>
            </a:pPr>
            <a:r>
              <a:rPr sz="1600" lang="fr-FR"/>
              <a:t>Les adresses IPv6 ne sont pas sensibles à la casse et peuvent être notées en minuscules ou en majuscules.</a:t>
            </a:r>
          </a:p>
        </p:txBody>
      </p:sp>
      <p:sp>
        <p:nvSpPr>
          <p:cNvPr id="5" name="Rectangle 4">
            <a:extLst>
              <a:ext uri="{FF2B5EF4-FFF2-40B4-BE49-F238E27FC236}">
                <a16:creationId xmlns:a16="http://schemas.microsoft.com/office/drawing/2014/main" id="{9D152806-A70C-3F40-B8E0-3738FD2C1D8A}"/>
              </a:ext>
            </a:extLst>
          </p:cNvPr>
          <p:cNvSpPr/>
          <p:nvPr/>
        </p:nvSpPr>
        <p:spPr>
          <a:xfrm>
            <a:off x="355600" y="3361358"/>
            <a:ext cx="4572000" cy="738664"/>
          </a:xfrm>
          <a:prstGeom prst="rect">
            <a:avLst/>
          </a:prstGeom>
        </p:spPr>
        <p:txBody>
          <a:bodyPr>
            <a:spAutoFit/>
          </a:bodyPr>
          <a:lstStyle/>
          <a:p>
            <a:pPr rtl="0"/>
            <a:r>
              <a:rPr sz="1400" b="true" lang="fr-FR">
                <a:solidFill>
                  <a:srgbClr val="000000"/>
                </a:solidFill>
                <a:latin typeface="CiscoSans"/>
              </a:rPr>
              <a:t>Remarque</a:t>
            </a:r>
            <a:r>
              <a:rPr sz="1400" lang="fr-FR">
                <a:solidFill>
                  <a:srgbClr val="000000"/>
                </a:solidFill>
                <a:latin typeface="CiscoSans"/>
              </a:rPr>
              <a:t>: dans ce cours, «IP» fait référence aux protocoles IPv4 et IPv6. L'IPv6 est la version la plus récente de l'IP et remplace l'IPv4, plus courant.</a:t>
            </a:r>
          </a:p>
        </p:txBody>
      </p:sp>
      <p:pic>
        <p:nvPicPr>
          <p:cNvPr id="3" name="Picture 2">
            <a:extLst>
              <a:ext uri="{FF2B5EF4-FFF2-40B4-BE49-F238E27FC236}">
                <a16:creationId xmlns:a16="http://schemas.microsoft.com/office/drawing/2014/main" id="{0D6AA326-B67D-1641-A8A7-873233FFDF3A}"/>
              </a:ext>
            </a:extLst>
          </p:cNvPr>
          <p:cNvPicPr>
            <a:picLocks noChangeAspect="1"/>
          </p:cNvPicPr>
          <p:nvPr/>
        </p:nvPicPr>
        <p:blipFill>
          <a:blip r:embed="rId4"/>
          <a:stretch>
            <a:fillRect/>
          </a:stretch>
        </p:blipFill>
        <p:spPr>
          <a:xfrm>
            <a:off x="5078730" y="798944"/>
            <a:ext cx="3562384" cy="2992932"/>
          </a:xfrm>
          <a:prstGeom prst="rect">
            <a:avLst/>
          </a:prstGeom>
        </p:spPr>
      </p:pic>
    </p:spTree>
    <p:custDataLst>
      <p:tags r:id="rId1"/>
    </p:custDataLst>
    <p:extLst>
      <p:ext uri="{BB962C8B-B14F-4D97-AF65-F5344CB8AC3E}">
        <p14:creationId xmlns:p14="http://schemas.microsoft.com/office/powerpoint/2010/main" val="1088856760"/>
      </p:ext>
    </p:extLst>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Ports et adresses</a:t>
            </a:r>
            <a:br>
              <a:rPr lang="en-US" dirty="0">
                <a:latin typeface="Arial" charset="0"/>
              </a:rPr>
            </a:br>
            <a:r>
              <a:rPr lang="fr-FR">
                <a:latin typeface="Arial" charset="0"/>
              </a:rPr>
              <a:t>Interfaces et ports</a:t>
            </a:r>
          </a:p>
        </p:txBody>
      </p:sp>
      <p:sp>
        <p:nvSpPr>
          <p:cNvPr id="4" name="Content Placeholder 3"/>
          <p:cNvSpPr>
            <a:spLocks noGrp="1"/>
          </p:cNvSpPr>
          <p:nvPr>
            <p:ph idx="1"/>
          </p:nvPr>
        </p:nvSpPr>
        <p:spPr>
          <a:xfrm>
            <a:off x="145357" y="798944"/>
            <a:ext cx="3976376" cy="3823856"/>
          </a:xfrm>
        </p:spPr>
        <p:txBody>
          <a:bodyPr/>
          <a:lstStyle/>
          <a:p>
            <a:pPr rtl="0">
              <a:lnSpc>
                <a:spcPct val="85000"/>
              </a:lnSpc>
              <a:spcBef>
                <a:spcPct val="30000"/>
              </a:spcBef>
              <a:buFont typeface="Arial" panose="020B0604020202020204" pitchFamily="34" charset="0"/>
              <a:buChar char="•"/>
            </a:pPr>
            <a:r>
              <a:rPr lang="fr-FR"/>
              <a:t>Les communications réseau dépendent des interfaces des périphériques utilisateur, des interfaces des périphériques réseau et des câbles de connexion.</a:t>
            </a:r>
          </a:p>
          <a:p>
            <a:pPr rtl="0">
              <a:lnSpc>
                <a:spcPct val="85000"/>
              </a:lnSpc>
              <a:spcBef>
                <a:spcPct val="30000"/>
              </a:spcBef>
              <a:buFont typeface="Arial" panose="020B0604020202020204" pitchFamily="34" charset="0"/>
              <a:buChar char="•"/>
            </a:pPr>
            <a:r>
              <a:rPr lang="fr-FR"/>
              <a:t>Ces supports réseau incluent les câbles en cuivre à paires torsadées, les câbles à fibres optiques, les câbles coaxiaux ou la technologie sans fil.</a:t>
            </a:r>
          </a:p>
          <a:p>
            <a:pPr rtl="0">
              <a:buFont typeface="Arial" panose="020B0604020202020204" pitchFamily="34" charset="0"/>
              <a:buChar char="•"/>
            </a:pPr>
            <a:r>
              <a:rPr lang="fr-FR"/>
              <a:t>Les différents types de supports réseau possèdent divers avantages et fonctionnalités. Les différences entre les types de supports de transmission incluent, entre autres:</a:t>
            </a:r>
          </a:p>
          <a:p>
            <a:pPr lvl="3" rtl="0">
              <a:spcAft>
                <a:spcPts val="100"/>
              </a:spcAft>
            </a:pPr>
            <a:r>
              <a:rPr lang="fr-FR"/>
              <a:t>la distance sur laquelle les supports peuvent transporter correctement un signal;</a:t>
            </a:r>
          </a:p>
          <a:p>
            <a:pPr lvl="3" rtl="0">
              <a:spcAft>
                <a:spcPts val="100"/>
              </a:spcAft>
            </a:pPr>
            <a:r>
              <a:rPr lang="fr-FR"/>
              <a:t>l'environnement dans lequel les supports doivent être installés;</a:t>
            </a:r>
          </a:p>
          <a:p>
            <a:pPr lvl="3" rtl="0">
              <a:spcAft>
                <a:spcPts val="100"/>
              </a:spcAft>
            </a:pPr>
            <a:r>
              <a:rPr lang="fr-FR"/>
              <a:t>la quantité de données et le débit de la transmission;</a:t>
            </a:r>
          </a:p>
          <a:p>
            <a:pPr lvl="3" rtl="0">
              <a:spcAft>
                <a:spcPts val="100"/>
              </a:spcAft>
            </a:pPr>
            <a:r>
              <a:rPr lang="fr-FR"/>
              <a:t>le coût des supports et de l'installation.</a:t>
            </a:r>
          </a:p>
          <a:p>
            <a:endParaRPr lang="en-US" dirty="0"/>
          </a:p>
          <a:p>
            <a:pPr marL="0" indent="0">
              <a:lnSpc>
                <a:spcPct val="85000"/>
              </a:lnSpc>
              <a:spcBef>
                <a:spcPct val="30000"/>
              </a:spcBef>
              <a:buNone/>
            </a:pPr>
            <a:endParaRPr lang="en-US" dirty="0"/>
          </a:p>
        </p:txBody>
      </p:sp>
      <p:pic>
        <p:nvPicPr>
          <p:cNvPr id="2" name="Picture 1">
            <a:extLst>
              <a:ext uri="{FF2B5EF4-FFF2-40B4-BE49-F238E27FC236}">
                <a16:creationId xmlns:a16="http://schemas.microsoft.com/office/drawing/2014/main" id="{2D3B82CF-0ABB-FE4B-81D3-C0C9C57EFECC}"/>
              </a:ext>
            </a:extLst>
          </p:cNvPr>
          <p:cNvPicPr>
            <a:picLocks noChangeAspect="1"/>
          </p:cNvPicPr>
          <p:nvPr/>
        </p:nvPicPr>
        <p:blipFill>
          <a:blip r:embed="rId4"/>
          <a:stretch>
            <a:fillRect/>
          </a:stretch>
        </p:blipFill>
        <p:spPr>
          <a:xfrm>
            <a:off x="4121733" y="798944"/>
            <a:ext cx="4595547" cy="3132757"/>
          </a:xfrm>
          <a:prstGeom prst="rect">
            <a:avLst/>
          </a:prstGeom>
        </p:spPr>
      </p:pic>
    </p:spTree>
    <p:custDataLst>
      <p:tags r:id="rId1"/>
    </p:custDataLst>
    <p:extLst>
      <p:ext uri="{BB962C8B-B14F-4D97-AF65-F5344CB8AC3E}">
        <p14:creationId xmlns:p14="http://schemas.microsoft.com/office/powerpoint/2010/main" val="4117726597"/>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eaLnBrk="1" hangingPunct="1" rtl="0"/>
            <a:r>
              <a:rPr lang="fr-FR"/>
              <a:t>Activités du mode physique du Packet Tracer :</a:t>
            </a:r>
          </a:p>
        </p:txBody>
      </p:sp>
      <p:sp>
        <p:nvSpPr>
          <p:cNvPr id="4" name="Rectangle 34">
            <a:extLst>
              <a:ext uri="{FF2B5EF4-FFF2-40B4-BE49-F238E27FC236}">
                <a16:creationId xmlns:a16="http://schemas.microsoft.com/office/drawing/2014/main" id="{08FDDB5E-A0F2-A445-A3E2-506D151576AB}"/>
              </a:ext>
            </a:extLst>
          </p:cNvPr>
          <p:cNvSpPr txBox="1">
            <a:spLocks noChangeArrowheads="1"/>
          </p:cNvSpPr>
          <p:nvPr/>
        </p:nvSpPr>
        <p:spPr bwMode="auto">
          <a:xfrm>
            <a:off x="132715" y="982690"/>
            <a:ext cx="8878570" cy="36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ct val="30000"/>
              </a:spcBef>
              <a:buFont typeface="Arial" panose="020B0604020202020204" pitchFamily="34" charset="0"/>
              <a:buChar char="•"/>
            </a:pPr>
            <a:r>
              <a:rPr lang="fr-FR"/>
              <a:t>Ces activités sont effectuées à l'aide du traceur de paquets en mode physique. </a:t>
            </a:r>
          </a:p>
          <a:p>
            <a:pPr rtl="0">
              <a:spcBef>
                <a:spcPct val="30000"/>
              </a:spcBef>
              <a:buFont typeface="Arial" panose="020B0604020202020204" pitchFamily="34" charset="0"/>
              <a:buChar char="•"/>
            </a:pPr>
            <a:r>
              <a:rPr lang="fr-FR"/>
              <a:t>Ils sont conçus pour émuler les travaux pratiques correspondants. </a:t>
            </a:r>
          </a:p>
          <a:p>
            <a:pPr rtl="0">
              <a:spcBef>
                <a:spcPct val="30000"/>
              </a:spcBef>
              <a:buFont typeface="Arial" panose="020B0604020202020204" pitchFamily="34" charset="0"/>
              <a:buChar char="•"/>
            </a:pPr>
            <a:r>
              <a:rPr lang="fr-FR"/>
              <a:t>Ils peuvent être utilisés à la place du laboratoire lorsque l'accès à l'équipement physique n'est pas possible. </a:t>
            </a:r>
          </a:p>
          <a:p>
            <a:pPr rtl="0">
              <a:spcBef>
                <a:spcPct val="30000"/>
              </a:spcBef>
              <a:buFont typeface="Arial" panose="020B0604020202020204" pitchFamily="34" charset="0"/>
              <a:buChar char="•"/>
            </a:pPr>
            <a:r>
              <a:rPr lang="fr-FR"/>
              <a:t>Les activités du mode physique de Packet Tracer peuvent ne pas avoir autant d'échafaudage que les activités de PT qui les précèdent immédiatement.</a:t>
            </a:r>
          </a:p>
          <a:p>
            <a:pPr marL="0" indent="0">
              <a:spcBef>
                <a:spcPct val="30000"/>
              </a:spcBef>
              <a:buFont typeface="Wingdings" panose="05000000000000000000" pitchFamily="2" charset="2"/>
              <a:buNone/>
            </a:pPr>
            <a:endParaRPr lang="en-US" dirty="0"/>
          </a:p>
          <a:p>
            <a:pPr>
              <a:spcBef>
                <a:spcPct val="30000"/>
              </a:spcBef>
            </a:pPr>
            <a:endParaRPr lang="en-US" dirty="0"/>
          </a:p>
        </p:txBody>
      </p:sp>
    </p:spTree>
    <p:custDataLst>
      <p:tags r:id="rId1"/>
    </p:custDataLst>
    <p:extLst>
      <p:ext uri="{BB962C8B-B14F-4D97-AF65-F5344CB8AC3E}">
        <p14:creationId xmlns:p14="http://schemas.microsoft.com/office/powerpoint/2010/main" val="2278866781"/>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828800"/>
            <a:ext cx="8280314" cy="889000"/>
          </a:xfrm>
        </p:spPr>
        <p:txBody>
          <a:bodyPr/>
          <a:lstStyle/>
          <a:p>
            <a:pPr rtl="0"/>
            <a:r>
              <a:rPr lang="fr-FR">
                <a:solidFill>
                  <a:schemeClr val="accent5">
                    <a:lumMod val="40000"/>
                    <a:lumOff val="60000"/>
                  </a:schemeClr>
                </a:solidFill>
              </a:rPr>
              <a:t>2.7 Configuration de l'adressage IP</a:t>
            </a:r>
          </a:p>
        </p:txBody>
      </p:sp>
    </p:spTree>
    <p:custDataLst>
      <p:tags r:id="rId1"/>
    </p:custDataLst>
    <p:extLst>
      <p:ext uri="{BB962C8B-B14F-4D97-AF65-F5344CB8AC3E}">
        <p14:creationId xmlns:p14="http://schemas.microsoft.com/office/powerpoint/2010/main" val="631001141"/>
      </p:ext>
    </p:ext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Configuration de l'adressage IP</a:t>
            </a:r>
            <a:br>
              <a:rPr lang="en-US" dirty="0">
                <a:latin typeface="Arial" charset="0"/>
              </a:rPr>
            </a:br>
            <a:r>
              <a:rPr lang="fr-FR">
                <a:latin typeface="Arial" charset="0"/>
              </a:rPr>
              <a:t>Configuration manuelle des adresses IP pour les périphériques finaux</a:t>
            </a:r>
          </a:p>
        </p:txBody>
      </p:sp>
      <p:sp>
        <p:nvSpPr>
          <p:cNvPr id="4" name="Content Placeholder 3"/>
          <p:cNvSpPr>
            <a:spLocks noGrp="1"/>
          </p:cNvSpPr>
          <p:nvPr>
            <p:ph idx="1"/>
          </p:nvPr>
        </p:nvSpPr>
        <p:spPr>
          <a:xfrm>
            <a:off x="145357" y="938988"/>
            <a:ext cx="5066723" cy="3511092"/>
          </a:xfrm>
        </p:spPr>
        <p:txBody>
          <a:bodyPr/>
          <a:lstStyle/>
          <a:p>
            <a:pPr rtl="0">
              <a:lnSpc>
                <a:spcPct val="85000"/>
              </a:lnSpc>
              <a:spcBef>
                <a:spcPct val="30000"/>
              </a:spcBef>
              <a:buFont typeface="Arial" panose="020B0604020202020204" pitchFamily="34" charset="0"/>
              <a:buChar char="•"/>
            </a:pPr>
            <a:r>
              <a:rPr lang="fr-FR"/>
              <a:t>Les périphériques terminaux sur le réseau ont besoin d'une adresse IP afin de communiquer avec d'autres périphériques sur le réseau. </a:t>
            </a:r>
          </a:p>
          <a:p>
            <a:pPr rtl="0">
              <a:lnSpc>
                <a:spcPct val="85000"/>
              </a:lnSpc>
              <a:spcBef>
                <a:spcPct val="30000"/>
              </a:spcBef>
              <a:buFont typeface="Arial" panose="020B0604020202020204" pitchFamily="34" charset="0"/>
              <a:buChar char="•"/>
            </a:pPr>
            <a:r>
              <a:rPr lang="fr-FR"/>
              <a:t>Les informations d'adresse IPv4 peuvent être entrées manuellement sur les périphériques finaux, ou attribuées automatiquement à l'aide du protocole DHCP (Dynamic Host Configuration Protocol).</a:t>
            </a:r>
          </a:p>
          <a:p>
            <a:pPr lvl="1" rtl="0">
              <a:lnSpc>
                <a:spcPct val="85000"/>
              </a:lnSpc>
              <a:spcBef>
                <a:spcPct val="30000"/>
              </a:spcBef>
            </a:pPr>
            <a:r>
              <a:rPr lang="fr-FR"/>
              <a:t>Pour configurer manuellement une adresse IPv4 sur un hôte Windows, ouvrez </a:t>
            </a:r>
            <a:r>
              <a:rPr b="true" lang="fr-FR"/>
              <a:t>Panneau de configuration &gt; Centre Réseau et partage &gt; Modifier les paramètres de la carte</a:t>
            </a:r>
            <a:r>
              <a:rPr lang="fr-FR"/>
              <a:t> et choisissez la carte Cliquez ensuite avec le bouton droit et sélectionnez </a:t>
            </a:r>
            <a:r>
              <a:rPr b="true" lang="fr-FR"/>
              <a:t>Propriétés</a:t>
            </a:r>
            <a:r>
              <a:rPr lang="fr-FR"/>
              <a:t> pour afficher </a:t>
            </a:r>
            <a:r>
              <a:rPr b="true" lang="fr-FR"/>
              <a:t>Les Propriétés de connexion au réseau local</a:t>
            </a:r>
            <a:r>
              <a:rPr lang="fr-FR"/>
              <a:t>.</a:t>
            </a:r>
          </a:p>
          <a:p>
            <a:pPr lvl="1" rtl="0">
              <a:lnSpc>
                <a:spcPct val="85000"/>
              </a:lnSpc>
              <a:spcBef>
                <a:spcPct val="30000"/>
              </a:spcBef>
            </a:pPr>
            <a:r>
              <a:rPr lang="fr-FR"/>
              <a:t>Cliquez sur </a:t>
            </a:r>
            <a:r>
              <a:rPr b="true" lang="fr-FR"/>
              <a:t>Propriétés</a:t>
            </a:r>
            <a:r>
              <a:rPr lang="fr-FR"/>
              <a:t> pour ouvrir la fenêtre des propriétés du </a:t>
            </a:r>
            <a:r>
              <a:rPr b="true" lang="fr-FR"/>
              <a:t>Propriétés du Protocole Internet version (TCP/IPv4)</a:t>
            </a:r>
            <a:r>
              <a:rPr lang="fr-FR"/>
              <a:t> . Puis configurez les informations de l'adresse IPv4 et du masque de sous-réseau, ainsi que la passerelle par défaut.</a:t>
            </a:r>
          </a:p>
          <a:p>
            <a:pPr>
              <a:lnSpc>
                <a:spcPct val="85000"/>
              </a:lnSpc>
              <a:spcBef>
                <a:spcPct val="30000"/>
              </a:spcBef>
            </a:pPr>
            <a:endParaRPr lang="en-US" dirty="0"/>
          </a:p>
        </p:txBody>
      </p:sp>
      <p:sp>
        <p:nvSpPr>
          <p:cNvPr id="5" name="Rectangle 4">
            <a:extLst>
              <a:ext uri="{FF2B5EF4-FFF2-40B4-BE49-F238E27FC236}">
                <a16:creationId xmlns:a16="http://schemas.microsoft.com/office/drawing/2014/main" id="{C9FFDA38-6FB0-934C-B537-1EABA2C6C6FB}"/>
              </a:ext>
            </a:extLst>
          </p:cNvPr>
          <p:cNvSpPr/>
          <p:nvPr/>
        </p:nvSpPr>
        <p:spPr>
          <a:xfrm>
            <a:off x="5521613" y="3949232"/>
            <a:ext cx="3160453" cy="523220"/>
          </a:xfrm>
          <a:prstGeom prst="rect">
            <a:avLst/>
          </a:prstGeom>
        </p:spPr>
        <p:txBody>
          <a:bodyPr wrap="square">
            <a:spAutoFit/>
          </a:bodyPr>
          <a:lstStyle/>
          <a:p>
            <a:pPr rtl="0"/>
            <a:r>
              <a:rPr sz="1400" b="true" lang="fr-FR">
                <a:solidFill>
                  <a:srgbClr val="000000"/>
                </a:solidFill>
                <a:latin typeface="CiscoSans"/>
              </a:rPr>
              <a:t>Remarque</a:t>
            </a:r>
            <a:r>
              <a:rPr sz="1400" lang="fr-FR">
                <a:solidFill>
                  <a:srgbClr val="000000"/>
                </a:solidFill>
                <a:latin typeface="CiscoSans"/>
              </a:rPr>
              <a:t> : les options d'adressage et de configuration IPv6 sont similaires à IPv4. </a:t>
            </a:r>
          </a:p>
        </p:txBody>
      </p:sp>
      <p:pic>
        <p:nvPicPr>
          <p:cNvPr id="3" name="Picture 2">
            <a:extLst>
              <a:ext uri="{FF2B5EF4-FFF2-40B4-BE49-F238E27FC236}">
                <a16:creationId xmlns:a16="http://schemas.microsoft.com/office/drawing/2014/main" id="{BD9BBFFA-CC3E-764D-A8A3-A26771642E58}"/>
              </a:ext>
            </a:extLst>
          </p:cNvPr>
          <p:cNvPicPr>
            <a:picLocks noChangeAspect="1"/>
          </p:cNvPicPr>
          <p:nvPr/>
        </p:nvPicPr>
        <p:blipFill>
          <a:blip r:embed="rId4"/>
          <a:stretch>
            <a:fillRect/>
          </a:stretch>
        </p:blipFill>
        <p:spPr>
          <a:xfrm>
            <a:off x="5838190" y="938988"/>
            <a:ext cx="2527300" cy="2870200"/>
          </a:xfrm>
          <a:prstGeom prst="rect">
            <a:avLst/>
          </a:prstGeom>
        </p:spPr>
      </p:pic>
    </p:spTree>
    <p:custDataLst>
      <p:tags r:id="rId1"/>
    </p:custDataLst>
    <p:extLst>
      <p:ext uri="{BB962C8B-B14F-4D97-AF65-F5344CB8AC3E}">
        <p14:creationId xmlns:p14="http://schemas.microsoft.com/office/powerpoint/2010/main" val="3036346141"/>
      </p:ext>
    </p:extLst>
  </p:cSld>
  <p:clrMapOvr>
    <a:masterClrMapping/>
  </p:clrMapOvr>
  <p:transition spd="slow">
    <p:wipe/>
  </p:transition>
</p:sld>
</file>

<file path=ppt/slides/slide6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Configuration de l'adressage IP </a:t>
            </a:r>
            <a:br>
              <a:rPr lang="en-US" sz="1400" dirty="0">
                <a:latin typeface="Arial" charset="0"/>
              </a:rPr>
            </a:br>
            <a:r>
              <a:rPr lang="fr-FR">
                <a:latin typeface="Arial" charset="0"/>
              </a:rPr>
              <a:t>Configuration automatique des adresses IP des périphériques finaux</a:t>
            </a:r>
          </a:p>
        </p:txBody>
      </p:sp>
      <p:sp>
        <p:nvSpPr>
          <p:cNvPr id="4" name="Content Placeholder 3"/>
          <p:cNvSpPr>
            <a:spLocks noGrp="1"/>
          </p:cNvSpPr>
          <p:nvPr>
            <p:ph idx="1"/>
          </p:nvPr>
        </p:nvSpPr>
        <p:spPr>
          <a:xfrm>
            <a:off x="145357" y="938988"/>
            <a:ext cx="4142163" cy="3663492"/>
          </a:xfrm>
        </p:spPr>
        <p:txBody>
          <a:bodyPr/>
          <a:lstStyle/>
          <a:p>
            <a:pPr rtl="0">
              <a:lnSpc>
                <a:spcPct val="85000"/>
              </a:lnSpc>
              <a:spcBef>
                <a:spcPct val="30000"/>
              </a:spcBef>
              <a:buFont typeface="Arial" panose="020B0604020202020204" pitchFamily="34" charset="0"/>
              <a:buChar char="•"/>
            </a:pPr>
            <a:r>
              <a:rPr sz="1600" lang="fr-FR"/>
              <a:t>Le protocole DHCP assure la configuration automatique des adresses IPv4 pour chaque appareil final utilisant DHCP.</a:t>
            </a:r>
          </a:p>
          <a:p>
            <a:pPr rtl="0">
              <a:lnSpc>
                <a:spcPct val="85000"/>
              </a:lnSpc>
              <a:spcBef>
                <a:spcPct val="30000"/>
              </a:spcBef>
              <a:buFont typeface="Arial" panose="020B0604020202020204" pitchFamily="34" charset="0"/>
              <a:buChar char="•"/>
            </a:pPr>
            <a:r>
              <a:rPr sz="1600" lang="fr-FR"/>
              <a:t>Généralement, les périphériques finaux utilisent par défaut le protocole DHCP pour la configuration automatique des adresses IPv4.</a:t>
            </a:r>
          </a:p>
          <a:p>
            <a:pPr lvl="1" rtl="0">
              <a:lnSpc>
                <a:spcPct val="85000"/>
              </a:lnSpc>
              <a:spcBef>
                <a:spcPct val="30000"/>
              </a:spcBef>
            </a:pPr>
            <a:r>
              <a:rPr lang="fr-FR"/>
              <a:t>Pour configurer manuellement une adresse IPv4 sur un hôte Windows, ouvrez </a:t>
            </a:r>
            <a:r>
              <a:rPr b="true" lang="fr-FR"/>
              <a:t>Panneau de configuration &gt; Centre Réseau et partage &gt; Modifier les paramètres de la carte</a:t>
            </a:r>
            <a:r>
              <a:rPr lang="fr-FR"/>
              <a:t> et choisissez la carte Cliquez ensuite avec le bouton droit et sélectionnez </a:t>
            </a:r>
            <a:r>
              <a:rPr b="true" lang="fr-FR"/>
              <a:t>Propriétés</a:t>
            </a:r>
            <a:r>
              <a:rPr lang="fr-FR"/>
              <a:t> pour afficher </a:t>
            </a:r>
            <a:r>
              <a:rPr b="true" lang="fr-FR"/>
              <a:t>Les Propriétés de connexion au réseau local</a:t>
            </a:r>
            <a:r>
              <a:rPr lang="fr-FR"/>
              <a:t>.</a:t>
            </a:r>
          </a:p>
          <a:p>
            <a:pPr lvl="1" rtl="0">
              <a:lnSpc>
                <a:spcPct val="85000"/>
              </a:lnSpc>
              <a:spcBef>
                <a:spcPct val="30000"/>
              </a:spcBef>
            </a:pPr>
            <a:r>
              <a:rPr lang="fr-FR"/>
              <a:t>Cliquez sur </a:t>
            </a:r>
            <a:r>
              <a:rPr b="true" lang="fr-FR"/>
              <a:t>Propriétés</a:t>
            </a:r>
            <a:r>
              <a:rPr lang="fr-FR"/>
              <a:t> pour ouvrir la fenêtre </a:t>
            </a:r>
            <a:r>
              <a:rPr b="true" lang="fr-FR"/>
              <a:t>Propriétés du Protocole Internet version (TCP/)</a:t>
            </a:r>
            <a:r>
              <a:rPr lang="fr-FR"/>
              <a:t> ,puis Sélectionnez </a:t>
            </a:r>
            <a:r>
              <a:rPr b="true" lang="fr-FR"/>
              <a:t>Obtenir une adresse IP automatiquement</a:t>
            </a:r>
            <a:r>
              <a:rPr lang="fr-FR"/>
              <a:t> et </a:t>
            </a:r>
            <a:r>
              <a:rPr b="true" lang="fr-FR"/>
              <a:t>Obtenir les adresses des serveurs DNS automatiquement</a:t>
            </a:r>
            <a:r>
              <a:rPr lang="fr-FR"/>
              <a:t>.</a:t>
            </a:r>
          </a:p>
          <a:p>
            <a:pPr>
              <a:lnSpc>
                <a:spcPct val="85000"/>
              </a:lnSpc>
              <a:spcBef>
                <a:spcPct val="30000"/>
              </a:spcBef>
            </a:pPr>
            <a:endParaRPr lang="en-US" dirty="0"/>
          </a:p>
        </p:txBody>
      </p:sp>
      <p:sp>
        <p:nvSpPr>
          <p:cNvPr id="3" name="Rectangle 2">
            <a:extLst>
              <a:ext uri="{FF2B5EF4-FFF2-40B4-BE49-F238E27FC236}">
                <a16:creationId xmlns:a16="http://schemas.microsoft.com/office/drawing/2014/main" id="{807D8786-A352-1549-ACB6-B3928D449601}"/>
              </a:ext>
            </a:extLst>
          </p:cNvPr>
          <p:cNvSpPr/>
          <p:nvPr/>
        </p:nvSpPr>
        <p:spPr>
          <a:xfrm>
            <a:off x="4856480" y="3961932"/>
            <a:ext cx="4142163" cy="523220"/>
          </a:xfrm>
          <a:prstGeom prst="rect">
            <a:avLst/>
          </a:prstGeom>
        </p:spPr>
        <p:txBody>
          <a:bodyPr wrap="square">
            <a:spAutoFit/>
          </a:bodyPr>
          <a:lstStyle/>
          <a:p>
            <a:pPr rtl="0"/>
            <a:r>
              <a:rPr sz="1400" b="true" lang="fr-FR">
                <a:solidFill>
                  <a:srgbClr val="000000"/>
                </a:solidFill>
                <a:latin typeface="CiscoSans"/>
              </a:rPr>
              <a:t>Remarque</a:t>
            </a:r>
            <a:r>
              <a:rPr sz="1400" lang="fr-FR">
                <a:solidFill>
                  <a:srgbClr val="000000"/>
                </a:solidFill>
                <a:latin typeface="CiscoSans"/>
              </a:rPr>
              <a:t> : IPv6 utilise DHCPv6 et SLAAC (Autoconfiguration d'adresses sans état) pour l'allocation dynamique d'adresses. </a:t>
            </a:r>
          </a:p>
        </p:txBody>
      </p:sp>
      <p:pic>
        <p:nvPicPr>
          <p:cNvPr id="2" name="Picture 1">
            <a:extLst>
              <a:ext uri="{FF2B5EF4-FFF2-40B4-BE49-F238E27FC236}">
                <a16:creationId xmlns:a16="http://schemas.microsoft.com/office/drawing/2014/main" id="{C64E9A44-0E92-5E48-9CDF-6DB173E876A5}"/>
              </a:ext>
            </a:extLst>
          </p:cNvPr>
          <p:cNvPicPr>
            <a:picLocks noChangeAspect="1"/>
          </p:cNvPicPr>
          <p:nvPr/>
        </p:nvPicPr>
        <p:blipFill>
          <a:blip r:embed="rId4"/>
          <a:stretch>
            <a:fillRect/>
          </a:stretch>
        </p:blipFill>
        <p:spPr>
          <a:xfrm>
            <a:off x="5679440" y="938988"/>
            <a:ext cx="2540000" cy="2882900"/>
          </a:xfrm>
          <a:prstGeom prst="rect">
            <a:avLst/>
          </a:prstGeom>
        </p:spPr>
      </p:pic>
    </p:spTree>
    <p:custDataLst>
      <p:tags r:id="rId1"/>
    </p:custDataLst>
    <p:extLst>
      <p:ext uri="{BB962C8B-B14F-4D97-AF65-F5344CB8AC3E}">
        <p14:creationId xmlns:p14="http://schemas.microsoft.com/office/powerpoint/2010/main" val="3436015740"/>
      </p:ext>
    </p:extLst>
  </p:cSld>
  <p:clrMapOvr>
    <a:masterClrMapping/>
  </p:clrMapOvr>
  <p:transition spd="slow">
    <p:wipe/>
  </p:transition>
</p:sld>
</file>

<file path=ppt/slides/slide6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Configurez l'adressage IP</a:t>
            </a:r>
            <a:br>
              <a:rPr lang="en-US" dirty="0">
                <a:latin typeface="Arial" charset="0"/>
              </a:rPr>
            </a:br>
            <a:r>
              <a:rPr lang="fr-FR">
                <a:latin typeface="Arial" charset="0"/>
              </a:rPr>
              <a:t>Configuration de l'interface de commutateur virtuelle</a:t>
            </a:r>
          </a:p>
        </p:txBody>
      </p:sp>
      <p:sp>
        <p:nvSpPr>
          <p:cNvPr id="4" name="Content Placeholder 3"/>
          <p:cNvSpPr>
            <a:spLocks noGrp="1"/>
          </p:cNvSpPr>
          <p:nvPr>
            <p:ph idx="1"/>
          </p:nvPr>
        </p:nvSpPr>
        <p:spPr>
          <a:xfrm>
            <a:off x="661958" y="982574"/>
            <a:ext cx="7820083" cy="1763572"/>
          </a:xfrm>
        </p:spPr>
        <p:txBody>
          <a:bodyPr/>
          <a:lstStyle/>
          <a:p>
            <a:pPr marL="0" indent="0" rtl="0">
              <a:lnSpc>
                <a:spcPct val="85000"/>
              </a:lnSpc>
              <a:spcBef>
                <a:spcPct val="30000"/>
              </a:spcBef>
              <a:buNone/>
            </a:pPr>
            <a:r>
              <a:rPr lang="fr-FR"/>
              <a:t>Pour accéder à distance au commutateur, une adresse IP et un masque de sous-réseau doivent être configurés sur l'interface SVI. </a:t>
            </a:r>
          </a:p>
          <a:p>
            <a:pPr marL="0" indent="0" rtl="0">
              <a:lnSpc>
                <a:spcPct val="85000"/>
              </a:lnSpc>
              <a:spcBef>
                <a:spcPct val="30000"/>
              </a:spcBef>
              <a:buNone/>
            </a:pPr>
            <a:r>
              <a:rPr lang="fr-FR"/>
              <a:t>Pour configurer un SVI sur un commutateur:</a:t>
            </a:r>
          </a:p>
          <a:p>
            <a:pPr lvl="1" rtl="0">
              <a:lnSpc>
                <a:spcPct val="85000"/>
              </a:lnSpc>
              <a:spcBef>
                <a:spcPct val="30000"/>
              </a:spcBef>
            </a:pPr>
            <a:r>
              <a:rPr lang="fr-FR"/>
              <a:t>Entrer la commande </a:t>
            </a:r>
            <a:r>
              <a:rPr b="true" lang="fr-FR"/>
              <a:t>interface vlan 1 </a:t>
            </a:r>
            <a:r>
              <a:rPr lang="fr-FR"/>
              <a:t>en mode de configuration globale</a:t>
            </a:r>
          </a:p>
          <a:p>
            <a:pPr lvl="1" rtl="0">
              <a:lnSpc>
                <a:spcPct val="85000"/>
              </a:lnSpc>
              <a:spcBef>
                <a:spcPct val="30000"/>
              </a:spcBef>
            </a:pPr>
            <a:r>
              <a:rPr lang="fr-FR"/>
              <a:t>Attribuez ensuite une </a:t>
            </a:r>
            <a:r>
              <a:rPr b="true" lang="fr-FR"/>
              <a:t>adresse IPv4</a:t>
            </a:r>
            <a:r>
              <a:rPr lang="fr-FR"/>
              <a:t> à l'aide de la commande de configuration d'interface </a:t>
            </a:r>
            <a:r>
              <a:rPr i="true" lang="fr-FR"/>
              <a:t>ip-address subnet-mask.</a:t>
            </a:r>
          </a:p>
          <a:p>
            <a:pPr lvl="1" rtl="0">
              <a:lnSpc>
                <a:spcPct val="85000"/>
              </a:lnSpc>
              <a:spcBef>
                <a:spcPct val="30000"/>
              </a:spcBef>
            </a:pPr>
            <a:r>
              <a:rPr lang="fr-FR"/>
              <a:t>Enfin, activez l'interface virtuelle à l'aide de la commande </a:t>
            </a:r>
            <a:r>
              <a:rPr b="true" lang="fr-FR"/>
              <a:t>no shutdown</a:t>
            </a:r>
            <a:r>
              <a:rPr lang="fr-FR"/>
              <a:t>. </a:t>
            </a:r>
          </a:p>
          <a:p>
            <a:pPr>
              <a:lnSpc>
                <a:spcPct val="85000"/>
              </a:lnSpc>
              <a:spcBef>
                <a:spcPct val="30000"/>
              </a:spcBef>
            </a:pPr>
            <a:endParaRPr lang="en-US" dirty="0"/>
          </a:p>
        </p:txBody>
      </p:sp>
      <p:pic>
        <p:nvPicPr>
          <p:cNvPr id="2" name="Picture 1">
            <a:extLst>
              <a:ext uri="{FF2B5EF4-FFF2-40B4-BE49-F238E27FC236}">
                <a16:creationId xmlns:a16="http://schemas.microsoft.com/office/drawing/2014/main" id="{FCAFA39A-A4D6-AC42-B002-4D770021DB7D}"/>
              </a:ext>
            </a:extLst>
          </p:cNvPr>
          <p:cNvPicPr>
            <a:picLocks noChangeAspect="1"/>
          </p:cNvPicPr>
          <p:nvPr/>
        </p:nvPicPr>
        <p:blipFill>
          <a:blip r:embed="rId4"/>
          <a:stretch>
            <a:fillRect/>
          </a:stretch>
        </p:blipFill>
        <p:spPr>
          <a:xfrm>
            <a:off x="1955799" y="3203284"/>
            <a:ext cx="5232400" cy="838200"/>
          </a:xfrm>
          <a:prstGeom prst="rect">
            <a:avLst/>
          </a:prstGeom>
        </p:spPr>
      </p:pic>
    </p:spTree>
    <p:custDataLst>
      <p:tags r:id="rId1"/>
    </p:custDataLst>
    <p:extLst>
      <p:ext uri="{BB962C8B-B14F-4D97-AF65-F5344CB8AC3E}">
        <p14:creationId xmlns:p14="http://schemas.microsoft.com/office/powerpoint/2010/main" val="593823951"/>
      </p:ext>
    </p:extLst>
  </p:cSld>
  <p:clrMapOvr>
    <a:masterClrMapping/>
  </p:clrMapOvr>
  <p:transition spd="slow">
    <p:wipe/>
  </p:transition>
</p:sld>
</file>

<file path=ppt/slides/slide6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18872"/>
            <a:ext cx="9144000" cy="592921"/>
          </a:xfrm>
        </p:spPr>
        <p:txBody>
          <a:bodyPr/>
          <a:lstStyle/>
          <a:p>
            <a:pPr rtl="0"/>
            <a:r>
              <a:rPr sz="1600" lang="fr-FR"/>
              <a:t>Configuration de l'adressage IP</a:t>
            </a:r>
            <a:br>
              <a:rPr lang="en-US" altLang="en-US" sz="1600" dirty="0"/>
            </a:br>
            <a:r>
              <a:rPr lang="fr-FR"/>
              <a:t>Packet Tracer - Mise en œuvre de la connectivité de base</a:t>
            </a:r>
          </a:p>
        </p:txBody>
      </p:sp>
      <p:sp>
        <p:nvSpPr>
          <p:cNvPr id="5" name="Rectangle 6">
            <a:extLst>
              <a:ext uri="{FF2B5EF4-FFF2-40B4-BE49-F238E27FC236}">
                <a16:creationId xmlns:a16="http://schemas.microsoft.com/office/drawing/2014/main" id="{90913010-55BD-654E-8C45-7CAB421D7CC5}"/>
              </a:ext>
            </a:extLst>
          </p:cNvPr>
          <p:cNvSpPr>
            <a:spLocks noGrp="1" noChangeArrowheads="1"/>
          </p:cNvSpPr>
          <p:nvPr>
            <p:ph idx="1"/>
          </p:nvPr>
        </p:nvSpPr>
        <p:spPr>
          <a:xfrm>
            <a:off x="179882" y="1034322"/>
            <a:ext cx="8649325" cy="3522688"/>
          </a:xfrm>
        </p:spPr>
        <p:txBody>
          <a:bodyPr/>
          <a:lstStyle/>
          <a:p>
            <a:pPr marL="0" indent="0" rtl="0">
              <a:buNone/>
            </a:pPr>
            <a:r>
              <a:rPr lang="fr-FR"/>
              <a:t>Dans le cadre de ce Packet Tracer, vous ferez ce qui suit : </a:t>
            </a:r>
          </a:p>
          <a:p>
            <a:pPr rtl="0"/>
            <a:r>
              <a:rPr lang="fr-FR"/>
              <a:t>Effectuer une configuration de base sur deux commutateurs</a:t>
            </a:r>
          </a:p>
          <a:p>
            <a:pPr rtl="0"/>
            <a:r>
              <a:rPr lang="fr-FR"/>
              <a:t>Configuration des ordinateurs</a:t>
            </a:r>
          </a:p>
          <a:p>
            <a:pPr rtl="0"/>
            <a:r>
              <a:rPr lang="fr-FR"/>
              <a:t>Configurer l'interface de gestion des commutateurs</a:t>
            </a:r>
          </a:p>
          <a:p>
            <a:pPr marL="0" indent="0">
              <a:buNone/>
            </a:pPr>
            <a:endParaRPr lang="en-US" dirty="0"/>
          </a:p>
          <a:p>
            <a:endParaRPr lang="en-US" altLang="ja-JP" dirty="0"/>
          </a:p>
        </p:txBody>
      </p:sp>
    </p:spTree>
    <p:custDataLst>
      <p:tags r:id="rId1"/>
    </p:custDataLst>
    <p:extLst>
      <p:ext uri="{BB962C8B-B14F-4D97-AF65-F5344CB8AC3E}">
        <p14:creationId xmlns:p14="http://schemas.microsoft.com/office/powerpoint/2010/main" val="3815222214"/>
      </p:ext>
    </p:ext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838960"/>
            <a:ext cx="8231464" cy="878840"/>
          </a:xfrm>
        </p:spPr>
        <p:txBody>
          <a:bodyPr/>
          <a:lstStyle/>
          <a:p>
            <a:pPr rtl="0"/>
            <a:r>
              <a:rPr sz="4000" lang="fr-FR">
                <a:solidFill>
                  <a:schemeClr val="accent5">
                    <a:lumMod val="40000"/>
                    <a:lumOff val="60000"/>
                  </a:schemeClr>
                </a:solidFill>
              </a:rPr>
              <a:t>2.8 Vérification de la connectivité</a:t>
            </a:r>
          </a:p>
        </p:txBody>
      </p:sp>
    </p:spTree>
    <p:custDataLst>
      <p:tags r:id="rId1"/>
    </p:custDataLst>
    <p:extLst>
      <p:ext uri="{BB962C8B-B14F-4D97-AF65-F5344CB8AC3E}">
        <p14:creationId xmlns:p14="http://schemas.microsoft.com/office/powerpoint/2010/main" val="2611923369"/>
      </p:ext>
    </p:ext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18872"/>
            <a:ext cx="9144000" cy="592921"/>
          </a:xfrm>
        </p:spPr>
        <p:txBody>
          <a:bodyPr/>
          <a:lstStyle/>
          <a:p>
            <a:pPr rtl="0"/>
            <a:r>
              <a:rPr sz="1600" lang="fr-FR"/>
              <a:t>Vérification de la connectivité</a:t>
            </a:r>
            <a:br>
              <a:rPr lang="en-US" altLang="en-US" dirty="0"/>
            </a:br>
            <a:r>
              <a:rPr lang="fr-FR"/>
              <a:t>Vidéo - Tester l'attribution de l'interface</a:t>
            </a:r>
          </a:p>
        </p:txBody>
      </p:sp>
      <p:sp>
        <p:nvSpPr>
          <p:cNvPr id="5" name="Rectangle 6">
            <a:extLst>
              <a:ext uri="{FF2B5EF4-FFF2-40B4-BE49-F238E27FC236}">
                <a16:creationId xmlns:a16="http://schemas.microsoft.com/office/drawing/2014/main" id="{2DFE6A00-3F69-8844-854B-25DE4C1FA263}"/>
              </a:ext>
            </a:extLst>
          </p:cNvPr>
          <p:cNvSpPr>
            <a:spLocks noGrp="1" noChangeArrowheads="1"/>
          </p:cNvSpPr>
          <p:nvPr>
            <p:ph idx="1"/>
          </p:nvPr>
        </p:nvSpPr>
        <p:spPr>
          <a:xfrm>
            <a:off x="179882" y="1034322"/>
            <a:ext cx="8649325" cy="3522688"/>
          </a:xfrm>
        </p:spPr>
        <p:txBody>
          <a:bodyPr/>
          <a:lstStyle/>
          <a:p>
            <a:pPr marL="0" indent="0" rtl="0">
              <a:buNone/>
            </a:pPr>
            <a:r>
              <a:rPr lang="fr-FR"/>
              <a:t>Cette vidéo couvrira les éléments suivants: </a:t>
            </a:r>
          </a:p>
          <a:p>
            <a:pPr rtl="0"/>
            <a:r>
              <a:rPr lang="fr-FR"/>
              <a:t>Connectez un câble de console du PC au commutateur</a:t>
            </a:r>
          </a:p>
          <a:p>
            <a:pPr rtl="0"/>
            <a:r>
              <a:rPr lang="fr-FR"/>
              <a:t>Utilisez le programme d'émulation de terminal et acceptez les valeurs par défaut pour vous amener à la ligne de commande</a:t>
            </a:r>
          </a:p>
          <a:p>
            <a:pPr rtl="0"/>
            <a:r>
              <a:rPr lang="fr-FR"/>
              <a:t>Tapez enable pour passer en mode d'exécution privilégié</a:t>
            </a:r>
          </a:p>
          <a:p>
            <a:pPr rtl="0"/>
            <a:r>
              <a:rPr lang="fr-FR"/>
              <a:t>Utilisez le mode de configuration global et le mode de configuration de l'interface pour entrer la commande no shutdown</a:t>
            </a:r>
          </a:p>
          <a:p>
            <a:pPr marL="0" indent="0">
              <a:buNone/>
            </a:pPr>
            <a:endParaRPr lang="en-US" dirty="0"/>
          </a:p>
          <a:p>
            <a:endParaRPr lang="en-US" altLang="ja-JP" dirty="0"/>
          </a:p>
        </p:txBody>
      </p:sp>
    </p:spTree>
    <p:custDataLst>
      <p:tags r:id="rId1"/>
    </p:custDataLst>
    <p:extLst>
      <p:ext uri="{BB962C8B-B14F-4D97-AF65-F5344CB8AC3E}">
        <p14:creationId xmlns:p14="http://schemas.microsoft.com/office/powerpoint/2010/main" val="1740792515"/>
      </p:ext>
    </p:ext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18872"/>
            <a:ext cx="9144000" cy="592921"/>
          </a:xfrm>
        </p:spPr>
        <p:txBody>
          <a:bodyPr/>
          <a:lstStyle/>
          <a:p>
            <a:pPr rtl="0"/>
            <a:r>
              <a:rPr sz="1600" lang="fr-FR"/>
              <a:t>Vérification de la connectivité</a:t>
            </a:r>
            <a:br>
              <a:rPr lang="en-US" altLang="en-US" dirty="0"/>
            </a:br>
            <a:r>
              <a:rPr lang="fr-FR"/>
              <a:t>Vidéo - Test de connectivité de bout en bout</a:t>
            </a:r>
          </a:p>
        </p:txBody>
      </p:sp>
      <p:sp>
        <p:nvSpPr>
          <p:cNvPr id="4" name="Rectangle 6">
            <a:extLst>
              <a:ext uri="{FF2B5EF4-FFF2-40B4-BE49-F238E27FC236}">
                <a16:creationId xmlns:a16="http://schemas.microsoft.com/office/drawing/2014/main" id="{FB60464C-0A80-A940-A33A-E874557E1CD5}"/>
              </a:ext>
            </a:extLst>
          </p:cNvPr>
          <p:cNvSpPr>
            <a:spLocks noGrp="1" noChangeArrowheads="1"/>
          </p:cNvSpPr>
          <p:nvPr>
            <p:ph idx="1"/>
          </p:nvPr>
        </p:nvSpPr>
        <p:spPr>
          <a:xfrm>
            <a:off x="179882" y="1034322"/>
            <a:ext cx="8649325" cy="3522688"/>
          </a:xfrm>
        </p:spPr>
        <p:txBody>
          <a:bodyPr/>
          <a:lstStyle/>
          <a:p>
            <a:pPr marL="0" indent="0" rtl="0">
              <a:buNone/>
            </a:pPr>
            <a:r>
              <a:rPr lang="fr-FR"/>
              <a:t>Cette vidéo couvrira l'utilisation de la commande ping pour tester la connectivité sur les deux commutateurs et les deux PC. </a:t>
            </a:r>
          </a:p>
          <a:p>
            <a:endParaRPr lang="en-US" dirty="0"/>
          </a:p>
          <a:p>
            <a:pPr marL="0" indent="0">
              <a:buNone/>
            </a:pPr>
            <a:endParaRPr lang="en-US" dirty="0"/>
          </a:p>
          <a:p>
            <a:endParaRPr lang="en-US" altLang="ja-JP" dirty="0"/>
          </a:p>
        </p:txBody>
      </p:sp>
    </p:spTree>
    <p:custDataLst>
      <p:tags r:id="rId1"/>
    </p:custDataLst>
    <p:extLst>
      <p:ext uri="{BB962C8B-B14F-4D97-AF65-F5344CB8AC3E}">
        <p14:creationId xmlns:p14="http://schemas.microsoft.com/office/powerpoint/2010/main" val="1794968395"/>
      </p:ext>
    </p:extLst>
  </p:cSld>
  <p:clrMapOvr>
    <a:masterClrMapping/>
  </p:clrMapOvr>
  <p:transition spd="slow">
    <p:wipe/>
  </p:transition>
</p:sld>
</file>

<file path=ppt/slides/slide6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2.9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6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33862"/>
            <a:ext cx="9144000" cy="592921"/>
          </a:xfrm>
        </p:spPr>
        <p:txBody>
          <a:bodyPr/>
          <a:lstStyle/>
          <a:p>
            <a:pPr rtl="0"/>
            <a:r>
              <a:rPr sz="1600" lang="fr-FR"/>
              <a:t>Module pratique et questionnaire</a:t>
            </a:r>
            <a:br>
              <a:rPr lang="en-US" altLang="en-US" sz="1600" dirty="0"/>
            </a:br>
            <a:r>
              <a:rPr lang="fr-FR"/>
              <a:t>Packet Tracer - Configuration de base de commutateur et de périphérique final</a:t>
            </a:r>
          </a:p>
        </p:txBody>
      </p:sp>
      <p:sp>
        <p:nvSpPr>
          <p:cNvPr id="5" name="Rectangle 6">
            <a:extLst>
              <a:ext uri="{FF2B5EF4-FFF2-40B4-BE49-F238E27FC236}">
                <a16:creationId xmlns:a16="http://schemas.microsoft.com/office/drawing/2014/main" id="{90913010-55BD-654E-8C45-7CAB421D7CC5}"/>
              </a:ext>
            </a:extLst>
          </p:cNvPr>
          <p:cNvSpPr>
            <a:spLocks noGrp="1" noChangeArrowheads="1"/>
          </p:cNvSpPr>
          <p:nvPr>
            <p:ph idx="1"/>
          </p:nvPr>
        </p:nvSpPr>
        <p:spPr>
          <a:xfrm>
            <a:off x="179882" y="1034322"/>
            <a:ext cx="8649325" cy="3522688"/>
          </a:xfrm>
        </p:spPr>
        <p:txBody>
          <a:bodyPr/>
          <a:lstStyle/>
          <a:p>
            <a:pPr marL="0" indent="0" rtl="0">
              <a:buNone/>
            </a:pPr>
            <a:r>
              <a:rPr lang="fr-FR"/>
              <a:t>Dans le cadre de ce Packet Tracer, vous ferez ce qui suit :</a:t>
            </a:r>
          </a:p>
          <a:p>
            <a:pPr rtl="0"/>
            <a:r>
              <a:rPr lang="fr-FR"/>
              <a:t>Configurer les noms d'hôte et les adresses IP sur deux commutateurs</a:t>
            </a:r>
          </a:p>
          <a:p>
            <a:pPr rtl="0"/>
            <a:r>
              <a:rPr lang="fr-FR"/>
              <a:t>Utilisez les commandes Cisco IOS pour spécifier ou limiter l'accès aux configurations de périphérique.</a:t>
            </a:r>
          </a:p>
          <a:p>
            <a:pPr rtl="0"/>
            <a:r>
              <a:rPr lang="fr-FR"/>
              <a:t>Utiliser les commandes IOS pour enregistrer la configuration en cours</a:t>
            </a:r>
          </a:p>
          <a:p>
            <a:pPr rtl="0"/>
            <a:r>
              <a:rPr lang="fr-FR"/>
              <a:t>Configurer un périphérique hôte à l'aide d'une adresse IP.</a:t>
            </a:r>
          </a:p>
          <a:p>
            <a:pPr rtl="0"/>
            <a:r>
              <a:rPr lang="fr-FR"/>
              <a:t>Vérifier la connectivité entre les deux périphériques finaux PC.</a:t>
            </a:r>
          </a:p>
          <a:p>
            <a:pPr marL="0" indent="0">
              <a:buNone/>
            </a:pPr>
            <a:endParaRPr lang="en-US" dirty="0"/>
          </a:p>
          <a:p>
            <a:endParaRPr lang="en-US" altLang="ja-JP" dirty="0"/>
          </a:p>
        </p:txBody>
      </p:sp>
    </p:spTree>
    <p:custDataLst>
      <p:tags r:id="rId1"/>
    </p:custDataLst>
    <p:extLst>
      <p:ext uri="{BB962C8B-B14F-4D97-AF65-F5344CB8AC3E}">
        <p14:creationId xmlns:p14="http://schemas.microsoft.com/office/powerpoint/2010/main" val="210744669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eaLnBrk="1" hangingPunct="1" rtl="0"/>
            <a:r>
              <a:rPr lang="fr-FR"/>
              <a:t>Module 2: Activités</a:t>
            </a:r>
          </a:p>
        </p:txBody>
      </p:sp>
      <p:sp>
        <p:nvSpPr>
          <p:cNvPr id="6147" name="Rectangle 34"/>
          <p:cNvSpPr>
            <a:spLocks noGrp="1" noChangeArrowheads="1"/>
          </p:cNvSpPr>
          <p:nvPr>
            <p:ph idx="1"/>
          </p:nvPr>
        </p:nvSpPr>
        <p:spPr>
          <a:xfrm>
            <a:off x="144065" y="798945"/>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04326009"/>
              </p:ext>
            </p:extLst>
          </p:nvPr>
        </p:nvGraphicFramePr>
        <p:xfrm>
          <a:off x="455999" y="1147358"/>
          <a:ext cx="8229418" cy="310770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sz="1200" lang="fr-FR"/>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200" lang="fr-FR"/>
                        <a:t>Type d'exercice</a:t>
                      </a:r>
                    </a:p>
                  </a:txBody>
                  <a:tcPr marL="68580" marR="68580" marT="34290" marB="34290" anchor="ctr"/>
                </a:tc>
                <a:tc>
                  <a:txBody>
                    <a:bodyPr/>
                    <a:lstStyle/>
                    <a:p>
                      <a:pPr rtl="0"/>
                      <a:r>
                        <a:rPr sz="1200" lang="fr-FR"/>
                        <a:t>Nom de l'exercice</a:t>
                      </a:r>
                    </a:p>
                  </a:txBody>
                  <a:tcPr marL="68580" marR="68580" marT="34290" marB="34290" anchor="ctr"/>
                </a:tc>
                <a:tc>
                  <a:txBody>
                    <a:bodyPr/>
                    <a:lstStyle/>
                    <a:p>
                      <a:pPr rtl="0"/>
                      <a:r>
                        <a:rPr sz="1200" lang="fr-FR"/>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sz="1100" lang="fr-FR"/>
                        <a:t>2.1.6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sz="1100" lang="fr-FR"/>
                        <a:t>Vérifiez vos connaissances</a:t>
                      </a:r>
                    </a:p>
                  </a:txBody>
                  <a:tcPr marL="68580" marR="68580" marT="34290" marB="34290" anchor="ctr"/>
                </a:tc>
                <a:tc>
                  <a:txBody>
                    <a:bodyPr/>
                    <a:lstStyle/>
                    <a:p>
                      <a:pPr rtl="0"/>
                      <a:r>
                        <a:rPr sz="1100" lang="fr-FR"/>
                        <a:t>Accès à Cisco IOS</a:t>
                      </a:r>
                    </a:p>
                  </a:txBody>
                  <a:tcPr marL="68580" marR="68580" marT="34290" marB="34290" anchor="ctr"/>
                </a:tc>
                <a:tc>
                  <a:txBody>
                    <a:bodyPr/>
                    <a:lstStyle/>
                    <a:p>
                      <a:pPr rtl="0"/>
                      <a:r>
                        <a:rPr sz="1100" lang="fr-F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sz="1100" lang="fr-FR"/>
                        <a:t>2.2.3</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sz="1100" lang="fr-FR"/>
                        <a:t>Vidéo</a:t>
                      </a:r>
                    </a:p>
                  </a:txBody>
                  <a:tcPr marL="68580" marR="68580" marT="34290" marB="34290" anchor="ctr"/>
                </a:tc>
                <a:tc>
                  <a:txBody>
                    <a:bodyPr/>
                    <a:lstStyle/>
                    <a:p>
                      <a:pPr rtl="0"/>
                      <a:r>
                        <a:rPr sz="1100" lang="fr-FR"/>
                        <a:t>Principaux modes de commande de la CLI d'IOS</a:t>
                      </a:r>
                    </a:p>
                  </a:txBody>
                  <a:tcPr marL="68580" marR="68580" marT="34290" marB="34290" anchor="ctr"/>
                </a:tc>
                <a:tc>
                  <a:txBody>
                    <a:bodyPr/>
                    <a:lstStyle/>
                    <a:p>
                      <a:pPr rtl="0"/>
                      <a:r>
                        <a:rPr sz="1100" lang="fr-FR"/>
                        <a:t>Recommandé</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sz="1100" lang="fr-FR"/>
                        <a:t>2.2.5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Navigation entre les différents modes IOS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sz="1100" lang="fr-FR"/>
                        <a:t>2.2.7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Navigation entre les différents modes IOS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sz="1100" lang="fr-FR"/>
                        <a:t>2.2.8</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Navigation IOS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sz="1100" lang="fr-FR"/>
                        <a:t>2.3.4</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Aide contextuelle et vérification de la syntaxe des commandes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3001172460"/>
                  </a:ext>
                </a:extLst>
              </a:tr>
              <a:tr h="350784">
                <a:tc>
                  <a:txBody>
                    <a:bodyPr/>
                    <a:lstStyle/>
                    <a:p>
                      <a:pPr algn="ctr" rtl="0"/>
                      <a:r>
                        <a:rPr sz="1100" lang="fr-FR"/>
                        <a:t>2.3.6</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Touches d’accès rapide et raccourcis.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Recommandé</a:t>
                      </a:r>
                    </a:p>
                  </a:txBody>
                  <a:tcPr marL="68580" marR="68580" marT="34290" marB="34290" anchor="ctr"/>
                </a:tc>
                <a:extLst>
                  <a:ext uri="{0D108BD9-81ED-4DB2-BD59-A6C34878D82A}">
                    <a16:rowId xmlns:a16="http://schemas.microsoft.com/office/drawing/2014/main" val="322206681"/>
                  </a:ext>
                </a:extLst>
              </a:tr>
              <a:tr h="350784">
                <a:tc>
                  <a:txBody>
                    <a:bodyPr/>
                    <a:lstStyle/>
                    <a:p>
                      <a:pPr algn="ctr" rtl="0"/>
                      <a:r>
                        <a:rPr sz="1100" lang="fr-FR"/>
                        <a:t>2.3.7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Naviguer dans Cisco IOS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3406068602"/>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0"/>
            <a:ext cx="9144000" cy="1521439"/>
          </a:xfrm>
        </p:spPr>
        <p:txBody>
          <a:bodyPr/>
          <a:lstStyle/>
          <a:p>
            <a:pPr rtl="0"/>
            <a:r>
              <a:rPr sz="1600" lang="fr-FR"/>
              <a:t>Pratique du Module et questionnaire</a:t>
            </a:r>
            <a:br>
              <a:rPr lang="en-US" altLang="en-US" dirty="0"/>
            </a:br>
            <a:r>
              <a:rPr lang="fr-FR"/>
              <a:t>Packet Tracer - Configuration de base de commutateur et de périphérique final – Mode Physique</a:t>
            </a:r>
            <a:br>
              <a:rPr lang="en-US" altLang="en-US" dirty="0"/>
            </a:br>
            <a:r>
              <a:rPr lang="fr-FR"/>
              <a:t>Travaux Pratiques – Configuration de base de commutateur et de périphérique final</a:t>
            </a:r>
          </a:p>
        </p:txBody>
      </p:sp>
      <p:sp>
        <p:nvSpPr>
          <p:cNvPr id="5" name="Rectangle 6">
            <a:extLst>
              <a:ext uri="{FF2B5EF4-FFF2-40B4-BE49-F238E27FC236}">
                <a16:creationId xmlns:a16="http://schemas.microsoft.com/office/drawing/2014/main" id="{90913010-55BD-654E-8C45-7CAB421D7CC5}"/>
              </a:ext>
            </a:extLst>
          </p:cNvPr>
          <p:cNvSpPr>
            <a:spLocks noGrp="1" noChangeArrowheads="1"/>
          </p:cNvSpPr>
          <p:nvPr>
            <p:ph idx="1"/>
          </p:nvPr>
        </p:nvSpPr>
        <p:spPr>
          <a:xfrm>
            <a:off x="247337" y="1902618"/>
            <a:ext cx="8649325" cy="2338969"/>
          </a:xfrm>
        </p:spPr>
        <p:txBody>
          <a:bodyPr/>
          <a:lstStyle/>
          <a:p>
            <a:pPr marL="0" indent="0" rtl="0">
              <a:buNone/>
            </a:pPr>
            <a:r>
              <a:rPr lang="fr-FR"/>
              <a:t>Dans les deux activités mode physique du Packet Tracer et dans les Travaux Pratiques, vous remplirez les objectifs suivants: </a:t>
            </a:r>
          </a:p>
          <a:p>
            <a:pPr rtl="0">
              <a:buFont typeface="Arial" panose="020B0604020202020204" pitchFamily="34" charset="0"/>
              <a:buChar char="•"/>
            </a:pPr>
            <a:r>
              <a:rPr lang="fr-FR"/>
              <a:t>Configurer la topologie du réseau</a:t>
            </a:r>
          </a:p>
          <a:p>
            <a:pPr rtl="0">
              <a:buFont typeface="Arial" panose="020B0604020202020204" pitchFamily="34" charset="0"/>
              <a:buChar char="•"/>
            </a:pPr>
            <a:r>
              <a:rPr lang="fr-FR"/>
              <a:t>Configurer les hôtes PC</a:t>
            </a:r>
          </a:p>
          <a:p>
            <a:pPr rtl="0">
              <a:buFont typeface="Arial" panose="020B0604020202020204" pitchFamily="34" charset="0"/>
              <a:buChar char="•"/>
            </a:pPr>
            <a:r>
              <a:rPr lang="fr-FR"/>
              <a:t>Configurer et vérifier les paramètres de base du commutateur</a:t>
            </a:r>
          </a:p>
          <a:p>
            <a:pPr marL="0" indent="0">
              <a:buNone/>
            </a:pPr>
            <a:endParaRPr lang="en-US" dirty="0"/>
          </a:p>
        </p:txBody>
      </p:sp>
    </p:spTree>
    <p:custDataLst>
      <p:tags r:id="rId1"/>
    </p:custDataLst>
    <p:extLst>
      <p:ext uri="{BB962C8B-B14F-4D97-AF65-F5344CB8AC3E}">
        <p14:creationId xmlns:p14="http://schemas.microsoft.com/office/powerpoint/2010/main" val="866380527"/>
      </p:ext>
    </p:extLst>
  </p:cSld>
  <p:clrMapOvr>
    <a:masterClrMapping/>
  </p:clrMapOvr>
  <p:transition spd="slow">
    <p:wipe/>
  </p:transition>
</p:sld>
</file>

<file path=ppt/slides/slide7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600" lang="fr-FR">
                <a:latin typeface="Arial" charset="0"/>
              </a:rPr>
              <a:t>Module Pratique et Questionnaire</a:t>
            </a:r>
            <a:br>
              <a:rPr lang="en-US" dirty="0">
                <a:latin typeface="Arial" charset="0"/>
              </a:rPr>
            </a:br>
            <a:r>
              <a:rPr lang="fr-FR">
                <a:latin typeface="Arial" charset="0"/>
              </a:rPr>
              <a:t>Qu'est-ce que j'ai appris dans ce module?</a:t>
            </a:r>
          </a:p>
        </p:txBody>
      </p:sp>
      <p:sp>
        <p:nvSpPr>
          <p:cNvPr id="4" name="Content Placeholder 3"/>
          <p:cNvSpPr>
            <a:spLocks noGrp="1"/>
          </p:cNvSpPr>
          <p:nvPr>
            <p:ph idx="1"/>
          </p:nvPr>
        </p:nvSpPr>
        <p:spPr>
          <a:xfrm>
            <a:off x="145357" y="798944"/>
            <a:ext cx="5859203" cy="3539376"/>
          </a:xfrm>
        </p:spPr>
        <p:txBody>
          <a:bodyPr/>
          <a:lstStyle/>
          <a:p>
            <a:pPr rtl="0">
              <a:lnSpc>
                <a:spcPct val="85000"/>
              </a:lnSpc>
              <a:spcBef>
                <a:spcPct val="30000"/>
              </a:spcBef>
              <a:buFont typeface="Arial" panose="020B0604020202020204" pitchFamily="34" charset="0"/>
              <a:buChar char="•"/>
            </a:pPr>
            <a:r>
              <a:rPr sz="1350" lang="fr-FR"/>
              <a:t>Tous les périphériques finaux et réseau requièrent un système d'exploitation (SE).</a:t>
            </a:r>
          </a:p>
          <a:p>
            <a:pPr rtl="0">
              <a:lnSpc>
                <a:spcPct val="85000"/>
              </a:lnSpc>
              <a:spcBef>
                <a:spcPct val="30000"/>
              </a:spcBef>
              <a:buFont typeface="Arial" panose="020B0604020202020204" pitchFamily="34" charset="0"/>
              <a:buChar char="•"/>
            </a:pPr>
            <a:r>
              <a:rPr sz="1350" lang="fr-FR"/>
              <a:t>le logiciel Cisco IOS sépare l'accès aux fonctionnalités de gestion en deux modes de commande: le mode d'exécution utilisateur et le mode d'exécution privilégié.</a:t>
            </a:r>
          </a:p>
          <a:p>
            <a:pPr rtl="0">
              <a:lnSpc>
                <a:spcPct val="85000"/>
              </a:lnSpc>
              <a:spcBef>
                <a:spcPct val="30000"/>
              </a:spcBef>
              <a:buFont typeface="Arial" panose="020B0604020202020204" pitchFamily="34" charset="0"/>
              <a:buChar char="•"/>
            </a:pPr>
            <a:r>
              <a:rPr sz="1350" lang="fr-FR"/>
              <a:t>L'accès au mode de configuration globale se fait avant les autres modes de configuration spécifiques. À partir du mode de config. globale, l'utilisateur peut accéder à différents sous-modes de configuration.</a:t>
            </a:r>
          </a:p>
          <a:p>
            <a:pPr rtl="0">
              <a:lnSpc>
                <a:spcPct val="85000"/>
              </a:lnSpc>
              <a:spcBef>
                <a:spcPct val="30000"/>
              </a:spcBef>
              <a:buFont typeface="Arial" panose="020B0604020202020204" pitchFamily="34" charset="0"/>
              <a:buChar char="•"/>
            </a:pPr>
            <a:r>
              <a:rPr sz="1350" lang="fr-FR"/>
              <a:t>Chaque commande IOS a un format ou une syntaxe spécifique et ne peut être exécutée que dans le mode approprié. </a:t>
            </a:r>
          </a:p>
          <a:p>
            <a:pPr rtl="0">
              <a:lnSpc>
                <a:spcPct val="85000"/>
              </a:lnSpc>
              <a:spcBef>
                <a:spcPct val="30000"/>
              </a:spcBef>
              <a:buFont typeface="Arial" panose="020B0604020202020204" pitchFamily="34" charset="0"/>
              <a:buChar char="•"/>
            </a:pPr>
            <a:r>
              <a:rPr sz="1350" lang="fr-FR"/>
              <a:t>Configurations de base des périphériques: nom d'hôte, mot de passe, crypter les mots de passe et bannière. </a:t>
            </a:r>
          </a:p>
          <a:p>
            <a:pPr rtl="0">
              <a:lnSpc>
                <a:spcPct val="85000"/>
              </a:lnSpc>
              <a:spcBef>
                <a:spcPct val="30000"/>
              </a:spcBef>
              <a:buFont typeface="Arial" panose="020B0604020202020204" pitchFamily="34" charset="0"/>
              <a:buChar char="•"/>
            </a:pPr>
            <a:r>
              <a:rPr sz="1350" lang="fr-FR"/>
              <a:t>Deux fichiers système stockent la configuration des périphériques: startup-config et running-config.</a:t>
            </a:r>
          </a:p>
          <a:p>
            <a:pPr rtl="0">
              <a:lnSpc>
                <a:spcPct val="85000"/>
              </a:lnSpc>
              <a:spcBef>
                <a:spcPct val="30000"/>
              </a:spcBef>
              <a:buFont typeface="Arial" panose="020B0604020202020204" pitchFamily="34" charset="0"/>
              <a:buChar char="•"/>
            </a:pPr>
            <a:r>
              <a:rPr sz="1350" lang="fr-FR"/>
              <a:t>La commande IP addresses enable devices permet aux périphériques de se localiser les uns les autres et d'établir la communication de bout en bout sur Internet. Chaque périphérique final d'un réseau doit être configuré avec une adresse IP. </a:t>
            </a:r>
          </a:p>
        </p:txBody>
      </p:sp>
      <p:pic>
        <p:nvPicPr>
          <p:cNvPr id="4098" name="Picture 2" descr="cisco 350x series stackable managed network switches">
            <a:extLst>
              <a:ext uri="{FF2B5EF4-FFF2-40B4-BE49-F238E27FC236}">
                <a16:creationId xmlns:a16="http://schemas.microsoft.com/office/drawing/2014/main" id="{6E891CCD-ED46-944C-8A2C-E9E0C037D7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85113" y="2825273"/>
            <a:ext cx="2858887" cy="1626553"/>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7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rtl="0"/>
            <a:r>
              <a:rPr sz="1600" lang="fr-FR">
                <a:latin typeface="Arial" charset="0"/>
              </a:rPr>
              <a:t>Module 2 : Configuration de base du commutateur et du périphérique final</a:t>
            </a:r>
            <a:br>
              <a:rPr lang="en-US" dirty="0">
                <a:latin typeface="Arial" charset="0"/>
              </a:rPr>
            </a:br>
            <a:r>
              <a:rPr lang="fr-FR">
                <a:latin typeface="Arial" charset="0"/>
              </a:rPr>
              <a:t>Nouveaux termes et commandes</a:t>
            </a:r>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2012665612"/>
              </p:ext>
            </p:extLst>
          </p:nvPr>
        </p:nvGraphicFramePr>
        <p:xfrm>
          <a:off x="294640" y="650450"/>
          <a:ext cx="8520801" cy="3911390"/>
        </p:xfrm>
        <a:graphic>
          <a:graphicData uri="http://schemas.openxmlformats.org/drawingml/2006/table">
            <a:tbl>
              <a:tblPr firstRow="1" bandRow="1">
                <a:tableStyleId>{F5AB1C69-6EDB-4FF4-983F-18BD219EF322}</a:tableStyleId>
              </a:tblPr>
              <a:tblGrid>
                <a:gridCol w="2581436">
                  <a:extLst>
                    <a:ext uri="{9D8B030D-6E8A-4147-A177-3AD203B41FA5}">
                      <a16:colId xmlns:a16="http://schemas.microsoft.com/office/drawing/2014/main" val="2731093094"/>
                    </a:ext>
                  </a:extLst>
                </a:gridCol>
                <a:gridCol w="2878224">
                  <a:extLst>
                    <a:ext uri="{9D8B030D-6E8A-4147-A177-3AD203B41FA5}">
                      <a16:colId xmlns:a16="http://schemas.microsoft.com/office/drawing/2014/main" val="2353496225"/>
                    </a:ext>
                  </a:extLst>
                </a:gridCol>
                <a:gridCol w="3061141">
                  <a:extLst>
                    <a:ext uri="{9D8B030D-6E8A-4147-A177-3AD203B41FA5}">
                      <a16:colId xmlns:a16="http://schemas.microsoft.com/office/drawing/2014/main" val="572663217"/>
                    </a:ext>
                  </a:extLst>
                </a:gridCol>
              </a:tblGrid>
              <a:tr h="3911390">
                <a:tc>
                  <a:txBody>
                    <a:bodyPr/>
                    <a:lstStyle/>
                    <a:p>
                      <a:pPr marL="173038" indent="-173038" rtl="0">
                        <a:spcBef>
                          <a:spcPts val="200"/>
                        </a:spcBef>
                        <a:spcAft>
                          <a:spcPts val="200"/>
                        </a:spcAft>
                        <a:buFont typeface="Arial" panose="020B0604020202020204" pitchFamily="34" charset="0"/>
                        <a:buChar char="•"/>
                      </a:pPr>
                      <a:r>
                        <a:rPr b="false" lang="fr-FR">
                          <a:solidFill>
                            <a:schemeClr val="tx1"/>
                          </a:solidFill>
                          <a:latin typeface="+mn-lt"/>
                        </a:rPr>
                        <a:t>Système d'exploitation (OS)</a:t>
                      </a:r>
                    </a:p>
                    <a:p>
                      <a:pPr marL="173038" indent="-173038" rtl="0">
                        <a:spcBef>
                          <a:spcPts val="200"/>
                        </a:spcBef>
                        <a:spcAft>
                          <a:spcPts val="200"/>
                        </a:spcAft>
                        <a:buFont typeface="Arial" panose="020B0604020202020204" pitchFamily="34" charset="0"/>
                        <a:buChar char="•"/>
                      </a:pPr>
                      <a:r>
                        <a:rPr b="false" lang="fr-FR">
                          <a:solidFill>
                            <a:schemeClr val="tx1"/>
                          </a:solidFill>
                          <a:latin typeface="+mn-lt"/>
                        </a:rPr>
                        <a:t>CLI</a:t>
                      </a:r>
                    </a:p>
                    <a:p>
                      <a:pPr marL="173038" indent="-173038" rtl="0">
                        <a:spcBef>
                          <a:spcPts val="200"/>
                        </a:spcBef>
                        <a:spcAft>
                          <a:spcPts val="200"/>
                        </a:spcAft>
                        <a:buFont typeface="Arial" panose="020B0604020202020204" pitchFamily="34" charset="0"/>
                        <a:buChar char="•"/>
                      </a:pPr>
                      <a:r>
                        <a:rPr b="false" lang="fr-FR">
                          <a:solidFill>
                            <a:schemeClr val="tx1"/>
                          </a:solidFill>
                          <a:latin typeface="+mn-lt"/>
                        </a:rPr>
                        <a:t>interface graphique utilisateur</a:t>
                      </a:r>
                    </a:p>
                    <a:p>
                      <a:pPr marL="173038" indent="-173038" rtl="0">
                        <a:spcBef>
                          <a:spcPts val="200"/>
                        </a:spcBef>
                        <a:spcAft>
                          <a:spcPts val="200"/>
                        </a:spcAft>
                        <a:buFont typeface="Arial" panose="020B0604020202020204" pitchFamily="34" charset="0"/>
                        <a:buChar char="•"/>
                      </a:pPr>
                      <a:r>
                        <a:rPr b="false" lang="fr-FR">
                          <a:solidFill>
                            <a:schemeClr val="tx1"/>
                          </a:solidFill>
                          <a:latin typeface="+mn-lt"/>
                        </a:rPr>
                        <a:t>Le shell</a:t>
                      </a:r>
                    </a:p>
                    <a:p>
                      <a:pPr marL="173038" indent="-173038" rtl="0">
                        <a:spcBef>
                          <a:spcPts val="200"/>
                        </a:spcBef>
                        <a:spcAft>
                          <a:spcPts val="200"/>
                        </a:spcAft>
                        <a:buFont typeface="Arial" panose="020B0604020202020204" pitchFamily="34" charset="0"/>
                        <a:buChar char="•"/>
                      </a:pPr>
                      <a:r>
                        <a:rPr b="false" lang="fr-FR">
                          <a:solidFill>
                            <a:schemeClr val="tx1"/>
                          </a:solidFill>
                          <a:latin typeface="+mn-lt"/>
                        </a:rPr>
                        <a:t>Le noyau</a:t>
                      </a:r>
                    </a:p>
                    <a:p>
                      <a:pPr marL="173038" indent="-173038" rtl="0">
                        <a:spcBef>
                          <a:spcPts val="200"/>
                        </a:spcBef>
                        <a:spcAft>
                          <a:spcPts val="200"/>
                        </a:spcAft>
                        <a:buFont typeface="Arial" panose="020B0604020202020204" pitchFamily="34" charset="0"/>
                        <a:buChar char="•"/>
                      </a:pPr>
                      <a:r>
                        <a:rPr b="false" lang="fr-FR">
                          <a:solidFill>
                            <a:schemeClr val="tx1"/>
                          </a:solidFill>
                          <a:latin typeface="+mn-lt"/>
                        </a:rPr>
                        <a:t>matériel</a:t>
                      </a:r>
                    </a:p>
                    <a:p>
                      <a:pPr marL="173038" indent="-173038" rtl="0">
                        <a:spcBef>
                          <a:spcPts val="200"/>
                        </a:spcBef>
                        <a:spcAft>
                          <a:spcPts val="200"/>
                        </a:spcAft>
                        <a:buFont typeface="Arial" panose="020B0604020202020204" pitchFamily="34" charset="0"/>
                        <a:buChar char="•"/>
                      </a:pPr>
                      <a:r>
                        <a:rPr b="false" lang="fr-FR">
                          <a:solidFill>
                            <a:schemeClr val="tx1"/>
                          </a:solidFill>
                          <a:latin typeface="+mn-lt"/>
                        </a:rPr>
                        <a:t>Console</a:t>
                      </a:r>
                    </a:p>
                    <a:p>
                      <a:pPr marL="173038" indent="-173038" rtl="0">
                        <a:spcBef>
                          <a:spcPts val="200"/>
                        </a:spcBef>
                        <a:spcAft>
                          <a:spcPts val="200"/>
                        </a:spcAft>
                        <a:buFont typeface="Arial" panose="020B0604020202020204" pitchFamily="34" charset="0"/>
                        <a:buChar char="•"/>
                      </a:pPr>
                      <a:r>
                        <a:rPr b="false" lang="fr-FR">
                          <a:solidFill>
                            <a:schemeClr val="tx1"/>
                          </a:solidFill>
                          <a:latin typeface="+mn-lt"/>
                        </a:rPr>
                        <a:t>SSH (Secure Shell)</a:t>
                      </a:r>
                    </a:p>
                    <a:p>
                      <a:pPr marL="173038" indent="-173038" rtl="0">
                        <a:spcBef>
                          <a:spcPts val="200"/>
                        </a:spcBef>
                        <a:spcAft>
                          <a:spcPts val="200"/>
                        </a:spcAft>
                        <a:buFont typeface="Arial" panose="020B0604020202020204" pitchFamily="34" charset="0"/>
                        <a:buChar char="•"/>
                      </a:pPr>
                      <a:r>
                        <a:rPr b="false" lang="fr-FR">
                          <a:solidFill>
                            <a:schemeClr val="tx1"/>
                          </a:solidFill>
                          <a:latin typeface="+mn-lt"/>
                        </a:rPr>
                        <a:t>Telnet</a:t>
                      </a:r>
                    </a:p>
                    <a:p>
                      <a:pPr marL="173038" indent="-173038" rtl="0">
                        <a:spcBef>
                          <a:spcPts val="200"/>
                        </a:spcBef>
                        <a:spcAft>
                          <a:spcPts val="200"/>
                        </a:spcAft>
                        <a:buFont typeface="Arial" panose="020B0604020202020204" pitchFamily="34" charset="0"/>
                        <a:buChar char="•"/>
                      </a:pPr>
                      <a:r>
                        <a:rPr b="false" lang="fr-FR">
                          <a:solidFill>
                            <a:schemeClr val="tx1"/>
                          </a:solidFill>
                          <a:latin typeface="+mn-lt"/>
                        </a:rPr>
                        <a:t>Programmes d'émulation de terminal</a:t>
                      </a:r>
                    </a:p>
                    <a:p>
                      <a:pPr marL="173038" indent="-173038" rtl="0">
                        <a:spcBef>
                          <a:spcPts val="200"/>
                        </a:spcBef>
                        <a:spcAft>
                          <a:spcPts val="200"/>
                        </a:spcAft>
                        <a:buFont typeface="Arial" panose="020B0604020202020204" pitchFamily="34" charset="0"/>
                        <a:buChar char="•"/>
                      </a:pPr>
                      <a:r>
                        <a:rPr b="false" lang="fr-FR">
                          <a:solidFill>
                            <a:schemeClr val="tx1"/>
                          </a:solidFill>
                          <a:latin typeface="+mn-lt"/>
                        </a:rPr>
                        <a:t>Mode d'exécution utilisateur</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sz="1400" b="false" kern="1200" lang="fr-FR">
                          <a:solidFill>
                            <a:schemeClr val="tx1"/>
                          </a:solidFill>
                          <a:latin typeface="+mn-lt"/>
                          <a:ea typeface="+mn-ea"/>
                          <a:cs typeface="+mn-cs"/>
                        </a:rPr>
                        <a:t>Mode d'exécution privilégié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lgn="l" defTabSz="685777" rtl="0" eaLnBrk="1" latinLnBrk="0" hangingPunct="1">
                        <a:spcBef>
                          <a:spcPts val="200"/>
                        </a:spcBef>
                        <a:spcAft>
                          <a:spcPts val="200"/>
                        </a:spcAft>
                        <a:buFont typeface="Arial" panose="020B0604020202020204" pitchFamily="34" charset="0"/>
                        <a:buChar char="•"/>
                      </a:pPr>
                      <a:r>
                        <a:rPr sz="1400" b="false" kern="1200" lang="fr-FR">
                          <a:solidFill>
                            <a:schemeClr val="tx1"/>
                          </a:solidFill>
                          <a:latin typeface="+mn-lt"/>
                          <a:ea typeface="+mn-ea"/>
                          <a:cs typeface="+mn-cs"/>
                        </a:rPr>
                        <a:t>Le mode de configuration de ligne</a:t>
                      </a:r>
                    </a:p>
                    <a:p>
                      <a:pPr marL="173038" indent="-173038" algn="l" defTabSz="685777" rtl="0" eaLnBrk="1" latinLnBrk="0" hangingPunct="1">
                        <a:spcBef>
                          <a:spcPts val="200"/>
                        </a:spcBef>
                        <a:spcAft>
                          <a:spcPts val="200"/>
                        </a:spcAft>
                        <a:buFont typeface="Arial" panose="020B0604020202020204" pitchFamily="34" charset="0"/>
                        <a:buChar char="•"/>
                      </a:pPr>
                      <a:r>
                        <a:rPr sz="1400" b="false" kern="1200" lang="fr-FR">
                          <a:solidFill>
                            <a:schemeClr val="tx1"/>
                          </a:solidFill>
                          <a:latin typeface="+mn-lt"/>
                          <a:ea typeface="+mn-ea"/>
                          <a:cs typeface="+mn-cs"/>
                        </a:rPr>
                        <a:t>mode de configuration d'interface</a:t>
                      </a:r>
                    </a:p>
                    <a:p>
                      <a:pPr marL="173038" indent="-173038" algn="l" defTabSz="685777" rtl="0" eaLnBrk="1" latinLnBrk="0" hangingPunct="1">
                        <a:spcBef>
                          <a:spcPts val="200"/>
                        </a:spcBef>
                        <a:spcAft>
                          <a:spcPts val="200"/>
                        </a:spcAft>
                        <a:buFont typeface="Arial" panose="020B0604020202020204" pitchFamily="34" charset="0"/>
                        <a:buChar char="•"/>
                      </a:pPr>
                      <a:r>
                        <a:rPr sz="1400" b="false" kern="1200" lang="fr-FR">
                          <a:solidFill>
                            <a:schemeClr val="tx1"/>
                          </a:solidFill>
                          <a:latin typeface="+mn-lt"/>
                          <a:ea typeface="+mn-ea"/>
                          <a:cs typeface="+mn-cs"/>
                        </a:rPr>
                        <a:t>Activation</a:t>
                      </a:r>
                    </a:p>
                    <a:p>
                      <a:pPr marL="173038" indent="-173038" algn="l" defTabSz="685777" rtl="0" eaLnBrk="1" latinLnBrk="0" hangingPunct="1">
                        <a:spcBef>
                          <a:spcPts val="200"/>
                        </a:spcBef>
                        <a:spcAft>
                          <a:spcPts val="200"/>
                        </a:spcAft>
                        <a:buFont typeface="Arial" panose="020B0604020202020204" pitchFamily="34" charset="0"/>
                        <a:buChar char="•"/>
                      </a:pPr>
                      <a:r>
                        <a:rPr sz="1400" b="true" kern="1200" lang="fr-FR">
                          <a:solidFill>
                            <a:schemeClr val="tx1"/>
                          </a:solidFill>
                          <a:latin typeface="+mn-lt"/>
                          <a:ea typeface="+mn-ea"/>
                          <a:cs typeface="+mn-cs"/>
                        </a:rPr>
                        <a:t>configure terminal</a:t>
                      </a:r>
                    </a:p>
                    <a:p>
                      <a:pPr marL="173038" indent="-173038" algn="l" defTabSz="685777" rtl="0" eaLnBrk="1" latinLnBrk="0" hangingPunct="1">
                        <a:spcBef>
                          <a:spcPts val="200"/>
                        </a:spcBef>
                        <a:spcAft>
                          <a:spcPts val="200"/>
                        </a:spcAft>
                        <a:buFont typeface="Arial" panose="020B0604020202020204" pitchFamily="34" charset="0"/>
                        <a:buChar char="•"/>
                      </a:pPr>
                      <a:r>
                        <a:rPr sz="1400" b="true" kern="1200" lang="fr-FR">
                          <a:solidFill>
                            <a:schemeClr val="tx1"/>
                          </a:solidFill>
                          <a:latin typeface="+mn-lt"/>
                          <a:ea typeface="+mn-ea"/>
                          <a:cs typeface="+mn-cs"/>
                        </a:rPr>
                        <a:t>exit</a:t>
                      </a:r>
                    </a:p>
                    <a:p>
                      <a:pPr marL="173038" indent="-173038" algn="l" defTabSz="685777" rtl="0" eaLnBrk="1" latinLnBrk="0" hangingPunct="1">
                        <a:spcBef>
                          <a:spcPts val="200"/>
                        </a:spcBef>
                        <a:spcAft>
                          <a:spcPts val="200"/>
                        </a:spcAft>
                        <a:buFont typeface="Arial" panose="020B0604020202020204" pitchFamily="34" charset="0"/>
                        <a:buChar char="•"/>
                      </a:pPr>
                      <a:r>
                        <a:rPr sz="1400" b="true" kern="1200" lang="fr-FR">
                          <a:solidFill>
                            <a:schemeClr val="tx1"/>
                          </a:solidFill>
                          <a:latin typeface="+mn-lt"/>
                          <a:ea typeface="+mn-ea"/>
                          <a:cs typeface="+mn-cs"/>
                        </a:rPr>
                        <a:t>end</a:t>
                      </a:r>
                    </a:p>
                    <a:p>
                      <a:pPr marL="173038" indent="-173038" algn="l" defTabSz="685777" rtl="0" eaLnBrk="1" latinLnBrk="0" hangingPunct="1">
                        <a:spcBef>
                          <a:spcPts val="200"/>
                        </a:spcBef>
                        <a:spcAft>
                          <a:spcPts val="200"/>
                        </a:spcAft>
                        <a:buFont typeface="Arial" panose="020B0604020202020204" pitchFamily="34" charset="0"/>
                        <a:buChar char="•"/>
                      </a:pPr>
                      <a:r>
                        <a:rPr sz="1400" b="false" kern="1200" lang="fr-FR">
                          <a:solidFill>
                            <a:schemeClr val="tx1"/>
                          </a:solidFill>
                          <a:latin typeface="+mn-lt"/>
                          <a:ea typeface="+mn-ea"/>
                          <a:cs typeface="+mn-cs"/>
                        </a:rPr>
                        <a:t>argument</a:t>
                      </a:r>
                    </a:p>
                    <a:p>
                      <a:pPr marL="173038" indent="-173038" algn="l" defTabSz="685777" rtl="0" eaLnBrk="1" latinLnBrk="0" hangingPunct="1">
                        <a:spcBef>
                          <a:spcPts val="200"/>
                        </a:spcBef>
                        <a:spcAft>
                          <a:spcPts val="200"/>
                        </a:spcAft>
                        <a:buFont typeface="Arial" panose="020B0604020202020204" pitchFamily="34" charset="0"/>
                        <a:buChar char="•"/>
                      </a:pPr>
                      <a:r>
                        <a:rPr sz="1400" b="false" kern="1200" lang="fr-FR">
                          <a:solidFill>
                            <a:schemeClr val="tx1"/>
                          </a:solidFill>
                          <a:latin typeface="+mn-lt"/>
                          <a:ea typeface="+mn-ea"/>
                          <a:cs typeface="+mn-cs"/>
                        </a:rPr>
                        <a:t>mot clé</a:t>
                      </a:r>
                    </a:p>
                    <a:p>
                      <a:pPr marL="173038" indent="-173038" algn="l" defTabSz="685777" rtl="0" eaLnBrk="1" latinLnBrk="0" hangingPunct="1">
                        <a:spcBef>
                          <a:spcPts val="200"/>
                        </a:spcBef>
                        <a:spcAft>
                          <a:spcPts val="200"/>
                        </a:spcAft>
                        <a:buFont typeface="Arial" panose="020B0604020202020204" pitchFamily="34" charset="0"/>
                        <a:buChar char="•"/>
                      </a:pPr>
                      <a:r>
                        <a:rPr sz="1400" b="false" kern="1200" lang="fr-FR">
                          <a:solidFill>
                            <a:schemeClr val="tx1"/>
                          </a:solidFill>
                          <a:latin typeface="+mn-lt"/>
                          <a:ea typeface="+mn-ea"/>
                          <a:cs typeface="+mn-cs"/>
                        </a:rPr>
                        <a:t>Syntaxe de la commande</a:t>
                      </a:r>
                    </a:p>
                    <a:p>
                      <a:pPr marL="173038" indent="-173038" algn="l" defTabSz="685777" rtl="0" eaLnBrk="1" latinLnBrk="0" hangingPunct="1">
                        <a:spcBef>
                          <a:spcPts val="200"/>
                        </a:spcBef>
                        <a:spcAft>
                          <a:spcPts val="200"/>
                        </a:spcAft>
                        <a:buFont typeface="Arial" panose="020B0604020202020204" pitchFamily="34" charset="0"/>
                        <a:buChar char="•"/>
                      </a:pPr>
                      <a:r>
                        <a:rPr sz="1400" b="true" kern="1200" lang="fr-FR">
                          <a:solidFill>
                            <a:schemeClr val="tx1"/>
                          </a:solidFill>
                          <a:latin typeface="+mn-lt"/>
                          <a:ea typeface="+mn-ea"/>
                          <a:cs typeface="+mn-cs"/>
                        </a:rPr>
                        <a:t>ping</a:t>
                      </a:r>
                    </a:p>
                    <a:p>
                      <a:pPr marL="173038" indent="-173038" algn="l" defTabSz="685777" rtl="0" eaLnBrk="1" latinLnBrk="0" hangingPunct="1">
                        <a:spcBef>
                          <a:spcPts val="200"/>
                        </a:spcBef>
                        <a:spcAft>
                          <a:spcPts val="200"/>
                        </a:spcAft>
                        <a:buFont typeface="Arial" panose="020B0604020202020204" pitchFamily="34" charset="0"/>
                        <a:buChar char="•"/>
                      </a:pPr>
                      <a:r>
                        <a:rPr sz="1400" b="true" kern="1200" lang="fr-FR">
                          <a:solidFill>
                            <a:schemeClr val="tx1"/>
                          </a:solidFill>
                          <a:latin typeface="+mn-lt"/>
                          <a:ea typeface="+mn-ea"/>
                          <a:cs typeface="+mn-cs"/>
                        </a:rPr>
                        <a:t>traceroute</a:t>
                      </a:r>
                    </a:p>
                    <a:p>
                      <a:pPr marL="173038" indent="-173038" algn="l" defTabSz="685777" rtl="0" eaLnBrk="1" latinLnBrk="0" hangingPunct="1">
                        <a:spcBef>
                          <a:spcPts val="200"/>
                        </a:spcBef>
                        <a:spcAft>
                          <a:spcPts val="200"/>
                        </a:spcAft>
                        <a:buFont typeface="Arial" panose="020B0604020202020204" pitchFamily="34" charset="0"/>
                        <a:buChar char="•"/>
                      </a:pPr>
                      <a:r>
                        <a:rPr sz="1400" b="false" kern="1200" lang="fr-FR">
                          <a:solidFill>
                            <a:schemeClr val="tx1"/>
                          </a:solidFill>
                          <a:latin typeface="+mn-lt"/>
                          <a:ea typeface="+mn-ea"/>
                          <a:cs typeface="+mn-cs"/>
                        </a:rPr>
                        <a:t>commande help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sz="1400" b="false" kern="1200" lang="fr-FR">
                          <a:solidFill>
                            <a:schemeClr val="tx1"/>
                          </a:solidFill>
                          <a:latin typeface="+mn-lt"/>
                          <a:ea typeface="+mn-ea"/>
                          <a:cs typeface="+mn-cs"/>
                        </a:rPr>
                        <a:t>touches de raccourci</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sz="1400" b="true" kern="1200" lang="fr-FR">
                          <a:solidFill>
                            <a:schemeClr val="tx1"/>
                          </a:solidFill>
                          <a:latin typeface="+mn-lt"/>
                          <a:ea typeface="+mn-ea"/>
                          <a:cs typeface="+mn-cs"/>
                        </a:rPr>
                        <a:t>hostname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sz="1400" b="true" kern="1200" lang="fr-FR">
                          <a:solidFill>
                            <a:schemeClr val="tx1"/>
                          </a:solidFill>
                          <a:latin typeface="+mn-lt"/>
                          <a:ea typeface="+mn-ea"/>
                          <a:cs typeface="+mn-cs"/>
                        </a:rPr>
                        <a:t>Console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sz="1400" b="true" kern="1200" lang="fr-FR">
                          <a:solidFill>
                            <a:schemeClr val="tx1"/>
                          </a:solidFill>
                          <a:latin typeface="+mn-lt"/>
                          <a:ea typeface="+mn-ea"/>
                          <a:cs typeface="+mn-cs"/>
                        </a:rPr>
                        <a:t>enable secret</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sz="1400" b="true" kern="1200" lang="fr-FR">
                          <a:solidFill>
                            <a:schemeClr val="tx1"/>
                          </a:solidFill>
                          <a:latin typeface="+mn-lt"/>
                          <a:ea typeface="+mn-ea"/>
                          <a:cs typeface="+mn-cs"/>
                        </a:rPr>
                        <a:t>lignes vty </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sz="1400" b="true" kern="1200" lang="fr-FR">
                          <a:solidFill>
                            <a:schemeClr val="tx1"/>
                          </a:solidFill>
                          <a:latin typeface="+mn-lt"/>
                          <a:ea typeface="+mn-ea"/>
                          <a:cs typeface="+mn-cs"/>
                        </a:rPr>
                        <a:t>show running-config</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sz="1400" b="true" kern="1200" lang="fr-FR">
                          <a:solidFill>
                            <a:schemeClr val="tx1"/>
                          </a:solidFill>
                          <a:latin typeface="+mn-lt"/>
                          <a:ea typeface="+mn-ea"/>
                          <a:cs typeface="+mn-cs"/>
                        </a:rPr>
                        <a:t>banner motd</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sz="1400" b="true" kern="1200" lang="fr-FR">
                          <a:solidFill>
                            <a:schemeClr val="tx1"/>
                          </a:solidFill>
                          <a:latin typeface="+mn-lt"/>
                          <a:ea typeface="+mn-ea"/>
                          <a:cs typeface="+mn-cs"/>
                        </a:rPr>
                        <a:t>Configuration initiale</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sz="1400" b="true" kern="1200" lang="fr-FR">
                          <a:solidFill>
                            <a:schemeClr val="tx1"/>
                          </a:solidFill>
                          <a:latin typeface="+mn-lt"/>
                          <a:ea typeface="+mn-ea"/>
                          <a:cs typeface="+mn-cs"/>
                        </a:rPr>
                        <a:t>Running-config</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sz="1400" b="true" kern="1200" lang="fr-FR">
                          <a:solidFill>
                            <a:schemeClr val="tx1"/>
                          </a:solidFill>
                          <a:latin typeface="+mn-lt"/>
                          <a:ea typeface="+mn-ea"/>
                          <a:cs typeface="+mn-cs"/>
                        </a:rPr>
                        <a:t>reload</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sz="1400" b="true" kern="1200" lang="fr-FR">
                          <a:solidFill>
                            <a:schemeClr val="tx1"/>
                          </a:solidFill>
                          <a:latin typeface="+mn-lt"/>
                          <a:ea typeface="+mn-ea"/>
                          <a:cs typeface="+mn-cs"/>
                        </a:rPr>
                        <a:t>erase startup-config</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sz="1400" b="false" kern="1200" lang="fr-FR">
                          <a:solidFill>
                            <a:schemeClr val="tx1"/>
                          </a:solidFill>
                          <a:latin typeface="+mn-lt"/>
                          <a:ea typeface="+mn-ea"/>
                          <a:cs typeface="+mn-cs"/>
                        </a:rPr>
                        <a:t>le protocole DHCP</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sz="1400" b="false" kern="1200" lang="fr-FR">
                          <a:solidFill>
                            <a:schemeClr val="tx1"/>
                          </a:solidFill>
                          <a:latin typeface="+mn-lt"/>
                          <a:ea typeface="+mn-ea"/>
                          <a:cs typeface="+mn-cs"/>
                        </a:rPr>
                        <a:t>SVI (interface virtuelle du commutateur)</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sz="1400" b="true" kern="1200" lang="fr-FR">
                          <a:solidFill>
                            <a:schemeClr val="tx1"/>
                          </a:solidFill>
                          <a:latin typeface="+mn-lt"/>
                          <a:ea typeface="+mn-ea"/>
                          <a:cs typeface="+mn-cs"/>
                        </a:rPr>
                        <a:t>ipconfig</a:t>
                      </a:r>
                    </a:p>
                    <a:p>
                      <a:pPr marL="173038" marR="0" lvl="0" indent="-173038" algn="l" defTabSz="685777" rtl="0" eaLnBrk="1" fontAlgn="auto" latinLnBrk="0" hangingPunct="1">
                        <a:lnSpc>
                          <a:spcPct val="100000"/>
                        </a:lnSpc>
                        <a:spcBef>
                          <a:spcPts val="200"/>
                        </a:spcBef>
                        <a:spcAft>
                          <a:spcPts val="200"/>
                        </a:spcAft>
                        <a:buClrTx/>
                        <a:buSzTx/>
                        <a:buFont typeface="Arial" panose="020B0604020202020204" pitchFamily="34" charset="0"/>
                        <a:buChar char="•"/>
                        <a:tabLst/>
                        <a:defRPr/>
                      </a:pPr>
                      <a:r>
                        <a:rPr sz="1400" b="true" kern="1200" lang="fr-FR">
                          <a:solidFill>
                            <a:schemeClr val="tx1"/>
                          </a:solidFill>
                          <a:latin typeface="+mn-lt"/>
                          <a:ea typeface="+mn-ea"/>
                          <a:cs typeface="+mn-cs"/>
                        </a:rPr>
                        <a:t>show ip int brief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0795013"/>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7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eaLnBrk="1" hangingPunct="1" rtl="0"/>
            <a:r>
              <a:rPr lang="fr-FR"/>
              <a:t>Module 2 : Activités (Suite)</a:t>
            </a:r>
          </a:p>
        </p:txBody>
      </p:sp>
      <p:sp>
        <p:nvSpPr>
          <p:cNvPr id="6147" name="Rectangle 34"/>
          <p:cNvSpPr>
            <a:spLocks noGrp="1" noChangeArrowheads="1"/>
          </p:cNvSpPr>
          <p:nvPr>
            <p:ph idx="1"/>
          </p:nvPr>
        </p:nvSpPr>
        <p:spPr>
          <a:xfrm>
            <a:off x="144065" y="798944"/>
            <a:ext cx="8769026" cy="281711"/>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706332027"/>
              </p:ext>
            </p:extLst>
          </p:nvPr>
        </p:nvGraphicFramePr>
        <p:xfrm>
          <a:off x="455999" y="1147358"/>
          <a:ext cx="8229418" cy="351156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sz="1200" lang="fr-FR"/>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200" lang="fr-FR"/>
                        <a:t>Type d'exercice</a:t>
                      </a:r>
                    </a:p>
                  </a:txBody>
                  <a:tcPr marL="68580" marR="68580" marT="34290" marB="34290" anchor="ctr"/>
                </a:tc>
                <a:tc>
                  <a:txBody>
                    <a:bodyPr/>
                    <a:lstStyle/>
                    <a:p>
                      <a:pPr rtl="0"/>
                      <a:r>
                        <a:rPr sz="1200" lang="fr-FR"/>
                        <a:t>Nom de l'exercice</a:t>
                      </a:r>
                    </a:p>
                  </a:txBody>
                  <a:tcPr marL="68580" marR="68580" marT="34290" marB="34290" anchor="ctr"/>
                </a:tc>
                <a:tc>
                  <a:txBody>
                    <a:bodyPr/>
                    <a:lstStyle/>
                    <a:p>
                      <a:pPr rtl="0"/>
                      <a:r>
                        <a:rPr sz="1200" lang="fr-FR"/>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sz="1100" lang="fr-FR"/>
                        <a:t>2.3.8</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Mode physique du 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Packet Tracer - Naviguer dans l'IOS à l'aide d'un client Terminal Client pour la connectivité de la console - Mode Physique</a:t>
                      </a:r>
                    </a:p>
                  </a:txBody>
                  <a:tcPr marL="68580" marR="68580" marT="34290" marB="34290" anchor="ctr"/>
                </a:tc>
                <a:tc>
                  <a:txBody>
                    <a:bodyPr/>
                    <a:lstStyle/>
                    <a:p>
                      <a:pPr rtl="0"/>
                      <a:r>
                        <a:rPr sz="1100" lang="fr-FR">
                          <a:solidFill>
                            <a:schemeClr val="tx1"/>
                          </a:solidFill>
                        </a:rPr>
                        <a:t>Recommandation</a:t>
                      </a:r>
                    </a:p>
                  </a:txBody>
                  <a:tcPr marL="68580" marR="68580" marT="34290" marB="34290" anchor="ctr"/>
                </a:tc>
                <a:extLst>
                  <a:ext uri="{0D108BD9-81ED-4DB2-BD59-A6C34878D82A}">
                    <a16:rowId xmlns:a16="http://schemas.microsoft.com/office/drawing/2014/main" val="1085923859"/>
                  </a:ext>
                </a:extLst>
              </a:tr>
              <a:tr h="350784">
                <a:tc>
                  <a:txBody>
                    <a:bodyPr/>
                    <a:lstStyle/>
                    <a:p>
                      <a:pPr algn="ctr" rtl="0"/>
                      <a:r>
                        <a:rPr sz="1100" lang="fr-FR"/>
                        <a:t>2.3.8</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Naviguer dans l'IOS en utilisant Tera Term pour la connectivité des consoles.</a:t>
                      </a:r>
                    </a:p>
                  </a:txBody>
                  <a:tcPr marL="68580" marR="68580" marT="34290" marB="34290" anchor="ctr"/>
                </a:tc>
                <a:tc>
                  <a:txBody>
                    <a:bodyPr/>
                    <a:lstStyle/>
                    <a:p>
                      <a:pPr rtl="0"/>
                      <a:r>
                        <a:rPr sz="1100" lang="fr-FR">
                          <a:solidFill>
                            <a:schemeClr val="tx1"/>
                          </a:solidFill>
                        </a:rPr>
                        <a:t>Recommandation</a:t>
                      </a:r>
                    </a:p>
                  </a:txBody>
                  <a:tcPr marL="68580" marR="68580" marT="34290" marB="34290" anchor="ctr"/>
                </a:tc>
                <a:extLst>
                  <a:ext uri="{0D108BD9-81ED-4DB2-BD59-A6C34878D82A}">
                    <a16:rowId xmlns:a16="http://schemas.microsoft.com/office/drawing/2014/main" val="1422392209"/>
                  </a:ext>
                </a:extLst>
              </a:tr>
              <a:tr h="350784">
                <a:tc>
                  <a:txBody>
                    <a:bodyPr/>
                    <a:lstStyle/>
                    <a:p>
                      <a:pPr algn="ctr" rtl="0"/>
                      <a:r>
                        <a:rPr sz="1100" lang="fr-FR"/>
                        <a:t>2.4.6</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Sécurisation d'administration Accès à un commutateur</a:t>
                      </a:r>
                    </a:p>
                  </a:txBody>
                  <a:tcPr marL="68580" marR="68580" marT="34290" marB="34290" anchor="ctr"/>
                </a:tc>
                <a:tc>
                  <a:txBody>
                    <a:bodyPr/>
                    <a:lstStyle/>
                    <a:p>
                      <a:pPr rtl="0"/>
                      <a:r>
                        <a:rPr sz="1100" lang="fr-F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sz="1100" lang="fr-FR"/>
                        <a:t>2.4.7</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sz="1100" lang="fr-FR"/>
                        <a:t>Contrôleur de syntaxe</a:t>
                      </a:r>
                    </a:p>
                  </a:txBody>
                  <a:tcPr marL="68580" marR="68580" marT="34290" marB="34290" anchor="ctr"/>
                </a:tc>
                <a:tc>
                  <a:txBody>
                    <a:bodyPr/>
                    <a:lstStyle/>
                    <a:p>
                      <a:pPr rtl="0"/>
                      <a:r>
                        <a:rPr sz="1100" lang="fr-FR"/>
                        <a:t>Configuration de base des périphériques</a:t>
                      </a:r>
                    </a:p>
                  </a:txBody>
                  <a:tcPr marL="68580" marR="68580" marT="34290" marB="34290" anchor="ctr"/>
                </a:tc>
                <a:tc>
                  <a:txBody>
                    <a:bodyPr/>
                    <a:lstStyle/>
                    <a:p>
                      <a:pPr rtl="0"/>
                      <a:r>
                        <a:rPr sz="1100" lang="fr-FR"/>
                        <a:t>Recommandation</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sz="1100" lang="fr-FR"/>
                        <a:t>2.4.8</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sz="1100" lang="fr-FR"/>
                        <a:t>Vérifiez vos connaissances</a:t>
                      </a:r>
                    </a:p>
                  </a:txBody>
                  <a:tcPr marL="68580" marR="68580" marT="34290" marB="34290" anchor="ctr"/>
                </a:tc>
                <a:tc>
                  <a:txBody>
                    <a:bodyPr/>
                    <a:lstStyle/>
                    <a:p>
                      <a:pPr rtl="0"/>
                      <a:r>
                        <a:rPr sz="1100" lang="fr-FR"/>
                        <a:t>Configuration de base des périphériques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sz="1100" lang="fr-FR"/>
                        <a:t>2.5.3</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Modification de la configuration en cours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sz="1100" lang="fr-FR"/>
                        <a:t>2.5.5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Configuration des paramètres initiaux du commutateur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sz="1100" lang="fr-FR"/>
                        <a:t>2.6.3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Ports et adresses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3001172460"/>
                  </a:ext>
                </a:extLst>
              </a:tr>
              <a:tr h="350784">
                <a:tc>
                  <a:txBody>
                    <a:bodyPr/>
                    <a:lstStyle/>
                    <a:p>
                      <a:pPr algn="ctr" rtl="0"/>
                      <a:r>
                        <a:rPr sz="1100" lang="fr-FR"/>
                        <a:t>2.7.3</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Vérification de la configuration IP d'un PC Window</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322206681"/>
                  </a:ext>
                </a:extLst>
              </a:tr>
            </a:tbl>
          </a:graphicData>
        </a:graphic>
      </p:graphicFrame>
    </p:spTree>
    <p:custDataLst>
      <p:tags r:id="rId1"/>
    </p:custDataLst>
    <p:extLst>
      <p:ext uri="{BB962C8B-B14F-4D97-AF65-F5344CB8AC3E}">
        <p14:creationId xmlns:p14="http://schemas.microsoft.com/office/powerpoint/2010/main" val="419534722"/>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eaLnBrk="1" hangingPunct="1" rtl="0"/>
            <a:r>
              <a:rPr lang="fr-FR"/>
              <a:t>Module 2 : Activités (Suite)</a:t>
            </a:r>
          </a:p>
        </p:txBody>
      </p:sp>
      <p:sp>
        <p:nvSpPr>
          <p:cNvPr id="6147" name="Rectangle 34"/>
          <p:cNvSpPr>
            <a:spLocks noGrp="1" noChangeArrowheads="1"/>
          </p:cNvSpPr>
          <p:nvPr>
            <p:ph idx="1"/>
          </p:nvPr>
        </p:nvSpPr>
        <p:spPr>
          <a:xfrm>
            <a:off x="144065" y="798944"/>
            <a:ext cx="8769026" cy="281711"/>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693891674"/>
              </p:ext>
            </p:extLst>
          </p:nvPr>
        </p:nvGraphicFramePr>
        <p:xfrm>
          <a:off x="455999" y="1147358"/>
          <a:ext cx="8229418" cy="3160782"/>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sz="1200" lang="fr-FR"/>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200" lang="fr-FR"/>
                        <a:t>Type d'exercice</a:t>
                      </a:r>
                    </a:p>
                  </a:txBody>
                  <a:tcPr marL="68580" marR="68580" marT="34290" marB="34290" anchor="ctr"/>
                </a:tc>
                <a:tc>
                  <a:txBody>
                    <a:bodyPr/>
                    <a:lstStyle/>
                    <a:p>
                      <a:pPr rtl="0"/>
                      <a:r>
                        <a:rPr sz="1200" lang="fr-FR"/>
                        <a:t>Nom de l'exercice</a:t>
                      </a:r>
                    </a:p>
                  </a:txBody>
                  <a:tcPr marL="68580" marR="68580" marT="34290" marB="34290" anchor="ctr"/>
                </a:tc>
                <a:tc>
                  <a:txBody>
                    <a:bodyPr/>
                    <a:lstStyle/>
                    <a:p>
                      <a:pPr rtl="0"/>
                      <a:r>
                        <a:rPr sz="1200" lang="fr-FR"/>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sz="1100" lang="fr-FR"/>
                        <a:t>2.7.5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Contrôleur de syntaxe</a:t>
                      </a:r>
                    </a:p>
                  </a:txBody>
                  <a:tcPr marL="68580" marR="68580" marT="34290" marB="34290" anchor="ctr"/>
                </a:tc>
                <a:tc>
                  <a:txBody>
                    <a:bodyPr/>
                    <a:lstStyle/>
                    <a:p>
                      <a:pPr rtl="0"/>
                      <a:r>
                        <a:rPr sz="1100" lang="fr-FR"/>
                        <a:t>Configuration d'une interface de commutateur virtuelle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Recommandé</a:t>
                      </a:r>
                    </a:p>
                  </a:txBody>
                  <a:tcPr marL="68580" marR="68580" marT="34290" marB="34290" anchor="ctr"/>
                </a:tc>
                <a:extLst>
                  <a:ext uri="{0D108BD9-81ED-4DB2-BD59-A6C34878D82A}">
                    <a16:rowId xmlns:a16="http://schemas.microsoft.com/office/drawing/2014/main" val="249158783"/>
                  </a:ext>
                </a:extLst>
              </a:tr>
              <a:tr h="350784">
                <a:tc>
                  <a:txBody>
                    <a:bodyPr/>
                    <a:lstStyle/>
                    <a:p>
                      <a:pPr algn="ctr" rtl="0"/>
                      <a:r>
                        <a:rPr sz="1100" lang="fr-FR"/>
                        <a:t>2.7.6</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Packet Tracer</a:t>
                      </a:r>
                    </a:p>
                  </a:txBody>
                  <a:tcPr marL="68580" marR="68580" marT="34290" marB="34290" anchor="ctr"/>
                </a:tc>
                <a:tc>
                  <a:txBody>
                    <a:bodyPr/>
                    <a:lstStyle/>
                    <a:p>
                      <a:pPr rtl="0"/>
                      <a:r>
                        <a:rPr sz="1100" lang="fr-FR"/>
                        <a:t>Mise en œuvre de la connectivité de base</a:t>
                      </a:r>
                    </a:p>
                  </a:txBody>
                  <a:tcPr marL="68580" marR="68580" marT="34290" marB="34290" anchor="ctr"/>
                </a:tc>
                <a:tc>
                  <a:txBody>
                    <a:bodyPr/>
                    <a:lstStyle/>
                    <a:p>
                      <a:pPr rtl="0"/>
                      <a:r>
                        <a:rPr sz="1100" lang="fr-F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sz="1100" lang="fr-FR"/>
                        <a:t>2.8.1</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Vidéo</a:t>
                      </a:r>
                    </a:p>
                  </a:txBody>
                  <a:tcPr marL="68580" marR="68580" marT="34290" marB="34290" anchor="ctr"/>
                </a:tc>
                <a:tc>
                  <a:txBody>
                    <a:bodyPr/>
                    <a:lstStyle/>
                    <a:p>
                      <a:pPr rtl="0"/>
                      <a:r>
                        <a:rPr sz="1100" lang="fr-FR"/>
                        <a:t>Tester l'attribution de l'interface</a:t>
                      </a:r>
                    </a:p>
                  </a:txBody>
                  <a:tcPr marL="68580" marR="68580" marT="34290" marB="34290" anchor="ctr"/>
                </a:tc>
                <a:tc>
                  <a:txBody>
                    <a:bodyPr/>
                    <a:lstStyle/>
                    <a:p>
                      <a:pPr rtl="0"/>
                      <a:r>
                        <a:rPr sz="1100" lang="fr-FR"/>
                        <a:t>Recommandation</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sz="1100" lang="fr-FR"/>
                        <a:t>2.8.2</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Vidéo</a:t>
                      </a:r>
                    </a:p>
                  </a:txBody>
                  <a:tcPr marL="68580" marR="68580" marT="34290" marB="34290" anchor="ctr"/>
                </a:tc>
                <a:tc>
                  <a:txBody>
                    <a:bodyPr/>
                    <a:lstStyle/>
                    <a:p>
                      <a:pPr rtl="0"/>
                      <a:r>
                        <a:rPr sz="1100" lang="fr-FR"/>
                        <a:t>Testez la connectivité de bout en bout.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sz="1100" lang="fr-FR"/>
                        <a:t>2.9.1</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Configuration de base des commutateurs et des terminaux</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sz="1100" lang="fr-FR"/>
                        <a:t>2.9.2</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Mode physique du 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Packet Tracer - Configuration de base des commutateurs et des terminaux - Mode Physique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b="false" i="false" u="none" strike="noStrike" kern="1200" cap="none" spc="0" normalizeH="false" baseline="0" lang="fr-FR">
                          <a:ln>
                            <a:noFill/>
                          </a:ln>
                          <a:solidFill>
                            <a:srgbClr val="58585B"/>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2109380776"/>
                  </a:ext>
                </a:extLst>
              </a:tr>
              <a:tr h="350784">
                <a:tc>
                  <a:txBody>
                    <a:bodyPr/>
                    <a:lstStyle/>
                    <a:p>
                      <a:pPr algn="ctr" rtl="0"/>
                      <a:r>
                        <a:rPr sz="1100" lang="fr-FR"/>
                        <a:t>2.9.2</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Configuration de base des commutateurs et des terminaux</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sz="1100" lang="fr-FR"/>
                        <a:t>2.9.4</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Questionnaire du module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Configuration de base des commutateurs et des terminaux</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b="false" i="false" u="none" strike="noStrike" kern="1200" cap="none" spc="0" normalizeH="false" baseline="0" lang="fr-FR">
                          <a:ln>
                            <a:noFill/>
                          </a:ln>
                          <a:solidFill>
                            <a:srgbClr val="58585B"/>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1014594708"/>
                  </a:ext>
                </a:extLst>
              </a:tr>
            </a:tbl>
          </a:graphicData>
        </a:graphic>
      </p:graphicFrame>
    </p:spTree>
    <p:custDataLst>
      <p:tags r:id="rId1"/>
    </p:custDataLst>
    <p:extLst>
      <p:ext uri="{BB962C8B-B14F-4D97-AF65-F5344CB8AC3E}">
        <p14:creationId xmlns:p14="http://schemas.microsoft.com/office/powerpoint/2010/main" val="1855986937"/>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8475</TotalTime>
  <Words>6657</Words>
  <Application>Microsoft Office PowerPoint</Application>
  <PresentationFormat>On-screen Show (16:9)</PresentationFormat>
  <Paragraphs>911</Paragraphs>
  <Slides>73</Slides>
  <Notes>71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73</vt:i4>
      </vt:variant>
    </vt:vector>
  </HeadingPairs>
  <TitlesOfParts>
    <vt:vector size="79" baseType="lpstr">
      <vt:lpstr>CiscoSans</vt:lpstr>
      <vt:lpstr>CiscoSans ExtraLight</vt:lpstr>
      <vt:lpstr>Arial</vt:lpstr>
      <vt:lpstr>Calibri</vt:lpstr>
      <vt:lpstr>Wingdings</vt:lpstr>
      <vt:lpstr>Default Theme</vt:lpstr>
      <vt:lpstr>Module 2: Basic Switch and End Device Configuration</vt:lpstr>
      <vt:lpstr>Instructor Materials – Module 2 Planning Guide</vt:lpstr>
      <vt:lpstr>What to Expect in this Module</vt:lpstr>
      <vt:lpstr>What to Expect in this Module (Cont.)</vt:lpstr>
      <vt:lpstr>Check Your Understanding</vt:lpstr>
      <vt:lpstr>Packet Tracer Physical Mode Activities</vt:lpstr>
      <vt:lpstr>Module 2: Activities</vt:lpstr>
      <vt:lpstr>Module 2: Activities (Cont.)</vt:lpstr>
      <vt:lpstr>Module 2: Activities (Cont.)</vt:lpstr>
      <vt:lpstr>Module 2: Best Practices</vt:lpstr>
      <vt:lpstr>Module 2: Best Practices (Cont.) </vt:lpstr>
      <vt:lpstr>Module 2: Best Practices (Cont.) </vt:lpstr>
      <vt:lpstr>Module 2: Best Practices (Cont.) </vt:lpstr>
      <vt:lpstr>Module 2: Basic Switch and End Device Configuration</vt:lpstr>
      <vt:lpstr>Module Objectives</vt:lpstr>
      <vt:lpstr>2.1 Cisco IOS Access</vt:lpstr>
      <vt:lpstr>Cisco IOS Access Operating Systems</vt:lpstr>
      <vt:lpstr>Cisco IOS Access GUI</vt:lpstr>
      <vt:lpstr>Cisco IOS Access Purpose of an OS</vt:lpstr>
      <vt:lpstr>Cisco IOS Access Access Methods</vt:lpstr>
      <vt:lpstr>Cisco IOS Access Terminal Emulation Programs</vt:lpstr>
      <vt:lpstr>2.2 IOS Navigation</vt:lpstr>
      <vt:lpstr>IOS Navigation Primary Command Modes</vt:lpstr>
      <vt:lpstr>IOS Navigation Configuration Mode and Subconfiguration Modes</vt:lpstr>
      <vt:lpstr>IOS Navigation Video – IOS CLI Primary Command Modes</vt:lpstr>
      <vt:lpstr>IOS Navigation Navigation Between IOS Modes</vt:lpstr>
      <vt:lpstr>IOS Navigation Navigation Between IOS Modes (Cont.)</vt:lpstr>
      <vt:lpstr>IOS Navigation Video – Navigation Between IOS Modes</vt:lpstr>
      <vt:lpstr>2.3 The Command Structure</vt:lpstr>
      <vt:lpstr>The Command Structure Basic IOS Command Structure</vt:lpstr>
      <vt:lpstr>The Command Structure IOS Command Syntax Check</vt:lpstr>
      <vt:lpstr>The Command Structure IOS Command Syntax Check (Cont.)</vt:lpstr>
      <vt:lpstr>The Command Structure IOS Help Features</vt:lpstr>
      <vt:lpstr>The Command Structure Video – Context Sensitive Help and Command Syntax Checker</vt:lpstr>
      <vt:lpstr>The Command Structure Hot Keys and Shortcuts</vt:lpstr>
      <vt:lpstr>The Command Structure Hot Keys and Shortcuts (Cont.)</vt:lpstr>
      <vt:lpstr>The Command Structure Hot Keys and Shortcuts (Cont.)</vt:lpstr>
      <vt:lpstr>The Command Structure Video – Hot Keys and Shortcuts</vt:lpstr>
      <vt:lpstr>The Command Structure Packet Tracer – Navigate the IOS</vt:lpstr>
      <vt:lpstr>The Command Structure Packet Tracer - Navigate the IOS by Using Tera Term for Console Connectivity – Physical Mode Lab - Navigate the IOS by Using Tera Term for Console Connectivity</vt:lpstr>
      <vt:lpstr>2.4 Basic Device Configuration</vt:lpstr>
      <vt:lpstr>Basic Device Configuration Device Names</vt:lpstr>
      <vt:lpstr>Basic Device Configuration Password Guidelines</vt:lpstr>
      <vt:lpstr>Basic Device Configuration Configure Passwords</vt:lpstr>
      <vt:lpstr>Basic Device Configuration Configure Passwords (Cont.)</vt:lpstr>
      <vt:lpstr>Basic Device Configuration Encrypt Passwords</vt:lpstr>
      <vt:lpstr>Basic Device Configuration Banner Messages</vt:lpstr>
      <vt:lpstr>Basic Device Configuration Video – Secure Administrative Access to a Switch</vt:lpstr>
      <vt:lpstr>2.5 Save Configurations</vt:lpstr>
      <vt:lpstr>Save Configurations Configuration Files</vt:lpstr>
      <vt:lpstr>Save Configurations Alter the Running Configurations</vt:lpstr>
      <vt:lpstr>Save Configurations Video – Alter the Running Configuration</vt:lpstr>
      <vt:lpstr>Save Configurations Capture Configuration to a Text File</vt:lpstr>
      <vt:lpstr>Save Configurations Capture Configuration to a Text File (Cont.)</vt:lpstr>
      <vt:lpstr>Save Configurations Packet Tracer – Configure Initial Switch Settings</vt:lpstr>
      <vt:lpstr>2.6 Ports and Addresses</vt:lpstr>
      <vt:lpstr>Ports and Addresses IP Addresses</vt:lpstr>
      <vt:lpstr>Ports and Addresses IP Addresses (Cont.)</vt:lpstr>
      <vt:lpstr>Ports and Addresses Interfaces and Ports</vt:lpstr>
      <vt:lpstr>2.7 Configure IP Addressing</vt:lpstr>
      <vt:lpstr>Configure IP Addressing Manual IP Address Configuration for End Devices</vt:lpstr>
      <vt:lpstr>Configure IP Addressing  Automatic IP Address Configuration for End Devices</vt:lpstr>
      <vt:lpstr>Configure IP Addressing Switch Virtual Interface Configuration</vt:lpstr>
      <vt:lpstr>Configure IP Addressing Packet Tracer – Implement Basic Connectivity</vt:lpstr>
      <vt:lpstr>2.8 Verify Connectivity</vt:lpstr>
      <vt:lpstr>Verify Connectivity Video – Test the Interface Assignment</vt:lpstr>
      <vt:lpstr>Verify Connectivity Video – Test End-to-End Connectivity</vt:lpstr>
      <vt:lpstr>2.9 Module Practice and Quiz</vt:lpstr>
      <vt:lpstr>Module Practice and Quiz Packet Tracer – Basic Switch and End Device Configuration</vt:lpstr>
      <vt:lpstr>Module Practice and Quiz Packet Tracer - Basic Switch and End Device Configuration – Physical Mode Lab – Basic Switch and End Device Configuration</vt:lpstr>
      <vt:lpstr>Module Practice and Quiz What did I learn in this module?</vt:lpstr>
      <vt:lpstr>Module 2 : Basic Switch and End Device Configuration New Terms and Commands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Jeff Luman -X (jluman - UNICON INC at Cisco)</cp:lastModifiedBy>
  <cp:revision>229</cp:revision>
  <dcterms:created xsi:type="dcterms:W3CDTF">2019-10-18T06:21:22Z</dcterms:created>
  <dcterms:modified xsi:type="dcterms:W3CDTF">2021-02-03T18:31:38Z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