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notesSlides/notesSlide28.xml" ContentType="application/vnd.openxmlformats-officedocument.presentationml.notesSlide+xml"/>
  <Override PartName="/ppt/tags/tag32.xml" ContentType="application/vnd.openxmlformats-officedocument.presentationml.tags+xml"/>
  <Override PartName="/ppt/notesSlides/notesSlide29.xml" ContentType="application/vnd.openxmlformats-officedocument.presentationml.notesSlide+xml"/>
  <Override PartName="/ppt/tags/tag33.xml" ContentType="application/vnd.openxmlformats-officedocument.presentationml.tags+xml"/>
  <Override PartName="/ppt/notesSlides/notesSlide30.xml" ContentType="application/vnd.openxmlformats-officedocument.presentationml.notesSlide+xml"/>
  <Override PartName="/ppt/tags/tag34.xml" ContentType="application/vnd.openxmlformats-officedocument.presentationml.tags+xml"/>
  <Override PartName="/ppt/notesSlides/notesSlide31.xml" ContentType="application/vnd.openxmlformats-officedocument.presentationml.notesSlide+xml"/>
  <Override PartName="/ppt/tags/tag35.xml" ContentType="application/vnd.openxmlformats-officedocument.presentationml.tags+xml"/>
  <Override PartName="/ppt/notesSlides/notesSlide32.xml" ContentType="application/vnd.openxmlformats-officedocument.presentationml.notesSlide+xml"/>
  <Override PartName="/ppt/tags/tag36.xml" ContentType="application/vnd.openxmlformats-officedocument.presentationml.tags+xml"/>
  <Override PartName="/ppt/notesSlides/notesSlide33.xml" ContentType="application/vnd.openxmlformats-officedocument.presentationml.notesSlide+xml"/>
  <Override PartName="/ppt/tags/tag37.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38"/>
  </p:notesMasterIdLst>
  <p:sldIdLst>
    <p:sldId id="513" r:id="rId2"/>
    <p:sldId id="730" r:id="rId3"/>
    <p:sldId id="1070" r:id="rId4"/>
    <p:sldId id="1077" r:id="rId5"/>
    <p:sldId id="1053" r:id="rId6"/>
    <p:sldId id="1076" r:id="rId7"/>
    <p:sldId id="763" r:id="rId8"/>
    <p:sldId id="1055" r:id="rId9"/>
    <p:sldId id="1056" r:id="rId10"/>
    <p:sldId id="876" r:id="rId11"/>
    <p:sldId id="1058" r:id="rId12"/>
    <p:sldId id="759" r:id="rId13"/>
    <p:sldId id="788" r:id="rId14"/>
    <p:sldId id="790" r:id="rId15"/>
    <p:sldId id="927" r:id="rId16"/>
    <p:sldId id="928" r:id="rId17"/>
    <p:sldId id="929" r:id="rId18"/>
    <p:sldId id="1069" r:id="rId19"/>
    <p:sldId id="1072" r:id="rId20"/>
    <p:sldId id="1073" r:id="rId21"/>
    <p:sldId id="1074" r:id="rId22"/>
    <p:sldId id="886" r:id="rId23"/>
    <p:sldId id="792" r:id="rId24"/>
    <p:sldId id="881" r:id="rId25"/>
    <p:sldId id="930" r:id="rId26"/>
    <p:sldId id="795" r:id="rId27"/>
    <p:sldId id="959" r:id="rId28"/>
    <p:sldId id="1075" r:id="rId29"/>
    <p:sldId id="1067" r:id="rId30"/>
    <p:sldId id="1068" r:id="rId31"/>
    <p:sldId id="957" r:id="rId32"/>
    <p:sldId id="1066" r:id="rId33"/>
    <p:sldId id="1065" r:id="rId34"/>
    <p:sldId id="958" r:id="rId35"/>
    <p:sldId id="874" r:id="rId36"/>
    <p:sldId id="291" r:id="rId37"/>
  </p:sldIdLst>
  <p:sldSz cx="9144000" cy="5143500" type="screen16x9"/>
  <p:notesSz cx="6858000" cy="9144000"/>
  <p:custDataLst>
    <p:tags r:id="rId39"/>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15"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447" autoAdjust="0"/>
    <p:restoredTop sz="86356" autoAdjust="0"/>
  </p:normalViewPr>
  <p:slideViewPr>
    <p:cSldViewPr snapToGrid="0" showGuides="1">
      <p:cViewPr varScale="1">
        <p:scale>
          <a:sx n="78" d="100"/>
          <a:sy n="78" d="100"/>
        </p:scale>
        <p:origin x="524" y="44"/>
      </p:cViewPr>
      <p:guideLst>
        <p:guide orient="horz" pos="1620"/>
        <p:guide pos="336"/>
      </p:guideLst>
    </p:cSldViewPr>
  </p:slideViewPr>
  <p:outlineViewPr>
    <p:cViewPr>
      <p:scale>
        <a:sx n="33" d="100"/>
        <a:sy n="33" d="100"/>
      </p:scale>
      <p:origin x="0" y="-226704"/>
    </p:cViewPr>
  </p:outlineViewPr>
  <p:notesTextViewPr>
    <p:cViewPr>
      <p:scale>
        <a:sx n="100" d="100"/>
        <a:sy n="100" d="100"/>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4/13/2021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Programme de L’Académie des Réseaux de Cisco</a:t>
            </a:r>
          </a:p>
          <a:p>
            <a:pPr rtl="0"/>
            <a:r>
              <a:rPr lang="fr-FR">
                <a:solidFill>
                  <a:schemeClr val="accent5">
                    <a:lumMod val="40000"/>
                    <a:lumOff val="60000"/>
                  </a:schemeClr>
                </a:solidFill>
              </a:rPr>
              <a:t>Introduction aux Réseaux v7.0 (ITN)</a:t>
            </a:r>
          </a:p>
          <a:p>
            <a:pPr rtl="0"/>
            <a:r>
              <a:rPr lang="fr-FR"/>
              <a:t>Module 13: ICMP</a:t>
            </a:r>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p:txBody>
      </p:sp>
      <p:sp>
        <p:nvSpPr>
          <p:cNvPr id="4" name="Slide Number Placeholder 3"/>
          <p:cNvSpPr>
            <a:spLocks noGrp="1"/>
          </p:cNvSpPr>
          <p:nvPr>
            <p:ph type="sldNum" sz="quarter" idx="10"/>
          </p:nvPr>
        </p:nvSpPr>
        <p:spPr/>
        <p:txBody>
          <a:bodyPr/>
          <a:lstStyle/>
          <a:p>
            <a:pPr rtl="0"/>
            <a:fld id="{5641018C-6CAF-B84E-B92C-ECB119457FBA}" type="slidenum">
              <a:rPr/>
              <a:t>12</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13</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13.1.1 — Messages ICMPv4 et ICMPv6</a:t>
            </a:r>
          </a:p>
        </p:txBody>
      </p:sp>
    </p:spTree>
    <p:extLst>
      <p:ext uri="{BB962C8B-B14F-4D97-AF65-F5344CB8AC3E}">
        <p14:creationId xmlns:p14="http://schemas.microsoft.com/office/powerpoint/2010/main" val="3427554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14</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13.1.2 - Accessibilité de l'Hôte</a:t>
            </a:r>
          </a:p>
        </p:txBody>
      </p:sp>
    </p:spTree>
    <p:extLst>
      <p:ext uri="{BB962C8B-B14F-4D97-AF65-F5344CB8AC3E}">
        <p14:creationId xmlns:p14="http://schemas.microsoft.com/office/powerpoint/2010/main" val="785335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15</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13.1.3 – Destination ou Service Inaccessible</a:t>
            </a:r>
          </a:p>
        </p:txBody>
      </p:sp>
    </p:spTree>
    <p:extLst>
      <p:ext uri="{BB962C8B-B14F-4D97-AF65-F5344CB8AC3E}">
        <p14:creationId xmlns:p14="http://schemas.microsoft.com/office/powerpoint/2010/main" val="3797073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16</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13.1.4 – Délai dépassé</a:t>
            </a:r>
          </a:p>
        </p:txBody>
      </p:sp>
    </p:spTree>
    <p:extLst>
      <p:ext uri="{BB962C8B-B14F-4D97-AF65-F5344CB8AC3E}">
        <p14:creationId xmlns:p14="http://schemas.microsoft.com/office/powerpoint/2010/main" val="4050493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17</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13.1.5 – Messages ICMPv6</a:t>
            </a:r>
          </a:p>
        </p:txBody>
      </p:sp>
    </p:spTree>
    <p:extLst>
      <p:ext uri="{BB962C8B-B14F-4D97-AF65-F5344CB8AC3E}">
        <p14:creationId xmlns:p14="http://schemas.microsoft.com/office/powerpoint/2010/main" val="2708579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18</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13.1.5 — Messages ICMPv6 (suite)</a:t>
            </a:r>
          </a:p>
        </p:txBody>
      </p:sp>
    </p:spTree>
    <p:extLst>
      <p:ext uri="{BB962C8B-B14F-4D97-AF65-F5344CB8AC3E}">
        <p14:creationId xmlns:p14="http://schemas.microsoft.com/office/powerpoint/2010/main" val="21135534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19</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13.1.5 — Messages ICMPv6 (suite)</a:t>
            </a:r>
          </a:p>
        </p:txBody>
      </p:sp>
    </p:spTree>
    <p:extLst>
      <p:ext uri="{BB962C8B-B14F-4D97-AF65-F5344CB8AC3E}">
        <p14:creationId xmlns:p14="http://schemas.microsoft.com/office/powerpoint/2010/main" val="548495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20</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13.1.5 — Messages ICMPv6 (suite)</a:t>
            </a:r>
          </a:p>
        </p:txBody>
      </p:sp>
    </p:spTree>
    <p:extLst>
      <p:ext uri="{BB962C8B-B14F-4D97-AF65-F5344CB8AC3E}">
        <p14:creationId xmlns:p14="http://schemas.microsoft.com/office/powerpoint/2010/main" val="2122222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21</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13.1 – Messages ICMP</a:t>
            </a:r>
          </a:p>
          <a:p>
            <a:pPr rtl="0">
              <a:lnSpc>
                <a:spcPct val="80000"/>
              </a:lnSpc>
              <a:buFontTx/>
              <a:buNone/>
            </a:pPr>
            <a:r>
              <a:rPr lang="fr-FR"/>
              <a:t>13.1.5 – Messages ICMPv6</a:t>
            </a:r>
          </a:p>
          <a:p>
            <a:pPr rtl="0">
              <a:lnSpc>
                <a:spcPct val="80000"/>
              </a:lnSpc>
              <a:buFontTx/>
              <a:buNone/>
            </a:pPr>
            <a:r>
              <a:rPr lang="fr-FR"/>
              <a:t>13.1.6 —  Vérifiez votre compréhension — Messages ICMP</a:t>
            </a:r>
          </a:p>
        </p:txBody>
      </p:sp>
    </p:spTree>
    <p:extLst>
      <p:ext uri="{BB962C8B-B14F-4D97-AF65-F5344CB8AC3E}">
        <p14:creationId xmlns:p14="http://schemas.microsoft.com/office/powerpoint/2010/main" val="313822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22</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23</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13.2.1 — Ping — Test de connectivité</a:t>
            </a:r>
          </a:p>
          <a:p>
            <a:pPr>
              <a:lnSpc>
                <a:spcPct val="80000"/>
              </a:lnSpc>
              <a:buFontTx/>
              <a:buNone/>
            </a:pPr>
            <a:endParaRPr lang="en-US" dirty="0"/>
          </a:p>
        </p:txBody>
      </p:sp>
    </p:spTree>
    <p:extLst>
      <p:ext uri="{BB962C8B-B14F-4D97-AF65-F5344CB8AC3E}">
        <p14:creationId xmlns:p14="http://schemas.microsoft.com/office/powerpoint/2010/main" val="1156604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24</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13.2.2 – Ping le Loopback</a:t>
            </a:r>
          </a:p>
        </p:txBody>
      </p:sp>
    </p:spTree>
    <p:extLst>
      <p:ext uri="{BB962C8B-B14F-4D97-AF65-F5344CB8AC3E}">
        <p14:creationId xmlns:p14="http://schemas.microsoft.com/office/powerpoint/2010/main" val="42226918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25</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13.2.3 - Ping de la passerelle par défaut</a:t>
            </a:r>
          </a:p>
        </p:txBody>
      </p:sp>
    </p:spTree>
    <p:extLst>
      <p:ext uri="{BB962C8B-B14F-4D97-AF65-F5344CB8AC3E}">
        <p14:creationId xmlns:p14="http://schemas.microsoft.com/office/powerpoint/2010/main" val="32754801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13.2.4 - Ping d'un hôte distant</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26</a:t>
            </a:fld>
            <a:endParaRPr>
              <a:solidFill>
                <a:prstClr val="black"/>
              </a:solidFill>
            </a:endParaRPr>
          </a:p>
        </p:txBody>
      </p:sp>
    </p:spTree>
    <p:extLst>
      <p:ext uri="{BB962C8B-B14F-4D97-AF65-F5344CB8AC3E}">
        <p14:creationId xmlns:p14="http://schemas.microsoft.com/office/powerpoint/2010/main" val="8765288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13.2.5 – Traceroute – Tester le chemin</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27</a:t>
            </a:fld>
            <a:endParaRPr>
              <a:solidFill>
                <a:prstClr val="black"/>
              </a:solidFill>
            </a:endParaRPr>
          </a:p>
        </p:txBody>
      </p:sp>
    </p:spTree>
    <p:extLst>
      <p:ext uri="{BB962C8B-B14F-4D97-AF65-F5344CB8AC3E}">
        <p14:creationId xmlns:p14="http://schemas.microsoft.com/office/powerpoint/2010/main" val="7932355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13.2.5 — Traceroute — Tester le chemin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28</a:t>
            </a:fld>
            <a:endParaRPr>
              <a:solidFill>
                <a:prstClr val="black"/>
              </a:solidFill>
            </a:endParaRPr>
          </a:p>
        </p:txBody>
      </p:sp>
    </p:spTree>
    <p:extLst>
      <p:ext uri="{BB962C8B-B14F-4D97-AF65-F5344CB8AC3E}">
        <p14:creationId xmlns:p14="http://schemas.microsoft.com/office/powerpoint/2010/main" val="41975278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29</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13.2.6 – Packet Tracer - Vérifier l'adressage IPv4 et Ipv6</a:t>
            </a:r>
          </a:p>
        </p:txBody>
      </p:sp>
    </p:spTree>
    <p:extLst>
      <p:ext uri="{BB962C8B-B14F-4D97-AF65-F5344CB8AC3E}">
        <p14:creationId xmlns:p14="http://schemas.microsoft.com/office/powerpoint/2010/main" val="30868064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30</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13.2 - Tests à l'aide des commandes ping et traceroute</a:t>
            </a:r>
          </a:p>
          <a:p>
            <a:pPr rtl="0">
              <a:lnSpc>
                <a:spcPct val="80000"/>
              </a:lnSpc>
              <a:buFontTx/>
              <a:buNone/>
            </a:pPr>
            <a:r>
              <a:rPr lang="fr-FR" sz="1200" b="0" kern="1200">
                <a:solidFill>
                  <a:schemeClr val="tx1"/>
                </a:solidFill>
                <a:latin typeface="Arial" charset="0"/>
                <a:ea typeface="ＭＳ Ｐゴシック" charset="0"/>
              </a:rPr>
              <a:t>13.2.6 – Packet Tracer - Utiliser les commandes Ping et Traceroute pour tester la connectivité du réseau.</a:t>
            </a:r>
          </a:p>
        </p:txBody>
      </p:sp>
    </p:spTree>
    <p:extLst>
      <p:ext uri="{BB962C8B-B14F-4D97-AF65-F5344CB8AC3E}">
        <p14:creationId xmlns:p14="http://schemas.microsoft.com/office/powerpoint/2010/main" val="10129187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13.3 - Module pratique et questionnaire</a:t>
            </a:r>
          </a:p>
          <a:p>
            <a:pPr>
              <a:lnSpc>
                <a:spcPct val="80000"/>
              </a:lnSpc>
              <a:buFontTx/>
              <a:buNone/>
            </a:pPr>
            <a:endParaRPr lang="en-GB" b="0" dirty="0"/>
          </a:p>
        </p:txBody>
      </p:sp>
      <p:sp>
        <p:nvSpPr>
          <p:cNvPr id="4" name="Slide Number Placeholder 3"/>
          <p:cNvSpPr>
            <a:spLocks noGrp="1"/>
          </p:cNvSpPr>
          <p:nvPr>
            <p:ph type="sldNum" sz="quarter" idx="10"/>
          </p:nvPr>
        </p:nvSpPr>
        <p:spPr/>
        <p:txBody>
          <a:bodyPr/>
          <a:lstStyle/>
          <a:p>
            <a:pPr rtl="0"/>
            <a:fld id="{5641018C-6CAF-B84E-B92C-ECB119457FBA}" type="slidenum">
              <a:rPr/>
              <a:t>31</a:t>
            </a:fld>
            <a:endParaRPr/>
          </a:p>
        </p:txBody>
      </p:sp>
    </p:spTree>
    <p:extLst>
      <p:ext uri="{BB962C8B-B14F-4D97-AF65-F5344CB8AC3E}">
        <p14:creationId xmlns:p14="http://schemas.microsoft.com/office/powerpoint/2010/main" val="2217143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32</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13.3 - Module pratique et questionnaire</a:t>
            </a:r>
          </a:p>
          <a:p>
            <a:pPr rtl="0">
              <a:lnSpc>
                <a:spcPct val="80000"/>
              </a:lnSpc>
              <a:buFontTx/>
              <a:buNone/>
            </a:pPr>
            <a:r>
              <a:rPr lang="fr-FR" sz="1200" kern="1200">
                <a:solidFill>
                  <a:schemeClr val="tx1"/>
                </a:solidFill>
                <a:latin typeface="Arial" charset="0"/>
                <a:ea typeface="ＭＳ Ｐゴシック" charset="0"/>
                <a:cs typeface="ＭＳ Ｐゴシック" charset="0"/>
              </a:rPr>
              <a:t>13.3.1 — Packet Tracer — Utilisation d'ICMP pour tester et corriger la connectivité réseau</a:t>
            </a:r>
          </a:p>
        </p:txBody>
      </p:sp>
    </p:spTree>
    <p:extLst>
      <p:ext uri="{BB962C8B-B14F-4D97-AF65-F5344CB8AC3E}">
        <p14:creationId xmlns:p14="http://schemas.microsoft.com/office/powerpoint/2010/main" val="17067927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33</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13.3 - Module pratique et questionnaire</a:t>
            </a:r>
          </a:p>
          <a:p>
            <a:pPr rtl="0">
              <a:lnSpc>
                <a:spcPct val="80000"/>
              </a:lnSpc>
              <a:buFontTx/>
              <a:buNone/>
            </a:pPr>
            <a:r>
              <a:rPr lang="fr-FR" sz="1200" kern="1200">
                <a:solidFill>
                  <a:schemeClr val="tx1"/>
                </a:solidFill>
                <a:latin typeface="Arial" charset="0"/>
                <a:ea typeface="ＭＳ Ｐゴシック" charset="0"/>
                <a:cs typeface="ＭＳ Ｐゴシック" charset="0"/>
              </a:rPr>
              <a:t>13.3.2 – PTPM et Travaux Pratiques – Utiliser Ping et Traceroute pour tester la connectivité des réseaux</a:t>
            </a:r>
          </a:p>
        </p:txBody>
      </p:sp>
    </p:spTree>
    <p:extLst>
      <p:ext uri="{BB962C8B-B14F-4D97-AF65-F5344CB8AC3E}">
        <p14:creationId xmlns:p14="http://schemas.microsoft.com/office/powerpoint/2010/main" val="16816433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3997A419-355F-A04A-96E0-21643AF8E9FF}" type="slidenum">
              <a:rPr sz="800">
                <a:solidFill>
                  <a:prstClr val="black"/>
                </a:solidFill>
              </a:rPr>
              <a:pPr rtl="0"/>
              <a:t>34</a:t>
            </a:fld>
            <a:endParaRPr sz="800">
              <a:solidFill>
                <a:prstClr val="black"/>
              </a:solidFill>
            </a:endParaRPr>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13.3 - Module pratique et questionnaire</a:t>
            </a:r>
          </a:p>
          <a:p>
            <a:pPr rtl="0">
              <a:lnSpc>
                <a:spcPct val="80000"/>
              </a:lnSpc>
              <a:buFontTx/>
              <a:buNone/>
            </a:pPr>
            <a:r>
              <a:rPr lang="fr-FR" sz="1200" kern="1200">
                <a:solidFill>
                  <a:schemeClr val="tx1"/>
                </a:solidFill>
                <a:latin typeface="Arial" charset="0"/>
                <a:ea typeface="ＭＳ Ｐゴシック" charset="0"/>
                <a:cs typeface="ＭＳ Ｐゴシック" charset="0"/>
              </a:rPr>
              <a:t>13.3.3 – Qu'est-ce que j'ai appris dans ce module?</a:t>
            </a:r>
          </a:p>
          <a:p>
            <a:pPr rtl="0">
              <a:lnSpc>
                <a:spcPct val="80000"/>
              </a:lnSpc>
              <a:buFontTx/>
              <a:buNone/>
            </a:pPr>
            <a:r>
              <a:rPr lang="fr-FR" sz="1200" kern="1200">
                <a:solidFill>
                  <a:schemeClr val="tx1"/>
                </a:solidFill>
                <a:latin typeface="Arial" charset="0"/>
                <a:ea typeface="ＭＳ Ｐゴシック" charset="0"/>
                <a:cs typeface="ＭＳ Ｐゴシック" charset="0"/>
              </a:rPr>
              <a:t>13.3.4 — Module Questionnaire - ICMP</a:t>
            </a:r>
          </a:p>
        </p:txBody>
      </p:sp>
    </p:spTree>
    <p:extLst>
      <p:ext uri="{BB962C8B-B14F-4D97-AF65-F5344CB8AC3E}">
        <p14:creationId xmlns:p14="http://schemas.microsoft.com/office/powerpoint/2010/main" val="14768241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rtl="0"/>
              <a:t>35</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13 — ICMP</a:t>
            </a:r>
          </a:p>
          <a:p>
            <a:pPr marL="0" marR="0" lvl="0" indent="0" algn="l" defTabSz="457200" rtl="0" eaLnBrk="1" fontAlgn="auto" latinLnBrk="0" hangingPunct="1">
              <a:lnSpc>
                <a:spcPct val="80000"/>
              </a:lnSpc>
              <a:spcBef>
                <a:spcPts val="0"/>
              </a:spcBef>
              <a:spcAft>
                <a:spcPts val="0"/>
              </a:spcAft>
              <a:buClrTx/>
              <a:buSzTx/>
              <a:buFontTx/>
              <a:buNone/>
              <a:tabLst/>
              <a:defRPr/>
            </a:pPr>
            <a:r>
              <a:rPr lang="fr-FR"/>
              <a:t>Nouveaux termes/commandes</a:t>
            </a:r>
          </a:p>
        </p:txBody>
      </p:sp>
    </p:spTree>
    <p:extLst>
      <p:ext uri="{BB962C8B-B14F-4D97-AF65-F5344CB8AC3E}">
        <p14:creationId xmlns:p14="http://schemas.microsoft.com/office/powerpoint/2010/main" val="22467429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rtl="0"/>
            <a:fld id="{5641018C-6CAF-B84E-B92C-ECB119457FBA}" type="slidenum">
              <a:rPr/>
              <a:t>36</a:t>
            </a:fld>
            <a:endParaRPr/>
          </a:p>
        </p:txBody>
      </p:sp>
    </p:spTree>
    <p:extLst>
      <p:ext uri="{BB962C8B-B14F-4D97-AF65-F5344CB8AC3E}">
        <p14:creationId xmlns:p14="http://schemas.microsoft.com/office/powerpoint/2010/main" val="159139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6</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697717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7</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8</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900104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9</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428653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r-FR"/>
              <a:t>Programme Cisco Networking Academy</a:t>
            </a:r>
          </a:p>
          <a:p>
            <a:pPr rtl="0"/>
            <a:r>
              <a:rPr lang="fr-FR">
                <a:solidFill>
                  <a:schemeClr val="accent5">
                    <a:lumMod val="40000"/>
                    <a:lumOff val="60000"/>
                  </a:schemeClr>
                </a:solidFill>
              </a:rPr>
              <a:t>Introduction aux Réseaux v7.0 (ITN)</a:t>
            </a:r>
          </a:p>
          <a:p>
            <a:pPr rtl="0"/>
            <a:r>
              <a:rPr lang="fr-FR"/>
              <a:t>Module 13: ICMP</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10</a:t>
            </a:fld>
            <a:endParaRPr/>
          </a:p>
        </p:txBody>
      </p:sp>
    </p:spTree>
    <p:extLst>
      <p:ext uri="{BB962C8B-B14F-4D97-AF65-F5344CB8AC3E}">
        <p14:creationId xmlns:p14="http://schemas.microsoft.com/office/powerpoint/2010/main" val="50811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solidFill>
                  <a:prstClr val="black"/>
                </a:solidFill>
              </a:rPr>
              <a:pPr algn="r" rtl="0"/>
              <a:t>11</a:t>
            </a:fld>
            <a:endParaRPr sz="800" b="0">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13 — ICMP</a:t>
            </a:r>
          </a:p>
          <a:p>
            <a:pPr rtl="0">
              <a:lnSpc>
                <a:spcPct val="80000"/>
              </a:lnSpc>
              <a:buFontTx/>
              <a:buNone/>
            </a:pPr>
            <a:r>
              <a:rPr lang="fr-FR" sz="1200" kern="1200">
                <a:solidFill>
                  <a:schemeClr val="tx1"/>
                </a:solidFill>
                <a:latin typeface="Arial" charset="0"/>
                <a:ea typeface="ＭＳ Ｐゴシック" charset="0"/>
                <a:cs typeface="ＭＳ Ｐゴシック" charset="0"/>
              </a:rPr>
              <a:t>13.0.2- Qu'est ce que je vais apprendre à faire dans ce module?</a:t>
            </a:r>
          </a:p>
          <a:p>
            <a:pPr>
              <a:buFontTx/>
              <a:buNone/>
            </a:pPr>
            <a:endParaRPr lang="en-GB" dirty="0"/>
          </a:p>
        </p:txBody>
      </p:sp>
    </p:spTree>
    <p:extLst>
      <p:ext uri="{BB962C8B-B14F-4D97-AF65-F5344CB8AC3E}">
        <p14:creationId xmlns:p14="http://schemas.microsoft.com/office/powerpoint/2010/main" val="30808916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632662" y="4741653"/>
            <a:ext cx="2892864" cy="154518"/>
          </a:xfrm>
          <a:prstGeom prst="rect">
            <a:avLst/>
          </a:prstGeom>
          <a:noFill/>
          <a:ln w="9525">
            <a:noFill/>
            <a:miter lim="800000"/>
            <a:headEnd/>
            <a:tailEnd/>
          </a:ln>
          <a:effectLst/>
        </p:spPr>
        <p:txBody>
          <a:bodyPr wrap="square"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5.xml"/><Relationship Id="rId4" Type="http://schemas.openxmlformats.org/officeDocument/2006/relationships/image" Target="../media/image3.tif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4.tif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9.xml"/><Relationship Id="rId4" Type="http://schemas.openxmlformats.org/officeDocument/2006/relationships/image" Target="../media/image5.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20.xml"/><Relationship Id="rId4" Type="http://schemas.openxmlformats.org/officeDocument/2006/relationships/image" Target="../media/image6.tif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21.xml"/><Relationship Id="rId4" Type="http://schemas.openxmlformats.org/officeDocument/2006/relationships/image" Target="../media/image7.tif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22.xml"/><Relationship Id="rId4" Type="http://schemas.openxmlformats.org/officeDocument/2006/relationships/image" Target="../media/image8.tif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4.xml"/><Relationship Id="rId5" Type="http://schemas.openxmlformats.org/officeDocument/2006/relationships/image" Target="../media/image10.tiff"/><Relationship Id="rId4" Type="http://schemas.openxmlformats.org/officeDocument/2006/relationships/image" Target="../media/image9.tif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5.xml"/><Relationship Id="rId4" Type="http://schemas.openxmlformats.org/officeDocument/2006/relationships/image" Target="../media/image11.tif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6.xml"/><Relationship Id="rId4" Type="http://schemas.openxmlformats.org/officeDocument/2006/relationships/image" Target="../media/image12.tif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7.xml"/><Relationship Id="rId4" Type="http://schemas.openxmlformats.org/officeDocument/2006/relationships/image" Target="../media/image13.tif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28.xml"/><Relationship Id="rId4" Type="http://schemas.openxmlformats.org/officeDocument/2006/relationships/image" Target="../media/image14.tif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29.xml"/><Relationship Id="rId4" Type="http://schemas.openxmlformats.org/officeDocument/2006/relationships/image" Target="../media/image15.tif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13: ICMP</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260316"/>
            <a:ext cx="6672708" cy="1136308"/>
          </a:xfrm>
        </p:spPr>
        <p:txBody>
          <a:bodyPr/>
          <a:lstStyle/>
          <a:p>
            <a:pPr rtl="0"/>
            <a:r>
              <a:rPr lang="fr-FR">
                <a:solidFill>
                  <a:schemeClr val="accent5">
                    <a:lumMod val="40000"/>
                    <a:lumOff val="60000"/>
                  </a:schemeClr>
                </a:solidFill>
              </a:rPr>
              <a:t>Module 13: ICMP</a:t>
            </a:r>
            <a:br>
              <a:rPr lang="en-US" dirty="0">
                <a:solidFill>
                  <a:schemeClr val="accent5">
                    <a:lumMod val="40000"/>
                    <a:lumOff val="60000"/>
                  </a:schemeClr>
                </a:solidFill>
              </a:rPr>
            </a:br>
            <a:endParaRPr lang="en-US" dirty="0">
              <a:solidFill>
                <a:schemeClr val="accent5">
                  <a:lumMod val="40000"/>
                  <a:lumOff val="60000"/>
                </a:schemeClr>
              </a:solidFill>
            </a:endParaRP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Introduction aux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41393"/>
            <a:ext cx="9144000" cy="669321"/>
          </a:xfrm>
        </p:spPr>
        <p:txBody>
          <a:bodyPr/>
          <a:lstStyle/>
          <a:p>
            <a:pPr rtl="0" eaLnBrk="1" hangingPunct="1"/>
            <a:r>
              <a:rPr lang="fr-FR"/>
              <a:t>Objectifs du Module</a:t>
            </a:r>
          </a:p>
        </p:txBody>
      </p:sp>
      <p:sp>
        <p:nvSpPr>
          <p:cNvPr id="4099" name="Rectangle 34"/>
          <p:cNvSpPr>
            <a:spLocks noGrp="1" noChangeArrowheads="1"/>
          </p:cNvSpPr>
          <p:nvPr>
            <p:ph idx="1"/>
          </p:nvPr>
        </p:nvSpPr>
        <p:spPr>
          <a:xfrm>
            <a:off x="0" y="798944"/>
            <a:ext cx="9006840" cy="669320"/>
          </a:xfrm>
        </p:spPr>
        <p:txBody>
          <a:bodyPr/>
          <a:lstStyle/>
          <a:p>
            <a:pPr marL="188912" lvl="1" indent="0" rtl="0">
              <a:buNone/>
            </a:pPr>
            <a:r>
              <a:rPr lang="fr-FR" sz="1600" b="1"/>
              <a:t>Titre du module</a:t>
            </a:r>
            <a:r>
              <a:rPr lang="fr-FR" sz="1600"/>
              <a:t>: ICMP</a:t>
            </a:r>
          </a:p>
          <a:p>
            <a:pPr marL="188912" lvl="1" indent="0" rtl="0">
              <a:buNone/>
            </a:pPr>
            <a:r>
              <a:rPr lang="fr-FR" sz="1600" b="1"/>
              <a:t>Objectif du Module</a:t>
            </a:r>
            <a:r>
              <a:rPr lang="fr-FR" sz="1600"/>
              <a:t>: Utiliser divers outils pour tester la connectivité des réseaux.</a:t>
            </a:r>
          </a:p>
          <a:p>
            <a:pPr marL="327818" lvl="2" indent="0">
              <a:buNone/>
            </a:pPr>
            <a:endParaRPr lang="en-US" sz="1150" dirty="0"/>
          </a:p>
        </p:txBody>
      </p:sp>
      <p:graphicFrame>
        <p:nvGraphicFramePr>
          <p:cNvPr id="4" name="Table 3">
            <a:extLst>
              <a:ext uri="{FF2B5EF4-FFF2-40B4-BE49-F238E27FC236}">
                <a16:creationId xmlns:a16="http://schemas.microsoft.com/office/drawing/2014/main" id="{73C07AB0-6822-FB4C-9445-25B1C20C98B1}"/>
              </a:ext>
            </a:extLst>
          </p:cNvPr>
          <p:cNvGraphicFramePr>
            <a:graphicFrameLocks noGrp="1"/>
          </p:cNvGraphicFramePr>
          <p:nvPr>
            <p:extLst>
              <p:ext uri="{D42A27DB-BD31-4B8C-83A1-F6EECF244321}">
                <p14:modId xmlns:p14="http://schemas.microsoft.com/office/powerpoint/2010/main" val="3650485866"/>
              </p:ext>
            </p:extLst>
          </p:nvPr>
        </p:nvGraphicFramePr>
        <p:xfrm>
          <a:off x="663479" y="1754987"/>
          <a:ext cx="7679882" cy="1282359"/>
        </p:xfrm>
        <a:graphic>
          <a:graphicData uri="http://schemas.openxmlformats.org/drawingml/2006/table">
            <a:tbl>
              <a:tblPr firstRow="1" firstCol="1" bandRow="1">
                <a:tableStyleId>{5C22544A-7EE6-4342-B048-85BDC9FD1C3A}</a:tableStyleId>
              </a:tblPr>
              <a:tblGrid>
                <a:gridCol w="3839941">
                  <a:extLst>
                    <a:ext uri="{9D8B030D-6E8A-4147-A177-3AD203B41FA5}">
                      <a16:colId xmlns:a16="http://schemas.microsoft.com/office/drawing/2014/main" val="1523797708"/>
                    </a:ext>
                  </a:extLst>
                </a:gridCol>
                <a:gridCol w="3839941">
                  <a:extLst>
                    <a:ext uri="{9D8B030D-6E8A-4147-A177-3AD203B41FA5}">
                      <a16:colId xmlns:a16="http://schemas.microsoft.com/office/drawing/2014/main" val="2750207184"/>
                    </a:ext>
                  </a:extLst>
                </a:gridCol>
              </a:tblGrid>
              <a:tr h="228725">
                <a:tc>
                  <a:txBody>
                    <a:bodyPr/>
                    <a:lstStyle/>
                    <a:p>
                      <a:pPr marL="0" marR="0" rtl="0">
                        <a:lnSpc>
                          <a:spcPct val="107000"/>
                        </a:lnSpc>
                        <a:spcBef>
                          <a:spcPts val="0"/>
                        </a:spcBef>
                        <a:spcAft>
                          <a:spcPts val="0"/>
                        </a:spcAft>
                      </a:pPr>
                      <a:r>
                        <a:rPr lang="fr-FR" sz="1050">
                          <a:effectLst/>
                        </a:rPr>
                        <a:t>Titre du Rubrique</a:t>
                      </a:r>
                    </a:p>
                  </a:txBody>
                  <a:tcPr marL="68580" marR="68580" marT="0" marB="0"/>
                </a:tc>
                <a:tc>
                  <a:txBody>
                    <a:bodyPr/>
                    <a:lstStyle/>
                    <a:p>
                      <a:pPr marL="0" marR="0" rtl="0">
                        <a:lnSpc>
                          <a:spcPct val="107000"/>
                        </a:lnSpc>
                        <a:spcBef>
                          <a:spcPts val="0"/>
                        </a:spcBef>
                        <a:spcAft>
                          <a:spcPts val="0"/>
                        </a:spcAft>
                      </a:pPr>
                      <a:r>
                        <a:rPr lang="fr-FR" sz="1050">
                          <a:effectLst/>
                        </a:rPr>
                        <a:t>Objectif du Rubrique</a:t>
                      </a:r>
                    </a:p>
                  </a:txBody>
                  <a:tcPr marL="68580" marR="68580" marT="0" marB="0"/>
                </a:tc>
                <a:extLst>
                  <a:ext uri="{0D108BD9-81ED-4DB2-BD59-A6C34878D82A}">
                    <a16:rowId xmlns:a16="http://schemas.microsoft.com/office/drawing/2014/main" val="1874061904"/>
                  </a:ext>
                </a:extLst>
              </a:tr>
              <a:tr h="469315">
                <a:tc>
                  <a:txBody>
                    <a:bodyPr/>
                    <a:lstStyle/>
                    <a:p>
                      <a:pPr rtl="0" fontAlgn="ctr"/>
                      <a:r>
                        <a:rPr lang="fr-FR" sz="1050" b="1">
                          <a:effectLst/>
                        </a:rPr>
                        <a:t>Messages ICMP</a:t>
                      </a:r>
                    </a:p>
                  </a:txBody>
                  <a:tcPr marL="47625" marR="47625" marT="47625" marB="47625" anchor="ctr"/>
                </a:tc>
                <a:tc>
                  <a:txBody>
                    <a:bodyPr/>
                    <a:lstStyle/>
                    <a:p>
                      <a:pPr rtl="0" fontAlgn="ctr"/>
                      <a:r>
                        <a:rPr lang="fr-FR" sz="1050" b="0">
                          <a:effectLst/>
                        </a:rPr>
                        <a:t>Expliquer comment le protocole ICMP sert à tester la connectivité du réseau.</a:t>
                      </a:r>
                    </a:p>
                  </a:txBody>
                  <a:tcPr marL="47625" marR="47625" marT="47625" marB="47625" anchor="ctr"/>
                </a:tc>
                <a:extLst>
                  <a:ext uri="{0D108BD9-81ED-4DB2-BD59-A6C34878D82A}">
                    <a16:rowId xmlns:a16="http://schemas.microsoft.com/office/drawing/2014/main" val="1646858405"/>
                  </a:ext>
                </a:extLst>
              </a:tr>
              <a:tr h="584319">
                <a:tc>
                  <a:txBody>
                    <a:bodyPr/>
                    <a:lstStyle/>
                    <a:p>
                      <a:pPr rtl="0" fontAlgn="ctr"/>
                      <a:r>
                        <a:rPr lang="fr-FR" sz="1050" b="1">
                          <a:effectLst/>
                        </a:rPr>
                        <a:t>Tests à l'aide des commandes ping et traceroute</a:t>
                      </a:r>
                    </a:p>
                  </a:txBody>
                  <a:tcPr marL="47625" marR="47625" marT="47625" marB="47625" anchor="ctr"/>
                </a:tc>
                <a:tc>
                  <a:txBody>
                    <a:bodyPr/>
                    <a:lstStyle/>
                    <a:p>
                      <a:pPr rtl="0" fontAlgn="ctr"/>
                      <a:r>
                        <a:rPr lang="fr-FR" sz="1050" b="0">
                          <a:effectLst/>
                        </a:rPr>
                        <a:t>Utiliser les utilitaires Ping et Traceroute pour tester la connectivité du réseau.</a:t>
                      </a:r>
                    </a:p>
                  </a:txBody>
                  <a:tcPr marL="47625" marR="47625" marT="47625" marB="47625" anchor="ctr"/>
                </a:tc>
                <a:extLst>
                  <a:ext uri="{0D108BD9-81ED-4DB2-BD59-A6C34878D82A}">
                    <a16:rowId xmlns:a16="http://schemas.microsoft.com/office/drawing/2014/main" val="3216917477"/>
                  </a:ext>
                </a:extLst>
              </a:tr>
            </a:tbl>
          </a:graphicData>
        </a:graphic>
      </p:graphicFrame>
    </p:spTree>
    <p:custDataLst>
      <p:tags r:id="rId1"/>
    </p:custDataLst>
    <p:extLst>
      <p:ext uri="{BB962C8B-B14F-4D97-AF65-F5344CB8AC3E}">
        <p14:creationId xmlns:p14="http://schemas.microsoft.com/office/powerpoint/2010/main" val="834003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7598042" cy="929640"/>
          </a:xfrm>
        </p:spPr>
        <p:txBody>
          <a:bodyPr/>
          <a:lstStyle/>
          <a:p>
            <a:pPr rtl="0"/>
            <a:r>
              <a:rPr lang="fr-FR">
                <a:solidFill>
                  <a:schemeClr val="accent5">
                    <a:lumMod val="40000"/>
                    <a:lumOff val="60000"/>
                  </a:schemeClr>
                </a:solidFill>
              </a:rPr>
              <a:t>13.1 Messages ICMP</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Messages ICMP</a:t>
            </a:r>
            <a:br>
              <a:rPr lang="en-US" altLang="en-US" dirty="0"/>
            </a:br>
            <a:r>
              <a:rPr lang="fr-FR"/>
              <a:t>Messages ICMPv4 et ICMPv6</a:t>
            </a:r>
          </a:p>
        </p:txBody>
      </p:sp>
      <p:sp>
        <p:nvSpPr>
          <p:cNvPr id="8195" name="Rectangle 6"/>
          <p:cNvSpPr>
            <a:spLocks noGrp="1" noChangeArrowheads="1"/>
          </p:cNvSpPr>
          <p:nvPr>
            <p:ph idx="1"/>
          </p:nvPr>
        </p:nvSpPr>
        <p:spPr>
          <a:xfrm>
            <a:off x="144065" y="888396"/>
            <a:ext cx="8712259" cy="3621959"/>
          </a:xfrm>
        </p:spPr>
        <p:txBody>
          <a:bodyPr/>
          <a:lstStyle/>
          <a:p>
            <a:pPr rtl="0">
              <a:buFont typeface="Arial" panose="020B0604020202020204" pitchFamily="34" charset="0"/>
              <a:buChar char="•"/>
            </a:pPr>
            <a:r>
              <a:rPr lang="fr-FR" sz="1600"/>
              <a:t>ICMP (Internet Control Message Protocol) fournit des commentaires sur les problèmes liés au traitement des paquets IP sous certaines conditions.</a:t>
            </a:r>
          </a:p>
          <a:p>
            <a:pPr rtl="0">
              <a:buFont typeface="Arial" panose="020B0604020202020204" pitchFamily="34" charset="0"/>
              <a:buChar char="•"/>
            </a:pPr>
            <a:r>
              <a:rPr lang="fr-FR" sz="1600"/>
              <a:t>ICMPv4 est le protocole de message des réseaux IPv4. ICMPv6 est le protocole de messagerie pour IPv6 et inclut des fonctionnalités supplémentaires.</a:t>
            </a:r>
          </a:p>
          <a:p>
            <a:pPr rtl="0">
              <a:buFont typeface="Arial" panose="020B0604020202020204" pitchFamily="34" charset="0"/>
              <a:buChar char="•"/>
            </a:pPr>
            <a:r>
              <a:rPr lang="fr-FR" sz="1600"/>
              <a:t>Les messages ICMP communs à ICMPv4 et à ICMPv6 sont notamment les suivants:</a:t>
            </a:r>
          </a:p>
          <a:p>
            <a:pPr lvl="2" rtl="0">
              <a:buFont typeface="Arial" panose="020B0604020202020204" pitchFamily="34" charset="0"/>
              <a:buChar char="•"/>
            </a:pPr>
            <a:r>
              <a:rPr lang="fr-FR" sz="1600"/>
              <a:t>Accessibilité de l'Hôte</a:t>
            </a:r>
          </a:p>
          <a:p>
            <a:pPr lvl="2" rtl="0">
              <a:buFont typeface="Arial" panose="020B0604020202020204" pitchFamily="34" charset="0"/>
              <a:buChar char="•"/>
            </a:pPr>
            <a:r>
              <a:rPr lang="fr-FR" sz="1600"/>
              <a:t>Destination or Service Unreachable (destination ou service inaccessible)</a:t>
            </a:r>
          </a:p>
          <a:p>
            <a:pPr lvl="2" rtl="0">
              <a:buFont typeface="Arial" panose="020B0604020202020204" pitchFamily="34" charset="0"/>
              <a:buChar char="•"/>
            </a:pPr>
            <a:r>
              <a:rPr lang="fr-FR" sz="1600"/>
              <a:t>Time exceeded (Délai dépassé)</a:t>
            </a:r>
          </a:p>
          <a:p>
            <a:pPr marL="0" indent="0">
              <a:buNone/>
            </a:pPr>
            <a:endParaRPr lang="en-US" sz="1600" dirty="0"/>
          </a:p>
          <a:p>
            <a:pPr marL="0" indent="0" rtl="0">
              <a:buNone/>
            </a:pPr>
            <a:r>
              <a:rPr lang="fr-FR" sz="1600"/>
              <a:t>Remarque : les messages ICMPv4 ne sont pas obligatoires et ne sont souvent pas autorisés au sein d'un réseau pour des raisons de sécurité. </a:t>
            </a:r>
          </a:p>
          <a:p>
            <a:pPr>
              <a:buFont typeface="Arial" panose="020B0604020202020204" pitchFamily="34" charset="0"/>
              <a:buChar char="•"/>
            </a:pPr>
            <a:endParaRPr lang="en-US" dirty="0"/>
          </a:p>
          <a:p>
            <a:endParaRPr lang="en-US" altLang="ja-JP" dirty="0"/>
          </a:p>
        </p:txBody>
      </p:sp>
    </p:spTree>
    <p:custDataLst>
      <p:tags r:id="rId1"/>
    </p:custDataLst>
    <p:extLst>
      <p:ext uri="{BB962C8B-B14F-4D97-AF65-F5344CB8AC3E}">
        <p14:creationId xmlns:p14="http://schemas.microsoft.com/office/powerpoint/2010/main" val="49223303"/>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Messages ICMP</a:t>
            </a:r>
            <a:br>
              <a:rPr lang="en-US" altLang="en-US" dirty="0"/>
            </a:br>
            <a:r>
              <a:rPr lang="fr-FR"/>
              <a:t>Accessibilité de l'hôte</a:t>
            </a:r>
          </a:p>
        </p:txBody>
      </p:sp>
      <p:sp>
        <p:nvSpPr>
          <p:cNvPr id="8195" name="Rectangle 6"/>
          <p:cNvSpPr>
            <a:spLocks noGrp="1" noChangeArrowheads="1"/>
          </p:cNvSpPr>
          <p:nvPr>
            <p:ph idx="1"/>
          </p:nvPr>
        </p:nvSpPr>
        <p:spPr>
          <a:xfrm>
            <a:off x="145357" y="798944"/>
            <a:ext cx="3939626" cy="3735939"/>
          </a:xfrm>
        </p:spPr>
        <p:txBody>
          <a:bodyPr/>
          <a:lstStyle/>
          <a:p>
            <a:pPr marL="0" indent="0" rtl="0">
              <a:buNone/>
            </a:pPr>
            <a:r>
              <a:rPr lang="fr-FR" sz="1600"/>
              <a:t>ICMP Echo Message peut être utilisé pour tester l'accessibilité d'un hôte sur un réseau IP. </a:t>
            </a:r>
          </a:p>
          <a:p>
            <a:pPr marL="0" indent="0" rtl="0">
              <a:buNone/>
            </a:pPr>
            <a:r>
              <a:rPr lang="fr-FR" sz="1600"/>
              <a:t>Dans l'exemple:</a:t>
            </a:r>
          </a:p>
          <a:p>
            <a:pPr lvl="1" rtl="0">
              <a:buFont typeface="Arial" panose="020B0604020202020204" pitchFamily="34" charset="0"/>
              <a:buChar char="•"/>
            </a:pPr>
            <a:r>
              <a:rPr lang="fr-FR" sz="1600"/>
              <a:t>L’hôte local envoie un message ICMP Echo Request (Demande d’écho) à un autre hôte. </a:t>
            </a:r>
          </a:p>
          <a:p>
            <a:pPr lvl="1" rtl="0">
              <a:buFont typeface="Arial" panose="020B0604020202020204" pitchFamily="34" charset="0"/>
              <a:buChar char="•"/>
            </a:pPr>
            <a:r>
              <a:rPr lang="fr-FR" sz="1600"/>
              <a:t>Si l'hôte est disponible, l'hôte de destination répond en envoyant une réponse d'écho.</a:t>
            </a:r>
          </a:p>
        </p:txBody>
      </p:sp>
      <p:pic>
        <p:nvPicPr>
          <p:cNvPr id="3" name="Picture 2">
            <a:extLst>
              <a:ext uri="{FF2B5EF4-FFF2-40B4-BE49-F238E27FC236}">
                <a16:creationId xmlns:a16="http://schemas.microsoft.com/office/drawing/2014/main" id="{60678897-C92D-774A-A01F-030F0E281DB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572000" y="1419595"/>
            <a:ext cx="3939626" cy="2304309"/>
          </a:xfrm>
          <a:prstGeom prst="rect">
            <a:avLst/>
          </a:prstGeom>
        </p:spPr>
      </p:pic>
    </p:spTree>
    <p:custDataLst>
      <p:tags r:id="rId1"/>
    </p:custDataLst>
    <p:extLst>
      <p:ext uri="{BB962C8B-B14F-4D97-AF65-F5344CB8AC3E}">
        <p14:creationId xmlns:p14="http://schemas.microsoft.com/office/powerpoint/2010/main" val="2638466440"/>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Messages ICMP</a:t>
            </a:r>
            <a:br>
              <a:rPr lang="en-US" altLang="en-US" dirty="0"/>
            </a:br>
            <a:r>
              <a:rPr lang="fr-FR"/>
              <a:t>Destination ou service inaccessible</a:t>
            </a:r>
          </a:p>
        </p:txBody>
      </p:sp>
      <p:sp>
        <p:nvSpPr>
          <p:cNvPr id="8195" name="Rectangle 6"/>
          <p:cNvSpPr>
            <a:spLocks noGrp="1" noChangeArrowheads="1"/>
          </p:cNvSpPr>
          <p:nvPr>
            <p:ph idx="1"/>
          </p:nvPr>
        </p:nvSpPr>
        <p:spPr>
          <a:xfrm>
            <a:off x="145357" y="925513"/>
            <a:ext cx="8813708" cy="985480"/>
          </a:xfrm>
        </p:spPr>
        <p:txBody>
          <a:bodyPr/>
          <a:lstStyle/>
          <a:p>
            <a:pPr rtl="0">
              <a:spcAft>
                <a:spcPts val="100"/>
              </a:spcAft>
              <a:buFont typeface="Arial" panose="020B0604020202020204" pitchFamily="34" charset="0"/>
              <a:buChar char="•"/>
            </a:pPr>
            <a:r>
              <a:rPr lang="fr-FR" sz="1600"/>
              <a:t>Un message ICMP Destination Inaccessible peut être utilisé pour avertir la source qu'une destination ou un service est inaccessible. </a:t>
            </a:r>
          </a:p>
          <a:p>
            <a:pPr rtl="0">
              <a:spcAft>
                <a:spcPts val="100"/>
              </a:spcAft>
              <a:buFont typeface="Arial" panose="020B0604020202020204" pitchFamily="34" charset="0"/>
              <a:buChar char="•"/>
            </a:pPr>
            <a:r>
              <a:rPr lang="fr-FR" sz="1600"/>
              <a:t>Ce message comprend un code indiquant pourquoi le paquet n'a pas pu être livré.</a:t>
            </a:r>
          </a:p>
          <a:p>
            <a:pPr>
              <a:spcAft>
                <a:spcPts val="100"/>
              </a:spcAft>
              <a:buFont typeface="Arial" panose="020B0604020202020204" pitchFamily="34" charset="0"/>
              <a:buChar char="•"/>
            </a:pPr>
            <a:endParaRPr lang="en-US" dirty="0"/>
          </a:p>
        </p:txBody>
      </p:sp>
      <p:sp>
        <p:nvSpPr>
          <p:cNvPr id="9" name="Rectangle 6">
            <a:extLst>
              <a:ext uri="{FF2B5EF4-FFF2-40B4-BE49-F238E27FC236}">
                <a16:creationId xmlns:a16="http://schemas.microsoft.com/office/drawing/2014/main" id="{898E910B-FDD9-474A-9233-995BD7304EDB}"/>
              </a:ext>
            </a:extLst>
          </p:cNvPr>
          <p:cNvSpPr txBox="1">
            <a:spLocks noChangeArrowheads="1"/>
          </p:cNvSpPr>
          <p:nvPr/>
        </p:nvSpPr>
        <p:spPr bwMode="auto">
          <a:xfrm>
            <a:off x="297554" y="1939458"/>
            <a:ext cx="3734792" cy="227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sz="1600" b="1"/>
              <a:t>Certains des codes de Destination Inaccessible pour l'ICMPv4 sont:</a:t>
            </a:r>
          </a:p>
          <a:p>
            <a:pPr lvl="2" rtl="0">
              <a:buFont typeface="Arial" panose="020B0604020202020204" pitchFamily="34" charset="0"/>
              <a:buChar char="•"/>
            </a:pPr>
            <a:r>
              <a:rPr lang="fr-FR" sz="1400"/>
              <a:t>0 - Réseau inaccessible</a:t>
            </a:r>
          </a:p>
          <a:p>
            <a:pPr lvl="2" rtl="0">
              <a:buFont typeface="Arial" panose="020B0604020202020204" pitchFamily="34" charset="0"/>
              <a:buChar char="•"/>
            </a:pPr>
            <a:r>
              <a:rPr lang="fr-FR" sz="1400"/>
              <a:t>1 - Hôte inaccessible</a:t>
            </a:r>
          </a:p>
          <a:p>
            <a:pPr lvl="2" rtl="0">
              <a:buFont typeface="Arial" panose="020B0604020202020204" pitchFamily="34" charset="0"/>
              <a:buChar char="•"/>
            </a:pPr>
            <a:r>
              <a:rPr lang="fr-FR" sz="1400"/>
              <a:t>2 - Protocole inaccessible</a:t>
            </a:r>
          </a:p>
          <a:p>
            <a:pPr lvl="2" rtl="0">
              <a:buFont typeface="Arial" panose="020B0604020202020204" pitchFamily="34" charset="0"/>
              <a:buChar char="•"/>
            </a:pPr>
            <a:r>
              <a:rPr lang="fr-FR" sz="1400"/>
              <a:t>3 - Port inaccessible</a:t>
            </a:r>
          </a:p>
          <a:p>
            <a:pPr>
              <a:spcAft>
                <a:spcPts val="100"/>
              </a:spcAft>
              <a:buFont typeface="Arial" panose="020B0604020202020204" pitchFamily="34" charset="0"/>
              <a:buChar char="•"/>
            </a:pPr>
            <a:endParaRPr lang="en-US" dirty="0"/>
          </a:p>
        </p:txBody>
      </p:sp>
      <p:sp>
        <p:nvSpPr>
          <p:cNvPr id="10" name="Rectangle 6">
            <a:extLst>
              <a:ext uri="{FF2B5EF4-FFF2-40B4-BE49-F238E27FC236}">
                <a16:creationId xmlns:a16="http://schemas.microsoft.com/office/drawing/2014/main" id="{6623918D-06F7-E94D-A789-9059464B1965}"/>
              </a:ext>
            </a:extLst>
          </p:cNvPr>
          <p:cNvSpPr txBox="1">
            <a:spLocks noChangeArrowheads="1"/>
          </p:cNvSpPr>
          <p:nvPr/>
        </p:nvSpPr>
        <p:spPr bwMode="auto">
          <a:xfrm>
            <a:off x="4184542" y="1911937"/>
            <a:ext cx="4876331" cy="2377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sz="1600" b="1"/>
              <a:t>Certains des codes de Destination Inaccessible pour l'ICMPv6 sont:</a:t>
            </a:r>
          </a:p>
          <a:p>
            <a:pPr lvl="2" rtl="0">
              <a:buFont typeface="Arial" panose="020B0604020202020204" pitchFamily="34" charset="0"/>
              <a:buChar char="•"/>
            </a:pPr>
            <a:r>
              <a:rPr lang="fr-FR" sz="1400"/>
              <a:t>0 - Pas de route vers la destination</a:t>
            </a:r>
          </a:p>
          <a:p>
            <a:pPr lvl="2" rtl="0">
              <a:buFont typeface="Arial" panose="020B0604020202020204" pitchFamily="34" charset="0"/>
              <a:buChar char="•"/>
            </a:pPr>
            <a:r>
              <a:rPr lang="fr-FR" sz="1400"/>
              <a:t>1 - La communication avec la destination est interdite administrativement (p. ex., pare-feu)</a:t>
            </a:r>
          </a:p>
          <a:p>
            <a:pPr lvl="2" rtl="0">
              <a:buFont typeface="Arial" panose="020B0604020202020204" pitchFamily="34" charset="0"/>
              <a:buChar char="•"/>
            </a:pPr>
            <a:r>
              <a:rPr lang="fr-FR" sz="1400"/>
              <a:t>2 - Au-delà de la portée de l'adresse source</a:t>
            </a:r>
          </a:p>
          <a:p>
            <a:pPr lvl="2" rtl="0">
              <a:buFont typeface="Arial" panose="020B0604020202020204" pitchFamily="34" charset="0"/>
              <a:buChar char="•"/>
            </a:pPr>
            <a:r>
              <a:rPr lang="fr-FR" sz="1400"/>
              <a:t>3 - Adresse inaccessible</a:t>
            </a:r>
          </a:p>
          <a:p>
            <a:pPr lvl="2" rtl="0">
              <a:buFont typeface="Arial" panose="020B0604020202020204" pitchFamily="34" charset="0"/>
              <a:buChar char="•"/>
            </a:pPr>
            <a:r>
              <a:rPr lang="fr-FR" sz="1400"/>
              <a:t>4 - Port inaccessible</a:t>
            </a:r>
          </a:p>
          <a:p>
            <a:pPr>
              <a:spcAft>
                <a:spcPts val="100"/>
              </a:spcAft>
              <a:buFont typeface="Arial" panose="020B0604020202020204" pitchFamily="34" charset="0"/>
              <a:buChar char="•"/>
            </a:pPr>
            <a:endParaRPr lang="en-US" dirty="0"/>
          </a:p>
        </p:txBody>
      </p:sp>
      <p:sp>
        <p:nvSpPr>
          <p:cNvPr id="6" name="TextBox 5">
            <a:extLst>
              <a:ext uri="{FF2B5EF4-FFF2-40B4-BE49-F238E27FC236}">
                <a16:creationId xmlns:a16="http://schemas.microsoft.com/office/drawing/2014/main" id="{7A8A4D57-5541-C14B-AAE5-49D28F7EBB1D}"/>
              </a:ext>
            </a:extLst>
          </p:cNvPr>
          <p:cNvSpPr txBox="1"/>
          <p:nvPr/>
        </p:nvSpPr>
        <p:spPr>
          <a:xfrm>
            <a:off x="889462" y="4415528"/>
            <a:ext cx="8069603" cy="307777"/>
          </a:xfrm>
          <a:prstGeom prst="rect">
            <a:avLst/>
          </a:prstGeom>
          <a:noFill/>
        </p:spPr>
        <p:txBody>
          <a:bodyPr wrap="square" rtlCol="0">
            <a:spAutoFit/>
          </a:bodyPr>
          <a:lstStyle/>
          <a:p>
            <a:pPr rtl="0"/>
            <a:r>
              <a:rPr lang="fr-FR" sz="1400" b="1"/>
              <a:t>Remarque</a:t>
            </a:r>
            <a:r>
              <a:rPr lang="fr-FR" sz="1400"/>
              <a:t>: ICMPv6 a des codes similaires mais légèrement différents pour les messages "Destination Inaccessible"</a:t>
            </a:r>
            <a:r>
              <a:rPr lang="fr-FR" sz="1200"/>
              <a:t>.</a:t>
            </a:r>
          </a:p>
        </p:txBody>
      </p:sp>
    </p:spTree>
    <p:custDataLst>
      <p:tags r:id="rId1"/>
    </p:custDataLst>
    <p:extLst>
      <p:ext uri="{BB962C8B-B14F-4D97-AF65-F5344CB8AC3E}">
        <p14:creationId xmlns:p14="http://schemas.microsoft.com/office/powerpoint/2010/main" val="411678066"/>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 </a:t>
            </a:r>
            <a:br>
              <a:rPr lang="en-US" altLang="en-US" sz="1600" dirty="0"/>
            </a:br>
            <a:r>
              <a:rPr lang="fr-FR"/>
              <a:t>Délai Dépassé</a:t>
            </a:r>
          </a:p>
        </p:txBody>
      </p:sp>
      <p:sp>
        <p:nvSpPr>
          <p:cNvPr id="8195" name="Rectangle 2"/>
          <p:cNvSpPr>
            <a:spLocks noGrp="1" noChangeArrowheads="1"/>
          </p:cNvSpPr>
          <p:nvPr>
            <p:ph idx="1"/>
          </p:nvPr>
        </p:nvSpPr>
        <p:spPr>
          <a:xfrm>
            <a:off x="145356" y="823049"/>
            <a:ext cx="8782744" cy="1385895"/>
          </a:xfrm>
        </p:spPr>
        <p:txBody>
          <a:bodyPr/>
          <a:lstStyle/>
          <a:p>
            <a:pPr rtl="0">
              <a:buFont typeface="Arial" panose="020B0604020202020204" pitchFamily="34" charset="0"/>
              <a:buChar char="•"/>
            </a:pPr>
            <a:r>
              <a:rPr lang="fr-FR" sz="1600"/>
              <a:t>Lorsque le champ Durée de vie (TTL) d'un paquet est décrémenté à 0, un message ICMPv4 Délai dépassé est envoyé à l'hôte source. </a:t>
            </a:r>
          </a:p>
          <a:p>
            <a:pPr rtl="0">
              <a:buFont typeface="Arial" panose="020B0604020202020204" pitchFamily="34" charset="0"/>
              <a:buChar char="•"/>
            </a:pPr>
            <a:r>
              <a:rPr lang="fr-FR" sz="1600"/>
              <a:t>ICMPv6 envoie également un message Délai dépassé. Au lieu du champ TTL IPv4, ICMPv6 utilise le champ Hop Limit IPv6 pour déterminer si le paquet a expiré.</a:t>
            </a:r>
          </a:p>
          <a:p>
            <a:pPr>
              <a:buFont typeface="Arial" panose="020B0604020202020204" pitchFamily="34" charset="0"/>
              <a:buChar char="•"/>
            </a:pPr>
            <a:endParaRPr lang="en-US" dirty="0"/>
          </a:p>
        </p:txBody>
      </p:sp>
      <p:sp>
        <p:nvSpPr>
          <p:cNvPr id="2" name="TextBox 1">
            <a:extLst>
              <a:ext uri="{FF2B5EF4-FFF2-40B4-BE49-F238E27FC236}">
                <a16:creationId xmlns:a16="http://schemas.microsoft.com/office/drawing/2014/main" id="{9BC67C86-5F9A-0548-880C-0DE826966352}"/>
              </a:ext>
            </a:extLst>
          </p:cNvPr>
          <p:cNvSpPr txBox="1"/>
          <p:nvPr/>
        </p:nvSpPr>
        <p:spPr>
          <a:xfrm>
            <a:off x="748145" y="4156365"/>
            <a:ext cx="8395855" cy="323165"/>
          </a:xfrm>
          <a:prstGeom prst="rect">
            <a:avLst/>
          </a:prstGeom>
          <a:noFill/>
        </p:spPr>
        <p:txBody>
          <a:bodyPr wrap="square" rtlCol="0">
            <a:spAutoFit/>
          </a:bodyPr>
          <a:lstStyle/>
          <a:p>
            <a:pPr rtl="0"/>
            <a:r>
              <a:rPr lang="fr-FR" sz="1500" b="1"/>
              <a:t>Remarque</a:t>
            </a:r>
            <a:r>
              <a:rPr lang="fr-FR" sz="1500"/>
              <a:t>: les messages de Délai dépassé sont utilisés par l'outil de  </a:t>
            </a:r>
            <a:r>
              <a:rPr lang="fr-FR" sz="1500" b="1"/>
              <a:t>traceroute</a:t>
            </a:r>
            <a:r>
              <a:rPr lang="fr-FR" sz="1500"/>
              <a:t> .</a:t>
            </a:r>
          </a:p>
        </p:txBody>
      </p:sp>
      <p:pic>
        <p:nvPicPr>
          <p:cNvPr id="3" name="Picture 2">
            <a:extLst>
              <a:ext uri="{FF2B5EF4-FFF2-40B4-BE49-F238E27FC236}">
                <a16:creationId xmlns:a16="http://schemas.microsoft.com/office/drawing/2014/main" id="{39DB6FF1-3B75-884A-98F7-AAA4EC10694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299541" y="2330681"/>
            <a:ext cx="4544918" cy="1385894"/>
          </a:xfrm>
          <a:prstGeom prst="rect">
            <a:avLst/>
          </a:prstGeom>
        </p:spPr>
      </p:pic>
    </p:spTree>
    <p:custDataLst>
      <p:tags r:id="rId1"/>
    </p:custDataLst>
    <p:extLst>
      <p:ext uri="{BB962C8B-B14F-4D97-AF65-F5344CB8AC3E}">
        <p14:creationId xmlns:p14="http://schemas.microsoft.com/office/powerpoint/2010/main" val="2942420759"/>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a:t>
            </a:r>
            <a:br>
              <a:rPr lang="en-US" altLang="en-US" dirty="0"/>
            </a:br>
            <a:r>
              <a:rPr lang="fr-FR"/>
              <a:t>Messages ICMPv6</a:t>
            </a:r>
          </a:p>
        </p:txBody>
      </p:sp>
      <p:sp>
        <p:nvSpPr>
          <p:cNvPr id="8195" name="Rectangle 2"/>
          <p:cNvSpPr>
            <a:spLocks noGrp="1" noChangeArrowheads="1"/>
          </p:cNvSpPr>
          <p:nvPr>
            <p:ph idx="1"/>
          </p:nvPr>
        </p:nvSpPr>
        <p:spPr>
          <a:xfrm>
            <a:off x="145357" y="823049"/>
            <a:ext cx="8710408" cy="757551"/>
          </a:xfrm>
        </p:spPr>
        <p:txBody>
          <a:bodyPr/>
          <a:lstStyle/>
          <a:p>
            <a:pPr marL="0" indent="0" rtl="0">
              <a:buNone/>
            </a:pPr>
            <a:r>
              <a:rPr lang="fr-FR"/>
              <a:t>ICMPv6 dispose de nouvelles fonctionnalités et fonctionnalités améliorées introuvables dans ICMPv4, y compris quatre nouveaux protocoles dans le cadre du Neighbor Discovery Protocol (ND ou NDP).</a:t>
            </a:r>
          </a:p>
          <a:p>
            <a:pPr marL="0" indent="0">
              <a:buNone/>
            </a:pPr>
            <a:endParaRPr lang="en-US" dirty="0"/>
          </a:p>
          <a:p>
            <a:pPr>
              <a:buFont typeface="Arial" panose="020B0604020202020204" pitchFamily="34" charset="0"/>
              <a:buChar char="•"/>
            </a:pPr>
            <a:endParaRPr lang="en-US" dirty="0"/>
          </a:p>
          <a:p>
            <a:endParaRPr lang="en-US" dirty="0"/>
          </a:p>
        </p:txBody>
      </p:sp>
      <p:sp>
        <p:nvSpPr>
          <p:cNvPr id="6" name="Rectangle 2">
            <a:extLst>
              <a:ext uri="{FF2B5EF4-FFF2-40B4-BE49-F238E27FC236}">
                <a16:creationId xmlns:a16="http://schemas.microsoft.com/office/drawing/2014/main" id="{2F976EBF-CEA6-F248-A55E-CBB97E032AE8}"/>
              </a:ext>
            </a:extLst>
          </p:cNvPr>
          <p:cNvSpPr txBox="1">
            <a:spLocks noChangeArrowheads="1"/>
          </p:cNvSpPr>
          <p:nvPr/>
        </p:nvSpPr>
        <p:spPr bwMode="auto">
          <a:xfrm>
            <a:off x="348557" y="1751418"/>
            <a:ext cx="4045643" cy="1818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La messagerie entre un routeur IPv6 et un périphérique IPv6, y compris l'allocation d'adresses dynamique, est la suivante:</a:t>
            </a:r>
          </a:p>
          <a:p>
            <a:pPr lvl="1" rtl="0">
              <a:buFont typeface="Arial" panose="020B0604020202020204" pitchFamily="34" charset="0"/>
              <a:buChar char="•"/>
            </a:pPr>
            <a:r>
              <a:rPr lang="fr-FR" sz="1600"/>
              <a:t>Message de sollicitation de routeur (RS)</a:t>
            </a:r>
          </a:p>
          <a:p>
            <a:pPr lvl="1" rtl="0">
              <a:buFont typeface="Arial" panose="020B0604020202020204" pitchFamily="34" charset="0"/>
              <a:buChar char="•"/>
            </a:pPr>
            <a:r>
              <a:rPr lang="fr-FR" sz="1600"/>
              <a:t>Message d'annonce de routeur (RA)</a:t>
            </a:r>
          </a:p>
          <a:p>
            <a:pPr marL="0" indent="0">
              <a:buNone/>
            </a:pPr>
            <a:endParaRPr lang="en-US" dirty="0"/>
          </a:p>
          <a:p>
            <a:pPr>
              <a:buFont typeface="Arial" panose="020B0604020202020204" pitchFamily="34" charset="0"/>
              <a:buChar char="•"/>
            </a:pPr>
            <a:endParaRPr lang="en-US" dirty="0"/>
          </a:p>
          <a:p>
            <a:pPr>
              <a:buFont typeface="Arial" panose="020B0604020202020204" pitchFamily="34" charset="0"/>
              <a:buChar char="•"/>
            </a:pPr>
            <a:endParaRPr lang="en-US" dirty="0"/>
          </a:p>
        </p:txBody>
      </p:sp>
      <p:sp>
        <p:nvSpPr>
          <p:cNvPr id="7" name="Rectangle 2">
            <a:extLst>
              <a:ext uri="{FF2B5EF4-FFF2-40B4-BE49-F238E27FC236}">
                <a16:creationId xmlns:a16="http://schemas.microsoft.com/office/drawing/2014/main" id="{78E5DCA0-41BC-AC43-99C0-191FE281CB7B}"/>
              </a:ext>
            </a:extLst>
          </p:cNvPr>
          <p:cNvSpPr txBox="1">
            <a:spLocks noChangeArrowheads="1"/>
          </p:cNvSpPr>
          <p:nvPr/>
        </p:nvSpPr>
        <p:spPr bwMode="auto">
          <a:xfrm>
            <a:off x="4749802" y="1757246"/>
            <a:ext cx="4248843" cy="1842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La messagerie entre les périphériques IPv6, y compris la détection d'adresses en double et la résolution d'adresses, est la suivante:</a:t>
            </a:r>
          </a:p>
          <a:p>
            <a:pPr lvl="1" rtl="0">
              <a:buFont typeface="Arial" panose="020B0604020202020204" pitchFamily="34" charset="0"/>
              <a:buChar char="•"/>
            </a:pPr>
            <a:r>
              <a:rPr lang="fr-FR" sz="1600"/>
              <a:t>Message de sollicitation de voisin</a:t>
            </a:r>
          </a:p>
          <a:p>
            <a:pPr lvl="1" rtl="0">
              <a:buFont typeface="Arial" panose="020B0604020202020204" pitchFamily="34" charset="0"/>
              <a:buChar char="•"/>
            </a:pPr>
            <a:r>
              <a:rPr lang="fr-FR" sz="1600"/>
              <a:t>Messages d'annonce de voisin</a:t>
            </a:r>
          </a:p>
          <a:p>
            <a:pPr>
              <a:buFont typeface="Arial" panose="020B0604020202020204" pitchFamily="34" charset="0"/>
              <a:buChar char="•"/>
            </a:pPr>
            <a:endParaRPr lang="en-US" dirty="0"/>
          </a:p>
          <a:p>
            <a:pPr>
              <a:buFont typeface="Arial" panose="020B0604020202020204" pitchFamily="34" charset="0"/>
              <a:buChar char="•"/>
            </a:pPr>
            <a:endParaRPr lang="en-US" dirty="0"/>
          </a:p>
          <a:p>
            <a:endParaRPr lang="en-US" dirty="0"/>
          </a:p>
        </p:txBody>
      </p:sp>
      <p:sp>
        <p:nvSpPr>
          <p:cNvPr id="3" name="TextBox 2">
            <a:extLst>
              <a:ext uri="{FF2B5EF4-FFF2-40B4-BE49-F238E27FC236}">
                <a16:creationId xmlns:a16="http://schemas.microsoft.com/office/drawing/2014/main" id="{3CDF6FA9-ACBC-0A4F-A48F-82FD98FFD73C}"/>
              </a:ext>
            </a:extLst>
          </p:cNvPr>
          <p:cNvSpPr txBox="1"/>
          <p:nvPr/>
        </p:nvSpPr>
        <p:spPr>
          <a:xfrm>
            <a:off x="532015" y="3807746"/>
            <a:ext cx="8190058" cy="523220"/>
          </a:xfrm>
          <a:prstGeom prst="rect">
            <a:avLst/>
          </a:prstGeom>
          <a:noFill/>
        </p:spPr>
        <p:txBody>
          <a:bodyPr wrap="square" rtlCol="0">
            <a:spAutoFit/>
          </a:bodyPr>
          <a:lstStyle/>
          <a:p>
            <a:pPr rtl="0"/>
            <a:r>
              <a:rPr lang="fr-FR" sz="1400" b="1"/>
              <a:t>Remarque</a:t>
            </a:r>
            <a:r>
              <a:rPr lang="fr-FR" sz="1400"/>
              <a:t>: ICMPv6 ND inclut également le message de redirection, qui comporte une fonction similaire au message de redirection utilisé dans l'ICMPv4.</a:t>
            </a:r>
          </a:p>
        </p:txBody>
      </p:sp>
    </p:spTree>
    <p:custDataLst>
      <p:tags r:id="rId1"/>
    </p:custDataLst>
    <p:extLst>
      <p:ext uri="{BB962C8B-B14F-4D97-AF65-F5344CB8AC3E}">
        <p14:creationId xmlns:p14="http://schemas.microsoft.com/office/powerpoint/2010/main" val="314716202"/>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a:t>
            </a:r>
            <a:br>
              <a:rPr lang="en-US" altLang="en-US" dirty="0"/>
            </a:br>
            <a:r>
              <a:rPr lang="fr-FR"/>
              <a:t>Messages ICMPv6 (suite)</a:t>
            </a:r>
          </a:p>
        </p:txBody>
      </p:sp>
      <p:sp>
        <p:nvSpPr>
          <p:cNvPr id="8195" name="Rectangle 2"/>
          <p:cNvSpPr>
            <a:spLocks noGrp="1" noChangeArrowheads="1"/>
          </p:cNvSpPr>
          <p:nvPr>
            <p:ph idx="1"/>
          </p:nvPr>
        </p:nvSpPr>
        <p:spPr>
          <a:xfrm>
            <a:off x="145357" y="823049"/>
            <a:ext cx="4157661" cy="3660051"/>
          </a:xfrm>
        </p:spPr>
        <p:txBody>
          <a:bodyPr/>
          <a:lstStyle/>
          <a:p>
            <a:pPr rtl="0">
              <a:buFont typeface="Arial" panose="020B0604020202020204" pitchFamily="34" charset="0"/>
              <a:buChar char="•"/>
            </a:pPr>
            <a:r>
              <a:rPr lang="fr-FR"/>
              <a:t>Les messages RA sont envoyés par des routeurs compatibles IPv6 toutes les 200 secondes pour fournir des informations d'adressage aux hôtes compatibles IPv6.</a:t>
            </a:r>
          </a:p>
          <a:p>
            <a:pPr rtl="0">
              <a:buFont typeface="Arial" panose="020B0604020202020204" pitchFamily="34" charset="0"/>
              <a:buChar char="•"/>
            </a:pPr>
            <a:r>
              <a:rPr lang="fr-FR"/>
              <a:t>Un message d'annonce de routeur peut inclure les informations d'adressage pour l'hôte telles que le préfixe, la longueur de préfixe, l'adresse DNS et le nom de domaine. </a:t>
            </a:r>
          </a:p>
          <a:p>
            <a:pPr rtl="0">
              <a:buFont typeface="Arial" panose="020B0604020202020204" pitchFamily="34" charset="0"/>
              <a:buChar char="•"/>
            </a:pPr>
            <a:r>
              <a:rPr lang="fr-FR"/>
              <a:t>Un hôte utilisant l'auto-configuration d'adresse sans état (SLAAC) définira sa passerelle par défaut sur l'adresse locale du routeur qui a envoyé le RA.</a:t>
            </a:r>
          </a:p>
          <a:p>
            <a:endParaRPr lang="en-US" dirty="0"/>
          </a:p>
        </p:txBody>
      </p:sp>
      <p:pic>
        <p:nvPicPr>
          <p:cNvPr id="4" name="Picture 3">
            <a:extLst>
              <a:ext uri="{FF2B5EF4-FFF2-40B4-BE49-F238E27FC236}">
                <a16:creationId xmlns:a16="http://schemas.microsoft.com/office/drawing/2014/main" id="{E905CC86-95BA-E54C-A71A-BFD4BA290D6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03018" y="1510074"/>
            <a:ext cx="4514531" cy="2286000"/>
          </a:xfrm>
          <a:prstGeom prst="rect">
            <a:avLst/>
          </a:prstGeom>
        </p:spPr>
      </p:pic>
    </p:spTree>
    <p:custDataLst>
      <p:tags r:id="rId1"/>
    </p:custDataLst>
    <p:extLst>
      <p:ext uri="{BB962C8B-B14F-4D97-AF65-F5344CB8AC3E}">
        <p14:creationId xmlns:p14="http://schemas.microsoft.com/office/powerpoint/2010/main" val="1134625139"/>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a:t>
            </a:r>
            <a:br>
              <a:rPr lang="en-US" altLang="en-US" dirty="0"/>
            </a:br>
            <a:r>
              <a:rPr lang="fr-FR"/>
              <a:t>Messages ICMPv6 (suite)</a:t>
            </a:r>
          </a:p>
        </p:txBody>
      </p:sp>
      <p:sp>
        <p:nvSpPr>
          <p:cNvPr id="8195" name="Rectangle 2"/>
          <p:cNvSpPr>
            <a:spLocks noGrp="1" noChangeArrowheads="1"/>
          </p:cNvSpPr>
          <p:nvPr>
            <p:ph idx="1"/>
          </p:nvPr>
        </p:nvSpPr>
        <p:spPr>
          <a:xfrm>
            <a:off x="145357" y="823049"/>
            <a:ext cx="4157661" cy="3799751"/>
          </a:xfrm>
        </p:spPr>
        <p:txBody>
          <a:bodyPr/>
          <a:lstStyle/>
          <a:p>
            <a:pPr rtl="0">
              <a:buFont typeface="Arial" panose="020B0604020202020204" pitchFamily="34" charset="0"/>
              <a:buChar char="•"/>
            </a:pPr>
            <a:r>
              <a:rPr lang="fr-FR"/>
              <a:t>Un routeur compatible IPv6 enverra également un message RA en réponse à un message RS. </a:t>
            </a:r>
          </a:p>
          <a:p>
            <a:pPr rtl="0">
              <a:buFont typeface="Arial" panose="020B0604020202020204" pitchFamily="34" charset="0"/>
              <a:buChar char="•"/>
            </a:pPr>
            <a:r>
              <a:rPr lang="fr-FR"/>
              <a:t>Dans la figure, PC1 envoie un message RS pour déterminer comment recevoir ses informations d'adresse IPv6 dynamiquement. </a:t>
            </a:r>
          </a:p>
          <a:p>
            <a:pPr lvl="2" rtl="0"/>
            <a:r>
              <a:rPr lang="fr-FR"/>
              <a:t>R1 répond au RS avec un message RA.</a:t>
            </a:r>
          </a:p>
          <a:p>
            <a:pPr lvl="2" rtl="0"/>
            <a:r>
              <a:rPr lang="fr-FR"/>
              <a:t>PC1 envoie un message RS, «Salut, je viens de démarrer. Existe-t-il un routeur IPv6 sur le réseau? J'ai besoin de savoir comment obtenir les informations de mon adresse IPv6 dynamiquement.»</a:t>
            </a:r>
          </a:p>
          <a:p>
            <a:pPr lvl="2" rtl="0"/>
            <a:r>
              <a:rPr lang="fr-FR"/>
              <a:t>R1 répond avec un message RA. «Salut à tous les appareils compatibles IPv6. Je suis R1 et vous pouvez utiliser SLAAC pour créer une adresse de monodiffusion globale IPv6. Le préfixe est 2001:db8:acad:1::/64. Au fait, utilisez mon adresse locale fe80::1 comme passerelle par défaut".</a:t>
            </a:r>
          </a:p>
          <a:p>
            <a:endParaRPr lang="en-US" dirty="0"/>
          </a:p>
        </p:txBody>
      </p:sp>
      <p:pic>
        <p:nvPicPr>
          <p:cNvPr id="3" name="Picture 2">
            <a:extLst>
              <a:ext uri="{FF2B5EF4-FFF2-40B4-BE49-F238E27FC236}">
                <a16:creationId xmlns:a16="http://schemas.microsoft.com/office/drawing/2014/main" id="{7DAC9102-1918-5743-B869-C62CD1469B2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2000" y="1352586"/>
            <a:ext cx="4157661" cy="2438328"/>
          </a:xfrm>
          <a:prstGeom prst="rect">
            <a:avLst/>
          </a:prstGeom>
        </p:spPr>
      </p:pic>
    </p:spTree>
    <p:custDataLst>
      <p:tags r:id="rId1"/>
    </p:custDataLst>
    <p:extLst>
      <p:ext uri="{BB962C8B-B14F-4D97-AF65-F5344CB8AC3E}">
        <p14:creationId xmlns:p14="http://schemas.microsoft.com/office/powerpoint/2010/main" val="2313983642"/>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Contenu pédagogique de l'instructeur - Guide de planification du module 13</a:t>
            </a:r>
          </a:p>
        </p:txBody>
      </p:sp>
      <p:sp>
        <p:nvSpPr>
          <p:cNvPr id="2" name="Content Placeholder 1">
            <a:extLst>
              <a:ext uri="{FF2B5EF4-FFF2-40B4-BE49-F238E27FC236}">
                <a16:creationId xmlns:a16="http://schemas.microsoft.com/office/drawing/2014/main" id="{69142AA6-DB6D-47A4-A3ED-81E849BCED40}"/>
              </a:ext>
            </a:extLst>
          </p:cNvPr>
          <p:cNvSpPr>
            <a:spLocks noGrp="1"/>
          </p:cNvSpPr>
          <p:nvPr>
            <p:ph idx="1"/>
          </p:nvPr>
        </p:nvSpPr>
        <p:spPr/>
        <p:txBody>
          <a:bodyPr/>
          <a:lstStyle/>
          <a:p>
            <a:pPr marL="0" indent="0" rtl="0">
              <a:buNone/>
            </a:pPr>
            <a:r>
              <a:rPr lang="fr-FR"/>
              <a:t>Cette présentation PowerPoint est divisée en deux parties :</a:t>
            </a:r>
          </a:p>
          <a:p>
            <a:pPr rtl="0">
              <a:buFont typeface="Arial" panose="020B0604020202020204" pitchFamily="34" charset="0"/>
              <a:buChar char="•"/>
            </a:pPr>
            <a:r>
              <a:rPr lang="fr-FR"/>
              <a:t>Guide de planification de l'enseignant</a:t>
            </a:r>
          </a:p>
          <a:p>
            <a:pPr lvl="1" rtl="0">
              <a:buFont typeface="Arial" panose="020B0604020202020204" pitchFamily="34" charset="0"/>
              <a:buChar char="•"/>
            </a:pPr>
            <a:r>
              <a:rPr lang="fr-FR"/>
              <a:t>Informations pour vous aider à vous familiariser avec le module</a:t>
            </a:r>
          </a:p>
          <a:p>
            <a:pPr lvl="1" rtl="0">
              <a:buFont typeface="Arial" panose="020B0604020202020204" pitchFamily="34" charset="0"/>
              <a:buChar char="•"/>
            </a:pPr>
            <a:r>
              <a:rPr lang="fr-FR"/>
              <a:t>Outils pédagogiques</a:t>
            </a:r>
          </a:p>
          <a:p>
            <a:pPr rtl="0">
              <a:buFont typeface="Arial" panose="020B0604020202020204" pitchFamily="34" charset="0"/>
              <a:buChar char="•"/>
            </a:pPr>
            <a:r>
              <a:rPr lang="fr-FR"/>
              <a:t>Présentation en classe pour le formateur</a:t>
            </a:r>
          </a:p>
          <a:p>
            <a:pPr lvl="1" rtl="0"/>
            <a:r>
              <a:rPr lang="fr-FR"/>
              <a:t>Diapositives facultatives que vous pouvez utiliser en classe</a:t>
            </a:r>
          </a:p>
          <a:p>
            <a:pPr lvl="1" rtl="0"/>
            <a:r>
              <a:rPr lang="fr-FR"/>
              <a:t>Commence à la diapositive 10</a:t>
            </a:r>
          </a:p>
          <a:p>
            <a:pPr marL="142875" lvl="1" indent="0" algn="ctr" rtl="0">
              <a:buNone/>
            </a:pPr>
            <a:r>
              <a:rPr lang="fr-FR" sz="1600" b="1"/>
              <a:t>Remarque </a:t>
            </a:r>
            <a:r>
              <a:rPr lang="fr-FR" sz="1600"/>
              <a:t>: supprimez le guide de planification de cette présentation avant de la partager.</a:t>
            </a:r>
          </a:p>
          <a:p>
            <a:pPr marL="0" indent="0" rtl="0">
              <a:buNone/>
            </a:pPr>
            <a:r>
              <a:rPr lang="fr-FR" sz="1600" b="1">
                <a:solidFill>
                  <a:schemeClr val="accent4"/>
                </a:solidFill>
              </a:rPr>
              <a:t>Pour obtenir de l'aide et des ressources supplémentaires, consultez la page d'accueil de l'instructeur et les ressources du cours pour ce cours. Vous pouvez également visiter le site de développement professionnel sur netacad.com, la page Facebook officielle de Cisco Networking Academy ou le groupe FB Instructor Only.</a:t>
            </a:r>
          </a:p>
          <a:p>
            <a:pPr marL="0" indent="0">
              <a:buNone/>
            </a:pPr>
            <a:endParaRPr lang="en-US" dirty="0"/>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a:t>
            </a:r>
            <a:br>
              <a:rPr lang="en-US" altLang="en-US" dirty="0"/>
            </a:br>
            <a:r>
              <a:rPr lang="fr-FR"/>
              <a:t>Messages ICMPv6 (suite)</a:t>
            </a:r>
          </a:p>
        </p:txBody>
      </p:sp>
      <p:sp>
        <p:nvSpPr>
          <p:cNvPr id="8195" name="Rectangle 2"/>
          <p:cNvSpPr>
            <a:spLocks noGrp="1" noChangeArrowheads="1"/>
          </p:cNvSpPr>
          <p:nvPr>
            <p:ph idx="1"/>
          </p:nvPr>
        </p:nvSpPr>
        <p:spPr>
          <a:xfrm>
            <a:off x="145357" y="823049"/>
            <a:ext cx="4157661" cy="3660051"/>
          </a:xfrm>
        </p:spPr>
        <p:txBody>
          <a:bodyPr/>
          <a:lstStyle/>
          <a:p>
            <a:pPr rtl="0">
              <a:buFont typeface="Arial" panose="020B0604020202020204" pitchFamily="34" charset="0"/>
              <a:buChar char="•"/>
            </a:pPr>
            <a:r>
              <a:rPr lang="fr-FR"/>
              <a:t>Un périphérique auquel est attribuée une adresse IPv6 globale ou une adresse monodiffusion locale par lien peut effectuer une détection en double (DAD) pour s'assurer que l'adresse IPv6 est unique. </a:t>
            </a:r>
          </a:p>
          <a:p>
            <a:pPr rtl="0">
              <a:buFont typeface="Arial" panose="020B0604020202020204" pitchFamily="34" charset="0"/>
              <a:buChar char="•"/>
            </a:pPr>
            <a:r>
              <a:rPr lang="fr-FR"/>
              <a:t>Pour vérifier l'unicité d'une adresse, l'appareil enverra un message NS avec sa propre adresse IPv6 comme adresse IPv6 ciblée.</a:t>
            </a:r>
          </a:p>
          <a:p>
            <a:pPr rtl="0">
              <a:buFont typeface="Arial" panose="020B0604020202020204" pitchFamily="34" charset="0"/>
              <a:buChar char="•"/>
            </a:pPr>
            <a:r>
              <a:rPr lang="fr-FR"/>
              <a:t>Si un autre appareil sur le réseau possède cette adresse, il répondra par un message NA notifiant à l'appareil émetteur que l'adresse est utilisée. </a:t>
            </a:r>
          </a:p>
        </p:txBody>
      </p:sp>
      <p:sp>
        <p:nvSpPr>
          <p:cNvPr id="3" name="TextBox 2">
            <a:extLst>
              <a:ext uri="{FF2B5EF4-FFF2-40B4-BE49-F238E27FC236}">
                <a16:creationId xmlns:a16="http://schemas.microsoft.com/office/drawing/2014/main" id="{1C3CDF41-F219-924C-95C4-B899980D12C5}"/>
              </a:ext>
            </a:extLst>
          </p:cNvPr>
          <p:cNvSpPr txBox="1"/>
          <p:nvPr/>
        </p:nvSpPr>
        <p:spPr>
          <a:xfrm>
            <a:off x="4604396" y="3461804"/>
            <a:ext cx="4157660" cy="830997"/>
          </a:xfrm>
          <a:prstGeom prst="rect">
            <a:avLst/>
          </a:prstGeom>
          <a:noFill/>
        </p:spPr>
        <p:txBody>
          <a:bodyPr wrap="square" rtlCol="0">
            <a:spAutoFit/>
          </a:bodyPr>
          <a:lstStyle/>
          <a:p>
            <a:pPr rtl="0"/>
            <a:r>
              <a:rPr lang="fr-FR" sz="1600" b="1">
                <a:solidFill>
                  <a:srgbClr val="000000"/>
                </a:solidFill>
              </a:rPr>
              <a:t>Remarque</a:t>
            </a:r>
            <a:r>
              <a:rPr lang="fr-FR" sz="1600">
                <a:solidFill>
                  <a:srgbClr val="000000"/>
                </a:solidFill>
              </a:rPr>
              <a:t>: la DAD n'est pas obligatoire, mais la RFC 4861 recommande que la DAD soit effectuée sur les adresses de monodiffusion.</a:t>
            </a:r>
          </a:p>
        </p:txBody>
      </p:sp>
      <p:pic>
        <p:nvPicPr>
          <p:cNvPr id="4" name="Picture 3">
            <a:extLst>
              <a:ext uri="{FF2B5EF4-FFF2-40B4-BE49-F238E27FC236}">
                <a16:creationId xmlns:a16="http://schemas.microsoft.com/office/drawing/2014/main" id="{A2B839F5-37AA-4C48-B2FB-8047C0AB6D3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2000" y="945822"/>
            <a:ext cx="4157660" cy="1707252"/>
          </a:xfrm>
          <a:prstGeom prst="rect">
            <a:avLst/>
          </a:prstGeom>
        </p:spPr>
      </p:pic>
    </p:spTree>
    <p:custDataLst>
      <p:tags r:id="rId1"/>
    </p:custDataLst>
    <p:extLst>
      <p:ext uri="{BB962C8B-B14F-4D97-AF65-F5344CB8AC3E}">
        <p14:creationId xmlns:p14="http://schemas.microsoft.com/office/powerpoint/2010/main" val="2336605895"/>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rtl="0"/>
            <a:r>
              <a:rPr lang="fr-FR" sz="1600"/>
              <a:t>Messages ICMP</a:t>
            </a:r>
            <a:br>
              <a:rPr lang="en-US" altLang="en-US" dirty="0"/>
            </a:br>
            <a:r>
              <a:rPr lang="fr-FR"/>
              <a:t>Messages ICMPv6 (suite)</a:t>
            </a:r>
          </a:p>
        </p:txBody>
      </p:sp>
      <p:sp>
        <p:nvSpPr>
          <p:cNvPr id="8195" name="Rectangle 2"/>
          <p:cNvSpPr>
            <a:spLocks noGrp="1" noChangeArrowheads="1"/>
          </p:cNvSpPr>
          <p:nvPr>
            <p:ph idx="1"/>
          </p:nvPr>
        </p:nvSpPr>
        <p:spPr>
          <a:xfrm>
            <a:off x="145357" y="823049"/>
            <a:ext cx="4157661" cy="3660051"/>
          </a:xfrm>
        </p:spPr>
        <p:txBody>
          <a:bodyPr/>
          <a:lstStyle/>
          <a:p>
            <a:pPr rtl="0">
              <a:buFont typeface="Arial" panose="020B0604020202020204" pitchFamily="34" charset="0"/>
              <a:buChar char="•"/>
            </a:pPr>
            <a:r>
              <a:rPr lang="fr-FR" sz="1600"/>
              <a:t>Pour déterminer l'adresse MAC de destination, le périphérique envoie un message de sollicitation de voisin à l'adresse du nœud sollicité. </a:t>
            </a:r>
          </a:p>
          <a:p>
            <a:pPr rtl="0">
              <a:buFont typeface="Arial" panose="020B0604020202020204" pitchFamily="34" charset="0"/>
              <a:buChar char="•"/>
            </a:pPr>
            <a:r>
              <a:rPr lang="fr-FR" sz="1600"/>
              <a:t>Le message inclut l'adresse IPv6 (ciblée) connue. Le périphérique portant l'adresse IPv6 ciblée répond par un message d'annonce de voisin qui inclut son adresse MAC Ethernet.</a:t>
            </a:r>
          </a:p>
          <a:p>
            <a:pPr rtl="0">
              <a:buFont typeface="Arial" panose="020B0604020202020204" pitchFamily="34" charset="0"/>
              <a:buChar char="•"/>
            </a:pPr>
            <a:r>
              <a:rPr lang="fr-FR" sz="1600"/>
              <a:t>Dans la figure, R1 envoie un message NS à 2001:db8:acad:1 : :10 demandant son adresse MAC. </a:t>
            </a:r>
          </a:p>
        </p:txBody>
      </p:sp>
      <p:pic>
        <p:nvPicPr>
          <p:cNvPr id="3" name="Picture 2">
            <a:extLst>
              <a:ext uri="{FF2B5EF4-FFF2-40B4-BE49-F238E27FC236}">
                <a16:creationId xmlns:a16="http://schemas.microsoft.com/office/drawing/2014/main" id="{EA79D8D0-E3FE-FD45-A338-76F4B075197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2000" y="1428750"/>
            <a:ext cx="4444211" cy="2286000"/>
          </a:xfrm>
          <a:prstGeom prst="rect">
            <a:avLst/>
          </a:prstGeom>
        </p:spPr>
      </p:pic>
    </p:spTree>
    <p:custDataLst>
      <p:tags r:id="rId1"/>
    </p:custDataLst>
    <p:extLst>
      <p:ext uri="{BB962C8B-B14F-4D97-AF65-F5344CB8AC3E}">
        <p14:creationId xmlns:p14="http://schemas.microsoft.com/office/powerpoint/2010/main" val="1061525065"/>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88160"/>
            <a:ext cx="8231464" cy="929640"/>
          </a:xfrm>
        </p:spPr>
        <p:txBody>
          <a:bodyPr/>
          <a:lstStyle/>
          <a:p>
            <a:pPr rtl="0"/>
            <a:r>
              <a:rPr lang="fr-FR" sz="4000">
                <a:solidFill>
                  <a:schemeClr val="accent5">
                    <a:lumMod val="40000"/>
                    <a:lumOff val="60000"/>
                  </a:schemeClr>
                </a:solidFill>
              </a:rPr>
              <a:t>13.2 Tests à l'aide des commandes ping et traceroute</a:t>
            </a:r>
          </a:p>
        </p:txBody>
      </p:sp>
    </p:spTree>
    <p:custDataLst>
      <p:tags r:id="rId1"/>
    </p:custDataLst>
    <p:extLst>
      <p:ext uri="{BB962C8B-B14F-4D97-AF65-F5344CB8AC3E}">
        <p14:creationId xmlns:p14="http://schemas.microsoft.com/office/powerpoint/2010/main" val="3488985433"/>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Tests Ping et Traceroute</a:t>
            </a:r>
            <a:br>
              <a:rPr lang="en-US" altLang="en-US" dirty="0"/>
            </a:br>
            <a:r>
              <a:rPr lang="fr-FR"/>
              <a:t>Ping - Tester la connectivité</a:t>
            </a:r>
          </a:p>
        </p:txBody>
      </p:sp>
      <p:sp>
        <p:nvSpPr>
          <p:cNvPr id="8195" name="Rectangle 6"/>
          <p:cNvSpPr>
            <a:spLocks noGrp="1" noChangeArrowheads="1"/>
          </p:cNvSpPr>
          <p:nvPr>
            <p:ph idx="1"/>
          </p:nvPr>
        </p:nvSpPr>
        <p:spPr>
          <a:xfrm>
            <a:off x="170482" y="798943"/>
            <a:ext cx="4680488" cy="3819551"/>
          </a:xfrm>
        </p:spPr>
        <p:txBody>
          <a:bodyPr/>
          <a:lstStyle/>
          <a:p>
            <a:pPr rtl="0">
              <a:buFont typeface="Arial" panose="020B0604020202020204" pitchFamily="34" charset="0"/>
              <a:buChar char="•"/>
            </a:pPr>
            <a:r>
              <a:rPr lang="fr-FR"/>
              <a:t>La commande </a:t>
            </a:r>
            <a:r>
              <a:rPr lang="fr-FR" b="1"/>
              <a:t>ping</a:t>
            </a:r>
            <a:r>
              <a:rPr lang="fr-FR"/>
              <a:t> est un utilitaire de test IPv4 et IPv6 qui utilise les messages de requête d'écho ICMP et de réponse d'écho pour tester la connectivité entre les hôtes et fournit un résumé qui inclut le taux de réussite et le temps moyen aller-retour vers la destination.</a:t>
            </a:r>
          </a:p>
          <a:p>
            <a:pPr rtl="0">
              <a:buFont typeface="Arial" panose="020B0604020202020204" pitchFamily="34" charset="0"/>
              <a:buChar char="•"/>
            </a:pPr>
            <a:r>
              <a:rPr lang="fr-FR"/>
              <a:t>Si aucune réponse n'est reçue dans ce délai, la commande ping indique dans un message que la réponse n'a pas été reçue.</a:t>
            </a:r>
          </a:p>
          <a:p>
            <a:pPr rtl="0">
              <a:buFont typeface="Arial" panose="020B0604020202020204" pitchFamily="34" charset="0"/>
              <a:buChar char="•"/>
            </a:pPr>
            <a:r>
              <a:rPr lang="fr-FR"/>
              <a:t>Il est courant que le premier ping soit expiré si la résolution d'adresse (ARP ou ND) doit être effectuée avant d'envoyer la demande d'écho ICMP.</a:t>
            </a:r>
          </a:p>
          <a:p>
            <a:pPr>
              <a:buFont typeface="Arial" panose="020B0604020202020204" pitchFamily="34" charset="0"/>
              <a:buChar char="•"/>
            </a:pPr>
            <a:endParaRPr lang="en-US" dirty="0"/>
          </a:p>
        </p:txBody>
      </p:sp>
      <p:pic>
        <p:nvPicPr>
          <p:cNvPr id="2" name="Picture 1">
            <a:extLst>
              <a:ext uri="{FF2B5EF4-FFF2-40B4-BE49-F238E27FC236}">
                <a16:creationId xmlns:a16="http://schemas.microsoft.com/office/drawing/2014/main" id="{D6B07169-1985-DD4C-87D9-D70B46F10DB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50970" y="1263987"/>
            <a:ext cx="4090970" cy="786725"/>
          </a:xfrm>
          <a:prstGeom prst="rect">
            <a:avLst/>
          </a:prstGeom>
        </p:spPr>
      </p:pic>
      <p:pic>
        <p:nvPicPr>
          <p:cNvPr id="3" name="Picture 2">
            <a:extLst>
              <a:ext uri="{FF2B5EF4-FFF2-40B4-BE49-F238E27FC236}">
                <a16:creationId xmlns:a16="http://schemas.microsoft.com/office/drawing/2014/main" id="{82182E35-608A-E447-8D75-DFC4D08277B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50971" y="2571749"/>
            <a:ext cx="4090969" cy="716351"/>
          </a:xfrm>
          <a:prstGeom prst="rect">
            <a:avLst/>
          </a:prstGeom>
        </p:spPr>
      </p:pic>
    </p:spTree>
    <p:custDataLst>
      <p:tags r:id="rId1"/>
    </p:custDataLst>
    <p:extLst>
      <p:ext uri="{BB962C8B-B14F-4D97-AF65-F5344CB8AC3E}">
        <p14:creationId xmlns:p14="http://schemas.microsoft.com/office/powerpoint/2010/main" val="3707270558"/>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Tests Ping et Traceroute</a:t>
            </a:r>
            <a:br>
              <a:rPr lang="en-US" altLang="en-US" dirty="0"/>
            </a:br>
            <a:r>
              <a:rPr lang="fr-FR"/>
              <a:t>Ping le Loopback</a:t>
            </a:r>
          </a:p>
        </p:txBody>
      </p:sp>
      <p:sp>
        <p:nvSpPr>
          <p:cNvPr id="7" name="Rectangle 6">
            <a:extLst>
              <a:ext uri="{FF2B5EF4-FFF2-40B4-BE49-F238E27FC236}">
                <a16:creationId xmlns:a16="http://schemas.microsoft.com/office/drawing/2014/main" id="{1E3EA599-9EF6-BE44-900E-A2949CF66BC2}"/>
              </a:ext>
            </a:extLst>
          </p:cNvPr>
          <p:cNvSpPr>
            <a:spLocks noGrp="1" noChangeArrowheads="1"/>
          </p:cNvSpPr>
          <p:nvPr>
            <p:ph idx="1"/>
          </p:nvPr>
        </p:nvSpPr>
        <p:spPr>
          <a:xfrm>
            <a:off x="263471" y="866275"/>
            <a:ext cx="4091553" cy="3410950"/>
          </a:xfrm>
        </p:spPr>
        <p:txBody>
          <a:bodyPr/>
          <a:lstStyle/>
          <a:p>
            <a:pPr marL="0" indent="0" rtl="0">
              <a:spcAft>
                <a:spcPts val="100"/>
              </a:spcAft>
              <a:buNone/>
            </a:pPr>
            <a:r>
              <a:rPr lang="fr-FR" sz="1600"/>
              <a:t>Ping peut être utilisé pour tester la configuration interne d'IPv4 ou IPv6 sur l'hôte local. Pour réaliser ce test, nous exécutons la commande </a:t>
            </a:r>
            <a:r>
              <a:rPr lang="fr-FR" sz="1600" b="1"/>
              <a:t>ping</a:t>
            </a:r>
            <a:r>
              <a:rPr lang="fr-FR" sz="1600"/>
              <a:t> sur l'adresse de loopback locale 127.0.0.1 pour l'IPv4 (et ::1 pour l'IPv6).</a:t>
            </a:r>
          </a:p>
          <a:p>
            <a:pPr rtl="0">
              <a:spcAft>
                <a:spcPts val="100"/>
              </a:spcAft>
              <a:buFont typeface="Arial" panose="020B0604020202020204" pitchFamily="34" charset="0"/>
              <a:buChar char="•"/>
            </a:pPr>
            <a:r>
              <a:rPr lang="fr-FR" sz="1600"/>
              <a:t>Une réponse provenant de l'adresse 127.0.0.1 pour l'IPv4 ou ::1 pour l'IPv6 indique que le protocole IP est correctement installé sur l'hôte.</a:t>
            </a:r>
          </a:p>
          <a:p>
            <a:pPr rtl="0">
              <a:spcAft>
                <a:spcPts val="100"/>
              </a:spcAft>
              <a:buFont typeface="Arial" panose="020B0604020202020204" pitchFamily="34" charset="0"/>
              <a:buChar char="•"/>
            </a:pPr>
            <a:r>
              <a:rPr lang="fr-FR" sz="1600"/>
              <a:t>Un message d'erreur indique que le TCP/IP n'est pas opérationnel sur l'hôte.</a:t>
            </a:r>
          </a:p>
        </p:txBody>
      </p:sp>
      <p:pic>
        <p:nvPicPr>
          <p:cNvPr id="2" name="Picture 1">
            <a:extLst>
              <a:ext uri="{FF2B5EF4-FFF2-40B4-BE49-F238E27FC236}">
                <a16:creationId xmlns:a16="http://schemas.microsoft.com/office/drawing/2014/main" id="{DF8C49F4-B91A-1244-9292-6EABA4BBF84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2000" y="835296"/>
            <a:ext cx="4392402" cy="3472908"/>
          </a:xfrm>
          <a:prstGeom prst="rect">
            <a:avLst/>
          </a:prstGeom>
        </p:spPr>
      </p:pic>
    </p:spTree>
    <p:custDataLst>
      <p:tags r:id="rId1"/>
    </p:custDataLst>
    <p:extLst>
      <p:ext uri="{BB962C8B-B14F-4D97-AF65-F5344CB8AC3E}">
        <p14:creationId xmlns:p14="http://schemas.microsoft.com/office/powerpoint/2010/main" val="427442252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118872"/>
            <a:ext cx="9144000" cy="592921"/>
          </a:xfrm>
        </p:spPr>
        <p:txBody>
          <a:bodyPr/>
          <a:lstStyle/>
          <a:p>
            <a:pPr rtl="0"/>
            <a:r>
              <a:rPr lang="fr-FR" sz="1600"/>
              <a:t>Tests Ping et Traceroute</a:t>
            </a:r>
            <a:br>
              <a:rPr lang="en-US" altLang="en-US" sz="1600" dirty="0"/>
            </a:br>
            <a:r>
              <a:rPr lang="fr-FR"/>
              <a:t>Ping la passerelle par défaut</a:t>
            </a:r>
          </a:p>
        </p:txBody>
      </p:sp>
      <p:sp>
        <p:nvSpPr>
          <p:cNvPr id="6" name="Rectangle 6">
            <a:extLst>
              <a:ext uri="{FF2B5EF4-FFF2-40B4-BE49-F238E27FC236}">
                <a16:creationId xmlns:a16="http://schemas.microsoft.com/office/drawing/2014/main" id="{9FD26DA6-0FF9-5641-9731-B0A4BDCFDDE7}"/>
              </a:ext>
            </a:extLst>
          </p:cNvPr>
          <p:cNvSpPr>
            <a:spLocks noGrp="1" noChangeArrowheads="1"/>
          </p:cNvSpPr>
          <p:nvPr>
            <p:ph idx="1"/>
          </p:nvPr>
        </p:nvSpPr>
        <p:spPr>
          <a:xfrm>
            <a:off x="179882" y="833733"/>
            <a:ext cx="4392118" cy="3904522"/>
          </a:xfrm>
        </p:spPr>
        <p:txBody>
          <a:bodyPr/>
          <a:lstStyle/>
          <a:p>
            <a:pPr marL="0" indent="0" rtl="0">
              <a:buNone/>
            </a:pPr>
            <a:r>
              <a:rPr lang="fr-FR"/>
              <a:t>La commande </a:t>
            </a:r>
            <a:r>
              <a:rPr lang="fr-FR" b="1"/>
              <a:t>ping </a:t>
            </a:r>
            <a:r>
              <a:rPr lang="fr-FR"/>
              <a:t>peut être utilisée pour tester la capacité d'un hôte à communiquer sur le réseau local. </a:t>
            </a:r>
          </a:p>
          <a:p>
            <a:pPr marL="0" indent="0" rtl="0">
              <a:buNone/>
            </a:pPr>
            <a:r>
              <a:rPr lang="fr-FR"/>
              <a:t>L'adresse de passerelle par défaut est le plus souvent utilisée car le routeur est normalement toujours opérationnel.</a:t>
            </a:r>
          </a:p>
          <a:p>
            <a:pPr lvl="2" rtl="0">
              <a:buFont typeface="Arial" panose="020B0604020202020204" pitchFamily="34" charset="0"/>
              <a:buChar char="•"/>
            </a:pPr>
            <a:r>
              <a:rPr lang="fr-FR" sz="1500"/>
              <a:t>Un </a:t>
            </a:r>
            <a:r>
              <a:rPr lang="fr-FR" sz="1500" b="1"/>
              <a:t>ping</a:t>
            </a:r>
            <a:r>
              <a:rPr lang="fr-FR" sz="1500"/>
              <a:t> réussi vers la passerelle par défaut indique que l'hôte et l'interface du routeur servant de passerelle par défaut sont tous deux opérationnels sur le réseau local.</a:t>
            </a:r>
          </a:p>
          <a:p>
            <a:pPr lvl="2" rtl="0">
              <a:buFont typeface="Arial" panose="020B0604020202020204" pitchFamily="34" charset="0"/>
              <a:buChar char="•"/>
            </a:pPr>
            <a:r>
              <a:rPr lang="fr-FR" sz="1500"/>
              <a:t>Si l'adresse de passerelle par défaut ne répond pas, un </a:t>
            </a:r>
            <a:r>
              <a:rPr lang="fr-FR" sz="1500" b="1"/>
              <a:t>ping</a:t>
            </a:r>
            <a:r>
              <a:rPr lang="fr-FR" sz="1500"/>
              <a:t> peut être envoyé à l'adresse IP d'un autre hôte sur le réseau local dont on sait qu'il est opérationnel.</a:t>
            </a:r>
          </a:p>
        </p:txBody>
      </p:sp>
      <p:pic>
        <p:nvPicPr>
          <p:cNvPr id="2" name="Picture 1">
            <a:extLst>
              <a:ext uri="{FF2B5EF4-FFF2-40B4-BE49-F238E27FC236}">
                <a16:creationId xmlns:a16="http://schemas.microsoft.com/office/drawing/2014/main" id="{0E8580A2-5FDB-A248-9DB3-A91C74ADE9E2}"/>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221690" y="933022"/>
            <a:ext cx="3424286" cy="3277456"/>
          </a:xfrm>
          <a:prstGeom prst="rect">
            <a:avLst/>
          </a:prstGeom>
        </p:spPr>
      </p:pic>
    </p:spTree>
    <p:custDataLst>
      <p:tags r:id="rId1"/>
    </p:custDataLst>
    <p:extLst>
      <p:ext uri="{BB962C8B-B14F-4D97-AF65-F5344CB8AC3E}">
        <p14:creationId xmlns:p14="http://schemas.microsoft.com/office/powerpoint/2010/main" val="1124275094"/>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rtl="0"/>
            <a:r>
              <a:rPr lang="fr-FR" sz="1600"/>
              <a:t>Tests Ping et Traceroute</a:t>
            </a:r>
            <a:br>
              <a:rPr lang="en-US" altLang="en-US" sz="1600" dirty="0"/>
            </a:br>
            <a:r>
              <a:rPr lang="fr-FR"/>
              <a:t>Ping un hôte distant</a:t>
            </a:r>
          </a:p>
        </p:txBody>
      </p:sp>
      <p:sp>
        <p:nvSpPr>
          <p:cNvPr id="6" name="Rectangle 6">
            <a:extLst>
              <a:ext uri="{FF2B5EF4-FFF2-40B4-BE49-F238E27FC236}">
                <a16:creationId xmlns:a16="http://schemas.microsoft.com/office/drawing/2014/main" id="{FDB50C7D-A789-1947-A197-D4C18A6B4C22}"/>
              </a:ext>
            </a:extLst>
          </p:cNvPr>
          <p:cNvSpPr>
            <a:spLocks noGrp="1" noChangeArrowheads="1"/>
          </p:cNvSpPr>
          <p:nvPr>
            <p:ph idx="1"/>
          </p:nvPr>
        </p:nvSpPr>
        <p:spPr>
          <a:xfrm>
            <a:off x="134337" y="896222"/>
            <a:ext cx="4196594" cy="1970268"/>
          </a:xfrm>
        </p:spPr>
        <p:txBody>
          <a:bodyPr/>
          <a:lstStyle/>
          <a:p>
            <a:pPr marL="0" indent="0" rtl="0">
              <a:buNone/>
            </a:pPr>
            <a:r>
              <a:rPr lang="fr-FR" sz="1600"/>
              <a:t>La commande ping peut aussi être utilisée pour tester la capacité d'un hôte local à communiquer sur un interréseau.</a:t>
            </a:r>
          </a:p>
          <a:p>
            <a:pPr marL="0" indent="0" rtl="0">
              <a:buNone/>
            </a:pPr>
            <a:r>
              <a:rPr lang="fr-FR" sz="1600"/>
              <a:t>Un hôte local peut effectuer un ping sur un hôte sur un réseau distant. Un succès d'une requête </a:t>
            </a:r>
            <a:r>
              <a:rPr lang="fr-FR" sz="1600" b="1"/>
              <a:t>ping</a:t>
            </a:r>
            <a:r>
              <a:rPr lang="fr-FR" sz="1600"/>
              <a:t> sur l'interréseau confirme la communication sur le réseau local.</a:t>
            </a:r>
          </a:p>
          <a:p>
            <a:pPr marL="0" indent="0">
              <a:buNone/>
            </a:pPr>
            <a:endParaRPr lang="en-US" dirty="0"/>
          </a:p>
          <a:p>
            <a:endParaRPr lang="en-US" altLang="ja-JP" dirty="0"/>
          </a:p>
        </p:txBody>
      </p:sp>
      <p:sp>
        <p:nvSpPr>
          <p:cNvPr id="3" name="TextBox 2">
            <a:extLst>
              <a:ext uri="{FF2B5EF4-FFF2-40B4-BE49-F238E27FC236}">
                <a16:creationId xmlns:a16="http://schemas.microsoft.com/office/drawing/2014/main" id="{9C24F4E2-35B0-E842-9F7B-C37FDFAA35C7}"/>
              </a:ext>
            </a:extLst>
          </p:cNvPr>
          <p:cNvSpPr txBox="1"/>
          <p:nvPr/>
        </p:nvSpPr>
        <p:spPr>
          <a:xfrm>
            <a:off x="134338" y="3211692"/>
            <a:ext cx="4586100" cy="1292662"/>
          </a:xfrm>
          <a:prstGeom prst="rect">
            <a:avLst/>
          </a:prstGeom>
          <a:noFill/>
        </p:spPr>
        <p:txBody>
          <a:bodyPr wrap="square" rtlCol="0">
            <a:spAutoFit/>
          </a:bodyPr>
          <a:lstStyle/>
          <a:p>
            <a:pPr rtl="0"/>
            <a:r>
              <a:rPr lang="fr-FR" sz="1600" b="1">
                <a:solidFill>
                  <a:srgbClr val="000000"/>
                </a:solidFill>
              </a:rPr>
              <a:t>Remarque</a:t>
            </a:r>
            <a:r>
              <a:rPr lang="fr-FR" sz="1600">
                <a:solidFill>
                  <a:srgbClr val="000000"/>
                </a:solidFill>
              </a:rPr>
              <a:t>: de nombreux administrateurs de réseau limitent ou interdisent l'entrée de messages ICMP ; par conséquent, l'absence de réponse </a:t>
            </a:r>
            <a:r>
              <a:rPr lang="fr-FR" sz="1600" b="1">
                <a:solidFill>
                  <a:srgbClr val="000000"/>
                </a:solidFill>
              </a:rPr>
              <a:t>ping</a:t>
            </a:r>
            <a:r>
              <a:rPr lang="fr-FR" sz="1600">
                <a:solidFill>
                  <a:srgbClr val="000000"/>
                </a:solidFill>
              </a:rPr>
              <a:t> pourrait être due à des restrictions de sécurité.</a:t>
            </a:r>
          </a:p>
          <a:p>
            <a:endParaRPr lang="en-US" sz="1400" dirty="0">
              <a:solidFill>
                <a:srgbClr val="000000"/>
              </a:solidFill>
            </a:endParaRPr>
          </a:p>
        </p:txBody>
      </p:sp>
      <p:pic>
        <p:nvPicPr>
          <p:cNvPr id="2" name="Picture 1">
            <a:extLst>
              <a:ext uri="{FF2B5EF4-FFF2-40B4-BE49-F238E27FC236}">
                <a16:creationId xmlns:a16="http://schemas.microsoft.com/office/drawing/2014/main" id="{F2FB829A-A91A-AB49-9FE4-013BCA9D4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20437" y="1310400"/>
            <a:ext cx="4096002" cy="2841690"/>
          </a:xfrm>
          <a:prstGeom prst="rect">
            <a:avLst/>
          </a:prstGeom>
        </p:spPr>
      </p:pic>
    </p:spTree>
    <p:custDataLst>
      <p:tags r:id="rId1"/>
    </p:custDataLst>
    <p:extLst>
      <p:ext uri="{BB962C8B-B14F-4D97-AF65-F5344CB8AC3E}">
        <p14:creationId xmlns:p14="http://schemas.microsoft.com/office/powerpoint/2010/main" val="2900830122"/>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rtl="0"/>
            <a:r>
              <a:rPr lang="fr-FR" sz="1600"/>
              <a:t>Tests Ping et Traceroute</a:t>
            </a:r>
            <a:br>
              <a:rPr lang="en-US" altLang="en-US" sz="1600" dirty="0"/>
            </a:br>
            <a:r>
              <a:rPr lang="fr-FR"/>
              <a:t>Traceroute – Tester le chemin</a:t>
            </a:r>
          </a:p>
        </p:txBody>
      </p:sp>
      <p:sp>
        <p:nvSpPr>
          <p:cNvPr id="6" name="Rectangle 6">
            <a:extLst>
              <a:ext uri="{FF2B5EF4-FFF2-40B4-BE49-F238E27FC236}">
                <a16:creationId xmlns:a16="http://schemas.microsoft.com/office/drawing/2014/main" id="{FDB50C7D-A789-1947-A197-D4C18A6B4C22}"/>
              </a:ext>
            </a:extLst>
          </p:cNvPr>
          <p:cNvSpPr>
            <a:spLocks noGrp="1" noChangeArrowheads="1"/>
          </p:cNvSpPr>
          <p:nvPr>
            <p:ph idx="1"/>
          </p:nvPr>
        </p:nvSpPr>
        <p:spPr>
          <a:xfrm>
            <a:off x="134337" y="896221"/>
            <a:ext cx="4244686" cy="3511391"/>
          </a:xfrm>
        </p:spPr>
        <p:txBody>
          <a:bodyPr/>
          <a:lstStyle/>
          <a:p>
            <a:pPr rtl="0">
              <a:buFont typeface="Arial" panose="020B0604020202020204" pitchFamily="34" charset="0"/>
              <a:buChar char="•"/>
            </a:pPr>
            <a:r>
              <a:rPr lang="fr-FR" sz="1600"/>
              <a:t>Traceroute (</a:t>
            </a:r>
            <a:r>
              <a:rPr lang="fr-FR" sz="1600" b="1"/>
              <a:t>tracert</a:t>
            </a:r>
            <a:r>
              <a:rPr lang="fr-FR" sz="1600"/>
              <a:t>) est un utilitaire qui est utilisé pour tester le chemin entre deux hôtes et fournir une liste des houblons qui ont été atteints avec succès le long de ce chemin.</a:t>
            </a:r>
          </a:p>
          <a:p>
            <a:pPr rtl="0">
              <a:buFont typeface="Arial" panose="020B0604020202020204" pitchFamily="34" charset="0"/>
              <a:buChar char="•"/>
            </a:pPr>
            <a:r>
              <a:rPr lang="fr-FR" sz="1600"/>
              <a:t>Traceroute fournit un temps d'aller-retour pour chaque saut le long du chemin et indique si un saut ne répond pas. Un astérisque (*) indique un paquet perdu ou sans réponse.</a:t>
            </a:r>
          </a:p>
          <a:p>
            <a:pPr rtl="0">
              <a:buFont typeface="Arial" panose="020B0604020202020204" pitchFamily="34" charset="0"/>
              <a:buChar char="•"/>
            </a:pPr>
            <a:r>
              <a:rPr lang="fr-FR" sz="1600"/>
              <a:t>Ces informations peuvent être utilisées pour localiser un routeur problématique dans le trajet ou peuvent indiquer que le routeur est configuré pour ne pas répondre. </a:t>
            </a:r>
          </a:p>
          <a:p>
            <a:endParaRPr lang="en-US" altLang="ja-JP" dirty="0"/>
          </a:p>
        </p:txBody>
      </p:sp>
      <p:sp>
        <p:nvSpPr>
          <p:cNvPr id="2" name="TextBox 1">
            <a:extLst>
              <a:ext uri="{FF2B5EF4-FFF2-40B4-BE49-F238E27FC236}">
                <a16:creationId xmlns:a16="http://schemas.microsoft.com/office/drawing/2014/main" id="{49CA48F9-FF91-354D-96A8-3191B5C595F6}"/>
              </a:ext>
            </a:extLst>
          </p:cNvPr>
          <p:cNvSpPr txBox="1"/>
          <p:nvPr/>
        </p:nvSpPr>
        <p:spPr>
          <a:xfrm>
            <a:off x="4379024" y="3067396"/>
            <a:ext cx="4609990" cy="1077218"/>
          </a:xfrm>
          <a:prstGeom prst="rect">
            <a:avLst/>
          </a:prstGeom>
          <a:noFill/>
        </p:spPr>
        <p:txBody>
          <a:bodyPr wrap="square" rtlCol="0">
            <a:spAutoFit/>
          </a:bodyPr>
          <a:lstStyle/>
          <a:p>
            <a:pPr rtl="0"/>
            <a:r>
              <a:rPr lang="fr-FR" sz="1600" b="1">
                <a:solidFill>
                  <a:srgbClr val="000000"/>
                </a:solidFill>
              </a:rPr>
              <a:t>Remarque</a:t>
            </a:r>
            <a:r>
              <a:rPr lang="fr-FR" sz="1600">
                <a:solidFill>
                  <a:srgbClr val="000000"/>
                </a:solidFill>
              </a:rPr>
              <a:t>: Traceroute utilise une fonction du champ TTL en IPv4 et du champ Hop Limit en IPv6 dans les en-têtes de la couche 3, ainsi que le message ICMP Délai dépassé.</a:t>
            </a:r>
          </a:p>
        </p:txBody>
      </p:sp>
      <p:pic>
        <p:nvPicPr>
          <p:cNvPr id="8" name="Picture 7">
            <a:extLst>
              <a:ext uri="{FF2B5EF4-FFF2-40B4-BE49-F238E27FC236}">
                <a16:creationId xmlns:a16="http://schemas.microsoft.com/office/drawing/2014/main" id="{9F21494A-A0E3-9244-9362-A528463A114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64979" y="1525369"/>
            <a:ext cx="4102100" cy="1257300"/>
          </a:xfrm>
          <a:prstGeom prst="rect">
            <a:avLst/>
          </a:prstGeom>
        </p:spPr>
      </p:pic>
    </p:spTree>
    <p:custDataLst>
      <p:tags r:id="rId1"/>
    </p:custDataLst>
    <p:extLst>
      <p:ext uri="{BB962C8B-B14F-4D97-AF65-F5344CB8AC3E}">
        <p14:creationId xmlns:p14="http://schemas.microsoft.com/office/powerpoint/2010/main" val="679333839"/>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rtl="0"/>
            <a:r>
              <a:rPr lang="fr-FR" sz="1600"/>
              <a:t>Tests Ping et Traceroute</a:t>
            </a:r>
            <a:br>
              <a:rPr lang="en-US" altLang="en-US" sz="1600" dirty="0"/>
            </a:br>
            <a:r>
              <a:rPr lang="fr-FR"/>
              <a:t>Traceroute – Tester le chemin (suite)</a:t>
            </a:r>
          </a:p>
        </p:txBody>
      </p:sp>
      <p:sp>
        <p:nvSpPr>
          <p:cNvPr id="6" name="Rectangle 6">
            <a:extLst>
              <a:ext uri="{FF2B5EF4-FFF2-40B4-BE49-F238E27FC236}">
                <a16:creationId xmlns:a16="http://schemas.microsoft.com/office/drawing/2014/main" id="{FDB50C7D-A789-1947-A197-D4C18A6B4C22}"/>
              </a:ext>
            </a:extLst>
          </p:cNvPr>
          <p:cNvSpPr>
            <a:spLocks noGrp="1" noChangeArrowheads="1"/>
          </p:cNvSpPr>
          <p:nvPr>
            <p:ph idx="1"/>
          </p:nvPr>
        </p:nvSpPr>
        <p:spPr>
          <a:xfrm>
            <a:off x="134336" y="896222"/>
            <a:ext cx="4437663" cy="3716876"/>
          </a:xfrm>
        </p:spPr>
        <p:txBody>
          <a:bodyPr/>
          <a:lstStyle/>
          <a:p>
            <a:pPr rtl="0">
              <a:buFont typeface="Arial" panose="020B0604020202020204" pitchFamily="34" charset="0"/>
              <a:buChar char="•"/>
            </a:pPr>
            <a:r>
              <a:rPr lang="fr-FR" sz="1600"/>
              <a:t>Le premier message envoyé par traceroute aura une valeur de champ TTL de 1. Le TTL s'arrête alors au premier routeur. Ce routeur répond alors par un message ICMPv4 de Délai dépassé. </a:t>
            </a:r>
          </a:p>
          <a:p>
            <a:pPr rtl="0">
              <a:buFont typeface="Arial" panose="020B0604020202020204" pitchFamily="34" charset="0"/>
              <a:buChar char="•"/>
            </a:pPr>
            <a:r>
              <a:rPr lang="fr-FR" sz="1600"/>
              <a:t>Traceroute incrémente ensuite progressivement le champ TTL (2, 3, 4...) pour chaque séquence de messages. Cela fournit à la trace l'adresse de chaque saut au fur et à mesure que les paquets s'écoulent plus loin sur le chemin. </a:t>
            </a:r>
          </a:p>
          <a:p>
            <a:pPr rtl="0">
              <a:buFont typeface="Arial" panose="020B0604020202020204" pitchFamily="34" charset="0"/>
              <a:buChar char="•"/>
            </a:pPr>
            <a:r>
              <a:rPr lang="fr-FR" sz="1600"/>
              <a:t>Le champ TTL est incrémenté jusqu'à ce que la destination soit atteinte ou jusqu'à une valeur maximale prédéfinie.</a:t>
            </a:r>
          </a:p>
        </p:txBody>
      </p:sp>
      <p:pic>
        <p:nvPicPr>
          <p:cNvPr id="3" name="Picture 2">
            <a:extLst>
              <a:ext uri="{FF2B5EF4-FFF2-40B4-BE49-F238E27FC236}">
                <a16:creationId xmlns:a16="http://schemas.microsoft.com/office/drawing/2014/main" id="{13A49670-AFAC-444B-B6F1-217466A83C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64979" y="1213720"/>
            <a:ext cx="4127500" cy="2476500"/>
          </a:xfrm>
          <a:prstGeom prst="rect">
            <a:avLst/>
          </a:prstGeom>
        </p:spPr>
      </p:pic>
    </p:spTree>
    <p:custDataLst>
      <p:tags r:id="rId1"/>
    </p:custDataLst>
    <p:extLst>
      <p:ext uri="{BB962C8B-B14F-4D97-AF65-F5344CB8AC3E}">
        <p14:creationId xmlns:p14="http://schemas.microsoft.com/office/powerpoint/2010/main" val="3704505207"/>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33862"/>
            <a:ext cx="9144000" cy="592921"/>
          </a:xfrm>
        </p:spPr>
        <p:txBody>
          <a:bodyPr/>
          <a:lstStyle/>
          <a:p>
            <a:pPr rtl="0"/>
            <a:r>
              <a:rPr lang="fr-FR" sz="1600"/>
              <a:t>Tests Ping et Traceroute</a:t>
            </a:r>
            <a:br>
              <a:rPr lang="en-US" altLang="en-US" sz="1600" dirty="0"/>
            </a:br>
            <a:r>
              <a:rPr lang="fr-FR"/>
              <a:t>Packet Tracer –Vérifier l'adressage IPv4 et IPv6</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893005"/>
            <a:ext cx="8649325" cy="3522688"/>
          </a:xfrm>
        </p:spPr>
        <p:txBody>
          <a:bodyPr/>
          <a:lstStyle/>
          <a:p>
            <a:pPr marL="0" indent="0" rtl="0">
              <a:buNone/>
            </a:pPr>
            <a:r>
              <a:rPr lang="fr-FR" sz="1800"/>
              <a:t>Dans le cadre de ce Packet Tracer, vous ferez ce qui suit :</a:t>
            </a:r>
          </a:p>
          <a:p>
            <a:pPr rtl="0">
              <a:buFont typeface="Arial" panose="020B0604020202020204" pitchFamily="34" charset="0"/>
              <a:buChar char="•"/>
            </a:pPr>
            <a:r>
              <a:rPr lang="fr-FR" sz="1800"/>
              <a:t>Compléter la documentation du tableau d'adressage </a:t>
            </a:r>
          </a:p>
          <a:p>
            <a:pPr rtl="0">
              <a:buFont typeface="Arial" panose="020B0604020202020204" pitchFamily="34" charset="0"/>
              <a:buChar char="•"/>
            </a:pPr>
            <a:r>
              <a:rPr lang="fr-FR" sz="1800"/>
              <a:t>Tester la connectivité à l'aide de la commande ping</a:t>
            </a:r>
          </a:p>
          <a:p>
            <a:pPr rtl="0">
              <a:buFont typeface="Arial" panose="020B0604020202020204" pitchFamily="34" charset="0"/>
              <a:buChar char="•"/>
            </a:pPr>
            <a:r>
              <a:rPr lang="fr-FR" sz="1800"/>
              <a:t>Découvrez le chemin en traçant l'itinéraire</a:t>
            </a:r>
          </a:p>
          <a:p>
            <a:pPr marL="0" indent="0">
              <a:buNone/>
            </a:pPr>
            <a:endParaRPr lang="en-US" altLang="ja-JP" dirty="0"/>
          </a:p>
        </p:txBody>
      </p:sp>
    </p:spTree>
    <p:custDataLst>
      <p:tags r:id="rId1"/>
    </p:custDataLst>
    <p:extLst>
      <p:ext uri="{BB962C8B-B14F-4D97-AF65-F5344CB8AC3E}">
        <p14:creationId xmlns:p14="http://schemas.microsoft.com/office/powerpoint/2010/main" val="1390594509"/>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rtl="0"/>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545205"/>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Activités PT</a:t>
                      </a:r>
                    </a:p>
                  </a:txBody>
                  <a:tcPr marL="9525" marR="9525" marT="9525" marB="0" anchor="b"/>
                </a:tc>
                <a:tc>
                  <a:txBody>
                    <a:bodyPr/>
                    <a:lstStyle/>
                    <a:p>
                      <a:pPr rtl="0"/>
                      <a:r>
                        <a:rPr lang="fr-FR"/>
                        <a:t>Activités de simulation et de modélisation conçues pour explorer, acquérir, renforcer et développer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143838"/>
            <a:ext cx="9144000" cy="893852"/>
          </a:xfrm>
        </p:spPr>
        <p:txBody>
          <a:bodyPr/>
          <a:lstStyle/>
          <a:p>
            <a:pPr rtl="0"/>
            <a:r>
              <a:rPr lang="fr-FR" sz="1600"/>
              <a:t>Tests Ping et Traceroute</a:t>
            </a:r>
            <a:br>
              <a:rPr lang="en-US" altLang="en-US" sz="1600" dirty="0"/>
            </a:br>
            <a:r>
              <a:rPr lang="fr-FR"/>
              <a:t>Packet Tracer – Utiliser Ping et Traceroute pour tester la connectivité réseau</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130156"/>
            <a:ext cx="8649325" cy="3426853"/>
          </a:xfrm>
        </p:spPr>
        <p:txBody>
          <a:bodyPr/>
          <a:lstStyle/>
          <a:p>
            <a:pPr marL="0" indent="0" rtl="0">
              <a:buNone/>
            </a:pPr>
            <a:r>
              <a:rPr lang="fr-FR" sz="1800"/>
              <a:t>Dans le cadre de ce Packet Tracer, vous ferez ce qui suit :</a:t>
            </a:r>
          </a:p>
          <a:p>
            <a:pPr rtl="0">
              <a:buFont typeface="Arial" panose="020B0604020202020204" pitchFamily="34" charset="0"/>
              <a:buChar char="•"/>
            </a:pPr>
            <a:r>
              <a:rPr lang="fr-FR" sz="1800"/>
              <a:t>Tester et restaurer la connectivité IPv4</a:t>
            </a:r>
          </a:p>
          <a:p>
            <a:pPr rtl="0">
              <a:buFont typeface="Arial" panose="020B0604020202020204" pitchFamily="34" charset="0"/>
              <a:buChar char="•"/>
            </a:pPr>
            <a:r>
              <a:rPr lang="fr-FR" sz="1800"/>
              <a:t>Tester et restaurer la connectivité IPv6</a:t>
            </a:r>
          </a:p>
          <a:p>
            <a:pPr marL="0" indent="0">
              <a:buNone/>
            </a:pPr>
            <a:endParaRPr lang="en-US" altLang="ja-JP" dirty="0"/>
          </a:p>
        </p:txBody>
      </p:sp>
    </p:spTree>
    <p:custDataLst>
      <p:tags r:id="rId1"/>
    </p:custDataLst>
    <p:extLst>
      <p:ext uri="{BB962C8B-B14F-4D97-AF65-F5344CB8AC3E}">
        <p14:creationId xmlns:p14="http://schemas.microsoft.com/office/powerpoint/2010/main" val="3849322436"/>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1747520"/>
            <a:ext cx="8280314" cy="970280"/>
          </a:xfrm>
        </p:spPr>
        <p:txBody>
          <a:bodyPr/>
          <a:lstStyle/>
          <a:p>
            <a:pPr rtl="0"/>
            <a:r>
              <a:rPr lang="fr-FR">
                <a:solidFill>
                  <a:schemeClr val="accent5">
                    <a:lumMod val="40000"/>
                    <a:lumOff val="60000"/>
                  </a:schemeClr>
                </a:solidFill>
              </a:rPr>
              <a:t>13.3 Module pratique et questionnaire</a:t>
            </a:r>
          </a:p>
        </p:txBody>
      </p:sp>
    </p:spTree>
    <p:custDataLst>
      <p:tags r:id="rId1"/>
    </p:custDataLst>
    <p:extLst>
      <p:ext uri="{BB962C8B-B14F-4D97-AF65-F5344CB8AC3E}">
        <p14:creationId xmlns:p14="http://schemas.microsoft.com/office/powerpoint/2010/main" val="410599242"/>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1119882"/>
          </a:xfrm>
        </p:spPr>
        <p:txBody>
          <a:bodyPr/>
          <a:lstStyle/>
          <a:p>
            <a:pPr rtl="0"/>
            <a:r>
              <a:rPr lang="fr-FR" sz="1600"/>
              <a:t>Module Practice et Questionnaire</a:t>
            </a:r>
            <a:br>
              <a:rPr lang="en-US" altLang="en-US" sz="1600" dirty="0"/>
            </a:br>
            <a:r>
              <a:rPr lang="fr-FR"/>
              <a:t>Packet Tracer — Utiliser ICMP pour tester et corriger la connectivité réseau</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179882" y="1119882"/>
            <a:ext cx="8649325" cy="3437127"/>
          </a:xfrm>
        </p:spPr>
        <p:txBody>
          <a:bodyPr/>
          <a:lstStyle/>
          <a:p>
            <a:pPr marL="0" indent="0" rtl="0">
              <a:buNone/>
            </a:pPr>
            <a:r>
              <a:rPr lang="fr-FR" sz="1800"/>
              <a:t>Dans le cadre de ce Packet Tracer, vous ferez ce qui suit :</a:t>
            </a:r>
          </a:p>
          <a:p>
            <a:pPr rtl="0">
              <a:buFont typeface="Arial" panose="020B0604020202020204" pitchFamily="34" charset="0"/>
              <a:buChar char="•"/>
            </a:pPr>
            <a:r>
              <a:rPr lang="fr-FR" sz="1800"/>
              <a:t>Utilisez ICMP pour localiser les problèmes de connectivité.</a:t>
            </a:r>
          </a:p>
          <a:p>
            <a:pPr rtl="0">
              <a:buFont typeface="Arial" panose="020B0604020202020204" pitchFamily="34" charset="0"/>
              <a:buChar char="•"/>
            </a:pPr>
            <a:r>
              <a:rPr lang="fr-FR" sz="1800"/>
              <a:t>Configurez les périphériques réseau pour corriger les problèmes de connectivité</a:t>
            </a:r>
            <a:r>
              <a:rPr lang="fr-FR"/>
              <a:t>.</a:t>
            </a:r>
          </a:p>
          <a:p>
            <a:endParaRPr lang="en-US" altLang="ja-JP" dirty="0"/>
          </a:p>
        </p:txBody>
      </p:sp>
    </p:spTree>
    <p:custDataLst>
      <p:tags r:id="rId1"/>
    </p:custDataLst>
    <p:extLst>
      <p:ext uri="{BB962C8B-B14F-4D97-AF65-F5344CB8AC3E}">
        <p14:creationId xmlns:p14="http://schemas.microsoft.com/office/powerpoint/2010/main" val="4195970949"/>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1491916"/>
          </a:xfrm>
        </p:spPr>
        <p:txBody>
          <a:bodyPr/>
          <a:lstStyle/>
          <a:p>
            <a:pPr rtl="0"/>
            <a:r>
              <a:rPr lang="fr-FR" sz="1600"/>
              <a:t>Pratique de module et Questionnaire</a:t>
            </a:r>
            <a:br>
              <a:rPr lang="en-US" altLang="en-US" dirty="0"/>
            </a:br>
            <a:r>
              <a:rPr lang="fr-FR"/>
              <a:t>Packet Tracer - Utiliser Ping et Traceroute pour tester la connectivité réseau - Mode Physique</a:t>
            </a:r>
            <a:br>
              <a:rPr lang="en-US" altLang="en-US" dirty="0"/>
            </a:br>
            <a:r>
              <a:rPr lang="fr-FR"/>
              <a:t>Travaux Pratiques — Utiliser Ping et Traceroute pour tester la connectivité réseau</a:t>
            </a:r>
          </a:p>
        </p:txBody>
      </p:sp>
      <p:sp>
        <p:nvSpPr>
          <p:cNvPr id="5" name="Rectangle 6">
            <a:extLst>
              <a:ext uri="{FF2B5EF4-FFF2-40B4-BE49-F238E27FC236}">
                <a16:creationId xmlns:a16="http://schemas.microsoft.com/office/drawing/2014/main" id="{90913010-55BD-654E-8C45-7CAB421D7CC5}"/>
              </a:ext>
            </a:extLst>
          </p:cNvPr>
          <p:cNvSpPr>
            <a:spLocks noGrp="1" noChangeArrowheads="1"/>
          </p:cNvSpPr>
          <p:nvPr>
            <p:ph idx="1"/>
          </p:nvPr>
        </p:nvSpPr>
        <p:spPr>
          <a:xfrm>
            <a:off x="247337" y="1491916"/>
            <a:ext cx="8649325" cy="3522688"/>
          </a:xfrm>
        </p:spPr>
        <p:txBody>
          <a:bodyPr/>
          <a:lstStyle/>
          <a:p>
            <a:pPr marL="0" indent="0" rtl="0">
              <a:buNone/>
            </a:pPr>
            <a:r>
              <a:rPr lang="fr-FR" sz="1400"/>
              <a:t>Dans cette activité mode physique du Packet Tracer, vous remplirez les objectifs suivants:</a:t>
            </a:r>
          </a:p>
          <a:p>
            <a:pPr rtl="0">
              <a:buFont typeface="Arial" panose="020B0604020202020204" pitchFamily="34" charset="0"/>
              <a:buChar char="•"/>
            </a:pPr>
            <a:r>
              <a:rPr lang="fr-FR" sz="1400"/>
              <a:t>Utiliser la commande Ping pour le test de base du réseau </a:t>
            </a:r>
          </a:p>
          <a:p>
            <a:pPr rtl="0">
              <a:buFont typeface="Arial" panose="020B0604020202020204" pitchFamily="34" charset="0"/>
              <a:buChar char="•"/>
            </a:pPr>
            <a:r>
              <a:rPr lang="fr-FR" sz="1400"/>
              <a:t>Utiliser les commandes Tracert et Traceroute pour les tests de base du réseau</a:t>
            </a:r>
          </a:p>
          <a:p>
            <a:pPr rtl="0">
              <a:buFont typeface="Arial" panose="020B0604020202020204" pitchFamily="34" charset="0"/>
              <a:buChar char="•"/>
            </a:pPr>
            <a:r>
              <a:rPr lang="fr-FR" sz="1400"/>
              <a:t>Résoudre les problèmes de topologie</a:t>
            </a:r>
          </a:p>
          <a:p>
            <a:pPr marL="0" indent="0" rtl="0">
              <a:buNone/>
            </a:pPr>
            <a:r>
              <a:rPr lang="fr-FR" sz="1400"/>
              <a:t>Au cours de ce TP, vous aborderez les points suivants: </a:t>
            </a:r>
          </a:p>
          <a:p>
            <a:pPr rtl="0">
              <a:buFont typeface="Arial" panose="020B0604020202020204" pitchFamily="34" charset="0"/>
              <a:buChar char="•"/>
            </a:pPr>
            <a:r>
              <a:rPr lang="fr-FR" sz="1400"/>
              <a:t>Construire et configurer le réseau </a:t>
            </a:r>
          </a:p>
          <a:p>
            <a:pPr rtl="0">
              <a:buFont typeface="Arial" panose="020B0604020202020204" pitchFamily="34" charset="0"/>
              <a:buChar char="•"/>
            </a:pPr>
            <a:r>
              <a:rPr lang="fr-FR" sz="1400"/>
              <a:t>Utiliser la commande Ping pour le test de base du réseau </a:t>
            </a:r>
          </a:p>
          <a:p>
            <a:pPr rtl="0">
              <a:buFont typeface="Arial" panose="020B0604020202020204" pitchFamily="34" charset="0"/>
              <a:buChar char="•"/>
            </a:pPr>
            <a:r>
              <a:rPr lang="fr-FR" sz="1400"/>
              <a:t>Utiliser les commandes Tracert et Traceroute pour les tests de base du réseau</a:t>
            </a:r>
          </a:p>
          <a:p>
            <a:pPr rtl="0">
              <a:buFont typeface="Arial" panose="020B0604020202020204" pitchFamily="34" charset="0"/>
              <a:buChar char="•"/>
            </a:pPr>
            <a:r>
              <a:rPr lang="fr-FR" sz="1400"/>
              <a:t>Résoudre les problèmes de topologie</a:t>
            </a:r>
          </a:p>
        </p:txBody>
      </p:sp>
    </p:spTree>
    <p:custDataLst>
      <p:tags r:id="rId1"/>
    </p:custDataLst>
    <p:extLst>
      <p:ext uri="{BB962C8B-B14F-4D97-AF65-F5344CB8AC3E}">
        <p14:creationId xmlns:p14="http://schemas.microsoft.com/office/powerpoint/2010/main" val="866380527"/>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rtl="0"/>
            <a:r>
              <a:rPr lang="fr-FR" sz="1600">
                <a:latin typeface="Arial" charset="0"/>
              </a:rPr>
              <a:t>Module Pratique et Questionnaire</a:t>
            </a:r>
            <a:br>
              <a:rPr lang="en-US" dirty="0">
                <a:latin typeface="Arial" charset="0"/>
              </a:rPr>
            </a:br>
            <a:r>
              <a:rPr lang="fr-FR">
                <a:latin typeface="Arial" charset="0"/>
              </a:rPr>
              <a:t>Qu'est-ce que j'ai appris dans ce module?</a:t>
            </a:r>
          </a:p>
        </p:txBody>
      </p:sp>
      <p:sp>
        <p:nvSpPr>
          <p:cNvPr id="4" name="Content Placeholder 3"/>
          <p:cNvSpPr>
            <a:spLocks noGrp="1"/>
          </p:cNvSpPr>
          <p:nvPr>
            <p:ph idx="1"/>
          </p:nvPr>
        </p:nvSpPr>
        <p:spPr>
          <a:xfrm>
            <a:off x="145357" y="798944"/>
            <a:ext cx="8641196" cy="3539376"/>
          </a:xfrm>
        </p:spPr>
        <p:txBody>
          <a:bodyPr/>
          <a:lstStyle/>
          <a:p>
            <a:pPr rtl="0">
              <a:lnSpc>
                <a:spcPct val="85000"/>
              </a:lnSpc>
              <a:spcBef>
                <a:spcPct val="30000"/>
              </a:spcBef>
              <a:buFont typeface="Arial" panose="020B0604020202020204" pitchFamily="34" charset="0"/>
              <a:buChar char="•"/>
            </a:pPr>
            <a:r>
              <a:rPr lang="fr-FR" sz="1600"/>
              <a:t>L'objectif des messages ICMP est de fournir un retour d'information sur les questions liées au traitement des paquets IP sous certaines conditions.</a:t>
            </a:r>
          </a:p>
          <a:p>
            <a:pPr rtl="0">
              <a:lnSpc>
                <a:spcPct val="85000"/>
              </a:lnSpc>
              <a:spcBef>
                <a:spcPct val="30000"/>
              </a:spcBef>
              <a:buFont typeface="Arial" panose="020B0604020202020204" pitchFamily="34" charset="0"/>
              <a:buChar char="•"/>
            </a:pPr>
            <a:r>
              <a:rPr lang="fr-FR" sz="1600"/>
              <a:t>Les messages ICMP communs à ICMPv4 et ICMPv6 sont les suivants: accessibilité de l'hôte, destination ou service inaccessible et délai dépassée. </a:t>
            </a:r>
          </a:p>
          <a:p>
            <a:pPr rtl="0">
              <a:lnSpc>
                <a:spcPct val="85000"/>
              </a:lnSpc>
              <a:spcBef>
                <a:spcPct val="30000"/>
              </a:spcBef>
              <a:buFont typeface="Arial" panose="020B0604020202020204" pitchFamily="34" charset="0"/>
              <a:buChar char="•"/>
            </a:pPr>
            <a:r>
              <a:rPr lang="fr-FR" sz="1600"/>
              <a:t>Les messages entre un routeur IPv6 et un périphérique IPv6, y compris l'allocation d'adresses dynamique, incluent RS et RA. Les messages entre les périphériques IPv6 incluent la redirection (similaire à IPv4), NS et NA.</a:t>
            </a:r>
          </a:p>
          <a:p>
            <a:pPr rtl="0">
              <a:lnSpc>
                <a:spcPct val="85000"/>
              </a:lnSpc>
              <a:spcBef>
                <a:spcPct val="30000"/>
              </a:spcBef>
              <a:buFont typeface="Arial" panose="020B0604020202020204" pitchFamily="34" charset="0"/>
              <a:buChar char="•"/>
            </a:pPr>
            <a:r>
              <a:rPr lang="fr-FR" sz="1600"/>
              <a:t>Ping (utilisé par IPv4 et IPv6) utilise les messages ICMP de demande d'écho et de réponse d'écho pour tester la connectivité entre les hôtes</a:t>
            </a:r>
          </a:p>
          <a:p>
            <a:pPr rtl="0">
              <a:lnSpc>
                <a:spcPct val="85000"/>
              </a:lnSpc>
              <a:spcBef>
                <a:spcPct val="30000"/>
              </a:spcBef>
              <a:buFont typeface="Arial" panose="020B0604020202020204" pitchFamily="34" charset="0"/>
              <a:buChar char="•"/>
            </a:pPr>
            <a:r>
              <a:rPr lang="fr-FR" sz="1600"/>
              <a:t>Ping peut être utilisé pour tester la configuration interne d'IPv4 ou IPv6 sur l'hôte local. </a:t>
            </a:r>
          </a:p>
          <a:p>
            <a:pPr rtl="0">
              <a:lnSpc>
                <a:spcPct val="85000"/>
              </a:lnSpc>
              <a:spcBef>
                <a:spcPct val="30000"/>
              </a:spcBef>
              <a:buFont typeface="Arial" panose="020B0604020202020204" pitchFamily="34" charset="0"/>
              <a:buChar char="•"/>
            </a:pPr>
            <a:r>
              <a:rPr lang="fr-FR" sz="1600"/>
              <a:t>Traceroute (tracert) génère une liste des sauts qui ont été atteintes avec succès le long du chemin.</a:t>
            </a:r>
          </a:p>
        </p:txBody>
      </p:sp>
    </p:spTree>
    <p:custDataLst>
      <p:tags r:id="rId1"/>
    </p:custDataLst>
    <p:extLst>
      <p:ext uri="{BB962C8B-B14F-4D97-AF65-F5344CB8AC3E}">
        <p14:creationId xmlns:p14="http://schemas.microsoft.com/office/powerpoint/2010/main" val="2548999575"/>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1" y="41394"/>
            <a:ext cx="9144000" cy="609056"/>
          </a:xfrm>
        </p:spPr>
        <p:txBody>
          <a:bodyPr/>
          <a:lstStyle/>
          <a:p>
            <a:pPr rtl="0" eaLnBrk="1" hangingPunct="1"/>
            <a:r>
              <a:rPr lang="fr-FR" sz="1600">
                <a:latin typeface="Arial" charset="0"/>
              </a:rPr>
              <a:t>Module 13 : ICMP</a:t>
            </a:r>
            <a:br>
              <a:rPr lang="en-US" dirty="0">
                <a:latin typeface="Arial" charset="0"/>
              </a:rPr>
            </a:br>
            <a:r>
              <a:rPr lang="fr-FR">
                <a:latin typeface="Arial" charset="0"/>
              </a:rPr>
              <a:t>Nouveaux termes/commandes</a:t>
            </a:r>
          </a:p>
        </p:txBody>
      </p:sp>
      <p:sp>
        <p:nvSpPr>
          <p:cNvPr id="6" name="Content Placeholder 5">
            <a:extLst>
              <a:ext uri="{FF2B5EF4-FFF2-40B4-BE49-F238E27FC236}">
                <a16:creationId xmlns:a16="http://schemas.microsoft.com/office/drawing/2014/main" id="{CE0CCACF-BEF7-4889-8E50-CB443D959720}"/>
              </a:ext>
            </a:extLst>
          </p:cNvPr>
          <p:cNvSpPr>
            <a:spLocks noGrp="1"/>
          </p:cNvSpPr>
          <p:nvPr>
            <p:ph idx="1"/>
          </p:nvPr>
        </p:nvSpPr>
        <p:spPr/>
        <p:txBody>
          <a:bodyPr/>
          <a:lstStyle/>
          <a:p>
            <a:pPr marL="173038" indent="-173038" rtl="0">
              <a:spcBef>
                <a:spcPts val="200"/>
              </a:spcBef>
              <a:spcAft>
                <a:spcPts val="200"/>
              </a:spcAft>
              <a:buFont typeface="Arial" panose="020B0604020202020204" pitchFamily="34" charset="0"/>
              <a:buChar char="•"/>
            </a:pPr>
            <a:r>
              <a:rPr lang="fr-FR">
                <a:solidFill>
                  <a:schemeClr val="tx1"/>
                </a:solidFill>
              </a:rPr>
              <a:t>ICMP</a:t>
            </a:r>
          </a:p>
          <a:p>
            <a:pPr marL="173038" indent="-173038" rtl="0">
              <a:spcBef>
                <a:spcPts val="200"/>
              </a:spcBef>
              <a:spcAft>
                <a:spcPts val="200"/>
              </a:spcAft>
              <a:buFont typeface="Arial" panose="020B0604020202020204" pitchFamily="34" charset="0"/>
              <a:buChar char="•"/>
            </a:pPr>
            <a:r>
              <a:rPr lang="fr-FR">
                <a:solidFill>
                  <a:schemeClr val="tx1"/>
                </a:solidFill>
              </a:rPr>
              <a:t>ICMPv4</a:t>
            </a:r>
          </a:p>
          <a:p>
            <a:pPr marL="173038" indent="-173038" rtl="0">
              <a:spcBef>
                <a:spcPts val="200"/>
              </a:spcBef>
              <a:spcAft>
                <a:spcPts val="200"/>
              </a:spcAft>
              <a:buFont typeface="Arial" panose="020B0604020202020204" pitchFamily="34" charset="0"/>
              <a:buChar char="•"/>
            </a:pPr>
            <a:r>
              <a:rPr lang="fr-FR">
                <a:solidFill>
                  <a:schemeClr val="tx1"/>
                </a:solidFill>
              </a:rPr>
              <a:t>ICMPv6</a:t>
            </a:r>
          </a:p>
          <a:p>
            <a:pPr marL="173038" indent="-173038" rtl="0">
              <a:spcBef>
                <a:spcPts val="200"/>
              </a:spcBef>
              <a:spcAft>
                <a:spcPts val="200"/>
              </a:spcAft>
              <a:buFont typeface="Arial" panose="020B0604020202020204" pitchFamily="34" charset="0"/>
              <a:buChar char="•"/>
            </a:pPr>
            <a:r>
              <a:rPr lang="fr-FR">
                <a:solidFill>
                  <a:schemeClr val="tx1"/>
                </a:solidFill>
              </a:rPr>
              <a:t>ping</a:t>
            </a:r>
          </a:p>
          <a:p>
            <a:pPr marL="173038" indent="-173038" rtl="0">
              <a:spcBef>
                <a:spcPts val="200"/>
              </a:spcBef>
              <a:spcAft>
                <a:spcPts val="200"/>
              </a:spcAft>
              <a:buFont typeface="Arial" panose="020B0604020202020204" pitchFamily="34" charset="0"/>
              <a:buChar char="•"/>
            </a:pPr>
            <a:r>
              <a:rPr lang="fr-FR">
                <a:solidFill>
                  <a:schemeClr val="tx1"/>
                </a:solidFill>
              </a:rPr>
              <a:t>traceroute</a:t>
            </a:r>
          </a:p>
          <a:p>
            <a:pPr marL="173038" indent="-173038" rtl="0">
              <a:spcBef>
                <a:spcPts val="200"/>
              </a:spcBef>
              <a:spcAft>
                <a:spcPts val="200"/>
              </a:spcAft>
              <a:buFont typeface="Arial" panose="020B0604020202020204" pitchFamily="34" charset="0"/>
              <a:buChar char="•"/>
            </a:pPr>
            <a:r>
              <a:rPr lang="fr-FR">
                <a:solidFill>
                  <a:schemeClr val="tx1"/>
                </a:solidFill>
              </a:rPr>
              <a:t>tracert</a:t>
            </a:r>
          </a:p>
          <a:p>
            <a:pPr marL="173038" indent="-173038" rtl="0">
              <a:spcBef>
                <a:spcPts val="200"/>
              </a:spcBef>
              <a:spcAft>
                <a:spcPts val="200"/>
              </a:spcAft>
              <a:buFont typeface="Arial" panose="020B0604020202020204" pitchFamily="34" charset="0"/>
              <a:buChar char="•"/>
            </a:pPr>
            <a:r>
              <a:rPr lang="fr-FR">
                <a:solidFill>
                  <a:schemeClr val="tx1"/>
                </a:solidFill>
              </a:rPr>
              <a:t>Protocole de découverte de réseau Protocol</a:t>
            </a:r>
          </a:p>
          <a:p>
            <a:pPr marL="173038" indent="-173038" rtl="0">
              <a:spcBef>
                <a:spcPts val="200"/>
              </a:spcBef>
              <a:spcAft>
                <a:spcPts val="200"/>
              </a:spcAft>
              <a:buFont typeface="Arial" panose="020B0604020202020204" pitchFamily="34" charset="0"/>
              <a:buChar char="•"/>
            </a:pPr>
            <a:r>
              <a:rPr lang="fr-FR">
                <a:solidFill>
                  <a:schemeClr val="tx1"/>
                </a:solidFill>
              </a:rPr>
              <a:t>Sollicitation de routeur (RS)</a:t>
            </a:r>
          </a:p>
          <a:p>
            <a:pPr marL="173038" indent="-173038" rtl="0">
              <a:spcBef>
                <a:spcPts val="200"/>
              </a:spcBef>
              <a:spcAft>
                <a:spcPts val="200"/>
              </a:spcAft>
              <a:buFont typeface="Arial" panose="020B0604020202020204" pitchFamily="34" charset="0"/>
              <a:buChar char="•"/>
            </a:pPr>
            <a:r>
              <a:rPr lang="fr-FR">
                <a:solidFill>
                  <a:schemeClr val="tx1"/>
                </a:solidFill>
              </a:rPr>
              <a:t>Annonce de routeur (RA)</a:t>
            </a:r>
          </a:p>
          <a:p>
            <a:pPr marL="173038" indent="-173038" rtl="0">
              <a:spcBef>
                <a:spcPts val="200"/>
              </a:spcBef>
              <a:spcAft>
                <a:spcPts val="200"/>
              </a:spcAft>
              <a:buFont typeface="Arial" panose="020B0604020202020204" pitchFamily="34" charset="0"/>
              <a:buChar char="•"/>
            </a:pPr>
            <a:r>
              <a:rPr lang="fr-FR">
                <a:solidFill>
                  <a:schemeClr val="tx1"/>
                </a:solidFill>
              </a:rPr>
              <a:t>Sollicitation de voisin</a:t>
            </a:r>
          </a:p>
          <a:p>
            <a:pPr marL="173038" indent="-173038" rtl="0">
              <a:spcBef>
                <a:spcPts val="200"/>
              </a:spcBef>
              <a:spcAft>
                <a:spcPts val="200"/>
              </a:spcAft>
              <a:buFont typeface="Arial" panose="020B0604020202020204" pitchFamily="34" charset="0"/>
              <a:buChar char="•"/>
            </a:pPr>
            <a:r>
              <a:rPr lang="fr-FR">
                <a:solidFill>
                  <a:schemeClr val="tx1"/>
                </a:solidFill>
              </a:rPr>
              <a:t>Messages d'annonce de voisin</a:t>
            </a:r>
          </a:p>
          <a:p>
            <a:pPr marL="173038" indent="-173038" rtl="0">
              <a:spcBef>
                <a:spcPts val="200"/>
              </a:spcBef>
              <a:spcAft>
                <a:spcPts val="200"/>
              </a:spcAft>
              <a:buFont typeface="Arial" panose="020B0604020202020204" pitchFamily="34" charset="0"/>
              <a:buChar char="•"/>
            </a:pPr>
            <a:r>
              <a:rPr lang="fr-FR">
                <a:solidFill>
                  <a:schemeClr val="tx1"/>
                </a:solidFill>
              </a:rPr>
              <a:t>Durée de vie</a:t>
            </a:r>
          </a:p>
          <a:p>
            <a:pPr marL="0" indent="0">
              <a:buNone/>
            </a:pPr>
            <a:endParaRPr lang="en-US" dirty="0"/>
          </a:p>
        </p:txBody>
      </p:sp>
    </p:spTree>
    <p:custDataLst>
      <p:tags r:id="rId1"/>
    </p:custDataLst>
    <p:extLst>
      <p:ext uri="{BB962C8B-B14F-4D97-AF65-F5344CB8AC3E}">
        <p14:creationId xmlns:p14="http://schemas.microsoft.com/office/powerpoint/2010/main" val="3271745509"/>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2600325"/>
        </p:xfrm>
        <a:graphic>
          <a:graphicData uri="http://schemas.openxmlformats.org/drawingml/2006/table">
            <a:tbl>
              <a:tblPr firstRow="1" bandRow="1">
                <a:tableStyleId>{5C22544A-7EE6-4342-B048-85BDC9FD1C3A}</a:tableStyleId>
              </a:tblPr>
              <a:tblGrid>
                <a:gridCol w="2245746">
                  <a:extLst>
                    <a:ext uri="{9D8B030D-6E8A-4147-A177-3AD203B41FA5}">
                      <a16:colId xmlns:a16="http://schemas.microsoft.com/office/drawing/2014/main" val="3215831619"/>
                    </a:ext>
                  </a:extLst>
                </a:gridCol>
                <a:gridCol w="6349489">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Activité</a:t>
                      </a:r>
                      <a:r>
                        <a:rPr lang="fr-FR" sz="1400" b="0" i="0" u="none" strike="noStrike" baseline="0">
                          <a:solidFill>
                            <a:srgbClr val="000000"/>
                          </a:solidFill>
                          <a:effectLst/>
                          <a:latin typeface="+mn-lt"/>
                        </a:rPr>
                        <a:t> du mode physique de Packet Tracer</a:t>
                      </a:r>
                    </a:p>
                  </a:txBody>
                  <a:tcPr marL="9525" marR="9525" marT="9525" marB="0" anchor="b"/>
                </a:tc>
                <a:tc>
                  <a:txBody>
                    <a:bodyPr/>
                    <a:lstStyle/>
                    <a:p>
                      <a:pPr rtl="0"/>
                      <a:r>
                        <a:rPr lang="fr-FR"/>
                        <a:t>Ces activités sont effectuées à l'aide de Packet Tracer en mode </a:t>
                      </a:r>
                      <a:r>
                        <a:rPr lang="fr-FR" baseline="0"/>
                        <a:t>physique.</a:t>
                      </a:r>
                    </a:p>
                  </a:txBody>
                  <a:tcPr/>
                </a:tc>
                <a:extLst>
                  <a:ext uri="{0D108BD9-81ED-4DB2-BD59-A6C34878D82A}">
                    <a16:rowId xmlns:a16="http://schemas.microsoft.com/office/drawing/2014/main" val="2989889794"/>
                  </a:ext>
                </a:extLst>
              </a:tr>
              <a:tr h="265091">
                <a:tc>
                  <a:txBody>
                    <a:bodyPr/>
                    <a:lstStyle/>
                    <a:p>
                      <a:pPr algn="l" rtl="0" fontAlgn="b"/>
                      <a:r>
                        <a:rPr lang="fr-FR" sz="1400" b="0" i="0" u="none" strike="noStrike">
                          <a:solidFill>
                            <a:srgbClr val="000000"/>
                          </a:solidFill>
                          <a:effectLst/>
                          <a:latin typeface="+mn-lt"/>
                        </a:rPr>
                        <a:t>Travaux Pratiques</a:t>
                      </a:r>
                    </a:p>
                  </a:txBody>
                  <a:tcPr marL="9525" marR="9525" marT="9525" marB="0" anchor="b"/>
                </a:tc>
                <a:tc>
                  <a:txBody>
                    <a:bodyPr/>
                    <a:lstStyle/>
                    <a:p>
                      <a:pPr rtl="0"/>
                      <a:r>
                        <a:rPr lang="fr-FR"/>
                        <a:t>Travaux Pratiques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Des évaluations automatiques qui intègrent les concepts et les compétences acquises tout au long de la série de rubriques présentées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Tree>
    <p:custDataLst>
      <p:tags r:id="rId1"/>
    </p:custDataLst>
    <p:extLst>
      <p:ext uri="{BB962C8B-B14F-4D97-AF65-F5344CB8AC3E}">
        <p14:creationId xmlns:p14="http://schemas.microsoft.com/office/powerpoint/2010/main" val="299887716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Vérifiez votre compréhension</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Les activités Vérifiez votre compréhension sont conçues pour permettre aux élèves de déterminer rapidement s'ils comprennent le contenu et s'ils peuvent poursuivre ou s'ils ont besoin de revoir. </a:t>
            </a:r>
          </a:p>
          <a:p>
            <a:pPr rtl="0">
              <a:spcBef>
                <a:spcPct val="30000"/>
              </a:spcBef>
              <a:buFont typeface="Arial" panose="020B0604020202020204" pitchFamily="34" charset="0"/>
              <a:buChar char="•"/>
            </a:pPr>
            <a:r>
              <a:rPr lang="fr-FR"/>
              <a:t>Les exercices du module Vérifiez votre compréhension </a:t>
            </a:r>
            <a:r>
              <a:rPr lang="fr-FR" b="1" i="1"/>
              <a:t>ne sont pas</a:t>
            </a:r>
            <a:r>
              <a:rPr lang="fr-FR"/>
              <a:t> comptés dans la note finale des candidats.</a:t>
            </a:r>
          </a:p>
          <a:p>
            <a:pPr rtl="0">
              <a:spcBef>
                <a:spcPct val="30000"/>
              </a:spcBef>
              <a:buFont typeface="Arial" panose="020B0604020202020204" pitchFamily="34" charset="0"/>
              <a:buChar char="•"/>
            </a:pPr>
            <a:r>
              <a:rPr lang="fr-FR"/>
              <a:t>Il n'existe aucune diapositive distincte pour ces exercices dans le fichier PPT. Ils sont répertoriés dans les notes de la diapositive qui apparaissent avant ces exercices.</a:t>
            </a:r>
          </a:p>
          <a:p>
            <a:pPr marL="0" indent="0">
              <a:spcBef>
                <a:spcPct val="30000"/>
              </a:spcBef>
              <a:buFont typeface="Wingdings" panose="05000000000000000000" pitchFamily="2" charset="2"/>
              <a:buNone/>
            </a:pPr>
            <a:endParaRPr lang="en-US" dirty="0"/>
          </a:p>
          <a:p>
            <a:pPr>
              <a:spcBef>
                <a:spcPct val="30000"/>
              </a:spcBef>
            </a:pPr>
            <a:endParaRPr lang="en-US" dirty="0"/>
          </a:p>
        </p:txBody>
      </p:sp>
    </p:spTree>
    <p:custDataLst>
      <p:tags r:id="rId1"/>
    </p:custDataLst>
    <p:extLst>
      <p:ext uri="{BB962C8B-B14F-4D97-AF65-F5344CB8AC3E}">
        <p14:creationId xmlns:p14="http://schemas.microsoft.com/office/powerpoint/2010/main" val="3447270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Activités du mode physique du Packet Tracer :</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rtl="0">
              <a:spcBef>
                <a:spcPct val="30000"/>
              </a:spcBef>
              <a:buFont typeface="Arial" panose="020B0604020202020204" pitchFamily="34" charset="0"/>
              <a:buChar char="•"/>
            </a:pPr>
            <a:r>
              <a:rPr lang="fr-FR"/>
              <a:t>Ces activités sont effectuées à l'aide de Packet Tracer en mode physique. </a:t>
            </a:r>
          </a:p>
          <a:p>
            <a:pPr rtl="0">
              <a:spcBef>
                <a:spcPct val="30000"/>
              </a:spcBef>
              <a:buFont typeface="Arial" panose="020B0604020202020204" pitchFamily="34" charset="0"/>
              <a:buChar char="•"/>
            </a:pPr>
            <a:r>
              <a:rPr lang="fr-FR"/>
              <a:t>Ils sont conçus pour émuler les travaux pratiques correspondants. </a:t>
            </a:r>
          </a:p>
          <a:p>
            <a:pPr rtl="0">
              <a:spcBef>
                <a:spcPct val="30000"/>
              </a:spcBef>
              <a:buFont typeface="Arial" panose="020B0604020202020204" pitchFamily="34" charset="0"/>
              <a:buChar char="•"/>
            </a:pPr>
            <a:r>
              <a:rPr lang="fr-FR"/>
              <a:t>Ils peuvent être utilisés à la place de travaux pratiques lorsque l'accès aux équipements physiques n'est pas possible. </a:t>
            </a:r>
          </a:p>
          <a:p>
            <a:pPr rtl="0">
              <a:spcBef>
                <a:spcPct val="30000"/>
              </a:spcBef>
              <a:buFont typeface="Arial" panose="020B0604020202020204" pitchFamily="34" charset="0"/>
              <a:buChar char="•"/>
            </a:pPr>
            <a:r>
              <a:rPr lang="fr-FR"/>
              <a:t>Les activités du mode physique de Packet Tracer peuvent ne pas avoir autant d'échafaudage que les activités de PT qui les précèdent immédiatement.</a:t>
            </a:r>
          </a:p>
          <a:p>
            <a:pPr marL="0" indent="0">
              <a:spcBef>
                <a:spcPct val="30000"/>
              </a:spcBef>
              <a:buFont typeface="Wingdings" panose="05000000000000000000" pitchFamily="2" charset="2"/>
              <a:buNone/>
            </a:pPr>
            <a:endParaRPr lang="en-US" dirty="0"/>
          </a:p>
          <a:p>
            <a:pPr>
              <a:spcBef>
                <a:spcPct val="30000"/>
              </a:spcBef>
            </a:pPr>
            <a:endParaRPr lang="en-US" dirty="0"/>
          </a:p>
        </p:txBody>
      </p:sp>
    </p:spTree>
    <p:custDataLst>
      <p:tags r:id="rId1"/>
    </p:custDataLst>
    <p:extLst>
      <p:ext uri="{BB962C8B-B14F-4D97-AF65-F5344CB8AC3E}">
        <p14:creationId xmlns:p14="http://schemas.microsoft.com/office/powerpoint/2010/main" val="2278866781"/>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p:txBody>
          <a:bodyPr/>
          <a:lstStyle/>
          <a:p>
            <a:pPr rtl="0" eaLnBrk="1" hangingPunct="1"/>
            <a:r>
              <a:rPr lang="fr-FR"/>
              <a:t>Module 13: Activités</a:t>
            </a:r>
          </a:p>
        </p:txBody>
      </p:sp>
      <p:sp>
        <p:nvSpPr>
          <p:cNvPr id="6147" name="Rectangle 34"/>
          <p:cNvSpPr>
            <a:spLocks noGrp="1" noChangeArrowheads="1"/>
          </p:cNvSpPr>
          <p:nvPr>
            <p:ph idx="1"/>
          </p:nvPr>
        </p:nvSpPr>
        <p:spPr>
          <a:xfrm>
            <a:off x="144065" y="798945"/>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818144597"/>
              </p:ext>
            </p:extLst>
          </p:nvPr>
        </p:nvGraphicFramePr>
        <p:xfrm>
          <a:off x="457291" y="1368681"/>
          <a:ext cx="8229418" cy="2809998"/>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434">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350784">
                <a:tc>
                  <a:txBody>
                    <a:bodyPr/>
                    <a:lstStyle/>
                    <a:p>
                      <a:pPr algn="ctr" rtl="0"/>
                      <a:r>
                        <a:rPr lang="fr-FR" sz="1100"/>
                        <a:t>13.1.6</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rtl="0"/>
                      <a:r>
                        <a:rPr lang="fr-FR" sz="1100"/>
                        <a:t>Message ICMP</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0001"/>
                  </a:ext>
                </a:extLst>
              </a:tr>
              <a:tr h="350784">
                <a:tc>
                  <a:txBody>
                    <a:bodyPr/>
                    <a:lstStyle/>
                    <a:p>
                      <a:pPr algn="ctr" rtl="0"/>
                      <a:r>
                        <a:rPr lang="fr-FR" sz="1100"/>
                        <a:t>13.2.6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rtl="0"/>
                      <a:r>
                        <a:rPr lang="fr-FR" sz="1100"/>
                        <a:t>Vérifier l'adressage IPv4 et IPv6</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0006"/>
                  </a:ext>
                </a:extLst>
              </a:tr>
              <a:tr h="350784">
                <a:tc>
                  <a:txBody>
                    <a:bodyPr/>
                    <a:lstStyle/>
                    <a:p>
                      <a:pPr algn="ctr" rtl="0"/>
                      <a:r>
                        <a:rPr lang="fr-FR" sz="1100"/>
                        <a:t>13.2.7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Utiliser Ping et Traceroute pour tester la connectivité des réseaux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0008"/>
                  </a:ext>
                </a:extLst>
              </a:tr>
              <a:tr h="350784">
                <a:tc>
                  <a:txBody>
                    <a:bodyPr/>
                    <a:lstStyle/>
                    <a:p>
                      <a:pPr algn="ctr" rtl="0"/>
                      <a:r>
                        <a:rPr lang="fr-FR" sz="1100"/>
                        <a:t>13.3.1</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Utiliser ICMP pour tester et corriger la connectivité des réseaux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2582900979"/>
                  </a:ext>
                </a:extLst>
              </a:tr>
              <a:tr h="350784">
                <a:tc>
                  <a:txBody>
                    <a:bodyPr/>
                    <a:lstStyle/>
                    <a:p>
                      <a:pPr algn="ctr" rtl="0"/>
                      <a:r>
                        <a:rPr lang="fr-FR" sz="1100"/>
                        <a:t>13.3.2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Mode physique du 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 - Utiliser Ping et Traceroute pour tester la connectivité des réseaux - Mode Physique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58585B"/>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4240896033"/>
                  </a:ext>
                </a:extLst>
              </a:tr>
              <a:tr h="350784">
                <a:tc>
                  <a:txBody>
                    <a:bodyPr/>
                    <a:lstStyle/>
                    <a:p>
                      <a:pPr algn="ctr" rtl="0"/>
                      <a:r>
                        <a:rPr lang="fr-FR" sz="1100"/>
                        <a:t>13.3.2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de prototypage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Utiliser Ping et Traceroute pour tester la connectivité des réseaux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522544737"/>
                  </a:ext>
                </a:extLst>
              </a:tr>
              <a:tr h="350784">
                <a:tc>
                  <a:txBody>
                    <a:bodyPr/>
                    <a:lstStyle/>
                    <a:p>
                      <a:pPr algn="ctr" rtl="0"/>
                      <a:r>
                        <a:rPr lang="fr-FR" sz="1100"/>
                        <a:t>13.3.4</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Questionnaire du module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ICMP</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001172460"/>
                  </a:ext>
                </a:extLst>
              </a:tr>
            </a:tbl>
          </a:graphicData>
        </a:graphic>
      </p:graphicFrame>
    </p:spTree>
    <p:custDataLst>
      <p:tags r:id="rId1"/>
    </p:custDataLst>
    <p:extLst>
      <p:ext uri="{BB962C8B-B14F-4D97-AF65-F5344CB8AC3E}">
        <p14:creationId xmlns:p14="http://schemas.microsoft.com/office/powerpoint/2010/main" val="2145273728"/>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13: Meilleures Pratiques</a:t>
            </a:r>
          </a:p>
        </p:txBody>
      </p:sp>
      <p:sp>
        <p:nvSpPr>
          <p:cNvPr id="11266" name="Rectangle 34"/>
          <p:cNvSpPr>
            <a:spLocks noGrp="1" noChangeArrowheads="1"/>
          </p:cNvSpPr>
          <p:nvPr>
            <p:ph idx="1"/>
          </p:nvPr>
        </p:nvSpPr>
        <p:spPr>
          <a:xfrm>
            <a:off x="144065" y="798944"/>
            <a:ext cx="8853286" cy="3690863"/>
          </a:xfrm>
        </p:spPr>
        <p:txBody>
          <a:bodyPr/>
          <a:lstStyle/>
          <a:p>
            <a:pPr marL="0" indent="0" rtl="0">
              <a:lnSpc>
                <a:spcPct val="85000"/>
              </a:lnSpc>
              <a:spcBef>
                <a:spcPct val="30000"/>
              </a:spcBef>
              <a:buNone/>
            </a:pPr>
            <a:r>
              <a:rPr lang="fr-FR" sz="1600"/>
              <a:t>Avant d'enseigner le module 13, l'instructeur doit:</a:t>
            </a:r>
          </a:p>
          <a:p>
            <a:pPr rtl="0">
              <a:lnSpc>
                <a:spcPct val="85000"/>
              </a:lnSpc>
              <a:spcBef>
                <a:spcPct val="30000"/>
              </a:spcBef>
              <a:buFont typeface="Arial" panose="020B0604020202020204" pitchFamily="34" charset="0"/>
              <a:buChar char="•"/>
            </a:pPr>
            <a:r>
              <a:rPr lang="fr-FR" sz="1600"/>
              <a:t>Examiner les activités et les évaluations de ce module.</a:t>
            </a:r>
          </a:p>
          <a:p>
            <a:pPr rtl="0">
              <a:lnSpc>
                <a:spcPct val="85000"/>
              </a:lnSpc>
              <a:spcBef>
                <a:spcPct val="30000"/>
              </a:spcBef>
              <a:buFont typeface="Arial" panose="020B0604020202020204" pitchFamily="34" charset="0"/>
              <a:buChar char="•"/>
            </a:pPr>
            <a:r>
              <a:rPr lang="fr-FR" sz="1600"/>
              <a:t>Essayez d'inclure autant de questions que possible pour maintenir l'intérêt des élèves pendant la présentation en classe.</a:t>
            </a:r>
          </a:p>
          <a:p>
            <a:pPr rtl="0">
              <a:lnSpc>
                <a:spcPct val="85000"/>
              </a:lnSpc>
              <a:spcBef>
                <a:spcPct val="30000"/>
              </a:spcBef>
              <a:buFont typeface="Arial" panose="020B0604020202020204" pitchFamily="34" charset="0"/>
              <a:buChar char="•"/>
            </a:pPr>
            <a:r>
              <a:rPr lang="fr-FR" sz="1600"/>
              <a:t>Après ce module, l'examen d'adressage IP est disponible, couvrant les modules 11-13.</a:t>
            </a:r>
          </a:p>
          <a:p>
            <a:pPr marL="0" indent="0">
              <a:lnSpc>
                <a:spcPct val="85000"/>
              </a:lnSpc>
              <a:spcBef>
                <a:spcPct val="30000"/>
              </a:spcBef>
              <a:buNone/>
            </a:pPr>
            <a:endParaRPr lang="en-US" sz="1600" dirty="0"/>
          </a:p>
          <a:p>
            <a:pPr marL="0" indent="0" rtl="0">
              <a:lnSpc>
                <a:spcPct val="85000"/>
              </a:lnSpc>
              <a:spcBef>
                <a:spcPct val="30000"/>
              </a:spcBef>
              <a:buNone/>
            </a:pPr>
            <a:r>
              <a:rPr lang="fr-FR" sz="1600"/>
              <a:t>Section 13.1</a:t>
            </a:r>
          </a:p>
          <a:p>
            <a:pPr lvl="1" rtl="0">
              <a:lnSpc>
                <a:spcPct val="85000"/>
              </a:lnSpc>
              <a:spcBef>
                <a:spcPct val="30000"/>
              </a:spcBef>
              <a:buFont typeface="Arial" panose="020B0604020202020204" pitchFamily="34" charset="0"/>
              <a:buChar char="•"/>
            </a:pPr>
            <a:r>
              <a:rPr lang="fr-FR" sz="1600"/>
              <a:t>Posez les questions suivantes aux étudiants afin de les faire débattre:</a:t>
            </a:r>
          </a:p>
          <a:p>
            <a:pPr lvl="2" rtl="0">
              <a:lnSpc>
                <a:spcPct val="85000"/>
              </a:lnSpc>
              <a:spcBef>
                <a:spcPct val="30000"/>
              </a:spcBef>
              <a:buFont typeface="Arial" panose="020B0604020202020204" pitchFamily="34" charset="0"/>
              <a:buChar char="•"/>
            </a:pPr>
            <a:r>
              <a:rPr lang="fr-FR" sz="1600"/>
              <a:t>Expliquez les similitudes et les différences entre ICMPv4 et ICMPv6.</a:t>
            </a:r>
          </a:p>
          <a:p>
            <a:pPr lvl="2" rtl="0">
              <a:lnSpc>
                <a:spcPct val="85000"/>
              </a:lnSpc>
              <a:spcBef>
                <a:spcPct val="30000"/>
              </a:spcBef>
              <a:buFont typeface="Arial" panose="020B0604020202020204" pitchFamily="34" charset="0"/>
              <a:buChar char="•"/>
            </a:pPr>
            <a:r>
              <a:rPr lang="fr-FR" sz="1600"/>
              <a:t>Qu'est-ce qui, selon vous, rendrait une destination inaccessible?</a:t>
            </a:r>
          </a:p>
          <a:p>
            <a:pPr lvl="2" rtl="0">
              <a:lnSpc>
                <a:spcPct val="85000"/>
              </a:lnSpc>
              <a:spcBef>
                <a:spcPct val="30000"/>
              </a:spcBef>
              <a:buFont typeface="Arial" panose="020B0604020202020204" pitchFamily="34" charset="0"/>
              <a:buChar char="•"/>
            </a:pPr>
            <a:r>
              <a:rPr lang="fr-FR" sz="1600"/>
              <a:t>Pourquoi un administrateur réseau refuserait-il les messages ICMP provenant d'une source externe?</a:t>
            </a:r>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155670768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13: Meilleures Pratiques (Suite) </a:t>
            </a:r>
          </a:p>
        </p:txBody>
      </p:sp>
      <p:sp>
        <p:nvSpPr>
          <p:cNvPr id="11266" name="Rectangle 34"/>
          <p:cNvSpPr>
            <a:spLocks noGrp="1" noChangeArrowheads="1"/>
          </p:cNvSpPr>
          <p:nvPr>
            <p:ph idx="1"/>
          </p:nvPr>
        </p:nvSpPr>
        <p:spPr>
          <a:xfrm>
            <a:off x="144065" y="798944"/>
            <a:ext cx="8853286" cy="3818775"/>
          </a:xfrm>
        </p:spPr>
        <p:txBody>
          <a:bodyPr/>
          <a:lstStyle/>
          <a:p>
            <a:pPr marL="0" indent="0" rtl="0">
              <a:lnSpc>
                <a:spcPct val="85000"/>
              </a:lnSpc>
              <a:spcBef>
                <a:spcPct val="30000"/>
              </a:spcBef>
              <a:buNone/>
            </a:pPr>
            <a:r>
              <a:rPr lang="fr-FR" sz="1600"/>
              <a:t>Section 13.2</a:t>
            </a:r>
          </a:p>
          <a:p>
            <a:pPr lvl="1" rtl="0">
              <a:lnSpc>
                <a:spcPct val="85000"/>
              </a:lnSpc>
              <a:spcBef>
                <a:spcPct val="30000"/>
              </a:spcBef>
            </a:pPr>
            <a:r>
              <a:rPr lang="fr-FR" sz="1600"/>
              <a:t>Posez les questions suivantes aux étudiants afin de les faire débattre:</a:t>
            </a:r>
          </a:p>
          <a:p>
            <a:pPr lvl="2" rtl="0">
              <a:lnSpc>
                <a:spcPct val="85000"/>
              </a:lnSpc>
              <a:spcBef>
                <a:spcPct val="30000"/>
              </a:spcBef>
            </a:pPr>
            <a:r>
              <a:rPr lang="fr-FR" sz="1600"/>
              <a:t>Quelles sont les différences entre ping et traceroute?</a:t>
            </a:r>
          </a:p>
          <a:p>
            <a:pPr lvl="2" rtl="0">
              <a:lnSpc>
                <a:spcPct val="85000"/>
              </a:lnSpc>
              <a:spcBef>
                <a:spcPct val="30000"/>
              </a:spcBef>
            </a:pPr>
            <a:r>
              <a:rPr lang="fr-FR" sz="1600"/>
              <a:t>Pourquoi envoyer une requête ping à l'adresse de bouclage d'un périphérique ?</a:t>
            </a:r>
          </a:p>
          <a:p>
            <a:pPr lvl="2" rtl="0">
              <a:lnSpc>
                <a:spcPct val="85000"/>
              </a:lnSpc>
              <a:spcBef>
                <a:spcPct val="30000"/>
              </a:spcBef>
            </a:pPr>
            <a:r>
              <a:rPr lang="fr-FR" sz="1600"/>
              <a:t>Dans quelles situations utiliseriez-vous la commande ping/traceroute?</a:t>
            </a:r>
          </a:p>
          <a:p>
            <a:pPr lvl="2">
              <a:lnSpc>
                <a:spcPct val="85000"/>
              </a:lnSpc>
              <a:spcBef>
                <a:spcPct val="30000"/>
              </a:spcBef>
            </a:pPr>
            <a:endParaRPr lang="en-US" dirty="0"/>
          </a:p>
          <a:p>
            <a:pPr lvl="1">
              <a:lnSpc>
                <a:spcPct val="85000"/>
              </a:lnSpc>
              <a:spcBef>
                <a:spcPct val="30000"/>
              </a:spcBef>
            </a:pPr>
            <a:endParaRPr lang="en-US" dirty="0"/>
          </a:p>
          <a:p>
            <a:pPr lvl="2">
              <a:lnSpc>
                <a:spcPct val="85000"/>
              </a:lnSpc>
              <a:spcBef>
                <a:spcPct val="30000"/>
              </a:spcBef>
            </a:pPr>
            <a:endParaRPr lang="en-US" dirty="0"/>
          </a:p>
          <a:p>
            <a:pPr marL="0" indent="0">
              <a:lnSpc>
                <a:spcPct val="85000"/>
              </a:lnSpc>
              <a:spcBef>
                <a:spcPct val="30000"/>
              </a:spcBef>
              <a:buNone/>
            </a:pPr>
            <a:endParaRPr lang="en-US" dirty="0"/>
          </a:p>
          <a:p>
            <a:pPr marL="0" indent="0">
              <a:lnSpc>
                <a:spcPct val="85000"/>
              </a:lnSpc>
              <a:spcBef>
                <a:spcPct val="30000"/>
              </a:spcBef>
              <a:buNone/>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249388794"/>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10017</TotalTime>
  <Words>3461</Words>
  <Application>Microsoft Office PowerPoint</Application>
  <PresentationFormat>On-screen Show (16:9)</PresentationFormat>
  <Paragraphs>379</Paragraphs>
  <Slides>36</Slides>
  <Notes>34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CiscoSans ExtraLight</vt:lpstr>
      <vt:lpstr>Arial</vt:lpstr>
      <vt:lpstr>Calibri</vt:lpstr>
      <vt:lpstr>Wingdings</vt:lpstr>
      <vt:lpstr>Default Theme</vt:lpstr>
      <vt:lpstr>Module 13: ICMP</vt:lpstr>
      <vt:lpstr>Contenu pédagogique de l'instructeur - Guide de planification du module 13</vt:lpstr>
      <vt:lpstr>À quoi s'attendre dans ce module</vt:lpstr>
      <vt:lpstr>À quoi s'attendre dans ce module (suite)</vt:lpstr>
      <vt:lpstr>Vérifiez votre compréhension</vt:lpstr>
      <vt:lpstr>Activités du mode physique du Packet Tracer :</vt:lpstr>
      <vt:lpstr>Module 13: Activités</vt:lpstr>
      <vt:lpstr>Module 13: Meilleures Pratiques</vt:lpstr>
      <vt:lpstr>Module 13: Meilleures Pratiques (Suite) </vt:lpstr>
      <vt:lpstr>Module 13: ICMP </vt:lpstr>
      <vt:lpstr>Objectifs du Module</vt:lpstr>
      <vt:lpstr>13.1 Messages ICMP</vt:lpstr>
      <vt:lpstr>Messages ICMP Messages ICMPv4 et ICMPv6</vt:lpstr>
      <vt:lpstr>Messages ICMP Accessibilité de l'hôte</vt:lpstr>
      <vt:lpstr>Messages ICMP Destination ou service inaccessible</vt:lpstr>
      <vt:lpstr>Messages ICMP  Délai Dépassé</vt:lpstr>
      <vt:lpstr>Messages ICMP Messages ICMPv6</vt:lpstr>
      <vt:lpstr>Messages ICMP Messages ICMPv6 (suite)</vt:lpstr>
      <vt:lpstr>Messages ICMP Messages ICMPv6 (suite)</vt:lpstr>
      <vt:lpstr>Messages ICMP Messages ICMPv6 (suite)</vt:lpstr>
      <vt:lpstr>Messages ICMP Messages ICMPv6 (suite)</vt:lpstr>
      <vt:lpstr>13.2 Tests à l'aide des commandes ping et traceroute</vt:lpstr>
      <vt:lpstr>Tests Ping et Traceroute Ping - Tester la connectivité</vt:lpstr>
      <vt:lpstr>Tests Ping et Traceroute Ping le Loopback</vt:lpstr>
      <vt:lpstr>Tests Ping et Traceroute Ping la passerelle par défaut</vt:lpstr>
      <vt:lpstr>Tests Ping et Traceroute Ping un hôte distant</vt:lpstr>
      <vt:lpstr>Tests Ping et Traceroute Traceroute – Tester le chemin</vt:lpstr>
      <vt:lpstr>Tests Ping et Traceroute Traceroute – Tester le chemin (suite)</vt:lpstr>
      <vt:lpstr>Tests Ping et Traceroute Packet Tracer –Vérifier l'adressage IPv4 et IPv6</vt:lpstr>
      <vt:lpstr>Tests Ping et Traceroute Packet Tracer – Utiliser Ping et Traceroute pour tester la connectivité réseau</vt:lpstr>
      <vt:lpstr>13.3 Module pratique et questionnaire</vt:lpstr>
      <vt:lpstr>Module Practice et Questionnaire Packet Tracer — Utiliser ICMP pour tester et corriger la connectivité réseau</vt:lpstr>
      <vt:lpstr>Pratique de module et Questionnaire Packet Tracer - Utiliser Ping et Traceroute pour tester la connectivité réseau - Mode Physique Travaux Pratiques — Utiliser Ping et Traceroute pour tester la connectivité réseau</vt:lpstr>
      <vt:lpstr>Module Pratique et Questionnaire Qu'est-ce que j'ai appris dans ce module?</vt:lpstr>
      <vt:lpstr>Module 13 : ICMP Nouveaux termes/commandes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Jeff Luman -X (jluman - UNICON INC at Cisco)</cp:lastModifiedBy>
  <cp:revision>287</cp:revision>
  <dcterms:created xsi:type="dcterms:W3CDTF">2019-10-18T06:21:22Z</dcterms:created>
  <dcterms:modified xsi:type="dcterms:W3CDTF">2021-04-13T19:30:55Z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