
<file path=[Content_Types].xml><?xml version="1.0" encoding="utf-8"?>
<Types xmlns="http://schemas.openxmlformats.org/package/2006/content-types">
  <Default Extension="jpeg" ContentType="image/jpe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3.xml" ContentType="application/vnd.openxmlformats-officedocument.presentationml.notesSlide+xml"/>
  <Override PartName="/ppt/tags/tag7.xml" ContentType="application/vnd.openxmlformats-officedocument.presentationml.tags+xml"/>
  <Override PartName="/ppt/notesSlides/notesSlide4.xml" ContentType="application/vnd.openxmlformats-officedocument.presentationml.notesSlide+xml"/>
  <Override PartName="/ppt/tags/tag8.xml" ContentType="application/vnd.openxmlformats-officedocument.presentationml.tags+xml"/>
  <Override PartName="/ppt/notesSlides/notesSlide5.xml" ContentType="application/vnd.openxmlformats-officedocument.presentationml.notesSlide+xml"/>
  <Override PartName="/ppt/tags/tag9.xml" ContentType="application/vnd.openxmlformats-officedocument.presentationml.tags+xml"/>
  <Override PartName="/ppt/notesSlides/notesSlide6.xml" ContentType="application/vnd.openxmlformats-officedocument.presentationml.notesSlide+xml"/>
  <Override PartName="/ppt/tags/tag10.xml" ContentType="application/vnd.openxmlformats-officedocument.presentationml.tags+xml"/>
  <Override PartName="/ppt/notesSlides/notesSlide7.xml" ContentType="application/vnd.openxmlformats-officedocument.presentationml.notesSlide+xml"/>
  <Override PartName="/ppt/tags/tag11.xml" ContentType="application/vnd.openxmlformats-officedocument.presentationml.tags+xml"/>
  <Override PartName="/ppt/notesSlides/notesSlide8.xml" ContentType="application/vnd.openxmlformats-officedocument.presentationml.notesSlide+xml"/>
  <Override PartName="/ppt/tags/tag12.xml" ContentType="application/vnd.openxmlformats-officedocument.presentationml.tags+xml"/>
  <Override PartName="/ppt/notesSlides/notesSlide9.xml" ContentType="application/vnd.openxmlformats-officedocument.presentationml.notesSlide+xml"/>
  <Override PartName="/ppt/tags/tag13.xml" ContentType="application/vnd.openxmlformats-officedocument.presentationml.tags+xml"/>
  <Override PartName="/ppt/notesSlides/notesSlide10.xml" ContentType="application/vnd.openxmlformats-officedocument.presentationml.notesSlide+xml"/>
  <Override PartName="/ppt/tags/tag14.xml" ContentType="application/vnd.openxmlformats-officedocument.presentationml.tags+xml"/>
  <Override PartName="/ppt/notesSlides/notesSlide11.xml" ContentType="application/vnd.openxmlformats-officedocument.presentationml.notesSlide+xml"/>
  <Override PartName="/ppt/tags/tag15.xml" ContentType="application/vnd.openxmlformats-officedocument.presentationml.tags+xml"/>
  <Override PartName="/ppt/notesSlides/notesSlide12.xml" ContentType="application/vnd.openxmlformats-officedocument.presentationml.notesSlide+xml"/>
  <Override PartName="/ppt/tags/tag16.xml" ContentType="application/vnd.openxmlformats-officedocument.presentationml.tags+xml"/>
  <Override PartName="/ppt/notesSlides/notesSlide13.xml" ContentType="application/vnd.openxmlformats-officedocument.presentationml.notesSlide+xml"/>
  <Override PartName="/ppt/tags/tag17.xml" ContentType="application/vnd.openxmlformats-officedocument.presentationml.tags+xml"/>
  <Override PartName="/ppt/notesSlides/notesSlide14.xml" ContentType="application/vnd.openxmlformats-officedocument.presentationml.notesSlide+xml"/>
  <Override PartName="/ppt/tags/tag18.xml" ContentType="application/vnd.openxmlformats-officedocument.presentationml.tags+xml"/>
  <Override PartName="/ppt/notesSlides/notesSlide15.xml" ContentType="application/vnd.openxmlformats-officedocument.presentationml.notesSlide+xml"/>
  <Override PartName="/ppt/tags/tag19.xml" ContentType="application/vnd.openxmlformats-officedocument.presentationml.tags+xml"/>
  <Override PartName="/ppt/notesSlides/notesSlide16.xml" ContentType="application/vnd.openxmlformats-officedocument.presentationml.notesSlide+xml"/>
  <Override PartName="/ppt/tags/tag20.xml" ContentType="application/vnd.openxmlformats-officedocument.presentationml.tags+xml"/>
  <Override PartName="/ppt/notesSlides/notesSlide17.xml" ContentType="application/vnd.openxmlformats-officedocument.presentationml.notesSlide+xml"/>
  <Override PartName="/ppt/tags/tag21.xml" ContentType="application/vnd.openxmlformats-officedocument.presentationml.tags+xml"/>
  <Override PartName="/ppt/notesSlides/notesSlide18.xml" ContentType="application/vnd.openxmlformats-officedocument.presentationml.notesSlide+xml"/>
  <Override PartName="/ppt/tags/tag22.xml" ContentType="application/vnd.openxmlformats-officedocument.presentationml.tags+xml"/>
  <Override PartName="/ppt/notesSlides/notesSlide19.xml" ContentType="application/vnd.openxmlformats-officedocument.presentationml.notesSlide+xml"/>
  <Override PartName="/ppt/tags/tag23.xml" ContentType="application/vnd.openxmlformats-officedocument.presentationml.tags+xml"/>
  <Override PartName="/ppt/notesSlides/notesSlide20.xml" ContentType="application/vnd.openxmlformats-officedocument.presentationml.notesSlide+xml"/>
  <Override PartName="/ppt/tags/tag24.xml" ContentType="application/vnd.openxmlformats-officedocument.presentationml.tags+xml"/>
  <Override PartName="/ppt/notesSlides/notesSlide21.xml" ContentType="application/vnd.openxmlformats-officedocument.presentationml.notesSlide+xml"/>
  <Override PartName="/ppt/tags/tag25.xml" ContentType="application/vnd.openxmlformats-officedocument.presentationml.tags+xml"/>
  <Override PartName="/ppt/notesSlides/notesSlide22.xml" ContentType="application/vnd.openxmlformats-officedocument.presentationml.notesSlide+xml"/>
  <Override PartName="/ppt/tags/tag26.xml" ContentType="application/vnd.openxmlformats-officedocument.presentationml.tags+xml"/>
  <Override PartName="/ppt/notesSlides/notesSlide23.xml" ContentType="application/vnd.openxmlformats-officedocument.presentationml.notesSlide+xml"/>
  <Override PartName="/ppt/tags/tag27.xml" ContentType="application/vnd.openxmlformats-officedocument.presentationml.tags+xml"/>
  <Override PartName="/ppt/notesSlides/notesSlide24.xml" ContentType="application/vnd.openxmlformats-officedocument.presentationml.notesSlide+xml"/>
  <Override PartName="/ppt/tags/tag28.xml" ContentType="application/vnd.openxmlformats-officedocument.presentationml.tags+xml"/>
  <Override PartName="/ppt/notesSlides/notesSlide25.xml" ContentType="application/vnd.openxmlformats-officedocument.presentationml.notesSlide+xml"/>
  <Override PartName="/ppt/tags/tag29.xml" ContentType="application/vnd.openxmlformats-officedocument.presentationml.tags+xml"/>
  <Override PartName="/ppt/notesSlides/notesSlide26.xml" ContentType="application/vnd.openxmlformats-officedocument.presentationml.notesSlide+xml"/>
  <Override PartName="/ppt/tags/tag30.xml" ContentType="application/vnd.openxmlformats-officedocument.presentationml.tags+xml"/>
  <Override PartName="/ppt/notesSlides/notesSlide27.xml" ContentType="application/vnd.openxmlformats-officedocument.presentationml.notesSlide+xml"/>
  <Override PartName="/ppt/tags/tag31.xml" ContentType="application/vnd.openxmlformats-officedocument.presentationml.tags+xml"/>
  <Override PartName="/ppt/notesSlides/notesSlide28.xml" ContentType="application/vnd.openxmlformats-officedocument.presentationml.notesSlide+xml"/>
  <Override PartName="/ppt/tags/tag32.xml" ContentType="application/vnd.openxmlformats-officedocument.presentationml.tags+xml"/>
  <Override PartName="/ppt/notesSlides/notesSlide29.xml" ContentType="application/vnd.openxmlformats-officedocument.presentationml.notesSlide+xml"/>
  <Override PartName="/ppt/tags/tag33.xml" ContentType="application/vnd.openxmlformats-officedocument.presentationml.tags+xml"/>
  <Override PartName="/ppt/notesSlides/notesSlide30.xml" ContentType="application/vnd.openxmlformats-officedocument.presentationml.notesSlide+xml"/>
  <Override PartName="/ppt/tags/tag34.xml" ContentType="application/vnd.openxmlformats-officedocument.presentationml.tags+xml"/>
  <Override PartName="/ppt/notesSlides/notesSlide31.xml" ContentType="application/vnd.openxmlformats-officedocument.presentationml.notesSlide+xml"/>
  <Override PartName="/ppt/tags/tag35.xml" ContentType="application/vnd.openxmlformats-officedocument.presentationml.tags+xml"/>
  <Override PartName="/ppt/notesSlides/notesSlide32.xml" ContentType="application/vnd.openxmlformats-officedocument.presentationml.notesSlide+xml"/>
  <Override PartName="/ppt/tags/tag36.xml" ContentType="application/vnd.openxmlformats-officedocument.presentationml.tags+xml"/>
  <Override PartName="/ppt/notesSlides/notesSlide33.xml" ContentType="application/vnd.openxmlformats-officedocument.presentationml.notesSlide+xml"/>
  <Override PartName="/ppt/tags/tag37.xml" ContentType="application/vnd.openxmlformats-officedocument.presentationml.tags+xml"/>
  <Override PartName="/ppt/notesSlides/notesSlide34.xml" ContentType="application/vnd.openxmlformats-officedocument.presentationml.notesSlide+xml"/>
  <Override PartName="/ppt/tags/tag38.xml" ContentType="application/vnd.openxmlformats-officedocument.presentationml.tags+xml"/>
  <Override PartName="/ppt/notesSlides/notesSlide35.xml" ContentType="application/vnd.openxmlformats-officedocument.presentationml.notesSlide+xml"/>
  <Override PartName="/ppt/tags/tag39.xml" ContentType="application/vnd.openxmlformats-officedocument.presentationml.tags+xml"/>
  <Override PartName="/ppt/notesSlides/notesSlide36.xml" ContentType="application/vnd.openxmlformats-officedocument.presentationml.notesSlide+xml"/>
  <Override PartName="/ppt/tags/tag40.xml" ContentType="application/vnd.openxmlformats-officedocument.presentationml.tags+xml"/>
  <Override PartName="/ppt/notesSlides/notesSlide37.xml" ContentType="application/vnd.openxmlformats-officedocument.presentationml.notesSlide+xml"/>
  <Override PartName="/ppt/tags/tag41.xml" ContentType="application/vnd.openxmlformats-officedocument.presentationml.tags+xml"/>
  <Override PartName="/ppt/notesSlides/notesSlide38.xml" ContentType="application/vnd.openxmlformats-officedocument.presentationml.notesSlide+xml"/>
  <Override PartName="/ppt/tags/tag42.xml" ContentType="application/vnd.openxmlformats-officedocument.presentationml.tags+xml"/>
  <Override PartName="/ppt/notesSlides/notesSlide39.xml" ContentType="application/vnd.openxmlformats-officedocument.presentationml.notesSlide+xml"/>
  <Override PartName="/ppt/tags/tag43.xml" ContentType="application/vnd.openxmlformats-officedocument.presentationml.tags+xml"/>
  <Override PartName="/ppt/notesSlides/notesSlide40.xml" ContentType="application/vnd.openxmlformats-officedocument.presentationml.notesSlide+xml"/>
  <Override PartName="/ppt/tags/tag44.xml" ContentType="application/vnd.openxmlformats-officedocument.presentationml.tags+xml"/>
  <Override PartName="/ppt/notesSlides/notesSlide41.xml" ContentType="application/vnd.openxmlformats-officedocument.presentationml.notesSlide+xml"/>
  <Override PartName="/ppt/tags/tag45.xml" ContentType="application/vnd.openxmlformats-officedocument.presentationml.tags+xml"/>
  <Override PartName="/ppt/notesSlides/notesSlide42.xml" ContentType="application/vnd.openxmlformats-officedocument.presentationml.notesSlide+xml"/>
  <Override PartName="/ppt/tags/tag46.xml" ContentType="application/vnd.openxmlformats-officedocument.presentationml.tags+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0" r:id="rId1"/>
  </p:sldMasterIdLst>
  <p:notesMasterIdLst>
    <p:notesMasterId r:id="rId47"/>
  </p:notesMasterIdLst>
  <p:sldIdLst>
    <p:sldId id="513" r:id="rId2"/>
    <p:sldId id="1072" r:id="rId3"/>
    <p:sldId id="1073" r:id="rId4"/>
    <p:sldId id="1074" r:id="rId5"/>
    <p:sldId id="1053" r:id="rId6"/>
    <p:sldId id="763" r:id="rId7"/>
    <p:sldId id="1055" r:id="rId8"/>
    <p:sldId id="1056" r:id="rId9"/>
    <p:sldId id="1057" r:id="rId10"/>
    <p:sldId id="876" r:id="rId11"/>
    <p:sldId id="1058" r:id="rId12"/>
    <p:sldId id="759" r:id="rId13"/>
    <p:sldId id="788" r:id="rId14"/>
    <p:sldId id="790" r:id="rId15"/>
    <p:sldId id="927" r:id="rId16"/>
    <p:sldId id="886" r:id="rId17"/>
    <p:sldId id="792" r:id="rId18"/>
    <p:sldId id="881" r:id="rId19"/>
    <p:sldId id="930" r:id="rId20"/>
    <p:sldId id="795" r:id="rId21"/>
    <p:sldId id="812" r:id="rId22"/>
    <p:sldId id="960" r:id="rId23"/>
    <p:sldId id="1067" r:id="rId24"/>
    <p:sldId id="1068" r:id="rId25"/>
    <p:sldId id="808" r:id="rId26"/>
    <p:sldId id="961" r:id="rId27"/>
    <p:sldId id="932" r:id="rId28"/>
    <p:sldId id="1069" r:id="rId29"/>
    <p:sldId id="1070" r:id="rId30"/>
    <p:sldId id="771" r:id="rId31"/>
    <p:sldId id="865" r:id="rId32"/>
    <p:sldId id="934" r:id="rId33"/>
    <p:sldId id="1071" r:id="rId34"/>
    <p:sldId id="935" r:id="rId35"/>
    <p:sldId id="964" r:id="rId36"/>
    <p:sldId id="936" r:id="rId37"/>
    <p:sldId id="937" r:id="rId38"/>
    <p:sldId id="1066" r:id="rId39"/>
    <p:sldId id="939" r:id="rId40"/>
    <p:sldId id="940" r:id="rId41"/>
    <p:sldId id="941" r:id="rId42"/>
    <p:sldId id="946" r:id="rId43"/>
    <p:sldId id="958" r:id="rId44"/>
    <p:sldId id="874" r:id="rId45"/>
    <p:sldId id="291" r:id="rId46"/>
  </p:sldIdLst>
  <p:sldSz cx="9144000" cy="5143500" type="screen16x9"/>
  <p:notesSz cx="6858000" cy="9144000"/>
  <p:custDataLst>
    <p:tags r:id="rId48"/>
  </p:custDataLst>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33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arbara Reif" initials="BR" lastIdx="3" clrIdx="0"/>
  <p:cmAuthor id="1" name="Jane Gibbons -X (jagibbon - DEL ORO CONSULTING INC at Cisco)" initials="JG-(-DOCIaC" lastIdx="28" clrIdx="1">
    <p:extLst>
      <p:ext uri="{19B8F6BF-5375-455C-9EA6-DF929625EA0E}">
        <p15:presenceInfo xmlns:p15="http://schemas.microsoft.com/office/powerpoint/2012/main" userId="S-1-5-21-1708537768-1303643608-725345543-200204" providerId="AD"/>
      </p:ext>
    </p:extLst>
  </p:cmAuthor>
  <p:cmAuthor id="2" name="Bob Vachon" initials="BV" lastIdx="24" clrIdx="2">
    <p:extLst>
      <p:ext uri="{19B8F6BF-5375-455C-9EA6-DF929625EA0E}">
        <p15:presenceInfo xmlns:p15="http://schemas.microsoft.com/office/powerpoint/2012/main" userId="c7abe87968a0b633" providerId="Windows Live"/>
      </p:ext>
    </p:extLst>
  </p:cmAuthor>
  <p:cmAuthor id="3" name="Sue Livingston -X (suliving - UNICON INC at Cisco)" initials="SL-(-UIaC" lastIdx="15" clrIdx="3">
    <p:extLst>
      <p:ext uri="{19B8F6BF-5375-455C-9EA6-DF929625EA0E}">
        <p15:presenceInfo xmlns:p15="http://schemas.microsoft.com/office/powerpoint/2012/main" userId="S::suliving@cisco.com::dc701d48-dd51-411a-9041-b7f1328f1486" providerId="AD"/>
      </p:ext>
    </p:extLst>
  </p:cmAuthor>
  <p:cmAuthor id="4" name="jagibbon" initials="jmg" lastIdx="8" clrIdx="4">
    <p:extLst>
      <p:ext uri="{19B8F6BF-5375-455C-9EA6-DF929625EA0E}">
        <p15:presenceInfo xmlns:p15="http://schemas.microsoft.com/office/powerpoint/2012/main" userId="jagibbo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00CC"/>
    <a:srgbClr val="000099"/>
    <a:srgbClr val="CC99FF"/>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369" autoAdjust="0"/>
    <p:restoredTop sz="86211" autoAdjust="0"/>
  </p:normalViewPr>
  <p:slideViewPr>
    <p:cSldViewPr snapToGrid="0" showGuides="1">
      <p:cViewPr varScale="1">
        <p:scale>
          <a:sx n="130" d="100"/>
          <a:sy n="130" d="100"/>
        </p:scale>
        <p:origin x="672" y="120"/>
      </p:cViewPr>
      <p:guideLst>
        <p:guide orient="horz" pos="1620"/>
        <p:guide pos="336"/>
      </p:guideLst>
    </p:cSldViewPr>
  </p:slideViewPr>
  <p:outlineViewPr>
    <p:cViewPr>
      <p:scale>
        <a:sx n="33" d="100"/>
        <a:sy n="33" d="100"/>
      </p:scale>
      <p:origin x="0" y="-226704"/>
    </p:cViewPr>
  </p:outlineViewPr>
  <p:notesTextViewPr>
    <p:cViewPr>
      <p:scale>
        <a:sx n="100" d="100"/>
        <a:sy n="100" d="100"/>
      </p:scale>
      <p:origin x="0" y="0"/>
    </p:cViewPr>
  </p:notesTextViewPr>
  <p:sorterViewPr>
    <p:cViewPr>
      <p:scale>
        <a:sx n="111" d="100"/>
        <a:sy n="111" d="100"/>
      </p:scale>
      <p:origin x="0" y="-512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6337D9-3022-3D41-8D8A-BDF2F3B0DD8E}" type="datetimeFigureOut">
              <a:rPr lang="en-US" smtClean="0"/>
              <a:t>6/7/2020</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41018C-6CAF-B84E-B92C-ECB119457FBA}" type="slidenum">
              <a:rPr lang="en-US" smtClean="0"/>
              <a:t>‹#›</a:t>
            </a:fld>
            <a:endParaRPr lang="en-US" dirty="0"/>
          </a:p>
        </p:txBody>
      </p:sp>
    </p:spTree>
    <p:extLst>
      <p:ext uri="{BB962C8B-B14F-4D97-AF65-F5344CB8AC3E}">
        <p14:creationId xmlns:p14="http://schemas.microsoft.com/office/powerpoint/2010/main" val="193756487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Cisco Networking Academy Program</a:t>
            </a:r>
          </a:p>
          <a:p>
            <a:pPr rtl="0"/>
            <a:r>
              <a:rPr lang="fr-FR">
                <a:solidFill>
                  <a:schemeClr val="accent5">
                    <a:lumMod val="40000"/>
                    <a:lumOff val="60000"/>
                  </a:schemeClr>
                </a:solidFill>
              </a:rPr>
              <a:t>Introduction aux Réseaux v7.0 (ITN)</a:t>
            </a:r>
          </a:p>
          <a:p>
            <a:pPr rtl="0"/>
            <a:r>
              <a:rPr lang="fr-FR"/>
              <a:t>Module 15: Couche Application</a:t>
            </a:r>
          </a:p>
        </p:txBody>
      </p:sp>
      <p:sp>
        <p:nvSpPr>
          <p:cNvPr id="4" name="Slide Number Placeholder 3"/>
          <p:cNvSpPr>
            <a:spLocks noGrp="1"/>
          </p:cNvSpPr>
          <p:nvPr>
            <p:ph type="sldNum" sz="quarter" idx="10"/>
          </p:nvPr>
        </p:nvSpPr>
        <p:spPr/>
        <p:txBody>
          <a:bodyPr/>
          <a:lstStyle/>
          <a:p>
            <a:pPr rtl="0"/>
            <a:fld id="{5641018C-6CAF-B84E-B92C-ECB119457FBA}" type="slidenum">
              <a:rPr/>
              <a:t>1</a:t>
            </a:fld>
            <a:endParaRPr/>
          </a:p>
        </p:txBody>
      </p:sp>
    </p:spTree>
    <p:extLst>
      <p:ext uri="{BB962C8B-B14F-4D97-AF65-F5344CB8AC3E}">
        <p14:creationId xmlns:p14="http://schemas.microsoft.com/office/powerpoint/2010/main" val="30255421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15.1 : Application, présentation et session</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12</a:t>
            </a:fld>
            <a:endParaRPr/>
          </a:p>
        </p:txBody>
      </p:sp>
    </p:spTree>
    <p:extLst>
      <p:ext uri="{BB962C8B-B14F-4D97-AF65-F5344CB8AC3E}">
        <p14:creationId xmlns:p14="http://schemas.microsoft.com/office/powerpoint/2010/main" val="6255296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a:t>13</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15.1 - Application, présentation et session</a:t>
            </a:r>
          </a:p>
          <a:p>
            <a:pPr rtl="0">
              <a:lnSpc>
                <a:spcPct val="80000"/>
              </a:lnSpc>
              <a:buFontTx/>
              <a:buNone/>
            </a:pPr>
            <a:r>
              <a:rPr lang="fr-FR" sz="1200" b="0" kern="1200">
                <a:solidFill>
                  <a:schemeClr val="tx1"/>
                </a:solidFill>
                <a:latin typeface="Arial" charset="0"/>
                <a:ea typeface="ＭＳ Ｐゴシック" charset="0"/>
              </a:rPr>
              <a:t>15.1.1 – Couche Application</a:t>
            </a:r>
          </a:p>
          <a:p>
            <a:pPr>
              <a:lnSpc>
                <a:spcPct val="80000"/>
              </a:lnSpc>
              <a:buFontTx/>
              <a:buNone/>
            </a:pPr>
            <a:endParaRPr lang="en-US" dirty="0"/>
          </a:p>
        </p:txBody>
      </p:sp>
    </p:spTree>
    <p:extLst>
      <p:ext uri="{BB962C8B-B14F-4D97-AF65-F5344CB8AC3E}">
        <p14:creationId xmlns:p14="http://schemas.microsoft.com/office/powerpoint/2010/main" val="34275545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a:t>14</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15.1 - Application, Présentation et Session</a:t>
            </a:r>
          </a:p>
          <a:p>
            <a:pPr rtl="0">
              <a:lnSpc>
                <a:spcPct val="80000"/>
              </a:lnSpc>
              <a:buFontTx/>
              <a:buNone/>
            </a:pPr>
            <a:r>
              <a:rPr lang="fr-FR" sz="1200" b="0" kern="1200">
                <a:solidFill>
                  <a:schemeClr val="tx1"/>
                </a:solidFill>
                <a:latin typeface="Arial" charset="0"/>
                <a:ea typeface="ＭＳ Ｐゴシック" charset="0"/>
              </a:rPr>
              <a:t>15.1.2 - Couche Présentation et Session</a:t>
            </a:r>
          </a:p>
          <a:p>
            <a:pPr>
              <a:lnSpc>
                <a:spcPct val="80000"/>
              </a:lnSpc>
              <a:buFontTx/>
              <a:buNone/>
            </a:pPr>
            <a:endParaRPr lang="en-US" dirty="0"/>
          </a:p>
        </p:txBody>
      </p:sp>
    </p:spTree>
    <p:extLst>
      <p:ext uri="{BB962C8B-B14F-4D97-AF65-F5344CB8AC3E}">
        <p14:creationId xmlns:p14="http://schemas.microsoft.com/office/powerpoint/2010/main" val="7853359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a:t>15</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15.1 - Application, Présentation et Session</a:t>
            </a:r>
          </a:p>
          <a:p>
            <a:pPr rtl="0">
              <a:lnSpc>
                <a:spcPct val="80000"/>
              </a:lnSpc>
              <a:buFontTx/>
              <a:buNone/>
            </a:pPr>
            <a:r>
              <a:rPr lang="fr-FR" sz="1200" b="0" kern="1200">
                <a:solidFill>
                  <a:schemeClr val="tx1"/>
                </a:solidFill>
                <a:latin typeface="Arial" charset="0"/>
                <a:ea typeface="ＭＳ Ｐゴシック" charset="0"/>
              </a:rPr>
              <a:t>15.1.3 - Protocoles de couche application TCP/IP</a:t>
            </a:r>
          </a:p>
          <a:p>
            <a:pPr rtl="0">
              <a:lnSpc>
                <a:spcPct val="80000"/>
              </a:lnSpc>
              <a:buFontTx/>
              <a:buNone/>
            </a:pPr>
            <a:r>
              <a:rPr lang="fr-FR" sz="1200" b="0" kern="1200">
                <a:solidFill>
                  <a:schemeClr val="tx1"/>
                </a:solidFill>
                <a:latin typeface="Arial" charset="0"/>
                <a:ea typeface="ＭＳ Ｐゴシック" charset="0"/>
              </a:rPr>
              <a:t>15.1.4 — Vérifier votre compréhension — Application, Session, Présentation</a:t>
            </a:r>
          </a:p>
          <a:p>
            <a:pPr>
              <a:lnSpc>
                <a:spcPct val="80000"/>
              </a:lnSpc>
              <a:buFontTx/>
              <a:buNone/>
            </a:pPr>
            <a:endParaRPr lang="en-US" dirty="0"/>
          </a:p>
        </p:txBody>
      </p:sp>
    </p:spTree>
    <p:extLst>
      <p:ext uri="{BB962C8B-B14F-4D97-AF65-F5344CB8AC3E}">
        <p14:creationId xmlns:p14="http://schemas.microsoft.com/office/powerpoint/2010/main" val="37970739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Peer-to-peer</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16</a:t>
            </a:fld>
            <a:endParaRPr>
              <a:solidFill>
                <a:prstClr val="black"/>
              </a:solidFill>
            </a:endParaRPr>
          </a:p>
        </p:txBody>
      </p:sp>
    </p:spTree>
    <p:extLst>
      <p:ext uri="{BB962C8B-B14F-4D97-AF65-F5344CB8AC3E}">
        <p14:creationId xmlns:p14="http://schemas.microsoft.com/office/powerpoint/2010/main" val="9681813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a:t>17</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15.2 - Peer-to-Peer</a:t>
            </a:r>
          </a:p>
          <a:p>
            <a:pPr rtl="0">
              <a:lnSpc>
                <a:spcPct val="80000"/>
              </a:lnSpc>
              <a:buFontTx/>
              <a:buNone/>
            </a:pPr>
            <a:r>
              <a:rPr lang="fr-FR">
                <a:latin typeface="Arial" charset="0"/>
              </a:rPr>
              <a:t>15.2.1 - Modèle client-serveur</a:t>
            </a:r>
          </a:p>
          <a:p>
            <a:pPr>
              <a:lnSpc>
                <a:spcPct val="80000"/>
              </a:lnSpc>
              <a:buFontTx/>
              <a:buNone/>
            </a:pPr>
            <a:endParaRPr lang="en-US" dirty="0"/>
          </a:p>
        </p:txBody>
      </p:sp>
    </p:spTree>
    <p:extLst>
      <p:ext uri="{BB962C8B-B14F-4D97-AF65-F5344CB8AC3E}">
        <p14:creationId xmlns:p14="http://schemas.microsoft.com/office/powerpoint/2010/main" val="11566048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a:t>18</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15.2 - Peer-to-Peer</a:t>
            </a:r>
          </a:p>
          <a:p>
            <a:pPr rtl="0">
              <a:lnSpc>
                <a:spcPct val="80000"/>
              </a:lnSpc>
              <a:buFontTx/>
              <a:buNone/>
            </a:pPr>
            <a:r>
              <a:rPr lang="fr-FR">
                <a:latin typeface="Arial" charset="0"/>
              </a:rPr>
              <a:t>15.2.2 - Réseaux peer-to-peer</a:t>
            </a:r>
          </a:p>
          <a:p>
            <a:pPr>
              <a:lnSpc>
                <a:spcPct val="80000"/>
              </a:lnSpc>
              <a:buFontTx/>
              <a:buNone/>
            </a:pPr>
            <a:endParaRPr lang="en-US" dirty="0"/>
          </a:p>
        </p:txBody>
      </p:sp>
    </p:spTree>
    <p:extLst>
      <p:ext uri="{BB962C8B-B14F-4D97-AF65-F5344CB8AC3E}">
        <p14:creationId xmlns:p14="http://schemas.microsoft.com/office/powerpoint/2010/main" val="42226918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pPr/>
              <a:t>19</a:t>
            </a:fld>
            <a:endParaRPr sz="80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15.2 - Peer-to-Peer</a:t>
            </a:r>
          </a:p>
          <a:p>
            <a:pPr rtl="0">
              <a:lnSpc>
                <a:spcPct val="80000"/>
              </a:lnSpc>
              <a:buFontTx/>
              <a:buNone/>
            </a:pPr>
            <a:r>
              <a:rPr lang="fr-FR">
                <a:latin typeface="Arial" charset="0"/>
              </a:rPr>
              <a:t>15.2.3 - Applications peer-to-peer</a:t>
            </a:r>
          </a:p>
          <a:p>
            <a:pPr>
              <a:lnSpc>
                <a:spcPct val="80000"/>
              </a:lnSpc>
              <a:buFontTx/>
              <a:buNone/>
            </a:pPr>
            <a:endParaRPr lang="en-US" dirty="0"/>
          </a:p>
        </p:txBody>
      </p:sp>
    </p:spTree>
    <p:extLst>
      <p:ext uri="{BB962C8B-B14F-4D97-AF65-F5344CB8AC3E}">
        <p14:creationId xmlns:p14="http://schemas.microsoft.com/office/powerpoint/2010/main" val="32754801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15.2 - Peer-to-Peer</a:t>
            </a:r>
          </a:p>
          <a:p>
            <a:pPr rtl="0">
              <a:lnSpc>
                <a:spcPct val="80000"/>
              </a:lnSpc>
              <a:buFontTx/>
              <a:buNone/>
            </a:pPr>
            <a:r>
              <a:rPr lang="fr-FR">
                <a:latin typeface="Arial" charset="0"/>
              </a:rPr>
              <a:t>15.2.4 – Applications P2P courantes</a:t>
            </a:r>
          </a:p>
          <a:p>
            <a:pPr rtl="0">
              <a:lnSpc>
                <a:spcPct val="80000"/>
              </a:lnSpc>
              <a:buFontTx/>
              <a:buNone/>
            </a:pPr>
            <a:r>
              <a:rPr lang="fr-FR">
                <a:latin typeface="Arial" charset="0"/>
              </a:rPr>
              <a:t>15.2.5 — Vérifiez votre compréhension — Peer-to-Peer</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20</a:t>
            </a:fld>
            <a:endParaRPr>
              <a:solidFill>
                <a:prstClr val="black"/>
              </a:solidFill>
            </a:endParaRPr>
          </a:p>
        </p:txBody>
      </p:sp>
    </p:spTree>
    <p:extLst>
      <p:ext uri="{BB962C8B-B14F-4D97-AF65-F5344CB8AC3E}">
        <p14:creationId xmlns:p14="http://schemas.microsoft.com/office/powerpoint/2010/main" val="8765288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15.3 - Protocoles Web et messagerie</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21</a:t>
            </a:fld>
            <a:endParaRPr>
              <a:solidFill>
                <a:prstClr val="black"/>
              </a:solidFill>
            </a:endParaRPr>
          </a:p>
        </p:txBody>
      </p:sp>
    </p:spTree>
    <p:extLst>
      <p:ext uri="{BB962C8B-B14F-4D97-AF65-F5344CB8AC3E}">
        <p14:creationId xmlns:p14="http://schemas.microsoft.com/office/powerpoint/2010/main" val="10112177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C839C26-801B-42B6-A101-60F37FE2B0A8}" type="slidenum">
              <a:rPr sz="800" b="0"/>
              <a:pPr algn="r"/>
              <a:t>2</a:t>
            </a:fld>
            <a:endParaRPr sz="800" b="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38667713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15.3 - Protocoles Web et messagerie</a:t>
            </a:r>
          </a:p>
          <a:p>
            <a:pPr rtl="0">
              <a:lnSpc>
                <a:spcPct val="80000"/>
              </a:lnSpc>
              <a:buFontTx/>
              <a:buNone/>
            </a:pPr>
            <a:r>
              <a:rPr lang="fr-FR">
                <a:latin typeface="Arial" charset="0"/>
              </a:rPr>
              <a:t>15.3.1 - HTTP et HTML</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22</a:t>
            </a:fld>
            <a:endParaRPr>
              <a:solidFill>
                <a:prstClr val="black"/>
              </a:solidFill>
            </a:endParaRPr>
          </a:p>
        </p:txBody>
      </p:sp>
    </p:spTree>
    <p:extLst>
      <p:ext uri="{BB962C8B-B14F-4D97-AF65-F5344CB8AC3E}">
        <p14:creationId xmlns:p14="http://schemas.microsoft.com/office/powerpoint/2010/main" val="21301549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15.3 - Protocoles Web et messagerie</a:t>
            </a:r>
          </a:p>
          <a:p>
            <a:pPr rtl="0">
              <a:lnSpc>
                <a:spcPct val="80000"/>
              </a:lnSpc>
              <a:buFontTx/>
              <a:buNone/>
            </a:pPr>
            <a:r>
              <a:rPr lang="fr-FR">
                <a:latin typeface="Arial" charset="0"/>
              </a:rPr>
              <a:t>15.3.1 - HTTP et HTML (suite)</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23</a:t>
            </a:fld>
            <a:endParaRPr>
              <a:solidFill>
                <a:prstClr val="black"/>
              </a:solidFill>
            </a:endParaRPr>
          </a:p>
        </p:txBody>
      </p:sp>
    </p:spTree>
    <p:extLst>
      <p:ext uri="{BB962C8B-B14F-4D97-AF65-F5344CB8AC3E}">
        <p14:creationId xmlns:p14="http://schemas.microsoft.com/office/powerpoint/2010/main" val="13607039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15.3 - Protocoles Web et messagerie</a:t>
            </a:r>
          </a:p>
          <a:p>
            <a:pPr rtl="0">
              <a:lnSpc>
                <a:spcPct val="80000"/>
              </a:lnSpc>
              <a:buFontTx/>
              <a:buNone/>
            </a:pPr>
            <a:r>
              <a:rPr lang="fr-FR">
                <a:latin typeface="Arial" charset="0"/>
              </a:rPr>
              <a:t>15.3.1 - HTTP et HTML (suite)</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24</a:t>
            </a:fld>
            <a:endParaRPr>
              <a:solidFill>
                <a:prstClr val="black"/>
              </a:solidFill>
            </a:endParaRPr>
          </a:p>
        </p:txBody>
      </p:sp>
    </p:spTree>
    <p:extLst>
      <p:ext uri="{BB962C8B-B14F-4D97-AF65-F5344CB8AC3E}">
        <p14:creationId xmlns:p14="http://schemas.microsoft.com/office/powerpoint/2010/main" val="17062768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15.3 - Protocoles Web et messagerie</a:t>
            </a:r>
          </a:p>
          <a:p>
            <a:pPr rtl="0">
              <a:lnSpc>
                <a:spcPct val="80000"/>
              </a:lnSpc>
              <a:buFontTx/>
              <a:buNone/>
            </a:pPr>
            <a:r>
              <a:rPr lang="fr-FR">
                <a:latin typeface="Arial" charset="0"/>
              </a:rPr>
              <a:t>15.3.2 – HTTP et HTTPS</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25</a:t>
            </a:fld>
            <a:endParaRPr>
              <a:solidFill>
                <a:prstClr val="black"/>
              </a:solidFill>
            </a:endParaRPr>
          </a:p>
        </p:txBody>
      </p:sp>
    </p:spTree>
    <p:extLst>
      <p:ext uri="{BB962C8B-B14F-4D97-AF65-F5344CB8AC3E}">
        <p14:creationId xmlns:p14="http://schemas.microsoft.com/office/powerpoint/2010/main" val="29275515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15.3 - Protocoles Web et messagerie</a:t>
            </a:r>
          </a:p>
          <a:p>
            <a:pPr rtl="0">
              <a:lnSpc>
                <a:spcPct val="80000"/>
              </a:lnSpc>
              <a:buFontTx/>
              <a:buNone/>
            </a:pPr>
            <a:r>
              <a:rPr lang="fr-FR">
                <a:latin typeface="Arial" charset="0"/>
              </a:rPr>
              <a:t>15.3.3 - Protocoles de messagerie</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26</a:t>
            </a:fld>
            <a:endParaRPr>
              <a:solidFill>
                <a:prstClr val="black"/>
              </a:solidFill>
            </a:endParaRPr>
          </a:p>
        </p:txBody>
      </p:sp>
    </p:spTree>
    <p:extLst>
      <p:ext uri="{BB962C8B-B14F-4D97-AF65-F5344CB8AC3E}">
        <p14:creationId xmlns:p14="http://schemas.microsoft.com/office/powerpoint/2010/main" val="13061491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15.3 - Protocoles Web et messagerie</a:t>
            </a:r>
          </a:p>
          <a:p>
            <a:pPr rtl="0">
              <a:lnSpc>
                <a:spcPct val="80000"/>
              </a:lnSpc>
              <a:buFontTx/>
              <a:buNone/>
            </a:pPr>
            <a:r>
              <a:rPr lang="fr-FR">
                <a:latin typeface="Arial" charset="0"/>
              </a:rPr>
              <a:t>15.3.4 – SMTP, POP et IMAP</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27</a:t>
            </a:fld>
            <a:endParaRPr>
              <a:solidFill>
                <a:prstClr val="black"/>
              </a:solidFill>
            </a:endParaRPr>
          </a:p>
        </p:txBody>
      </p:sp>
    </p:spTree>
    <p:extLst>
      <p:ext uri="{BB962C8B-B14F-4D97-AF65-F5344CB8AC3E}">
        <p14:creationId xmlns:p14="http://schemas.microsoft.com/office/powerpoint/2010/main" val="26264463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15.3 - Protocoles Web et messagerie</a:t>
            </a:r>
          </a:p>
          <a:p>
            <a:pPr rtl="0">
              <a:lnSpc>
                <a:spcPct val="80000"/>
              </a:lnSpc>
              <a:buFontTx/>
              <a:buNone/>
            </a:pPr>
            <a:r>
              <a:rPr lang="fr-FR">
                <a:latin typeface="Arial" charset="0"/>
              </a:rPr>
              <a:t>15.3.4 — SMTP, POP et IMAP (suite)</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28</a:t>
            </a:fld>
            <a:endParaRPr>
              <a:solidFill>
                <a:prstClr val="black"/>
              </a:solidFill>
            </a:endParaRPr>
          </a:p>
        </p:txBody>
      </p:sp>
    </p:spTree>
    <p:extLst>
      <p:ext uri="{BB962C8B-B14F-4D97-AF65-F5344CB8AC3E}">
        <p14:creationId xmlns:p14="http://schemas.microsoft.com/office/powerpoint/2010/main" val="34050933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15.3 - Protocoles Web et messagerie</a:t>
            </a:r>
          </a:p>
          <a:p>
            <a:pPr rtl="0">
              <a:lnSpc>
                <a:spcPct val="80000"/>
              </a:lnSpc>
              <a:buFontTx/>
              <a:buNone/>
            </a:pPr>
            <a:r>
              <a:rPr lang="fr-FR">
                <a:latin typeface="Arial" charset="0"/>
              </a:rPr>
              <a:t>15.3.4 — SMTP, POP et IMAP (suite)</a:t>
            </a:r>
          </a:p>
          <a:p>
            <a:pPr rtl="0">
              <a:lnSpc>
                <a:spcPct val="80000"/>
              </a:lnSpc>
              <a:buFontTx/>
              <a:buNone/>
            </a:pPr>
            <a:r>
              <a:rPr lang="fr-FR">
                <a:latin typeface="Arial" charset="0"/>
              </a:rPr>
              <a:t>15.3.5 – Vérifiez votre compréhension - Protocoles de Web et messagerie (E-mail).</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a:t>29</a:t>
            </a:fld>
            <a:endParaRPr>
              <a:solidFill>
                <a:prstClr val="black"/>
              </a:solidFill>
            </a:endParaRPr>
          </a:p>
        </p:txBody>
      </p:sp>
    </p:spTree>
    <p:extLst>
      <p:ext uri="{BB962C8B-B14F-4D97-AF65-F5344CB8AC3E}">
        <p14:creationId xmlns:p14="http://schemas.microsoft.com/office/powerpoint/2010/main" val="18238934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15.4 - Services d'adressage IP</a:t>
            </a:r>
          </a:p>
        </p:txBody>
      </p:sp>
      <p:sp>
        <p:nvSpPr>
          <p:cNvPr id="4" name="Slide Number Placeholder 3"/>
          <p:cNvSpPr>
            <a:spLocks noGrp="1"/>
          </p:cNvSpPr>
          <p:nvPr>
            <p:ph type="sldNum" sz="quarter" idx="10"/>
          </p:nvPr>
        </p:nvSpPr>
        <p:spPr/>
        <p:txBody>
          <a:bodyPr/>
          <a:lstStyle/>
          <a:p>
            <a:pPr rtl="0"/>
            <a:fld id="{5641018C-6CAF-B84E-B92C-ECB119457FBA}" type="slidenum">
              <a:rPr/>
              <a:t>30</a:t>
            </a:fld>
            <a:endParaRPr/>
          </a:p>
        </p:txBody>
      </p:sp>
    </p:spTree>
    <p:extLst>
      <p:ext uri="{BB962C8B-B14F-4D97-AF65-F5344CB8AC3E}">
        <p14:creationId xmlns:p14="http://schemas.microsoft.com/office/powerpoint/2010/main" val="1764100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31</a:t>
            </a:fld>
            <a:endParaRPr sz="800">
              <a:solidFill>
                <a:prstClr val="black"/>
              </a:solidFill>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15.4 - Services d'adressage IP</a:t>
            </a:r>
          </a:p>
          <a:p>
            <a:pPr rtl="0">
              <a:lnSpc>
                <a:spcPct val="80000"/>
              </a:lnSpc>
              <a:buFontTx/>
              <a:buNone/>
            </a:pPr>
            <a:r>
              <a:rPr lang="fr-FR">
                <a:latin typeface="Arial" charset="0"/>
              </a:rPr>
              <a:t>15.4.1 - Service des noms de domaine</a:t>
            </a:r>
          </a:p>
          <a:p>
            <a:endParaRPr lang="en-US" dirty="0"/>
          </a:p>
        </p:txBody>
      </p:sp>
    </p:spTree>
    <p:extLst>
      <p:ext uri="{BB962C8B-B14F-4D97-AF65-F5344CB8AC3E}">
        <p14:creationId xmlns:p14="http://schemas.microsoft.com/office/powerpoint/2010/main" val="32554485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7" tIns="0" rIns="18817" bIns="0" anchor="b"/>
          <a:lstStyle>
            <a:lvl1pPr defTabSz="901700" eaLnBrk="0" hangingPunct="0">
              <a:defRPr sz="2400" b="1">
                <a:solidFill>
                  <a:schemeClr val="tx1"/>
                </a:solidFill>
                <a:latin typeface="Arial" charset="0"/>
                <a:cs typeface="Arial" charset="0"/>
              </a:defRPr>
            </a:lvl1pPr>
            <a:lvl2pPr marL="742950" indent="-285750" defTabSz="901700" eaLnBrk="0" hangingPunct="0">
              <a:defRPr sz="2400" b="1">
                <a:solidFill>
                  <a:schemeClr val="tx1"/>
                </a:solidFill>
                <a:latin typeface="Arial" charset="0"/>
                <a:cs typeface="Arial" charset="0"/>
              </a:defRPr>
            </a:lvl2pPr>
            <a:lvl3pPr marL="1143000" indent="-228600" defTabSz="901700" eaLnBrk="0" hangingPunct="0">
              <a:defRPr sz="2400" b="1">
                <a:solidFill>
                  <a:schemeClr val="tx1"/>
                </a:solidFill>
                <a:latin typeface="Arial" charset="0"/>
                <a:cs typeface="Arial" charset="0"/>
              </a:defRPr>
            </a:lvl3pPr>
            <a:lvl4pPr marL="1600200" indent="-228600" defTabSz="901700" eaLnBrk="0" hangingPunct="0">
              <a:defRPr sz="2400" b="1">
                <a:solidFill>
                  <a:schemeClr val="tx1"/>
                </a:solidFill>
                <a:latin typeface="Arial" charset="0"/>
                <a:cs typeface="Arial" charset="0"/>
              </a:defRPr>
            </a:lvl4pPr>
            <a:lvl5pPr marL="2057400" indent="-228600" defTabSz="901700" eaLnBrk="0" hangingPunct="0">
              <a:defRPr sz="2400" b="1">
                <a:solidFill>
                  <a:schemeClr val="tx1"/>
                </a:solidFill>
                <a:latin typeface="Arial" charset="0"/>
                <a:cs typeface="Arial" charset="0"/>
              </a:defRPr>
            </a:lvl5pPr>
            <a:lvl6pPr marL="2514600" indent="-228600" defTabSz="901700" eaLnBrk="0" fontAlgn="base" hangingPunct="0">
              <a:spcBef>
                <a:spcPct val="0"/>
              </a:spcBef>
              <a:spcAft>
                <a:spcPct val="0"/>
              </a:spcAft>
              <a:defRPr sz="2400" b="1">
                <a:solidFill>
                  <a:schemeClr val="tx1"/>
                </a:solidFill>
                <a:latin typeface="Arial" charset="0"/>
                <a:cs typeface="Arial" charset="0"/>
              </a:defRPr>
            </a:lvl6pPr>
            <a:lvl7pPr marL="2971800" indent="-228600" defTabSz="901700" eaLnBrk="0" fontAlgn="base" hangingPunct="0">
              <a:spcBef>
                <a:spcPct val="0"/>
              </a:spcBef>
              <a:spcAft>
                <a:spcPct val="0"/>
              </a:spcAft>
              <a:defRPr sz="2400" b="1">
                <a:solidFill>
                  <a:schemeClr val="tx1"/>
                </a:solidFill>
                <a:latin typeface="Arial" charset="0"/>
                <a:cs typeface="Arial" charset="0"/>
              </a:defRPr>
            </a:lvl7pPr>
            <a:lvl8pPr marL="3429000" indent="-228600" defTabSz="901700" eaLnBrk="0" fontAlgn="base" hangingPunct="0">
              <a:spcBef>
                <a:spcPct val="0"/>
              </a:spcBef>
              <a:spcAft>
                <a:spcPct val="0"/>
              </a:spcAft>
              <a:defRPr sz="2400" b="1">
                <a:solidFill>
                  <a:schemeClr val="tx1"/>
                </a:solidFill>
                <a:latin typeface="Arial" charset="0"/>
                <a:cs typeface="Arial" charset="0"/>
              </a:defRPr>
            </a:lvl8pPr>
            <a:lvl9pPr marL="3886200" indent="-228600" defTabSz="901700" eaLnBrk="0" fontAlgn="base" hangingPunct="0">
              <a:spcBef>
                <a:spcPct val="0"/>
              </a:spcBef>
              <a:spcAft>
                <a:spcPct val="0"/>
              </a:spcAft>
              <a:defRPr sz="2400" b="1">
                <a:solidFill>
                  <a:schemeClr val="tx1"/>
                </a:solidFill>
                <a:latin typeface="Arial" charset="0"/>
                <a:cs typeface="Arial" charset="0"/>
              </a:defRPr>
            </a:lvl9pPr>
          </a:lstStyle>
          <a:p>
            <a:pPr algn="r" rtl="0"/>
            <a:fld id="{ACE20BE7-F2F3-4E26-9454-50B18F790A4E}" type="slidenum">
              <a:rPr sz="800" b="0">
                <a:ea typeface="ＭＳ Ｐゴシック" pitchFamily="34" charset="-128"/>
              </a:rPr>
              <a:pPr algn="r"/>
              <a:t>5</a:t>
            </a:fld>
            <a:endParaRPr sz="800" b="0">
              <a:ea typeface="ＭＳ Ｐゴシック" pitchFamily="34" charset="-128"/>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4002744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32</a:t>
            </a:fld>
            <a:endParaRPr sz="800">
              <a:solidFill>
                <a:prstClr val="black"/>
              </a:solidFill>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d'application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15.4 - Services d'adressage IP</a:t>
            </a:r>
          </a:p>
          <a:p>
            <a:pPr rtl="0">
              <a:lnSpc>
                <a:spcPct val="80000"/>
              </a:lnSpc>
              <a:buFontTx/>
              <a:buNone/>
            </a:pPr>
            <a:r>
              <a:rPr lang="fr-FR">
                <a:latin typeface="Arial" charset="0"/>
              </a:rPr>
              <a:t>15.4.2 - Format du message DNS</a:t>
            </a:r>
          </a:p>
          <a:p>
            <a:endParaRPr lang="en-US" dirty="0"/>
          </a:p>
        </p:txBody>
      </p:sp>
    </p:spTree>
    <p:extLst>
      <p:ext uri="{BB962C8B-B14F-4D97-AF65-F5344CB8AC3E}">
        <p14:creationId xmlns:p14="http://schemas.microsoft.com/office/powerpoint/2010/main" val="33171254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33</a:t>
            </a:fld>
            <a:endParaRPr sz="800">
              <a:solidFill>
                <a:prstClr val="black"/>
              </a:solidFill>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15.4 - Services d'adressage IP</a:t>
            </a:r>
          </a:p>
          <a:p>
            <a:pPr rtl="0">
              <a:lnSpc>
                <a:spcPct val="80000"/>
              </a:lnSpc>
              <a:buFontTx/>
              <a:buNone/>
            </a:pPr>
            <a:r>
              <a:rPr lang="fr-FR">
                <a:latin typeface="Arial" charset="0"/>
              </a:rPr>
              <a:t>15.4.2 — Format des messages DNS (suite)</a:t>
            </a:r>
          </a:p>
          <a:p>
            <a:endParaRPr lang="en-US" dirty="0"/>
          </a:p>
        </p:txBody>
      </p:sp>
    </p:spTree>
    <p:extLst>
      <p:ext uri="{BB962C8B-B14F-4D97-AF65-F5344CB8AC3E}">
        <p14:creationId xmlns:p14="http://schemas.microsoft.com/office/powerpoint/2010/main" val="89971603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34</a:t>
            </a:fld>
            <a:endParaRPr sz="800">
              <a:solidFill>
                <a:prstClr val="black"/>
              </a:solidFill>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15.4 - Services d'adressage IP</a:t>
            </a:r>
          </a:p>
          <a:p>
            <a:pPr rtl="0">
              <a:lnSpc>
                <a:spcPct val="80000"/>
              </a:lnSpc>
              <a:buFontTx/>
              <a:buNone/>
            </a:pPr>
            <a:r>
              <a:rPr lang="fr-FR">
                <a:latin typeface="Arial" charset="0"/>
              </a:rPr>
              <a:t>15.4.3 - Hiérarchie des DNS</a:t>
            </a:r>
          </a:p>
          <a:p>
            <a:endParaRPr lang="en-US" dirty="0"/>
          </a:p>
        </p:txBody>
      </p:sp>
    </p:spTree>
    <p:extLst>
      <p:ext uri="{BB962C8B-B14F-4D97-AF65-F5344CB8AC3E}">
        <p14:creationId xmlns:p14="http://schemas.microsoft.com/office/powerpoint/2010/main" val="255299387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35</a:t>
            </a:fld>
            <a:endParaRPr sz="800">
              <a:solidFill>
                <a:prstClr val="black"/>
              </a:solidFill>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15.4 - Services d'adressage IP</a:t>
            </a:r>
          </a:p>
          <a:p>
            <a:pPr rtl="0">
              <a:lnSpc>
                <a:spcPct val="80000"/>
              </a:lnSpc>
              <a:buFontTx/>
              <a:buNone/>
            </a:pPr>
            <a:r>
              <a:rPr lang="fr-FR">
                <a:latin typeface="Arial" charset="0"/>
              </a:rPr>
              <a:t>15.4.4 - La commande nslookup</a:t>
            </a:r>
          </a:p>
          <a:p>
            <a:pPr rtl="0">
              <a:lnSpc>
                <a:spcPct val="80000"/>
              </a:lnSpc>
              <a:buFontTx/>
              <a:buNone/>
            </a:pPr>
            <a:r>
              <a:rPr lang="fr-FR">
                <a:latin typeface="Arial" charset="0"/>
              </a:rPr>
              <a:t>15.4.5 — Vérificateur de syntaxe — La commande nslookup</a:t>
            </a:r>
          </a:p>
          <a:p>
            <a:endParaRPr lang="en-US" dirty="0"/>
          </a:p>
          <a:p>
            <a:endParaRPr lang="en-US" dirty="0"/>
          </a:p>
        </p:txBody>
      </p:sp>
    </p:spTree>
    <p:extLst>
      <p:ext uri="{BB962C8B-B14F-4D97-AF65-F5344CB8AC3E}">
        <p14:creationId xmlns:p14="http://schemas.microsoft.com/office/powerpoint/2010/main" val="60355163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36</a:t>
            </a:fld>
            <a:endParaRPr sz="800">
              <a:solidFill>
                <a:prstClr val="black"/>
              </a:solidFill>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15.4 - Services d'adressage IP</a:t>
            </a:r>
          </a:p>
          <a:p>
            <a:pPr rtl="0">
              <a:lnSpc>
                <a:spcPct val="80000"/>
              </a:lnSpc>
              <a:buFontTx/>
              <a:buNone/>
            </a:pPr>
            <a:r>
              <a:rPr lang="fr-FR">
                <a:latin typeface="Arial" charset="0"/>
              </a:rPr>
              <a:t>15.4.6 - Protocole de configuration dynamique des hôtes</a:t>
            </a:r>
          </a:p>
          <a:p>
            <a:endParaRPr lang="en-US" dirty="0"/>
          </a:p>
          <a:p>
            <a:endParaRPr lang="en-US" dirty="0"/>
          </a:p>
        </p:txBody>
      </p:sp>
    </p:spTree>
    <p:extLst>
      <p:ext uri="{BB962C8B-B14F-4D97-AF65-F5344CB8AC3E}">
        <p14:creationId xmlns:p14="http://schemas.microsoft.com/office/powerpoint/2010/main" val="246966228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37</a:t>
            </a:fld>
            <a:endParaRPr sz="800">
              <a:solidFill>
                <a:prstClr val="black"/>
              </a:solidFill>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15.4 - Services d'adressage IP</a:t>
            </a:r>
          </a:p>
          <a:p>
            <a:pPr rtl="0">
              <a:lnSpc>
                <a:spcPct val="80000"/>
              </a:lnSpc>
              <a:buFontTx/>
              <a:buNone/>
            </a:pPr>
            <a:r>
              <a:rPr lang="fr-FR">
                <a:latin typeface="Arial" charset="0"/>
              </a:rPr>
              <a:t>15.4.7 – Fonctionnement du protocole DHCP</a:t>
            </a:r>
          </a:p>
          <a:p>
            <a:endParaRPr lang="en-US" dirty="0"/>
          </a:p>
          <a:p>
            <a:endParaRPr lang="en-US" dirty="0"/>
          </a:p>
        </p:txBody>
      </p:sp>
    </p:spTree>
    <p:extLst>
      <p:ext uri="{BB962C8B-B14F-4D97-AF65-F5344CB8AC3E}">
        <p14:creationId xmlns:p14="http://schemas.microsoft.com/office/powerpoint/2010/main" val="384211554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pPr/>
              <a:t>38</a:t>
            </a:fld>
            <a:endParaRPr sz="80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15.4 - Services d'adressage IP</a:t>
            </a:r>
          </a:p>
          <a:p>
            <a:pPr rtl="0">
              <a:lnSpc>
                <a:spcPct val="80000"/>
              </a:lnSpc>
              <a:buFontTx/>
              <a:buNone/>
            </a:pPr>
            <a:r>
              <a:rPr lang="fr-FR">
                <a:latin typeface="Arial" charset="0"/>
              </a:rPr>
              <a:t>15.4.8 – Travaux pratiques - Observation de la résolution DNS</a:t>
            </a:r>
          </a:p>
          <a:p>
            <a:pPr rtl="0">
              <a:lnSpc>
                <a:spcPct val="80000"/>
              </a:lnSpc>
              <a:buFontTx/>
              <a:buNone/>
            </a:pPr>
            <a:r>
              <a:rPr lang="fr-FR">
                <a:latin typeface="Arial" charset="0"/>
              </a:rPr>
              <a:t>15.4.9 — Vérifiez votre compréhension — Services d'adressage IP</a:t>
            </a:r>
          </a:p>
        </p:txBody>
      </p:sp>
    </p:spTree>
    <p:extLst>
      <p:ext uri="{BB962C8B-B14F-4D97-AF65-F5344CB8AC3E}">
        <p14:creationId xmlns:p14="http://schemas.microsoft.com/office/powerpoint/2010/main" val="19592840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15.5 - Services de partage de fichiers</a:t>
            </a:r>
          </a:p>
        </p:txBody>
      </p:sp>
      <p:sp>
        <p:nvSpPr>
          <p:cNvPr id="4" name="Slide Number Placeholder 3"/>
          <p:cNvSpPr>
            <a:spLocks noGrp="1"/>
          </p:cNvSpPr>
          <p:nvPr>
            <p:ph type="sldNum" sz="quarter" idx="10"/>
          </p:nvPr>
        </p:nvSpPr>
        <p:spPr/>
        <p:txBody>
          <a:bodyPr/>
          <a:lstStyle/>
          <a:p>
            <a:pPr rtl="0"/>
            <a:fld id="{5641018C-6CAF-B84E-B92C-ECB119457FBA}" type="slidenum">
              <a:rPr/>
              <a:t>39</a:t>
            </a:fld>
            <a:endParaRPr/>
          </a:p>
        </p:txBody>
      </p:sp>
    </p:spTree>
    <p:extLst>
      <p:ext uri="{BB962C8B-B14F-4D97-AF65-F5344CB8AC3E}">
        <p14:creationId xmlns:p14="http://schemas.microsoft.com/office/powerpoint/2010/main" val="155217565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40</a:t>
            </a:fld>
            <a:endParaRPr sz="800">
              <a:solidFill>
                <a:prstClr val="black"/>
              </a:solidFill>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15.5 - Services de partage de fichiers</a:t>
            </a:r>
          </a:p>
          <a:p>
            <a:pPr rtl="0">
              <a:lnSpc>
                <a:spcPct val="80000"/>
              </a:lnSpc>
              <a:buFontTx/>
              <a:buNone/>
            </a:pPr>
            <a:r>
              <a:rPr lang="fr-FR">
                <a:latin typeface="Arial" charset="0"/>
              </a:rPr>
              <a:t>15.5.1 - Protocole de transfert de fichiers</a:t>
            </a:r>
          </a:p>
        </p:txBody>
      </p:sp>
    </p:spTree>
    <p:extLst>
      <p:ext uri="{BB962C8B-B14F-4D97-AF65-F5344CB8AC3E}">
        <p14:creationId xmlns:p14="http://schemas.microsoft.com/office/powerpoint/2010/main" val="128905895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41</a:t>
            </a:fld>
            <a:endParaRPr sz="800">
              <a:solidFill>
                <a:prstClr val="black"/>
              </a:solidFill>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d'application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15.5 - Services de partage de fichiers</a:t>
            </a:r>
          </a:p>
          <a:p>
            <a:pPr rtl="0">
              <a:lnSpc>
                <a:spcPct val="80000"/>
              </a:lnSpc>
              <a:buFontTx/>
              <a:buNone/>
            </a:pPr>
            <a:r>
              <a:rPr lang="fr-FR">
                <a:latin typeface="Arial" charset="0"/>
              </a:rPr>
              <a:t>15.5.2 - Blocage des messages du serveur (SMB)</a:t>
            </a:r>
          </a:p>
          <a:p>
            <a:pPr rtl="0">
              <a:lnSpc>
                <a:spcPct val="80000"/>
              </a:lnSpc>
              <a:buFontTx/>
              <a:buNone/>
            </a:pPr>
            <a:r>
              <a:rPr lang="fr-FR">
                <a:latin typeface="Arial" charset="0"/>
              </a:rPr>
              <a:t>15.5.3 —  Vérifiez votre compréhension — Services de partage de fichiers</a:t>
            </a:r>
          </a:p>
          <a:p>
            <a:endParaRPr lang="en-US" dirty="0"/>
          </a:p>
        </p:txBody>
      </p:sp>
    </p:spTree>
    <p:extLst>
      <p:ext uri="{BB962C8B-B14F-4D97-AF65-F5344CB8AC3E}">
        <p14:creationId xmlns:p14="http://schemas.microsoft.com/office/powerpoint/2010/main" val="12431991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0A313ED8-785B-4D16-9B17-4143385249B9}" type="slidenum">
              <a:rPr sz="800" b="0"/>
              <a:pPr algn="r"/>
              <a:t>6</a:t>
            </a:fld>
            <a:endParaRPr sz="800" b="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16874538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d'application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15.6 – Module pratique et questionnaire</a:t>
            </a:r>
          </a:p>
        </p:txBody>
      </p:sp>
      <p:sp>
        <p:nvSpPr>
          <p:cNvPr id="4" name="Slide Number Placeholder 3"/>
          <p:cNvSpPr>
            <a:spLocks noGrp="1"/>
          </p:cNvSpPr>
          <p:nvPr>
            <p:ph type="sldNum" sz="quarter" idx="10"/>
          </p:nvPr>
        </p:nvSpPr>
        <p:spPr/>
        <p:txBody>
          <a:bodyPr/>
          <a:lstStyle/>
          <a:p>
            <a:pPr rtl="0"/>
            <a:fld id="{5641018C-6CAF-B84E-B92C-ECB119457FBA}" type="slidenum">
              <a:rPr/>
              <a:t>42</a:t>
            </a:fld>
            <a:endParaRPr/>
          </a:p>
        </p:txBody>
      </p:sp>
    </p:spTree>
    <p:extLst>
      <p:ext uri="{BB962C8B-B14F-4D97-AF65-F5344CB8AC3E}">
        <p14:creationId xmlns:p14="http://schemas.microsoft.com/office/powerpoint/2010/main" val="176403250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a:t>43</a:t>
            </a:fld>
            <a:endParaRPr sz="800">
              <a:solidFill>
                <a:prstClr val="black"/>
              </a:solidFill>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d'application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15.6 – Module pratique et questionnaire</a:t>
            </a:r>
          </a:p>
          <a:p>
            <a:pPr rtl="0">
              <a:lnSpc>
                <a:spcPct val="80000"/>
              </a:lnSpc>
              <a:buFontTx/>
              <a:buNone/>
            </a:pPr>
            <a:r>
              <a:rPr lang="fr-FR">
                <a:latin typeface="Arial" charset="0"/>
              </a:rPr>
              <a:t>15.6.1 – Qu'est-ce que j'ai appris dans ce module?</a:t>
            </a:r>
          </a:p>
          <a:p>
            <a:pPr rtl="0">
              <a:lnSpc>
                <a:spcPct val="80000"/>
              </a:lnSpc>
              <a:buFontTx/>
              <a:buNone/>
            </a:pPr>
            <a:r>
              <a:rPr lang="fr-FR">
                <a:latin typeface="Arial" charset="0"/>
              </a:rPr>
              <a:t>15.6.2 — Questionnaire de module — Couche d'application</a:t>
            </a:r>
          </a:p>
        </p:txBody>
      </p:sp>
    </p:spTree>
    <p:extLst>
      <p:ext uri="{BB962C8B-B14F-4D97-AF65-F5344CB8AC3E}">
        <p14:creationId xmlns:p14="http://schemas.microsoft.com/office/powerpoint/2010/main" val="147682419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6C92755B-29FD-8743-9094-C0E3A734D22E}" type="slidenum">
              <a:rPr sz="800">
                <a:solidFill>
                  <a:prstClr val="black"/>
                </a:solidFill>
              </a:rPr>
              <a:pPr/>
              <a:t>44</a:t>
            </a:fld>
            <a:endParaRPr sz="800">
              <a:solidFill>
                <a:prstClr val="black"/>
              </a:solidFill>
            </a:endParaRPr>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80000"/>
              </a:lnSpc>
              <a:spcBef>
                <a:spcPts val="0"/>
              </a:spcBef>
              <a:spcAft>
                <a:spcPts val="0"/>
              </a:spcAft>
              <a:buClrTx/>
              <a:buSzTx/>
              <a:buFontTx/>
              <a:buNone/>
              <a:tabLst/>
              <a:defRPr/>
            </a:pPr>
            <a:r>
              <a:rPr lang="fr-FR" sz="1200" kern="1200">
                <a:solidFill>
                  <a:schemeClr val="tx1"/>
                </a:solidFill>
                <a:latin typeface="Arial" charset="0"/>
                <a:ea typeface="ＭＳ Ｐゴシック" charset="0"/>
                <a:cs typeface="ＭＳ Ｐゴシック" charset="0"/>
              </a:rPr>
              <a:t>15 – Application Layer</a:t>
            </a:r>
          </a:p>
          <a:p>
            <a:pPr marL="0" marR="0" lvl="0" indent="0" algn="l" defTabSz="457200" rtl="0" eaLnBrk="1" fontAlgn="auto" latinLnBrk="0" hangingPunct="1">
              <a:lnSpc>
                <a:spcPct val="80000"/>
              </a:lnSpc>
              <a:spcBef>
                <a:spcPts val="0"/>
              </a:spcBef>
              <a:spcAft>
                <a:spcPts val="0"/>
              </a:spcAft>
              <a:buClrTx/>
              <a:buSzTx/>
              <a:buFontTx/>
              <a:buNone/>
              <a:tabLst/>
              <a:defRPr/>
            </a:pPr>
            <a:r>
              <a:rPr lang="fr-FR"/>
              <a:t>New Terms and Commands</a:t>
            </a:r>
          </a:p>
        </p:txBody>
      </p:sp>
    </p:spTree>
    <p:extLst>
      <p:ext uri="{BB962C8B-B14F-4D97-AF65-F5344CB8AC3E}">
        <p14:creationId xmlns:p14="http://schemas.microsoft.com/office/powerpoint/2010/main" val="224674291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45</a:t>
            </a:fld>
            <a:endParaRPr/>
          </a:p>
        </p:txBody>
      </p:sp>
    </p:spTree>
    <p:extLst>
      <p:ext uri="{BB962C8B-B14F-4D97-AF65-F5344CB8AC3E}">
        <p14:creationId xmlns:p14="http://schemas.microsoft.com/office/powerpoint/2010/main" val="15913942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pPr algn="r"/>
              <a:t>7</a:t>
            </a:fld>
            <a:endParaRPr sz="800" b="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9001040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pPr algn="r"/>
              <a:t>8</a:t>
            </a:fld>
            <a:endParaRPr sz="800" b="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1428653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pPr algn="r"/>
              <a:t>9</a:t>
            </a:fld>
            <a:endParaRPr sz="800" b="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38359273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Cisco Networking Academy Program</a:t>
            </a:r>
          </a:p>
          <a:p>
            <a:pPr rtl="0"/>
            <a:r>
              <a:rPr lang="fr-FR">
                <a:solidFill>
                  <a:schemeClr val="accent5">
                    <a:lumMod val="40000"/>
                    <a:lumOff val="60000"/>
                  </a:schemeClr>
                </a:solidFill>
              </a:rPr>
              <a:t>Introduction aux Réseaux v7.0 (ITN)</a:t>
            </a:r>
          </a:p>
          <a:p>
            <a:pPr rtl="0"/>
            <a:r>
              <a:rPr lang="fr-FR"/>
              <a:t>Module 15: Couche Application</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10</a:t>
            </a:fld>
            <a:endParaRPr/>
          </a:p>
        </p:txBody>
      </p:sp>
    </p:spTree>
    <p:extLst>
      <p:ext uri="{BB962C8B-B14F-4D97-AF65-F5344CB8AC3E}">
        <p14:creationId xmlns:p14="http://schemas.microsoft.com/office/powerpoint/2010/main" val="5081187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C839C26-801B-42B6-A101-60F37FE2B0A8}" type="slidenum">
              <a:rPr sz="800" b="0">
                <a:solidFill>
                  <a:prstClr val="black"/>
                </a:solidFill>
              </a:rPr>
              <a:pPr algn="r"/>
              <a:t>11</a:t>
            </a:fld>
            <a:endParaRPr sz="800" b="0">
              <a:solidFill>
                <a:prstClr val="black"/>
              </a:solidFill>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15 – Couche Application</a:t>
            </a:r>
          </a:p>
          <a:p>
            <a:pPr rtl="0">
              <a:lnSpc>
                <a:spcPct val="80000"/>
              </a:lnSpc>
              <a:buFontTx/>
              <a:buNone/>
            </a:pPr>
            <a:r>
              <a:rPr lang="fr-FR" sz="1200" kern="1200">
                <a:solidFill>
                  <a:schemeClr val="tx1"/>
                </a:solidFill>
                <a:latin typeface="Arial" charset="0"/>
                <a:ea typeface="ＭＳ Ｐゴシック" charset="0"/>
                <a:cs typeface="ＭＳ Ｐゴシック" charset="0"/>
              </a:rPr>
              <a:t>15.0.2 — Qu'est ce que je vais apprendre dans ce module ?</a:t>
            </a:r>
          </a:p>
          <a:p>
            <a:pPr>
              <a:buFontTx/>
              <a:buNone/>
            </a:pPr>
            <a:endParaRPr lang="en-GB" dirty="0"/>
          </a:p>
        </p:txBody>
      </p:sp>
    </p:spTree>
    <p:extLst>
      <p:ext uri="{BB962C8B-B14F-4D97-AF65-F5344CB8AC3E}">
        <p14:creationId xmlns:p14="http://schemas.microsoft.com/office/powerpoint/2010/main" val="30808916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3_Title Slide-animated gradient">
    <p:bg>
      <p:bgPr>
        <a:solidFill>
          <a:schemeClr val="accent5"/>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2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a:t>Click to edit Master title style</a:t>
            </a:r>
            <a:endParaRPr lang="en-US" dirty="0"/>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086725553"/>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1_Closing Slide">
    <p:bg>
      <p:bgPr>
        <a:solidFill>
          <a:schemeClr val="accent5"/>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
            <a:ext cx="9143999" cy="5165874"/>
          </a:xfrm>
          <a:prstGeom prst="rect">
            <a:avLst/>
          </a:prstGeom>
        </p:spPr>
      </p:pic>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198843304"/>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Closing Slide">
    <p:bg>
      <p:bgPr>
        <a:solidFill>
          <a:schemeClr val="accent5"/>
        </a:solidFill>
        <a:effectLst/>
      </p:bgPr>
    </p:bg>
    <p:spTree>
      <p:nvGrpSpPr>
        <p:cNvPr id="1" name=""/>
        <p:cNvGrpSpPr/>
        <p:nvPr/>
      </p:nvGrpSpPr>
      <p:grpSpPr>
        <a:xfrm>
          <a:off x="0" y="0"/>
          <a:ext cx="0" cy="0"/>
          <a:chOff x="0" y="0"/>
          <a:chExt cx="0" cy="0"/>
        </a:xfrm>
      </p:grpSpPr>
      <p:sp>
        <p:nvSpPr>
          <p:cNvPr id="3" name="Rectangle 2"/>
          <p:cNvSpPr/>
          <p:nvPr userDrawn="1"/>
        </p:nvSpPr>
        <p:spPr>
          <a:xfrm>
            <a:off x="0" y="0"/>
            <a:ext cx="9144000" cy="5143500"/>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47974899"/>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3_Closing Slide">
    <p:bg>
      <p:bgPr>
        <a:solidFill>
          <a:schemeClr val="accent5"/>
        </a:solidFill>
        <a:effectLst/>
      </p:bgPr>
    </p:bg>
    <p:spTree>
      <p:nvGrpSpPr>
        <p:cNvPr id="1" name=""/>
        <p:cNvGrpSpPr/>
        <p:nvPr/>
      </p:nvGrpSpPr>
      <p:grpSpPr>
        <a:xfrm>
          <a:off x="0" y="0"/>
          <a:ext cx="0" cy="0"/>
          <a:chOff x="0" y="0"/>
          <a:chExt cx="0" cy="0"/>
        </a:xfrm>
      </p:grpSpPr>
      <p:grpSp>
        <p:nvGrpSpPr>
          <p:cNvPr id="4" name="Group 4"/>
          <p:cNvGrpSpPr>
            <a:grpSpLocks noChangeAspect="1"/>
          </p:cNvGrpSpPr>
          <p:nvPr userDrawn="1"/>
        </p:nvGrpSpPr>
        <p:grpSpPr bwMode="auto">
          <a:xfrm>
            <a:off x="3746294" y="2129856"/>
            <a:ext cx="1617944" cy="860542"/>
            <a:chOff x="310" y="249"/>
            <a:chExt cx="502" cy="267"/>
          </a:xfrm>
          <a:solidFill>
            <a:schemeClr val="accent1">
              <a:lumMod val="75000"/>
            </a:schemeClr>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51544963"/>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4" name="Slide Number Placeholder 6"/>
          <p:cNvSpPr>
            <a:spLocks noGrp="1"/>
          </p:cNvSpPr>
          <p:nvPr>
            <p:ph type="sldNum" sz="quarter" idx="4"/>
          </p:nvPr>
        </p:nvSpPr>
        <p:spPr>
          <a:xfrm>
            <a:off x="8473441" y="4954263"/>
            <a:ext cx="676910" cy="189238"/>
          </a:xfrm>
          <a:prstGeom prst="rect">
            <a:avLst/>
          </a:prstGeom>
        </p:spPr>
        <p:txBody>
          <a:bodyPr vert="horz" lIns="91440" tIns="45720" rIns="91440" bIns="45720" rtlCol="0" anchor="ctr"/>
          <a:lstStyle>
            <a:lvl1pPr algn="r">
              <a:defRPr sz="525">
                <a:solidFill>
                  <a:schemeClr val="tx2"/>
                </a:solidFill>
              </a:defRPr>
            </a:lvl1pPr>
          </a:lstStyle>
          <a:p>
            <a:pPr defTabSz="385763">
              <a:defRPr/>
            </a:pPr>
            <a:fld id="{2F5CCB13-0A32-4557-88E9-079F0C330695}" type="slidenum">
              <a:rPr lang="en-US" kern="0" smtClean="0">
                <a:solidFill>
                  <a:srgbClr val="595959"/>
                </a:solidFill>
              </a:rPr>
              <a:pPr defTabSz="385763">
                <a:defRPr/>
              </a:pPr>
              <a:t>‹#›</a:t>
            </a:fld>
            <a:endParaRPr lang="en-US" kern="0" dirty="0">
              <a:solidFill>
                <a:srgbClr val="595959"/>
              </a:solidFill>
            </a:endParaRPr>
          </a:p>
        </p:txBody>
      </p:sp>
      <p:sp>
        <p:nvSpPr>
          <p:cNvPr id="5" name="Rectangle 3"/>
          <p:cNvSpPr>
            <a:spLocks noGrp="1" noChangeArrowheads="1"/>
          </p:cNvSpPr>
          <p:nvPr>
            <p:ph idx="1"/>
          </p:nvPr>
        </p:nvSpPr>
        <p:spPr bwMode="auto">
          <a:xfrm>
            <a:off x="144065" y="798944"/>
            <a:ext cx="8853286" cy="4155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nSpc>
                <a:spcPct val="100000"/>
              </a:lnSpc>
              <a:spcBef>
                <a:spcPts val="600"/>
              </a:spcBef>
              <a:spcAft>
                <a:spcPts val="600"/>
              </a:spcAft>
              <a:buFont typeface="Wingdings" panose="05000000000000000000" pitchFamily="2" charset="2"/>
              <a:buChar char="§"/>
              <a:defRPr>
                <a:solidFill>
                  <a:srgbClr val="000000"/>
                </a:solidFill>
              </a:defRPr>
            </a:lvl1pPr>
            <a:lvl2pPr>
              <a:lnSpc>
                <a:spcPct val="100000"/>
              </a:lnSpc>
              <a:spcBef>
                <a:spcPts val="300"/>
              </a:spcBef>
              <a:spcAft>
                <a:spcPts val="300"/>
              </a:spcAft>
              <a:defRPr>
                <a:solidFill>
                  <a:srgbClr val="000000"/>
                </a:solidFill>
              </a:defRPr>
            </a:lvl2pPr>
            <a:lvl3pPr>
              <a:lnSpc>
                <a:spcPct val="100000"/>
              </a:lnSpc>
              <a:spcBef>
                <a:spcPts val="300"/>
              </a:spcBef>
              <a:spcAft>
                <a:spcPts val="300"/>
              </a:spcAft>
              <a:defRPr>
                <a:solidFill>
                  <a:srgbClr val="000000"/>
                </a:solidFill>
              </a:defRPr>
            </a:lvl3pPr>
            <a:lvl4pPr>
              <a:lnSpc>
                <a:spcPct val="100000"/>
              </a:lnSpc>
              <a:spcBef>
                <a:spcPts val="300"/>
              </a:spcBef>
              <a:spcAft>
                <a:spcPts val="300"/>
              </a:spcAft>
              <a:defRPr>
                <a:solidFill>
                  <a:srgbClr val="000000"/>
                </a:solidFill>
              </a:defRPr>
            </a:lvl4pPr>
          </a:lstStyle>
          <a:p>
            <a:pPr lvl="0"/>
            <a:r>
              <a:rPr lang="en-US">
                <a:sym typeface="Arial" pitchFamily="34" charset="0"/>
              </a:rPr>
              <a:t>Click to edit Master text styles</a:t>
            </a:r>
          </a:p>
          <a:p>
            <a:pPr lvl="1"/>
            <a:r>
              <a:rPr lang="en-US">
                <a:sym typeface="Arial" pitchFamily="34" charset="0"/>
              </a:rPr>
              <a:t>Second level</a:t>
            </a:r>
          </a:p>
          <a:p>
            <a:pPr lvl="2"/>
            <a:r>
              <a:rPr lang="en-US">
                <a:sym typeface="Arial" pitchFamily="34" charset="0"/>
              </a:rPr>
              <a:t>Third level</a:t>
            </a:r>
          </a:p>
          <a:p>
            <a:pPr lvl="3"/>
            <a:r>
              <a:rPr lang="en-US">
                <a:sym typeface="Arial" pitchFamily="34" charset="0"/>
              </a:rPr>
              <a:t>Fourth level</a:t>
            </a:r>
          </a:p>
        </p:txBody>
      </p:sp>
      <p:sp>
        <p:nvSpPr>
          <p:cNvPr id="6" name="Rectangle 2"/>
          <p:cNvSpPr>
            <a:spLocks noGrp="1" noChangeArrowheads="1"/>
          </p:cNvSpPr>
          <p:nvPr>
            <p:ph type="title"/>
          </p:nvPr>
        </p:nvSpPr>
        <p:spPr bwMode="auto">
          <a:xfrm>
            <a:off x="1" y="41393"/>
            <a:ext cx="9144000"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nSpc>
                <a:spcPct val="100000"/>
              </a:lnSpc>
              <a:defRPr sz="2400"/>
            </a:lvl1pPr>
          </a:lstStyle>
          <a:p>
            <a:pPr lvl="0"/>
            <a:r>
              <a:rPr lang="en-US">
                <a:sym typeface="Arial" pitchFamily="34" charset="0"/>
              </a:rPr>
              <a:t>Click to edit Master title style</a:t>
            </a:r>
            <a:endParaRPr lang="en-US" dirty="0">
              <a:sym typeface="Arial" pitchFamily="34" charset="0"/>
            </a:endParaRPr>
          </a:p>
        </p:txBody>
      </p:sp>
    </p:spTree>
    <p:extLst>
      <p:ext uri="{BB962C8B-B14F-4D97-AF65-F5344CB8AC3E}">
        <p14:creationId xmlns:p14="http://schemas.microsoft.com/office/powerpoint/2010/main" val="225799662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99250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5_Title Slide-animated gradient">
    <p:bg>
      <p:bgPr>
        <a:solidFill>
          <a:schemeClr val="accent5"/>
        </a:solid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1"/>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rgbClr val="004C69"/>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accent1"/>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chemeClr val="accent1"/>
                </a:solidFill>
                <a:latin typeface="+mj-lt"/>
                <a:cs typeface="CiscoSans Thin"/>
              </a:defRPr>
            </a:lvl1pPr>
          </a:lstStyle>
          <a:p>
            <a:r>
              <a:rPr lang="en-US"/>
              <a:t>Click to edit Master title style</a:t>
            </a:r>
            <a:endParaRPr lang="en-US" dirty="0"/>
          </a:p>
        </p:txBody>
      </p:sp>
    </p:spTree>
    <p:extLst>
      <p:ext uri="{BB962C8B-B14F-4D97-AF65-F5344CB8AC3E}">
        <p14:creationId xmlns:p14="http://schemas.microsoft.com/office/powerpoint/2010/main" val="3653042546"/>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6_Title Slide-animated gradient">
    <p:bg>
      <p:bgPr>
        <a:solidFill>
          <a:schemeClr val="accent5"/>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a:t>Click to edit Master title style</a:t>
            </a:r>
            <a:endParaRPr lang="en-US" dirty="0"/>
          </a:p>
        </p:txBody>
      </p:sp>
    </p:spTree>
    <p:extLst>
      <p:ext uri="{BB962C8B-B14F-4D97-AF65-F5344CB8AC3E}">
        <p14:creationId xmlns:p14="http://schemas.microsoft.com/office/powerpoint/2010/main" val="1974617842"/>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3_Segue">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9144000" cy="5143499"/>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1"/>
          <p:cNvSpPr>
            <a:spLocks noGrp="1"/>
          </p:cNvSpPr>
          <p:nvPr>
            <p:ph type="ctrTitle"/>
          </p:nvPr>
        </p:nvSpPr>
        <p:spPr>
          <a:xfrm>
            <a:off x="416425" y="915409"/>
            <a:ext cx="7598042" cy="2569946"/>
          </a:xfrm>
          <a:prstGeom prst="rect">
            <a:avLst/>
          </a:prstGeom>
        </p:spPr>
        <p:txBody>
          <a:bodyPr anchor="b">
            <a:noAutofit/>
          </a:bodyPr>
          <a:lstStyle>
            <a:lvl1pPr marL="0" indent="0" algn="l">
              <a:lnSpc>
                <a:spcPct val="90000"/>
              </a:lnSpc>
              <a:buFont typeface="Arial" panose="020B0604020202020204" pitchFamily="34" charset="0"/>
              <a:buNone/>
              <a:defRPr sz="4600" b="0" i="0" spc="0" baseline="0">
                <a:solidFill>
                  <a:schemeClr val="accent5"/>
                </a:solidFill>
                <a:latin typeface="+mj-lt"/>
                <a:cs typeface="CiscoSans Thin"/>
              </a:defRPr>
            </a:lvl1pPr>
          </a:lstStyle>
          <a:p>
            <a:r>
              <a:rPr lang="en-US"/>
              <a:t>Click to edit Master title style</a:t>
            </a:r>
            <a:endParaRPr lang="en-US" dirty="0"/>
          </a:p>
        </p:txBody>
      </p:sp>
      <p:sp>
        <p:nvSpPr>
          <p:cNvPr id="8"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rtl="0" fontAlgn="auto">
              <a:spcBef>
                <a:spcPts val="0"/>
              </a:spcBef>
              <a:spcAft>
                <a:spcPts val="0"/>
              </a:spcAft>
              <a:defRPr/>
            </a:pPr>
            <a:fld id="{6A1E46DC-7EF6-4EA2-B285-14272867D133}" type="slidenum">
              <a:rPr sz="600">
                <a:solidFill>
                  <a:schemeClr val="accent5">
                    <a:lumMod val="50000"/>
                  </a:schemeClr>
                </a:solidFill>
                <a:latin typeface="+mn-lt"/>
                <a:ea typeface="+mn-ea"/>
                <a:cs typeface="CiscoSans Thin"/>
              </a:rPr>
              <a:pPr algn="r" defTabSz="610744" fontAlgn="auto">
                <a:spcBef>
                  <a:spcPts val="0"/>
                </a:spcBef>
                <a:spcAft>
                  <a:spcPts val="0"/>
                </a:spcAft>
                <a:defRPr/>
              </a:pPr>
              <a:t>‹#›</a:t>
            </a:fld>
            <a:endParaRPr sz="600">
              <a:solidFill>
                <a:schemeClr val="accent5">
                  <a:lumMod val="50000"/>
                </a:schemeClr>
              </a:solidFill>
              <a:latin typeface="+mn-lt"/>
              <a:ea typeface="+mn-ea"/>
              <a:cs typeface="CiscoSans Thin"/>
            </a:endParaRPr>
          </a:p>
        </p:txBody>
      </p:sp>
      <p:sp>
        <p:nvSpPr>
          <p:cNvPr id="9" name="Rectangle 4"/>
          <p:cNvSpPr>
            <a:spLocks noChangeArrowheads="1"/>
          </p:cNvSpPr>
          <p:nvPr userDrawn="1"/>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rtl="0" fontAlgn="auto">
              <a:spcBef>
                <a:spcPts val="0"/>
              </a:spcBef>
              <a:spcAft>
                <a:spcPts val="0"/>
              </a:spcAft>
              <a:defRPr/>
            </a:pPr>
            <a:r>
              <a:rPr lang="fr-FR" sz="600">
                <a:solidFill>
                  <a:schemeClr val="accent5">
                    <a:lumMod val="50000"/>
                  </a:schemeClr>
                </a:solidFill>
                <a:latin typeface="+mn-lt"/>
                <a:ea typeface="+mn-ea"/>
                <a:cs typeface="CiscoSans Thin"/>
              </a:rPr>
              <a:t>© 2016 Cisco et/ou ses filiales. Tous droits réservés.   Informations confidentielles de Cisco</a:t>
            </a:r>
          </a:p>
        </p:txBody>
      </p:sp>
      <p:grpSp>
        <p:nvGrpSpPr>
          <p:cNvPr id="11" name="Group 4"/>
          <p:cNvGrpSpPr>
            <a:grpSpLocks noChangeAspect="1"/>
          </p:cNvGrpSpPr>
          <p:nvPr userDrawn="1"/>
        </p:nvGrpSpPr>
        <p:grpSpPr bwMode="auto">
          <a:xfrm>
            <a:off x="508039" y="4715197"/>
            <a:ext cx="340257" cy="180974"/>
            <a:chOff x="310" y="249"/>
            <a:chExt cx="502" cy="267"/>
          </a:xfrm>
          <a:solidFill>
            <a:srgbClr val="086D8E"/>
          </a:solidFill>
        </p:grpSpPr>
        <p:sp>
          <p:nvSpPr>
            <p:cNvPr id="12"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90854121"/>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Multi_Slide">
    <p:spTree>
      <p:nvGrpSpPr>
        <p:cNvPr id="1" name=""/>
        <p:cNvGrpSpPr/>
        <p:nvPr/>
      </p:nvGrpSpPr>
      <p:grpSpPr>
        <a:xfrm>
          <a:off x="0" y="0"/>
          <a:ext cx="0" cy="0"/>
          <a:chOff x="0" y="0"/>
          <a:chExt cx="0" cy="0"/>
        </a:xfrm>
      </p:grpSpPr>
      <p:sp>
        <p:nvSpPr>
          <p:cNvPr id="5" name="Content Placeholder 2"/>
          <p:cNvSpPr>
            <a:spLocks noGrp="1"/>
          </p:cNvSpPr>
          <p:nvPr>
            <p:ph idx="1"/>
          </p:nvPr>
        </p:nvSpPr>
        <p:spPr>
          <a:xfrm>
            <a:off x="474662" y="1347788"/>
            <a:ext cx="8280057" cy="3073946"/>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sz="2000" b="0" i="0" baseline="0">
                <a:solidFill>
                  <a:schemeClr val="bg1"/>
                </a:solidFill>
                <a:latin typeface="+mn-lt"/>
                <a:cs typeface="CiscoSans ExtraLight"/>
              </a:defRPr>
            </a:lvl1pPr>
          </a:lstStyle>
          <a:p>
            <a:pPr lvl="0"/>
            <a:r>
              <a:rPr lang="en-US"/>
              <a:t>Click to edit Master text styles</a:t>
            </a:r>
          </a:p>
        </p:txBody>
      </p:sp>
      <p:sp>
        <p:nvSpPr>
          <p:cNvPr id="4" name="Title Placeholder 5"/>
          <p:cNvSpPr>
            <a:spLocks noGrp="1"/>
          </p:cNvSpPr>
          <p:nvPr>
            <p:ph type="title"/>
          </p:nvPr>
        </p:nvSpPr>
        <p:spPr bwMode="auto">
          <a:xfrm>
            <a:off x="437766"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rgbClr val="004C69"/>
                </a:solidFill>
              </a:defRPr>
            </a:lvl1pPr>
          </a:lstStyle>
          <a:p>
            <a:pPr lvl="0"/>
            <a:r>
              <a:rPr lang="en-US"/>
              <a:t>Click to edit Master title style</a:t>
            </a:r>
            <a:endParaRPr lang="en-GB" dirty="0"/>
          </a:p>
        </p:txBody>
      </p:sp>
    </p:spTree>
    <p:extLst>
      <p:ext uri="{BB962C8B-B14F-4D97-AF65-F5344CB8AC3E}">
        <p14:creationId xmlns:p14="http://schemas.microsoft.com/office/powerpoint/2010/main" val="542967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2912136"/>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12" name="Oval 11"/>
          <p:cNvSpPr/>
          <p:nvPr/>
        </p:nvSpPr>
        <p:spPr>
          <a:xfrm>
            <a:off x="575610" y="2552550"/>
            <a:ext cx="698624" cy="698624"/>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FFFFFF"/>
              </a:solidFill>
              <a:cs typeface="Arial"/>
            </a:endParaRPr>
          </a:p>
        </p:txBody>
      </p:sp>
      <p:sp>
        <p:nvSpPr>
          <p:cNvPr id="15" name="Oval 14"/>
          <p:cNvSpPr/>
          <p:nvPr/>
        </p:nvSpPr>
        <p:spPr>
          <a:xfrm>
            <a:off x="575610" y="1426607"/>
            <a:ext cx="698624" cy="698624"/>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bg1"/>
              </a:solidFill>
              <a:cs typeface="Arial"/>
            </a:endParaRPr>
          </a:p>
        </p:txBody>
      </p:sp>
      <p:sp>
        <p:nvSpPr>
          <p:cNvPr id="22" name="Oval 21"/>
          <p:cNvSpPr/>
          <p:nvPr/>
        </p:nvSpPr>
        <p:spPr>
          <a:xfrm>
            <a:off x="575610" y="3653093"/>
            <a:ext cx="698624" cy="698624"/>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049FD9"/>
              </a:solidFill>
              <a:cs typeface="Arial"/>
            </a:endParaRPr>
          </a:p>
        </p:txBody>
      </p:sp>
      <p:sp>
        <p:nvSpPr>
          <p:cNvPr id="24" name="Text Placeholder 17"/>
          <p:cNvSpPr>
            <a:spLocks noGrp="1"/>
          </p:cNvSpPr>
          <p:nvPr>
            <p:ph type="body" sz="quarter" idx="13"/>
          </p:nvPr>
        </p:nvSpPr>
        <p:spPr>
          <a:xfrm>
            <a:off x="1365250" y="1432522"/>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5" name="Text Placeholder 17"/>
          <p:cNvSpPr>
            <a:spLocks noGrp="1"/>
          </p:cNvSpPr>
          <p:nvPr>
            <p:ph type="body" sz="quarter" idx="14"/>
          </p:nvPr>
        </p:nvSpPr>
        <p:spPr>
          <a:xfrm>
            <a:off x="1365250" y="25577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365250" y="36530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8" name="Text Placeholder 17"/>
          <p:cNvSpPr>
            <a:spLocks noGrp="1"/>
          </p:cNvSpPr>
          <p:nvPr>
            <p:ph type="body" sz="quarter" idx="17" hasCustomPrompt="1"/>
          </p:nvPr>
        </p:nvSpPr>
        <p:spPr>
          <a:xfrm>
            <a:off x="575610" y="2552550"/>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1" y="3651140"/>
            <a:ext cx="698624" cy="693381"/>
          </a:xfrm>
          <a:prstGeom prst="rect">
            <a:avLst/>
          </a:prstGeom>
          <a:ln>
            <a:noFill/>
          </a:ln>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Text Placeholder 17"/>
          <p:cNvSpPr>
            <a:spLocks noGrp="1"/>
          </p:cNvSpPr>
          <p:nvPr>
            <p:ph type="body" sz="quarter" idx="19" hasCustomPrompt="1"/>
          </p:nvPr>
        </p:nvSpPr>
        <p:spPr>
          <a:xfrm>
            <a:off x="575610" y="1427248"/>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Tree>
    <p:extLst>
      <p:ext uri="{BB962C8B-B14F-4D97-AF65-F5344CB8AC3E}">
        <p14:creationId xmlns:p14="http://schemas.microsoft.com/office/powerpoint/2010/main" val="3053872667"/>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5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12" name="Oval 1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5" name="Oval 14"/>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2" name="Oval 21"/>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4" name="Text Placeholder 17"/>
          <p:cNvSpPr>
            <a:spLocks noGrp="1"/>
          </p:cNvSpPr>
          <p:nvPr>
            <p:ph type="body" sz="quarter" idx="13"/>
          </p:nvPr>
        </p:nvSpPr>
        <p:spPr>
          <a:xfrm>
            <a:off x="1172384" y="1334842"/>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5" name="Text Placeholder 17"/>
          <p:cNvSpPr>
            <a:spLocks noGrp="1"/>
          </p:cNvSpPr>
          <p:nvPr>
            <p:ph type="body" sz="quarter" idx="14"/>
          </p:nvPr>
        </p:nvSpPr>
        <p:spPr>
          <a:xfrm>
            <a:off x="1172385" y="198456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172385" y="262744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7"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28"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Oval 12"/>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4" name="Text Placeholder 17"/>
          <p:cNvSpPr>
            <a:spLocks noGrp="1"/>
          </p:cNvSpPr>
          <p:nvPr>
            <p:ph type="body" sz="quarter" idx="19"/>
          </p:nvPr>
        </p:nvSpPr>
        <p:spPr>
          <a:xfrm>
            <a:off x="1172386" y="327458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6"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17" name="Oval 16"/>
          <p:cNvSpPr/>
          <p:nvPr/>
        </p:nvSpPr>
        <p:spPr>
          <a:xfrm>
            <a:off x="575613" y="3921716"/>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8" name="Text Placeholder 17"/>
          <p:cNvSpPr>
            <a:spLocks noGrp="1"/>
          </p:cNvSpPr>
          <p:nvPr>
            <p:ph type="body" sz="quarter" idx="21"/>
          </p:nvPr>
        </p:nvSpPr>
        <p:spPr>
          <a:xfrm>
            <a:off x="1172387" y="392171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9" name="Text Placeholder 17"/>
          <p:cNvSpPr>
            <a:spLocks noGrp="1"/>
          </p:cNvSpPr>
          <p:nvPr>
            <p:ph type="body" sz="quarter" idx="22" hasCustomPrompt="1"/>
          </p:nvPr>
        </p:nvSpPr>
        <p:spPr>
          <a:xfrm>
            <a:off x="575614" y="3919763"/>
            <a:ext cx="464815" cy="461327"/>
          </a:xfrm>
          <a:prstGeom prst="rect">
            <a:avLst/>
          </a:prstGeom>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Tree>
    <p:extLst>
      <p:ext uri="{BB962C8B-B14F-4D97-AF65-F5344CB8AC3E}">
        <p14:creationId xmlns:p14="http://schemas.microsoft.com/office/powerpoint/2010/main" val="2962125011"/>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6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4C69"/>
                </a:solidFill>
              </a:defRPr>
            </a:lvl1pPr>
          </a:lstStyle>
          <a:p>
            <a:r>
              <a:rPr lang="en-US"/>
              <a:t>Click to edit Master title style</a:t>
            </a:r>
            <a:endParaRPr lang="en-US" dirty="0"/>
          </a:p>
        </p:txBody>
      </p:sp>
      <p:sp>
        <p:nvSpPr>
          <p:cNvPr id="42" name="Oval 4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3" name="Oval 42"/>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rgbClr val="FFFFFF"/>
              </a:solidFill>
              <a:cs typeface="Arial"/>
            </a:endParaRPr>
          </a:p>
        </p:txBody>
      </p:sp>
      <p:sp>
        <p:nvSpPr>
          <p:cNvPr id="44" name="Oval 43"/>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5" name="Text Placeholder 17"/>
          <p:cNvSpPr>
            <a:spLocks noGrp="1"/>
          </p:cNvSpPr>
          <p:nvPr>
            <p:ph type="body" sz="quarter" idx="13"/>
          </p:nvPr>
        </p:nvSpPr>
        <p:spPr>
          <a:xfrm>
            <a:off x="1172384" y="133484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6" name="Text Placeholder 17"/>
          <p:cNvSpPr>
            <a:spLocks noGrp="1"/>
          </p:cNvSpPr>
          <p:nvPr>
            <p:ph type="body" sz="quarter" idx="14"/>
          </p:nvPr>
        </p:nvSpPr>
        <p:spPr>
          <a:xfrm>
            <a:off x="1172385" y="198456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7" name="Text Placeholder 17"/>
          <p:cNvSpPr>
            <a:spLocks noGrp="1"/>
          </p:cNvSpPr>
          <p:nvPr>
            <p:ph type="body" sz="quarter" idx="15"/>
          </p:nvPr>
        </p:nvSpPr>
        <p:spPr>
          <a:xfrm>
            <a:off x="1172385" y="262744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8"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49"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50"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51" name="Oval 50"/>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2" name="Text Placeholder 17"/>
          <p:cNvSpPr>
            <a:spLocks noGrp="1"/>
          </p:cNvSpPr>
          <p:nvPr>
            <p:ph type="body" sz="quarter" idx="19"/>
          </p:nvPr>
        </p:nvSpPr>
        <p:spPr>
          <a:xfrm>
            <a:off x="1172386" y="327458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3"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54" name="Oval 53"/>
          <p:cNvSpPr/>
          <p:nvPr/>
        </p:nvSpPr>
        <p:spPr>
          <a:xfrm>
            <a:off x="575613" y="3921716"/>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5" name="Text Placeholder 17"/>
          <p:cNvSpPr>
            <a:spLocks noGrp="1"/>
          </p:cNvSpPr>
          <p:nvPr>
            <p:ph type="body" sz="quarter" idx="21"/>
          </p:nvPr>
        </p:nvSpPr>
        <p:spPr>
          <a:xfrm>
            <a:off x="1172387" y="392171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6" name="Text Placeholder 17"/>
          <p:cNvSpPr>
            <a:spLocks noGrp="1"/>
          </p:cNvSpPr>
          <p:nvPr>
            <p:ph type="body" sz="quarter" idx="22" hasCustomPrompt="1"/>
          </p:nvPr>
        </p:nvSpPr>
        <p:spPr>
          <a:xfrm>
            <a:off x="575614" y="391976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
        <p:nvSpPr>
          <p:cNvPr id="57" name="Oval 56"/>
          <p:cNvSpPr/>
          <p:nvPr/>
        </p:nvSpPr>
        <p:spPr>
          <a:xfrm>
            <a:off x="4414576" y="1983084"/>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8" name="Oval 57"/>
          <p:cNvSpPr/>
          <p:nvPr/>
        </p:nvSpPr>
        <p:spPr>
          <a:xfrm>
            <a:off x="4414575" y="1332693"/>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9" name="Oval 58"/>
          <p:cNvSpPr/>
          <p:nvPr/>
        </p:nvSpPr>
        <p:spPr>
          <a:xfrm>
            <a:off x="4414576" y="2631212"/>
            <a:ext cx="464815" cy="464815"/>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0" name="Text Placeholder 17"/>
          <p:cNvSpPr>
            <a:spLocks noGrp="1"/>
          </p:cNvSpPr>
          <p:nvPr>
            <p:ph type="body" sz="quarter" idx="23"/>
          </p:nvPr>
        </p:nvSpPr>
        <p:spPr>
          <a:xfrm>
            <a:off x="5011349" y="1338608"/>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1" name="Text Placeholder 17"/>
          <p:cNvSpPr>
            <a:spLocks noGrp="1"/>
          </p:cNvSpPr>
          <p:nvPr>
            <p:ph type="body" sz="quarter" idx="24"/>
          </p:nvPr>
        </p:nvSpPr>
        <p:spPr>
          <a:xfrm>
            <a:off x="5011350" y="198832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2" name="Text Placeholder 17"/>
          <p:cNvSpPr>
            <a:spLocks noGrp="1"/>
          </p:cNvSpPr>
          <p:nvPr>
            <p:ph type="body" sz="quarter" idx="25"/>
          </p:nvPr>
        </p:nvSpPr>
        <p:spPr>
          <a:xfrm>
            <a:off x="5011350" y="263121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3" name="Text Placeholder 17"/>
          <p:cNvSpPr>
            <a:spLocks noGrp="1"/>
          </p:cNvSpPr>
          <p:nvPr>
            <p:ph type="body" sz="quarter" idx="26" hasCustomPrompt="1"/>
          </p:nvPr>
        </p:nvSpPr>
        <p:spPr>
          <a:xfrm>
            <a:off x="4414576" y="1331287"/>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6</a:t>
            </a:r>
          </a:p>
        </p:txBody>
      </p:sp>
      <p:sp>
        <p:nvSpPr>
          <p:cNvPr id="64" name="Text Placeholder 17"/>
          <p:cNvSpPr>
            <a:spLocks noGrp="1"/>
          </p:cNvSpPr>
          <p:nvPr>
            <p:ph type="body" sz="quarter" idx="27" hasCustomPrompt="1"/>
          </p:nvPr>
        </p:nvSpPr>
        <p:spPr>
          <a:xfrm>
            <a:off x="4414576" y="198308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7</a:t>
            </a:r>
          </a:p>
        </p:txBody>
      </p:sp>
      <p:sp>
        <p:nvSpPr>
          <p:cNvPr id="65" name="Text Placeholder 17"/>
          <p:cNvSpPr>
            <a:spLocks noGrp="1"/>
          </p:cNvSpPr>
          <p:nvPr>
            <p:ph type="body" sz="quarter" idx="28" hasCustomPrompt="1"/>
          </p:nvPr>
        </p:nvSpPr>
        <p:spPr>
          <a:xfrm>
            <a:off x="4414577" y="262925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8</a:t>
            </a:r>
          </a:p>
        </p:txBody>
      </p:sp>
      <p:sp>
        <p:nvSpPr>
          <p:cNvPr id="66" name="Oval 65"/>
          <p:cNvSpPr/>
          <p:nvPr/>
        </p:nvSpPr>
        <p:spPr>
          <a:xfrm>
            <a:off x="4414577" y="3278347"/>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7" name="Text Placeholder 17"/>
          <p:cNvSpPr>
            <a:spLocks noGrp="1"/>
          </p:cNvSpPr>
          <p:nvPr>
            <p:ph type="body" sz="quarter" idx="29"/>
          </p:nvPr>
        </p:nvSpPr>
        <p:spPr>
          <a:xfrm>
            <a:off x="5011351" y="327834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8" name="Text Placeholder 17"/>
          <p:cNvSpPr>
            <a:spLocks noGrp="1"/>
          </p:cNvSpPr>
          <p:nvPr>
            <p:ph type="body" sz="quarter" idx="30" hasCustomPrompt="1"/>
          </p:nvPr>
        </p:nvSpPr>
        <p:spPr>
          <a:xfrm>
            <a:off x="4414578" y="327639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9</a:t>
            </a:r>
          </a:p>
        </p:txBody>
      </p:sp>
      <p:sp>
        <p:nvSpPr>
          <p:cNvPr id="69" name="Oval 68"/>
          <p:cNvSpPr/>
          <p:nvPr/>
        </p:nvSpPr>
        <p:spPr>
          <a:xfrm>
            <a:off x="4414578" y="3925482"/>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70" name="Text Placeholder 17"/>
          <p:cNvSpPr>
            <a:spLocks noGrp="1"/>
          </p:cNvSpPr>
          <p:nvPr>
            <p:ph type="body" sz="quarter" idx="31"/>
          </p:nvPr>
        </p:nvSpPr>
        <p:spPr>
          <a:xfrm>
            <a:off x="5011352" y="392548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71" name="Text Placeholder 17"/>
          <p:cNvSpPr>
            <a:spLocks noGrp="1"/>
          </p:cNvSpPr>
          <p:nvPr>
            <p:ph type="body" sz="quarter" idx="32" hasCustomPrompt="1"/>
          </p:nvPr>
        </p:nvSpPr>
        <p:spPr>
          <a:xfrm>
            <a:off x="4414579" y="392352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10</a:t>
            </a:r>
          </a:p>
        </p:txBody>
      </p:sp>
    </p:spTree>
    <p:extLst>
      <p:ext uri="{BB962C8B-B14F-4D97-AF65-F5344CB8AC3E}">
        <p14:creationId xmlns:p14="http://schemas.microsoft.com/office/powerpoint/2010/main" val="3643099958"/>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5"/>
          <p:cNvSpPr>
            <a:spLocks noGrp="1"/>
          </p:cNvSpPr>
          <p:nvPr>
            <p:ph type="title"/>
          </p:nvPr>
        </p:nvSpPr>
        <p:spPr bwMode="auto">
          <a:xfrm>
            <a:off x="438150"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GB" altLang="en-US" dirty="0"/>
              <a:t>Title Goes Here</a:t>
            </a:r>
          </a:p>
        </p:txBody>
      </p:sp>
      <p:sp>
        <p:nvSpPr>
          <p:cNvPr id="12" name="Rectangle 7"/>
          <p:cNvSpPr>
            <a:spLocks noChangeArrowheads="1"/>
          </p:cNvSpPr>
          <p:nvPr/>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rtl="0" fontAlgn="auto">
              <a:spcBef>
                <a:spcPts val="0"/>
              </a:spcBef>
              <a:spcAft>
                <a:spcPts val="0"/>
              </a:spcAft>
              <a:defRPr/>
            </a:pPr>
            <a:fld id="{6A1E46DC-7EF6-4EA2-B285-14272867D133}" type="slidenum">
              <a:rPr sz="600">
                <a:solidFill>
                  <a:schemeClr val="accent3">
                    <a:lumMod val="85000"/>
                  </a:schemeClr>
                </a:solidFill>
                <a:latin typeface="+mn-lt"/>
                <a:ea typeface="+mn-ea"/>
                <a:cs typeface="CiscoSans Thin"/>
              </a:rPr>
              <a:pPr algn="r" defTabSz="610744" fontAlgn="auto">
                <a:spcBef>
                  <a:spcPts val="0"/>
                </a:spcBef>
                <a:spcAft>
                  <a:spcPts val="0"/>
                </a:spcAft>
                <a:defRPr/>
              </a:pPr>
              <a:t>‹#›</a:t>
            </a:fld>
            <a:endParaRPr sz="600">
              <a:solidFill>
                <a:schemeClr val="accent3">
                  <a:lumMod val="85000"/>
                </a:schemeClr>
              </a:solidFill>
              <a:latin typeface="+mn-lt"/>
              <a:ea typeface="+mn-ea"/>
              <a:cs typeface="CiscoSans Thin"/>
            </a:endParaRPr>
          </a:p>
        </p:txBody>
      </p:sp>
      <p:sp>
        <p:nvSpPr>
          <p:cNvPr id="13" name="Rectangle 4"/>
          <p:cNvSpPr>
            <a:spLocks noChangeArrowheads="1"/>
          </p:cNvSpPr>
          <p:nvPr/>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rtl="0" fontAlgn="auto">
              <a:spcBef>
                <a:spcPts val="0"/>
              </a:spcBef>
              <a:spcAft>
                <a:spcPts val="0"/>
              </a:spcAft>
              <a:defRPr/>
            </a:pPr>
            <a:r>
              <a:rPr lang="fr-FR" sz="600">
                <a:solidFill>
                  <a:schemeClr val="accent3">
                    <a:lumMod val="85000"/>
                  </a:schemeClr>
                </a:solidFill>
                <a:latin typeface="+mn-lt"/>
                <a:ea typeface="+mn-ea"/>
                <a:cs typeface="CiscoSans Thin"/>
              </a:rPr>
              <a:t>© 2016 Cisco et/ou ses filiales. Tous droits réservés.   Informations confidentielles de Cisco</a:t>
            </a:r>
          </a:p>
        </p:txBody>
      </p:sp>
      <p:grpSp>
        <p:nvGrpSpPr>
          <p:cNvPr id="6" name="Group 4"/>
          <p:cNvGrpSpPr>
            <a:grpSpLocks noChangeAspect="1"/>
          </p:cNvGrpSpPr>
          <p:nvPr userDrawn="1"/>
        </p:nvGrpSpPr>
        <p:grpSpPr bwMode="auto">
          <a:xfrm>
            <a:off x="508039" y="4715197"/>
            <a:ext cx="340257" cy="180974"/>
            <a:chOff x="310" y="249"/>
            <a:chExt cx="502" cy="267"/>
          </a:xfrm>
          <a:solidFill>
            <a:schemeClr val="accent5"/>
          </a:solidFill>
        </p:grpSpPr>
        <p:sp>
          <p:nvSpPr>
            <p:cNvPr id="7"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cSld>
  <p:clrMap bg1="lt1" tx1="dk1" bg2="lt2" tx2="dk2" accent1="accent1" accent2="accent2" accent3="accent3" accent4="accent4" accent5="accent5" accent6="accent6" hlink="hlink" folHlink="folHlink"/>
  <p:sldLayoutIdLst>
    <p:sldLayoutId id="2147483962" r:id="rId1"/>
    <p:sldLayoutId id="2147484013" r:id="rId2"/>
    <p:sldLayoutId id="2147484014" r:id="rId3"/>
    <p:sldLayoutId id="2147483965" r:id="rId4"/>
    <p:sldLayoutId id="2147483967" r:id="rId5"/>
    <p:sldLayoutId id="2147483995" r:id="rId6"/>
    <p:sldLayoutId id="2147484007" r:id="rId7"/>
    <p:sldLayoutId id="2147484010" r:id="rId8"/>
    <p:sldLayoutId id="2147484011" r:id="rId9"/>
    <p:sldLayoutId id="2147484015" r:id="rId10"/>
    <p:sldLayoutId id="2147483998" r:id="rId11"/>
    <p:sldLayoutId id="2147484027" r:id="rId12"/>
    <p:sldLayoutId id="2147484029" r:id="rId13"/>
    <p:sldLayoutId id="2147484031" r:id="rId14"/>
  </p:sldLayoutIdLst>
  <p:transition spd="slow">
    <p:wipe/>
  </p:transition>
  <p:txStyles>
    <p:titleStyle>
      <a:lvl1pPr algn="l" defTabSz="684213" rtl="0" eaLnBrk="1" fontAlgn="base" hangingPunct="1">
        <a:lnSpc>
          <a:spcPct val="80000"/>
        </a:lnSpc>
        <a:spcBef>
          <a:spcPct val="0"/>
        </a:spcBef>
        <a:spcAft>
          <a:spcPct val="0"/>
        </a:spcAft>
        <a:defRPr lang="en-US" sz="3200" kern="1200" dirty="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p:titleStyle>
    <p:bodyStyle>
      <a:lvl1pPr marL="169863" indent="-169863" algn="l" defTabSz="684213" rtl="0" eaLnBrk="1" fontAlgn="base" hangingPunct="1">
        <a:lnSpc>
          <a:spcPct val="95000"/>
        </a:lnSpc>
        <a:spcBef>
          <a:spcPts val="1075"/>
        </a:spcBef>
        <a:spcAft>
          <a:spcPct val="0"/>
        </a:spcAft>
        <a:buClr>
          <a:schemeClr val="tx2"/>
        </a:buClr>
        <a:buSzPct val="90000"/>
        <a:buFont typeface="Arial" charset="0"/>
        <a:buChar char="•"/>
        <a:defRPr lang="en-US" sz="1500" kern="1200" dirty="0">
          <a:solidFill>
            <a:schemeClr val="tx1"/>
          </a:solidFill>
          <a:latin typeface="+mn-lt"/>
          <a:ea typeface="ＭＳ Ｐゴシック" charset="0"/>
          <a:cs typeface="CiscoSans"/>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7" rtl="0" eaLnBrk="1" latinLnBrk="0" hangingPunct="1">
        <a:defRPr sz="1400" kern="1200">
          <a:solidFill>
            <a:schemeClr val="tx1"/>
          </a:solidFill>
          <a:latin typeface="+mn-lt"/>
          <a:ea typeface="+mn-ea"/>
          <a:cs typeface="+mn-cs"/>
        </a:defRPr>
      </a:lvl1pPr>
      <a:lvl2pPr marL="342886" algn="l" defTabSz="685777" rtl="0" eaLnBrk="1" latinLnBrk="0" hangingPunct="1">
        <a:defRPr sz="1400" kern="1200">
          <a:solidFill>
            <a:schemeClr val="tx1"/>
          </a:solidFill>
          <a:latin typeface="+mn-lt"/>
          <a:ea typeface="+mn-ea"/>
          <a:cs typeface="+mn-cs"/>
        </a:defRPr>
      </a:lvl2pPr>
      <a:lvl3pPr marL="685777" algn="l" defTabSz="685777" rtl="0" eaLnBrk="1" latinLnBrk="0" hangingPunct="1">
        <a:defRPr sz="1400" kern="1200">
          <a:solidFill>
            <a:schemeClr val="tx1"/>
          </a:solidFill>
          <a:latin typeface="+mn-lt"/>
          <a:ea typeface="+mn-ea"/>
          <a:cs typeface="+mn-cs"/>
        </a:defRPr>
      </a:lvl3pPr>
      <a:lvl4pPr marL="1028665" algn="l" defTabSz="685777" rtl="0" eaLnBrk="1" latinLnBrk="0" hangingPunct="1">
        <a:defRPr sz="1400" kern="1200">
          <a:solidFill>
            <a:schemeClr val="tx1"/>
          </a:solidFill>
          <a:latin typeface="+mn-lt"/>
          <a:ea typeface="+mn-ea"/>
          <a:cs typeface="+mn-cs"/>
        </a:defRPr>
      </a:lvl4pPr>
      <a:lvl5pPr marL="1371555" algn="l" defTabSz="685777" rtl="0" eaLnBrk="1" latinLnBrk="0" hangingPunct="1">
        <a:defRPr sz="1400" kern="1200">
          <a:solidFill>
            <a:schemeClr val="tx1"/>
          </a:solidFill>
          <a:latin typeface="+mn-lt"/>
          <a:ea typeface="+mn-ea"/>
          <a:cs typeface="+mn-cs"/>
        </a:defRPr>
      </a:lvl5pPr>
      <a:lvl6pPr marL="1714441" algn="l" defTabSz="685777" rtl="0" eaLnBrk="1" latinLnBrk="0" hangingPunct="1">
        <a:defRPr sz="1400" kern="1200">
          <a:solidFill>
            <a:schemeClr val="tx1"/>
          </a:solidFill>
          <a:latin typeface="+mn-lt"/>
          <a:ea typeface="+mn-ea"/>
          <a:cs typeface="+mn-cs"/>
        </a:defRPr>
      </a:lvl6pPr>
      <a:lvl7pPr marL="2057332" algn="l" defTabSz="685777" rtl="0" eaLnBrk="1" latinLnBrk="0" hangingPunct="1">
        <a:defRPr sz="1400" kern="1200">
          <a:solidFill>
            <a:schemeClr val="tx1"/>
          </a:solidFill>
          <a:latin typeface="+mn-lt"/>
          <a:ea typeface="+mn-ea"/>
          <a:cs typeface="+mn-cs"/>
        </a:defRPr>
      </a:lvl7pPr>
      <a:lvl8pPr marL="2400220" algn="l" defTabSz="685777" rtl="0" eaLnBrk="1" latinLnBrk="0" hangingPunct="1">
        <a:defRPr sz="1400" kern="1200">
          <a:solidFill>
            <a:schemeClr val="tx1"/>
          </a:solidFill>
          <a:latin typeface="+mn-lt"/>
          <a:ea typeface="+mn-ea"/>
          <a:cs typeface="+mn-cs"/>
        </a:defRPr>
      </a:lvl8pPr>
      <a:lvl9pPr marL="2743110" algn="l" defTabSz="685777" rtl="0" eaLnBrk="1" latinLnBrk="0" hangingPunct="1">
        <a:defRPr sz="1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33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3.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3.xml"/><Relationship Id="rId1" Type="http://schemas.openxmlformats.org/officeDocument/2006/relationships/tags" Target="../tags/tag14.xml"/><Relationship Id="rId4" Type="http://schemas.openxmlformats.org/officeDocument/2006/relationships/image" Target="../media/image3.tiff"/></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3.xml"/><Relationship Id="rId1" Type="http://schemas.openxmlformats.org/officeDocument/2006/relationships/tags" Target="../tags/tag15.xml"/><Relationship Id="rId4" Type="http://schemas.openxmlformats.org/officeDocument/2006/relationships/image" Target="../media/image4.tiff"/></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3.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3.xml"/><Relationship Id="rId1" Type="http://schemas.openxmlformats.org/officeDocument/2006/relationships/tags" Target="../tags/tag18.xml"/><Relationship Id="rId4" Type="http://schemas.openxmlformats.org/officeDocument/2006/relationships/image" Target="../media/image5.tiff"/></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3.xml"/><Relationship Id="rId1" Type="http://schemas.openxmlformats.org/officeDocument/2006/relationships/tags" Target="../tags/tag19.xml"/><Relationship Id="rId4" Type="http://schemas.openxmlformats.org/officeDocument/2006/relationships/image" Target="../media/image6.tiff"/></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3.xml"/><Relationship Id="rId1" Type="http://schemas.openxmlformats.org/officeDocument/2006/relationships/tags" Target="../tags/tag20.xml"/><Relationship Id="rId4" Type="http://schemas.openxmlformats.org/officeDocument/2006/relationships/image" Target="../media/image7.tiff"/></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3.xml"/><Relationship Id="rId1" Type="http://schemas.openxmlformats.org/officeDocument/2006/relationships/tags" Target="../tags/tag21.xml"/><Relationship Id="rId4" Type="http://schemas.openxmlformats.org/officeDocument/2006/relationships/image" Target="../media/image8.tiff"/></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3.xml"/><Relationship Id="rId1" Type="http://schemas.openxmlformats.org/officeDocument/2006/relationships/tags" Target="../tags/tag23.xml"/><Relationship Id="rId4" Type="http://schemas.openxmlformats.org/officeDocument/2006/relationships/image" Target="../media/image9.tiff"/></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3.xml"/><Relationship Id="rId1" Type="http://schemas.openxmlformats.org/officeDocument/2006/relationships/tags" Target="../tags/tag24.xml"/><Relationship Id="rId5" Type="http://schemas.openxmlformats.org/officeDocument/2006/relationships/image" Target="../media/image11.tiff"/><Relationship Id="rId4" Type="http://schemas.openxmlformats.org/officeDocument/2006/relationships/image" Target="../media/image10.tiff"/></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3.xml"/><Relationship Id="rId1" Type="http://schemas.openxmlformats.org/officeDocument/2006/relationships/tags" Target="../tags/tag25.xml"/><Relationship Id="rId4" Type="http://schemas.openxmlformats.org/officeDocument/2006/relationships/image" Target="../media/image12.tiff"/></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3.xml"/><Relationship Id="rId1" Type="http://schemas.openxmlformats.org/officeDocument/2006/relationships/tags" Target="../tags/tag26.xml"/><Relationship Id="rId4" Type="http://schemas.openxmlformats.org/officeDocument/2006/relationships/image" Target="../media/image13.tiff"/></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3.xml"/><Relationship Id="rId1" Type="http://schemas.openxmlformats.org/officeDocument/2006/relationships/tags" Target="../tags/tag27.xml"/><Relationship Id="rId4" Type="http://schemas.openxmlformats.org/officeDocument/2006/relationships/image" Target="../media/image14.tiff"/></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3.xml"/><Relationship Id="rId1" Type="http://schemas.openxmlformats.org/officeDocument/2006/relationships/tags" Target="../tags/tag28.xml"/><Relationship Id="rId4" Type="http://schemas.openxmlformats.org/officeDocument/2006/relationships/image" Target="../media/image15.tiff"/></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3.xml"/><Relationship Id="rId1" Type="http://schemas.openxmlformats.org/officeDocument/2006/relationships/tags" Target="../tags/tag29.xml"/><Relationship Id="rId4" Type="http://schemas.openxmlformats.org/officeDocument/2006/relationships/image" Target="../media/image16.tiff"/></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3.xml"/><Relationship Id="rId1" Type="http://schemas.openxmlformats.org/officeDocument/2006/relationships/tags" Target="../tags/tag30.xml"/><Relationship Id="rId4" Type="http://schemas.openxmlformats.org/officeDocument/2006/relationships/image" Target="../media/image17.tiff"/></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tags" Target="../tags/tag3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3.xml"/><Relationship Id="rId1" Type="http://schemas.openxmlformats.org/officeDocument/2006/relationships/tags" Target="../tags/tag32.xml"/><Relationship Id="rId6" Type="http://schemas.openxmlformats.org/officeDocument/2006/relationships/image" Target="../media/image20.tiff"/><Relationship Id="rId5" Type="http://schemas.openxmlformats.org/officeDocument/2006/relationships/image" Target="../media/image19.tiff"/><Relationship Id="rId4" Type="http://schemas.openxmlformats.org/officeDocument/2006/relationships/image" Target="../media/image18.tiff"/></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3.xml"/><Relationship Id="rId1" Type="http://schemas.openxmlformats.org/officeDocument/2006/relationships/tags" Target="../tags/tag3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3.xml"/><Relationship Id="rId1" Type="http://schemas.openxmlformats.org/officeDocument/2006/relationships/tags" Target="../tags/tag3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3.xml"/><Relationship Id="rId1" Type="http://schemas.openxmlformats.org/officeDocument/2006/relationships/tags" Target="../tags/tag35.xml"/><Relationship Id="rId4" Type="http://schemas.openxmlformats.org/officeDocument/2006/relationships/image" Target="../media/image21.tiff"/></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3.xml"/><Relationship Id="rId1" Type="http://schemas.openxmlformats.org/officeDocument/2006/relationships/tags" Target="../tags/tag36.xml"/><Relationship Id="rId4" Type="http://schemas.openxmlformats.org/officeDocument/2006/relationships/image" Target="../media/image22.tiff"/></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3.xml"/><Relationship Id="rId1" Type="http://schemas.openxmlformats.org/officeDocument/2006/relationships/tags" Target="../tags/tag37.xml"/><Relationship Id="rId4" Type="http://schemas.openxmlformats.org/officeDocument/2006/relationships/image" Target="../media/image23.tiff"/></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3.xml"/><Relationship Id="rId1" Type="http://schemas.openxmlformats.org/officeDocument/2006/relationships/tags" Target="../tags/tag38.xml"/><Relationship Id="rId4" Type="http://schemas.openxmlformats.org/officeDocument/2006/relationships/image" Target="../media/image24.tiff"/></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3.xml"/><Relationship Id="rId1" Type="http://schemas.openxmlformats.org/officeDocument/2006/relationships/tags" Target="../tags/tag39.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tags" Target="../tags/tag40.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3.xml"/><Relationship Id="rId1" Type="http://schemas.openxmlformats.org/officeDocument/2006/relationships/tags" Target="../tags/tag41.xml"/><Relationship Id="rId4" Type="http://schemas.openxmlformats.org/officeDocument/2006/relationships/image" Target="../media/image25.tiff"/></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3.xml"/><Relationship Id="rId1" Type="http://schemas.openxmlformats.org/officeDocument/2006/relationships/tags" Target="../tags/tag42.xml"/><Relationship Id="rId4" Type="http://schemas.openxmlformats.org/officeDocument/2006/relationships/image" Target="../media/image26.tiff"/></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4.xml"/><Relationship Id="rId1" Type="http://schemas.openxmlformats.org/officeDocument/2006/relationships/tags" Target="../tags/tag43.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3.xml"/><Relationship Id="rId1" Type="http://schemas.openxmlformats.org/officeDocument/2006/relationships/tags" Target="../tags/tag44.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3.xml"/><Relationship Id="rId1" Type="http://schemas.openxmlformats.org/officeDocument/2006/relationships/tags" Target="../tags/tag45.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0.xml"/><Relationship Id="rId1" Type="http://schemas.openxmlformats.org/officeDocument/2006/relationships/tags" Target="../tags/tag46.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69497" y="1219200"/>
            <a:ext cx="6557379" cy="1666626"/>
          </a:xfrm>
        </p:spPr>
        <p:txBody>
          <a:bodyPr/>
          <a:lstStyle/>
          <a:p>
            <a:pPr rtl="0"/>
            <a:r>
              <a:rPr lang="fr-FR">
                <a:solidFill>
                  <a:schemeClr val="accent5">
                    <a:lumMod val="40000"/>
                    <a:lumOff val="60000"/>
                  </a:schemeClr>
                </a:solidFill>
              </a:rPr>
              <a:t>Module 15: Couche Application</a:t>
            </a:r>
          </a:p>
        </p:txBody>
      </p:sp>
      <p:sp>
        <p:nvSpPr>
          <p:cNvPr id="7" name="Subtitle 6"/>
          <p:cNvSpPr>
            <a:spLocks noGrp="1"/>
          </p:cNvSpPr>
          <p:nvPr>
            <p:ph type="subTitle" idx="1"/>
          </p:nvPr>
        </p:nvSpPr>
        <p:spPr>
          <a:xfrm>
            <a:off x="469497" y="3809526"/>
            <a:ext cx="2368954" cy="902174"/>
          </a:xfrm>
        </p:spPr>
        <p:txBody>
          <a:bodyPr/>
          <a:lstStyle/>
          <a:p>
            <a:pPr rtl="0"/>
            <a:r>
              <a:rPr lang="fr-FR">
                <a:solidFill>
                  <a:schemeClr val="accent5">
                    <a:lumMod val="40000"/>
                    <a:lumOff val="60000"/>
                  </a:schemeClr>
                </a:solidFill>
              </a:rPr>
              <a:t>Introduction aux Réseaux v7.0 (ITN)</a:t>
            </a:r>
          </a:p>
          <a:p>
            <a:endParaRPr lang="en-US" dirty="0"/>
          </a:p>
        </p:txBody>
      </p:sp>
      <p:sp>
        <p:nvSpPr>
          <p:cNvPr id="8" name="Text Placeholder 4">
            <a:extLst>
              <a:ext uri="{FF2B5EF4-FFF2-40B4-BE49-F238E27FC236}">
                <a16:creationId xmlns:a16="http://schemas.microsoft.com/office/drawing/2014/main" id="{6C8208FB-34A8-4047-A76D-B4DCBCD59238}"/>
              </a:ext>
            </a:extLst>
          </p:cNvPr>
          <p:cNvSpPr>
            <a:spLocks noGrp="1"/>
          </p:cNvSpPr>
          <p:nvPr/>
        </p:nvSpPr>
        <p:spPr>
          <a:xfrm>
            <a:off x="469497" y="3198175"/>
            <a:ext cx="5925246" cy="299001"/>
          </a:xfrm>
          <a:prstGeom prst="rect">
            <a:avLst/>
          </a:prstGeom>
        </p:spPr>
        <p:txBody>
          <a:bodyPr lIns="91420" tIns="45710" rIns="91420" bIns="45710"/>
          <a:lstStyle>
            <a:lvl1pPr marL="0" indent="0" algn="l" defTabSz="684213" rtl="0" eaLnBrk="1" fontAlgn="base" hangingPunct="1">
              <a:lnSpc>
                <a:spcPct val="95000"/>
              </a:lnSpc>
              <a:spcBef>
                <a:spcPts val="1075"/>
              </a:spcBef>
              <a:spcAft>
                <a:spcPct val="0"/>
              </a:spcAft>
              <a:buClr>
                <a:schemeClr val="tx2"/>
              </a:buClr>
              <a:buSzPct val="90000"/>
              <a:buFont typeface="Arial" panose="020B0604020202020204" pitchFamily="34" charset="0"/>
              <a:buNone/>
              <a:defRPr lang="en-US" sz="2000" kern="1200" baseline="0">
                <a:solidFill>
                  <a:schemeClr val="bg2"/>
                </a:solidFill>
                <a:latin typeface="+mj-lt"/>
                <a:ea typeface="ＭＳ Ｐゴシック" charset="0"/>
                <a:cs typeface="CiscoSans"/>
              </a:defRPr>
            </a:lvl1pPr>
            <a:lvl2pPr marL="304781" indent="0" algn="l" defTabSz="684213" rtl="0" eaLnBrk="1" fontAlgn="base" hangingPunct="1">
              <a:lnSpc>
                <a:spcPct val="95000"/>
              </a:lnSpc>
              <a:spcBef>
                <a:spcPts val="600"/>
              </a:spcBef>
              <a:spcAft>
                <a:spcPct val="0"/>
              </a:spcAft>
              <a:buClr>
                <a:schemeClr val="tx2"/>
              </a:buClr>
              <a:buFont typeface="Arial" charset="0"/>
              <a:buNone/>
              <a:defRPr lang="en-US" sz="1400" kern="1200">
                <a:solidFill>
                  <a:schemeClr val="tx1"/>
                </a:solidFill>
                <a:latin typeface="+mn-lt"/>
                <a:ea typeface="ＭＳ Ｐゴシック" charset="0"/>
                <a:cs typeface="CiscoSans"/>
              </a:defRPr>
            </a:lvl2pPr>
            <a:lvl3pPr marL="427401" indent="0" algn="l" defTabSz="684213" rtl="0" eaLnBrk="1" fontAlgn="base" hangingPunct="1">
              <a:lnSpc>
                <a:spcPct val="95000"/>
              </a:lnSpc>
              <a:spcBef>
                <a:spcPts val="625"/>
              </a:spcBef>
              <a:spcAft>
                <a:spcPct val="0"/>
              </a:spcAft>
              <a:buFont typeface="Arial" charset="0"/>
              <a:buNone/>
              <a:defRPr lang="en-US" sz="1200" kern="1200">
                <a:solidFill>
                  <a:schemeClr val="tx1"/>
                </a:solidFill>
                <a:latin typeface="+mn-lt"/>
                <a:ea typeface="ＭＳ Ｐゴシック" charset="0"/>
                <a:cs typeface="CiscoSans"/>
              </a:defRPr>
            </a:lvl3pPr>
            <a:lvl4pPr marL="516694" indent="0" algn="l" defTabSz="684213" rtl="0" eaLnBrk="1" fontAlgn="base" hangingPunct="1">
              <a:lnSpc>
                <a:spcPct val="95000"/>
              </a:lnSpc>
              <a:spcBef>
                <a:spcPts val="625"/>
              </a:spcBef>
              <a:spcAft>
                <a:spcPct val="0"/>
              </a:spcAft>
              <a:buFont typeface="Arial" charset="0"/>
              <a:buNone/>
              <a:defRPr lang="en-US" sz="1100" kern="1200">
                <a:solidFill>
                  <a:schemeClr val="tx1"/>
                </a:solidFill>
                <a:latin typeface="+mn-lt"/>
                <a:ea typeface="ＭＳ Ｐゴシック" charset="0"/>
                <a:cs typeface="CiscoSans"/>
              </a:defRPr>
            </a:lvl4pPr>
            <a:lvl5pPr marL="601221" indent="0" algn="l" defTabSz="684213" rtl="0" eaLnBrk="1" fontAlgn="base" hangingPunct="1">
              <a:lnSpc>
                <a:spcPct val="95000"/>
              </a:lnSpc>
              <a:spcBef>
                <a:spcPts val="625"/>
              </a:spcBef>
              <a:spcAft>
                <a:spcPct val="0"/>
              </a:spcAft>
              <a:buFont typeface="Arial" charset="0"/>
              <a:buNone/>
              <a:defRPr lang="en-US" sz="1100" kern="120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rtl="0"/>
            <a:r>
              <a:rPr lang="fr-FR" dirty="0">
                <a:solidFill>
                  <a:schemeClr val="bg2">
                    <a:lumMod val="40000"/>
                    <a:lumOff val="60000"/>
                  </a:schemeClr>
                </a:solidFill>
              </a:rPr>
              <a:t>Contenu Pédagogique de l'instructeur</a:t>
            </a:r>
          </a:p>
        </p:txBody>
      </p:sp>
    </p:spTree>
    <p:custDataLst>
      <p:tags r:id="rId1"/>
    </p:custDataLst>
    <p:extLst>
      <p:ext uri="{BB962C8B-B14F-4D97-AF65-F5344CB8AC3E}">
        <p14:creationId xmlns:p14="http://schemas.microsoft.com/office/powerpoint/2010/main" val="343650477"/>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6"/>
          <p:cNvSpPr>
            <a:spLocks noGrp="1"/>
          </p:cNvSpPr>
          <p:nvPr>
            <p:ph type="subTitle" idx="1"/>
          </p:nvPr>
        </p:nvSpPr>
        <p:spPr>
          <a:xfrm>
            <a:off x="469497" y="3809526"/>
            <a:ext cx="2368954" cy="902174"/>
          </a:xfrm>
        </p:spPr>
        <p:txBody>
          <a:bodyPr/>
          <a:lstStyle/>
          <a:p>
            <a:pPr rtl="0"/>
            <a:r>
              <a:rPr lang="fr-FR">
                <a:solidFill>
                  <a:schemeClr val="accent5">
                    <a:lumMod val="40000"/>
                    <a:lumOff val="60000"/>
                  </a:schemeClr>
                </a:solidFill>
              </a:rPr>
              <a:t>Introduction aux Réseaux v7.0 (ITN)</a:t>
            </a:r>
          </a:p>
        </p:txBody>
      </p:sp>
      <p:sp>
        <p:nvSpPr>
          <p:cNvPr id="6" name="Title 5"/>
          <p:cNvSpPr>
            <a:spLocks noGrp="1"/>
          </p:cNvSpPr>
          <p:nvPr>
            <p:ph type="ctrTitle"/>
          </p:nvPr>
        </p:nvSpPr>
        <p:spPr>
          <a:xfrm>
            <a:off x="469497" y="2316480"/>
            <a:ext cx="6672708" cy="1080143"/>
          </a:xfrm>
        </p:spPr>
        <p:txBody>
          <a:bodyPr/>
          <a:lstStyle/>
          <a:p>
            <a:pPr rtl="0"/>
            <a:r>
              <a:rPr lang="fr-FR">
                <a:solidFill>
                  <a:schemeClr val="accent5">
                    <a:lumMod val="40000"/>
                    <a:lumOff val="60000"/>
                  </a:schemeClr>
                </a:solidFill>
              </a:rPr>
              <a:t>Module 15: Couche d'application</a:t>
            </a:r>
            <a:br>
              <a:rPr lang="en-US" dirty="0">
                <a:solidFill>
                  <a:schemeClr val="accent5">
                    <a:lumMod val="40000"/>
                    <a:lumOff val="60000"/>
                  </a:schemeClr>
                </a:solidFill>
              </a:rPr>
            </a:br>
            <a:endParaRPr lang="en-US" dirty="0">
              <a:solidFill>
                <a:schemeClr val="accent5">
                  <a:lumMod val="40000"/>
                  <a:lumOff val="60000"/>
                </a:schemeClr>
              </a:solidFill>
            </a:endParaRPr>
          </a:p>
        </p:txBody>
      </p:sp>
    </p:spTree>
    <p:custDataLst>
      <p:tags r:id="rId1"/>
    </p:custDataLst>
    <p:extLst>
      <p:ext uri="{BB962C8B-B14F-4D97-AF65-F5344CB8AC3E}">
        <p14:creationId xmlns:p14="http://schemas.microsoft.com/office/powerpoint/2010/main" val="1989389863"/>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3"/>
          <p:cNvSpPr>
            <a:spLocks noGrp="1" noChangeArrowheads="1"/>
          </p:cNvSpPr>
          <p:nvPr>
            <p:ph type="title"/>
          </p:nvPr>
        </p:nvSpPr>
        <p:spPr/>
        <p:txBody>
          <a:bodyPr/>
          <a:lstStyle/>
          <a:p>
            <a:pPr rtl="0" eaLnBrk="1" hangingPunct="1"/>
            <a:r>
              <a:rPr lang="fr-FR"/>
              <a:t>Objectifs de ce module</a:t>
            </a:r>
          </a:p>
        </p:txBody>
      </p:sp>
      <p:sp>
        <p:nvSpPr>
          <p:cNvPr id="4099" name="Rectangle 34"/>
          <p:cNvSpPr>
            <a:spLocks noGrp="1" noChangeArrowheads="1"/>
          </p:cNvSpPr>
          <p:nvPr>
            <p:ph idx="1"/>
          </p:nvPr>
        </p:nvSpPr>
        <p:spPr>
          <a:xfrm>
            <a:off x="0" y="710714"/>
            <a:ext cx="9006840" cy="757552"/>
          </a:xfrm>
        </p:spPr>
        <p:txBody>
          <a:bodyPr/>
          <a:lstStyle/>
          <a:p>
            <a:pPr marL="474662" lvl="1" indent="-285750" rtl="0"/>
            <a:r>
              <a:rPr lang="fr-FR" b="1"/>
              <a:t>Titre du module</a:t>
            </a:r>
            <a:r>
              <a:rPr lang="fr-FR"/>
              <a:t> : Couche Application</a:t>
            </a:r>
          </a:p>
          <a:p>
            <a:pPr marL="474662" lvl="1" indent="-285750" rtl="0"/>
            <a:r>
              <a:rPr lang="fr-FR" b="1"/>
              <a:t>Objectif du module</a:t>
            </a:r>
            <a:r>
              <a:rPr lang="fr-FR"/>
              <a:t>: Expliquer le fonctionnement des protocoles de la couche application dans la fourniture d'un support aux applications des utilisateurs finaux.</a:t>
            </a:r>
          </a:p>
          <a:p>
            <a:pPr marL="327818" lvl="2" indent="0">
              <a:buNone/>
            </a:pPr>
            <a:endParaRPr lang="en-US" sz="1150" dirty="0"/>
          </a:p>
        </p:txBody>
      </p:sp>
      <p:graphicFrame>
        <p:nvGraphicFramePr>
          <p:cNvPr id="4" name="Table 3">
            <a:extLst>
              <a:ext uri="{FF2B5EF4-FFF2-40B4-BE49-F238E27FC236}">
                <a16:creationId xmlns:a16="http://schemas.microsoft.com/office/drawing/2014/main" id="{73C07AB0-6822-FB4C-9445-25B1C20C98B1}"/>
              </a:ext>
            </a:extLst>
          </p:cNvPr>
          <p:cNvGraphicFramePr>
            <a:graphicFrameLocks noGrp="1"/>
          </p:cNvGraphicFramePr>
          <p:nvPr>
            <p:extLst>
              <p:ext uri="{D42A27DB-BD31-4B8C-83A1-F6EECF244321}">
                <p14:modId xmlns:p14="http://schemas.microsoft.com/office/powerpoint/2010/main" val="2908828119"/>
              </p:ext>
            </p:extLst>
          </p:nvPr>
        </p:nvGraphicFramePr>
        <p:xfrm>
          <a:off x="645953" y="1705524"/>
          <a:ext cx="7961152" cy="2614805"/>
        </p:xfrm>
        <a:graphic>
          <a:graphicData uri="http://schemas.openxmlformats.org/drawingml/2006/table">
            <a:tbl>
              <a:tblPr firstRow="1" firstCol="1" bandRow="1">
                <a:tableStyleId>{5C22544A-7EE6-4342-B048-85BDC9FD1C3A}</a:tableStyleId>
              </a:tblPr>
              <a:tblGrid>
                <a:gridCol w="3196829">
                  <a:extLst>
                    <a:ext uri="{9D8B030D-6E8A-4147-A177-3AD203B41FA5}">
                      <a16:colId xmlns:a16="http://schemas.microsoft.com/office/drawing/2014/main" val="1523797708"/>
                    </a:ext>
                  </a:extLst>
                </a:gridCol>
                <a:gridCol w="4764323">
                  <a:extLst>
                    <a:ext uri="{9D8B030D-6E8A-4147-A177-3AD203B41FA5}">
                      <a16:colId xmlns:a16="http://schemas.microsoft.com/office/drawing/2014/main" val="2750207184"/>
                    </a:ext>
                  </a:extLst>
                </a:gridCol>
              </a:tblGrid>
              <a:tr h="324813">
                <a:tc>
                  <a:txBody>
                    <a:bodyPr/>
                    <a:lstStyle/>
                    <a:p>
                      <a:pPr marL="0" marR="0" rtl="0">
                        <a:lnSpc>
                          <a:spcPct val="107000"/>
                        </a:lnSpc>
                        <a:spcBef>
                          <a:spcPts val="0"/>
                        </a:spcBef>
                        <a:spcAft>
                          <a:spcPts val="0"/>
                        </a:spcAft>
                      </a:pPr>
                      <a:r>
                        <a:rPr lang="fr-FR" sz="1100">
                          <a:effectLst/>
                        </a:rPr>
                        <a:t>Titre du rubrique</a:t>
                      </a:r>
                    </a:p>
                  </a:txBody>
                  <a:tcPr marL="68580" marR="68580" marT="0" marB="0" anchor="ctr"/>
                </a:tc>
                <a:tc>
                  <a:txBody>
                    <a:bodyPr/>
                    <a:lstStyle/>
                    <a:p>
                      <a:pPr marL="0" marR="0" rtl="0">
                        <a:lnSpc>
                          <a:spcPct val="107000"/>
                        </a:lnSpc>
                        <a:spcBef>
                          <a:spcPts val="0"/>
                        </a:spcBef>
                        <a:spcAft>
                          <a:spcPts val="0"/>
                        </a:spcAft>
                      </a:pPr>
                      <a:r>
                        <a:rPr lang="fr-FR" sz="1100">
                          <a:effectLst/>
                        </a:rPr>
                        <a:t>Objectif du rubrique</a:t>
                      </a:r>
                    </a:p>
                  </a:txBody>
                  <a:tcPr marL="68580" marR="68580" marT="0" marB="0" anchor="ctr"/>
                </a:tc>
                <a:extLst>
                  <a:ext uri="{0D108BD9-81ED-4DB2-BD59-A6C34878D82A}">
                    <a16:rowId xmlns:a16="http://schemas.microsoft.com/office/drawing/2014/main" val="1874061904"/>
                  </a:ext>
                </a:extLst>
              </a:tr>
              <a:tr h="699345">
                <a:tc>
                  <a:txBody>
                    <a:bodyPr/>
                    <a:lstStyle/>
                    <a:p>
                      <a:pPr rtl="0" fontAlgn="ctr"/>
                      <a:r>
                        <a:rPr lang="fr-FR" sz="1100" b="1">
                          <a:effectLst/>
                        </a:rPr>
                        <a:t>Application, présentation et session</a:t>
                      </a:r>
                    </a:p>
                  </a:txBody>
                  <a:tcPr marL="47625" marR="47625" marT="47625" marB="47625" anchor="ctr"/>
                </a:tc>
                <a:tc>
                  <a:txBody>
                    <a:bodyPr/>
                    <a:lstStyle/>
                    <a:p>
                      <a:pPr rtl="0" fontAlgn="ctr"/>
                      <a:r>
                        <a:rPr lang="fr-FR" sz="1100" b="0">
                          <a:effectLst/>
                        </a:rPr>
                        <a:t>Expliquer comment les fonctions de la couche application, de la couche présentation et de la couche session fonctionnent ensemble pour fournir des services de réseau aux applications des utilisateurs finaux.</a:t>
                      </a:r>
                    </a:p>
                  </a:txBody>
                  <a:tcPr marL="47625" marR="47625" marT="47625" marB="47625" anchor="ctr"/>
                </a:tc>
                <a:extLst>
                  <a:ext uri="{0D108BD9-81ED-4DB2-BD59-A6C34878D82A}">
                    <a16:rowId xmlns:a16="http://schemas.microsoft.com/office/drawing/2014/main" val="1646858405"/>
                  </a:ext>
                </a:extLst>
              </a:tr>
              <a:tr h="503350">
                <a:tc>
                  <a:txBody>
                    <a:bodyPr/>
                    <a:lstStyle/>
                    <a:p>
                      <a:pPr rtl="0" fontAlgn="ctr"/>
                      <a:r>
                        <a:rPr lang="fr-FR" sz="1100" b="1">
                          <a:effectLst/>
                        </a:rPr>
                        <a:t>Peer-to-peer</a:t>
                      </a:r>
                    </a:p>
                  </a:txBody>
                  <a:tcPr marL="47625" marR="47625" marT="47625" marB="47625" anchor="ctr"/>
                </a:tc>
                <a:tc>
                  <a:txBody>
                    <a:bodyPr/>
                    <a:lstStyle/>
                    <a:p>
                      <a:pPr rtl="0" fontAlgn="ctr"/>
                      <a:r>
                        <a:rPr lang="fr-FR" sz="1100" b="0">
                          <a:effectLst/>
                        </a:rPr>
                        <a:t>Expliquer comment les applications des utilisateurs fonctionnent dans un réseau peer-to-peer.</a:t>
                      </a:r>
                    </a:p>
                  </a:txBody>
                  <a:tcPr marL="47625" marR="47625" marT="47625" marB="47625" anchor="ctr"/>
                </a:tc>
                <a:extLst>
                  <a:ext uri="{0D108BD9-81ED-4DB2-BD59-A6C34878D82A}">
                    <a16:rowId xmlns:a16="http://schemas.microsoft.com/office/drawing/2014/main" val="3216917477"/>
                  </a:ext>
                </a:extLst>
              </a:tr>
              <a:tr h="389971">
                <a:tc>
                  <a:txBody>
                    <a:bodyPr/>
                    <a:lstStyle/>
                    <a:p>
                      <a:pPr rtl="0" fontAlgn="ctr"/>
                      <a:r>
                        <a:rPr lang="fr-FR" sz="1100" b="1">
                          <a:effectLst/>
                        </a:rPr>
                        <a:t>Protocoles web et e-mail</a:t>
                      </a:r>
                    </a:p>
                  </a:txBody>
                  <a:tcPr marL="47625" marR="47625" marT="47625" marB="47625" anchor="ctr"/>
                </a:tc>
                <a:tc>
                  <a:txBody>
                    <a:bodyPr/>
                    <a:lstStyle/>
                    <a:p>
                      <a:pPr rtl="0" fontAlgn="ctr"/>
                      <a:r>
                        <a:rPr lang="fr-FR" sz="1100" b="0">
                          <a:effectLst/>
                        </a:rPr>
                        <a:t>Expliquer le fonctionnement des protocoles web et de messagerie électronique.</a:t>
                      </a:r>
                    </a:p>
                  </a:txBody>
                  <a:tcPr marL="47625" marR="47625" marT="47625" marB="47625" anchor="ctr"/>
                </a:tc>
                <a:extLst>
                  <a:ext uri="{0D108BD9-81ED-4DB2-BD59-A6C34878D82A}">
                    <a16:rowId xmlns:a16="http://schemas.microsoft.com/office/drawing/2014/main" val="223668542"/>
                  </a:ext>
                </a:extLst>
              </a:tr>
              <a:tr h="307355">
                <a:tc>
                  <a:txBody>
                    <a:bodyPr/>
                    <a:lstStyle/>
                    <a:p>
                      <a:pPr rtl="0" fontAlgn="ctr"/>
                      <a:r>
                        <a:rPr lang="fr-FR" sz="1100" b="1">
                          <a:effectLst/>
                        </a:rPr>
                        <a:t>Services d'adressage IP</a:t>
                      </a:r>
                    </a:p>
                  </a:txBody>
                  <a:tcPr marL="47625" marR="47625" marT="47625" marB="47625" anchor="ctr"/>
                </a:tc>
                <a:tc>
                  <a:txBody>
                    <a:bodyPr/>
                    <a:lstStyle/>
                    <a:p>
                      <a:pPr rtl="0" fontAlgn="ctr"/>
                      <a:r>
                        <a:rPr lang="fr-FR" sz="1100" b="0">
                          <a:effectLst/>
                        </a:rPr>
                        <a:t>Expliquer le fonctionnement de DNS et DHCP.</a:t>
                      </a:r>
                    </a:p>
                  </a:txBody>
                  <a:tcPr marL="47625" marR="47625" marT="47625" marB="47625" anchor="ctr"/>
                </a:tc>
                <a:extLst>
                  <a:ext uri="{0D108BD9-81ED-4DB2-BD59-A6C34878D82A}">
                    <a16:rowId xmlns:a16="http://schemas.microsoft.com/office/drawing/2014/main" val="1435904258"/>
                  </a:ext>
                </a:extLst>
              </a:tr>
              <a:tr h="389971">
                <a:tc>
                  <a:txBody>
                    <a:bodyPr/>
                    <a:lstStyle/>
                    <a:p>
                      <a:pPr rtl="0" fontAlgn="ctr"/>
                      <a:r>
                        <a:rPr lang="fr-FR" sz="1100" b="1">
                          <a:effectLst/>
                        </a:rPr>
                        <a:t>Services de partage de fichiers</a:t>
                      </a:r>
                    </a:p>
                  </a:txBody>
                  <a:tcPr marL="47625" marR="47625" marT="47625" marB="47625" anchor="ctr"/>
                </a:tc>
                <a:tc>
                  <a:txBody>
                    <a:bodyPr/>
                    <a:lstStyle/>
                    <a:p>
                      <a:pPr rtl="0" fontAlgn="ctr"/>
                      <a:r>
                        <a:rPr lang="fr-FR" sz="1100" b="0">
                          <a:effectLst/>
                        </a:rPr>
                        <a:t>Expliquer le fonctionnement des protocoles de transfert de fichiers.</a:t>
                      </a:r>
                    </a:p>
                  </a:txBody>
                  <a:tcPr marL="47625" marR="47625" marT="47625" marB="47625" anchor="ctr"/>
                </a:tc>
                <a:extLst>
                  <a:ext uri="{0D108BD9-81ED-4DB2-BD59-A6C34878D82A}">
                    <a16:rowId xmlns:a16="http://schemas.microsoft.com/office/drawing/2014/main" val="131737215"/>
                  </a:ext>
                </a:extLst>
              </a:tr>
            </a:tbl>
          </a:graphicData>
        </a:graphic>
      </p:graphicFrame>
    </p:spTree>
    <p:custDataLst>
      <p:tags r:id="rId1"/>
    </p:custDataLst>
    <p:extLst>
      <p:ext uri="{BB962C8B-B14F-4D97-AF65-F5344CB8AC3E}">
        <p14:creationId xmlns:p14="http://schemas.microsoft.com/office/powerpoint/2010/main" val="8340030"/>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91547" y="1895430"/>
            <a:ext cx="8160905" cy="1352639"/>
          </a:xfrm>
        </p:spPr>
        <p:txBody>
          <a:bodyPr/>
          <a:lstStyle/>
          <a:p>
            <a:pPr rtl="0"/>
            <a:r>
              <a:rPr lang="fr-FR">
                <a:solidFill>
                  <a:schemeClr val="accent5">
                    <a:lumMod val="40000"/>
                    <a:lumOff val="60000"/>
                  </a:schemeClr>
                </a:solidFill>
              </a:rPr>
              <a:t>15.1 - Application, présentation et session</a:t>
            </a:r>
          </a:p>
        </p:txBody>
      </p:sp>
    </p:spTree>
    <p:custDataLst>
      <p:tags r:id="rId1"/>
    </p:custDataLst>
    <p:extLst>
      <p:ext uri="{BB962C8B-B14F-4D97-AF65-F5344CB8AC3E}">
        <p14:creationId xmlns:p14="http://schemas.microsoft.com/office/powerpoint/2010/main" val="673099643"/>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0"/>
            <a:r>
              <a:rPr lang="fr-FR" sz="1600"/>
              <a:t>Application, Présentation et Session</a:t>
            </a:r>
            <a:br>
              <a:rPr lang="en-US" altLang="en-US" dirty="0"/>
            </a:br>
            <a:r>
              <a:rPr lang="fr-FR"/>
              <a:t>Couche Application</a:t>
            </a:r>
          </a:p>
        </p:txBody>
      </p:sp>
      <p:sp>
        <p:nvSpPr>
          <p:cNvPr id="8195" name="Rectangle 6"/>
          <p:cNvSpPr>
            <a:spLocks noGrp="1" noChangeArrowheads="1"/>
          </p:cNvSpPr>
          <p:nvPr>
            <p:ph idx="1"/>
          </p:nvPr>
        </p:nvSpPr>
        <p:spPr>
          <a:xfrm>
            <a:off x="144065" y="888396"/>
            <a:ext cx="3950857" cy="3284359"/>
          </a:xfrm>
        </p:spPr>
        <p:txBody>
          <a:bodyPr/>
          <a:lstStyle/>
          <a:p>
            <a:pPr rtl="0">
              <a:buFont typeface="Arial" panose="020B0604020202020204" pitchFamily="34" charset="0"/>
              <a:buChar char="•"/>
            </a:pPr>
            <a:r>
              <a:rPr lang="fr-FR"/>
              <a:t>Les trois couches supérieures du modèle OSI (application, présentation et session) définissent les fonctions de la couche d'application TCP/IP.</a:t>
            </a:r>
          </a:p>
          <a:p>
            <a:pPr rtl="0">
              <a:buFont typeface="Arial" panose="020B0604020202020204" pitchFamily="34" charset="0"/>
              <a:buChar char="•"/>
            </a:pPr>
            <a:r>
              <a:rPr lang="fr-FR"/>
              <a:t>La couche application fournit l'interface entre les applications utilisées pour communiquer, et le réseau sous-jacent sur lequel les messages sont transmis.</a:t>
            </a:r>
          </a:p>
          <a:p>
            <a:pPr rtl="0">
              <a:buFont typeface="Arial" panose="020B0604020202020204" pitchFamily="34" charset="0"/>
              <a:buChar char="•"/>
            </a:pPr>
            <a:r>
              <a:rPr lang="fr-FR"/>
              <a:t>Certains des protocoles de couche d'application les plus connus incluent HTTP, FTP, TFTP, IMAP et DNS.</a:t>
            </a:r>
          </a:p>
        </p:txBody>
      </p:sp>
      <p:pic>
        <p:nvPicPr>
          <p:cNvPr id="3" name="Picture 2">
            <a:extLst>
              <a:ext uri="{FF2B5EF4-FFF2-40B4-BE49-F238E27FC236}">
                <a16:creationId xmlns:a16="http://schemas.microsoft.com/office/drawing/2014/main" id="{CBD5F2B3-CD4D-C44D-9149-650EFF80226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094922" y="798944"/>
            <a:ext cx="4800600" cy="3061345"/>
          </a:xfrm>
          <a:prstGeom prst="rect">
            <a:avLst/>
          </a:prstGeom>
        </p:spPr>
      </p:pic>
    </p:spTree>
    <p:custDataLst>
      <p:tags r:id="rId1"/>
    </p:custDataLst>
    <p:extLst>
      <p:ext uri="{BB962C8B-B14F-4D97-AF65-F5344CB8AC3E}">
        <p14:creationId xmlns:p14="http://schemas.microsoft.com/office/powerpoint/2010/main" val="49223303"/>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0"/>
            <a:r>
              <a:rPr lang="fr-FR" sz="1600"/>
              <a:t>Application, Présentation et Session </a:t>
            </a:r>
            <a:br>
              <a:rPr lang="en-US" altLang="en-US" dirty="0"/>
            </a:br>
            <a:r>
              <a:rPr lang="fr-FR"/>
              <a:t>Couche Présentation et Session</a:t>
            </a:r>
          </a:p>
        </p:txBody>
      </p:sp>
      <p:sp>
        <p:nvSpPr>
          <p:cNvPr id="8195" name="Rectangle 6"/>
          <p:cNvSpPr>
            <a:spLocks noGrp="1" noChangeArrowheads="1"/>
          </p:cNvSpPr>
          <p:nvPr>
            <p:ph idx="1"/>
          </p:nvPr>
        </p:nvSpPr>
        <p:spPr>
          <a:xfrm>
            <a:off x="145356" y="798944"/>
            <a:ext cx="4317532" cy="3806612"/>
          </a:xfrm>
        </p:spPr>
        <p:txBody>
          <a:bodyPr/>
          <a:lstStyle/>
          <a:p>
            <a:pPr marL="0" indent="0" rtl="0">
              <a:buNone/>
            </a:pPr>
            <a:r>
              <a:rPr lang="fr-FR" sz="1400"/>
              <a:t>La couche présentation remplit trois fonctions principales :</a:t>
            </a:r>
          </a:p>
          <a:p>
            <a:pPr lvl="2" rtl="0">
              <a:buFont typeface="Arial" panose="020B0604020202020204" pitchFamily="34" charset="0"/>
              <a:buChar char="•"/>
            </a:pPr>
            <a:r>
              <a:rPr lang="fr-FR" sz="1400"/>
              <a:t>le formatage ou la présentation des données au niveau du dispositif source dans un format compatible pour leur réception par le dispositif de destination</a:t>
            </a:r>
          </a:p>
          <a:p>
            <a:pPr lvl="2" rtl="0">
              <a:buFont typeface="Arial" panose="020B0604020202020204" pitchFamily="34" charset="0"/>
              <a:buChar char="•"/>
            </a:pPr>
            <a:r>
              <a:rPr lang="fr-FR" sz="1400"/>
              <a:t>Compresser les données de sorte que celles-ci puissent être décompressées par le périphérique de destination</a:t>
            </a:r>
          </a:p>
          <a:p>
            <a:pPr lvl="2" rtl="0">
              <a:buFont typeface="Arial" panose="020B0604020202020204" pitchFamily="34" charset="0"/>
              <a:buChar char="•"/>
            </a:pPr>
            <a:r>
              <a:rPr lang="fr-FR" sz="1400"/>
              <a:t>Chiffrer les données pour permettre leur transmission et leur déchiffrement une fois qu'elles sont reçues</a:t>
            </a:r>
          </a:p>
          <a:p>
            <a:pPr marL="0" indent="0" rtl="0">
              <a:buNone/>
            </a:pPr>
            <a:r>
              <a:rPr lang="fr-FR" sz="1400"/>
              <a:t>Fonction de couche session:</a:t>
            </a:r>
          </a:p>
          <a:p>
            <a:pPr lvl="3" rtl="0">
              <a:buFont typeface="Arial" panose="020B0604020202020204" pitchFamily="34" charset="0"/>
              <a:buChar char="•"/>
            </a:pPr>
            <a:r>
              <a:rPr lang="fr-FR" sz="1400"/>
              <a:t>Crée et gère les communications entre les applications source et de destination. </a:t>
            </a:r>
          </a:p>
          <a:p>
            <a:pPr lvl="3" rtl="0">
              <a:buFont typeface="Arial" panose="020B0604020202020204" pitchFamily="34" charset="0"/>
              <a:buChar char="•"/>
            </a:pPr>
            <a:r>
              <a:rPr lang="fr-FR" sz="1400"/>
              <a:t>La couche session traite l'échange des informations pour commencer et maintenir un dialogue et pour redémarrer les sessions interrompues ou inactives pendant une longue période.</a:t>
            </a:r>
          </a:p>
        </p:txBody>
      </p:sp>
      <p:pic>
        <p:nvPicPr>
          <p:cNvPr id="3" name="Picture 2">
            <a:extLst>
              <a:ext uri="{FF2B5EF4-FFF2-40B4-BE49-F238E27FC236}">
                <a16:creationId xmlns:a16="http://schemas.microsoft.com/office/drawing/2014/main" id="{644F26E1-C4D9-4741-B3D4-5D7EEC2625D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62888" y="1367405"/>
            <a:ext cx="4419694" cy="2633899"/>
          </a:xfrm>
          <a:prstGeom prst="rect">
            <a:avLst/>
          </a:prstGeom>
        </p:spPr>
      </p:pic>
    </p:spTree>
    <p:custDataLst>
      <p:tags r:id="rId1"/>
    </p:custDataLst>
    <p:extLst>
      <p:ext uri="{BB962C8B-B14F-4D97-AF65-F5344CB8AC3E}">
        <p14:creationId xmlns:p14="http://schemas.microsoft.com/office/powerpoint/2010/main" val="2638466440"/>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0"/>
            <a:r>
              <a:rPr lang="fr-FR" sz="1600"/>
              <a:t>Application, Présentation et Session</a:t>
            </a:r>
            <a:br>
              <a:rPr lang="en-US" altLang="en-US" dirty="0"/>
            </a:br>
            <a:r>
              <a:rPr lang="fr-FR"/>
              <a:t>Protocoles de couche application TCP/IP</a:t>
            </a:r>
          </a:p>
        </p:txBody>
      </p:sp>
      <p:sp>
        <p:nvSpPr>
          <p:cNvPr id="8195" name="Rectangle 6"/>
          <p:cNvSpPr>
            <a:spLocks noGrp="1" noChangeArrowheads="1"/>
          </p:cNvSpPr>
          <p:nvPr>
            <p:ph idx="1"/>
          </p:nvPr>
        </p:nvSpPr>
        <p:spPr>
          <a:xfrm>
            <a:off x="145357" y="925513"/>
            <a:ext cx="8483488" cy="1791929"/>
          </a:xfrm>
        </p:spPr>
        <p:txBody>
          <a:bodyPr/>
          <a:lstStyle/>
          <a:p>
            <a:pPr rtl="0">
              <a:spcAft>
                <a:spcPts val="100"/>
              </a:spcAft>
              <a:buFont typeface="Arial" panose="020B0604020202020204" pitchFamily="34" charset="0"/>
              <a:buChar char="•"/>
            </a:pPr>
            <a:r>
              <a:rPr lang="fr-FR"/>
              <a:t>Les protocoles d'application TCP/IP spécifient le format et les informations de contrôle nécessaires pour de nombreuses fonctions de communication courantes sur Internet.</a:t>
            </a:r>
          </a:p>
          <a:p>
            <a:pPr rtl="0">
              <a:spcAft>
                <a:spcPts val="100"/>
              </a:spcAft>
              <a:buFont typeface="Arial" panose="020B0604020202020204" pitchFamily="34" charset="0"/>
              <a:buChar char="•"/>
            </a:pPr>
            <a:r>
              <a:rPr lang="fr-FR"/>
              <a:t>Les protocoles de couche application sont utilisés par les périphériques source et de destination pendant une session de communication. </a:t>
            </a:r>
          </a:p>
          <a:p>
            <a:pPr rtl="0">
              <a:spcAft>
                <a:spcPts val="100"/>
              </a:spcAft>
              <a:buFont typeface="Arial" panose="020B0604020202020204" pitchFamily="34" charset="0"/>
              <a:buChar char="•"/>
            </a:pPr>
            <a:r>
              <a:rPr lang="fr-FR"/>
              <a:t>Pour que les communications aboutissent, les protocoles de couche application qui sont implémentés sur les hôtes source et destination doivent être compatibles.</a:t>
            </a:r>
          </a:p>
        </p:txBody>
      </p:sp>
      <p:sp>
        <p:nvSpPr>
          <p:cNvPr id="2" name="TextBox 1">
            <a:extLst>
              <a:ext uri="{FF2B5EF4-FFF2-40B4-BE49-F238E27FC236}">
                <a16:creationId xmlns:a16="http://schemas.microsoft.com/office/drawing/2014/main" id="{BFA33B45-7E2E-C844-B75C-0C283F5D9945}"/>
              </a:ext>
            </a:extLst>
          </p:cNvPr>
          <p:cNvSpPr txBox="1"/>
          <p:nvPr/>
        </p:nvSpPr>
        <p:spPr>
          <a:xfrm>
            <a:off x="145357" y="2844011"/>
            <a:ext cx="2778148" cy="1877437"/>
          </a:xfrm>
          <a:prstGeom prst="rect">
            <a:avLst/>
          </a:prstGeom>
          <a:noFill/>
        </p:spPr>
        <p:txBody>
          <a:bodyPr wrap="square" rtlCol="0">
            <a:spAutoFit/>
          </a:bodyPr>
          <a:lstStyle/>
          <a:p>
            <a:pPr rtl="0"/>
            <a:r>
              <a:rPr lang="fr-FR" sz="1400" b="1"/>
              <a:t>Nom du système</a:t>
            </a:r>
          </a:p>
          <a:p>
            <a:pPr rtl="0"/>
            <a:r>
              <a:rPr lang="fr-FR" sz="1400" b="1"/>
              <a:t>DNS - Système de noms de domaine (ou service)</a:t>
            </a:r>
          </a:p>
          <a:p>
            <a:pPr marL="285750" indent="-285750" rtl="0">
              <a:buFont typeface="Arial" panose="020B0604020202020204" pitchFamily="34" charset="0"/>
              <a:buChar char="•"/>
            </a:pPr>
            <a:r>
              <a:rPr lang="fr-FR" sz="1400"/>
              <a:t>TCP, client UDP 53</a:t>
            </a:r>
          </a:p>
          <a:p>
            <a:pPr marL="285750" indent="-285750" rtl="0">
              <a:buFont typeface="Arial" panose="020B0604020202020204" pitchFamily="34" charset="0"/>
              <a:buChar char="•"/>
            </a:pPr>
            <a:r>
              <a:rPr lang="fr-FR" sz="1400"/>
              <a:t>Traduit des noms de domaines (par exemple, cisco.com) en adresses IP</a:t>
            </a:r>
          </a:p>
          <a:p>
            <a:endParaRPr lang="en-US" dirty="0"/>
          </a:p>
        </p:txBody>
      </p:sp>
      <p:sp>
        <p:nvSpPr>
          <p:cNvPr id="5" name="TextBox 4">
            <a:extLst>
              <a:ext uri="{FF2B5EF4-FFF2-40B4-BE49-F238E27FC236}">
                <a16:creationId xmlns:a16="http://schemas.microsoft.com/office/drawing/2014/main" id="{8C955B07-A719-A04C-8C8F-47B5733AF80F}"/>
              </a:ext>
            </a:extLst>
          </p:cNvPr>
          <p:cNvSpPr txBox="1"/>
          <p:nvPr/>
        </p:nvSpPr>
        <p:spPr>
          <a:xfrm>
            <a:off x="2998027" y="2844011"/>
            <a:ext cx="2778148" cy="1762021"/>
          </a:xfrm>
          <a:prstGeom prst="rect">
            <a:avLst/>
          </a:prstGeom>
          <a:noFill/>
        </p:spPr>
        <p:txBody>
          <a:bodyPr wrap="square" rtlCol="0">
            <a:spAutoFit/>
          </a:bodyPr>
          <a:lstStyle/>
          <a:p>
            <a:pPr rtl="0"/>
            <a:r>
              <a:rPr lang="fr-FR" sz="1400" b="1"/>
              <a:t>Config. hôte</a:t>
            </a:r>
          </a:p>
          <a:p>
            <a:pPr rtl="0"/>
            <a:r>
              <a:rPr lang="fr-FR" sz="1400" b="1"/>
              <a:t>DHCP - Protocole de configuration dynamique de l'hôte</a:t>
            </a:r>
          </a:p>
          <a:p>
            <a:pPr marL="285750" indent="-285750" rtl="0">
              <a:buFont typeface="Arial" panose="020B0604020202020204" pitchFamily="34" charset="0"/>
              <a:buChar char="•"/>
            </a:pPr>
            <a:r>
              <a:rPr lang="fr-FR" sz="1400"/>
              <a:t>Client UDP 68, serveur 67</a:t>
            </a:r>
          </a:p>
          <a:p>
            <a:pPr marL="285750" indent="-285750" rtl="0">
              <a:buFont typeface="Arial" panose="020B0604020202020204" pitchFamily="34" charset="0"/>
              <a:buChar char="•"/>
            </a:pPr>
            <a:r>
              <a:rPr lang="fr-FR" sz="1400"/>
              <a:t>Attribue dynamiquement des adresses IP d’être réutilisées si elles ne sont pas nécessaires.</a:t>
            </a:r>
          </a:p>
          <a:p>
            <a:endParaRPr lang="en-US" sz="1050" dirty="0"/>
          </a:p>
        </p:txBody>
      </p:sp>
      <p:sp>
        <p:nvSpPr>
          <p:cNvPr id="6" name="TextBox 5">
            <a:extLst>
              <a:ext uri="{FF2B5EF4-FFF2-40B4-BE49-F238E27FC236}">
                <a16:creationId xmlns:a16="http://schemas.microsoft.com/office/drawing/2014/main" id="{9EE9647B-E504-3E41-A27C-4972CD070E33}"/>
              </a:ext>
            </a:extLst>
          </p:cNvPr>
          <p:cNvSpPr txBox="1"/>
          <p:nvPr/>
        </p:nvSpPr>
        <p:spPr>
          <a:xfrm>
            <a:off x="6078828" y="2844011"/>
            <a:ext cx="2919815" cy="1977464"/>
          </a:xfrm>
          <a:prstGeom prst="rect">
            <a:avLst/>
          </a:prstGeom>
          <a:noFill/>
        </p:spPr>
        <p:txBody>
          <a:bodyPr wrap="square" rtlCol="0">
            <a:spAutoFit/>
          </a:bodyPr>
          <a:lstStyle/>
          <a:p>
            <a:pPr rtl="0"/>
            <a:r>
              <a:rPr lang="fr-FR" sz="1400" b="1"/>
              <a:t>Web</a:t>
            </a:r>
          </a:p>
          <a:p>
            <a:pPr rtl="0"/>
            <a:r>
              <a:rPr lang="fr-FR" sz="1400" b="1"/>
              <a:t>HTTP- Protocole de Transfert Hypertexte.</a:t>
            </a:r>
          </a:p>
          <a:p>
            <a:pPr marL="285750" indent="-285750" rtl="0">
              <a:buFont typeface="Arial" panose="020B0604020202020204" pitchFamily="34" charset="0"/>
              <a:buChar char="•"/>
            </a:pPr>
            <a:r>
              <a:rPr lang="fr-FR" sz="1400"/>
              <a:t>TCP 80, 8080</a:t>
            </a:r>
          </a:p>
          <a:p>
            <a:pPr marL="285750" indent="-285750" rtl="0">
              <a:buFont typeface="Arial" panose="020B0604020202020204" pitchFamily="34" charset="0"/>
              <a:buChar char="•"/>
            </a:pPr>
            <a:r>
              <a:rPr lang="fr-FR" sz="1400"/>
              <a:t>Ensemble de règles permettant d'échanger du texte, des graphiques, des sons, des vidéos et autres fichiers multimédia sur le web.</a:t>
            </a:r>
          </a:p>
          <a:p>
            <a:endParaRPr lang="en-US" sz="1050" dirty="0"/>
          </a:p>
        </p:txBody>
      </p:sp>
    </p:spTree>
    <p:custDataLst>
      <p:tags r:id="rId1"/>
    </p:custDataLst>
    <p:extLst>
      <p:ext uri="{BB962C8B-B14F-4D97-AF65-F5344CB8AC3E}">
        <p14:creationId xmlns:p14="http://schemas.microsoft.com/office/powerpoint/2010/main" val="411678066"/>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8231464" cy="929640"/>
          </a:xfrm>
        </p:spPr>
        <p:txBody>
          <a:bodyPr/>
          <a:lstStyle/>
          <a:p>
            <a:pPr rtl="0"/>
            <a:r>
              <a:rPr lang="fr-FR" sz="4000">
                <a:solidFill>
                  <a:schemeClr val="accent5">
                    <a:lumMod val="40000"/>
                    <a:lumOff val="60000"/>
                  </a:schemeClr>
                </a:solidFill>
              </a:rPr>
              <a:t>15.2 Peer-to-Peer</a:t>
            </a:r>
          </a:p>
        </p:txBody>
      </p:sp>
    </p:spTree>
    <p:custDataLst>
      <p:tags r:id="rId1"/>
    </p:custDataLst>
    <p:extLst>
      <p:ext uri="{BB962C8B-B14F-4D97-AF65-F5344CB8AC3E}">
        <p14:creationId xmlns:p14="http://schemas.microsoft.com/office/powerpoint/2010/main" val="3488985433"/>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0"/>
            <a:r>
              <a:rPr lang="fr-FR" sz="1600"/>
              <a:t>Peer-to-Peer</a:t>
            </a:r>
            <a:br>
              <a:rPr lang="en-US" altLang="en-US" dirty="0"/>
            </a:br>
            <a:r>
              <a:rPr lang="fr-FR"/>
              <a:t>Modèle client-serveur</a:t>
            </a:r>
          </a:p>
        </p:txBody>
      </p:sp>
      <p:sp>
        <p:nvSpPr>
          <p:cNvPr id="8195" name="Rectangle 6"/>
          <p:cNvSpPr>
            <a:spLocks noGrp="1" noChangeArrowheads="1"/>
          </p:cNvSpPr>
          <p:nvPr>
            <p:ph idx="1"/>
          </p:nvPr>
        </p:nvSpPr>
        <p:spPr>
          <a:xfrm>
            <a:off x="522435" y="798944"/>
            <a:ext cx="7938985" cy="1532132"/>
          </a:xfrm>
        </p:spPr>
        <p:txBody>
          <a:bodyPr/>
          <a:lstStyle/>
          <a:p>
            <a:pPr rtl="0">
              <a:buFont typeface="Arial" panose="020B0604020202020204" pitchFamily="34" charset="0"/>
              <a:buChar char="•"/>
            </a:pPr>
            <a:r>
              <a:rPr lang="fr-FR"/>
              <a:t>Les processus client et serveur sont considérés comme faisant partie de la couche application.</a:t>
            </a:r>
          </a:p>
          <a:p>
            <a:pPr rtl="0">
              <a:buFont typeface="Arial" panose="020B0604020202020204" pitchFamily="34" charset="0"/>
              <a:buChar char="•"/>
            </a:pPr>
            <a:r>
              <a:rPr lang="fr-FR"/>
              <a:t>Dans le modèle client/serveur, le périphérique qui envoie une requête d'informations est nommé client et celui qui répond à la requête est nommé serveur.</a:t>
            </a:r>
          </a:p>
          <a:p>
            <a:pPr rtl="0">
              <a:buFont typeface="Arial" panose="020B0604020202020204" pitchFamily="34" charset="0"/>
              <a:buChar char="•"/>
            </a:pPr>
            <a:r>
              <a:rPr lang="fr-FR"/>
              <a:t>Les protocoles de couche application décrivent le format des requêtes et des réponses entre clients et serveurs.</a:t>
            </a:r>
          </a:p>
          <a:p>
            <a:pPr>
              <a:buFont typeface="Arial" panose="020B0604020202020204" pitchFamily="34" charset="0"/>
              <a:buChar char="•"/>
            </a:pPr>
            <a:endParaRPr lang="en-US" dirty="0"/>
          </a:p>
          <a:p>
            <a:pPr>
              <a:buFont typeface="Arial" panose="020B0604020202020204" pitchFamily="34" charset="0"/>
              <a:buChar char="•"/>
            </a:pPr>
            <a:endParaRPr lang="en-US" dirty="0"/>
          </a:p>
        </p:txBody>
      </p:sp>
      <p:pic>
        <p:nvPicPr>
          <p:cNvPr id="2" name="Picture 1">
            <a:extLst>
              <a:ext uri="{FF2B5EF4-FFF2-40B4-BE49-F238E27FC236}">
                <a16:creationId xmlns:a16="http://schemas.microsoft.com/office/drawing/2014/main" id="{6C470CF8-4501-904B-8DE6-0F1D8E3034F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371725" y="2490356"/>
            <a:ext cx="4400550" cy="1854200"/>
          </a:xfrm>
          <a:prstGeom prst="rect">
            <a:avLst/>
          </a:prstGeom>
        </p:spPr>
      </p:pic>
    </p:spTree>
    <p:custDataLst>
      <p:tags r:id="rId1"/>
    </p:custDataLst>
    <p:extLst>
      <p:ext uri="{BB962C8B-B14F-4D97-AF65-F5344CB8AC3E}">
        <p14:creationId xmlns:p14="http://schemas.microsoft.com/office/powerpoint/2010/main" val="3707270558"/>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0"/>
            <a:r>
              <a:rPr lang="fr-FR" sz="1600"/>
              <a:t>Peer-to-Peer</a:t>
            </a:r>
            <a:br>
              <a:rPr lang="en-US" altLang="en-US" dirty="0"/>
            </a:br>
            <a:r>
              <a:rPr lang="fr-FR"/>
              <a:t>Réseaux peer to peer</a:t>
            </a:r>
          </a:p>
        </p:txBody>
      </p:sp>
      <p:sp>
        <p:nvSpPr>
          <p:cNvPr id="7" name="Rectangle 6">
            <a:extLst>
              <a:ext uri="{FF2B5EF4-FFF2-40B4-BE49-F238E27FC236}">
                <a16:creationId xmlns:a16="http://schemas.microsoft.com/office/drawing/2014/main" id="{1E3EA599-9EF6-BE44-900E-A2949CF66BC2}"/>
              </a:ext>
            </a:extLst>
          </p:cNvPr>
          <p:cNvSpPr>
            <a:spLocks noGrp="1" noChangeArrowheads="1"/>
          </p:cNvSpPr>
          <p:nvPr>
            <p:ph idx="1"/>
          </p:nvPr>
        </p:nvSpPr>
        <p:spPr>
          <a:xfrm>
            <a:off x="268448" y="915554"/>
            <a:ext cx="8373276" cy="1891339"/>
          </a:xfrm>
        </p:spPr>
        <p:txBody>
          <a:bodyPr/>
          <a:lstStyle/>
          <a:p>
            <a:pPr rtl="0">
              <a:spcAft>
                <a:spcPts val="100"/>
              </a:spcAft>
              <a:buFont typeface="Arial" panose="020B0604020202020204" pitchFamily="34" charset="0"/>
              <a:buChar char="•"/>
            </a:pPr>
            <a:r>
              <a:rPr lang="fr-FR"/>
              <a:t>Dans un réseau peer to peer, deux ordinateurs au plus sont connectés via un réseau et peuvent partager des ressources (par exemple, des imprimantes et des fichiers) sans disposer de serveur dédié.</a:t>
            </a:r>
          </a:p>
          <a:p>
            <a:pPr rtl="0">
              <a:spcAft>
                <a:spcPts val="100"/>
              </a:spcAft>
              <a:buFont typeface="Arial" panose="020B0604020202020204" pitchFamily="34" charset="0"/>
              <a:buChar char="•"/>
            </a:pPr>
            <a:r>
              <a:rPr lang="fr-FR"/>
              <a:t>Chaque périphérique terminal connecté (ou « homologue ») peut opérer à la fois en tant que serveur et en tant que client.</a:t>
            </a:r>
          </a:p>
          <a:p>
            <a:pPr rtl="0">
              <a:spcAft>
                <a:spcPts val="100"/>
              </a:spcAft>
              <a:buFont typeface="Arial" panose="020B0604020202020204" pitchFamily="34" charset="0"/>
              <a:buChar char="•"/>
            </a:pPr>
            <a:r>
              <a:rPr lang="fr-FR"/>
              <a:t>Un ordinateur peut remplir le rôle de serveur pour une transaction tout en servant simultanément de client pour un autre ordinateur. Les rôles de client et de serveur sont définis en fonction de chaque requête.</a:t>
            </a:r>
          </a:p>
          <a:p>
            <a:pPr marL="0" indent="0">
              <a:buNone/>
            </a:pPr>
            <a:endParaRPr lang="en-US" dirty="0"/>
          </a:p>
        </p:txBody>
      </p:sp>
      <p:pic>
        <p:nvPicPr>
          <p:cNvPr id="2" name="Picture 1">
            <a:extLst>
              <a:ext uri="{FF2B5EF4-FFF2-40B4-BE49-F238E27FC236}">
                <a16:creationId xmlns:a16="http://schemas.microsoft.com/office/drawing/2014/main" id="{CDB08D3F-6E0D-7042-88B0-EA3C9FB8858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186189" y="2923504"/>
            <a:ext cx="4771622" cy="1542606"/>
          </a:xfrm>
          <a:prstGeom prst="rect">
            <a:avLst/>
          </a:prstGeom>
        </p:spPr>
      </p:pic>
    </p:spTree>
    <p:custDataLst>
      <p:tags r:id="rId1"/>
    </p:custDataLst>
    <p:extLst>
      <p:ext uri="{BB962C8B-B14F-4D97-AF65-F5344CB8AC3E}">
        <p14:creationId xmlns:p14="http://schemas.microsoft.com/office/powerpoint/2010/main" val="4274422524"/>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 y="118872"/>
            <a:ext cx="9144000" cy="592921"/>
          </a:xfrm>
        </p:spPr>
        <p:txBody>
          <a:bodyPr/>
          <a:lstStyle/>
          <a:p>
            <a:pPr rtl="0"/>
            <a:r>
              <a:rPr lang="fr-FR" sz="1600"/>
              <a:t>Peer-to-Peer</a:t>
            </a:r>
            <a:br>
              <a:rPr lang="en-US" altLang="en-US" sz="1600" dirty="0"/>
            </a:br>
            <a:r>
              <a:rPr lang="fr-FR"/>
              <a:t>Applications peer to peer</a:t>
            </a:r>
          </a:p>
        </p:txBody>
      </p:sp>
      <p:sp>
        <p:nvSpPr>
          <p:cNvPr id="6" name="Rectangle 6">
            <a:extLst>
              <a:ext uri="{FF2B5EF4-FFF2-40B4-BE49-F238E27FC236}">
                <a16:creationId xmlns:a16="http://schemas.microsoft.com/office/drawing/2014/main" id="{9FD26DA6-0FF9-5641-9731-B0A4BDCFDDE7}"/>
              </a:ext>
            </a:extLst>
          </p:cNvPr>
          <p:cNvSpPr>
            <a:spLocks noGrp="1" noChangeArrowheads="1"/>
          </p:cNvSpPr>
          <p:nvPr>
            <p:ph idx="1"/>
          </p:nvPr>
        </p:nvSpPr>
        <p:spPr>
          <a:xfrm>
            <a:off x="247337" y="867157"/>
            <a:ext cx="8649325" cy="1104128"/>
          </a:xfrm>
        </p:spPr>
        <p:txBody>
          <a:bodyPr/>
          <a:lstStyle/>
          <a:p>
            <a:pPr rtl="0">
              <a:buFont typeface="Arial" panose="020B0604020202020204" pitchFamily="34" charset="0"/>
              <a:buChar char="•"/>
            </a:pPr>
            <a:r>
              <a:rPr lang="fr-FR"/>
              <a:t>Une application peer-to-peer (P2P) permet à un périphérique d'agir à la fois en tant que client et serveur dans une même communication.</a:t>
            </a:r>
          </a:p>
          <a:p>
            <a:pPr rtl="0">
              <a:buFont typeface="Arial" panose="020B0604020202020204" pitchFamily="34" charset="0"/>
              <a:buChar char="•"/>
            </a:pPr>
            <a:r>
              <a:rPr lang="fr-FR"/>
              <a:t>Certaines applications P2P utilisent un système hybride où chaque pair accède à un serveur d'index pour obtenir l'emplacement d'une ressource stockée sur un autre pair.</a:t>
            </a:r>
          </a:p>
          <a:p>
            <a:pPr>
              <a:buFont typeface="Arial" panose="020B0604020202020204" pitchFamily="34" charset="0"/>
              <a:buChar char="•"/>
            </a:pPr>
            <a:endParaRPr lang="en-US" dirty="0"/>
          </a:p>
          <a:p>
            <a:pPr>
              <a:buFont typeface="Arial" panose="020B0604020202020204" pitchFamily="34" charset="0"/>
              <a:buChar char="•"/>
            </a:pPr>
            <a:endParaRPr lang="en-US" altLang="ja-JP" dirty="0"/>
          </a:p>
        </p:txBody>
      </p:sp>
      <p:pic>
        <p:nvPicPr>
          <p:cNvPr id="2" name="Picture 1">
            <a:extLst>
              <a:ext uri="{FF2B5EF4-FFF2-40B4-BE49-F238E27FC236}">
                <a16:creationId xmlns:a16="http://schemas.microsoft.com/office/drawing/2014/main" id="{D4E54141-D701-6049-AE0B-A96CA6EC39C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752734" y="2138450"/>
            <a:ext cx="3638529" cy="2137893"/>
          </a:xfrm>
          <a:prstGeom prst="rect">
            <a:avLst/>
          </a:prstGeom>
        </p:spPr>
      </p:pic>
    </p:spTree>
    <p:custDataLst>
      <p:tags r:id="rId1"/>
    </p:custDataLst>
    <p:extLst>
      <p:ext uri="{BB962C8B-B14F-4D97-AF65-F5344CB8AC3E}">
        <p14:creationId xmlns:p14="http://schemas.microsoft.com/office/powerpoint/2010/main" val="1124275094"/>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098" name="Rectangle 33"/>
          <p:cNvSpPr>
            <a:spLocks noGrp="1" noChangeArrowheads="1"/>
          </p:cNvSpPr>
          <p:nvPr>
            <p:ph type="title"/>
          </p:nvPr>
        </p:nvSpPr>
        <p:spPr>
          <a:xfrm>
            <a:off x="1" y="50629"/>
            <a:ext cx="9144000" cy="757551"/>
          </a:xfrm>
        </p:spPr>
        <p:txBody>
          <a:bodyPr/>
          <a:lstStyle/>
          <a:p>
            <a:pPr rtl="0"/>
            <a:r>
              <a:rPr lang="fr-FR"/>
              <a:t>Instructor Materials – Module 15 Planning Guide</a:t>
            </a:r>
          </a:p>
        </p:txBody>
      </p:sp>
      <p:sp>
        <p:nvSpPr>
          <p:cNvPr id="4099" name="Rectangle 34"/>
          <p:cNvSpPr>
            <a:spLocks noGrp="1" noChangeArrowheads="1"/>
          </p:cNvSpPr>
          <p:nvPr>
            <p:ph idx="1"/>
          </p:nvPr>
        </p:nvSpPr>
        <p:spPr>
          <a:xfrm>
            <a:off x="145357" y="808179"/>
            <a:ext cx="8433035" cy="3773247"/>
          </a:xfrm>
        </p:spPr>
        <p:txBody>
          <a:bodyPr/>
          <a:lstStyle/>
          <a:p>
            <a:pPr marL="0" indent="0" rtl="0">
              <a:buNone/>
            </a:pPr>
            <a:r>
              <a:rPr lang="fr-FR"/>
              <a:t>This PowerPoint deck is divided in two parts:</a:t>
            </a:r>
          </a:p>
          <a:p>
            <a:pPr rtl="0">
              <a:buFont typeface="Arial" panose="020B0604020202020204" pitchFamily="34" charset="0"/>
              <a:buChar char="•"/>
            </a:pPr>
            <a:r>
              <a:rPr lang="fr-FR"/>
              <a:t>Instructor Planning Guide</a:t>
            </a:r>
          </a:p>
          <a:p>
            <a:pPr lvl="1" rtl="0">
              <a:buFont typeface="Arial" panose="020B0604020202020204" pitchFamily="34" charset="0"/>
              <a:buChar char="•"/>
            </a:pPr>
            <a:r>
              <a:rPr lang="fr-FR"/>
              <a:t>Information to help you become familiar with the module</a:t>
            </a:r>
          </a:p>
          <a:p>
            <a:pPr lvl="1" rtl="0">
              <a:buFont typeface="Arial" panose="020B0604020202020204" pitchFamily="34" charset="0"/>
              <a:buChar char="•"/>
            </a:pPr>
            <a:r>
              <a:rPr lang="fr-FR"/>
              <a:t>Teaching aids</a:t>
            </a:r>
          </a:p>
          <a:p>
            <a:pPr rtl="0">
              <a:buFont typeface="Arial" panose="020B0604020202020204" pitchFamily="34" charset="0"/>
              <a:buChar char="•"/>
            </a:pPr>
            <a:r>
              <a:rPr lang="fr-FR"/>
              <a:t>Instructor Class Presentation</a:t>
            </a:r>
          </a:p>
          <a:p>
            <a:pPr lvl="1" rtl="0">
              <a:buFont typeface="Arial" panose="020B0604020202020204" pitchFamily="34" charset="0"/>
              <a:buChar char="•"/>
            </a:pPr>
            <a:r>
              <a:rPr lang="fr-FR"/>
              <a:t>Optional slides that you can use in the classroom</a:t>
            </a:r>
          </a:p>
          <a:p>
            <a:pPr lvl="1" rtl="0">
              <a:buFont typeface="Arial" panose="020B0604020202020204" pitchFamily="34" charset="0"/>
              <a:buChar char="•"/>
            </a:pPr>
            <a:r>
              <a:rPr lang="fr-FR"/>
              <a:t>Begins on slide # 10</a:t>
            </a:r>
          </a:p>
          <a:p>
            <a:pPr marL="142875" lvl="1" indent="0" algn="ctr" rtl="0">
              <a:buNone/>
            </a:pPr>
            <a:r>
              <a:rPr lang="fr-FR" sz="1600" b="1"/>
              <a:t>Note</a:t>
            </a:r>
            <a:r>
              <a:rPr lang="fr-FR" sz="1600"/>
              <a:t>: Remove the Planning Guide from this presentation before sharing with anyone.</a:t>
            </a:r>
          </a:p>
          <a:p>
            <a:pPr marL="0" indent="0" rtl="0">
              <a:buNone/>
            </a:pPr>
            <a:r>
              <a:rPr lang="fr-FR" sz="1600" b="1">
                <a:solidFill>
                  <a:schemeClr val="accent4"/>
                </a:solidFill>
              </a:rPr>
              <a:t>For additional help and resources go to the Instructor Home Page and Course Resources for this course. You also can visit the professional development site on netacad.com, the official Cisco Networking Academy Facebook page, or Instructor Only FB group.</a:t>
            </a:r>
          </a:p>
        </p:txBody>
      </p:sp>
    </p:spTree>
    <p:custDataLst>
      <p:tags r:id="rId1"/>
    </p:custDataLst>
    <p:extLst>
      <p:ext uri="{BB962C8B-B14F-4D97-AF65-F5344CB8AC3E}">
        <p14:creationId xmlns:p14="http://schemas.microsoft.com/office/powerpoint/2010/main" val="2432817916"/>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rtl="0"/>
            <a:r>
              <a:rPr lang="fr-FR" sz="1600"/>
              <a:t>Peer-to-Peer</a:t>
            </a:r>
            <a:br>
              <a:rPr lang="en-US" altLang="en-US" sz="1600" dirty="0"/>
            </a:br>
            <a:r>
              <a:rPr lang="fr-FR"/>
              <a:t>Applications P2P communes</a:t>
            </a:r>
          </a:p>
        </p:txBody>
      </p:sp>
      <p:sp>
        <p:nvSpPr>
          <p:cNvPr id="6" name="Rectangle 6">
            <a:extLst>
              <a:ext uri="{FF2B5EF4-FFF2-40B4-BE49-F238E27FC236}">
                <a16:creationId xmlns:a16="http://schemas.microsoft.com/office/drawing/2014/main" id="{FDB50C7D-A789-1947-A197-D4C18A6B4C22}"/>
              </a:ext>
            </a:extLst>
          </p:cNvPr>
          <p:cNvSpPr>
            <a:spLocks noGrp="1" noChangeArrowheads="1"/>
          </p:cNvSpPr>
          <p:nvPr>
            <p:ph idx="1"/>
          </p:nvPr>
        </p:nvSpPr>
        <p:spPr>
          <a:xfrm>
            <a:off x="134337" y="896222"/>
            <a:ext cx="4096002" cy="3675778"/>
          </a:xfrm>
        </p:spPr>
        <p:txBody>
          <a:bodyPr/>
          <a:lstStyle/>
          <a:p>
            <a:pPr marL="0" indent="0" rtl="0">
              <a:buNone/>
            </a:pPr>
            <a:r>
              <a:rPr lang="fr-FR" sz="1600"/>
              <a:t>Avec les applications P2P, chaque ordinateur du réseau exécutant l'application peut servir de client ou de serveur pour les autres ordinateurs du réseau exécutant l'application.</a:t>
            </a:r>
          </a:p>
          <a:p>
            <a:pPr marL="0" indent="0" rtl="0">
              <a:buNone/>
            </a:pPr>
            <a:r>
              <a:rPr lang="fr-FR" sz="1600"/>
              <a:t>Les réseaux P2P communs comprennent les éléments suivants :</a:t>
            </a:r>
          </a:p>
          <a:p>
            <a:pPr lvl="2" rtl="0"/>
            <a:r>
              <a:rPr lang="fr-FR" sz="1600"/>
              <a:t>BitTorrent</a:t>
            </a:r>
          </a:p>
          <a:p>
            <a:pPr lvl="2" rtl="0"/>
            <a:r>
              <a:rPr lang="fr-FR" sz="1600"/>
              <a:t>Direct Connect</a:t>
            </a:r>
          </a:p>
          <a:p>
            <a:pPr lvl="2" rtl="0"/>
            <a:r>
              <a:rPr lang="fr-FR" sz="1600"/>
              <a:t>eDonkey</a:t>
            </a:r>
          </a:p>
          <a:p>
            <a:pPr lvl="2" rtl="0"/>
            <a:r>
              <a:rPr lang="fr-FR" sz="1600"/>
              <a:t>Freenet</a:t>
            </a:r>
          </a:p>
          <a:p>
            <a:pPr>
              <a:buFont typeface="Arial" panose="020B0604020202020204" pitchFamily="34" charset="0"/>
              <a:buChar char="•"/>
            </a:pPr>
            <a:endParaRPr lang="en-US" dirty="0"/>
          </a:p>
          <a:p>
            <a:pPr>
              <a:buFont typeface="Arial" panose="020B0604020202020204" pitchFamily="34" charset="0"/>
              <a:buChar char="•"/>
            </a:pPr>
            <a:endParaRPr lang="en-US" dirty="0"/>
          </a:p>
          <a:p>
            <a:pPr>
              <a:buFont typeface="Arial" panose="020B0604020202020204" pitchFamily="34" charset="0"/>
              <a:buChar char="•"/>
            </a:pPr>
            <a:endParaRPr lang="en-US" altLang="ja-JP" dirty="0"/>
          </a:p>
        </p:txBody>
      </p:sp>
      <p:pic>
        <p:nvPicPr>
          <p:cNvPr id="2" name="Picture 1">
            <a:extLst>
              <a:ext uri="{FF2B5EF4-FFF2-40B4-BE49-F238E27FC236}">
                <a16:creationId xmlns:a16="http://schemas.microsoft.com/office/drawing/2014/main" id="{7D7F0888-DF2E-AE42-83C2-96E5A5F3E74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72000" y="1167952"/>
            <a:ext cx="4096002" cy="2858793"/>
          </a:xfrm>
          <a:prstGeom prst="rect">
            <a:avLst/>
          </a:prstGeom>
        </p:spPr>
      </p:pic>
    </p:spTree>
    <p:custDataLst>
      <p:tags r:id="rId1"/>
    </p:custDataLst>
    <p:extLst>
      <p:ext uri="{BB962C8B-B14F-4D97-AF65-F5344CB8AC3E}">
        <p14:creationId xmlns:p14="http://schemas.microsoft.com/office/powerpoint/2010/main" val="2900830122"/>
      </p:ext>
    </p:extLst>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98320"/>
            <a:ext cx="8231464" cy="919480"/>
          </a:xfrm>
        </p:spPr>
        <p:txBody>
          <a:bodyPr/>
          <a:lstStyle/>
          <a:p>
            <a:pPr rtl="0"/>
            <a:r>
              <a:rPr lang="fr-FR" sz="4000">
                <a:solidFill>
                  <a:schemeClr val="accent5">
                    <a:lumMod val="40000"/>
                    <a:lumOff val="60000"/>
                  </a:schemeClr>
                </a:solidFill>
              </a:rPr>
              <a:t>15.3 Protocoles Web et messagerie</a:t>
            </a:r>
          </a:p>
        </p:txBody>
      </p:sp>
    </p:spTree>
    <p:custDataLst>
      <p:tags r:id="rId1"/>
    </p:custDataLst>
    <p:extLst>
      <p:ext uri="{BB962C8B-B14F-4D97-AF65-F5344CB8AC3E}">
        <p14:creationId xmlns:p14="http://schemas.microsoft.com/office/powerpoint/2010/main" val="3313693684"/>
      </p:ext>
    </p:extLst>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rtl="0"/>
            <a:r>
              <a:rPr lang="fr-FR" sz="1600"/>
              <a:t>Protocoles Web et messagerie</a:t>
            </a:r>
            <a:br>
              <a:rPr lang="en-US" dirty="0"/>
            </a:br>
            <a:r>
              <a:rPr lang="fr-FR"/>
              <a:t>Protocole de transfert hypertexte et langage de balisage hypertexte</a:t>
            </a:r>
          </a:p>
        </p:txBody>
      </p:sp>
      <p:sp>
        <p:nvSpPr>
          <p:cNvPr id="5" name="Rectangle 6">
            <a:extLst>
              <a:ext uri="{FF2B5EF4-FFF2-40B4-BE49-F238E27FC236}">
                <a16:creationId xmlns:a16="http://schemas.microsoft.com/office/drawing/2014/main" id="{8A3AB3B0-9D4C-4845-86A8-9CDB13B2A872}"/>
              </a:ext>
            </a:extLst>
          </p:cNvPr>
          <p:cNvSpPr>
            <a:spLocks noGrp="1" noChangeArrowheads="1"/>
          </p:cNvSpPr>
          <p:nvPr>
            <p:ph idx="1"/>
          </p:nvPr>
        </p:nvSpPr>
        <p:spPr>
          <a:xfrm>
            <a:off x="334850" y="934540"/>
            <a:ext cx="8253749" cy="1525324"/>
          </a:xfrm>
        </p:spPr>
        <p:txBody>
          <a:bodyPr/>
          <a:lstStyle/>
          <a:p>
            <a:pPr marL="0" indent="0" rtl="0">
              <a:buNone/>
            </a:pPr>
            <a:r>
              <a:rPr lang="fr-FR"/>
              <a:t>Lorsqu'une adresse web ou un localisateur de ressources uniformes (URL) est tapé dans un navigateur web, celui-ci établit une connexion avec le service web. Le service Web s'exécute sur le serveur qui utilise le protocole HTTP. </a:t>
            </a:r>
          </a:p>
          <a:p>
            <a:pPr marL="0" indent="0" rtl="0">
              <a:buNone/>
            </a:pPr>
            <a:r>
              <a:rPr lang="fr-FR"/>
              <a:t>Pour mieux comprendre l'interaction entre le navigateur web et le serveur web, examinez comment une page web s'affiche dans un navigateur.</a:t>
            </a:r>
          </a:p>
        </p:txBody>
      </p:sp>
      <p:sp>
        <p:nvSpPr>
          <p:cNvPr id="4" name="TextBox 3">
            <a:extLst>
              <a:ext uri="{FF2B5EF4-FFF2-40B4-BE49-F238E27FC236}">
                <a16:creationId xmlns:a16="http://schemas.microsoft.com/office/drawing/2014/main" id="{6196067A-572A-4C4F-B832-9A9F19BF3066}"/>
              </a:ext>
            </a:extLst>
          </p:cNvPr>
          <p:cNvSpPr txBox="1"/>
          <p:nvPr/>
        </p:nvSpPr>
        <p:spPr>
          <a:xfrm>
            <a:off x="334850" y="2683636"/>
            <a:ext cx="3168204" cy="1769715"/>
          </a:xfrm>
          <a:prstGeom prst="rect">
            <a:avLst/>
          </a:prstGeom>
          <a:noFill/>
        </p:spPr>
        <p:txBody>
          <a:bodyPr wrap="square" rtlCol="0">
            <a:spAutoFit/>
          </a:bodyPr>
          <a:lstStyle/>
          <a:p>
            <a:pPr rtl="0"/>
            <a:r>
              <a:rPr lang="fr-FR" sz="1400" b="1"/>
              <a:t>Étape 1 </a:t>
            </a:r>
          </a:p>
          <a:p>
            <a:pPr rtl="0"/>
            <a:r>
              <a:rPr lang="fr-FR" sz="1400"/>
              <a:t>Le navigateur commence par interpréter les trois parties de l’adresse URL :</a:t>
            </a:r>
          </a:p>
          <a:p>
            <a:pPr marL="171450" indent="-171450" rtl="0">
              <a:buFont typeface="Arial" panose="020B0604020202020204" pitchFamily="34" charset="0"/>
              <a:buChar char="•"/>
            </a:pPr>
            <a:r>
              <a:rPr lang="fr-FR" sz="1400"/>
              <a:t>http (protocole ou schéma)</a:t>
            </a:r>
          </a:p>
          <a:p>
            <a:pPr marL="171450" indent="-171450" rtl="0">
              <a:buFont typeface="Arial" panose="020B0604020202020204" pitchFamily="34" charset="0"/>
              <a:buChar char="•"/>
            </a:pPr>
            <a:r>
              <a:rPr lang="fr-FR" sz="1400"/>
              <a:t>www.cisco.com (nom du serveur)</a:t>
            </a:r>
          </a:p>
          <a:p>
            <a:pPr marL="171450" indent="-171450" rtl="0">
              <a:buFont typeface="Arial" panose="020B0604020202020204" pitchFamily="34" charset="0"/>
              <a:buChar char="•"/>
            </a:pPr>
            <a:r>
              <a:rPr lang="fr-FR" sz="1400"/>
              <a:t>index.html (nom du fichier demandé)</a:t>
            </a:r>
          </a:p>
          <a:p>
            <a:endParaRPr lang="en-US" sz="1100" dirty="0"/>
          </a:p>
        </p:txBody>
      </p:sp>
      <p:pic>
        <p:nvPicPr>
          <p:cNvPr id="6" name="Picture 5">
            <a:extLst>
              <a:ext uri="{FF2B5EF4-FFF2-40B4-BE49-F238E27FC236}">
                <a16:creationId xmlns:a16="http://schemas.microsoft.com/office/drawing/2014/main" id="{399E13E8-DE12-DD41-92E8-798BC05E150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53486" y="2571750"/>
            <a:ext cx="4476750" cy="1206500"/>
          </a:xfrm>
          <a:prstGeom prst="rect">
            <a:avLst/>
          </a:prstGeom>
        </p:spPr>
      </p:pic>
    </p:spTree>
    <p:custDataLst>
      <p:tags r:id="rId1"/>
    </p:custDataLst>
    <p:extLst>
      <p:ext uri="{BB962C8B-B14F-4D97-AF65-F5344CB8AC3E}">
        <p14:creationId xmlns:p14="http://schemas.microsoft.com/office/powerpoint/2010/main" val="3061454137"/>
      </p:ext>
    </p:extLst>
  </p:cSld>
  <p:clrMapOvr>
    <a:masterClrMapping/>
  </p:clrMapOvr>
  <p:transitio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rtl="0"/>
            <a:r>
              <a:rPr lang="fr-FR" sz="1600"/>
              <a:t>Protocoles Web et messagerie</a:t>
            </a:r>
            <a:br>
              <a:rPr lang="en-US" dirty="0"/>
            </a:br>
            <a:r>
              <a:rPr lang="fr-FR" sz="2300"/>
              <a:t>Protocole de transfert hypertexte et langage de balisage hypertexte (suite)</a:t>
            </a:r>
            <a:r>
              <a:rPr lang="fr-FR" sz="1600"/>
              <a:t> </a:t>
            </a:r>
          </a:p>
        </p:txBody>
      </p:sp>
      <p:sp>
        <p:nvSpPr>
          <p:cNvPr id="4" name="TextBox 3">
            <a:extLst>
              <a:ext uri="{FF2B5EF4-FFF2-40B4-BE49-F238E27FC236}">
                <a16:creationId xmlns:a16="http://schemas.microsoft.com/office/drawing/2014/main" id="{6196067A-572A-4C4F-B832-9A9F19BF3066}"/>
              </a:ext>
            </a:extLst>
          </p:cNvPr>
          <p:cNvSpPr txBox="1"/>
          <p:nvPr/>
        </p:nvSpPr>
        <p:spPr>
          <a:xfrm>
            <a:off x="516764" y="955923"/>
            <a:ext cx="3168204" cy="2416046"/>
          </a:xfrm>
          <a:prstGeom prst="rect">
            <a:avLst/>
          </a:prstGeom>
          <a:noFill/>
        </p:spPr>
        <p:txBody>
          <a:bodyPr wrap="square" rtlCol="0">
            <a:spAutoFit/>
          </a:bodyPr>
          <a:lstStyle/>
          <a:p>
            <a:pPr rtl="0"/>
            <a:r>
              <a:rPr lang="fr-FR" sz="1400" b="1"/>
              <a:t>Étape 2</a:t>
            </a:r>
          </a:p>
          <a:p>
            <a:pPr rtl="0"/>
            <a:r>
              <a:rPr lang="fr-FR" sz="1400"/>
              <a:t>Le navigateur vérifie ensuite avec un serveur de noms pour convertir l'adresse www.cisco.com en une adresse numérique, qu'il utilise pour se connecter au serveur. </a:t>
            </a:r>
          </a:p>
          <a:p>
            <a:endParaRPr lang="en-US" sz="1400" dirty="0"/>
          </a:p>
          <a:p>
            <a:pPr rtl="0"/>
            <a:r>
              <a:rPr lang="fr-FR" sz="1400"/>
              <a:t>Le client initie une requête HTTP à un serveur en envoyant une requête GET au serveur et demande le fichier index.html.</a:t>
            </a:r>
          </a:p>
          <a:p>
            <a:endParaRPr lang="en-US" sz="1100" dirty="0"/>
          </a:p>
        </p:txBody>
      </p:sp>
      <p:pic>
        <p:nvPicPr>
          <p:cNvPr id="7" name="Picture 6">
            <a:extLst>
              <a:ext uri="{FF2B5EF4-FFF2-40B4-BE49-F238E27FC236}">
                <a16:creationId xmlns:a16="http://schemas.microsoft.com/office/drawing/2014/main" id="{BF487A90-5A1C-274B-90DE-43979B0B390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6349" y="3262810"/>
            <a:ext cx="3369034" cy="1240461"/>
          </a:xfrm>
          <a:prstGeom prst="rect">
            <a:avLst/>
          </a:prstGeom>
        </p:spPr>
      </p:pic>
      <p:sp>
        <p:nvSpPr>
          <p:cNvPr id="8" name="TextBox 7">
            <a:extLst>
              <a:ext uri="{FF2B5EF4-FFF2-40B4-BE49-F238E27FC236}">
                <a16:creationId xmlns:a16="http://schemas.microsoft.com/office/drawing/2014/main" id="{CB2C7754-EDF8-784D-8B24-183FB4E7C181}"/>
              </a:ext>
            </a:extLst>
          </p:cNvPr>
          <p:cNvSpPr txBox="1"/>
          <p:nvPr/>
        </p:nvSpPr>
        <p:spPr>
          <a:xfrm>
            <a:off x="4572000" y="955923"/>
            <a:ext cx="3940935" cy="954107"/>
          </a:xfrm>
          <a:prstGeom prst="rect">
            <a:avLst/>
          </a:prstGeom>
          <a:noFill/>
        </p:spPr>
        <p:txBody>
          <a:bodyPr wrap="square" rtlCol="0">
            <a:spAutoFit/>
          </a:bodyPr>
          <a:lstStyle/>
          <a:p>
            <a:pPr rtl="0"/>
            <a:r>
              <a:rPr lang="fr-FR" sz="1400" b="1"/>
              <a:t>Étape 3</a:t>
            </a:r>
          </a:p>
          <a:p>
            <a:pPr rtl="0"/>
            <a:r>
              <a:rPr lang="fr-FR" sz="1400"/>
              <a:t>En réponse à la demande, le serveur envoie le code HTML de cette page Web au navigateur.</a:t>
            </a:r>
          </a:p>
        </p:txBody>
      </p:sp>
      <p:pic>
        <p:nvPicPr>
          <p:cNvPr id="9" name="Picture 8">
            <a:extLst>
              <a:ext uri="{FF2B5EF4-FFF2-40B4-BE49-F238E27FC236}">
                <a16:creationId xmlns:a16="http://schemas.microsoft.com/office/drawing/2014/main" id="{82613A1E-1EE0-894A-BCCD-1143E27C29B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60566" y="2182901"/>
            <a:ext cx="3565839" cy="2159819"/>
          </a:xfrm>
          <a:prstGeom prst="rect">
            <a:avLst/>
          </a:prstGeom>
        </p:spPr>
      </p:pic>
    </p:spTree>
    <p:custDataLst>
      <p:tags r:id="rId1"/>
    </p:custDataLst>
    <p:extLst>
      <p:ext uri="{BB962C8B-B14F-4D97-AF65-F5344CB8AC3E}">
        <p14:creationId xmlns:p14="http://schemas.microsoft.com/office/powerpoint/2010/main" val="888927082"/>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rtl="0"/>
            <a:r>
              <a:rPr lang="fr-FR" sz="1600"/>
              <a:t>Protocoles Web et messagerie</a:t>
            </a:r>
            <a:br>
              <a:rPr lang="en-US" dirty="0"/>
            </a:br>
            <a:r>
              <a:rPr lang="fr-FR" sz="2300"/>
              <a:t>Protocole de transfert hypertexte et langage de balisage hypertexte (suite)</a:t>
            </a:r>
            <a:r>
              <a:rPr lang="fr-FR" sz="1600"/>
              <a:t> </a:t>
            </a:r>
          </a:p>
        </p:txBody>
      </p:sp>
      <p:sp>
        <p:nvSpPr>
          <p:cNvPr id="4" name="TextBox 3">
            <a:extLst>
              <a:ext uri="{FF2B5EF4-FFF2-40B4-BE49-F238E27FC236}">
                <a16:creationId xmlns:a16="http://schemas.microsoft.com/office/drawing/2014/main" id="{6196067A-572A-4C4F-B832-9A9F19BF3066}"/>
              </a:ext>
            </a:extLst>
          </p:cNvPr>
          <p:cNvSpPr txBox="1"/>
          <p:nvPr/>
        </p:nvSpPr>
        <p:spPr>
          <a:xfrm>
            <a:off x="796953" y="993939"/>
            <a:ext cx="7105475" cy="692497"/>
          </a:xfrm>
          <a:prstGeom prst="rect">
            <a:avLst/>
          </a:prstGeom>
          <a:noFill/>
        </p:spPr>
        <p:txBody>
          <a:bodyPr wrap="square" rtlCol="0">
            <a:spAutoFit/>
          </a:bodyPr>
          <a:lstStyle/>
          <a:p>
            <a:pPr rtl="0"/>
            <a:r>
              <a:rPr lang="fr-FR" sz="1400" b="1"/>
              <a:t>Étape 4</a:t>
            </a:r>
          </a:p>
          <a:p>
            <a:pPr rtl="0"/>
            <a:r>
              <a:rPr lang="fr-FR" sz="1400"/>
              <a:t>Le navigateur déchiffre le code HTML et met en forme la page pour la fenêtre du navigateur</a:t>
            </a:r>
          </a:p>
          <a:p>
            <a:endParaRPr lang="en-US" sz="1100" dirty="0"/>
          </a:p>
        </p:txBody>
      </p:sp>
      <p:pic>
        <p:nvPicPr>
          <p:cNvPr id="2" name="Picture 1">
            <a:extLst>
              <a:ext uri="{FF2B5EF4-FFF2-40B4-BE49-F238E27FC236}">
                <a16:creationId xmlns:a16="http://schemas.microsoft.com/office/drawing/2014/main" id="{F0523439-CB19-8747-988D-F0DE366D211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11863" y="2011215"/>
            <a:ext cx="4695989" cy="2271806"/>
          </a:xfrm>
          <a:prstGeom prst="rect">
            <a:avLst/>
          </a:prstGeom>
        </p:spPr>
      </p:pic>
    </p:spTree>
    <p:custDataLst>
      <p:tags r:id="rId1"/>
    </p:custDataLst>
    <p:extLst>
      <p:ext uri="{BB962C8B-B14F-4D97-AF65-F5344CB8AC3E}">
        <p14:creationId xmlns:p14="http://schemas.microsoft.com/office/powerpoint/2010/main" val="4367644"/>
      </p:ext>
    </p:extLst>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rtl="0"/>
            <a:r>
              <a:rPr lang="fr-FR" sz="1600"/>
              <a:t>Protocoles Web et messagerie</a:t>
            </a:r>
            <a:br>
              <a:rPr lang="en-US" dirty="0"/>
            </a:br>
            <a:r>
              <a:rPr lang="fr-FR"/>
              <a:t> HTTP et HTTPS</a:t>
            </a:r>
          </a:p>
        </p:txBody>
      </p:sp>
      <p:sp>
        <p:nvSpPr>
          <p:cNvPr id="5" name="Rectangle 6">
            <a:extLst>
              <a:ext uri="{FF2B5EF4-FFF2-40B4-BE49-F238E27FC236}">
                <a16:creationId xmlns:a16="http://schemas.microsoft.com/office/drawing/2014/main" id="{8A3AB3B0-9D4C-4845-86A8-9CDB13B2A872}"/>
              </a:ext>
            </a:extLst>
          </p:cNvPr>
          <p:cNvSpPr>
            <a:spLocks noGrp="1" noChangeArrowheads="1"/>
          </p:cNvSpPr>
          <p:nvPr>
            <p:ph idx="1"/>
          </p:nvPr>
        </p:nvSpPr>
        <p:spPr>
          <a:xfrm>
            <a:off x="254451" y="798944"/>
            <a:ext cx="3923266" cy="3833192"/>
          </a:xfrm>
        </p:spPr>
        <p:txBody>
          <a:bodyPr/>
          <a:lstStyle/>
          <a:p>
            <a:pPr marL="0" indent="0" rtl="0">
              <a:buNone/>
            </a:pPr>
            <a:r>
              <a:rPr lang="fr-FR" sz="1600"/>
              <a:t>HTTP est un protocole de requête/réponse qui spécifie les types de message utilisés pour cette communication. </a:t>
            </a:r>
          </a:p>
          <a:p>
            <a:pPr marL="0" indent="0" rtl="0">
              <a:buNone/>
            </a:pPr>
            <a:r>
              <a:rPr lang="fr-FR" sz="1600"/>
              <a:t>Les trois types de messages courants sont GET, POST et PUT .</a:t>
            </a:r>
          </a:p>
          <a:p>
            <a:pPr lvl="2" rtl="0">
              <a:buFont typeface="Arial" panose="020B0604020202020204" pitchFamily="34" charset="0"/>
              <a:buChar char="•"/>
            </a:pPr>
            <a:r>
              <a:rPr lang="fr-FR" sz="1600" b="1"/>
              <a:t>GET</a:t>
            </a:r>
            <a:r>
              <a:rPr lang="fr-FR" sz="1600"/>
              <a:t> - une requête du client pour obtenir des données. Un client (navigateur web) envoie le message GET au serveur web pour demander des pages HTML.</a:t>
            </a:r>
          </a:p>
          <a:p>
            <a:pPr lvl="2" rtl="0">
              <a:buFont typeface="Arial" panose="020B0604020202020204" pitchFamily="34" charset="0"/>
              <a:buChar char="•"/>
            </a:pPr>
            <a:r>
              <a:rPr lang="fr-FR" sz="1600" b="1"/>
              <a:t>POST</a:t>
            </a:r>
            <a:r>
              <a:rPr lang="fr-FR" sz="1600"/>
              <a:t> - Cette fonction permet de télécharger des fichiers de données sur le serveur web, par exemple des données de formulaires.</a:t>
            </a:r>
          </a:p>
          <a:p>
            <a:pPr lvl="2" rtl="0">
              <a:buFont typeface="Arial" panose="020B0604020202020204" pitchFamily="34" charset="0"/>
              <a:buChar char="•"/>
            </a:pPr>
            <a:r>
              <a:rPr lang="fr-FR" sz="1600" b="1"/>
              <a:t>PUT</a:t>
            </a:r>
            <a:r>
              <a:rPr lang="fr-FR" sz="1600"/>
              <a:t> - télécharge des ressources ou du contenu vers le serveur web, comme une image.</a:t>
            </a:r>
          </a:p>
          <a:p>
            <a:pPr>
              <a:buFont typeface="Arial" panose="020B0604020202020204" pitchFamily="34" charset="0"/>
              <a:buChar char="•"/>
            </a:pPr>
            <a:endParaRPr lang="en-US" dirty="0"/>
          </a:p>
        </p:txBody>
      </p:sp>
      <p:sp>
        <p:nvSpPr>
          <p:cNvPr id="4" name="TextBox 3">
            <a:extLst>
              <a:ext uri="{FF2B5EF4-FFF2-40B4-BE49-F238E27FC236}">
                <a16:creationId xmlns:a16="http://schemas.microsoft.com/office/drawing/2014/main" id="{03A5A68B-2DFD-284C-BC56-64FDC9705E1D}"/>
              </a:ext>
            </a:extLst>
          </p:cNvPr>
          <p:cNvSpPr txBox="1"/>
          <p:nvPr/>
        </p:nvSpPr>
        <p:spPr>
          <a:xfrm>
            <a:off x="4947804" y="3893472"/>
            <a:ext cx="3381381" cy="738664"/>
          </a:xfrm>
          <a:prstGeom prst="rect">
            <a:avLst/>
          </a:prstGeom>
          <a:noFill/>
        </p:spPr>
        <p:txBody>
          <a:bodyPr wrap="square" rtlCol="0">
            <a:spAutoFit/>
          </a:bodyPr>
          <a:lstStyle/>
          <a:p>
            <a:pPr rtl="0"/>
            <a:r>
              <a:rPr lang="fr-FR" sz="1400" b="1"/>
              <a:t>Remarque: </a:t>
            </a:r>
            <a:r>
              <a:rPr lang="fr-FR" sz="1400"/>
              <a:t>HTTP n'est pas un protocole sécurisé. Pour les communications sécurisées envoyées sur Internet, le protocole HTTPS doit être utilisé. </a:t>
            </a:r>
          </a:p>
        </p:txBody>
      </p:sp>
      <p:pic>
        <p:nvPicPr>
          <p:cNvPr id="2" name="Picture 1">
            <a:extLst>
              <a:ext uri="{FF2B5EF4-FFF2-40B4-BE49-F238E27FC236}">
                <a16:creationId xmlns:a16="http://schemas.microsoft.com/office/drawing/2014/main" id="{E80FE66E-3BA3-1147-9B07-9B55ED14D79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72000" y="1309296"/>
            <a:ext cx="4132991" cy="2524908"/>
          </a:xfrm>
          <a:prstGeom prst="rect">
            <a:avLst/>
          </a:prstGeom>
        </p:spPr>
      </p:pic>
    </p:spTree>
    <p:custDataLst>
      <p:tags r:id="rId1"/>
    </p:custDataLst>
    <p:extLst>
      <p:ext uri="{BB962C8B-B14F-4D97-AF65-F5344CB8AC3E}">
        <p14:creationId xmlns:p14="http://schemas.microsoft.com/office/powerpoint/2010/main" val="1588145085"/>
      </p:ext>
    </p:extLst>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rtl="0"/>
            <a:r>
              <a:rPr lang="fr-FR" sz="1600"/>
              <a:t>Protocoles Web et messagerie</a:t>
            </a:r>
            <a:br>
              <a:rPr lang="en-US" dirty="0"/>
            </a:br>
            <a:r>
              <a:rPr lang="fr-FR"/>
              <a:t> les protocoles de la messagerie</a:t>
            </a:r>
          </a:p>
        </p:txBody>
      </p:sp>
      <p:sp>
        <p:nvSpPr>
          <p:cNvPr id="5" name="Rectangle 6">
            <a:extLst>
              <a:ext uri="{FF2B5EF4-FFF2-40B4-BE49-F238E27FC236}">
                <a16:creationId xmlns:a16="http://schemas.microsoft.com/office/drawing/2014/main" id="{8A3AB3B0-9D4C-4845-86A8-9CDB13B2A872}"/>
              </a:ext>
            </a:extLst>
          </p:cNvPr>
          <p:cNvSpPr>
            <a:spLocks noGrp="1" noChangeArrowheads="1"/>
          </p:cNvSpPr>
          <p:nvPr>
            <p:ph idx="1"/>
          </p:nvPr>
        </p:nvSpPr>
        <p:spPr>
          <a:xfrm>
            <a:off x="201337" y="798944"/>
            <a:ext cx="4177480" cy="3593582"/>
          </a:xfrm>
        </p:spPr>
        <p:txBody>
          <a:bodyPr/>
          <a:lstStyle/>
          <a:p>
            <a:pPr marL="0" indent="0" rtl="0">
              <a:buNone/>
            </a:pPr>
            <a:r>
              <a:rPr lang="fr-FR" sz="1600"/>
              <a:t>Le courriel est une méthode de stockage et de transfert qui permet d'envoyer, de stocker et de récupérer des messages électroniques à travers un réseau. Les messages électroniques sont stockés dans des bases de données sur des serveurs de messagerie. Les clients de messagerie communiquent avec les serveurs de messagerie pour envoyer et recevoir des messages.</a:t>
            </a:r>
          </a:p>
          <a:p>
            <a:pPr marL="0" indent="0" rtl="0">
              <a:buNone/>
            </a:pPr>
            <a:r>
              <a:rPr lang="fr-FR" sz="1600"/>
              <a:t>Les protocoles de messagerie utilisés pour le fonctionnement sont les suivants: </a:t>
            </a:r>
          </a:p>
          <a:p>
            <a:pPr lvl="2" rtl="0">
              <a:buFont typeface="Arial" panose="020B0604020202020204" pitchFamily="34" charset="0"/>
              <a:buChar char="•"/>
            </a:pPr>
            <a:r>
              <a:rPr lang="fr-FR" sz="1600"/>
              <a:t>⁪Protocole SMTP (Simple Mail Transfer Protocol) (SMTP) pour envoyer des e-mails.</a:t>
            </a:r>
          </a:p>
          <a:p>
            <a:pPr lvl="2" rtl="0">
              <a:buFont typeface="Arial" panose="020B0604020202020204" pitchFamily="34" charset="0"/>
              <a:buChar char="•"/>
            </a:pPr>
            <a:r>
              <a:rPr lang="fr-FR" sz="1600"/>
              <a:t>Post Office Protocol (POP) &amp; IMAP — utilisé pour les clients pour recevoir du courrier.</a:t>
            </a:r>
          </a:p>
        </p:txBody>
      </p:sp>
      <p:pic>
        <p:nvPicPr>
          <p:cNvPr id="7" name="Picture 6">
            <a:extLst>
              <a:ext uri="{FF2B5EF4-FFF2-40B4-BE49-F238E27FC236}">
                <a16:creationId xmlns:a16="http://schemas.microsoft.com/office/drawing/2014/main" id="{9262A158-1A2F-834B-AA99-AC8B6A2F065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65185" y="1182807"/>
            <a:ext cx="3931776" cy="2777885"/>
          </a:xfrm>
          <a:prstGeom prst="rect">
            <a:avLst/>
          </a:prstGeom>
        </p:spPr>
      </p:pic>
    </p:spTree>
    <p:custDataLst>
      <p:tags r:id="rId1"/>
    </p:custDataLst>
    <p:extLst>
      <p:ext uri="{BB962C8B-B14F-4D97-AF65-F5344CB8AC3E}">
        <p14:creationId xmlns:p14="http://schemas.microsoft.com/office/powerpoint/2010/main" val="1519708071"/>
      </p:ext>
    </p:extLst>
  </p:cSld>
  <p:clrMapOvr>
    <a:masterClrMapping/>
  </p:clrMapOvr>
  <p:transition spd="slow">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41393"/>
            <a:ext cx="9144000" cy="757551"/>
          </a:xfrm>
        </p:spPr>
        <p:txBody>
          <a:bodyPr/>
          <a:lstStyle/>
          <a:p>
            <a:pPr rtl="0"/>
            <a:r>
              <a:rPr lang="fr-FR" sz="1600"/>
              <a:t>Protocoles Web et messagerie</a:t>
            </a:r>
            <a:br>
              <a:rPr lang="en-US" dirty="0"/>
            </a:br>
            <a:r>
              <a:rPr lang="fr-FR"/>
              <a:t>SMTP, POP et IMAP</a:t>
            </a:r>
          </a:p>
        </p:txBody>
      </p:sp>
      <p:sp>
        <p:nvSpPr>
          <p:cNvPr id="5" name="Rectangle 6">
            <a:extLst>
              <a:ext uri="{FF2B5EF4-FFF2-40B4-BE49-F238E27FC236}">
                <a16:creationId xmlns:a16="http://schemas.microsoft.com/office/drawing/2014/main" id="{0508BDD6-5B8B-CF4E-B525-A3D2A9FA98A2}"/>
              </a:ext>
            </a:extLst>
          </p:cNvPr>
          <p:cNvSpPr>
            <a:spLocks noGrp="1" noChangeArrowheads="1"/>
          </p:cNvSpPr>
          <p:nvPr>
            <p:ph idx="1"/>
          </p:nvPr>
        </p:nvSpPr>
        <p:spPr>
          <a:xfrm>
            <a:off x="159391" y="798944"/>
            <a:ext cx="4010823" cy="3811693"/>
          </a:xfrm>
        </p:spPr>
        <p:txBody>
          <a:bodyPr/>
          <a:lstStyle/>
          <a:p>
            <a:pPr marL="171450" indent="-171450" rtl="0">
              <a:buFont typeface="Arial" panose="020B0604020202020204" pitchFamily="34" charset="0"/>
              <a:buChar char="•"/>
            </a:pPr>
            <a:r>
              <a:rPr lang="fr-FR"/>
              <a:t>Lorsqu'un client envoie un e-mail, le processus SMTP client se connecte à un processus SMTP serveur sur le port réservé 25. </a:t>
            </a:r>
          </a:p>
          <a:p>
            <a:pPr marL="171450" indent="-171450" rtl="0">
              <a:buFont typeface="Arial" panose="020B0604020202020204" pitchFamily="34" charset="0"/>
              <a:buChar char="•"/>
            </a:pPr>
            <a:r>
              <a:rPr lang="fr-FR"/>
              <a:t>Une fois la connexion établie, le client essaie d'envoyer l'e-mail au serveur via la connexion. </a:t>
            </a:r>
          </a:p>
          <a:p>
            <a:pPr marL="171450" indent="-171450" rtl="0">
              <a:buFont typeface="Arial" panose="020B0604020202020204" pitchFamily="34" charset="0"/>
              <a:buChar char="•"/>
            </a:pPr>
            <a:r>
              <a:rPr lang="fr-FR"/>
              <a:t>Lorsque le serveur reçoit le message, il place celui-ci dans un compte local, si le destinataire est local, ou transfère le message vers un autre serveur de messagerie.</a:t>
            </a:r>
          </a:p>
          <a:p>
            <a:pPr marL="171450" indent="-171450" rtl="0">
              <a:buFont typeface="Arial" panose="020B0604020202020204" pitchFamily="34" charset="0"/>
              <a:buChar char="•"/>
            </a:pPr>
            <a:r>
              <a:rPr lang="fr-FR"/>
              <a:t>Le serveur de courrier électronique de destination peut ne pas être en ligne ou peut être occupé. Par conséquent, le protocole SMTP met le message en attente pour envoi ultérieur. </a:t>
            </a:r>
          </a:p>
          <a:p>
            <a:pPr marL="0" indent="0">
              <a:buNone/>
            </a:pPr>
            <a:endParaRPr lang="en-US" sz="1400" dirty="0"/>
          </a:p>
        </p:txBody>
      </p:sp>
      <p:sp>
        <p:nvSpPr>
          <p:cNvPr id="10" name="TextBox 9">
            <a:extLst>
              <a:ext uri="{FF2B5EF4-FFF2-40B4-BE49-F238E27FC236}">
                <a16:creationId xmlns:a16="http://schemas.microsoft.com/office/drawing/2014/main" id="{896280D7-3AAC-2F4F-A10C-2BF65CDD24A5}"/>
              </a:ext>
            </a:extLst>
          </p:cNvPr>
          <p:cNvSpPr txBox="1"/>
          <p:nvPr/>
        </p:nvSpPr>
        <p:spPr>
          <a:xfrm>
            <a:off x="4173731" y="3698225"/>
            <a:ext cx="4604510" cy="738664"/>
          </a:xfrm>
          <a:prstGeom prst="rect">
            <a:avLst/>
          </a:prstGeom>
          <a:noFill/>
        </p:spPr>
        <p:txBody>
          <a:bodyPr wrap="square" rtlCol="0">
            <a:spAutoFit/>
          </a:bodyPr>
          <a:lstStyle/>
          <a:p>
            <a:pPr rtl="0"/>
            <a:r>
              <a:rPr lang="fr-FR" sz="1400" b="1"/>
              <a:t>Remarque</a:t>
            </a:r>
            <a:r>
              <a:rPr lang="fr-FR" sz="1400"/>
              <a:t>: les formats de message SMTP nécessitent un en-tête de message (adresse électronique du destinataire et adresse électronique de l'expéditeur) et un corps de message.</a:t>
            </a:r>
          </a:p>
        </p:txBody>
      </p:sp>
      <p:pic>
        <p:nvPicPr>
          <p:cNvPr id="2" name="Picture 1">
            <a:extLst>
              <a:ext uri="{FF2B5EF4-FFF2-40B4-BE49-F238E27FC236}">
                <a16:creationId xmlns:a16="http://schemas.microsoft.com/office/drawing/2014/main" id="{66221D30-2DD5-7848-A041-0C1604ECB20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02354" y="1148020"/>
            <a:ext cx="3804455" cy="2276797"/>
          </a:xfrm>
          <a:prstGeom prst="rect">
            <a:avLst/>
          </a:prstGeom>
        </p:spPr>
      </p:pic>
    </p:spTree>
    <p:custDataLst>
      <p:tags r:id="rId1"/>
    </p:custDataLst>
    <p:extLst>
      <p:ext uri="{BB962C8B-B14F-4D97-AF65-F5344CB8AC3E}">
        <p14:creationId xmlns:p14="http://schemas.microsoft.com/office/powerpoint/2010/main" val="818232113"/>
      </p:ext>
    </p:extLst>
  </p:cSld>
  <p:clrMapOvr>
    <a:masterClrMapping/>
  </p:clrMapOvr>
  <p:transition spd="slow">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41393"/>
            <a:ext cx="9144000" cy="757551"/>
          </a:xfrm>
        </p:spPr>
        <p:txBody>
          <a:bodyPr/>
          <a:lstStyle/>
          <a:p>
            <a:pPr rtl="0"/>
            <a:r>
              <a:rPr lang="fr-FR" sz="1600"/>
              <a:t>Protocoles Web et messagerie</a:t>
            </a:r>
            <a:br>
              <a:rPr lang="en-US" dirty="0"/>
            </a:br>
            <a:r>
              <a:rPr lang="fr-FR"/>
              <a:t>SMTP, POP et IMAP (suite) </a:t>
            </a:r>
          </a:p>
        </p:txBody>
      </p:sp>
      <p:sp>
        <p:nvSpPr>
          <p:cNvPr id="5" name="Rectangle 6">
            <a:extLst>
              <a:ext uri="{FF2B5EF4-FFF2-40B4-BE49-F238E27FC236}">
                <a16:creationId xmlns:a16="http://schemas.microsoft.com/office/drawing/2014/main" id="{0508BDD6-5B8B-CF4E-B525-A3D2A9FA98A2}"/>
              </a:ext>
            </a:extLst>
          </p:cNvPr>
          <p:cNvSpPr>
            <a:spLocks noGrp="1" noChangeArrowheads="1"/>
          </p:cNvSpPr>
          <p:nvPr>
            <p:ph idx="1"/>
          </p:nvPr>
        </p:nvSpPr>
        <p:spPr>
          <a:xfrm>
            <a:off x="157904" y="720550"/>
            <a:ext cx="8288844" cy="646331"/>
          </a:xfrm>
        </p:spPr>
        <p:txBody>
          <a:bodyPr/>
          <a:lstStyle/>
          <a:p>
            <a:pPr marL="0" indent="0" rtl="0">
              <a:buNone/>
            </a:pPr>
            <a:r>
              <a:rPr lang="fr-FR" sz="1600"/>
              <a:t>Le protocole POP (Post Office Protocol) est utilisé par une application pour récupérer le courrier électronique à partir d'un serveur de messagerie. Lorsque le courrier est téléchargé du serveur vers le client en utilisant le protocole POP, les messages sont alors supprimés sur le serveur. </a:t>
            </a:r>
          </a:p>
        </p:txBody>
      </p:sp>
      <p:sp>
        <p:nvSpPr>
          <p:cNvPr id="4" name="TextBox 3">
            <a:extLst>
              <a:ext uri="{FF2B5EF4-FFF2-40B4-BE49-F238E27FC236}">
                <a16:creationId xmlns:a16="http://schemas.microsoft.com/office/drawing/2014/main" id="{5180BF74-693D-A948-BA3D-E75F2787A14C}"/>
              </a:ext>
            </a:extLst>
          </p:cNvPr>
          <p:cNvSpPr txBox="1"/>
          <p:nvPr/>
        </p:nvSpPr>
        <p:spPr>
          <a:xfrm>
            <a:off x="181087" y="1445276"/>
            <a:ext cx="4121239" cy="3631763"/>
          </a:xfrm>
          <a:prstGeom prst="rect">
            <a:avLst/>
          </a:prstGeom>
          <a:noFill/>
        </p:spPr>
        <p:txBody>
          <a:bodyPr wrap="square" rtlCol="0">
            <a:spAutoFit/>
          </a:bodyPr>
          <a:lstStyle/>
          <a:p>
            <a:pPr marL="360362" lvl="1" indent="-171450" rtl="0">
              <a:spcAft>
                <a:spcPts val="600"/>
              </a:spcAft>
              <a:buFont typeface="Arial" panose="020B0604020202020204" pitchFamily="34" charset="0"/>
              <a:buChar char="•"/>
            </a:pPr>
            <a:r>
              <a:rPr lang="fr-FR" sz="1600"/>
              <a:t>Le serveur démarre le service POP en écoutant passivement les éventuelles requêtes de connexion client sur le port TCP 110. </a:t>
            </a:r>
          </a:p>
          <a:p>
            <a:pPr marL="360362" lvl="1" indent="-171450" rtl="0">
              <a:spcAft>
                <a:spcPts val="600"/>
              </a:spcAft>
              <a:buFont typeface="Arial" panose="020B0604020202020204" pitchFamily="34" charset="0"/>
              <a:buChar char="•"/>
            </a:pPr>
            <a:r>
              <a:rPr lang="fr-FR" sz="1600"/>
              <a:t>Lorsqu'un client souhaite utiliser le service, il envoie une requête d'établissement de connexion TCP au serveur.</a:t>
            </a:r>
          </a:p>
          <a:p>
            <a:pPr marL="360362" lvl="1" indent="-171450" rtl="0">
              <a:spcAft>
                <a:spcPts val="600"/>
              </a:spcAft>
              <a:buFont typeface="Arial" panose="020B0604020202020204" pitchFamily="34" charset="0"/>
              <a:buChar char="•"/>
            </a:pPr>
            <a:r>
              <a:rPr lang="fr-FR" sz="1600"/>
              <a:t>Une fois la connexion établie, le serveur POP envoie un message de bienvenue. </a:t>
            </a:r>
          </a:p>
          <a:p>
            <a:pPr marL="360362" lvl="1" indent="-171450" rtl="0">
              <a:spcAft>
                <a:spcPts val="600"/>
              </a:spcAft>
              <a:buFont typeface="Arial" panose="020B0604020202020204" pitchFamily="34" charset="0"/>
              <a:buChar char="•"/>
            </a:pPr>
            <a:r>
              <a:rPr lang="fr-FR" sz="1600"/>
              <a:t>Le client et le serveur POP échangent alors des commandes et des réponses jusqu'à ce que la connexion soit fermée ou abandonnée.</a:t>
            </a:r>
          </a:p>
          <a:p>
            <a:endParaRPr lang="en-US" dirty="0"/>
          </a:p>
        </p:txBody>
      </p:sp>
      <p:sp>
        <p:nvSpPr>
          <p:cNvPr id="10" name="TextBox 9">
            <a:extLst>
              <a:ext uri="{FF2B5EF4-FFF2-40B4-BE49-F238E27FC236}">
                <a16:creationId xmlns:a16="http://schemas.microsoft.com/office/drawing/2014/main" id="{896280D7-3AAC-2F4F-A10C-2BF65CDD24A5}"/>
              </a:ext>
            </a:extLst>
          </p:cNvPr>
          <p:cNvSpPr txBox="1"/>
          <p:nvPr/>
        </p:nvSpPr>
        <p:spPr>
          <a:xfrm>
            <a:off x="4302326" y="3995480"/>
            <a:ext cx="4604510" cy="646331"/>
          </a:xfrm>
          <a:prstGeom prst="rect">
            <a:avLst/>
          </a:prstGeom>
          <a:noFill/>
        </p:spPr>
        <p:txBody>
          <a:bodyPr wrap="square" rtlCol="0">
            <a:spAutoFit/>
          </a:bodyPr>
          <a:lstStyle/>
          <a:p>
            <a:pPr rtl="0"/>
            <a:r>
              <a:rPr lang="fr-FR" sz="1200"/>
              <a:t>Remarque : comme le POP ne stocke pas les messages, il n'est pas recommandé aux petites entreprises qui ont besoin d'une solution de sauvegarde centralisée.</a:t>
            </a:r>
          </a:p>
        </p:txBody>
      </p:sp>
      <p:pic>
        <p:nvPicPr>
          <p:cNvPr id="6" name="Picture 5">
            <a:extLst>
              <a:ext uri="{FF2B5EF4-FFF2-40B4-BE49-F238E27FC236}">
                <a16:creationId xmlns:a16="http://schemas.microsoft.com/office/drawing/2014/main" id="{C276C8FC-AA7E-4540-8C1B-7D30BA76690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59168" y="1537703"/>
            <a:ext cx="3690825" cy="2365350"/>
          </a:xfrm>
          <a:prstGeom prst="rect">
            <a:avLst/>
          </a:prstGeom>
        </p:spPr>
      </p:pic>
    </p:spTree>
    <p:custDataLst>
      <p:tags r:id="rId1"/>
    </p:custDataLst>
    <p:extLst>
      <p:ext uri="{BB962C8B-B14F-4D97-AF65-F5344CB8AC3E}">
        <p14:creationId xmlns:p14="http://schemas.microsoft.com/office/powerpoint/2010/main" val="943040641"/>
      </p:ext>
    </p:extLst>
  </p:cSld>
  <p:clrMapOvr>
    <a:masterClrMapping/>
  </p:clrMapOvr>
  <p:transition spd="slow">
    <p:wip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41393"/>
            <a:ext cx="9144000" cy="757551"/>
          </a:xfrm>
        </p:spPr>
        <p:txBody>
          <a:bodyPr/>
          <a:lstStyle/>
          <a:p>
            <a:pPr rtl="0"/>
            <a:r>
              <a:rPr lang="fr-FR" sz="1600"/>
              <a:t>Protocoles Web et messagerie</a:t>
            </a:r>
            <a:br>
              <a:rPr lang="en-US" dirty="0"/>
            </a:br>
            <a:r>
              <a:rPr lang="fr-FR"/>
              <a:t>SMTP, POP et IMAP (suite) </a:t>
            </a:r>
          </a:p>
        </p:txBody>
      </p:sp>
      <p:sp>
        <p:nvSpPr>
          <p:cNvPr id="5" name="Rectangle 6">
            <a:extLst>
              <a:ext uri="{FF2B5EF4-FFF2-40B4-BE49-F238E27FC236}">
                <a16:creationId xmlns:a16="http://schemas.microsoft.com/office/drawing/2014/main" id="{0508BDD6-5B8B-CF4E-B525-A3D2A9FA98A2}"/>
              </a:ext>
            </a:extLst>
          </p:cNvPr>
          <p:cNvSpPr>
            <a:spLocks noGrp="1" noChangeArrowheads="1"/>
          </p:cNvSpPr>
          <p:nvPr>
            <p:ph idx="1"/>
          </p:nvPr>
        </p:nvSpPr>
        <p:spPr>
          <a:xfrm>
            <a:off x="365759" y="798944"/>
            <a:ext cx="3804455" cy="3811693"/>
          </a:xfrm>
        </p:spPr>
        <p:txBody>
          <a:bodyPr/>
          <a:lstStyle/>
          <a:p>
            <a:pPr marL="0" indent="0" rtl="0">
              <a:buNone/>
            </a:pPr>
            <a:r>
              <a:rPr lang="fr-FR" sz="1600"/>
              <a:t>Le protocole de messagerie IMAP (Internet Message Access Protocol) décrit une autre méthode de récupération des messages électroniques.</a:t>
            </a:r>
          </a:p>
          <a:p>
            <a:pPr marL="171450" indent="-171450" rtl="0">
              <a:buFont typeface="Arial" panose="020B0604020202020204" pitchFamily="34" charset="0"/>
              <a:buChar char="•"/>
            </a:pPr>
            <a:r>
              <a:rPr lang="fr-FR" sz="1600"/>
              <a:t>Contrairement au protocole POP, lorsqu'un utilisateur se connecte à un serveur IMAP, des copies des messages sont téléchargées dans l'application cliente. Les messages originaux sont conservés sur le serveur jusqu'à ce qu'ils soient supprimés manuellement. </a:t>
            </a:r>
          </a:p>
          <a:p>
            <a:pPr marL="171450" indent="-171450" rtl="0">
              <a:buFont typeface="Arial" panose="020B0604020202020204" pitchFamily="34" charset="0"/>
              <a:buChar char="•"/>
            </a:pPr>
            <a:r>
              <a:rPr lang="fr-FR" sz="1600"/>
              <a:t> Lorsqu'un utilisateur décide de supprimer un message, le serveur synchronise cette action et supprime le message du serveur.</a:t>
            </a:r>
          </a:p>
          <a:p>
            <a:pPr marL="171450" indent="-171450">
              <a:buFont typeface="Arial" panose="020B0604020202020204" pitchFamily="34" charset="0"/>
              <a:buChar char="•"/>
            </a:pPr>
            <a:endParaRPr lang="en-US" sz="1400" dirty="0"/>
          </a:p>
        </p:txBody>
      </p:sp>
      <p:pic>
        <p:nvPicPr>
          <p:cNvPr id="4" name="Picture 3">
            <a:extLst>
              <a:ext uri="{FF2B5EF4-FFF2-40B4-BE49-F238E27FC236}">
                <a16:creationId xmlns:a16="http://schemas.microsoft.com/office/drawing/2014/main" id="{33D3C51F-9248-F141-809D-8ED8CD72475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72000" y="1190312"/>
            <a:ext cx="4013820" cy="2762876"/>
          </a:xfrm>
          <a:prstGeom prst="rect">
            <a:avLst/>
          </a:prstGeom>
        </p:spPr>
      </p:pic>
    </p:spTree>
    <p:custDataLst>
      <p:tags r:id="rId1"/>
    </p:custDataLst>
    <p:extLst>
      <p:ext uri="{BB962C8B-B14F-4D97-AF65-F5344CB8AC3E}">
        <p14:creationId xmlns:p14="http://schemas.microsoft.com/office/powerpoint/2010/main" val="3173301384"/>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2EDE137-350D-6D47-BD51-750CD198389A}"/>
              </a:ext>
            </a:extLst>
          </p:cNvPr>
          <p:cNvSpPr>
            <a:spLocks noGrp="1"/>
          </p:cNvSpPr>
          <p:nvPr>
            <p:ph idx="1"/>
          </p:nvPr>
        </p:nvSpPr>
        <p:spPr>
          <a:xfrm>
            <a:off x="144065" y="798945"/>
            <a:ext cx="8853286" cy="346366"/>
          </a:xfrm>
        </p:spPr>
        <p:txBody>
          <a:bodyPr/>
          <a:lstStyle/>
          <a:p>
            <a:pPr rtl="0"/>
            <a:r>
              <a:rPr lang="fr-FR"/>
              <a:t>To facilitate learning, the following features within the GUI may be included in this module:</a:t>
            </a:r>
          </a:p>
          <a:p>
            <a:endParaRPr lang="en-US" dirty="0"/>
          </a:p>
          <a:p>
            <a:endParaRPr lang="en-US" dirty="0"/>
          </a:p>
          <a:p>
            <a:pPr marL="0" indent="0">
              <a:buNone/>
            </a:pPr>
            <a:endParaRPr lang="en-US" dirty="0"/>
          </a:p>
        </p:txBody>
      </p:sp>
      <p:sp>
        <p:nvSpPr>
          <p:cNvPr id="3" name="Title 2">
            <a:extLst>
              <a:ext uri="{FF2B5EF4-FFF2-40B4-BE49-F238E27FC236}">
                <a16:creationId xmlns:a16="http://schemas.microsoft.com/office/drawing/2014/main" id="{D0DBD329-AB20-664C-9697-486FE5CED9B9}"/>
              </a:ext>
            </a:extLst>
          </p:cNvPr>
          <p:cNvSpPr>
            <a:spLocks noGrp="1"/>
          </p:cNvSpPr>
          <p:nvPr>
            <p:ph type="title"/>
          </p:nvPr>
        </p:nvSpPr>
        <p:spPr>
          <a:xfrm>
            <a:off x="0" y="189238"/>
            <a:ext cx="9144000" cy="609708"/>
          </a:xfrm>
        </p:spPr>
        <p:txBody>
          <a:bodyPr/>
          <a:lstStyle/>
          <a:p>
            <a:pPr rtl="0"/>
            <a:r>
              <a:rPr lang="fr-FR"/>
              <a:t>What to Expect in this Module</a:t>
            </a:r>
          </a:p>
        </p:txBody>
      </p:sp>
      <p:graphicFrame>
        <p:nvGraphicFramePr>
          <p:cNvPr id="4" name="Table 3">
            <a:extLst>
              <a:ext uri="{FF2B5EF4-FFF2-40B4-BE49-F238E27FC236}">
                <a16:creationId xmlns:a16="http://schemas.microsoft.com/office/drawing/2014/main" id="{24EE699F-A87C-2246-9235-C1DFDF6B2651}"/>
              </a:ext>
            </a:extLst>
          </p:cNvPr>
          <p:cNvGraphicFramePr>
            <a:graphicFrameLocks noGrp="1"/>
          </p:cNvGraphicFramePr>
          <p:nvPr/>
        </p:nvGraphicFramePr>
        <p:xfrm>
          <a:off x="301658" y="1145310"/>
          <a:ext cx="8557528" cy="3006492"/>
        </p:xfrm>
        <a:graphic>
          <a:graphicData uri="http://schemas.openxmlformats.org/drawingml/2006/table">
            <a:tbl>
              <a:tblPr firstRow="1" bandRow="1">
                <a:tableStyleId>{5C22544A-7EE6-4342-B048-85BDC9FD1C3A}</a:tableStyleId>
              </a:tblPr>
              <a:tblGrid>
                <a:gridCol w="2140558">
                  <a:extLst>
                    <a:ext uri="{9D8B030D-6E8A-4147-A177-3AD203B41FA5}">
                      <a16:colId xmlns:a16="http://schemas.microsoft.com/office/drawing/2014/main" val="200107645"/>
                    </a:ext>
                  </a:extLst>
                </a:gridCol>
                <a:gridCol w="6416970">
                  <a:extLst>
                    <a:ext uri="{9D8B030D-6E8A-4147-A177-3AD203B41FA5}">
                      <a16:colId xmlns:a16="http://schemas.microsoft.com/office/drawing/2014/main" val="2648404099"/>
                    </a:ext>
                  </a:extLst>
                </a:gridCol>
              </a:tblGrid>
              <a:tr h="265091">
                <a:tc>
                  <a:txBody>
                    <a:bodyPr/>
                    <a:lstStyle/>
                    <a:p>
                      <a:pPr rtl="0"/>
                      <a:r>
                        <a:rPr lang="fr-FR"/>
                        <a:t>Feature</a:t>
                      </a:r>
                    </a:p>
                  </a:txBody>
                  <a:tcPr/>
                </a:tc>
                <a:tc>
                  <a:txBody>
                    <a:bodyPr/>
                    <a:lstStyle/>
                    <a:p>
                      <a:pPr rtl="0"/>
                      <a:r>
                        <a:rPr lang="fr-FR"/>
                        <a:t>Description</a:t>
                      </a:r>
                    </a:p>
                  </a:txBody>
                  <a:tcPr/>
                </a:tc>
                <a:extLst>
                  <a:ext uri="{0D108BD9-81ED-4DB2-BD59-A6C34878D82A}">
                    <a16:rowId xmlns:a16="http://schemas.microsoft.com/office/drawing/2014/main" val="367710602"/>
                  </a:ext>
                </a:extLst>
              </a:tr>
              <a:tr h="331556">
                <a:tc>
                  <a:txBody>
                    <a:bodyPr/>
                    <a:lstStyle/>
                    <a:p>
                      <a:pPr algn="l" rtl="0" fontAlgn="b"/>
                      <a:r>
                        <a:rPr lang="fr-FR" sz="1400" b="0" i="0" u="none" strike="noStrike">
                          <a:solidFill>
                            <a:srgbClr val="000000"/>
                          </a:solidFill>
                          <a:effectLst/>
                          <a:latin typeface="+mn-lt"/>
                        </a:rPr>
                        <a:t>Animations</a:t>
                      </a:r>
                    </a:p>
                  </a:txBody>
                  <a:tcPr marL="9525" marR="9525" marT="9525" marB="0" anchor="b"/>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Expose learners to new skills and concepts.</a:t>
                      </a:r>
                    </a:p>
                  </a:txBody>
                  <a:tcPr/>
                </a:tc>
                <a:extLst>
                  <a:ext uri="{0D108BD9-81ED-4DB2-BD59-A6C34878D82A}">
                    <a16:rowId xmlns:a16="http://schemas.microsoft.com/office/drawing/2014/main" val="698835149"/>
                  </a:ext>
                </a:extLst>
              </a:tr>
              <a:tr h="37941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Videos</a:t>
                      </a:r>
                    </a:p>
                  </a:txBody>
                  <a:tcPr marL="9525" marR="9525" marT="9525" marB="0" anchor="b"/>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Expose learners to new skills and concepts.</a:t>
                      </a:r>
                    </a:p>
                  </a:txBody>
                  <a:tcPr/>
                </a:tc>
                <a:extLst>
                  <a:ext uri="{0D108BD9-81ED-4DB2-BD59-A6C34878D82A}">
                    <a16:rowId xmlns:a16="http://schemas.microsoft.com/office/drawing/2014/main" val="904576505"/>
                  </a:ext>
                </a:extLst>
              </a:tr>
              <a:tr h="26509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Check Your Understanding(CYU)</a:t>
                      </a:r>
                    </a:p>
                    <a:p>
                      <a:pPr algn="l" fontAlgn="b"/>
                      <a:endParaRPr lang="en-US" sz="1400" b="0" i="0" u="none" strike="noStrike" dirty="0">
                        <a:solidFill>
                          <a:srgbClr val="000000"/>
                        </a:solidFill>
                        <a:effectLst/>
                        <a:latin typeface="+mn-lt"/>
                      </a:endParaRPr>
                    </a:p>
                  </a:txBody>
                  <a:tcPr marL="9525" marR="9525" marT="9525" marB="0" anchor="b"/>
                </a:tc>
                <a:tc>
                  <a:txBody>
                    <a:bodyPr/>
                    <a:lstStyle/>
                    <a:p>
                      <a:pPr rtl="0"/>
                      <a:r>
                        <a:rPr lang="fr-FR"/>
                        <a:t>Per topic online quiz to help learners gauge content understanding. </a:t>
                      </a:r>
                    </a:p>
                  </a:txBody>
                  <a:tcPr/>
                </a:tc>
                <a:extLst>
                  <a:ext uri="{0D108BD9-81ED-4DB2-BD59-A6C34878D82A}">
                    <a16:rowId xmlns:a16="http://schemas.microsoft.com/office/drawing/2014/main" val="2876586054"/>
                  </a:ext>
                </a:extLst>
              </a:tr>
              <a:tr h="178145">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Interactive Activities</a:t>
                      </a:r>
                    </a:p>
                  </a:txBody>
                  <a:tcPr marL="9525" marR="9525" marT="9525" marB="0" anchor="b"/>
                </a:tc>
                <a:tc>
                  <a:txBody>
                    <a:bodyPr/>
                    <a:lstStyle/>
                    <a:p>
                      <a:pPr rtl="0"/>
                      <a:r>
                        <a:rPr lang="fr-FR"/>
                        <a:t>A variety of formats to help learners gauge content understanding.</a:t>
                      </a:r>
                    </a:p>
                  </a:txBody>
                  <a:tcPr/>
                </a:tc>
                <a:extLst>
                  <a:ext uri="{0D108BD9-81ED-4DB2-BD59-A6C34878D82A}">
                    <a16:rowId xmlns:a16="http://schemas.microsoft.com/office/drawing/2014/main" val="3454703549"/>
                  </a:ext>
                </a:extLst>
              </a:tr>
              <a:tr h="215293">
                <a:tc>
                  <a:txBody>
                    <a:bodyPr/>
                    <a:lstStyle/>
                    <a:p>
                      <a:pPr algn="l" rtl="0" fontAlgn="b"/>
                      <a:r>
                        <a:rPr lang="fr-FR" sz="1400" b="0" i="0" u="none" strike="noStrike">
                          <a:solidFill>
                            <a:srgbClr val="000000"/>
                          </a:solidFill>
                          <a:effectLst/>
                          <a:latin typeface="+mn-lt"/>
                        </a:rPr>
                        <a:t>Syntax Checker</a:t>
                      </a:r>
                    </a:p>
                  </a:txBody>
                  <a:tcPr marL="9525" marR="9525" marT="9525" marB="0" anchor="b"/>
                </a:tc>
                <a:tc>
                  <a:txBody>
                    <a:bodyPr/>
                    <a:lstStyle/>
                    <a:p>
                      <a:pPr rtl="0"/>
                      <a:r>
                        <a:rPr lang="fr-FR"/>
                        <a:t>Small simulations that expose learners to Cisco command line to practice configuration skills.</a:t>
                      </a:r>
                    </a:p>
                  </a:txBody>
                  <a:tcPr/>
                </a:tc>
                <a:extLst>
                  <a:ext uri="{0D108BD9-81ED-4DB2-BD59-A6C34878D82A}">
                    <a16:rowId xmlns:a16="http://schemas.microsoft.com/office/drawing/2014/main" val="2195331658"/>
                  </a:ext>
                </a:extLst>
              </a:tr>
              <a:tr h="265091">
                <a:tc>
                  <a:txBody>
                    <a:bodyPr/>
                    <a:lstStyle/>
                    <a:p>
                      <a:pPr algn="l" rtl="0" fontAlgn="b"/>
                      <a:r>
                        <a:rPr lang="fr-FR" sz="1400" b="0" i="0" u="none" strike="noStrike">
                          <a:solidFill>
                            <a:srgbClr val="000000"/>
                          </a:solidFill>
                          <a:effectLst/>
                          <a:latin typeface="+mn-lt"/>
                        </a:rPr>
                        <a:t>PT Activity</a:t>
                      </a:r>
                    </a:p>
                  </a:txBody>
                  <a:tcPr marL="9525" marR="9525" marT="9525" marB="0" anchor="b"/>
                </a:tc>
                <a:tc>
                  <a:txBody>
                    <a:bodyPr/>
                    <a:lstStyle/>
                    <a:p>
                      <a:pPr rtl="0"/>
                      <a:r>
                        <a:rPr lang="fr-FR"/>
                        <a:t>Simulation and modeling activities designed to explore, acquire, reinforce, and expand skills.</a:t>
                      </a:r>
                    </a:p>
                  </a:txBody>
                  <a:tcPr/>
                </a:tc>
                <a:extLst>
                  <a:ext uri="{0D108BD9-81ED-4DB2-BD59-A6C34878D82A}">
                    <a16:rowId xmlns:a16="http://schemas.microsoft.com/office/drawing/2014/main" val="3727131555"/>
                  </a:ext>
                </a:extLst>
              </a:tr>
            </a:tbl>
          </a:graphicData>
        </a:graphic>
      </p:graphicFrame>
    </p:spTree>
    <p:custDataLst>
      <p:tags r:id="rId1"/>
    </p:custDataLst>
    <p:extLst>
      <p:ext uri="{BB962C8B-B14F-4D97-AF65-F5344CB8AC3E}">
        <p14:creationId xmlns:p14="http://schemas.microsoft.com/office/powerpoint/2010/main" val="122153960"/>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8280314" cy="929640"/>
          </a:xfrm>
        </p:spPr>
        <p:txBody>
          <a:bodyPr/>
          <a:lstStyle/>
          <a:p>
            <a:pPr rtl="0"/>
            <a:r>
              <a:rPr lang="fr-FR">
                <a:solidFill>
                  <a:schemeClr val="accent5">
                    <a:lumMod val="40000"/>
                    <a:lumOff val="60000"/>
                  </a:schemeClr>
                </a:solidFill>
              </a:rPr>
              <a:t>15.4 Services d'adressage IP</a:t>
            </a:r>
          </a:p>
        </p:txBody>
      </p:sp>
    </p:spTree>
    <p:custDataLst>
      <p:tags r:id="rId1"/>
    </p:custDataLst>
    <p:extLst>
      <p:ext uri="{BB962C8B-B14F-4D97-AF65-F5344CB8AC3E}">
        <p14:creationId xmlns:p14="http://schemas.microsoft.com/office/powerpoint/2010/main" val="3886944279"/>
      </p:ext>
    </p:extLst>
  </p:cSld>
  <p:clrMapOvr>
    <a:masterClrMapping/>
  </p:clrMapOvr>
  <p:transition spd="slow">
    <p:wip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a:xfrm>
            <a:off x="1" y="41393"/>
            <a:ext cx="4571999" cy="757551"/>
          </a:xfrm>
        </p:spPr>
        <p:txBody>
          <a:bodyPr/>
          <a:lstStyle/>
          <a:p>
            <a:pPr rtl="0"/>
            <a:r>
              <a:rPr lang="fr-FR" sz="1600">
                <a:latin typeface="Arial" charset="0"/>
              </a:rPr>
              <a:t>Services d'adressage IP</a:t>
            </a:r>
            <a:br>
              <a:rPr lang="en-US" dirty="0">
                <a:latin typeface="Arial" charset="0"/>
              </a:rPr>
            </a:br>
            <a:r>
              <a:rPr lang="fr-FR">
                <a:latin typeface="Arial" charset="0"/>
              </a:rPr>
              <a:t>Service de noms de domaine</a:t>
            </a:r>
          </a:p>
        </p:txBody>
      </p:sp>
      <p:sp>
        <p:nvSpPr>
          <p:cNvPr id="4" name="Content Placeholder 3"/>
          <p:cNvSpPr>
            <a:spLocks noGrp="1"/>
          </p:cNvSpPr>
          <p:nvPr>
            <p:ph idx="1"/>
          </p:nvPr>
        </p:nvSpPr>
        <p:spPr>
          <a:xfrm>
            <a:off x="277840" y="855700"/>
            <a:ext cx="3698542" cy="3456241"/>
          </a:xfrm>
        </p:spPr>
        <p:txBody>
          <a:bodyPr/>
          <a:lstStyle/>
          <a:p>
            <a:pPr rtl="0">
              <a:lnSpc>
                <a:spcPct val="85000"/>
              </a:lnSpc>
              <a:spcBef>
                <a:spcPct val="30000"/>
              </a:spcBef>
              <a:buFont typeface="Arial" panose="020B0604020202020204" pitchFamily="34" charset="0"/>
              <a:buChar char="•"/>
            </a:pPr>
            <a:r>
              <a:rPr lang="fr-FR" sz="1600"/>
              <a:t>Les noms de domaine ont été créés pour convertir les adresses IP numériques en un nom simple et reconnaissable.</a:t>
            </a:r>
          </a:p>
          <a:p>
            <a:pPr rtl="0">
              <a:lnSpc>
                <a:spcPct val="85000"/>
              </a:lnSpc>
              <a:spcBef>
                <a:spcPct val="30000"/>
              </a:spcBef>
              <a:buFont typeface="Arial" panose="020B0604020202020204" pitchFamily="34" charset="0"/>
              <a:buChar char="•"/>
            </a:pPr>
            <a:r>
              <a:rPr lang="fr-FR" sz="1600"/>
              <a:t>Les noms de domaine complets (FQDN), tels que http://www.cisco.com, sont beaucoup plus faciles à retenir que le 198.133.219.25.</a:t>
            </a:r>
          </a:p>
          <a:p>
            <a:pPr rtl="0">
              <a:lnSpc>
                <a:spcPct val="85000"/>
              </a:lnSpc>
              <a:spcBef>
                <a:spcPct val="30000"/>
              </a:spcBef>
              <a:buFont typeface="Arial" panose="020B0604020202020204" pitchFamily="34" charset="0"/>
              <a:buChar char="•"/>
            </a:pPr>
            <a:r>
              <a:rPr lang="fr-FR" sz="1600"/>
              <a:t>Le protocole DNS définit un service automatisé qui associe les noms des ressources à l'adresse réseau numérique requise. Il comprend le format des demandes, des réponses et des données.</a:t>
            </a:r>
          </a:p>
        </p:txBody>
      </p:sp>
      <p:pic>
        <p:nvPicPr>
          <p:cNvPr id="5" name="Picture 4">
            <a:extLst>
              <a:ext uri="{FF2B5EF4-FFF2-40B4-BE49-F238E27FC236}">
                <a16:creationId xmlns:a16="http://schemas.microsoft.com/office/drawing/2014/main" id="{AB8D7A97-2DB3-AF48-B8C9-2127DC9CFB0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42455" y="168661"/>
            <a:ext cx="3142713" cy="1476344"/>
          </a:xfrm>
          <a:prstGeom prst="rect">
            <a:avLst/>
          </a:prstGeom>
        </p:spPr>
      </p:pic>
      <p:sp>
        <p:nvSpPr>
          <p:cNvPr id="9" name="Down Arrow 8">
            <a:extLst>
              <a:ext uri="{FF2B5EF4-FFF2-40B4-BE49-F238E27FC236}">
                <a16:creationId xmlns:a16="http://schemas.microsoft.com/office/drawing/2014/main" id="{C006C51B-AE10-F048-9A47-6EA5F94ECD61}"/>
              </a:ext>
            </a:extLst>
          </p:cNvPr>
          <p:cNvSpPr/>
          <p:nvPr/>
        </p:nvSpPr>
        <p:spPr>
          <a:xfrm>
            <a:off x="6279999" y="1645005"/>
            <a:ext cx="231819" cy="279934"/>
          </a:xfrm>
          <a:prstGeom prst="downArrow">
            <a:avLst/>
          </a:prstGeom>
          <a:solidFill>
            <a:srgbClr val="36A4D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2BB2DB6A-04F6-5947-BC52-BA8EF0D14A7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42455" y="1966884"/>
            <a:ext cx="3142713" cy="920439"/>
          </a:xfrm>
          <a:prstGeom prst="rect">
            <a:avLst/>
          </a:prstGeom>
        </p:spPr>
      </p:pic>
      <p:sp>
        <p:nvSpPr>
          <p:cNvPr id="12" name="Down Arrow 11">
            <a:extLst>
              <a:ext uri="{FF2B5EF4-FFF2-40B4-BE49-F238E27FC236}">
                <a16:creationId xmlns:a16="http://schemas.microsoft.com/office/drawing/2014/main" id="{821FA132-4366-6D41-9DC5-061AF00EA497}"/>
              </a:ext>
            </a:extLst>
          </p:cNvPr>
          <p:cNvSpPr/>
          <p:nvPr/>
        </p:nvSpPr>
        <p:spPr>
          <a:xfrm>
            <a:off x="6279999" y="2817519"/>
            <a:ext cx="231819" cy="279934"/>
          </a:xfrm>
          <a:prstGeom prst="downArrow">
            <a:avLst/>
          </a:prstGeom>
          <a:solidFill>
            <a:srgbClr val="36A4D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1FED8F21-EC3C-A849-9DEF-D0AB8C02F38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842455" y="3106467"/>
            <a:ext cx="3156032" cy="1868371"/>
          </a:xfrm>
          <a:prstGeom prst="rect">
            <a:avLst/>
          </a:prstGeom>
        </p:spPr>
      </p:pic>
    </p:spTree>
    <p:custDataLst>
      <p:tags r:id="rId1"/>
    </p:custDataLst>
    <p:extLst>
      <p:ext uri="{BB962C8B-B14F-4D97-AF65-F5344CB8AC3E}">
        <p14:creationId xmlns:p14="http://schemas.microsoft.com/office/powerpoint/2010/main" val="2499570505"/>
      </p:ext>
    </p:extLst>
  </p:cSld>
  <p:clrMapOvr>
    <a:masterClrMapping/>
  </p:clrMapOvr>
  <p:transition spd="slow">
    <p:wip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lang="fr-FR" sz="1600">
                <a:latin typeface="Arial" charset="0"/>
              </a:rPr>
              <a:t>Services d'adressage IP</a:t>
            </a:r>
            <a:br>
              <a:rPr lang="en-US" dirty="0">
                <a:latin typeface="Arial" charset="0"/>
              </a:rPr>
            </a:br>
            <a:r>
              <a:rPr lang="fr-FR">
                <a:latin typeface="Arial" charset="0"/>
              </a:rPr>
              <a:t>Format de message DNS</a:t>
            </a:r>
          </a:p>
        </p:txBody>
      </p:sp>
      <p:sp>
        <p:nvSpPr>
          <p:cNvPr id="4" name="Content Placeholder 3"/>
          <p:cNvSpPr>
            <a:spLocks noGrp="1"/>
          </p:cNvSpPr>
          <p:nvPr>
            <p:ph idx="1"/>
          </p:nvPr>
        </p:nvSpPr>
        <p:spPr>
          <a:xfrm>
            <a:off x="145358" y="938988"/>
            <a:ext cx="8444850" cy="3607254"/>
          </a:xfrm>
        </p:spPr>
        <p:txBody>
          <a:bodyPr/>
          <a:lstStyle/>
          <a:p>
            <a:pPr marL="0" indent="0" rtl="0">
              <a:lnSpc>
                <a:spcPct val="85000"/>
              </a:lnSpc>
              <a:spcBef>
                <a:spcPct val="30000"/>
              </a:spcBef>
              <a:buNone/>
            </a:pPr>
            <a:r>
              <a:rPr lang="fr-FR"/>
              <a:t>Le serveur DNS stocke différents types d'enregistrements de ressource utilisés pour résoudre des noms. Ces enregistrements contiennent le nom, l'adresse et le type d'enregistrement.</a:t>
            </a:r>
          </a:p>
          <a:p>
            <a:pPr marL="0" indent="0" rtl="0">
              <a:buNone/>
            </a:pPr>
            <a:r>
              <a:rPr lang="fr-FR"/>
              <a:t>Certains de ces types d'enregistrements sont les suivants :</a:t>
            </a:r>
          </a:p>
          <a:p>
            <a:pPr lvl="2" rtl="0">
              <a:buFont typeface="Arial" panose="020B0604020202020204" pitchFamily="34" charset="0"/>
              <a:buChar char="•"/>
            </a:pPr>
            <a:r>
              <a:rPr lang="fr-FR" b="1"/>
              <a:t>A</a:t>
            </a:r>
            <a:r>
              <a:rPr lang="fr-FR"/>
              <a:t> - Adresse IPv4 de l'appareil terminal</a:t>
            </a:r>
          </a:p>
          <a:p>
            <a:pPr lvl="2" rtl="0">
              <a:buFont typeface="Arial" panose="020B0604020202020204" pitchFamily="34" charset="0"/>
              <a:buChar char="•"/>
            </a:pPr>
            <a:r>
              <a:rPr lang="fr-FR" b="1"/>
              <a:t>NS</a:t>
            </a:r>
            <a:r>
              <a:rPr lang="fr-FR"/>
              <a:t> - Serveur de nom autorisé</a:t>
            </a:r>
          </a:p>
          <a:p>
            <a:pPr lvl="2" rtl="0">
              <a:buFont typeface="Arial" panose="020B0604020202020204" pitchFamily="34" charset="0"/>
              <a:buChar char="•"/>
            </a:pPr>
            <a:r>
              <a:rPr lang="fr-FR" b="1"/>
              <a:t>AAAA</a:t>
            </a:r>
            <a:r>
              <a:rPr lang="fr-FR"/>
              <a:t> - une adresse IPv6 de périphérique terminal (prononcer «quadruple A»)</a:t>
            </a:r>
          </a:p>
          <a:p>
            <a:pPr lvl="2" rtl="0">
              <a:buFont typeface="Arial" panose="020B0604020202020204" pitchFamily="34" charset="0"/>
              <a:buChar char="•"/>
            </a:pPr>
            <a:r>
              <a:rPr lang="fr-FR" b="1"/>
              <a:t>MX</a:t>
            </a:r>
            <a:r>
              <a:rPr lang="fr-FR"/>
              <a:t> - Enregistrement d'échange de courrier électronique</a:t>
            </a:r>
          </a:p>
          <a:p>
            <a:pPr marL="0" indent="0" rtl="0">
              <a:lnSpc>
                <a:spcPct val="85000"/>
              </a:lnSpc>
              <a:spcBef>
                <a:spcPct val="30000"/>
              </a:spcBef>
              <a:buNone/>
            </a:pPr>
            <a:r>
              <a:rPr lang="fr-FR"/>
              <a:t>Lorsqu'un client envoie une requête, le processus du serveur DNS cherche d'abord dans ses propres enregistrements pour résoudre le nom. S'il ne peut pas résoudre le nom à l'aide de ses enregistrements stockés, il contacte d'autres serveurs pour résoudre le nom. </a:t>
            </a:r>
          </a:p>
          <a:p>
            <a:pPr marL="0" indent="0" rtl="0">
              <a:lnSpc>
                <a:spcPct val="85000"/>
              </a:lnSpc>
              <a:spcBef>
                <a:spcPct val="30000"/>
              </a:spcBef>
              <a:buNone/>
            </a:pPr>
            <a:r>
              <a:rPr lang="fr-FR"/>
              <a:t>Lorsqu'une correspondance est trouvée et retournée au serveur demandeur d'origine, le serveur stocke provisoirement l'adresse numérotée pour le cas où le même nom serait à nouveau demandé.</a:t>
            </a:r>
          </a:p>
        </p:txBody>
      </p:sp>
    </p:spTree>
    <p:custDataLst>
      <p:tags r:id="rId1"/>
    </p:custDataLst>
    <p:extLst>
      <p:ext uri="{BB962C8B-B14F-4D97-AF65-F5344CB8AC3E}">
        <p14:creationId xmlns:p14="http://schemas.microsoft.com/office/powerpoint/2010/main" val="1035807511"/>
      </p:ext>
    </p:extLst>
  </p:cSld>
  <p:clrMapOvr>
    <a:masterClrMapping/>
  </p:clrMapOvr>
  <p:transition spd="slow">
    <p:wip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lang="fr-FR" sz="1600">
                <a:latin typeface="Arial" charset="0"/>
              </a:rPr>
              <a:t>Services d'adressage IP</a:t>
            </a:r>
            <a:br>
              <a:rPr lang="en-US" dirty="0">
                <a:latin typeface="Arial" charset="0"/>
              </a:rPr>
            </a:br>
            <a:r>
              <a:rPr lang="fr-FR">
                <a:latin typeface="Arial" charset="0"/>
              </a:rPr>
              <a:t>Format de message DNS (suite)</a:t>
            </a:r>
          </a:p>
        </p:txBody>
      </p:sp>
      <p:sp>
        <p:nvSpPr>
          <p:cNvPr id="4" name="Content Placeholder 3"/>
          <p:cNvSpPr>
            <a:spLocks noGrp="1"/>
          </p:cNvSpPr>
          <p:nvPr>
            <p:ph idx="1"/>
          </p:nvPr>
        </p:nvSpPr>
        <p:spPr>
          <a:xfrm>
            <a:off x="158237" y="924939"/>
            <a:ext cx="8444850" cy="851175"/>
          </a:xfrm>
        </p:spPr>
        <p:txBody>
          <a:bodyPr/>
          <a:lstStyle/>
          <a:p>
            <a:pPr marL="0" indent="0" rtl="0">
              <a:lnSpc>
                <a:spcPct val="85000"/>
              </a:lnSpc>
              <a:spcBef>
                <a:spcPct val="30000"/>
              </a:spcBef>
              <a:buNone/>
            </a:pPr>
            <a:r>
              <a:rPr lang="fr-FR"/>
              <a:t>Le DNS utilise le même format de message entre les serveurs, consistant en une question, une réponse, une autorité et des informations supplémentaires pour tous les types de requêtes des clients et les réponses des serveurs, les messages d'erreur et le transfert d'informations sur les enregistrements de ressources.</a:t>
            </a:r>
          </a:p>
        </p:txBody>
      </p:sp>
      <p:graphicFrame>
        <p:nvGraphicFramePr>
          <p:cNvPr id="2" name="Table 1">
            <a:extLst>
              <a:ext uri="{FF2B5EF4-FFF2-40B4-BE49-F238E27FC236}">
                <a16:creationId xmlns:a16="http://schemas.microsoft.com/office/drawing/2014/main" id="{9C980BE5-FAC9-104D-A85A-B7F1F7B0303E}"/>
              </a:ext>
            </a:extLst>
          </p:cNvPr>
          <p:cNvGraphicFramePr>
            <a:graphicFrameLocks noGrp="1"/>
          </p:cNvGraphicFramePr>
          <p:nvPr>
            <p:extLst>
              <p:ext uri="{D42A27DB-BD31-4B8C-83A1-F6EECF244321}">
                <p14:modId xmlns:p14="http://schemas.microsoft.com/office/powerpoint/2010/main" val="2558854449"/>
              </p:ext>
            </p:extLst>
          </p:nvPr>
        </p:nvGraphicFramePr>
        <p:xfrm>
          <a:off x="1271638" y="1902109"/>
          <a:ext cx="6600724" cy="1854200"/>
        </p:xfrm>
        <a:graphic>
          <a:graphicData uri="http://schemas.openxmlformats.org/drawingml/2006/table">
            <a:tbl>
              <a:tblPr firstRow="1" bandRow="1">
                <a:tableStyleId>{5C22544A-7EE6-4342-B048-85BDC9FD1C3A}</a:tableStyleId>
              </a:tblPr>
              <a:tblGrid>
                <a:gridCol w="2140913">
                  <a:extLst>
                    <a:ext uri="{9D8B030D-6E8A-4147-A177-3AD203B41FA5}">
                      <a16:colId xmlns:a16="http://schemas.microsoft.com/office/drawing/2014/main" val="2315706228"/>
                    </a:ext>
                  </a:extLst>
                </a:gridCol>
                <a:gridCol w="4459811">
                  <a:extLst>
                    <a:ext uri="{9D8B030D-6E8A-4147-A177-3AD203B41FA5}">
                      <a16:colId xmlns:a16="http://schemas.microsoft.com/office/drawing/2014/main" val="542607747"/>
                    </a:ext>
                  </a:extLst>
                </a:gridCol>
              </a:tblGrid>
              <a:tr h="370840">
                <a:tc>
                  <a:txBody>
                    <a:bodyPr/>
                    <a:lstStyle/>
                    <a:p>
                      <a:pPr algn="l" rtl="0" fontAlgn="ctr"/>
                      <a:r>
                        <a:rPr lang="fr-FR" sz="1200" b="1">
                          <a:effectLst/>
                        </a:rPr>
                        <a:t>Section des messages DNS</a:t>
                      </a:r>
                    </a:p>
                  </a:txBody>
                  <a:tcPr marL="47625" marR="47625" marT="47625" marB="47625" anchor="ctr"/>
                </a:tc>
                <a:tc>
                  <a:txBody>
                    <a:bodyPr/>
                    <a:lstStyle/>
                    <a:p>
                      <a:pPr algn="l" rtl="0" fontAlgn="ctr"/>
                      <a:r>
                        <a:rPr lang="fr-FR" sz="1200" b="1">
                          <a:effectLst/>
                        </a:rPr>
                        <a:t>Description</a:t>
                      </a:r>
                    </a:p>
                  </a:txBody>
                  <a:tcPr marL="47625" marR="47625" marT="47625" marB="47625" anchor="ctr"/>
                </a:tc>
                <a:extLst>
                  <a:ext uri="{0D108BD9-81ED-4DB2-BD59-A6C34878D82A}">
                    <a16:rowId xmlns:a16="http://schemas.microsoft.com/office/drawing/2014/main" val="315480480"/>
                  </a:ext>
                </a:extLst>
              </a:tr>
              <a:tr h="370840">
                <a:tc>
                  <a:txBody>
                    <a:bodyPr/>
                    <a:lstStyle/>
                    <a:p>
                      <a:pPr rtl="0" fontAlgn="ctr"/>
                      <a:r>
                        <a:rPr lang="fr-FR" sz="1200" b="0">
                          <a:effectLst/>
                        </a:rPr>
                        <a:t>Question</a:t>
                      </a:r>
                    </a:p>
                  </a:txBody>
                  <a:tcPr marL="47625" marR="47625" marT="47625" marB="47625" anchor="ctr"/>
                </a:tc>
                <a:tc>
                  <a:txBody>
                    <a:bodyPr/>
                    <a:lstStyle/>
                    <a:p>
                      <a:pPr rtl="0" fontAlgn="ctr"/>
                      <a:r>
                        <a:rPr lang="fr-FR" sz="1200" b="0">
                          <a:effectLst/>
                        </a:rPr>
                        <a:t>Question relative au nom du serveur</a:t>
                      </a:r>
                    </a:p>
                  </a:txBody>
                  <a:tcPr marL="47625" marR="47625" marT="47625" marB="47625" anchor="ctr"/>
                </a:tc>
                <a:extLst>
                  <a:ext uri="{0D108BD9-81ED-4DB2-BD59-A6C34878D82A}">
                    <a16:rowId xmlns:a16="http://schemas.microsoft.com/office/drawing/2014/main" val="1252125352"/>
                  </a:ext>
                </a:extLst>
              </a:tr>
              <a:tr h="370840">
                <a:tc>
                  <a:txBody>
                    <a:bodyPr/>
                    <a:lstStyle/>
                    <a:p>
                      <a:pPr rtl="0" fontAlgn="ctr"/>
                      <a:r>
                        <a:rPr lang="fr-FR" sz="1200" b="0">
                          <a:effectLst/>
                        </a:rPr>
                        <a:t>Répond</a:t>
                      </a:r>
                    </a:p>
                  </a:txBody>
                  <a:tcPr marL="47625" marR="47625" marT="47625" marB="47625" anchor="ctr"/>
                </a:tc>
                <a:tc>
                  <a:txBody>
                    <a:bodyPr/>
                    <a:lstStyle/>
                    <a:p>
                      <a:pPr rtl="0" fontAlgn="ctr"/>
                      <a:r>
                        <a:rPr lang="fr-FR" sz="1200" b="0">
                          <a:effectLst/>
                        </a:rPr>
                        <a:t>Enregistrements de ressources répondant à la question</a:t>
                      </a:r>
                    </a:p>
                  </a:txBody>
                  <a:tcPr marL="47625" marR="47625" marT="47625" marB="47625" anchor="ctr"/>
                </a:tc>
                <a:extLst>
                  <a:ext uri="{0D108BD9-81ED-4DB2-BD59-A6C34878D82A}">
                    <a16:rowId xmlns:a16="http://schemas.microsoft.com/office/drawing/2014/main" val="1891012850"/>
                  </a:ext>
                </a:extLst>
              </a:tr>
              <a:tr h="370840">
                <a:tc>
                  <a:txBody>
                    <a:bodyPr/>
                    <a:lstStyle/>
                    <a:p>
                      <a:pPr rtl="0" fontAlgn="ctr"/>
                      <a:r>
                        <a:rPr lang="fr-FR" sz="1200" b="0">
                          <a:effectLst/>
                        </a:rPr>
                        <a:t>L'autorité</a:t>
                      </a:r>
                    </a:p>
                  </a:txBody>
                  <a:tcPr marL="47625" marR="47625" marT="47625" marB="47625" anchor="ctr"/>
                </a:tc>
                <a:tc>
                  <a:txBody>
                    <a:bodyPr/>
                    <a:lstStyle/>
                    <a:p>
                      <a:pPr rtl="0" fontAlgn="ctr"/>
                      <a:r>
                        <a:rPr lang="fr-FR" sz="1200" b="0">
                          <a:effectLst/>
                        </a:rPr>
                        <a:t>Enregistrements de ressources désignant une autorité</a:t>
                      </a:r>
                    </a:p>
                  </a:txBody>
                  <a:tcPr marL="47625" marR="47625" marT="47625" marB="47625" anchor="ctr"/>
                </a:tc>
                <a:extLst>
                  <a:ext uri="{0D108BD9-81ED-4DB2-BD59-A6C34878D82A}">
                    <a16:rowId xmlns:a16="http://schemas.microsoft.com/office/drawing/2014/main" val="2540945836"/>
                  </a:ext>
                </a:extLst>
              </a:tr>
              <a:tr h="370840">
                <a:tc>
                  <a:txBody>
                    <a:bodyPr/>
                    <a:lstStyle/>
                    <a:p>
                      <a:pPr rtl="0" fontAlgn="ctr"/>
                      <a:r>
                        <a:rPr lang="fr-FR" sz="1200" b="0">
                          <a:effectLst/>
                        </a:rPr>
                        <a:t>Informations supplémentaires</a:t>
                      </a:r>
                    </a:p>
                  </a:txBody>
                  <a:tcPr marL="47625" marR="47625" marT="47625" marB="47625" anchor="ctr"/>
                </a:tc>
                <a:tc>
                  <a:txBody>
                    <a:bodyPr/>
                    <a:lstStyle/>
                    <a:p>
                      <a:pPr rtl="0" fontAlgn="ctr"/>
                      <a:r>
                        <a:rPr lang="fr-FR" sz="1200" b="0">
                          <a:effectLst/>
                        </a:rPr>
                        <a:t>Enregistrements de ressources contenant des informations supplémentaires</a:t>
                      </a:r>
                    </a:p>
                  </a:txBody>
                  <a:tcPr marL="47625" marR="47625" marT="47625" marB="47625" anchor="ctr"/>
                </a:tc>
                <a:extLst>
                  <a:ext uri="{0D108BD9-81ED-4DB2-BD59-A6C34878D82A}">
                    <a16:rowId xmlns:a16="http://schemas.microsoft.com/office/drawing/2014/main" val="3919801711"/>
                  </a:ext>
                </a:extLst>
              </a:tr>
            </a:tbl>
          </a:graphicData>
        </a:graphic>
      </p:graphicFrame>
    </p:spTree>
    <p:custDataLst>
      <p:tags r:id="rId1"/>
    </p:custDataLst>
    <p:extLst>
      <p:ext uri="{BB962C8B-B14F-4D97-AF65-F5344CB8AC3E}">
        <p14:creationId xmlns:p14="http://schemas.microsoft.com/office/powerpoint/2010/main" val="2533297203"/>
      </p:ext>
    </p:extLst>
  </p:cSld>
  <p:clrMapOvr>
    <a:masterClrMapping/>
  </p:clrMapOvr>
  <p:transition spd="slow">
    <p:wip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lang="fr-FR" sz="1600">
                <a:latin typeface="Arial" charset="0"/>
              </a:rPr>
              <a:t>Services d'adressage IP</a:t>
            </a:r>
            <a:br>
              <a:rPr lang="en-US" dirty="0">
                <a:latin typeface="Arial" charset="0"/>
              </a:rPr>
            </a:br>
            <a:r>
              <a:rPr lang="fr-FR">
                <a:latin typeface="Arial" charset="0"/>
              </a:rPr>
              <a:t>Hiérarchie des DNS</a:t>
            </a:r>
          </a:p>
        </p:txBody>
      </p:sp>
      <p:sp>
        <p:nvSpPr>
          <p:cNvPr id="4" name="Content Placeholder 3"/>
          <p:cNvSpPr>
            <a:spLocks noGrp="1"/>
          </p:cNvSpPr>
          <p:nvPr>
            <p:ph idx="1"/>
          </p:nvPr>
        </p:nvSpPr>
        <p:spPr>
          <a:xfrm>
            <a:off x="145356" y="938987"/>
            <a:ext cx="4426644" cy="3697407"/>
          </a:xfrm>
        </p:spPr>
        <p:txBody>
          <a:bodyPr/>
          <a:lstStyle/>
          <a:p>
            <a:pPr rtl="0">
              <a:lnSpc>
                <a:spcPct val="85000"/>
              </a:lnSpc>
              <a:spcBef>
                <a:spcPct val="30000"/>
              </a:spcBef>
              <a:buFont typeface="Arial" panose="020B0604020202020204" pitchFamily="34" charset="0"/>
              <a:buChar char="•"/>
            </a:pPr>
            <a:r>
              <a:rPr lang="fr-FR" sz="1450"/>
              <a:t>Le protocole DNS utilise un système hiérarchique pour créer une base de données assurant la résolution des noms.</a:t>
            </a:r>
          </a:p>
          <a:p>
            <a:pPr rtl="0">
              <a:lnSpc>
                <a:spcPct val="85000"/>
              </a:lnSpc>
              <a:spcBef>
                <a:spcPct val="30000"/>
              </a:spcBef>
              <a:buFont typeface="Arial" panose="020B0604020202020204" pitchFamily="34" charset="0"/>
              <a:buChar char="•"/>
            </a:pPr>
            <a:r>
              <a:rPr lang="fr-FR" sz="1450"/>
              <a:t>Chaque serveur DNS tient à jour un fichier de base de données spécifique et se charge uniquement des mappages entre noms et adresses IP dans cette petite partie de la structure DNS globale.</a:t>
            </a:r>
          </a:p>
          <a:p>
            <a:pPr rtl="0">
              <a:lnSpc>
                <a:spcPct val="85000"/>
              </a:lnSpc>
              <a:spcBef>
                <a:spcPct val="30000"/>
              </a:spcBef>
              <a:buFont typeface="Arial" panose="020B0604020202020204" pitchFamily="34" charset="0"/>
              <a:buChar char="•"/>
            </a:pPr>
            <a:r>
              <a:rPr lang="fr-FR" sz="1450"/>
              <a:t>Lorsqu'un serveur DNS reçoit une demande de traduction de nom qui n'appartient pas à cette zone DNS, le serveur DNS transfère la requête à un autre serveur DNS se trouvant dans la zone de traduction correcte.</a:t>
            </a:r>
          </a:p>
          <a:p>
            <a:pPr rtl="0">
              <a:buFont typeface="Arial" panose="020B0604020202020204" pitchFamily="34" charset="0"/>
              <a:buChar char="•"/>
            </a:pPr>
            <a:r>
              <a:rPr lang="fr-FR" sz="1450"/>
              <a:t>Exemples de domaines de premier niveau :</a:t>
            </a:r>
          </a:p>
          <a:p>
            <a:pPr lvl="2" rtl="0"/>
            <a:r>
              <a:rPr lang="fr-FR" b="1"/>
              <a:t>.com</a:t>
            </a:r>
            <a:r>
              <a:rPr lang="fr-FR"/>
              <a:t> - une entreprise ou une industrie</a:t>
            </a:r>
          </a:p>
          <a:p>
            <a:pPr lvl="2" rtl="0"/>
            <a:r>
              <a:rPr lang="fr-FR" b="1"/>
              <a:t>.org</a:t>
            </a:r>
            <a:r>
              <a:rPr lang="fr-FR"/>
              <a:t> - organisme à but non lucratif</a:t>
            </a:r>
          </a:p>
          <a:p>
            <a:pPr lvl="2" rtl="0"/>
            <a:r>
              <a:rPr lang="fr-FR" b="1"/>
              <a:t>.au</a:t>
            </a:r>
            <a:r>
              <a:rPr lang="fr-FR"/>
              <a:t> - Australie</a:t>
            </a:r>
          </a:p>
          <a:p>
            <a:pPr>
              <a:lnSpc>
                <a:spcPct val="85000"/>
              </a:lnSpc>
              <a:spcBef>
                <a:spcPct val="30000"/>
              </a:spcBef>
              <a:buFont typeface="Arial" panose="020B0604020202020204" pitchFamily="34" charset="0"/>
              <a:buChar char="•"/>
            </a:pPr>
            <a:endParaRPr lang="en-US" sz="1300" dirty="0"/>
          </a:p>
        </p:txBody>
      </p:sp>
      <p:pic>
        <p:nvPicPr>
          <p:cNvPr id="6" name="Picture 5">
            <a:extLst>
              <a:ext uri="{FF2B5EF4-FFF2-40B4-BE49-F238E27FC236}">
                <a16:creationId xmlns:a16="http://schemas.microsoft.com/office/drawing/2014/main" id="{CEF54D7E-85AC-F849-98E7-21E1FEC4A5B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72000" y="671911"/>
            <a:ext cx="4146997" cy="3799677"/>
          </a:xfrm>
          <a:prstGeom prst="rect">
            <a:avLst/>
          </a:prstGeom>
        </p:spPr>
      </p:pic>
    </p:spTree>
    <p:custDataLst>
      <p:tags r:id="rId1"/>
    </p:custDataLst>
    <p:extLst>
      <p:ext uri="{BB962C8B-B14F-4D97-AF65-F5344CB8AC3E}">
        <p14:creationId xmlns:p14="http://schemas.microsoft.com/office/powerpoint/2010/main" val="2774411612"/>
      </p:ext>
    </p:extLst>
  </p:cSld>
  <p:clrMapOvr>
    <a:masterClrMapping/>
  </p:clrMapOvr>
  <p:transition spd="slow">
    <p:wip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lang="fr-FR" sz="1600">
                <a:latin typeface="Arial" charset="0"/>
              </a:rPr>
              <a:t>Services d'adressage IP</a:t>
            </a:r>
            <a:br>
              <a:rPr lang="en-US" dirty="0">
                <a:latin typeface="Arial" charset="0"/>
              </a:rPr>
            </a:br>
            <a:r>
              <a:rPr lang="fr-FR">
                <a:latin typeface="Arial" charset="0"/>
              </a:rPr>
              <a:t>La commande nslookup</a:t>
            </a:r>
          </a:p>
        </p:txBody>
      </p:sp>
      <p:sp>
        <p:nvSpPr>
          <p:cNvPr id="4" name="Content Placeholder 3"/>
          <p:cNvSpPr>
            <a:spLocks noGrp="1"/>
          </p:cNvSpPr>
          <p:nvPr>
            <p:ph idx="1"/>
          </p:nvPr>
        </p:nvSpPr>
        <p:spPr>
          <a:xfrm>
            <a:off x="145356" y="938987"/>
            <a:ext cx="4426644" cy="3452709"/>
          </a:xfrm>
        </p:spPr>
        <p:txBody>
          <a:bodyPr/>
          <a:lstStyle/>
          <a:p>
            <a:pPr rtl="0">
              <a:lnSpc>
                <a:spcPct val="85000"/>
              </a:lnSpc>
              <a:spcBef>
                <a:spcPct val="30000"/>
              </a:spcBef>
              <a:buFont typeface="Arial" panose="020B0604020202020204" pitchFamily="34" charset="0"/>
              <a:buChar char="•"/>
            </a:pPr>
            <a:r>
              <a:rPr lang="fr-FR"/>
              <a:t>Nslookup est un utilitaire de système d'exploitation informatique qui permet à un utilisateur d'interroger manuellement les serveurs DNS configurés sur l'appareil pour résoudre un nom d'hôte donné. </a:t>
            </a:r>
          </a:p>
          <a:p>
            <a:pPr rtl="0">
              <a:lnSpc>
                <a:spcPct val="85000"/>
              </a:lnSpc>
              <a:spcBef>
                <a:spcPct val="30000"/>
              </a:spcBef>
              <a:buFont typeface="Arial" panose="020B0604020202020204" pitchFamily="34" charset="0"/>
              <a:buChar char="•"/>
            </a:pPr>
            <a:r>
              <a:rPr lang="fr-FR"/>
              <a:t>Cet utilitaire permet également de résoudre les problèmes de résolution de noms et de vérifier l’état actuel des serveurs de noms.</a:t>
            </a:r>
          </a:p>
          <a:p>
            <a:pPr rtl="0">
              <a:lnSpc>
                <a:spcPct val="85000"/>
              </a:lnSpc>
              <a:spcBef>
                <a:spcPct val="30000"/>
              </a:spcBef>
              <a:buFont typeface="Arial" panose="020B0604020202020204" pitchFamily="34" charset="0"/>
              <a:buChar char="•"/>
            </a:pPr>
            <a:r>
              <a:rPr lang="fr-FR"/>
              <a:t>Lorsque la commande </a:t>
            </a:r>
            <a:r>
              <a:rPr lang="fr-FR" b="1"/>
              <a:t>nslookup</a:t>
            </a:r>
            <a:r>
              <a:rPr lang="fr-FR"/>
              <a:t> est émise, le serveur DNS par défaut configuré pour votre hôte est affiché.  </a:t>
            </a:r>
          </a:p>
          <a:p>
            <a:pPr rtl="0">
              <a:lnSpc>
                <a:spcPct val="85000"/>
              </a:lnSpc>
              <a:spcBef>
                <a:spcPct val="30000"/>
              </a:spcBef>
              <a:buFont typeface="Arial" panose="020B0604020202020204" pitchFamily="34" charset="0"/>
              <a:buChar char="•"/>
            </a:pPr>
            <a:r>
              <a:rPr lang="fr-FR"/>
              <a:t>Le nom d'un hôte ou d'un domaine peut être saisi à l'improviste </a:t>
            </a:r>
            <a:r>
              <a:rPr lang="fr-FR" b="1"/>
              <a:t>nslookup</a:t>
            </a:r>
            <a:r>
              <a:rPr lang="fr-FR"/>
              <a:t> .</a:t>
            </a:r>
          </a:p>
          <a:p>
            <a:pPr>
              <a:lnSpc>
                <a:spcPct val="85000"/>
              </a:lnSpc>
              <a:spcBef>
                <a:spcPct val="30000"/>
              </a:spcBef>
              <a:buFont typeface="Arial" panose="020B0604020202020204" pitchFamily="34" charset="0"/>
              <a:buChar char="•"/>
            </a:pPr>
            <a:endParaRPr lang="en-US" sz="1300" dirty="0"/>
          </a:p>
        </p:txBody>
      </p:sp>
      <p:pic>
        <p:nvPicPr>
          <p:cNvPr id="2" name="Picture 1">
            <a:extLst>
              <a:ext uri="{FF2B5EF4-FFF2-40B4-BE49-F238E27FC236}">
                <a16:creationId xmlns:a16="http://schemas.microsoft.com/office/drawing/2014/main" id="{5E31C44E-5369-ED4A-8F52-91563D16719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93217" y="1104274"/>
            <a:ext cx="3189489" cy="2793162"/>
          </a:xfrm>
          <a:prstGeom prst="rect">
            <a:avLst/>
          </a:prstGeom>
        </p:spPr>
      </p:pic>
    </p:spTree>
    <p:custDataLst>
      <p:tags r:id="rId1"/>
    </p:custDataLst>
    <p:extLst>
      <p:ext uri="{BB962C8B-B14F-4D97-AF65-F5344CB8AC3E}">
        <p14:creationId xmlns:p14="http://schemas.microsoft.com/office/powerpoint/2010/main" val="3379125942"/>
      </p:ext>
    </p:extLst>
  </p:cSld>
  <p:clrMapOvr>
    <a:masterClrMapping/>
  </p:clrMapOvr>
  <p:transition spd="slow">
    <p:wip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lang="fr-FR" sz="1600">
                <a:latin typeface="Arial" charset="0"/>
              </a:rPr>
              <a:t>Services d'adressage IP</a:t>
            </a:r>
            <a:br>
              <a:rPr lang="en-US" dirty="0">
                <a:latin typeface="Arial" charset="0"/>
              </a:rPr>
            </a:br>
            <a:r>
              <a:rPr lang="fr-FR">
                <a:latin typeface="Arial" charset="0"/>
              </a:rPr>
              <a:t>Protocole de configuration dynamique de l'hôte</a:t>
            </a:r>
          </a:p>
        </p:txBody>
      </p:sp>
      <p:sp>
        <p:nvSpPr>
          <p:cNvPr id="4" name="Content Placeholder 3"/>
          <p:cNvSpPr>
            <a:spLocks noGrp="1"/>
          </p:cNvSpPr>
          <p:nvPr>
            <p:ph idx="1"/>
          </p:nvPr>
        </p:nvSpPr>
        <p:spPr>
          <a:xfrm>
            <a:off x="145357" y="748804"/>
            <a:ext cx="4572000" cy="3645891"/>
          </a:xfrm>
        </p:spPr>
        <p:txBody>
          <a:bodyPr/>
          <a:lstStyle/>
          <a:p>
            <a:pPr rtl="0">
              <a:lnSpc>
                <a:spcPct val="85000"/>
              </a:lnSpc>
              <a:spcBef>
                <a:spcPct val="30000"/>
              </a:spcBef>
              <a:buFont typeface="Arial" panose="020B0604020202020204" pitchFamily="34" charset="0"/>
              <a:buChar char="•"/>
            </a:pPr>
            <a:r>
              <a:rPr lang="fr-FR"/>
              <a:t>Le protocole DHCP pour IPv4 automatise l'affectation des adresses IPv4, des masques de sous-réseau, des passerelles et d'autres paramètres réseau IPv4. </a:t>
            </a:r>
          </a:p>
          <a:p>
            <a:pPr rtl="0">
              <a:lnSpc>
                <a:spcPct val="85000"/>
              </a:lnSpc>
              <a:spcBef>
                <a:spcPct val="30000"/>
              </a:spcBef>
              <a:buFont typeface="Arial" panose="020B0604020202020204" pitchFamily="34" charset="0"/>
              <a:buChar char="•"/>
            </a:pPr>
            <a:r>
              <a:rPr lang="fr-FR"/>
              <a:t>DHCP est considéré comme l'adressage dynamique par rapport à l'adressage statique. L'adressage statique saisissant manuellement les informations d'adresse IP.</a:t>
            </a:r>
          </a:p>
          <a:p>
            <a:pPr rtl="0">
              <a:lnSpc>
                <a:spcPct val="85000"/>
              </a:lnSpc>
              <a:spcBef>
                <a:spcPct val="30000"/>
              </a:spcBef>
              <a:buFont typeface="Arial" panose="020B0604020202020204" pitchFamily="34" charset="0"/>
              <a:buChar char="•"/>
            </a:pPr>
            <a:r>
              <a:rPr lang="fr-FR"/>
              <a:t>Lorsqu'un hôte se connecte au réseau, le serveur DHCP est contacté et une adresse est demandée. Le serveur DHCP choisit une adresse dans une plage d'adresses configurée (nommée pool) et affecte cette adresse à l'hôte pour une durée définie.</a:t>
            </a:r>
          </a:p>
          <a:p>
            <a:pPr rtl="0">
              <a:lnSpc>
                <a:spcPct val="85000"/>
              </a:lnSpc>
              <a:spcBef>
                <a:spcPct val="30000"/>
              </a:spcBef>
              <a:buFont typeface="Arial" panose="020B0604020202020204" pitchFamily="34" charset="0"/>
              <a:buChar char="•"/>
            </a:pPr>
            <a:r>
              <a:rPr lang="fr-FR"/>
              <a:t>De nombreux réseaux utilisent à la fois le protocole DHCP et l'adressage statique. Le protocole DHCP est utilisé pour les hôtes d'usage général, comme les périphériques des utilisateurs finaux. L'adressage statique est utilisé pour les périphériques réseau tels que les routeurs de passerelle, les commutateurs, les serveurs et les imprimantes.</a:t>
            </a:r>
          </a:p>
        </p:txBody>
      </p:sp>
      <p:sp>
        <p:nvSpPr>
          <p:cNvPr id="7" name="TextBox 6">
            <a:extLst>
              <a:ext uri="{FF2B5EF4-FFF2-40B4-BE49-F238E27FC236}">
                <a16:creationId xmlns:a16="http://schemas.microsoft.com/office/drawing/2014/main" id="{BA55AA53-2AC1-7C42-B194-CE4263C8137C}"/>
              </a:ext>
            </a:extLst>
          </p:cNvPr>
          <p:cNvSpPr txBox="1"/>
          <p:nvPr/>
        </p:nvSpPr>
        <p:spPr>
          <a:xfrm>
            <a:off x="4717357" y="3835181"/>
            <a:ext cx="4090497" cy="1169551"/>
          </a:xfrm>
          <a:prstGeom prst="rect">
            <a:avLst/>
          </a:prstGeom>
          <a:noFill/>
        </p:spPr>
        <p:txBody>
          <a:bodyPr wrap="square" rtlCol="0">
            <a:spAutoFit/>
          </a:bodyPr>
          <a:lstStyle/>
          <a:p>
            <a:pPr rtl="0"/>
            <a:r>
              <a:rPr lang="fr-FR" sz="1400" b="1"/>
              <a:t>Remarque : </a:t>
            </a:r>
            <a:r>
              <a:rPr lang="fr-FR" sz="1400"/>
              <a:t>le DHCP pour IPv6 (DHCPv6) fournit des services similaires pour les clients IPv6. Toutefois, DHCPv6 ne fournit pas d'adresse de passerelle par défaut. Cela ne peut être obtenu que de manière dynamique à partir du message annoncé par le routeur.</a:t>
            </a:r>
          </a:p>
        </p:txBody>
      </p:sp>
      <p:pic>
        <p:nvPicPr>
          <p:cNvPr id="5" name="Picture 4">
            <a:extLst>
              <a:ext uri="{FF2B5EF4-FFF2-40B4-BE49-F238E27FC236}">
                <a16:creationId xmlns:a16="http://schemas.microsoft.com/office/drawing/2014/main" id="{5DAF81A6-7CEB-854A-B1C9-F78E1DE5813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17357" y="938987"/>
            <a:ext cx="4090497" cy="2644194"/>
          </a:xfrm>
          <a:prstGeom prst="rect">
            <a:avLst/>
          </a:prstGeom>
        </p:spPr>
      </p:pic>
    </p:spTree>
    <p:custDataLst>
      <p:tags r:id="rId1"/>
    </p:custDataLst>
    <p:extLst>
      <p:ext uri="{BB962C8B-B14F-4D97-AF65-F5344CB8AC3E}">
        <p14:creationId xmlns:p14="http://schemas.microsoft.com/office/powerpoint/2010/main" val="251913811"/>
      </p:ext>
    </p:extLst>
  </p:cSld>
  <p:clrMapOvr>
    <a:masterClrMapping/>
  </p:clrMapOvr>
  <p:transition spd="slow">
    <p:wip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lang="fr-FR" sz="1600">
                <a:latin typeface="Arial" charset="0"/>
              </a:rPr>
              <a:t>Services d'adressage IP</a:t>
            </a:r>
            <a:br>
              <a:rPr lang="en-US" dirty="0">
                <a:latin typeface="Arial" charset="0"/>
              </a:rPr>
            </a:br>
            <a:r>
              <a:rPr lang="fr-FR">
                <a:latin typeface="Arial" charset="0"/>
              </a:rPr>
              <a:t>Fonctionnement du protocole DHCP</a:t>
            </a:r>
          </a:p>
        </p:txBody>
      </p:sp>
      <p:sp>
        <p:nvSpPr>
          <p:cNvPr id="4" name="Content Placeholder 3"/>
          <p:cNvSpPr>
            <a:spLocks noGrp="1"/>
          </p:cNvSpPr>
          <p:nvPr>
            <p:ph idx="1"/>
          </p:nvPr>
        </p:nvSpPr>
        <p:spPr>
          <a:xfrm>
            <a:off x="145357" y="798945"/>
            <a:ext cx="4375428" cy="3785934"/>
          </a:xfrm>
        </p:spPr>
        <p:txBody>
          <a:bodyPr/>
          <a:lstStyle/>
          <a:p>
            <a:pPr marL="0" indent="0" rtl="0">
              <a:lnSpc>
                <a:spcPct val="85000"/>
              </a:lnSpc>
              <a:spcBef>
                <a:spcPct val="30000"/>
              </a:spcBef>
              <a:buNone/>
            </a:pPr>
            <a:r>
              <a:rPr lang="fr-FR"/>
              <a:t>Processus DHCP: </a:t>
            </a:r>
          </a:p>
          <a:p>
            <a:pPr lvl="2" rtl="0">
              <a:lnSpc>
                <a:spcPct val="85000"/>
              </a:lnSpc>
              <a:spcBef>
                <a:spcPct val="30000"/>
              </a:spcBef>
              <a:buFont typeface="Arial" panose="020B0604020202020204" pitchFamily="34" charset="0"/>
              <a:buChar char="•"/>
            </a:pPr>
            <a:r>
              <a:rPr lang="fr-FR"/>
              <a:t>Lorsqu'un périphérique IPv4 configuré pour DHCP démarre ou se connecte au réseau, le client diffuse un message de détection DHCP (DHCPDISCOVER) pour identifier tous les serveurs DHCP disponibles sur le réseau.</a:t>
            </a:r>
          </a:p>
          <a:p>
            <a:pPr lvl="2" rtl="0">
              <a:lnSpc>
                <a:spcPct val="85000"/>
              </a:lnSpc>
              <a:spcBef>
                <a:spcPct val="30000"/>
              </a:spcBef>
              <a:buFont typeface="Arial" panose="020B0604020202020204" pitchFamily="34" charset="0"/>
              <a:buChar char="•"/>
            </a:pPr>
            <a:r>
              <a:rPr lang="fr-FR"/>
              <a:t>Un serveur DHCP répond par un message d'offre DHCP (DHCPOFFER), qui offre un bail au client. (Si un client reçoit plus d'une offre en raison de plusieurs serveurs DHCP sur le réseau, il doit en choisir une.)</a:t>
            </a:r>
          </a:p>
          <a:p>
            <a:pPr lvl="2" rtl="0">
              <a:lnSpc>
                <a:spcPct val="85000"/>
              </a:lnSpc>
              <a:spcBef>
                <a:spcPct val="30000"/>
              </a:spcBef>
              <a:buFont typeface="Arial" panose="020B0604020202020204" pitchFamily="34" charset="0"/>
              <a:buChar char="•"/>
            </a:pPr>
            <a:r>
              <a:rPr lang="fr-FR"/>
              <a:t>Il doit donc effectuer un choix et envoyer une requête DHCP (DHCPREQUEST) qui identifie explicitement le serveur et l'offre de bail qu'il accepte. </a:t>
            </a:r>
          </a:p>
          <a:p>
            <a:pPr lvl="2" rtl="0">
              <a:lnSpc>
                <a:spcPct val="85000"/>
              </a:lnSpc>
              <a:spcBef>
                <a:spcPct val="30000"/>
              </a:spcBef>
              <a:buFont typeface="Arial" panose="020B0604020202020204" pitchFamily="34" charset="0"/>
              <a:buChar char="•"/>
            </a:pPr>
            <a:r>
              <a:rPr lang="fr-FR"/>
              <a:t>Le serveur renvoie ensuite un message DHCP (DHCPACK) qui reconnaît au client que le bail a été finalisé.</a:t>
            </a:r>
          </a:p>
          <a:p>
            <a:pPr lvl="2" rtl="0">
              <a:lnSpc>
                <a:spcPct val="85000"/>
              </a:lnSpc>
              <a:spcBef>
                <a:spcPct val="30000"/>
              </a:spcBef>
              <a:buFont typeface="Arial" panose="020B0604020202020204" pitchFamily="34" charset="0"/>
              <a:buChar char="•"/>
            </a:pPr>
            <a:r>
              <a:rPr lang="fr-FR"/>
              <a:t> Si l'offre n'est plus valable, le serveur sélectionné répond avec un message d'accusé de réception négatif DHCP (DHCPNAK) et le processus doit commencer avec un nouveau message DHCPDISCOVER. </a:t>
            </a:r>
          </a:p>
          <a:p>
            <a:pPr lvl="2">
              <a:lnSpc>
                <a:spcPct val="85000"/>
              </a:lnSpc>
              <a:spcBef>
                <a:spcPct val="30000"/>
              </a:spcBef>
              <a:buFont typeface="Arial" panose="020B0604020202020204" pitchFamily="34" charset="0"/>
              <a:buChar char="•"/>
            </a:pPr>
            <a:endParaRPr lang="en-US" dirty="0"/>
          </a:p>
        </p:txBody>
      </p:sp>
      <p:sp>
        <p:nvSpPr>
          <p:cNvPr id="7" name="TextBox 6">
            <a:extLst>
              <a:ext uri="{FF2B5EF4-FFF2-40B4-BE49-F238E27FC236}">
                <a16:creationId xmlns:a16="http://schemas.microsoft.com/office/drawing/2014/main" id="{9AB8ABD6-260A-A34D-87DA-1EAD407A3F00}"/>
              </a:ext>
            </a:extLst>
          </p:cNvPr>
          <p:cNvSpPr txBox="1"/>
          <p:nvPr/>
        </p:nvSpPr>
        <p:spPr>
          <a:xfrm>
            <a:off x="4757738" y="4007798"/>
            <a:ext cx="4282388" cy="577081"/>
          </a:xfrm>
          <a:prstGeom prst="rect">
            <a:avLst/>
          </a:prstGeom>
          <a:noFill/>
        </p:spPr>
        <p:txBody>
          <a:bodyPr wrap="square" rtlCol="0">
            <a:spAutoFit/>
          </a:bodyPr>
          <a:lstStyle/>
          <a:p>
            <a:pPr rtl="0"/>
            <a:r>
              <a:rPr lang="fr-FR" sz="1050" b="1"/>
              <a:t>Remarque</a:t>
            </a:r>
            <a:r>
              <a:rPr lang="fr-FR" sz="1050"/>
              <a:t>: DHCPv6 a un ensemble de messages similaire à ceux de DHCPv4. Les messages DHCPv6 sont les suivants : SOLICIT, ADVERTISE, INFORMATION REQUEST et REPLY.</a:t>
            </a:r>
          </a:p>
        </p:txBody>
      </p:sp>
      <p:pic>
        <p:nvPicPr>
          <p:cNvPr id="8" name="Picture 7">
            <a:extLst>
              <a:ext uri="{FF2B5EF4-FFF2-40B4-BE49-F238E27FC236}">
                <a16:creationId xmlns:a16="http://schemas.microsoft.com/office/drawing/2014/main" id="{71902DE9-6AA5-5C43-9687-5CB6EC3552D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57738" y="1215726"/>
            <a:ext cx="4149309" cy="2712048"/>
          </a:xfrm>
          <a:prstGeom prst="rect">
            <a:avLst/>
          </a:prstGeom>
        </p:spPr>
      </p:pic>
    </p:spTree>
    <p:custDataLst>
      <p:tags r:id="rId1"/>
    </p:custDataLst>
    <p:extLst>
      <p:ext uri="{BB962C8B-B14F-4D97-AF65-F5344CB8AC3E}">
        <p14:creationId xmlns:p14="http://schemas.microsoft.com/office/powerpoint/2010/main" val="578650258"/>
      </p:ext>
    </p:extLst>
  </p:cSld>
  <p:clrMapOvr>
    <a:masterClrMapping/>
  </p:clrMapOvr>
  <p:transition spd="slow">
    <p:wip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0" y="0"/>
            <a:ext cx="9144000" cy="810519"/>
          </a:xfrm>
        </p:spPr>
        <p:txBody>
          <a:bodyPr/>
          <a:lstStyle/>
          <a:p>
            <a:pPr rtl="0"/>
            <a:r>
              <a:rPr lang="fr-FR" sz="1600">
                <a:latin typeface="Arial" charset="0"/>
              </a:rPr>
              <a:t>Services d'adressage IP</a:t>
            </a:r>
            <a:br>
              <a:rPr lang="en-US" altLang="en-US" dirty="0"/>
            </a:br>
            <a:r>
              <a:rPr lang="fr-FR"/>
              <a:t>Travaux pratiques – Observation de la résolution DNS</a:t>
            </a:r>
          </a:p>
        </p:txBody>
      </p:sp>
      <p:sp>
        <p:nvSpPr>
          <p:cNvPr id="5" name="Rectangle 6">
            <a:extLst>
              <a:ext uri="{FF2B5EF4-FFF2-40B4-BE49-F238E27FC236}">
                <a16:creationId xmlns:a16="http://schemas.microsoft.com/office/drawing/2014/main" id="{90913010-55BD-654E-8C45-7CAB421D7CC5}"/>
              </a:ext>
            </a:extLst>
          </p:cNvPr>
          <p:cNvSpPr>
            <a:spLocks noGrp="1" noChangeArrowheads="1"/>
          </p:cNvSpPr>
          <p:nvPr>
            <p:ph idx="1"/>
          </p:nvPr>
        </p:nvSpPr>
        <p:spPr>
          <a:xfrm>
            <a:off x="179882" y="1034322"/>
            <a:ext cx="8649325" cy="3522688"/>
          </a:xfrm>
        </p:spPr>
        <p:txBody>
          <a:bodyPr/>
          <a:lstStyle/>
          <a:p>
            <a:pPr marL="0" indent="0" rtl="0">
              <a:buNone/>
            </a:pPr>
            <a:r>
              <a:rPr lang="fr-FR" sz="1800"/>
              <a:t>Au cours de ce TP, vous aborderez les points suivants: </a:t>
            </a:r>
          </a:p>
          <a:p>
            <a:pPr rtl="0">
              <a:buFont typeface="Arial" panose="020B0604020202020204" pitchFamily="34" charset="0"/>
              <a:buChar char="•"/>
            </a:pPr>
            <a:r>
              <a:rPr lang="fr-FR" sz="1800"/>
              <a:t>Observer la conversion DNS d'une URL en adresse IP</a:t>
            </a:r>
          </a:p>
          <a:p>
            <a:pPr rtl="0">
              <a:buFont typeface="Arial" panose="020B0604020202020204" pitchFamily="34" charset="0"/>
              <a:buChar char="•"/>
            </a:pPr>
            <a:r>
              <a:rPr lang="fr-FR" sz="1800"/>
              <a:t>Observer la recherche DNS à l'aide de la commande </a:t>
            </a:r>
            <a:r>
              <a:rPr lang="fr-FR" sz="1800" b="1"/>
              <a:t>nslookup</a:t>
            </a:r>
            <a:r>
              <a:rPr lang="fr-FR" sz="1800"/>
              <a:t> sur un site web </a:t>
            </a:r>
          </a:p>
          <a:p>
            <a:pPr rtl="0">
              <a:buFont typeface="Arial" panose="020B0604020202020204" pitchFamily="34" charset="0"/>
              <a:buChar char="•"/>
            </a:pPr>
            <a:r>
              <a:rPr lang="fr-FR" sz="1800"/>
              <a:t>Observer la recherche DNS à l'aide de la command  </a:t>
            </a:r>
            <a:r>
              <a:rPr lang="fr-FR" sz="1800" b="1"/>
              <a:t>nslookup</a:t>
            </a:r>
            <a:r>
              <a:rPr lang="fr-FR" sz="1800"/>
              <a:t> sur les serveurs de messagerie</a:t>
            </a:r>
          </a:p>
        </p:txBody>
      </p:sp>
    </p:spTree>
    <p:custDataLst>
      <p:tags r:id="rId1"/>
    </p:custDataLst>
    <p:extLst>
      <p:ext uri="{BB962C8B-B14F-4D97-AF65-F5344CB8AC3E}">
        <p14:creationId xmlns:p14="http://schemas.microsoft.com/office/powerpoint/2010/main" val="4022567837"/>
      </p:ext>
    </p:extLst>
  </p:cSld>
  <p:clrMapOvr>
    <a:masterClrMapping/>
  </p:clrMapOvr>
  <p:transition spd="slow">
    <p:wip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849120"/>
            <a:ext cx="8280314" cy="868680"/>
          </a:xfrm>
        </p:spPr>
        <p:txBody>
          <a:bodyPr/>
          <a:lstStyle/>
          <a:p>
            <a:pPr rtl="0"/>
            <a:r>
              <a:rPr lang="fr-FR">
                <a:solidFill>
                  <a:schemeClr val="accent5">
                    <a:lumMod val="40000"/>
                    <a:lumOff val="60000"/>
                  </a:schemeClr>
                </a:solidFill>
              </a:rPr>
              <a:t>15.5 Services de partage de fichiers</a:t>
            </a:r>
          </a:p>
        </p:txBody>
      </p:sp>
    </p:spTree>
    <p:custDataLst>
      <p:tags r:id="rId1"/>
    </p:custDataLst>
    <p:extLst>
      <p:ext uri="{BB962C8B-B14F-4D97-AF65-F5344CB8AC3E}">
        <p14:creationId xmlns:p14="http://schemas.microsoft.com/office/powerpoint/2010/main" val="1896760256"/>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DDD52CCD-9D1E-4CC4-815A-A5967A0831D9}"/>
              </a:ext>
            </a:extLst>
          </p:cNvPr>
          <p:cNvGraphicFramePr>
            <a:graphicFrameLocks noGrp="1"/>
          </p:cNvGraphicFramePr>
          <p:nvPr>
            <p:ph idx="1"/>
          </p:nvPr>
        </p:nvGraphicFramePr>
        <p:xfrm>
          <a:off x="106756" y="1279280"/>
          <a:ext cx="8595235" cy="1950720"/>
        </p:xfrm>
        <a:graphic>
          <a:graphicData uri="http://schemas.openxmlformats.org/drawingml/2006/table">
            <a:tbl>
              <a:tblPr firstRow="1" bandRow="1">
                <a:tableStyleId>{5C22544A-7EE6-4342-B048-85BDC9FD1C3A}</a:tableStyleId>
              </a:tblPr>
              <a:tblGrid>
                <a:gridCol w="2178265">
                  <a:extLst>
                    <a:ext uri="{9D8B030D-6E8A-4147-A177-3AD203B41FA5}">
                      <a16:colId xmlns:a16="http://schemas.microsoft.com/office/drawing/2014/main" val="3215831619"/>
                    </a:ext>
                  </a:extLst>
                </a:gridCol>
                <a:gridCol w="6416970">
                  <a:extLst>
                    <a:ext uri="{9D8B030D-6E8A-4147-A177-3AD203B41FA5}">
                      <a16:colId xmlns:a16="http://schemas.microsoft.com/office/drawing/2014/main" val="276475465"/>
                    </a:ext>
                  </a:extLst>
                </a:gridCol>
              </a:tblGrid>
              <a:tr h="265091">
                <a:tc>
                  <a:txBody>
                    <a:bodyPr/>
                    <a:lstStyle/>
                    <a:p>
                      <a:pPr algn="l" rtl="0" fontAlgn="b"/>
                      <a:r>
                        <a:rPr lang="fr-FR" sz="1400" b="1" i="0" u="none" strike="noStrike">
                          <a:solidFill>
                            <a:schemeClr val="bg1"/>
                          </a:solidFill>
                          <a:effectLst/>
                          <a:latin typeface="+mn-lt"/>
                        </a:rPr>
                        <a:t>Feature</a:t>
                      </a:r>
                    </a:p>
                  </a:txBody>
                  <a:tcPr marL="9525" marR="9525" marT="9525" marB="0" anchor="b"/>
                </a:tc>
                <a:tc>
                  <a:txBody>
                    <a:bodyPr/>
                    <a:lstStyle/>
                    <a:p>
                      <a:pPr rtl="0"/>
                      <a:r>
                        <a:rPr lang="fr-FR"/>
                        <a:t>Description</a:t>
                      </a:r>
                    </a:p>
                  </a:txBody>
                  <a:tcPr/>
                </a:tc>
                <a:extLst>
                  <a:ext uri="{0D108BD9-81ED-4DB2-BD59-A6C34878D82A}">
                    <a16:rowId xmlns:a16="http://schemas.microsoft.com/office/drawing/2014/main" val="3768427975"/>
                  </a:ext>
                </a:extLst>
              </a:tr>
              <a:tr h="265091">
                <a:tc>
                  <a:txBody>
                    <a:bodyPr/>
                    <a:lstStyle/>
                    <a:p>
                      <a:pPr algn="l" rtl="0" fontAlgn="b"/>
                      <a:r>
                        <a:rPr lang="fr-FR" sz="1400" b="0" i="0" u="none" strike="noStrike">
                          <a:solidFill>
                            <a:srgbClr val="000000"/>
                          </a:solidFill>
                          <a:effectLst/>
                          <a:latin typeface="+mn-lt"/>
                        </a:rPr>
                        <a:t>Hands-On Labs</a:t>
                      </a:r>
                    </a:p>
                  </a:txBody>
                  <a:tcPr marL="9525" marR="9525" marT="9525" marB="0" anchor="b"/>
                </a:tc>
                <a:tc>
                  <a:txBody>
                    <a:bodyPr/>
                    <a:lstStyle/>
                    <a:p>
                      <a:pPr rtl="0"/>
                      <a:r>
                        <a:rPr lang="fr-FR"/>
                        <a:t>Labs designed for working with physical equipment.</a:t>
                      </a:r>
                    </a:p>
                  </a:txBody>
                  <a:tcPr/>
                </a:tc>
                <a:extLst>
                  <a:ext uri="{0D108BD9-81ED-4DB2-BD59-A6C34878D82A}">
                    <a16:rowId xmlns:a16="http://schemas.microsoft.com/office/drawing/2014/main" val="2258594367"/>
                  </a:ext>
                </a:extLst>
              </a:tr>
              <a:tr h="26509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Class Activities</a:t>
                      </a:r>
                    </a:p>
                    <a:p>
                      <a:pPr algn="l" fontAlgn="b"/>
                      <a:endParaRPr lang="en-US" sz="1400" b="0" i="0" u="none" strike="noStrike" dirty="0">
                        <a:solidFill>
                          <a:srgbClr val="000000"/>
                        </a:solidFill>
                        <a:effectLst/>
                        <a:latin typeface="+mn-lt"/>
                      </a:endParaRPr>
                    </a:p>
                  </a:txBody>
                  <a:tcPr marL="9525" marR="9525" marT="9525" marB="0" anchor="b"/>
                </a:tc>
                <a:tc>
                  <a:txBody>
                    <a:bodyPr/>
                    <a:lstStyle/>
                    <a:p>
                      <a:pPr rtl="0"/>
                      <a:r>
                        <a:rPr lang="fr-FR"/>
                        <a:t>These are found on the Instructor Resources page. Class Activities are designed to facilitate learning, class discussion, and collaboration.</a:t>
                      </a:r>
                    </a:p>
                  </a:txBody>
                  <a:tcPr/>
                </a:tc>
                <a:extLst>
                  <a:ext uri="{0D108BD9-81ED-4DB2-BD59-A6C34878D82A}">
                    <a16:rowId xmlns:a16="http://schemas.microsoft.com/office/drawing/2014/main" val="1125566603"/>
                  </a:ext>
                </a:extLst>
              </a:tr>
              <a:tr h="265091">
                <a:tc>
                  <a:txBody>
                    <a:bodyPr/>
                    <a:lstStyle/>
                    <a:p>
                      <a:pPr algn="l" rtl="0" fontAlgn="b"/>
                      <a:r>
                        <a:rPr lang="fr-FR" sz="1400" b="0" i="0" u="none" strike="noStrike">
                          <a:solidFill>
                            <a:srgbClr val="000000"/>
                          </a:solidFill>
                          <a:effectLst/>
                          <a:latin typeface="+mn-lt"/>
                        </a:rPr>
                        <a:t>Module Quizzes</a:t>
                      </a:r>
                    </a:p>
                  </a:txBody>
                  <a:tcPr marL="9525" marR="9525" marT="9525" marB="0" anchor="b"/>
                </a:tc>
                <a:tc>
                  <a:txBody>
                    <a:bodyPr/>
                    <a:lstStyle/>
                    <a:p>
                      <a:pPr rtl="0"/>
                      <a:r>
                        <a:rPr lang="fr-FR"/>
                        <a:t>Self-assessments that integrate concepts and skills learned throughout the series of topics presented in the module.</a:t>
                      </a:r>
                    </a:p>
                  </a:txBody>
                  <a:tcPr/>
                </a:tc>
                <a:extLst>
                  <a:ext uri="{0D108BD9-81ED-4DB2-BD59-A6C34878D82A}">
                    <a16:rowId xmlns:a16="http://schemas.microsoft.com/office/drawing/2014/main" val="831502776"/>
                  </a:ext>
                </a:extLst>
              </a:tr>
              <a:tr h="265091">
                <a:tc>
                  <a:txBody>
                    <a:bodyPr/>
                    <a:lstStyle/>
                    <a:p>
                      <a:pPr algn="l" rtl="0" fontAlgn="b"/>
                      <a:r>
                        <a:rPr lang="fr-FR" sz="1400" b="0" i="0" u="none" strike="noStrike">
                          <a:solidFill>
                            <a:srgbClr val="000000"/>
                          </a:solidFill>
                          <a:effectLst/>
                          <a:latin typeface="+mn-lt"/>
                        </a:rPr>
                        <a:t>Module Summary</a:t>
                      </a:r>
                    </a:p>
                  </a:txBody>
                  <a:tcPr marL="9525" marR="9525" marT="9525" marB="0" anchor="b"/>
                </a:tc>
                <a:tc>
                  <a:txBody>
                    <a:bodyPr/>
                    <a:lstStyle/>
                    <a:p>
                      <a:pPr rtl="0"/>
                      <a:r>
                        <a:rPr lang="fr-FR"/>
                        <a:t>Briefly recaps module content.</a:t>
                      </a:r>
                    </a:p>
                  </a:txBody>
                  <a:tcPr/>
                </a:tc>
                <a:extLst>
                  <a:ext uri="{0D108BD9-81ED-4DB2-BD59-A6C34878D82A}">
                    <a16:rowId xmlns:a16="http://schemas.microsoft.com/office/drawing/2014/main" val="2267046280"/>
                  </a:ext>
                </a:extLst>
              </a:tr>
            </a:tbl>
          </a:graphicData>
        </a:graphic>
      </p:graphicFrame>
      <p:sp>
        <p:nvSpPr>
          <p:cNvPr id="5" name="Title 2">
            <a:extLst>
              <a:ext uri="{FF2B5EF4-FFF2-40B4-BE49-F238E27FC236}">
                <a16:creationId xmlns:a16="http://schemas.microsoft.com/office/drawing/2014/main" id="{2D10C50B-ED86-4E5D-BD0F-658911DFEF9B}"/>
              </a:ext>
            </a:extLst>
          </p:cNvPr>
          <p:cNvSpPr>
            <a:spLocks noGrp="1"/>
          </p:cNvSpPr>
          <p:nvPr>
            <p:ph type="title"/>
          </p:nvPr>
        </p:nvSpPr>
        <p:spPr>
          <a:xfrm>
            <a:off x="0" y="-15285"/>
            <a:ext cx="9144000" cy="757238"/>
          </a:xfrm>
        </p:spPr>
        <p:txBody>
          <a:bodyPr/>
          <a:lstStyle/>
          <a:p>
            <a:pPr rtl="0"/>
            <a:r>
              <a:rPr lang="fr-FR"/>
              <a:t>What to Expect in this Module (Cont.)</a:t>
            </a:r>
          </a:p>
        </p:txBody>
      </p:sp>
      <p:sp>
        <p:nvSpPr>
          <p:cNvPr id="6" name="Content Placeholder 1">
            <a:extLst>
              <a:ext uri="{FF2B5EF4-FFF2-40B4-BE49-F238E27FC236}">
                <a16:creationId xmlns:a16="http://schemas.microsoft.com/office/drawing/2014/main" id="{031D3D35-BC84-421A-A5F0-48081A310F8E}"/>
              </a:ext>
            </a:extLst>
          </p:cNvPr>
          <p:cNvSpPr txBox="1">
            <a:spLocks/>
          </p:cNvSpPr>
          <p:nvPr/>
        </p:nvSpPr>
        <p:spPr bwMode="auto">
          <a:xfrm>
            <a:off x="106756" y="668963"/>
            <a:ext cx="8853286" cy="346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rtl="0"/>
            <a:r>
              <a:rPr lang="fr-FR"/>
              <a:t>To facilitate learning, the following features may be included in this module:</a:t>
            </a:r>
          </a:p>
          <a:p>
            <a:pPr marL="0" indent="0">
              <a:buNone/>
            </a:pPr>
            <a:endParaRPr lang="en-US" dirty="0"/>
          </a:p>
          <a:p>
            <a:pPr marL="0" indent="0">
              <a:buFont typeface="Wingdings" panose="05000000000000000000" pitchFamily="2" charset="2"/>
              <a:buNone/>
            </a:pPr>
            <a:endParaRPr lang="en-US" dirty="0"/>
          </a:p>
        </p:txBody>
      </p:sp>
    </p:spTree>
    <p:custDataLst>
      <p:tags r:id="rId1"/>
    </p:custDataLst>
    <p:extLst>
      <p:ext uri="{BB962C8B-B14F-4D97-AF65-F5344CB8AC3E}">
        <p14:creationId xmlns:p14="http://schemas.microsoft.com/office/powerpoint/2010/main" val="1736058053"/>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lang="fr-FR" sz="1600">
                <a:latin typeface="Arial" charset="0"/>
              </a:rPr>
              <a:t>Services de partage de fichiers</a:t>
            </a:r>
            <a:br>
              <a:rPr lang="en-US" dirty="0">
                <a:latin typeface="Arial" charset="0"/>
              </a:rPr>
            </a:br>
            <a:r>
              <a:rPr lang="fr-FR">
                <a:latin typeface="Arial" charset="0"/>
              </a:rPr>
              <a:t>Protocole de transfert de fichiers</a:t>
            </a:r>
          </a:p>
        </p:txBody>
      </p:sp>
      <p:sp>
        <p:nvSpPr>
          <p:cNvPr id="4" name="Content Placeholder 3"/>
          <p:cNvSpPr>
            <a:spLocks noGrp="1"/>
          </p:cNvSpPr>
          <p:nvPr>
            <p:ph idx="1"/>
          </p:nvPr>
        </p:nvSpPr>
        <p:spPr>
          <a:xfrm>
            <a:off x="145357" y="845389"/>
            <a:ext cx="8853286" cy="757551"/>
          </a:xfrm>
        </p:spPr>
        <p:txBody>
          <a:bodyPr/>
          <a:lstStyle/>
          <a:p>
            <a:pPr marL="0" indent="0" rtl="0">
              <a:buNone/>
            </a:pPr>
            <a:r>
              <a:rPr lang="fr-FR" sz="1600"/>
              <a:t>Il a été développé en vue de permettre le transfert de données entre un client et un serveur. Un FTP est une application s'exécutant sur un ordinateur client qui sert à envoyer et à extraire des données d'un serveur FTP.</a:t>
            </a:r>
          </a:p>
        </p:txBody>
      </p:sp>
      <p:sp>
        <p:nvSpPr>
          <p:cNvPr id="3" name="TextBox 2">
            <a:extLst>
              <a:ext uri="{FF2B5EF4-FFF2-40B4-BE49-F238E27FC236}">
                <a16:creationId xmlns:a16="http://schemas.microsoft.com/office/drawing/2014/main" id="{29E91E5B-4914-9147-A6A1-717B5A557658}"/>
              </a:ext>
            </a:extLst>
          </p:cNvPr>
          <p:cNvSpPr txBox="1"/>
          <p:nvPr/>
        </p:nvSpPr>
        <p:spPr>
          <a:xfrm>
            <a:off x="4395616" y="1666806"/>
            <a:ext cx="4494726" cy="3308598"/>
          </a:xfrm>
          <a:prstGeom prst="rect">
            <a:avLst/>
          </a:prstGeom>
          <a:noFill/>
        </p:spPr>
        <p:txBody>
          <a:bodyPr wrap="square" rtlCol="0">
            <a:spAutoFit/>
          </a:bodyPr>
          <a:lstStyle/>
          <a:p>
            <a:pPr rtl="0">
              <a:spcAft>
                <a:spcPts val="600"/>
              </a:spcAft>
            </a:pPr>
            <a:r>
              <a:rPr lang="fr-FR" sz="1500" b="1"/>
              <a:t>Étape 1 - </a:t>
            </a:r>
            <a:r>
              <a:rPr lang="fr-FR" sz="1500"/>
              <a:t>Le client établit la première connexion au serveur pour contrôler le trafic à l'aide du port TCP 21. Le trafic se compose de commandes client et de réponses serveur. </a:t>
            </a:r>
          </a:p>
          <a:p>
            <a:pPr rtl="0">
              <a:spcAft>
                <a:spcPts val="600"/>
              </a:spcAft>
            </a:pPr>
            <a:r>
              <a:rPr lang="fr-FR" sz="1500" b="1"/>
              <a:t>Étape 2 - </a:t>
            </a:r>
            <a:r>
              <a:rPr lang="fr-FR" sz="1500"/>
              <a:t>Le client établit la deuxième connexion au serveur pour le transfert de données proprement dit en utilisant le port TCP 20. Cette connexion est créée chaque fois que des données doivent être transférées.</a:t>
            </a:r>
          </a:p>
          <a:p>
            <a:pPr rtl="0">
              <a:spcAft>
                <a:spcPts val="600"/>
              </a:spcAft>
            </a:pPr>
            <a:r>
              <a:rPr lang="fr-FR" sz="1500" b="1"/>
              <a:t>Étape 3 - </a:t>
            </a:r>
            <a:r>
              <a:rPr lang="fr-FR" sz="1500"/>
              <a:t>Le transfert de données peut se faire dans les deux sens. Le client peut télécharger (extraire) des données à partir du serveur ou le client peut télécharger (stocker) des données vers le serveur.</a:t>
            </a:r>
          </a:p>
          <a:p>
            <a:endParaRPr lang="en-US" sz="1400" dirty="0"/>
          </a:p>
        </p:txBody>
      </p:sp>
      <p:pic>
        <p:nvPicPr>
          <p:cNvPr id="2" name="Picture 1">
            <a:extLst>
              <a:ext uri="{FF2B5EF4-FFF2-40B4-BE49-F238E27FC236}">
                <a16:creationId xmlns:a16="http://schemas.microsoft.com/office/drawing/2014/main" id="{6C01A4A1-4776-9843-BC09-6E05F45C8A8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3658" y="1968844"/>
            <a:ext cx="3935896" cy="2571750"/>
          </a:xfrm>
          <a:prstGeom prst="rect">
            <a:avLst/>
          </a:prstGeom>
        </p:spPr>
      </p:pic>
    </p:spTree>
    <p:custDataLst>
      <p:tags r:id="rId1"/>
    </p:custDataLst>
    <p:extLst>
      <p:ext uri="{BB962C8B-B14F-4D97-AF65-F5344CB8AC3E}">
        <p14:creationId xmlns:p14="http://schemas.microsoft.com/office/powerpoint/2010/main" val="801996907"/>
      </p:ext>
    </p:extLst>
  </p:cSld>
  <p:clrMapOvr>
    <a:masterClrMapping/>
  </p:clrMapOvr>
  <p:transition spd="slow">
    <p:wip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lang="fr-FR" sz="1600">
                <a:latin typeface="Arial" charset="0"/>
              </a:rPr>
              <a:t>Services de partage de fichiers</a:t>
            </a:r>
            <a:br>
              <a:rPr lang="en-US" dirty="0">
                <a:latin typeface="Arial" charset="0"/>
              </a:rPr>
            </a:br>
            <a:r>
              <a:rPr lang="fr-FR">
                <a:latin typeface="Arial" charset="0"/>
              </a:rPr>
              <a:t>Bloc de messages du serveur</a:t>
            </a:r>
          </a:p>
        </p:txBody>
      </p:sp>
      <p:sp>
        <p:nvSpPr>
          <p:cNvPr id="4" name="Content Placeholder 3"/>
          <p:cNvSpPr>
            <a:spLocks noGrp="1"/>
          </p:cNvSpPr>
          <p:nvPr>
            <p:ph idx="1"/>
          </p:nvPr>
        </p:nvSpPr>
        <p:spPr>
          <a:xfrm>
            <a:off x="155517" y="798944"/>
            <a:ext cx="4411993" cy="3693972"/>
          </a:xfrm>
        </p:spPr>
        <p:txBody>
          <a:bodyPr/>
          <a:lstStyle/>
          <a:p>
            <a:pPr marL="0" indent="0" rtl="0">
              <a:lnSpc>
                <a:spcPct val="85000"/>
              </a:lnSpc>
              <a:spcBef>
                <a:spcPct val="30000"/>
              </a:spcBef>
              <a:buNone/>
            </a:pPr>
            <a:r>
              <a:rPr lang="fr-FR"/>
              <a:t>Le Server Message Block (SMB) est un protocole de partage de fichiers client/serveur, de type demande-réponse. Les serveurs peuvent mettre leurs propres ressources à la disposition des clients sur le réseau.</a:t>
            </a:r>
          </a:p>
          <a:p>
            <a:pPr marL="0" indent="0" rtl="0">
              <a:buNone/>
            </a:pPr>
            <a:r>
              <a:rPr lang="fr-FR"/>
              <a:t>Trois fonctions des messages SMB:</a:t>
            </a:r>
          </a:p>
          <a:p>
            <a:pPr lvl="2" rtl="0">
              <a:buFont typeface="Arial" panose="020B0604020202020204" pitchFamily="34" charset="0"/>
              <a:buChar char="•"/>
            </a:pPr>
            <a:r>
              <a:rPr lang="fr-FR" sz="1500"/>
              <a:t>démarrer et authentifier des sessions ou y mettre fin</a:t>
            </a:r>
          </a:p>
          <a:p>
            <a:pPr lvl="2" rtl="0">
              <a:buFont typeface="Arial" panose="020B0604020202020204" pitchFamily="34" charset="0"/>
              <a:buChar char="•"/>
            </a:pPr>
            <a:r>
              <a:rPr lang="fr-FR" sz="1500"/>
              <a:t>contrôler l'accès aux fichiers et aux imprimantes</a:t>
            </a:r>
          </a:p>
          <a:p>
            <a:pPr lvl="2" rtl="0">
              <a:buFont typeface="Arial" panose="020B0604020202020204" pitchFamily="34" charset="0"/>
              <a:buChar char="•"/>
            </a:pPr>
            <a:r>
              <a:rPr lang="fr-FR" sz="1500"/>
              <a:t>permettre à une application d'envoyer ou de recevoir des messages vers ou depuis un autre périphérique.</a:t>
            </a:r>
          </a:p>
          <a:p>
            <a:pPr marL="0" indent="0" rtl="0">
              <a:buNone/>
            </a:pPr>
            <a:r>
              <a:rPr lang="fr-FR"/>
              <a:t>Contrairement au partage de fichiers pris en charge par le protocole FTP, les clients établissent une connexion à long terme aux serveurs. Une fois la connexion établie, l'utilisateur du client peut accéder aux ressources résidant sur le serveur comme si elles étaient situées localement sur l'hôte client.</a:t>
            </a:r>
          </a:p>
          <a:p>
            <a:pPr>
              <a:lnSpc>
                <a:spcPct val="85000"/>
              </a:lnSpc>
              <a:spcBef>
                <a:spcPct val="30000"/>
              </a:spcBef>
              <a:buFont typeface="Arial" panose="020B0604020202020204" pitchFamily="34" charset="0"/>
              <a:buChar char="•"/>
            </a:pPr>
            <a:endParaRPr lang="en-US" dirty="0"/>
          </a:p>
          <a:p>
            <a:pPr>
              <a:lnSpc>
                <a:spcPct val="85000"/>
              </a:lnSpc>
              <a:spcBef>
                <a:spcPct val="30000"/>
              </a:spcBef>
              <a:buFont typeface="Arial" panose="020B0604020202020204" pitchFamily="34" charset="0"/>
              <a:buChar char="•"/>
            </a:pPr>
            <a:endParaRPr lang="en-US" dirty="0"/>
          </a:p>
        </p:txBody>
      </p:sp>
      <p:pic>
        <p:nvPicPr>
          <p:cNvPr id="5" name="Picture 4">
            <a:extLst>
              <a:ext uri="{FF2B5EF4-FFF2-40B4-BE49-F238E27FC236}">
                <a16:creationId xmlns:a16="http://schemas.microsoft.com/office/drawing/2014/main" id="{9E51335B-21F7-D54D-9B20-7FC8D74A012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64910" y="1316218"/>
            <a:ext cx="3689008" cy="2511064"/>
          </a:xfrm>
          <a:prstGeom prst="rect">
            <a:avLst/>
          </a:prstGeom>
        </p:spPr>
      </p:pic>
    </p:spTree>
    <p:custDataLst>
      <p:tags r:id="rId1"/>
    </p:custDataLst>
    <p:extLst>
      <p:ext uri="{BB962C8B-B14F-4D97-AF65-F5344CB8AC3E}">
        <p14:creationId xmlns:p14="http://schemas.microsoft.com/office/powerpoint/2010/main" val="3906801152"/>
      </p:ext>
    </p:extLst>
  </p:cSld>
  <p:clrMapOvr>
    <a:masterClrMapping/>
  </p:clrMapOvr>
  <p:transition spd="slow">
    <p:wip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98320"/>
            <a:ext cx="8280314" cy="919480"/>
          </a:xfrm>
        </p:spPr>
        <p:txBody>
          <a:bodyPr/>
          <a:lstStyle/>
          <a:p>
            <a:pPr rtl="0"/>
            <a:r>
              <a:rPr lang="fr-FR">
                <a:solidFill>
                  <a:schemeClr val="accent5">
                    <a:lumMod val="40000"/>
                    <a:lumOff val="60000"/>
                  </a:schemeClr>
                </a:solidFill>
              </a:rPr>
              <a:t>15.6 Module pratique et questionnaire</a:t>
            </a:r>
          </a:p>
        </p:txBody>
      </p:sp>
    </p:spTree>
    <p:custDataLst>
      <p:tags r:id="rId1"/>
    </p:custDataLst>
    <p:extLst>
      <p:ext uri="{BB962C8B-B14F-4D97-AF65-F5344CB8AC3E}">
        <p14:creationId xmlns:p14="http://schemas.microsoft.com/office/powerpoint/2010/main" val="827754946"/>
      </p:ext>
    </p:extLst>
  </p:cSld>
  <p:clrMapOvr>
    <a:masterClrMapping/>
  </p:clrMapOvr>
  <p:transition spd="slow">
    <p:wip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lang="fr-FR" sz="1600">
                <a:latin typeface="Arial" charset="0"/>
              </a:rPr>
              <a:t>Module Pratique et questionnaire</a:t>
            </a:r>
            <a:br>
              <a:rPr lang="en-US" dirty="0">
                <a:latin typeface="Arial" charset="0"/>
              </a:rPr>
            </a:br>
            <a:r>
              <a:rPr lang="fr-FR">
                <a:latin typeface="Arial" charset="0"/>
              </a:rPr>
              <a:t>Qu'est-ce que j'ai appris dans ce module ? </a:t>
            </a:r>
          </a:p>
        </p:txBody>
      </p:sp>
      <p:sp>
        <p:nvSpPr>
          <p:cNvPr id="4" name="Content Placeholder 3"/>
          <p:cNvSpPr>
            <a:spLocks noGrp="1"/>
          </p:cNvSpPr>
          <p:nvPr>
            <p:ph idx="1"/>
          </p:nvPr>
        </p:nvSpPr>
        <p:spPr>
          <a:xfrm>
            <a:off x="145357" y="798943"/>
            <a:ext cx="8709276" cy="3923527"/>
          </a:xfrm>
        </p:spPr>
        <p:txBody>
          <a:bodyPr/>
          <a:lstStyle/>
          <a:p>
            <a:pPr rtl="0">
              <a:lnSpc>
                <a:spcPct val="85000"/>
              </a:lnSpc>
              <a:spcBef>
                <a:spcPct val="30000"/>
              </a:spcBef>
              <a:buFont typeface="Arial" panose="020B0604020202020204" pitchFamily="34" charset="0"/>
              <a:buChar char="•"/>
            </a:pPr>
            <a:r>
              <a:rPr lang="fr-FR" sz="1250"/>
              <a:t>Les protocoles de couche application sont utilisés pour échanger des données entre les programmes s'exécutant sur les hôtes source et de destination. La couche de présentation a trois fonctions principales : le formatage, ou présentation des données, la compression des données, et le cryptage des données pour la transmission et le décryptage des données à la réception. La couche session crée et gère les communications entre les applications source et de destination. </a:t>
            </a:r>
          </a:p>
          <a:p>
            <a:pPr rtl="0">
              <a:lnSpc>
                <a:spcPct val="85000"/>
              </a:lnSpc>
              <a:spcBef>
                <a:spcPct val="30000"/>
              </a:spcBef>
              <a:buFont typeface="Arial" panose="020B0604020202020204" pitchFamily="34" charset="0"/>
              <a:buChar char="•"/>
            </a:pPr>
            <a:r>
              <a:rPr lang="fr-FR" sz="1250"/>
              <a:t>Dans le modèle client/serveur, le périphérique qui envoie une requête d'informations est nommé client et celui qui répond à la requête est nommé serveur. </a:t>
            </a:r>
          </a:p>
          <a:p>
            <a:pPr rtl="0">
              <a:lnSpc>
                <a:spcPct val="85000"/>
              </a:lnSpc>
              <a:spcBef>
                <a:spcPct val="30000"/>
              </a:spcBef>
              <a:buFont typeface="Arial" panose="020B0604020202020204" pitchFamily="34" charset="0"/>
              <a:buChar char="•"/>
            </a:pPr>
            <a:r>
              <a:rPr lang="fr-FR" sz="1250"/>
              <a:t>Dans un réseau peer to peer, deux ordinateurs sont connectés via un réseau et peuvent partager des ressources sans disposer de serveur dédié.</a:t>
            </a:r>
          </a:p>
          <a:p>
            <a:pPr rtl="0">
              <a:lnSpc>
                <a:spcPct val="85000"/>
              </a:lnSpc>
              <a:spcBef>
                <a:spcPct val="30000"/>
              </a:spcBef>
              <a:buFont typeface="Arial" panose="020B0604020202020204" pitchFamily="34" charset="0"/>
              <a:buChar char="•"/>
            </a:pPr>
            <a:r>
              <a:rPr lang="fr-FR" sz="1250"/>
              <a:t>Les trois types de messages HTTP les plus courants sont GET, POST et PUT.  </a:t>
            </a:r>
          </a:p>
          <a:p>
            <a:pPr rtl="0">
              <a:lnSpc>
                <a:spcPct val="85000"/>
              </a:lnSpc>
              <a:spcBef>
                <a:spcPct val="30000"/>
              </a:spcBef>
              <a:buFont typeface="Arial" panose="020B0604020202020204" pitchFamily="34" charset="0"/>
              <a:buChar char="•"/>
            </a:pPr>
            <a:r>
              <a:rPr lang="fr-FR" sz="1250"/>
              <a:t>Le courrier électronique prend en charge trois protocoles distincts pour fonctionner : SMTP, POP et IMAP.</a:t>
            </a:r>
          </a:p>
          <a:p>
            <a:pPr rtl="0">
              <a:lnSpc>
                <a:spcPct val="85000"/>
              </a:lnSpc>
              <a:spcBef>
                <a:spcPct val="30000"/>
              </a:spcBef>
              <a:buFont typeface="Arial" panose="020B0604020202020204" pitchFamily="34" charset="0"/>
              <a:buChar char="•"/>
            </a:pPr>
            <a:r>
              <a:rPr lang="fr-FR" sz="1250"/>
              <a:t>Le protocole DNS fait correspondre les noms de ressources avec l'adresse numérique du réseau requise. </a:t>
            </a:r>
          </a:p>
          <a:p>
            <a:pPr rtl="0">
              <a:lnSpc>
                <a:spcPct val="85000"/>
              </a:lnSpc>
              <a:spcBef>
                <a:spcPct val="30000"/>
              </a:spcBef>
              <a:buFont typeface="Arial" panose="020B0604020202020204" pitchFamily="34" charset="0"/>
              <a:buChar char="•"/>
            </a:pPr>
            <a:r>
              <a:rPr lang="fr-FR" sz="1250"/>
              <a:t>Le DHCP de service IPv4 automatise l'attribution des adresses IPv4, des masques de sous-réseau, des passerelles et d'autres paramètres de réseau IPv4. Les messages DHCPv6 sont les suivants: SOLICIT, ADVERTISE, INFORMATION REQUEST et REPLY.</a:t>
            </a:r>
          </a:p>
          <a:p>
            <a:pPr rtl="0">
              <a:lnSpc>
                <a:spcPct val="85000"/>
              </a:lnSpc>
              <a:spcBef>
                <a:spcPct val="30000"/>
              </a:spcBef>
              <a:buFont typeface="Arial" panose="020B0604020202020204" pitchFamily="34" charset="0"/>
              <a:buChar char="•"/>
            </a:pPr>
            <a:r>
              <a:rPr lang="fr-FR" sz="1250"/>
              <a:t>Un FTP est une application s'exécutant sur un ordinateur client qui sert à envoyer et à extraire des données d'un serveur FTP. </a:t>
            </a:r>
          </a:p>
          <a:p>
            <a:pPr rtl="0">
              <a:lnSpc>
                <a:spcPct val="85000"/>
              </a:lnSpc>
              <a:spcBef>
                <a:spcPct val="30000"/>
              </a:spcBef>
              <a:buFont typeface="Arial" panose="020B0604020202020204" pitchFamily="34" charset="0"/>
              <a:buChar char="•"/>
            </a:pPr>
            <a:r>
              <a:rPr lang="fr-FR" sz="1250"/>
              <a:t>Trois fonctions des messages SMB : démarrer, authentifier et terminer les sessions, contrôler l'accès au fichier et à l'imprimante, et permettre à une application d'envoyer ou de recevoir des messages vers ou depuis un autre appareil. </a:t>
            </a:r>
          </a:p>
          <a:p>
            <a:pPr>
              <a:lnSpc>
                <a:spcPct val="85000"/>
              </a:lnSpc>
              <a:spcBef>
                <a:spcPct val="30000"/>
              </a:spcBef>
            </a:pPr>
            <a:endParaRPr lang="en-US" sz="1200" dirty="0"/>
          </a:p>
          <a:p>
            <a:pPr>
              <a:lnSpc>
                <a:spcPct val="85000"/>
              </a:lnSpc>
              <a:spcBef>
                <a:spcPct val="30000"/>
              </a:spcBef>
            </a:pPr>
            <a:endParaRPr lang="en-US" sz="1200" dirty="0"/>
          </a:p>
          <a:p>
            <a:pPr>
              <a:lnSpc>
                <a:spcPct val="85000"/>
              </a:lnSpc>
              <a:spcBef>
                <a:spcPct val="30000"/>
              </a:spcBef>
            </a:pPr>
            <a:endParaRPr lang="en-US" sz="1200" dirty="0"/>
          </a:p>
          <a:p>
            <a:pPr>
              <a:lnSpc>
                <a:spcPct val="85000"/>
              </a:lnSpc>
              <a:spcBef>
                <a:spcPct val="30000"/>
              </a:spcBef>
            </a:pPr>
            <a:endParaRPr lang="en-US" sz="1200" dirty="0"/>
          </a:p>
        </p:txBody>
      </p:sp>
    </p:spTree>
    <p:custDataLst>
      <p:tags r:id="rId1"/>
    </p:custDataLst>
    <p:extLst>
      <p:ext uri="{BB962C8B-B14F-4D97-AF65-F5344CB8AC3E}">
        <p14:creationId xmlns:p14="http://schemas.microsoft.com/office/powerpoint/2010/main" val="2548999575"/>
      </p:ext>
    </p:extLst>
  </p:cSld>
  <p:clrMapOvr>
    <a:masterClrMapping/>
  </p:clrMapOvr>
  <p:transition spd="slow">
    <p:wipe/>
  </p:transition>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a:xfrm>
            <a:off x="1" y="41394"/>
            <a:ext cx="9144000" cy="609056"/>
          </a:xfrm>
        </p:spPr>
        <p:txBody>
          <a:bodyPr/>
          <a:lstStyle/>
          <a:p>
            <a:pPr rtl="0" eaLnBrk="1" hangingPunct="1"/>
            <a:r>
              <a:rPr lang="fr-FR" sz="1600">
                <a:latin typeface="Arial" charset="0"/>
              </a:rPr>
              <a:t>Module 15 : Application Layer</a:t>
            </a:r>
            <a:br>
              <a:rPr lang="en-US" dirty="0">
                <a:latin typeface="Arial" charset="0"/>
              </a:rPr>
            </a:br>
            <a:r>
              <a:rPr lang="fr-FR">
                <a:latin typeface="Arial" charset="0"/>
              </a:rPr>
              <a:t>New Terms and Commands</a:t>
            </a: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673865833"/>
              </p:ext>
            </p:extLst>
          </p:nvPr>
        </p:nvGraphicFramePr>
        <p:xfrm>
          <a:off x="977602" y="702310"/>
          <a:ext cx="7188796" cy="3632183"/>
        </p:xfrm>
        <a:graphic>
          <a:graphicData uri="http://schemas.openxmlformats.org/drawingml/2006/table">
            <a:tbl>
              <a:tblPr firstRow="1" bandRow="1">
                <a:tableStyleId>{F5AB1C69-6EDB-4FF4-983F-18BD219EF322}</a:tableStyleId>
              </a:tblPr>
              <a:tblGrid>
                <a:gridCol w="3490226">
                  <a:extLst>
                    <a:ext uri="{9D8B030D-6E8A-4147-A177-3AD203B41FA5}">
                      <a16:colId xmlns:a16="http://schemas.microsoft.com/office/drawing/2014/main" val="2731093094"/>
                    </a:ext>
                  </a:extLst>
                </a:gridCol>
                <a:gridCol w="3698570">
                  <a:extLst>
                    <a:ext uri="{9D8B030D-6E8A-4147-A177-3AD203B41FA5}">
                      <a16:colId xmlns:a16="http://schemas.microsoft.com/office/drawing/2014/main" val="2353496225"/>
                    </a:ext>
                  </a:extLst>
                </a:gridCol>
              </a:tblGrid>
              <a:tr h="3632183">
                <a:tc>
                  <a:txBody>
                    <a:bodyPr/>
                    <a:lstStyle/>
                    <a:p>
                      <a:pPr marL="173038" indent="-173038" rtl="0">
                        <a:spcBef>
                          <a:spcPts val="200"/>
                        </a:spcBef>
                        <a:spcAft>
                          <a:spcPts val="200"/>
                        </a:spcAft>
                        <a:buFont typeface="Arial" panose="020B0604020202020204" pitchFamily="34" charset="0"/>
                        <a:buChar char="•"/>
                      </a:pPr>
                      <a:r>
                        <a:rPr lang="fr-FR" b="0">
                          <a:solidFill>
                            <a:schemeClr val="tx1"/>
                          </a:solidFill>
                          <a:latin typeface="+mn-lt"/>
                        </a:rPr>
                        <a:t>Application Layer</a:t>
                      </a:r>
                    </a:p>
                    <a:p>
                      <a:pPr marL="173038" indent="-173038" rtl="0">
                        <a:spcBef>
                          <a:spcPts val="200"/>
                        </a:spcBef>
                        <a:spcAft>
                          <a:spcPts val="200"/>
                        </a:spcAft>
                        <a:buFont typeface="Arial" panose="020B0604020202020204" pitchFamily="34" charset="0"/>
                        <a:buChar char="•"/>
                      </a:pPr>
                      <a:r>
                        <a:rPr lang="fr-FR" b="0">
                          <a:solidFill>
                            <a:schemeClr val="tx1"/>
                          </a:solidFill>
                          <a:latin typeface="+mn-lt"/>
                        </a:rPr>
                        <a:t>Presentation Layer</a:t>
                      </a:r>
                    </a:p>
                    <a:p>
                      <a:pPr marL="173038" indent="-173038" rtl="0">
                        <a:spcBef>
                          <a:spcPts val="200"/>
                        </a:spcBef>
                        <a:spcAft>
                          <a:spcPts val="200"/>
                        </a:spcAft>
                        <a:buFont typeface="Arial" panose="020B0604020202020204" pitchFamily="34" charset="0"/>
                        <a:buChar char="•"/>
                      </a:pPr>
                      <a:r>
                        <a:rPr lang="fr-FR" b="0">
                          <a:solidFill>
                            <a:schemeClr val="tx1"/>
                          </a:solidFill>
                          <a:latin typeface="+mn-lt"/>
                        </a:rPr>
                        <a:t>Session Layer</a:t>
                      </a:r>
                    </a:p>
                    <a:p>
                      <a:pPr marL="173038" indent="-173038" rtl="0">
                        <a:spcBef>
                          <a:spcPts val="200"/>
                        </a:spcBef>
                        <a:spcAft>
                          <a:spcPts val="200"/>
                        </a:spcAft>
                        <a:buFont typeface="Arial" panose="020B0604020202020204" pitchFamily="34" charset="0"/>
                        <a:buChar char="•"/>
                      </a:pPr>
                      <a:r>
                        <a:rPr lang="fr-FR" b="0">
                          <a:solidFill>
                            <a:schemeClr val="tx1"/>
                          </a:solidFill>
                          <a:latin typeface="+mn-lt"/>
                        </a:rPr>
                        <a:t>Client-server model</a:t>
                      </a:r>
                    </a:p>
                    <a:p>
                      <a:pPr marL="173038" indent="-173038" rtl="0">
                        <a:spcBef>
                          <a:spcPts val="200"/>
                        </a:spcBef>
                        <a:spcAft>
                          <a:spcPts val="200"/>
                        </a:spcAft>
                        <a:buFont typeface="Arial" panose="020B0604020202020204" pitchFamily="34" charset="0"/>
                        <a:buChar char="•"/>
                      </a:pPr>
                      <a:r>
                        <a:rPr lang="fr-FR" b="0">
                          <a:solidFill>
                            <a:schemeClr val="tx1"/>
                          </a:solidFill>
                          <a:latin typeface="+mn-lt"/>
                        </a:rPr>
                        <a:t>Peer-to-peer</a:t>
                      </a:r>
                    </a:p>
                    <a:p>
                      <a:pPr marL="173038" indent="-173038" rtl="0">
                        <a:spcBef>
                          <a:spcPts val="200"/>
                        </a:spcBef>
                        <a:spcAft>
                          <a:spcPts val="200"/>
                        </a:spcAft>
                        <a:buFont typeface="Arial" panose="020B0604020202020204" pitchFamily="34" charset="0"/>
                        <a:buChar char="•"/>
                      </a:pPr>
                      <a:r>
                        <a:rPr lang="fr-FR" b="0">
                          <a:solidFill>
                            <a:schemeClr val="tx1"/>
                          </a:solidFill>
                          <a:latin typeface="+mn-lt"/>
                        </a:rPr>
                        <a:t>Uniform Resource Locator (URL)</a:t>
                      </a:r>
                    </a:p>
                    <a:p>
                      <a:pPr marL="173038" indent="-173038" rtl="0">
                        <a:spcBef>
                          <a:spcPts val="200"/>
                        </a:spcBef>
                        <a:spcAft>
                          <a:spcPts val="200"/>
                        </a:spcAft>
                        <a:buFont typeface="Arial" panose="020B0604020202020204" pitchFamily="34" charset="0"/>
                        <a:buChar char="•"/>
                      </a:pPr>
                      <a:r>
                        <a:rPr lang="fr-FR" b="0">
                          <a:solidFill>
                            <a:schemeClr val="tx1"/>
                          </a:solidFill>
                          <a:latin typeface="+mn-lt"/>
                        </a:rPr>
                        <a:t>Uniform Resource Identifiers (URI)</a:t>
                      </a:r>
                    </a:p>
                    <a:p>
                      <a:pPr marL="173038" indent="-173038" rtl="0">
                        <a:spcBef>
                          <a:spcPts val="200"/>
                        </a:spcBef>
                        <a:spcAft>
                          <a:spcPts val="200"/>
                        </a:spcAft>
                        <a:buFont typeface="Arial" panose="020B0604020202020204" pitchFamily="34" charset="0"/>
                        <a:buChar char="•"/>
                      </a:pPr>
                      <a:r>
                        <a:rPr lang="fr-FR" b="0">
                          <a:solidFill>
                            <a:schemeClr val="tx1"/>
                          </a:solidFill>
                          <a:latin typeface="+mn-lt"/>
                        </a:rPr>
                        <a:t>HTTP/HTTPS</a:t>
                      </a:r>
                    </a:p>
                    <a:p>
                      <a:pPr marL="173038" indent="-173038" rtl="0">
                        <a:spcBef>
                          <a:spcPts val="200"/>
                        </a:spcBef>
                        <a:spcAft>
                          <a:spcPts val="200"/>
                        </a:spcAft>
                        <a:buFont typeface="Arial" panose="020B0604020202020204" pitchFamily="34" charset="0"/>
                        <a:buChar char="•"/>
                      </a:pPr>
                      <a:r>
                        <a:rPr lang="fr-FR" b="0">
                          <a:solidFill>
                            <a:schemeClr val="tx1"/>
                          </a:solidFill>
                          <a:latin typeface="+mn-lt"/>
                        </a:rPr>
                        <a:t>GET</a:t>
                      </a:r>
                    </a:p>
                    <a:p>
                      <a:pPr marL="173038" indent="-173038" rtl="0">
                        <a:spcBef>
                          <a:spcPts val="200"/>
                        </a:spcBef>
                        <a:spcAft>
                          <a:spcPts val="200"/>
                        </a:spcAft>
                        <a:buFont typeface="Arial" panose="020B0604020202020204" pitchFamily="34" charset="0"/>
                        <a:buChar char="•"/>
                      </a:pPr>
                      <a:r>
                        <a:rPr lang="fr-FR" b="0">
                          <a:solidFill>
                            <a:schemeClr val="tx1"/>
                          </a:solidFill>
                          <a:latin typeface="+mn-lt"/>
                        </a:rPr>
                        <a:t>POST</a:t>
                      </a:r>
                    </a:p>
                    <a:p>
                      <a:pPr marL="173038" indent="-173038" rtl="0">
                        <a:spcBef>
                          <a:spcPts val="200"/>
                        </a:spcBef>
                        <a:spcAft>
                          <a:spcPts val="200"/>
                        </a:spcAft>
                        <a:buFont typeface="Arial" panose="020B0604020202020204" pitchFamily="34" charset="0"/>
                        <a:buChar char="•"/>
                      </a:pPr>
                      <a:r>
                        <a:rPr lang="fr-FR" b="0">
                          <a:solidFill>
                            <a:schemeClr val="tx1"/>
                          </a:solidFill>
                          <a:latin typeface="+mn-lt"/>
                        </a:rPr>
                        <a:t>PUT</a:t>
                      </a:r>
                    </a:p>
                    <a:p>
                      <a:pPr marL="173038" indent="-173038" rtl="0">
                        <a:spcBef>
                          <a:spcPts val="200"/>
                        </a:spcBef>
                        <a:spcAft>
                          <a:spcPts val="200"/>
                        </a:spcAft>
                        <a:buFont typeface="Arial" panose="020B0604020202020204" pitchFamily="34" charset="0"/>
                        <a:buChar char="•"/>
                      </a:pPr>
                      <a:r>
                        <a:rPr lang="fr-FR" b="0">
                          <a:solidFill>
                            <a:schemeClr val="tx1"/>
                          </a:solidFill>
                          <a:latin typeface="+mn-lt"/>
                        </a:rPr>
                        <a:t>SMTP</a:t>
                      </a:r>
                    </a:p>
                    <a:p>
                      <a:pPr marL="173038" indent="-173038" rtl="0">
                        <a:spcBef>
                          <a:spcPts val="200"/>
                        </a:spcBef>
                        <a:spcAft>
                          <a:spcPts val="200"/>
                        </a:spcAft>
                        <a:buFont typeface="Arial" panose="020B0604020202020204" pitchFamily="34" charset="0"/>
                        <a:buChar char="•"/>
                      </a:pPr>
                      <a:r>
                        <a:rPr lang="fr-FR" b="0">
                          <a:solidFill>
                            <a:schemeClr val="tx1"/>
                          </a:solidFill>
                          <a:latin typeface="+mn-lt"/>
                        </a:rPr>
                        <a:t>POP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3038" marR="0" lvl="0" indent="-173038" algn="l" defTabSz="685777" rtl="0" eaLnBrk="1" fontAlgn="auto" latinLnBrk="0" hangingPunct="1">
                        <a:lnSpc>
                          <a:spcPct val="100000"/>
                        </a:lnSpc>
                        <a:spcBef>
                          <a:spcPts val="200"/>
                        </a:spcBef>
                        <a:spcAft>
                          <a:spcPts val="200"/>
                        </a:spcAft>
                        <a:buClrTx/>
                        <a:buSzTx/>
                        <a:buFont typeface="Arial" panose="020B0604020202020204" pitchFamily="34" charset="0"/>
                        <a:buChar char="•"/>
                        <a:tabLst/>
                        <a:defRPr/>
                      </a:pPr>
                      <a:r>
                        <a:rPr lang="fr-FR" b="0">
                          <a:solidFill>
                            <a:schemeClr val="tx1"/>
                          </a:solidFill>
                          <a:latin typeface="+mn-lt"/>
                        </a:rPr>
                        <a:t>IMAP</a:t>
                      </a:r>
                    </a:p>
                    <a:p>
                      <a:pPr marL="173038" indent="-173038" rtl="0">
                        <a:spcBef>
                          <a:spcPts val="200"/>
                        </a:spcBef>
                        <a:spcAft>
                          <a:spcPts val="200"/>
                        </a:spcAft>
                        <a:buFont typeface="Arial" panose="020B0604020202020204" pitchFamily="34" charset="0"/>
                        <a:buChar char="•"/>
                      </a:pPr>
                      <a:r>
                        <a:rPr lang="fr-FR" b="0">
                          <a:solidFill>
                            <a:schemeClr val="tx1"/>
                          </a:solidFill>
                          <a:latin typeface="+mn-lt"/>
                        </a:rPr>
                        <a:t>Domain Name Service (DNS)</a:t>
                      </a:r>
                    </a:p>
                    <a:p>
                      <a:pPr marL="173038" indent="-173038" rtl="0">
                        <a:spcBef>
                          <a:spcPts val="200"/>
                        </a:spcBef>
                        <a:spcAft>
                          <a:spcPts val="200"/>
                        </a:spcAft>
                        <a:buFont typeface="Arial" panose="020B0604020202020204" pitchFamily="34" charset="0"/>
                        <a:buChar char="•"/>
                      </a:pPr>
                      <a:r>
                        <a:rPr lang="fr-FR" b="0">
                          <a:solidFill>
                            <a:schemeClr val="tx1"/>
                          </a:solidFill>
                          <a:latin typeface="+mn-lt"/>
                        </a:rPr>
                        <a:t>Fully-Qualified Domain Names (FQDNs)</a:t>
                      </a:r>
                    </a:p>
                    <a:p>
                      <a:pPr marL="173038" indent="-173038" rtl="0">
                        <a:spcBef>
                          <a:spcPts val="200"/>
                        </a:spcBef>
                        <a:spcAft>
                          <a:spcPts val="200"/>
                        </a:spcAft>
                        <a:buFont typeface="Arial" panose="020B0604020202020204" pitchFamily="34" charset="0"/>
                        <a:buChar char="•"/>
                      </a:pPr>
                      <a:r>
                        <a:rPr lang="fr-FR" b="0">
                          <a:solidFill>
                            <a:schemeClr val="tx1"/>
                          </a:solidFill>
                          <a:latin typeface="+mn-lt"/>
                        </a:rPr>
                        <a:t>nslookup</a:t>
                      </a:r>
                    </a:p>
                    <a:p>
                      <a:pPr marL="173038" indent="-173038" rtl="0">
                        <a:spcBef>
                          <a:spcPts val="200"/>
                        </a:spcBef>
                        <a:spcAft>
                          <a:spcPts val="200"/>
                        </a:spcAft>
                        <a:buFont typeface="Arial" panose="020B0604020202020204" pitchFamily="34" charset="0"/>
                        <a:buChar char="•"/>
                      </a:pPr>
                      <a:r>
                        <a:rPr lang="fr-FR" b="0">
                          <a:solidFill>
                            <a:schemeClr val="tx1"/>
                          </a:solidFill>
                          <a:latin typeface="+mn-lt"/>
                        </a:rPr>
                        <a:t>Dynamic Host Configuration Protocol (DHCP)</a:t>
                      </a:r>
                    </a:p>
                    <a:p>
                      <a:pPr marL="173038" indent="-173038" rtl="0">
                        <a:spcBef>
                          <a:spcPts val="200"/>
                        </a:spcBef>
                        <a:spcAft>
                          <a:spcPts val="200"/>
                        </a:spcAft>
                        <a:buFont typeface="Arial" panose="020B0604020202020204" pitchFamily="34" charset="0"/>
                        <a:buChar char="•"/>
                      </a:pPr>
                      <a:r>
                        <a:rPr lang="fr-FR" b="0">
                          <a:solidFill>
                            <a:schemeClr val="tx1"/>
                          </a:solidFill>
                          <a:latin typeface="+mn-lt"/>
                        </a:rPr>
                        <a:t>DHCPDISCOVER</a:t>
                      </a:r>
                    </a:p>
                    <a:p>
                      <a:pPr marL="173038" indent="-173038" rtl="0">
                        <a:spcBef>
                          <a:spcPts val="200"/>
                        </a:spcBef>
                        <a:spcAft>
                          <a:spcPts val="200"/>
                        </a:spcAft>
                        <a:buFont typeface="Arial" panose="020B0604020202020204" pitchFamily="34" charset="0"/>
                        <a:buChar char="•"/>
                      </a:pPr>
                      <a:r>
                        <a:rPr lang="fr-FR" b="0">
                          <a:solidFill>
                            <a:schemeClr val="tx1"/>
                          </a:solidFill>
                          <a:latin typeface="+mn-lt"/>
                        </a:rPr>
                        <a:t>DHCPOFFER</a:t>
                      </a:r>
                    </a:p>
                    <a:p>
                      <a:pPr marL="173038" indent="-173038" rtl="0">
                        <a:spcBef>
                          <a:spcPts val="200"/>
                        </a:spcBef>
                        <a:spcAft>
                          <a:spcPts val="200"/>
                        </a:spcAft>
                        <a:buFont typeface="Arial" panose="020B0604020202020204" pitchFamily="34" charset="0"/>
                        <a:buChar char="•"/>
                      </a:pPr>
                      <a:r>
                        <a:rPr lang="fr-FR" b="0">
                          <a:solidFill>
                            <a:schemeClr val="tx1"/>
                          </a:solidFill>
                          <a:latin typeface="+mn-lt"/>
                        </a:rPr>
                        <a:t>DHCPREQUEST</a:t>
                      </a:r>
                    </a:p>
                    <a:p>
                      <a:pPr marL="173038" indent="-173038" rtl="0">
                        <a:spcBef>
                          <a:spcPts val="200"/>
                        </a:spcBef>
                        <a:spcAft>
                          <a:spcPts val="200"/>
                        </a:spcAft>
                        <a:buFont typeface="Arial" panose="020B0604020202020204" pitchFamily="34" charset="0"/>
                        <a:buChar char="•"/>
                      </a:pPr>
                      <a:r>
                        <a:rPr lang="fr-FR" b="0">
                          <a:solidFill>
                            <a:schemeClr val="tx1"/>
                          </a:solidFill>
                          <a:latin typeface="+mn-lt"/>
                        </a:rPr>
                        <a:t>DHCPACK</a:t>
                      </a:r>
                    </a:p>
                    <a:p>
                      <a:pPr marL="173038" indent="-173038" rtl="0">
                        <a:spcBef>
                          <a:spcPts val="200"/>
                        </a:spcBef>
                        <a:spcAft>
                          <a:spcPts val="200"/>
                        </a:spcAft>
                        <a:buFont typeface="Arial" panose="020B0604020202020204" pitchFamily="34" charset="0"/>
                        <a:buChar char="•"/>
                      </a:pPr>
                      <a:r>
                        <a:rPr lang="fr-FR" b="0">
                          <a:solidFill>
                            <a:schemeClr val="tx1"/>
                          </a:solidFill>
                          <a:latin typeface="+mn-lt"/>
                        </a:rPr>
                        <a:t>File Transfer Protocol (FTP)</a:t>
                      </a:r>
                    </a:p>
                    <a:p>
                      <a:pPr marL="173038" indent="-173038" rtl="0">
                        <a:spcBef>
                          <a:spcPts val="200"/>
                        </a:spcBef>
                        <a:spcAft>
                          <a:spcPts val="200"/>
                        </a:spcAft>
                        <a:buFont typeface="Arial" panose="020B0604020202020204" pitchFamily="34" charset="0"/>
                        <a:buChar char="•"/>
                      </a:pPr>
                      <a:r>
                        <a:rPr lang="fr-FR" b="0">
                          <a:solidFill>
                            <a:schemeClr val="tx1"/>
                          </a:solidFill>
                          <a:latin typeface="+mn-lt"/>
                        </a:rPr>
                        <a:t>Server Message Block (SMB)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00795013"/>
                  </a:ext>
                </a:extLst>
              </a:tr>
            </a:tbl>
          </a:graphicData>
        </a:graphic>
      </p:graphicFrame>
    </p:spTree>
    <p:custDataLst>
      <p:tags r:id="rId1"/>
    </p:custDataLst>
    <p:extLst>
      <p:ext uri="{BB962C8B-B14F-4D97-AF65-F5344CB8AC3E}">
        <p14:creationId xmlns:p14="http://schemas.microsoft.com/office/powerpoint/2010/main" val="3271745509"/>
      </p:ext>
    </p:extLst>
  </p:cSld>
  <p:clrMapOvr>
    <a:masterClrMapping/>
  </p:clrMapOvr>
  <p:transition spd="slow">
    <p:wip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4190828277"/>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170" name="Rectangle 33"/>
          <p:cNvSpPr>
            <a:spLocks noGrp="1" noChangeArrowheads="1"/>
          </p:cNvSpPr>
          <p:nvPr>
            <p:ph type="title"/>
          </p:nvPr>
        </p:nvSpPr>
        <p:spPr/>
        <p:txBody>
          <a:bodyPr/>
          <a:lstStyle/>
          <a:p>
            <a:pPr rtl="0" eaLnBrk="1" hangingPunct="1"/>
            <a:r>
              <a:rPr lang="fr-FR"/>
              <a:t>Check Your Understanding</a:t>
            </a:r>
          </a:p>
        </p:txBody>
      </p:sp>
      <p:sp>
        <p:nvSpPr>
          <p:cNvPr id="4" name="Rectangle 34">
            <a:extLst>
              <a:ext uri="{FF2B5EF4-FFF2-40B4-BE49-F238E27FC236}">
                <a16:creationId xmlns:a16="http://schemas.microsoft.com/office/drawing/2014/main" id="{08FDDB5E-A0F2-A445-A3E2-506D151576AB}"/>
              </a:ext>
            </a:extLst>
          </p:cNvPr>
          <p:cNvSpPr txBox="1">
            <a:spLocks noChangeArrowheads="1"/>
          </p:cNvSpPr>
          <p:nvPr/>
        </p:nvSpPr>
        <p:spPr bwMode="auto">
          <a:xfrm>
            <a:off x="132715" y="982690"/>
            <a:ext cx="8878570" cy="3643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rtl="0">
              <a:spcBef>
                <a:spcPct val="30000"/>
              </a:spcBef>
              <a:buFont typeface="Arial" panose="020B0604020202020204" pitchFamily="34" charset="0"/>
              <a:buChar char="•"/>
            </a:pPr>
            <a:r>
              <a:rPr lang="fr-FR"/>
              <a:t>Check Your Understanding activities are designed to let students quickly determine if they understand the content and can proceed, or if they need to review. </a:t>
            </a:r>
          </a:p>
          <a:p>
            <a:pPr rtl="0">
              <a:spcBef>
                <a:spcPct val="30000"/>
              </a:spcBef>
              <a:buFont typeface="Arial" panose="020B0604020202020204" pitchFamily="34" charset="0"/>
              <a:buChar char="•"/>
            </a:pPr>
            <a:r>
              <a:rPr lang="fr-FR"/>
              <a:t>Check Your Understanding activities </a:t>
            </a:r>
            <a:r>
              <a:rPr lang="fr-FR" b="1" i="1"/>
              <a:t>do not </a:t>
            </a:r>
            <a:r>
              <a:rPr lang="fr-FR"/>
              <a:t>affect student grades.</a:t>
            </a:r>
          </a:p>
          <a:p>
            <a:pPr rtl="0">
              <a:spcBef>
                <a:spcPct val="30000"/>
              </a:spcBef>
              <a:buFont typeface="Arial" panose="020B0604020202020204" pitchFamily="34" charset="0"/>
              <a:buChar char="•"/>
            </a:pPr>
            <a:r>
              <a:rPr lang="fr-FR"/>
              <a:t>There are no separate slides for these activities in the PPT. They are listed in the notes area of the slide that appears before these activities.</a:t>
            </a:r>
          </a:p>
          <a:p>
            <a:pPr>
              <a:spcBef>
                <a:spcPct val="30000"/>
              </a:spcBef>
              <a:buFont typeface="Arial" panose="020B0604020202020204" pitchFamily="34" charset="0"/>
              <a:buChar char="•"/>
            </a:pPr>
            <a:endParaRPr lang="en-US" dirty="0"/>
          </a:p>
          <a:p>
            <a:pPr>
              <a:spcBef>
                <a:spcPct val="30000"/>
              </a:spcBef>
              <a:buFont typeface="Arial" panose="020B0604020202020204" pitchFamily="34" charset="0"/>
              <a:buChar char="•"/>
            </a:pPr>
            <a:endParaRPr lang="en-US" dirty="0"/>
          </a:p>
        </p:txBody>
      </p:sp>
    </p:spTree>
    <p:custDataLst>
      <p:tags r:id="rId1"/>
    </p:custDataLst>
    <p:extLst>
      <p:ext uri="{BB962C8B-B14F-4D97-AF65-F5344CB8AC3E}">
        <p14:creationId xmlns:p14="http://schemas.microsoft.com/office/powerpoint/2010/main" val="34472702"/>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46" name="Rectangle 33"/>
          <p:cNvSpPr>
            <a:spLocks noGrp="1" noChangeArrowheads="1"/>
          </p:cNvSpPr>
          <p:nvPr>
            <p:ph type="title"/>
          </p:nvPr>
        </p:nvSpPr>
        <p:spPr/>
        <p:txBody>
          <a:bodyPr/>
          <a:lstStyle/>
          <a:p>
            <a:pPr rtl="0" eaLnBrk="1" hangingPunct="1"/>
            <a:r>
              <a:rPr lang="fr-FR"/>
              <a:t>Module 15: Activities</a:t>
            </a:r>
          </a:p>
        </p:txBody>
      </p:sp>
      <p:sp>
        <p:nvSpPr>
          <p:cNvPr id="6147" name="Rectangle 34"/>
          <p:cNvSpPr>
            <a:spLocks noGrp="1" noChangeArrowheads="1"/>
          </p:cNvSpPr>
          <p:nvPr>
            <p:ph idx="1"/>
          </p:nvPr>
        </p:nvSpPr>
        <p:spPr>
          <a:xfrm>
            <a:off x="144065" y="798945"/>
            <a:ext cx="8695135" cy="348414"/>
          </a:xfrm>
        </p:spPr>
        <p:txBody>
          <a:bodyPr/>
          <a:lstStyle/>
          <a:p>
            <a:pPr marL="0" indent="0" rtl="0">
              <a:spcBef>
                <a:spcPct val="30000"/>
              </a:spcBef>
              <a:buNone/>
            </a:pPr>
            <a:r>
              <a:rPr lang="fr-FR"/>
              <a:t>What activities are associated with this module?</a:t>
            </a:r>
          </a:p>
          <a:p>
            <a:pPr marL="0" indent="0">
              <a:spcBef>
                <a:spcPct val="30000"/>
              </a:spcBef>
              <a:buNone/>
            </a:pPr>
            <a:endParaRPr lang="en-US" dirty="0"/>
          </a:p>
          <a:p>
            <a:pPr marL="89297" indent="0">
              <a:spcBef>
                <a:spcPct val="30000"/>
              </a:spcBef>
              <a:buNone/>
            </a:pPr>
            <a:endParaRPr lang="en-US" dirty="0"/>
          </a:p>
          <a:p>
            <a:pPr marL="89297" indent="0">
              <a:spcBef>
                <a:spcPct val="30000"/>
              </a:spcBef>
              <a:buNone/>
            </a:pPr>
            <a:endParaRPr lang="en-US" dirty="0"/>
          </a:p>
        </p:txBody>
      </p:sp>
      <p:graphicFrame>
        <p:nvGraphicFramePr>
          <p:cNvPr id="7" name="Content Placeholder 3"/>
          <p:cNvGraphicFramePr>
            <a:graphicFrameLocks/>
          </p:cNvGraphicFramePr>
          <p:nvPr>
            <p:extLst>
              <p:ext uri="{D42A27DB-BD31-4B8C-83A1-F6EECF244321}">
                <p14:modId xmlns:p14="http://schemas.microsoft.com/office/powerpoint/2010/main" val="4187391959"/>
              </p:ext>
            </p:extLst>
          </p:nvPr>
        </p:nvGraphicFramePr>
        <p:xfrm>
          <a:off x="455999" y="1147358"/>
          <a:ext cx="8229418" cy="2756922"/>
        </p:xfrm>
        <a:graphic>
          <a:graphicData uri="http://schemas.openxmlformats.org/drawingml/2006/table">
            <a:tbl>
              <a:tblPr firstRow="1" bandRow="1">
                <a:tableStyleId>{5C22544A-7EE6-4342-B048-85BDC9FD1C3A}</a:tableStyleId>
              </a:tblPr>
              <a:tblGrid>
                <a:gridCol w="1129733">
                  <a:extLst>
                    <a:ext uri="{9D8B030D-6E8A-4147-A177-3AD203B41FA5}">
                      <a16:colId xmlns:a16="http://schemas.microsoft.com/office/drawing/2014/main" val="20001"/>
                    </a:ext>
                  </a:extLst>
                </a:gridCol>
                <a:gridCol w="1857736">
                  <a:extLst>
                    <a:ext uri="{9D8B030D-6E8A-4147-A177-3AD203B41FA5}">
                      <a16:colId xmlns:a16="http://schemas.microsoft.com/office/drawing/2014/main" val="3156509146"/>
                    </a:ext>
                  </a:extLst>
                </a:gridCol>
                <a:gridCol w="4080076">
                  <a:extLst>
                    <a:ext uri="{9D8B030D-6E8A-4147-A177-3AD203B41FA5}">
                      <a16:colId xmlns:a16="http://schemas.microsoft.com/office/drawing/2014/main" val="20002"/>
                    </a:ext>
                  </a:extLst>
                </a:gridCol>
                <a:gridCol w="1161873">
                  <a:extLst>
                    <a:ext uri="{9D8B030D-6E8A-4147-A177-3AD203B41FA5}">
                      <a16:colId xmlns:a16="http://schemas.microsoft.com/office/drawing/2014/main" val="20003"/>
                    </a:ext>
                  </a:extLst>
                </a:gridCol>
              </a:tblGrid>
              <a:tr h="301434">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lang="fr-FR" sz="1200"/>
                        <a:t>Page #</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200"/>
                        <a:t>Activity Type</a:t>
                      </a:r>
                    </a:p>
                  </a:txBody>
                  <a:tcPr marL="68580" marR="68580" marT="34290" marB="34290" anchor="ctr"/>
                </a:tc>
                <a:tc>
                  <a:txBody>
                    <a:bodyPr/>
                    <a:lstStyle/>
                    <a:p>
                      <a:pPr rtl="0"/>
                      <a:r>
                        <a:rPr lang="fr-FR" sz="1200"/>
                        <a:t>Activity Name</a:t>
                      </a:r>
                    </a:p>
                  </a:txBody>
                  <a:tcPr marL="68580" marR="68580" marT="34290" marB="34290" anchor="ctr"/>
                </a:tc>
                <a:tc>
                  <a:txBody>
                    <a:bodyPr/>
                    <a:lstStyle/>
                    <a:p>
                      <a:pPr rtl="0"/>
                      <a:r>
                        <a:rPr lang="fr-FR" sz="1200"/>
                        <a:t>Optional?</a:t>
                      </a:r>
                    </a:p>
                  </a:txBody>
                  <a:tcPr marL="68580" marR="68580" marT="34290" marB="34290" anchor="ctr"/>
                </a:tc>
                <a:extLst>
                  <a:ext uri="{0D108BD9-81ED-4DB2-BD59-A6C34878D82A}">
                    <a16:rowId xmlns:a16="http://schemas.microsoft.com/office/drawing/2014/main" val="10000"/>
                  </a:ext>
                </a:extLst>
              </a:tr>
              <a:tr h="350784">
                <a:tc>
                  <a:txBody>
                    <a:bodyPr/>
                    <a:lstStyle/>
                    <a:p>
                      <a:pPr algn="ctr" rtl="0"/>
                      <a:r>
                        <a:rPr lang="fr-FR" sz="1100"/>
                        <a:t>15.1.4</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t>Check Your Understanding</a:t>
                      </a:r>
                    </a:p>
                  </a:txBody>
                  <a:tcPr marL="68580" marR="68580" marT="34290" marB="34290" anchor="ctr"/>
                </a:tc>
                <a:tc>
                  <a:txBody>
                    <a:bodyPr/>
                    <a:lstStyle/>
                    <a:p>
                      <a:pPr rtl="0"/>
                      <a:r>
                        <a:rPr lang="fr-FR" sz="1100"/>
                        <a:t>Application, Session, Presentation</a:t>
                      </a:r>
                    </a:p>
                  </a:txBody>
                  <a:tcPr marL="68580" marR="68580" marT="34290" marB="34290" anchor="ctr"/>
                </a:tc>
                <a:tc>
                  <a:txBody>
                    <a:bodyPr/>
                    <a:lstStyle/>
                    <a:p>
                      <a:pPr rtl="0"/>
                      <a:r>
                        <a:rPr lang="fr-FR" sz="1100"/>
                        <a:t>Recommended</a:t>
                      </a:r>
                    </a:p>
                  </a:txBody>
                  <a:tcPr marL="68580" marR="68580" marT="34290" marB="34290" anchor="ctr"/>
                </a:tc>
                <a:extLst>
                  <a:ext uri="{0D108BD9-81ED-4DB2-BD59-A6C34878D82A}">
                    <a16:rowId xmlns:a16="http://schemas.microsoft.com/office/drawing/2014/main" val="10001"/>
                  </a:ext>
                </a:extLst>
              </a:tr>
              <a:tr h="350784">
                <a:tc>
                  <a:txBody>
                    <a:bodyPr/>
                    <a:lstStyle/>
                    <a:p>
                      <a:pPr algn="ctr" rtl="0"/>
                      <a:r>
                        <a:rPr lang="fr-FR" sz="1100"/>
                        <a:t>15.2.5</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t>Check Your Understanding</a:t>
                      </a:r>
                    </a:p>
                  </a:txBody>
                  <a:tcPr marL="68580" marR="68580" marT="34290" marB="34290" anchor="ctr"/>
                </a:tc>
                <a:tc>
                  <a:txBody>
                    <a:bodyPr/>
                    <a:lstStyle/>
                    <a:p>
                      <a:pPr rtl="0"/>
                      <a:r>
                        <a:rPr lang="fr-FR" sz="1100"/>
                        <a:t>Peer-to-Peer</a:t>
                      </a:r>
                    </a:p>
                  </a:txBody>
                  <a:tcPr marL="68580" marR="68580" marT="34290" marB="34290" anchor="ctr"/>
                </a:tc>
                <a:tc>
                  <a:txBody>
                    <a:bodyPr/>
                    <a:lstStyle/>
                    <a:p>
                      <a:pPr rtl="0"/>
                      <a:r>
                        <a:rPr lang="fr-FR" sz="1100"/>
                        <a:t>Recommended</a:t>
                      </a:r>
                    </a:p>
                  </a:txBody>
                  <a:tcPr marL="68580" marR="68580" marT="34290" marB="34290" anchor="ctr"/>
                </a:tc>
                <a:extLst>
                  <a:ext uri="{0D108BD9-81ED-4DB2-BD59-A6C34878D82A}">
                    <a16:rowId xmlns:a16="http://schemas.microsoft.com/office/drawing/2014/main" val="10006"/>
                  </a:ext>
                </a:extLst>
              </a:tr>
              <a:tr h="350784">
                <a:tc>
                  <a:txBody>
                    <a:bodyPr/>
                    <a:lstStyle/>
                    <a:p>
                      <a:pPr algn="ctr" rtl="0"/>
                      <a:r>
                        <a:rPr lang="fr-FR" sz="1100"/>
                        <a:t>15.3.5</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Check Your Understanding</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Web and Email Protocols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Recommended</a:t>
                      </a:r>
                    </a:p>
                  </a:txBody>
                  <a:tcPr marL="68580" marR="68580" marT="34290" marB="34290" anchor="ctr"/>
                </a:tc>
                <a:extLst>
                  <a:ext uri="{0D108BD9-81ED-4DB2-BD59-A6C34878D82A}">
                    <a16:rowId xmlns:a16="http://schemas.microsoft.com/office/drawing/2014/main" val="10008"/>
                  </a:ext>
                </a:extLst>
              </a:tr>
              <a:tr h="350784">
                <a:tc>
                  <a:txBody>
                    <a:bodyPr/>
                    <a:lstStyle/>
                    <a:p>
                      <a:pPr algn="ctr" rtl="0"/>
                      <a:r>
                        <a:rPr lang="fr-FR" sz="1100"/>
                        <a:t>15.4.5</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Syntax Checker</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The nslookup Command</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Recommended</a:t>
                      </a:r>
                    </a:p>
                  </a:txBody>
                  <a:tcPr marL="68580" marR="68580" marT="34290" marB="34290" anchor="ctr"/>
                </a:tc>
                <a:extLst>
                  <a:ext uri="{0D108BD9-81ED-4DB2-BD59-A6C34878D82A}">
                    <a16:rowId xmlns:a16="http://schemas.microsoft.com/office/drawing/2014/main" val="2582900979"/>
                  </a:ext>
                </a:extLst>
              </a:tr>
              <a:tr h="350784">
                <a:tc>
                  <a:txBody>
                    <a:bodyPr/>
                    <a:lstStyle/>
                    <a:p>
                      <a:pPr algn="ctr" rtl="0"/>
                      <a:r>
                        <a:rPr lang="fr-FR" sz="1100"/>
                        <a:t>15.4.8</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Lab</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Observe DNS Resolution</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Recommended</a:t>
                      </a:r>
                    </a:p>
                  </a:txBody>
                  <a:tcPr marL="68580" marR="68580" marT="34290" marB="34290" anchor="ctr"/>
                </a:tc>
                <a:extLst>
                  <a:ext uri="{0D108BD9-81ED-4DB2-BD59-A6C34878D82A}">
                    <a16:rowId xmlns:a16="http://schemas.microsoft.com/office/drawing/2014/main" val="3522544737"/>
                  </a:ext>
                </a:extLst>
              </a:tr>
              <a:tr h="350784">
                <a:tc>
                  <a:txBody>
                    <a:bodyPr/>
                    <a:lstStyle/>
                    <a:p>
                      <a:pPr algn="ctr" rtl="0"/>
                      <a:r>
                        <a:rPr lang="fr-FR" sz="1100"/>
                        <a:t>15.4.9</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t>Check Your Understanding</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IP Addressing Services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Recommended</a:t>
                      </a:r>
                    </a:p>
                  </a:txBody>
                  <a:tcPr marL="68580" marR="68580" marT="34290" marB="34290" anchor="ctr"/>
                </a:tc>
                <a:extLst>
                  <a:ext uri="{0D108BD9-81ED-4DB2-BD59-A6C34878D82A}">
                    <a16:rowId xmlns:a16="http://schemas.microsoft.com/office/drawing/2014/main" val="3001172460"/>
                  </a:ext>
                </a:extLst>
              </a:tr>
              <a:tr h="350784">
                <a:tc>
                  <a:txBody>
                    <a:bodyPr/>
                    <a:lstStyle/>
                    <a:p>
                      <a:pPr algn="ctr" rtl="0"/>
                      <a:r>
                        <a:rPr lang="fr-FR" sz="1100"/>
                        <a:t>15.5.3</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100"/>
                        <a:t>Check Your Understanding</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File Sharing Services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Recommended</a:t>
                      </a:r>
                    </a:p>
                  </a:txBody>
                  <a:tcPr marL="68580" marR="68580" marT="34290" marB="34290" anchor="ctr"/>
                </a:tc>
                <a:extLst>
                  <a:ext uri="{0D108BD9-81ED-4DB2-BD59-A6C34878D82A}">
                    <a16:rowId xmlns:a16="http://schemas.microsoft.com/office/drawing/2014/main" val="322206681"/>
                  </a:ext>
                </a:extLst>
              </a:tr>
            </a:tbl>
          </a:graphicData>
        </a:graphic>
      </p:graphicFrame>
    </p:spTree>
    <p:custDataLst>
      <p:tags r:id="rId1"/>
    </p:custDataLst>
    <p:extLst>
      <p:ext uri="{BB962C8B-B14F-4D97-AF65-F5344CB8AC3E}">
        <p14:creationId xmlns:p14="http://schemas.microsoft.com/office/powerpoint/2010/main" val="2145273728"/>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15: Best Practices</a:t>
            </a:r>
          </a:p>
        </p:txBody>
      </p:sp>
      <p:sp>
        <p:nvSpPr>
          <p:cNvPr id="11266" name="Rectangle 34"/>
          <p:cNvSpPr>
            <a:spLocks noGrp="1" noChangeArrowheads="1"/>
          </p:cNvSpPr>
          <p:nvPr>
            <p:ph idx="1"/>
          </p:nvPr>
        </p:nvSpPr>
        <p:spPr>
          <a:xfrm>
            <a:off x="144065" y="798944"/>
            <a:ext cx="8853286" cy="3680459"/>
          </a:xfrm>
        </p:spPr>
        <p:txBody>
          <a:bodyPr/>
          <a:lstStyle/>
          <a:p>
            <a:pPr marL="0" indent="0" rtl="0">
              <a:lnSpc>
                <a:spcPct val="85000"/>
              </a:lnSpc>
              <a:spcBef>
                <a:spcPct val="30000"/>
              </a:spcBef>
              <a:buNone/>
            </a:pPr>
            <a:r>
              <a:rPr lang="fr-FR" sz="1600"/>
              <a:t>Prior to teaching Module 15, the instructor should:</a:t>
            </a:r>
          </a:p>
          <a:p>
            <a:pPr rtl="0">
              <a:lnSpc>
                <a:spcPct val="85000"/>
              </a:lnSpc>
              <a:spcBef>
                <a:spcPct val="30000"/>
              </a:spcBef>
              <a:buFont typeface="Arial" panose="020B0604020202020204" pitchFamily="34" charset="0"/>
              <a:buChar char="•"/>
            </a:pPr>
            <a:r>
              <a:rPr lang="fr-FR" sz="1600"/>
              <a:t>Review the activities and assessments for this module.</a:t>
            </a:r>
          </a:p>
          <a:p>
            <a:pPr rtl="0">
              <a:lnSpc>
                <a:spcPct val="85000"/>
              </a:lnSpc>
              <a:spcBef>
                <a:spcPct val="30000"/>
              </a:spcBef>
              <a:buFont typeface="Arial" panose="020B0604020202020204" pitchFamily="34" charset="0"/>
              <a:buChar char="•"/>
            </a:pPr>
            <a:r>
              <a:rPr lang="fr-FR" sz="1600"/>
              <a:t>Try to include as many questions as possible to keep students engaged during classroom presentation.</a:t>
            </a:r>
          </a:p>
          <a:p>
            <a:pPr rtl="0">
              <a:lnSpc>
                <a:spcPct val="85000"/>
              </a:lnSpc>
              <a:spcBef>
                <a:spcPct val="30000"/>
              </a:spcBef>
              <a:buFont typeface="Arial" panose="020B0604020202020204" pitchFamily="34" charset="0"/>
              <a:buChar char="•"/>
            </a:pPr>
            <a:r>
              <a:rPr lang="fr-FR"/>
              <a:t>After this Module, the Network Application Communications Exam is available, covering Modules 14-15.</a:t>
            </a:r>
          </a:p>
          <a:p>
            <a:pPr marL="0" indent="0" rtl="0">
              <a:lnSpc>
                <a:spcPct val="85000"/>
              </a:lnSpc>
              <a:spcBef>
                <a:spcPct val="30000"/>
              </a:spcBef>
              <a:buNone/>
            </a:pPr>
            <a:r>
              <a:rPr lang="fr-FR" sz="1600"/>
              <a:t>Topic 15.1</a:t>
            </a:r>
          </a:p>
          <a:p>
            <a:pPr lvl="1" rtl="0">
              <a:lnSpc>
                <a:spcPct val="85000"/>
              </a:lnSpc>
              <a:spcBef>
                <a:spcPct val="30000"/>
              </a:spcBef>
              <a:buFont typeface="Arial" panose="020B0604020202020204" pitchFamily="34" charset="0"/>
              <a:buChar char="•"/>
            </a:pPr>
            <a:r>
              <a:rPr lang="fr-FR" sz="1600"/>
              <a:t>Ask the students or have a class discussion</a:t>
            </a:r>
          </a:p>
          <a:p>
            <a:pPr lvl="2" rtl="0">
              <a:lnSpc>
                <a:spcPct val="85000"/>
              </a:lnSpc>
              <a:spcBef>
                <a:spcPct val="30000"/>
              </a:spcBef>
              <a:buFont typeface="Arial" panose="020B0604020202020204" pitchFamily="34" charset="0"/>
              <a:buChar char="•"/>
            </a:pPr>
            <a:r>
              <a:rPr lang="fr-FR" sz="1600"/>
              <a:t>What are some protocols at the application layer of the TCP/IP model?</a:t>
            </a:r>
          </a:p>
          <a:p>
            <a:pPr lvl="2" rtl="0">
              <a:lnSpc>
                <a:spcPct val="85000"/>
              </a:lnSpc>
              <a:spcBef>
                <a:spcPct val="30000"/>
              </a:spcBef>
              <a:buFont typeface="Arial" panose="020B0604020202020204" pitchFamily="34" charset="0"/>
              <a:buChar char="•"/>
            </a:pPr>
            <a:r>
              <a:rPr lang="fr-FR" sz="1600"/>
              <a:t>Why is the application layer of the TCP/IP model considered to be closest to the end user?</a:t>
            </a:r>
          </a:p>
          <a:p>
            <a:pPr lvl="2" rtl="0">
              <a:lnSpc>
                <a:spcPct val="85000"/>
              </a:lnSpc>
              <a:spcBef>
                <a:spcPct val="30000"/>
              </a:spcBef>
              <a:buFont typeface="Arial" panose="020B0604020202020204" pitchFamily="34" charset="0"/>
              <a:buChar char="•"/>
            </a:pPr>
            <a:r>
              <a:rPr lang="fr-FR" sz="1600"/>
              <a:t>Why do you think the TCP/IP model combines the application, presentation and session layers into one layer?</a:t>
            </a:r>
          </a:p>
          <a:p>
            <a:pPr>
              <a:lnSpc>
                <a:spcPct val="85000"/>
              </a:lnSpc>
              <a:spcBef>
                <a:spcPct val="30000"/>
              </a:spcBef>
              <a:buFont typeface="Arial" panose="020B0604020202020204" pitchFamily="34" charset="0"/>
              <a:buChar char="•"/>
            </a:pPr>
            <a:endParaRPr lang="en-US" dirty="0"/>
          </a:p>
          <a:p>
            <a:pPr lvl="1">
              <a:lnSpc>
                <a:spcPct val="85000"/>
              </a:lnSpc>
              <a:spcBef>
                <a:spcPct val="30000"/>
              </a:spcBef>
              <a:buFont typeface="Arial" panose="020B0604020202020204" pitchFamily="34" charset="0"/>
              <a:buChar char="•"/>
            </a:pPr>
            <a:endParaRPr lang="en-US" dirty="0"/>
          </a:p>
          <a:p>
            <a:pPr eaLnBrk="1" hangingPunct="1">
              <a:lnSpc>
                <a:spcPct val="85000"/>
              </a:lnSpc>
              <a:spcBef>
                <a:spcPct val="30000"/>
              </a:spcBef>
              <a:buFont typeface="Arial" panose="020B0604020202020204" pitchFamily="34" charset="0"/>
              <a:buChar char="•"/>
            </a:pPr>
            <a:endParaRPr lang="en-US" dirty="0"/>
          </a:p>
          <a:p>
            <a:pPr marL="630238" lvl="2" indent="-214313">
              <a:buFont typeface="Arial" panose="020B0604020202020204" pitchFamily="34" charset="0"/>
              <a:buChar char="•"/>
            </a:pPr>
            <a:endParaRPr lang="en-US" sz="1200" dirty="0"/>
          </a:p>
          <a:p>
            <a:pPr marL="701675" lvl="2" indent="-285750">
              <a:buFont typeface="Arial" panose="020B0604020202020204" pitchFamily="34" charset="0"/>
              <a:buChar char="•"/>
            </a:pPr>
            <a:endParaRPr lang="en-US" sz="1500" dirty="0"/>
          </a:p>
          <a:p>
            <a:pPr eaLnBrk="1" hangingPunct="1">
              <a:lnSpc>
                <a:spcPct val="85000"/>
              </a:lnSpc>
              <a:spcBef>
                <a:spcPct val="30000"/>
              </a:spcBef>
              <a:buFont typeface="Arial" panose="020B0604020202020204" pitchFamily="34" charset="0"/>
              <a:buChar char="•"/>
            </a:pPr>
            <a:endParaRPr lang="en-US" b="1" dirty="0">
              <a:solidFill>
                <a:srgbClr val="FF0000"/>
              </a:solidFill>
            </a:endParaRPr>
          </a:p>
          <a:p>
            <a:pPr eaLnBrk="1" hangingPunct="1">
              <a:lnSpc>
                <a:spcPct val="85000"/>
              </a:lnSpc>
              <a:spcBef>
                <a:spcPct val="30000"/>
              </a:spcBef>
              <a:buFont typeface="Arial" panose="020B0604020202020204" pitchFamily="34" charset="0"/>
              <a:buChar char="•"/>
            </a:pPr>
            <a:endParaRPr lang="en-US" dirty="0"/>
          </a:p>
        </p:txBody>
      </p:sp>
    </p:spTree>
    <p:custDataLst>
      <p:tags r:id="rId1"/>
    </p:custDataLst>
    <p:extLst>
      <p:ext uri="{BB962C8B-B14F-4D97-AF65-F5344CB8AC3E}">
        <p14:creationId xmlns:p14="http://schemas.microsoft.com/office/powerpoint/2010/main" val="1556707683"/>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15: Best Practices (Cont.) </a:t>
            </a:r>
          </a:p>
        </p:txBody>
      </p:sp>
      <p:sp>
        <p:nvSpPr>
          <p:cNvPr id="11266" name="Rectangle 34"/>
          <p:cNvSpPr>
            <a:spLocks noGrp="1" noChangeArrowheads="1"/>
          </p:cNvSpPr>
          <p:nvPr>
            <p:ph idx="1"/>
          </p:nvPr>
        </p:nvSpPr>
        <p:spPr>
          <a:xfrm>
            <a:off x="144065" y="798944"/>
            <a:ext cx="8853286" cy="3818775"/>
          </a:xfrm>
        </p:spPr>
        <p:txBody>
          <a:bodyPr/>
          <a:lstStyle/>
          <a:p>
            <a:pPr marL="0" indent="0" rtl="0">
              <a:lnSpc>
                <a:spcPct val="85000"/>
              </a:lnSpc>
              <a:spcBef>
                <a:spcPct val="30000"/>
              </a:spcBef>
              <a:buNone/>
            </a:pPr>
            <a:r>
              <a:rPr lang="fr-FR" sz="1600"/>
              <a:t>Topic 15.2</a:t>
            </a:r>
          </a:p>
          <a:p>
            <a:pPr lvl="1" rtl="0">
              <a:lnSpc>
                <a:spcPct val="85000"/>
              </a:lnSpc>
              <a:spcBef>
                <a:spcPct val="30000"/>
              </a:spcBef>
            </a:pPr>
            <a:r>
              <a:rPr lang="fr-FR" sz="1600"/>
              <a:t>Ask the students or have a class discussion</a:t>
            </a:r>
          </a:p>
          <a:p>
            <a:pPr lvl="2" rtl="0">
              <a:lnSpc>
                <a:spcPct val="85000"/>
              </a:lnSpc>
              <a:spcBef>
                <a:spcPct val="30000"/>
              </a:spcBef>
            </a:pPr>
            <a:r>
              <a:rPr lang="fr-FR" sz="1600"/>
              <a:t>What are some advantages/disadvantages of using a peer-to-peer network?</a:t>
            </a:r>
          </a:p>
          <a:p>
            <a:pPr lvl="2" rtl="0">
              <a:lnSpc>
                <a:spcPct val="85000"/>
              </a:lnSpc>
              <a:spcBef>
                <a:spcPct val="30000"/>
              </a:spcBef>
            </a:pPr>
            <a:r>
              <a:rPr lang="fr-FR" sz="1600"/>
              <a:t>Has anyone ever used a peer-to-peer network?</a:t>
            </a:r>
          </a:p>
          <a:p>
            <a:pPr lvl="2" rtl="0">
              <a:lnSpc>
                <a:spcPct val="85000"/>
              </a:lnSpc>
              <a:spcBef>
                <a:spcPct val="30000"/>
              </a:spcBef>
            </a:pPr>
            <a:r>
              <a:rPr lang="fr-FR" sz="1600"/>
              <a:t>Is anyone familiar with or heard about any of the peer-to-peer applications (BitTorrent, Direct Connect, eDonkey etc.)?</a:t>
            </a:r>
          </a:p>
          <a:p>
            <a:pPr marL="261937" lvl="2" indent="0">
              <a:lnSpc>
                <a:spcPct val="85000"/>
              </a:lnSpc>
              <a:spcBef>
                <a:spcPct val="30000"/>
              </a:spcBef>
              <a:buNone/>
            </a:pPr>
            <a:endParaRPr lang="en-US" sz="1600" dirty="0"/>
          </a:p>
          <a:p>
            <a:pPr marL="0" indent="0" rtl="0">
              <a:lnSpc>
                <a:spcPct val="85000"/>
              </a:lnSpc>
              <a:spcBef>
                <a:spcPct val="30000"/>
              </a:spcBef>
              <a:buNone/>
            </a:pPr>
            <a:r>
              <a:rPr lang="fr-FR" sz="1600"/>
              <a:t>Topic 15.3</a:t>
            </a:r>
          </a:p>
          <a:p>
            <a:pPr lvl="1" rtl="0">
              <a:lnSpc>
                <a:spcPct val="85000"/>
              </a:lnSpc>
              <a:spcBef>
                <a:spcPct val="30000"/>
              </a:spcBef>
            </a:pPr>
            <a:r>
              <a:rPr lang="fr-FR" sz="1600"/>
              <a:t>Ask the students or have a class discussion</a:t>
            </a:r>
          </a:p>
          <a:p>
            <a:pPr lvl="2" rtl="0">
              <a:lnSpc>
                <a:spcPct val="85000"/>
              </a:lnSpc>
              <a:spcBef>
                <a:spcPct val="30000"/>
              </a:spcBef>
            </a:pPr>
            <a:r>
              <a:rPr lang="fr-FR" sz="1600"/>
              <a:t>Why is HTTPS recommended over HTTP on websites such as banks or online stores?</a:t>
            </a:r>
          </a:p>
          <a:p>
            <a:pPr lvl="2" rtl="0">
              <a:lnSpc>
                <a:spcPct val="85000"/>
              </a:lnSpc>
              <a:spcBef>
                <a:spcPct val="30000"/>
              </a:spcBef>
            </a:pPr>
            <a:r>
              <a:rPr lang="fr-FR" sz="1600"/>
              <a:t>What are the three common HTTP message types?</a:t>
            </a:r>
          </a:p>
          <a:p>
            <a:pPr lvl="2" rtl="0">
              <a:lnSpc>
                <a:spcPct val="85000"/>
              </a:lnSpc>
              <a:spcBef>
                <a:spcPct val="30000"/>
              </a:spcBef>
            </a:pPr>
            <a:r>
              <a:rPr lang="fr-FR" sz="1600"/>
              <a:t>What is the difference between POP3 and IMAP?</a:t>
            </a:r>
          </a:p>
          <a:p>
            <a:pPr lvl="2">
              <a:lnSpc>
                <a:spcPct val="85000"/>
              </a:lnSpc>
              <a:spcBef>
                <a:spcPct val="30000"/>
              </a:spcBef>
            </a:pPr>
            <a:endParaRPr lang="en-US" dirty="0"/>
          </a:p>
          <a:p>
            <a:pPr marL="0" indent="0">
              <a:lnSpc>
                <a:spcPct val="85000"/>
              </a:lnSpc>
              <a:spcBef>
                <a:spcPct val="30000"/>
              </a:spcBef>
              <a:buNone/>
            </a:pPr>
            <a:endParaRPr lang="en-US" dirty="0"/>
          </a:p>
          <a:p>
            <a:pPr marL="0" indent="0">
              <a:lnSpc>
                <a:spcPct val="85000"/>
              </a:lnSpc>
              <a:spcBef>
                <a:spcPct val="30000"/>
              </a:spcBef>
              <a:buNone/>
            </a:pPr>
            <a:endParaRPr lang="en-US" dirty="0"/>
          </a:p>
          <a:p>
            <a:pPr lvl="1">
              <a:lnSpc>
                <a:spcPct val="85000"/>
              </a:lnSpc>
              <a:spcBef>
                <a:spcPct val="30000"/>
              </a:spcBef>
            </a:pPr>
            <a:endParaRPr lang="en-US" dirty="0"/>
          </a:p>
          <a:p>
            <a:pPr eaLnBrk="1" hangingPunct="1">
              <a:lnSpc>
                <a:spcPct val="85000"/>
              </a:lnSpc>
              <a:spcBef>
                <a:spcPct val="30000"/>
              </a:spcBef>
            </a:pPr>
            <a:endParaRPr lang="en-US" dirty="0"/>
          </a:p>
          <a:p>
            <a:pPr marL="630238" lvl="2" indent="-214313">
              <a:buFont typeface="Arial" panose="020B0604020202020204" pitchFamily="34" charset="0"/>
              <a:buChar char="•"/>
            </a:pPr>
            <a:endParaRPr lang="en-US" sz="1200" dirty="0"/>
          </a:p>
          <a:p>
            <a:pPr marL="630238" lvl="2" indent="-214313">
              <a:buFont typeface="Arial" panose="020B0604020202020204" pitchFamily="34" charset="0"/>
              <a:buChar char="•"/>
            </a:pPr>
            <a:endParaRPr lang="en-US" sz="1500" dirty="0"/>
          </a:p>
          <a:p>
            <a:pPr eaLnBrk="1" hangingPunct="1">
              <a:lnSpc>
                <a:spcPct val="85000"/>
              </a:lnSpc>
              <a:spcBef>
                <a:spcPct val="30000"/>
              </a:spcBef>
            </a:pPr>
            <a:endParaRPr lang="en-US" b="1" dirty="0">
              <a:solidFill>
                <a:srgbClr val="FF0000"/>
              </a:solidFill>
            </a:endParaRPr>
          </a:p>
          <a:p>
            <a:pPr eaLnBrk="1" hangingPunct="1">
              <a:lnSpc>
                <a:spcPct val="85000"/>
              </a:lnSpc>
              <a:spcBef>
                <a:spcPct val="30000"/>
              </a:spcBef>
            </a:pPr>
            <a:endParaRPr lang="en-US" dirty="0"/>
          </a:p>
        </p:txBody>
      </p:sp>
    </p:spTree>
    <p:custDataLst>
      <p:tags r:id="rId1"/>
    </p:custDataLst>
    <p:extLst>
      <p:ext uri="{BB962C8B-B14F-4D97-AF65-F5344CB8AC3E}">
        <p14:creationId xmlns:p14="http://schemas.microsoft.com/office/powerpoint/2010/main" val="249388794"/>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15: Best Practices (Cont.) </a:t>
            </a:r>
          </a:p>
        </p:txBody>
      </p:sp>
      <p:sp>
        <p:nvSpPr>
          <p:cNvPr id="11266" name="Rectangle 34"/>
          <p:cNvSpPr>
            <a:spLocks noGrp="1" noChangeArrowheads="1"/>
          </p:cNvSpPr>
          <p:nvPr>
            <p:ph idx="1"/>
          </p:nvPr>
        </p:nvSpPr>
        <p:spPr>
          <a:xfrm>
            <a:off x="144065" y="798944"/>
            <a:ext cx="8853286" cy="3818775"/>
          </a:xfrm>
        </p:spPr>
        <p:txBody>
          <a:bodyPr/>
          <a:lstStyle/>
          <a:p>
            <a:pPr marL="0" indent="0" rtl="0">
              <a:lnSpc>
                <a:spcPct val="85000"/>
              </a:lnSpc>
              <a:spcBef>
                <a:spcPct val="30000"/>
              </a:spcBef>
              <a:buNone/>
            </a:pPr>
            <a:r>
              <a:rPr lang="fr-FR" sz="1600"/>
              <a:t>Topic 15.4</a:t>
            </a:r>
          </a:p>
          <a:p>
            <a:pPr lvl="1" rtl="0">
              <a:lnSpc>
                <a:spcPct val="85000"/>
              </a:lnSpc>
              <a:spcBef>
                <a:spcPct val="30000"/>
              </a:spcBef>
            </a:pPr>
            <a:r>
              <a:rPr lang="fr-FR" sz="1600"/>
              <a:t>Ask the students or have a class discussion</a:t>
            </a:r>
          </a:p>
          <a:p>
            <a:pPr lvl="2" algn="thaiDist" rtl="0">
              <a:lnSpc>
                <a:spcPct val="85000"/>
              </a:lnSpc>
              <a:spcBef>
                <a:spcPct val="30000"/>
              </a:spcBef>
            </a:pPr>
            <a:r>
              <a:rPr lang="fr-FR" sz="1600"/>
              <a:t>Draw a DNS hierarchy example on the board and walkthrough the DNS name resolution process.</a:t>
            </a:r>
          </a:p>
          <a:p>
            <a:pPr lvl="2" algn="thaiDist" rtl="0">
              <a:lnSpc>
                <a:spcPct val="85000"/>
              </a:lnSpc>
              <a:spcBef>
                <a:spcPct val="30000"/>
              </a:spcBef>
            </a:pPr>
            <a:r>
              <a:rPr lang="fr-FR" sz="1600"/>
              <a:t>If available, show the class an example of how to perform an nslookup on various domain names. </a:t>
            </a:r>
          </a:p>
          <a:p>
            <a:pPr lvl="2" algn="thaiDist" rtl="0">
              <a:lnSpc>
                <a:spcPct val="85000"/>
              </a:lnSpc>
              <a:spcBef>
                <a:spcPct val="30000"/>
              </a:spcBef>
            </a:pPr>
            <a:r>
              <a:rPr lang="fr-FR" sz="1600"/>
              <a:t>Why is it recommended to use DHCP on larger networks?</a:t>
            </a:r>
          </a:p>
          <a:p>
            <a:pPr lvl="2" algn="thaiDist">
              <a:lnSpc>
                <a:spcPct val="85000"/>
              </a:lnSpc>
              <a:spcBef>
                <a:spcPct val="30000"/>
              </a:spcBef>
            </a:pPr>
            <a:endParaRPr lang="en-US" sz="1600" dirty="0"/>
          </a:p>
          <a:p>
            <a:pPr marL="0" indent="0" rtl="0">
              <a:lnSpc>
                <a:spcPct val="85000"/>
              </a:lnSpc>
              <a:spcBef>
                <a:spcPct val="30000"/>
              </a:spcBef>
              <a:buNone/>
            </a:pPr>
            <a:r>
              <a:rPr lang="fr-FR" sz="1600"/>
              <a:t>Topic 15.5</a:t>
            </a:r>
          </a:p>
          <a:p>
            <a:pPr lvl="1" rtl="0">
              <a:lnSpc>
                <a:spcPct val="85000"/>
              </a:lnSpc>
              <a:spcBef>
                <a:spcPct val="30000"/>
              </a:spcBef>
            </a:pPr>
            <a:r>
              <a:rPr lang="fr-FR" sz="1600"/>
              <a:t>Ask the students or have a class discussion</a:t>
            </a:r>
          </a:p>
          <a:p>
            <a:pPr lvl="2" rtl="0">
              <a:lnSpc>
                <a:spcPct val="85000"/>
              </a:lnSpc>
              <a:spcBef>
                <a:spcPct val="30000"/>
              </a:spcBef>
            </a:pPr>
            <a:r>
              <a:rPr lang="fr-FR" sz="1600"/>
              <a:t>Why does a client establish two connections to an FTP server?</a:t>
            </a:r>
          </a:p>
          <a:p>
            <a:pPr lvl="2" rtl="0">
              <a:lnSpc>
                <a:spcPct val="85000"/>
              </a:lnSpc>
              <a:spcBef>
                <a:spcPct val="30000"/>
              </a:spcBef>
            </a:pPr>
            <a:r>
              <a:rPr lang="fr-FR" sz="1600"/>
              <a:t>What are the differences between FTP and Server Message Block (SMB)?</a:t>
            </a:r>
          </a:p>
          <a:p>
            <a:pPr lvl="2">
              <a:lnSpc>
                <a:spcPct val="85000"/>
              </a:lnSpc>
              <a:spcBef>
                <a:spcPct val="30000"/>
              </a:spcBef>
            </a:pPr>
            <a:endParaRPr lang="en-US" dirty="0"/>
          </a:p>
          <a:p>
            <a:pPr lvl="2">
              <a:lnSpc>
                <a:spcPct val="85000"/>
              </a:lnSpc>
              <a:spcBef>
                <a:spcPct val="30000"/>
              </a:spcBef>
            </a:pPr>
            <a:endParaRPr lang="en-US" dirty="0"/>
          </a:p>
          <a:p>
            <a:pPr lvl="1">
              <a:lnSpc>
                <a:spcPct val="85000"/>
              </a:lnSpc>
              <a:spcBef>
                <a:spcPct val="30000"/>
              </a:spcBef>
            </a:pPr>
            <a:endParaRPr lang="en-US" dirty="0"/>
          </a:p>
          <a:p>
            <a:pPr lvl="2">
              <a:lnSpc>
                <a:spcPct val="85000"/>
              </a:lnSpc>
              <a:spcBef>
                <a:spcPct val="30000"/>
              </a:spcBef>
            </a:pPr>
            <a:endParaRPr lang="en-US" dirty="0"/>
          </a:p>
          <a:p>
            <a:pPr marL="0" indent="0">
              <a:lnSpc>
                <a:spcPct val="85000"/>
              </a:lnSpc>
              <a:spcBef>
                <a:spcPct val="30000"/>
              </a:spcBef>
              <a:buNone/>
            </a:pPr>
            <a:endParaRPr lang="en-US" dirty="0"/>
          </a:p>
          <a:p>
            <a:pPr marL="0" indent="0">
              <a:lnSpc>
                <a:spcPct val="85000"/>
              </a:lnSpc>
              <a:spcBef>
                <a:spcPct val="30000"/>
              </a:spcBef>
              <a:buNone/>
            </a:pPr>
            <a:endParaRPr lang="en-US" dirty="0"/>
          </a:p>
          <a:p>
            <a:pPr lvl="1">
              <a:lnSpc>
                <a:spcPct val="85000"/>
              </a:lnSpc>
              <a:spcBef>
                <a:spcPct val="30000"/>
              </a:spcBef>
            </a:pPr>
            <a:endParaRPr lang="en-US" dirty="0"/>
          </a:p>
          <a:p>
            <a:pPr eaLnBrk="1" hangingPunct="1">
              <a:lnSpc>
                <a:spcPct val="85000"/>
              </a:lnSpc>
              <a:spcBef>
                <a:spcPct val="30000"/>
              </a:spcBef>
            </a:pPr>
            <a:endParaRPr lang="en-US" dirty="0"/>
          </a:p>
          <a:p>
            <a:pPr marL="630238" lvl="2" indent="-214313">
              <a:buFont typeface="Arial" panose="020B0604020202020204" pitchFamily="34" charset="0"/>
              <a:buChar char="•"/>
            </a:pPr>
            <a:endParaRPr lang="en-US" sz="1200" dirty="0"/>
          </a:p>
          <a:p>
            <a:pPr marL="630238" lvl="2" indent="-214313">
              <a:buFont typeface="Arial" panose="020B0604020202020204" pitchFamily="34" charset="0"/>
              <a:buChar char="•"/>
            </a:pPr>
            <a:endParaRPr lang="en-US" sz="1500" dirty="0"/>
          </a:p>
          <a:p>
            <a:pPr eaLnBrk="1" hangingPunct="1">
              <a:lnSpc>
                <a:spcPct val="85000"/>
              </a:lnSpc>
              <a:spcBef>
                <a:spcPct val="30000"/>
              </a:spcBef>
            </a:pPr>
            <a:endParaRPr lang="en-US" b="1" dirty="0">
              <a:solidFill>
                <a:srgbClr val="FF0000"/>
              </a:solidFill>
            </a:endParaRPr>
          </a:p>
          <a:p>
            <a:pPr eaLnBrk="1" hangingPunct="1">
              <a:lnSpc>
                <a:spcPct val="85000"/>
              </a:lnSpc>
              <a:spcBef>
                <a:spcPct val="30000"/>
              </a:spcBef>
            </a:pPr>
            <a:endParaRPr lang="en-US" dirty="0"/>
          </a:p>
        </p:txBody>
      </p:sp>
    </p:spTree>
    <p:custDataLst>
      <p:tags r:id="rId1"/>
    </p:custDataLst>
    <p:extLst>
      <p:ext uri="{BB962C8B-B14F-4D97-AF65-F5344CB8AC3E}">
        <p14:creationId xmlns:p14="http://schemas.microsoft.com/office/powerpoint/2010/main" val="1786234882"/>
      </p:ext>
    </p:extLst>
  </p:cSld>
  <p:clrMapOvr>
    <a:masterClrMapping/>
  </p:clrMapOvr>
  <p:transition spd="slow">
    <p:wipe/>
  </p:transition>
</p:sld>
</file>

<file path=ppt/tags/tag1.xml><?xml version="1.0" encoding="utf-8"?>
<p:tagLst xmlns:a="http://schemas.openxmlformats.org/drawingml/2006/main" xmlns:r="http://schemas.openxmlformats.org/officeDocument/2006/relationships" xmlns:p="http://schemas.openxmlformats.org/presentationml/2006/main">
  <p:tag name="ARTICULATE_SLIDE_COUNT" val="65"/>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Default Theme">
  <a:themeElements>
    <a:clrScheme name="Custom 6">
      <a:dk1>
        <a:srgbClr val="58585B"/>
      </a:dk1>
      <a:lt1>
        <a:srgbClr val="FFFFFF"/>
      </a:lt1>
      <a:dk2>
        <a:srgbClr val="58585B"/>
      </a:dk2>
      <a:lt2>
        <a:srgbClr val="81C569"/>
      </a:lt2>
      <a:accent1>
        <a:srgbClr val="004C69"/>
      </a:accent1>
      <a:accent2>
        <a:srgbClr val="9E0B0F"/>
      </a:accent2>
      <a:accent3>
        <a:srgbClr val="FFFFFF"/>
      </a:accent3>
      <a:accent4>
        <a:srgbClr val="367187"/>
      </a:accent4>
      <a:accent5>
        <a:srgbClr val="38C6F4"/>
      </a:accent5>
      <a:accent6>
        <a:srgbClr val="FBAB18"/>
      </a:accent6>
      <a:hlink>
        <a:srgbClr val="38C6F4"/>
      </a:hlink>
      <a:folHlink>
        <a:srgbClr val="81C56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6A4D7"/>
        </a:solidFill>
        <a:ln>
          <a:noFill/>
        </a:ln>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ITE7_Chp1_Example-1" id="{4A20ED44-3835-F149-9AE4-C332C230E09E}" vid="{AFB5BC48-58F8-AD45-912F-AE2AD65EB6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8403</TotalTime>
  <Words>4851</Words>
  <Application>Microsoft Office PowerPoint</Application>
  <PresentationFormat>On-screen Show (16:9)</PresentationFormat>
  <Paragraphs>509</Paragraphs>
  <Slides>45</Slides>
  <Notes>43</Notes>
  <HiddenSlides>9</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45</vt:i4>
      </vt:variant>
    </vt:vector>
  </HeadingPairs>
  <TitlesOfParts>
    <vt:vector size="50" baseType="lpstr">
      <vt:lpstr>Arial</vt:lpstr>
      <vt:lpstr>Calibri</vt:lpstr>
      <vt:lpstr>CiscoSans ExtraLight</vt:lpstr>
      <vt:lpstr>Wingdings</vt:lpstr>
      <vt:lpstr>Default Theme</vt:lpstr>
      <vt:lpstr>Module 15: Couche Application</vt:lpstr>
      <vt:lpstr>Instructor Materials – Module 15 Planning Guide</vt:lpstr>
      <vt:lpstr>What to Expect in this Module</vt:lpstr>
      <vt:lpstr>What to Expect in this Module (Cont.)</vt:lpstr>
      <vt:lpstr>Check Your Understanding</vt:lpstr>
      <vt:lpstr>Module 15: Activities</vt:lpstr>
      <vt:lpstr>Module 15: Best Practices</vt:lpstr>
      <vt:lpstr>Module 15: Best Practices (Cont.) </vt:lpstr>
      <vt:lpstr>Module 15: Best Practices (Cont.) </vt:lpstr>
      <vt:lpstr>Module 15: Couche d'application </vt:lpstr>
      <vt:lpstr>Objectifs de ce module</vt:lpstr>
      <vt:lpstr>15.1 - Application, présentation et session</vt:lpstr>
      <vt:lpstr>Application, Présentation et Session Couche Application</vt:lpstr>
      <vt:lpstr>Application, Présentation et Session  Couche Présentation et Session</vt:lpstr>
      <vt:lpstr>Application, Présentation et Session Protocoles de couche application TCP/IP</vt:lpstr>
      <vt:lpstr>15.2 Peer-to-Peer</vt:lpstr>
      <vt:lpstr>Peer-to-Peer Modèle client-serveur</vt:lpstr>
      <vt:lpstr>Peer-to-Peer Réseaux peer to peer</vt:lpstr>
      <vt:lpstr>Peer-to-Peer Applications peer to peer</vt:lpstr>
      <vt:lpstr>Peer-to-Peer Applications P2P communes</vt:lpstr>
      <vt:lpstr>15.3 Protocoles Web et messagerie</vt:lpstr>
      <vt:lpstr>Protocoles Web et messagerie Protocole de transfert hypertexte et langage de balisage hypertexte</vt:lpstr>
      <vt:lpstr>Protocoles Web et messagerie Protocole de transfert hypertexte et langage de balisage hypertexte (suite) </vt:lpstr>
      <vt:lpstr>Protocoles Web et messagerie Protocole de transfert hypertexte et langage de balisage hypertexte (suite) </vt:lpstr>
      <vt:lpstr>Protocoles Web et messagerie  HTTP et HTTPS</vt:lpstr>
      <vt:lpstr>Protocoles Web et messagerie  les protocoles de la messagerie</vt:lpstr>
      <vt:lpstr>Protocoles Web et messagerie SMTP, POP et IMAP</vt:lpstr>
      <vt:lpstr>Protocoles Web et messagerie SMTP, POP et IMAP (suite) </vt:lpstr>
      <vt:lpstr>Protocoles Web et messagerie SMTP, POP et IMAP (suite) </vt:lpstr>
      <vt:lpstr>15.4 Services d'adressage IP</vt:lpstr>
      <vt:lpstr>Services d'adressage IP Service de noms de domaine</vt:lpstr>
      <vt:lpstr>Services d'adressage IP Format de message DNS</vt:lpstr>
      <vt:lpstr>Services d'adressage IP Format de message DNS (suite)</vt:lpstr>
      <vt:lpstr>Services d'adressage IP Hiérarchie des DNS</vt:lpstr>
      <vt:lpstr>Services d'adressage IP La commande nslookup</vt:lpstr>
      <vt:lpstr>Services d'adressage IP Protocole de configuration dynamique de l'hôte</vt:lpstr>
      <vt:lpstr>Services d'adressage IP Fonctionnement du protocole DHCP</vt:lpstr>
      <vt:lpstr>Services d'adressage IP Travaux pratiques – Observation de la résolution DNS</vt:lpstr>
      <vt:lpstr>15.5 Services de partage de fichiers</vt:lpstr>
      <vt:lpstr>Services de partage de fichiers Protocole de transfert de fichiers</vt:lpstr>
      <vt:lpstr>Services de partage de fichiers Bloc de messages du serveur</vt:lpstr>
      <vt:lpstr>15.6 Module pratique et questionnaire</vt:lpstr>
      <vt:lpstr>Module Pratique et questionnaire Qu'est-ce que j'ai appris dans ce module ? </vt:lpstr>
      <vt:lpstr>Module 15 : Application Layer New Terms and Commands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 Basic Switch and End Device Configuration</dc:title>
  <dc:creator>Stephanie Harvey</dc:creator>
  <cp:lastModifiedBy>AMR AL-ENGBΛWY</cp:lastModifiedBy>
  <cp:revision>294</cp:revision>
  <dcterms:created xsi:type="dcterms:W3CDTF">2019-10-18T06:21:22Z</dcterms:created>
  <dcterms:modified xsi:type="dcterms:W3CDTF">2020-06-07T10:29:49Z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ProviderInitializationData">
    <vt:lpwstr>https://cisco.jiveon.com</vt:lpwstr>
  </property>
  <property fmtid="{D5CDD505-2E9C-101B-9397-08002B2CF9AE}" pid="3" name="Offisync_UpdateToken">
    <vt:lpwstr>1</vt:lpwstr>
  </property>
  <property fmtid="{D5CDD505-2E9C-101B-9397-08002B2CF9AE}" pid="4" name="Offisync_ServerID">
    <vt:lpwstr>07841bbc-cd3c-4a76-827f-75a2226890f4</vt:lpwstr>
  </property>
  <property fmtid="{D5CDD505-2E9C-101B-9397-08002B2CF9AE}" pid="5" name="Offisync_UniqueId">
    <vt:lpwstr>1702406</vt:lpwstr>
  </property>
  <property fmtid="{D5CDD505-2E9C-101B-9397-08002B2CF9AE}" pid="6" name="Jive_VersionGuid">
    <vt:lpwstr>fd96a0b3-f68d-4727-8e4f-2128d37ed30a</vt:lpwstr>
  </property>
  <property fmtid="{D5CDD505-2E9C-101B-9397-08002B2CF9AE}" pid="7" name="Jive_LatestUserAccountName">
    <vt:lpwstr>alljohns</vt:lpwstr>
  </property>
  <property fmtid="{D5CDD505-2E9C-101B-9397-08002B2CF9AE}" pid="8" name="ArticulateGUID">
    <vt:lpwstr>F9A496F7-57D7-4028-9572-D40DFDF3715A</vt:lpwstr>
  </property>
  <property fmtid="{D5CDD505-2E9C-101B-9397-08002B2CF9AE}" pid="9" name="ArticulatePath">
    <vt:lpwstr>ITE7_Chp9_by_jg</vt:lpwstr>
  </property>
</Properties>
</file>