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19.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20.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tags/tag21.xml" ContentType="application/vnd.openxmlformats-officedocument.presentationml.tags+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tags/tag22.xml" ContentType="application/vnd.openxmlformats-officedocument.presentationml.tags+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tags/tag23.xml" ContentType="application/vnd.openxmlformats-officedocument.presentationml.tags+xml"/>
  <Override PartName="/ppt/notesSlides/notesSlide65.xml" ContentType="application/vnd.openxmlformats-officedocument.presentationml.notesSlide+xml"/>
  <Override PartName="/ppt/tags/tag24.xml" ContentType="application/vnd.openxmlformats-officedocument.presentationml.tags+xml"/>
  <Override PartName="/ppt/notesSlides/notesSlide66.xml" ContentType="application/vnd.openxmlformats-officedocument.presentationml.notesSlide+xml"/>
  <Override PartName="/ppt/tags/tag25.xml" ContentType="application/vnd.openxmlformats-officedocument.presentationml.tags+xml"/>
  <Override PartName="/ppt/notesSlides/notesSlide67.xml" ContentType="application/vnd.openxmlformats-officedocument.presentationml.notesSlide+xml"/>
  <Override PartName="/ppt/tags/tag26.xml" ContentType="application/vnd.openxmlformats-officedocument.presentationml.tags+xml"/>
  <Override PartName="/ppt/notesSlides/notesSlide68.xml" ContentType="application/vnd.openxmlformats-officedocument.presentationml.notesSlide+xml"/>
  <Override PartName="/ppt/tags/tag27.xml" ContentType="application/vnd.openxmlformats-officedocument.presentationml.tags+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3"/>
  </p:notesMasterIdLst>
  <p:sldIdLst>
    <p:sldId id="513" r:id="rId2"/>
    <p:sldId id="1191" r:id="rId3"/>
    <p:sldId id="1195" r:id="rId4"/>
    <p:sldId id="1071" r:id="rId5"/>
    <p:sldId id="1053" r:id="rId6"/>
    <p:sldId id="1076" r:id="rId7"/>
    <p:sldId id="763" r:id="rId8"/>
    <p:sldId id="1144" r:id="rId9"/>
    <p:sldId id="1052" r:id="rId10"/>
    <p:sldId id="1190" r:id="rId11"/>
    <p:sldId id="1192" r:id="rId12"/>
    <p:sldId id="876" r:id="rId13"/>
    <p:sldId id="860" r:id="rId14"/>
    <p:sldId id="759" r:id="rId15"/>
    <p:sldId id="1108" r:id="rId16"/>
    <p:sldId id="1145" r:id="rId17"/>
    <p:sldId id="1146" r:id="rId18"/>
    <p:sldId id="1147" r:id="rId19"/>
    <p:sldId id="1148" r:id="rId20"/>
    <p:sldId id="1056" r:id="rId21"/>
    <p:sldId id="1149" r:id="rId22"/>
    <p:sldId id="1150" r:id="rId23"/>
    <p:sldId id="1151" r:id="rId24"/>
    <p:sldId id="1152" r:id="rId25"/>
    <p:sldId id="1103" r:id="rId26"/>
    <p:sldId id="1153" r:id="rId27"/>
    <p:sldId id="1154" r:id="rId28"/>
    <p:sldId id="1155" r:id="rId29"/>
    <p:sldId id="1104" r:id="rId30"/>
    <p:sldId id="1156" r:id="rId31"/>
    <p:sldId id="1157" r:id="rId32"/>
    <p:sldId id="1158" r:id="rId33"/>
    <p:sldId id="1159" r:id="rId34"/>
    <p:sldId id="1160" r:id="rId35"/>
    <p:sldId id="1161" r:id="rId36"/>
    <p:sldId id="1162" r:id="rId37"/>
    <p:sldId id="1163" r:id="rId38"/>
    <p:sldId id="1164" r:id="rId39"/>
    <p:sldId id="1194" r:id="rId40"/>
    <p:sldId id="1140" r:id="rId41"/>
    <p:sldId id="1165" r:id="rId42"/>
    <p:sldId id="1166" r:id="rId43"/>
    <p:sldId id="1167" r:id="rId44"/>
    <p:sldId id="1168" r:id="rId45"/>
    <p:sldId id="1169" r:id="rId46"/>
    <p:sldId id="1170" r:id="rId47"/>
    <p:sldId id="1171" r:id="rId48"/>
    <p:sldId id="1172" r:id="rId49"/>
    <p:sldId id="1173" r:id="rId50"/>
    <p:sldId id="1139" r:id="rId51"/>
    <p:sldId id="1174" r:id="rId52"/>
    <p:sldId id="1175" r:id="rId53"/>
    <p:sldId id="1176" r:id="rId54"/>
    <p:sldId id="1177" r:id="rId55"/>
    <p:sldId id="1138" r:id="rId56"/>
    <p:sldId id="1178" r:id="rId57"/>
    <p:sldId id="1179" r:id="rId58"/>
    <p:sldId id="1180" r:id="rId59"/>
    <p:sldId id="1181" r:id="rId60"/>
    <p:sldId id="1182" r:id="rId61"/>
    <p:sldId id="1184" r:id="rId62"/>
    <p:sldId id="1183" r:id="rId63"/>
    <p:sldId id="957" r:id="rId64"/>
    <p:sldId id="1185" r:id="rId65"/>
    <p:sldId id="1186" r:id="rId66"/>
    <p:sldId id="1187" r:id="rId67"/>
    <p:sldId id="1137" r:id="rId68"/>
    <p:sldId id="1188" r:id="rId69"/>
    <p:sldId id="1189" r:id="rId70"/>
    <p:sldId id="874" r:id="rId71"/>
    <p:sldId id="291" r:id="rId72"/>
  </p:sldIdLst>
  <p:sldSz cx="9144000" cy="5143500" type="screen16x9"/>
  <p:notesSz cx="6858000" cy="9144000"/>
  <p:custDataLst>
    <p:tags r:id="rId7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8"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 id="5" name="James Riedmueller" initials="JR" lastIdx="4" clrIdx="5">
    <p:extLst>
      <p:ext uri="{19B8F6BF-5375-455C-9EA6-DF929625EA0E}">
        <p15:presenceInfo xmlns:p15="http://schemas.microsoft.com/office/powerpoint/2012/main" userId="S::james.riedmueller@janusresearch.com::b99d3b23-48e9-4972-b41f-686df6a8cf32" providerId="AD"/>
      </p:ext>
    </p:extLst>
  </p:cmAuthor>
  <p:cmAuthor id="6" name="Anna Bolen-Testa" initials="AB" lastIdx="1" clrIdx="6">
    <p:extLst>
      <p:ext uri="{19B8F6BF-5375-455C-9EA6-DF929625EA0E}">
        <p15:presenceInfo xmlns:p15="http://schemas.microsoft.com/office/powerpoint/2012/main" userId="S-1-5-21-650795749-649990105-1978746762-71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650" autoAdjust="0"/>
    <p:restoredTop sz="75163" autoAdjust="0"/>
  </p:normalViewPr>
  <p:slideViewPr>
    <p:cSldViewPr snapToGrid="0" showGuides="1">
      <p:cViewPr varScale="1">
        <p:scale>
          <a:sx n="67" d="100"/>
          <a:sy n="67" d="100"/>
        </p:scale>
        <p:origin x="1144" y="5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72"/>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gs" Target="tags/tag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des Réseaux de Cisco</a:t>
            </a:r>
          </a:p>
          <a:p>
            <a:pPr rtl="0">
              <a:buFontTx/>
              <a:buNone/>
            </a:pPr>
            <a:r>
              <a:rPr lang="fr-FR" b="0" baseline="0"/>
              <a:t>Présentation des réseaux V</a:t>
            </a:r>
            <a:r>
              <a:rPr lang="fr-FR" b="0"/>
              <a:t>7.0 (ITN)</a:t>
            </a:r>
          </a:p>
          <a:p>
            <a:pPr rtl="0"/>
            <a:r>
              <a:rPr lang="fr-FR"/>
              <a:t>Module 17 : Construire un petit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13</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17.0.2</a:t>
            </a:r>
          </a:p>
        </p:txBody>
      </p:sp>
    </p:spTree>
    <p:extLst>
      <p:ext uri="{BB962C8B-B14F-4D97-AF65-F5344CB8AC3E}">
        <p14:creationId xmlns:p14="http://schemas.microsoft.com/office/powerpoint/2010/main" val="17344456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pPr rtl="0"/>
            <a:r>
              <a:rPr lang="fr-FR"/>
              <a:t>17.1.1 - Topologies des petits réseaux</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pPr rtl="0"/>
            <a:r>
              <a:rPr lang="fr-FR"/>
              <a:t>17.1.2 -  Sélection de périphériques pour un petit réseau</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385235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pPr rtl="0"/>
            <a:r>
              <a:rPr lang="fr-FR"/>
              <a:t>17.1.3 : Adressage IP pour un petit réseau</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012842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pPr rtl="0"/>
            <a:r>
              <a:rPr lang="fr-FR"/>
              <a:t>17.1.4 : Redondance dans un petit réseau</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25652415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17.1 Périphériques d'un petit réseau</a:t>
            </a:r>
          </a:p>
          <a:p>
            <a:pPr rtl="0"/>
            <a:r>
              <a:rPr lang="fr-FR"/>
              <a:t>17.1.5 - Gestion du trafic</a:t>
            </a:r>
          </a:p>
          <a:p>
            <a:pPr rtl="0"/>
            <a:r>
              <a:rPr lang="fr-FR"/>
              <a:t>17.1.6 — Vérifiez votre compréhension — Périphériques dans un petit réseau</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2353844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17.2 – Applications et protocoles des réseaux de petite taille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17.2 - Applications et protocoles des réseaux de petite taille</a:t>
            </a:r>
          </a:p>
          <a:p>
            <a:pPr rtl="0"/>
            <a:r>
              <a:rPr lang="fr-FR"/>
              <a:t>17.2.1 - Applications courantes</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1936976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17.2 - Applications et protocoles des réseaux de petite taille</a:t>
            </a:r>
          </a:p>
          <a:p>
            <a:pPr rtl="0"/>
            <a:r>
              <a:rPr lang="fr-FR"/>
              <a:t>17.2.2 - Protocoles courants</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29114109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17.2 - Applications et protocoles des réseaux de petite taille</a:t>
            </a:r>
          </a:p>
          <a:p>
            <a:pPr rtl="0"/>
            <a:r>
              <a:rPr lang="fr-FR"/>
              <a:t>17.2.2 - Protocoles courants (suite)</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7885075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17.2 - Applications et protocoles des réseaux de petite taille</a:t>
            </a:r>
          </a:p>
          <a:p>
            <a:pPr rtl="0"/>
            <a:r>
              <a:rPr lang="fr-FR"/>
              <a:t>17.2.3 - Applications vidéo et de communication vocale</a:t>
            </a:r>
          </a:p>
          <a:p>
            <a:pPr rtl="0"/>
            <a:r>
              <a:rPr lang="fr-FR"/>
              <a:t>17.2.4 — Vérifiez votre compréhension — Applications et protocoles pour petits réseaux</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8476467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17.0 - Construire un petit réseau</a:t>
            </a:r>
          </a:p>
          <a:p>
            <a:pPr rtl="0"/>
            <a:r>
              <a:rPr lang="fr-FR"/>
              <a:t>17.3 - Évolution vers de plus grands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Build a Small Network</a:t>
            </a:r>
          </a:p>
          <a:p>
            <a:pPr rtl="0"/>
            <a:r>
              <a:rPr lang="fr-FR"/>
              <a:t>17.3 - Évolution vers de plus grands réseaux</a:t>
            </a:r>
          </a:p>
          <a:p>
            <a:pPr rtl="0"/>
            <a:r>
              <a:rPr lang="fr-FR"/>
              <a:t>17.3.1 - Croissance d'un petit réseau</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22537056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Build a Small Network</a:t>
            </a:r>
          </a:p>
          <a:p>
            <a:pPr rtl="0"/>
            <a:r>
              <a:rPr lang="fr-FR"/>
              <a:t>17.3 - Évolution vers de plus grands réseaux</a:t>
            </a:r>
          </a:p>
          <a:p>
            <a:pPr rtl="0"/>
            <a:r>
              <a:rPr lang="fr-FR"/>
              <a:t>17.3.2 - Analyse des protocoles</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5184964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Build a Small Network</a:t>
            </a:r>
          </a:p>
          <a:p>
            <a:pPr rtl="0"/>
            <a:r>
              <a:rPr lang="fr-FR"/>
              <a:t>17.3 - Évolution vers de plus grands réseaux</a:t>
            </a:r>
          </a:p>
          <a:p>
            <a:pPr rtl="0"/>
            <a:r>
              <a:rPr lang="fr-FR"/>
              <a:t>17.3.3 - Utilisation du réseau par les employés</a:t>
            </a:r>
          </a:p>
          <a:p>
            <a:pPr rtl="0"/>
            <a:r>
              <a:rPr lang="fr-FR"/>
              <a:t>17.3.4 — Vérifiez votre compréhension — Évolutivité vers des réseaux plus grands</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6204512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17.0 - Construire un petit réseau</a:t>
            </a:r>
          </a:p>
          <a:p>
            <a:pPr rtl="0"/>
            <a:r>
              <a:rPr lang="fr-FR"/>
              <a:t>17.4 Vérifiez la connectivité</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17.4.1 — Vérifier la connectivité avec Ping</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0403565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17.4.1 — Vérifier la connectivité avec Ping (suite)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521877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17.4.2 Ping étendu</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9888469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17.4.3 – Vérifier la connectivité avec Traceroute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2259269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17.4.3 — Vérifier la connectivité avec Traceroute (suite)</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1563435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17.4.3 — Vérifier la connectivité avec Traceroute (suite)</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36084038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17.4.4 - Traceroute étendue</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9016930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17.4.4 — Traceroute étendue (suite)</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61648228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17.4.5 – Base du réseau</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8418669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17.4 Vérifier la connectivité</a:t>
            </a:r>
          </a:p>
          <a:p>
            <a:pPr rtl="0"/>
            <a:r>
              <a:rPr lang="fr-FR"/>
              <a:t>17.4.6 – Travaux pratiques - Vérifiez la latence réseau en utilisant les commandes Ping et Traceroute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372908441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17.0 - Construire un petit réseau</a:t>
            </a:r>
          </a:p>
          <a:p>
            <a:pPr rtl="0"/>
            <a:r>
              <a:rPr lang="fr-FR"/>
              <a:t>17.5 Commandes d'hôte et IOS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1652868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17.5.1 — Configuration IP sur un hôte Windows</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691620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17.5.2 — Configuration IP sur un hôte Linux</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4075714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17.5.3 — Configuration IP sur un hôte macOS</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11619261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17.5.4 - La commande arp</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24404310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17.5.5 - Révision des commandes show courantes</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423131683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17.5.6 - La commande show cdp neighbors</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332354378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17.5.7 – La commande show ip interface brief</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21148889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17.5.8 –Vidéo - La commande Show Version</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17010348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17.5 Commandes d'hôte et IOS</a:t>
            </a:r>
          </a:p>
          <a:p>
            <a:pPr rtl="0"/>
            <a:r>
              <a:rPr lang="fr-FR"/>
              <a:t>17.5.9 – Packet Tracer - Interpréter le résultat des commandes Show</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07056184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176364785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17.6 – Méthodologie de dépannage</a:t>
            </a:r>
          </a:p>
          <a:p>
            <a:pPr rtl="0"/>
            <a:r>
              <a:rPr lang="fr-FR"/>
              <a:t>17.6.1 - Méthodes de dépannage de base</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858914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17.6 – Méthodologie de dépannage</a:t>
            </a:r>
          </a:p>
          <a:p>
            <a:pPr rtl="0"/>
            <a:r>
              <a:rPr lang="fr-FR"/>
              <a:t>17.6.2 - Résoudre ou transférer?</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95040251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17.6 – Méthodologie de dépannage</a:t>
            </a:r>
          </a:p>
          <a:p>
            <a:pPr rtl="0"/>
            <a:r>
              <a:rPr lang="fr-FR"/>
              <a:t>17.6.3 – Commande debug</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168786049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17.6 – Méthodologie de dépannage</a:t>
            </a:r>
          </a:p>
          <a:p>
            <a:pPr rtl="0"/>
            <a:r>
              <a:rPr lang="fr-FR"/>
              <a:t>17.6.4 - Commande terminal monitor</a:t>
            </a:r>
          </a:p>
          <a:p>
            <a:pPr rtl="0"/>
            <a:r>
              <a:rPr lang="fr-FR"/>
              <a:t>17.6.5 — Vérifiez votre compréhension — Méthodologies de dépannage</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54817192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428810640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17.7.1 — Problèmes de fonctionnement en duplex et d'incompatibilité</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29719165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17.7.2 - Problèmes d'adressage IP sur périphériques IOS</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372407256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17.7.3 - Problèmes d'adressage IP sur des périphériques finaux</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3583899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17.7.4 - Problèmes de passerelle par défaut</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30432465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17.7.5 - Dépannage des problèmes DNS</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172740648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17.7.6 – Packet Tracer – Dépannage des problèmes de connectivité</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1920164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05665898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17.7 – Scénarios de dépannage</a:t>
            </a:r>
          </a:p>
          <a:p>
            <a:pPr rtl="0"/>
            <a:r>
              <a:rPr lang="fr-FR"/>
              <a:t>17.7.7 – PTPM Et TP – Dépannage des problèmes de connectivité</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30688802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17.0 Créer un petit réseau</a:t>
            </a:r>
          </a:p>
          <a:p>
            <a:pPr rtl="0"/>
            <a:r>
              <a:rPr lang="fr-FR"/>
              <a:t>17.8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17.8 – Module pratique et questionnaire</a:t>
            </a:r>
          </a:p>
          <a:p>
            <a:pPr rtl="0"/>
            <a:r>
              <a:rPr lang="fr-FR"/>
              <a:t>17.8.1 – PTPM et TP – Conception et construction d'un réseau de petites entreprises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389442764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17.8 – Module pratique et questionnaire</a:t>
            </a:r>
          </a:p>
          <a:p>
            <a:pPr rtl="0"/>
            <a:r>
              <a:rPr lang="fr-FR"/>
              <a:t>17.8.2 – Packet Tracer – Exercice d'intégration des compétences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18553082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17 - Construire un petit réseau</a:t>
            </a:r>
          </a:p>
          <a:p>
            <a:pPr rtl="0"/>
            <a:r>
              <a:rPr lang="fr-FR"/>
              <a:t>17.8 – Module pratique et questionnaire</a:t>
            </a:r>
          </a:p>
          <a:p>
            <a:pPr rtl="0"/>
            <a:r>
              <a:rPr lang="fr-FR"/>
              <a:t>17.8.3 - Packet Tracer – Exercice de dépannage</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66</a:t>
            </a:fld>
            <a:endParaRPr/>
          </a:p>
        </p:txBody>
      </p:sp>
    </p:spTree>
    <p:extLst>
      <p:ext uri="{BB962C8B-B14F-4D97-AF65-F5344CB8AC3E}">
        <p14:creationId xmlns:p14="http://schemas.microsoft.com/office/powerpoint/2010/main" val="10279177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17 - Construire un petit réseau</a:t>
            </a:r>
          </a:p>
          <a:p>
            <a:pPr rtl="0"/>
            <a:r>
              <a:rPr lang="fr-FR"/>
              <a:t>17.8 – Module pratique et questionnaire</a:t>
            </a:r>
          </a:p>
          <a:p>
            <a:pPr rtl="0"/>
            <a:r>
              <a:rPr lang="fr-FR"/>
              <a:t>17.8.4 – Qu'est-ce que j'ai appris dans ce module (suite)?</a:t>
            </a:r>
          </a:p>
        </p:txBody>
      </p:sp>
    </p:spTree>
    <p:extLst>
      <p:ext uri="{BB962C8B-B14F-4D97-AF65-F5344CB8AC3E}">
        <p14:creationId xmlns:p14="http://schemas.microsoft.com/office/powerpoint/2010/main" val="113924159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17 - Construire un petit réseau</a:t>
            </a:r>
          </a:p>
          <a:p>
            <a:pPr rtl="0"/>
            <a:r>
              <a:rPr lang="fr-FR"/>
              <a:t>17.8 – Module pratique et questionnaire</a:t>
            </a:r>
          </a:p>
          <a:p>
            <a:pPr rtl="0"/>
            <a:r>
              <a:rPr lang="fr-FR"/>
              <a:t>17.8.4 – Qu'est-ce que j'ai appris dans ce module?</a:t>
            </a:r>
          </a:p>
        </p:txBody>
      </p:sp>
    </p:spTree>
    <p:extLst>
      <p:ext uri="{BB962C8B-B14F-4D97-AF65-F5344CB8AC3E}">
        <p14:creationId xmlns:p14="http://schemas.microsoft.com/office/powerpoint/2010/main" val="405207212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17 - Construire un petit réseau</a:t>
            </a:r>
          </a:p>
          <a:p>
            <a:pPr rtl="0"/>
            <a:r>
              <a:rPr lang="fr-FR"/>
              <a:t>17.8 – Module pratique et questionnaire</a:t>
            </a:r>
          </a:p>
          <a:p>
            <a:pPr rtl="0"/>
            <a:r>
              <a:rPr lang="fr-FR"/>
              <a:t>17.8.4 – Qu'est-ce que j'ai appris dans ce module?</a:t>
            </a:r>
          </a:p>
          <a:p>
            <a:pPr rtl="0"/>
            <a:r>
              <a:rPr lang="fr-FR"/>
              <a:t>17.8.5 — Module Questionnaire — Construire un petit réseau</a:t>
            </a:r>
          </a:p>
        </p:txBody>
      </p:sp>
    </p:spTree>
    <p:extLst>
      <p:ext uri="{BB962C8B-B14F-4D97-AF65-F5344CB8AC3E}">
        <p14:creationId xmlns:p14="http://schemas.microsoft.com/office/powerpoint/2010/main" val="428671172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70</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71</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63072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1522350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705061" y="4741653"/>
            <a:ext cx="2820465"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5.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2.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5.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13.xml"/><Relationship Id="rId1" Type="http://schemas.openxmlformats.org/officeDocument/2006/relationships/tags" Target="../tags/tag26.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0.xml"/><Relationship Id="rId1" Type="http://schemas.openxmlformats.org/officeDocument/2006/relationships/tags" Target="../tags/tag2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17 : Construire un petit réseau</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 </a:t>
            </a:r>
          </a:p>
          <a:p>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17: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Rubrique 17.2</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Comment pensez-vous que l'acceptation générale des services basés sur le cloud a un impact sur l'utilisation des applications dans les petites entreprises?</a:t>
            </a:r>
          </a:p>
          <a:p>
            <a:pPr lvl="2" rtl="0">
              <a:lnSpc>
                <a:spcPct val="85000"/>
              </a:lnSpc>
              <a:spcBef>
                <a:spcPct val="30000"/>
              </a:spcBef>
            </a:pPr>
            <a:r>
              <a:rPr lang="fr-FR" sz="1500"/>
              <a:t>Qu'est-ce qu'une application métier réseau commune qui n'est pas répertoriée dans le module?</a:t>
            </a:r>
          </a:p>
          <a:p>
            <a:pPr marL="0" indent="0" rtl="0">
              <a:lnSpc>
                <a:spcPct val="85000"/>
              </a:lnSpc>
              <a:spcBef>
                <a:spcPct val="30000"/>
              </a:spcBef>
              <a:buNone/>
            </a:pPr>
            <a:r>
              <a:rPr lang="fr-FR"/>
              <a:t>Rubrique 17.3</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Pourquoi pensez-vous que les informations sur l'utilisation du réseau sont si difficiles à tenir à jour?</a:t>
            </a:r>
          </a:p>
          <a:p>
            <a:pPr lvl="2" rtl="0">
              <a:lnSpc>
                <a:spcPct val="85000"/>
              </a:lnSpc>
              <a:spcBef>
                <a:spcPct val="30000"/>
              </a:spcBef>
            </a:pPr>
            <a:r>
              <a:rPr lang="fr-FR" sz="1500"/>
              <a:t>Pouvez-vous nommer un outil ou un système réseau qui peut vous fournir des analyses d'utilisation du protocole?</a:t>
            </a:r>
          </a:p>
          <a:p>
            <a:pPr marL="0" indent="0" rtl="0" eaLnBrk="1" hangingPunct="1">
              <a:lnSpc>
                <a:spcPct val="85000"/>
              </a:lnSpc>
              <a:spcBef>
                <a:spcPct val="30000"/>
              </a:spcBef>
              <a:buNone/>
            </a:pPr>
            <a:r>
              <a:rPr lang="fr-FR"/>
              <a:t>Rubrique 17.4</a:t>
            </a:r>
          </a:p>
          <a:p>
            <a:pPr lvl="1" rtl="0">
              <a:lnSpc>
                <a:spcPct val="85000"/>
              </a:lnSpc>
              <a:spcBef>
                <a:spcPct val="30000"/>
              </a:spcBef>
            </a:pPr>
            <a:r>
              <a:rPr lang="fr-FR" sz="1500"/>
              <a:t>Posez les questions suivantes aux étudiants afin de les faire débattre :</a:t>
            </a:r>
          </a:p>
          <a:p>
            <a:pPr lvl="2" rtl="0">
              <a:lnSpc>
                <a:spcPct val="85000"/>
              </a:lnSpc>
              <a:spcBef>
                <a:spcPct val="30000"/>
              </a:spcBef>
            </a:pPr>
            <a:r>
              <a:rPr lang="fr-FR" sz="1500"/>
              <a:t>Quelle est, selon vous, la valeur de l'option d'adresse IP source dans le ping étendu pour le dépannage?</a:t>
            </a:r>
          </a:p>
          <a:p>
            <a:pPr lvl="2" rtl="0">
              <a:lnSpc>
                <a:spcPct val="85000"/>
              </a:lnSpc>
              <a:spcBef>
                <a:spcPct val="30000"/>
              </a:spcBef>
            </a:pPr>
            <a:r>
              <a:rPr lang="fr-FR" sz="1500"/>
              <a:t>Quelle valeur réelle pensez-vous qu'une ligne de base réseau mise à jour fournit?</a:t>
            </a:r>
          </a:p>
          <a:p>
            <a:pPr marL="0" indent="0">
              <a:lnSpc>
                <a:spcPct val="85000"/>
              </a:lnSpc>
              <a:spcBef>
                <a:spcPct val="30000"/>
              </a:spcBef>
              <a:buNone/>
            </a:pPr>
            <a:endParaRPr lang="en-US" sz="15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3801342957"/>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17: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Sujet 17.5</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Pourquoi le processus arp est-il si important pour les opérations réseau IPv4?</a:t>
            </a:r>
          </a:p>
          <a:p>
            <a:pPr lvl="2" rtl="0">
              <a:lnSpc>
                <a:spcPct val="85000"/>
              </a:lnSpc>
              <a:spcBef>
                <a:spcPct val="30000"/>
              </a:spcBef>
            </a:pPr>
            <a:r>
              <a:rPr lang="fr-FR" sz="1600"/>
              <a:t>Quels sont les risques inhérents à l'utilisation du protocole Cisco Discovery?</a:t>
            </a:r>
          </a:p>
          <a:p>
            <a:pPr marL="0" indent="0" rtl="0">
              <a:lnSpc>
                <a:spcPct val="85000"/>
              </a:lnSpc>
              <a:spcBef>
                <a:spcPct val="30000"/>
              </a:spcBef>
              <a:buNone/>
            </a:pPr>
            <a:r>
              <a:rPr lang="fr-FR" sz="1600"/>
              <a:t>Rubrique 17.6</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Dans quelles situations l'escalade d'un ticket d'incident est-elle la bonne décision à prendre?</a:t>
            </a:r>
          </a:p>
          <a:p>
            <a:pPr lvl="2" rtl="0">
              <a:lnSpc>
                <a:spcPct val="85000"/>
              </a:lnSpc>
              <a:spcBef>
                <a:spcPct val="30000"/>
              </a:spcBef>
            </a:pPr>
            <a:r>
              <a:rPr lang="fr-FR" sz="1600"/>
              <a:t>Quelles situations pensez-vous que l'utilisation d'une commande de débogage ne sont pas appropriées?</a:t>
            </a:r>
          </a:p>
          <a:p>
            <a:pPr marL="0" indent="0" rtl="0">
              <a:lnSpc>
                <a:spcPct val="85000"/>
              </a:lnSpc>
              <a:spcBef>
                <a:spcPct val="30000"/>
              </a:spcBef>
              <a:buNone/>
            </a:pPr>
            <a:r>
              <a:rPr lang="fr-FR" sz="1600"/>
              <a:t>Rubrique 17.7</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Une adresse APIPA est-elle réellement utilisable?</a:t>
            </a:r>
          </a:p>
        </p:txBody>
      </p:sp>
    </p:spTree>
    <p:custDataLst>
      <p:tags r:id="rId1"/>
    </p:custDataLst>
    <p:extLst>
      <p:ext uri="{BB962C8B-B14F-4D97-AF65-F5344CB8AC3E}">
        <p14:creationId xmlns:p14="http://schemas.microsoft.com/office/powerpoint/2010/main" val="2601335080"/>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17 : Construire un petit réseau</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614217"/>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 </a:t>
            </a:r>
            <a:r>
              <a:rPr lang="fr-FR" sz="1400">
                <a:solidFill>
                  <a:schemeClr val="tx1"/>
                </a:solidFill>
                <a:ea typeface="Calibri" panose="020F0502020204030204" pitchFamily="34" charset="0"/>
                <a:cs typeface="Calibri" panose="020F0502020204030204" pitchFamily="34" charset="0"/>
              </a:rPr>
              <a:t>Construire un petit réseau</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Module Objectif</a:t>
            </a:r>
            <a:r>
              <a:rPr lang="fr-FR" sz="1400">
                <a:solidFill>
                  <a:schemeClr val="tx1"/>
                </a:solidFill>
                <a:ea typeface="Calibri" panose="020F0502020204030204" pitchFamily="34" charset="0"/>
                <a:cs typeface="Calibri" panose="020F0502020204030204" pitchFamily="34" charset="0"/>
              </a:rPr>
              <a:t>: </a:t>
            </a:r>
            <a:r>
              <a:rPr lang="fr-FR"/>
              <a:t>Mettre en œuvre la conception d'un petit réseau avec un routeur, un commutateur et des terminaux.</a:t>
            </a:r>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2855954571"/>
              </p:ext>
            </p:extLst>
          </p:nvPr>
        </p:nvGraphicFramePr>
        <p:xfrm>
          <a:off x="144065" y="1547438"/>
          <a:ext cx="8667426" cy="3147060"/>
        </p:xfrm>
        <a:graphic>
          <a:graphicData uri="http://schemas.openxmlformats.org/drawingml/2006/table">
            <a:tbl>
              <a:tblPr firstRow="1" bandRow="1">
                <a:tableStyleId>{5C22544A-7EE6-4342-B048-85BDC9FD1C3A}</a:tableStyleId>
              </a:tblPr>
              <a:tblGrid>
                <a:gridCol w="3830016">
                  <a:extLst>
                    <a:ext uri="{9D8B030D-6E8A-4147-A177-3AD203B41FA5}">
                      <a16:colId xmlns:a16="http://schemas.microsoft.com/office/drawing/2014/main" val="2579019526"/>
                    </a:ext>
                  </a:extLst>
                </a:gridCol>
                <a:gridCol w="4837410">
                  <a:extLst>
                    <a:ext uri="{9D8B030D-6E8A-4147-A177-3AD203B41FA5}">
                      <a16:colId xmlns:a16="http://schemas.microsoft.com/office/drawing/2014/main" val="1764220437"/>
                    </a:ext>
                  </a:extLst>
                </a:gridCol>
              </a:tblGrid>
              <a:tr h="370840">
                <a:tc>
                  <a:txBody>
                    <a:bodyPr/>
                    <a:lstStyle/>
                    <a:p>
                      <a:pPr algn="l" rtl="0" fontAlgn="ctr"/>
                      <a:r>
                        <a:rPr lang="fr-FR" sz="1200" b="1">
                          <a:effectLst/>
                        </a:rPr>
                        <a:t>Titre du Rubrique</a:t>
                      </a:r>
                    </a:p>
                  </a:txBody>
                  <a:tcPr marL="47625" marR="47625" marT="47625" marB="47625" anchor="ctr"/>
                </a:tc>
                <a:tc>
                  <a:txBody>
                    <a:bodyPr/>
                    <a:lstStyle/>
                    <a:p>
                      <a:pPr algn="l" rtl="0" fontAlgn="ctr"/>
                      <a:r>
                        <a:rPr lang="fr-FR" sz="1200" b="1">
                          <a:effectLst/>
                        </a:rPr>
                        <a:t>Objectif du Rubrique</a:t>
                      </a:r>
                    </a:p>
                  </a:txBody>
                  <a:tcPr marL="47625" marR="47625" marT="47625" marB="47625" anchor="ctr"/>
                </a:tc>
                <a:extLst>
                  <a:ext uri="{0D108BD9-81ED-4DB2-BD59-A6C34878D82A}">
                    <a16:rowId xmlns:a16="http://schemas.microsoft.com/office/drawing/2014/main" val="742401779"/>
                  </a:ext>
                </a:extLst>
              </a:tr>
              <a:tr h="370840">
                <a:tc>
                  <a:txBody>
                    <a:bodyPr/>
                    <a:lstStyle/>
                    <a:p>
                      <a:pPr rtl="0" fontAlgn="ctr"/>
                      <a:r>
                        <a:rPr lang="fr-FR" sz="1200" b="1">
                          <a:solidFill>
                            <a:schemeClr val="bg1"/>
                          </a:solidFill>
                          <a:effectLst/>
                        </a:rPr>
                        <a:t>Périphériques d'un petit réseau</a:t>
                      </a:r>
                    </a:p>
                  </a:txBody>
                  <a:tcPr marL="47625" marR="47625" marT="47625" marB="47625" anchor="ctr">
                    <a:solidFill>
                      <a:schemeClr val="accent1"/>
                    </a:solidFill>
                  </a:tcPr>
                </a:tc>
                <a:tc>
                  <a:txBody>
                    <a:bodyPr/>
                    <a:lstStyle/>
                    <a:p>
                      <a:pPr rtl="0" fontAlgn="ctr"/>
                      <a:r>
                        <a:rPr lang="fr-FR" sz="1200" b="0">
                          <a:effectLst/>
                        </a:rPr>
                        <a:t>Identifier les équipements entrant dans la conception d'un petit réseau.</a:t>
                      </a:r>
                    </a:p>
                  </a:txBody>
                  <a:tcPr marL="47625" marR="47625" marT="47625" marB="47625" anchor="ctr"/>
                </a:tc>
                <a:extLst>
                  <a:ext uri="{0D108BD9-81ED-4DB2-BD59-A6C34878D82A}">
                    <a16:rowId xmlns:a16="http://schemas.microsoft.com/office/drawing/2014/main" val="3150950737"/>
                  </a:ext>
                </a:extLst>
              </a:tr>
              <a:tr h="370840">
                <a:tc>
                  <a:txBody>
                    <a:bodyPr/>
                    <a:lstStyle/>
                    <a:p>
                      <a:pPr rtl="0" fontAlgn="ctr"/>
                      <a:r>
                        <a:rPr lang="fr-FR" sz="1200" b="1">
                          <a:solidFill>
                            <a:schemeClr val="bg1"/>
                          </a:solidFill>
                          <a:effectLst/>
                        </a:rPr>
                        <a:t>Applications et protocoles des réseaux de petite taille</a:t>
                      </a:r>
                    </a:p>
                  </a:txBody>
                  <a:tcPr marL="47625" marR="47625" marT="47625" marB="47625" anchor="ctr">
                    <a:solidFill>
                      <a:schemeClr val="accent1"/>
                    </a:solidFill>
                  </a:tcPr>
                </a:tc>
                <a:tc>
                  <a:txBody>
                    <a:bodyPr/>
                    <a:lstStyle/>
                    <a:p>
                      <a:pPr rtl="0" fontAlgn="ctr"/>
                      <a:r>
                        <a:rPr lang="fr-FR" sz="1200" b="0">
                          <a:effectLst/>
                        </a:rPr>
                        <a:t>Identifier les protocoles et applications utilisés dans un petit réseau.</a:t>
                      </a:r>
                    </a:p>
                  </a:txBody>
                  <a:tcPr marL="47625" marR="47625" marT="47625" marB="47625" anchor="ctr"/>
                </a:tc>
                <a:extLst>
                  <a:ext uri="{0D108BD9-81ED-4DB2-BD59-A6C34878D82A}">
                    <a16:rowId xmlns:a16="http://schemas.microsoft.com/office/drawing/2014/main" val="2772085455"/>
                  </a:ext>
                </a:extLst>
              </a:tr>
              <a:tr h="370840">
                <a:tc>
                  <a:txBody>
                    <a:bodyPr/>
                    <a:lstStyle/>
                    <a:p>
                      <a:pPr rtl="0" fontAlgn="ctr"/>
                      <a:r>
                        <a:rPr lang="fr-FR" sz="1200" b="1">
                          <a:solidFill>
                            <a:schemeClr val="bg1"/>
                          </a:solidFill>
                          <a:effectLst/>
                        </a:rPr>
                        <a:t>Évolution vers de plus grands réseaux</a:t>
                      </a:r>
                    </a:p>
                  </a:txBody>
                  <a:tcPr marL="47625" marR="47625" marT="47625" marB="47625" anchor="ctr">
                    <a:solidFill>
                      <a:schemeClr val="accent1"/>
                    </a:solidFill>
                  </a:tcPr>
                </a:tc>
                <a:tc>
                  <a:txBody>
                    <a:bodyPr/>
                    <a:lstStyle/>
                    <a:p>
                      <a:pPr rtl="0" fontAlgn="ctr"/>
                      <a:r>
                        <a:rPr lang="fr-FR" sz="1200" b="0">
                          <a:effectLst/>
                        </a:rPr>
                        <a:t>Expliquer comment un petit réseau sert de base aux réseaux plus importants.</a:t>
                      </a:r>
                    </a:p>
                  </a:txBody>
                  <a:tcPr marL="47625" marR="47625" marT="47625" marB="47625" anchor="ctr"/>
                </a:tc>
                <a:extLst>
                  <a:ext uri="{0D108BD9-81ED-4DB2-BD59-A6C34878D82A}">
                    <a16:rowId xmlns:a16="http://schemas.microsoft.com/office/drawing/2014/main" val="3228802595"/>
                  </a:ext>
                </a:extLst>
              </a:tr>
              <a:tr h="370840">
                <a:tc>
                  <a:txBody>
                    <a:bodyPr/>
                    <a:lstStyle/>
                    <a:p>
                      <a:pPr rtl="0" fontAlgn="ctr"/>
                      <a:r>
                        <a:rPr lang="fr-FR" sz="1200" b="1">
                          <a:solidFill>
                            <a:schemeClr val="bg1"/>
                          </a:solidFill>
                          <a:effectLst/>
                        </a:rPr>
                        <a:t>Vérification de la connectivité</a:t>
                      </a:r>
                    </a:p>
                  </a:txBody>
                  <a:tcPr marL="47625" marR="47625" marT="47625" marB="47625" anchor="ctr">
                    <a:solidFill>
                      <a:schemeClr val="accent1"/>
                    </a:solidFill>
                  </a:tcPr>
                </a:tc>
                <a:tc>
                  <a:txBody>
                    <a:bodyPr/>
                    <a:lstStyle/>
                    <a:p>
                      <a:pPr rtl="0" fontAlgn="ctr"/>
                      <a:r>
                        <a:rPr lang="fr-FR" sz="1200" b="0">
                          <a:effectLst/>
                        </a:rPr>
                        <a:t>Utiliser les résultats des commandes ping et tracert pour vérifier la connectivité et déterminer les performances relatives d'un réseau.</a:t>
                      </a:r>
                    </a:p>
                  </a:txBody>
                  <a:tcPr marL="47625" marR="47625" marT="47625" marB="47625" anchor="ctr"/>
                </a:tc>
                <a:extLst>
                  <a:ext uri="{0D108BD9-81ED-4DB2-BD59-A6C34878D82A}">
                    <a16:rowId xmlns:a16="http://schemas.microsoft.com/office/drawing/2014/main" val="3134809945"/>
                  </a:ext>
                </a:extLst>
              </a:tr>
              <a:tr h="370840">
                <a:tc>
                  <a:txBody>
                    <a:bodyPr/>
                    <a:lstStyle/>
                    <a:p>
                      <a:pPr rtl="0" fontAlgn="ctr"/>
                      <a:r>
                        <a:rPr lang="fr-FR" sz="1200" b="1">
                          <a:solidFill>
                            <a:schemeClr val="bg1"/>
                          </a:solidFill>
                          <a:effectLst/>
                        </a:rPr>
                        <a:t>Commandes d'hôte et IOS</a:t>
                      </a:r>
                    </a:p>
                  </a:txBody>
                  <a:tcPr marL="47625" marR="47625" marT="47625" marB="47625" anchor="ctr">
                    <a:solidFill>
                      <a:schemeClr val="accent1"/>
                    </a:solidFill>
                  </a:tcPr>
                </a:tc>
                <a:tc>
                  <a:txBody>
                    <a:bodyPr/>
                    <a:lstStyle/>
                    <a:p>
                      <a:pPr rtl="0" fontAlgn="ctr"/>
                      <a:r>
                        <a:rPr lang="fr-FR" sz="1200" b="0">
                          <a:effectLst/>
                        </a:rPr>
                        <a:t>Utiliser des commandes d'hôte et IOS pour obtenir des informations sur les périphériques d'un réseau.</a:t>
                      </a:r>
                    </a:p>
                  </a:txBody>
                  <a:tcPr marL="47625" marR="47625" marT="47625" marB="47625" anchor="ctr"/>
                </a:tc>
                <a:extLst>
                  <a:ext uri="{0D108BD9-81ED-4DB2-BD59-A6C34878D82A}">
                    <a16:rowId xmlns:a16="http://schemas.microsoft.com/office/drawing/2014/main" val="2728406127"/>
                  </a:ext>
                </a:extLst>
              </a:tr>
              <a:tr h="370840">
                <a:tc>
                  <a:txBody>
                    <a:bodyPr/>
                    <a:lstStyle/>
                    <a:p>
                      <a:pPr rtl="0" fontAlgn="ctr"/>
                      <a:r>
                        <a:rPr lang="fr-FR" sz="1200" b="1">
                          <a:solidFill>
                            <a:schemeClr val="bg1"/>
                          </a:solidFill>
                          <a:effectLst/>
                        </a:rPr>
                        <a:t>Méthodologies de dépannage</a:t>
                      </a:r>
                    </a:p>
                  </a:txBody>
                  <a:tcPr marL="47625" marR="47625" marT="47625" marB="47625" anchor="ctr">
                    <a:solidFill>
                      <a:schemeClr val="accent1"/>
                    </a:solidFill>
                  </a:tcPr>
                </a:tc>
                <a:tc>
                  <a:txBody>
                    <a:bodyPr/>
                    <a:lstStyle/>
                    <a:p>
                      <a:pPr rtl="0" fontAlgn="ctr"/>
                      <a:r>
                        <a:rPr lang="fr-FR" sz="1200" b="0">
                          <a:effectLst/>
                        </a:rPr>
                        <a:t>Décrire les méthodes courantes de dépannage des réseaux.</a:t>
                      </a:r>
                    </a:p>
                  </a:txBody>
                  <a:tcPr marL="47625" marR="47625" marT="47625" marB="47625" anchor="ctr"/>
                </a:tc>
                <a:extLst>
                  <a:ext uri="{0D108BD9-81ED-4DB2-BD59-A6C34878D82A}">
                    <a16:rowId xmlns:a16="http://schemas.microsoft.com/office/drawing/2014/main" val="3149551507"/>
                  </a:ext>
                </a:extLst>
              </a:tr>
              <a:tr h="370840">
                <a:tc>
                  <a:txBody>
                    <a:bodyPr/>
                    <a:lstStyle/>
                    <a:p>
                      <a:pPr rtl="0" fontAlgn="ctr"/>
                      <a:r>
                        <a:rPr lang="fr-FR" sz="1200" b="1">
                          <a:solidFill>
                            <a:schemeClr val="bg1"/>
                          </a:solidFill>
                          <a:effectLst/>
                        </a:rPr>
                        <a:t>Scénarios de dépannage</a:t>
                      </a:r>
                    </a:p>
                  </a:txBody>
                  <a:tcPr marL="47625" marR="47625" marT="47625" marB="47625" anchor="ctr">
                    <a:solidFill>
                      <a:schemeClr val="accent1"/>
                    </a:solidFill>
                  </a:tcPr>
                </a:tc>
                <a:tc>
                  <a:txBody>
                    <a:bodyPr/>
                    <a:lstStyle/>
                    <a:p>
                      <a:pPr rtl="0" fontAlgn="ctr"/>
                      <a:r>
                        <a:rPr lang="fr-FR" sz="1200" b="0">
                          <a:effectLst/>
                        </a:rPr>
                        <a:t>Dépanner les problèmes liés aux périphériques d'un réseau.</a:t>
                      </a:r>
                    </a:p>
                  </a:txBody>
                  <a:tcPr marL="47625" marR="47625" marT="47625" marB="47625" anchor="ctr"/>
                </a:tc>
                <a:extLst>
                  <a:ext uri="{0D108BD9-81ED-4DB2-BD59-A6C34878D82A}">
                    <a16:rowId xmlns:a16="http://schemas.microsoft.com/office/drawing/2014/main" val="300708774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17.1 Périphériques d'un petit réseau</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Périphériques d'un petit réseau</a:t>
            </a:r>
            <a:br>
              <a:rPr lang="en-US" dirty="0"/>
            </a:br>
            <a:r>
              <a:rPr lang="fr-FR" sz="2400"/>
              <a:t>Topologies de petits réseaux</a:t>
            </a:r>
          </a:p>
        </p:txBody>
      </p:sp>
      <p:sp>
        <p:nvSpPr>
          <p:cNvPr id="5" name="Content Placeholder 4">
            <a:extLst>
              <a:ext uri="{FF2B5EF4-FFF2-40B4-BE49-F238E27FC236}">
                <a16:creationId xmlns:a16="http://schemas.microsoft.com/office/drawing/2014/main" id="{A64A5CE2-51F0-445D-8B69-BBA0D66EBA49}"/>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800">
                <a:solidFill>
                  <a:srgbClr val="000000"/>
                </a:solidFill>
              </a:rPr>
              <a:t>La majorité des entreprises sont petites, la plupart des réseaux d'entreprises sont également petits.</a:t>
            </a:r>
          </a:p>
          <a:p>
            <a:pPr marL="285750" indent="-285750" algn="l" rtl="0">
              <a:buFont typeface="Arial" panose="020B0604020202020204" pitchFamily="34" charset="0"/>
              <a:buChar char="•"/>
            </a:pPr>
            <a:r>
              <a:rPr lang="fr-FR" sz="1800">
                <a:solidFill>
                  <a:srgbClr val="000000"/>
                </a:solidFill>
              </a:rPr>
              <a:t>Une petite conception de réseau est généralement simple.</a:t>
            </a:r>
          </a:p>
          <a:p>
            <a:pPr marL="285750" indent="-285750" algn="l" rtl="0">
              <a:buFont typeface="Arial" panose="020B0604020202020204" pitchFamily="34" charset="0"/>
              <a:buChar char="•"/>
            </a:pPr>
            <a:r>
              <a:rPr lang="fr-FR" sz="1800">
                <a:solidFill>
                  <a:srgbClr val="000000"/>
                </a:solidFill>
              </a:rPr>
              <a:t>Les petits réseaux ont généralement une seule connexion WAN fournie par DSL, câble ou une connexion Ethernet.</a:t>
            </a:r>
          </a:p>
          <a:p>
            <a:pPr marL="285750" indent="-285750" algn="l" rtl="0">
              <a:buFont typeface="Arial" panose="020B0604020202020204" pitchFamily="34" charset="0"/>
              <a:buChar char="•"/>
            </a:pPr>
            <a:r>
              <a:rPr lang="fr-FR" sz="1800">
                <a:solidFill>
                  <a:srgbClr val="000000"/>
                </a:solidFill>
              </a:rPr>
              <a:t>Les grands réseaux nécessitent un service informatique pour gérer, sécuriser et dépanner les périphériques réseau et protéger les données de l'organisation. Les petits réseaux sont gérés par un technicien informatique local ou par un professionnel contractuel.</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Périphériques d'un petit réseau</a:t>
            </a:r>
            <a:br>
              <a:rPr lang="en-US" dirty="0"/>
            </a:br>
            <a:r>
              <a:rPr lang="fr-FR" sz="2400"/>
              <a:t>Sélection des périphériques dans un petit réseau</a:t>
            </a:r>
          </a:p>
        </p:txBody>
      </p:sp>
      <p:sp>
        <p:nvSpPr>
          <p:cNvPr id="5" name="Content Placeholder 4">
            <a:extLst>
              <a:ext uri="{FF2B5EF4-FFF2-40B4-BE49-F238E27FC236}">
                <a16:creationId xmlns:a16="http://schemas.microsoft.com/office/drawing/2014/main" id="{A64A5CE2-51F0-445D-8B69-BBA0D66EBA4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Pour répondre aux besoins des utilisateurs, même les réseaux de petite taille doivent faire l'objet d'une planification et d'une conception. La planification garantit que tous les besoins, les facteurs de coûts et les options de déploiement sont pris en compte. Un des premiers critères à prendre en compte lors de la mise en œuvre d'un réseau de petite taille est le type de périphériques intermédiaires à utiliser pour la prise en charge du réseau.</a:t>
            </a:r>
          </a:p>
          <a:p>
            <a:pPr marL="0" indent="0" algn="l"/>
            <a:endParaRPr lang="en-US" sz="1600" dirty="0">
              <a:solidFill>
                <a:srgbClr val="000000"/>
              </a:solidFill>
            </a:endParaRPr>
          </a:p>
          <a:p>
            <a:pPr marL="0" indent="0" algn="l" rtl="0"/>
            <a:r>
              <a:rPr lang="fr-FR" sz="1600">
                <a:solidFill>
                  <a:srgbClr val="000000"/>
                </a:solidFill>
              </a:rPr>
              <a:t>Les facteurs qui doivent être pris en compte lors de la sélection des périphériques réseau sont les suivants :</a:t>
            </a:r>
          </a:p>
          <a:p>
            <a:pPr marL="358835" lvl="1" indent="-285750" rtl="0">
              <a:buFont typeface="Arial" panose="020B0604020202020204" pitchFamily="34" charset="0"/>
              <a:buChar char="•"/>
            </a:pPr>
            <a:r>
              <a:rPr lang="fr-FR" sz="1600">
                <a:solidFill>
                  <a:srgbClr val="000000"/>
                </a:solidFill>
              </a:rPr>
              <a:t>Coût</a:t>
            </a:r>
          </a:p>
          <a:p>
            <a:pPr marL="358835" lvl="1" indent="-285750" rtl="0">
              <a:buFont typeface="Arial" panose="020B0604020202020204" pitchFamily="34" charset="0"/>
              <a:buChar char="•"/>
            </a:pPr>
            <a:r>
              <a:rPr lang="fr-FR" sz="1600">
                <a:solidFill>
                  <a:srgbClr val="000000"/>
                </a:solidFill>
              </a:rPr>
              <a:t>Vitesse et types de port/d'interface</a:t>
            </a:r>
          </a:p>
          <a:p>
            <a:pPr marL="358835" lvl="1" indent="-285750" rtl="0">
              <a:buFont typeface="Arial" panose="020B0604020202020204" pitchFamily="34" charset="0"/>
              <a:buChar char="•"/>
            </a:pPr>
            <a:r>
              <a:rPr lang="fr-FR" sz="1600">
                <a:solidFill>
                  <a:srgbClr val="000000"/>
                </a:solidFill>
              </a:rPr>
              <a:t>Évolutivité</a:t>
            </a:r>
          </a:p>
          <a:p>
            <a:pPr marL="358835" lvl="1" indent="-285750" rtl="0">
              <a:buFont typeface="Arial" panose="020B0604020202020204" pitchFamily="34" charset="0"/>
              <a:buChar char="•"/>
            </a:pPr>
            <a:r>
              <a:rPr lang="fr-FR" sz="1600">
                <a:solidFill>
                  <a:srgbClr val="000000"/>
                </a:solidFill>
              </a:rPr>
              <a:t>Caractéristiques et services du système d'exploitation</a:t>
            </a:r>
          </a:p>
        </p:txBody>
      </p:sp>
    </p:spTree>
    <p:extLst>
      <p:ext uri="{BB962C8B-B14F-4D97-AF65-F5344CB8AC3E}">
        <p14:creationId xmlns:p14="http://schemas.microsoft.com/office/powerpoint/2010/main" val="1206585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Périphériques d'un petit réseau</a:t>
            </a:r>
            <a:br>
              <a:rPr lang="en-US" dirty="0"/>
            </a:br>
            <a:r>
              <a:rPr lang="fr-FR" sz="2400"/>
              <a:t>Adressage IP pour un petit réseau</a:t>
            </a:r>
          </a:p>
        </p:txBody>
      </p:sp>
      <p:sp>
        <p:nvSpPr>
          <p:cNvPr id="5" name="Content Placeholder 4">
            <a:extLst>
              <a:ext uri="{FF2B5EF4-FFF2-40B4-BE49-F238E27FC236}">
                <a16:creationId xmlns:a16="http://schemas.microsoft.com/office/drawing/2014/main" id="{A64A5CE2-51F0-445D-8B69-BBA0D66EBA4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Lors de la mise en œuvre d'un réseau, créez un système d'adressage IP et utilisez-le. Tous les hôtes d'un interréseau doivent avoir une adresse unique. Les périphériques qui seront pris en compte dans le système d'adressage IP sont les suivants :</a:t>
            </a:r>
          </a:p>
          <a:p>
            <a:pPr marL="358835" lvl="1" indent="-285750" rtl="0">
              <a:buFont typeface="Arial" panose="020B0604020202020204" pitchFamily="34" charset="0"/>
              <a:buChar char="•"/>
            </a:pPr>
            <a:r>
              <a:rPr lang="fr-FR" sz="1600">
                <a:solidFill>
                  <a:srgbClr val="000000"/>
                </a:solidFill>
              </a:rPr>
              <a:t>Appareils de l'utilisateur final - Le nombre et le type de connexions (c.-à-d. filaires, sans fil, accès à distance)</a:t>
            </a:r>
          </a:p>
          <a:p>
            <a:pPr marL="358835" lvl="1" indent="-285750" rtl="0">
              <a:buFont typeface="Arial" panose="020B0604020202020204" pitchFamily="34" charset="0"/>
              <a:buChar char="•"/>
            </a:pPr>
            <a:r>
              <a:rPr lang="fr-FR" sz="1600">
                <a:solidFill>
                  <a:srgbClr val="000000"/>
                </a:solidFill>
              </a:rPr>
              <a:t>Serveurs et périphériques (p. ex. imprimantes et caméras de sécurité)</a:t>
            </a:r>
          </a:p>
          <a:p>
            <a:pPr marL="358835" lvl="1" indent="-285750" rtl="0">
              <a:buFont typeface="Arial" panose="020B0604020202020204" pitchFamily="34" charset="0"/>
              <a:buChar char="•"/>
            </a:pPr>
            <a:r>
              <a:rPr lang="fr-FR" sz="1600">
                <a:solidFill>
                  <a:srgbClr val="000000"/>
                </a:solidFill>
              </a:rPr>
              <a:t>les périphériques intermédiaires tel que les routeurs, les commutateurs et les points d'accès.</a:t>
            </a:r>
          </a:p>
          <a:p>
            <a:pPr marL="0" indent="0" algn="l"/>
            <a:endParaRPr lang="en-US" sz="1600" dirty="0">
              <a:solidFill>
                <a:srgbClr val="000000"/>
              </a:solidFill>
            </a:endParaRPr>
          </a:p>
          <a:p>
            <a:pPr marL="0" indent="0" algn="l" rtl="0"/>
            <a:r>
              <a:rPr lang="fr-FR" sz="1600">
                <a:solidFill>
                  <a:srgbClr val="000000"/>
                </a:solidFill>
              </a:rPr>
              <a:t>Il est recommandé de planifier, documenter et gérer un système d'adressage IP basé sur le type de périphérique. L'utilisation d'un système d'adressage IP planifié facilite l'identification d'un type de périphérique et la résolution des problèmes.</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0748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Périphériques d'un petit réseau</a:t>
            </a:r>
            <a:br>
              <a:rPr lang="en-US" dirty="0"/>
            </a:br>
            <a:r>
              <a:rPr lang="fr-FR" sz="2400"/>
              <a:t>Redondance dans un petit réseau</a:t>
            </a:r>
          </a:p>
        </p:txBody>
      </p:sp>
      <p:sp>
        <p:nvSpPr>
          <p:cNvPr id="5" name="Content Placeholder 4">
            <a:extLst>
              <a:ext uri="{FF2B5EF4-FFF2-40B4-BE49-F238E27FC236}">
                <a16:creationId xmlns:a16="http://schemas.microsoft.com/office/drawing/2014/main" id="{A64A5CE2-51F0-445D-8B69-BBA0D66EBA49}"/>
              </a:ext>
            </a:extLst>
          </p:cNvPr>
          <p:cNvSpPr>
            <a:spLocks noGrp="1"/>
          </p:cNvSpPr>
          <p:nvPr>
            <p:ph idx="1"/>
          </p:nvPr>
        </p:nvSpPr>
        <p:spPr>
          <a:xfrm>
            <a:off x="66676" y="731837"/>
            <a:ext cx="3692526" cy="3689897"/>
          </a:xfrm>
        </p:spPr>
        <p:txBody>
          <a:bodyPr/>
          <a:lstStyle/>
          <a:p>
            <a:pPr marL="0" indent="0" algn="l" rtl="0"/>
            <a:r>
              <a:rPr lang="fr-FR" sz="1600">
                <a:solidFill>
                  <a:srgbClr val="000000"/>
                </a:solidFill>
              </a:rPr>
              <a:t>Pour assurer un niveau de fiabilité élevé, la </a:t>
            </a:r>
            <a:r>
              <a:rPr lang="fr-FR" sz="1600" i="1">
                <a:solidFill>
                  <a:srgbClr val="000000"/>
                </a:solidFill>
              </a:rPr>
              <a:t>redondance</a:t>
            </a:r>
            <a:r>
              <a:rPr lang="fr-FR" sz="1600">
                <a:solidFill>
                  <a:srgbClr val="000000"/>
                </a:solidFill>
              </a:rPr>
              <a:t> doit être pensée dans la conception du réseau. La redondance permet d'éliminer les points de défaillance uniques.</a:t>
            </a:r>
          </a:p>
          <a:p>
            <a:pPr marL="0" indent="0" algn="l"/>
            <a:endParaRPr lang="en-US" sz="1600" dirty="0">
              <a:solidFill>
                <a:srgbClr val="000000"/>
              </a:solidFill>
            </a:endParaRPr>
          </a:p>
          <a:p>
            <a:pPr marL="0" indent="0" algn="l" rtl="0"/>
            <a:r>
              <a:rPr lang="fr-FR" sz="1600">
                <a:solidFill>
                  <a:srgbClr val="000000"/>
                </a:solidFill>
              </a:rPr>
              <a:t>La redondance peut être réalisée en installant des équipements en double. Il peut également être réalisé en fournissant des liaisons réseau en double pour les zones critiques.</a:t>
            </a:r>
          </a:p>
          <a:p>
            <a:pPr marL="285750" indent="-28575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088F7A36-C0A0-487B-8FA9-90BB3DB79A86}"/>
              </a:ext>
            </a:extLst>
          </p:cNvPr>
          <p:cNvPicPr>
            <a:picLocks noChangeAspect="1"/>
          </p:cNvPicPr>
          <p:nvPr/>
        </p:nvPicPr>
        <p:blipFill>
          <a:blip r:embed="rId3"/>
          <a:stretch>
            <a:fillRect/>
          </a:stretch>
        </p:blipFill>
        <p:spPr>
          <a:xfrm>
            <a:off x="4059281" y="800714"/>
            <a:ext cx="4459563" cy="3542072"/>
          </a:xfrm>
          <a:prstGeom prst="rect">
            <a:avLst/>
          </a:prstGeom>
        </p:spPr>
      </p:pic>
    </p:spTree>
    <p:extLst>
      <p:ext uri="{BB962C8B-B14F-4D97-AF65-F5344CB8AC3E}">
        <p14:creationId xmlns:p14="http://schemas.microsoft.com/office/powerpoint/2010/main" val="217672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Périphériques d'un petit réseau</a:t>
            </a:r>
            <a:br>
              <a:rPr lang="en-US" dirty="0"/>
            </a:br>
            <a:r>
              <a:rPr lang="fr-FR" sz="2400"/>
              <a:t>Gestion du trafic</a:t>
            </a:r>
          </a:p>
        </p:txBody>
      </p:sp>
      <p:sp>
        <p:nvSpPr>
          <p:cNvPr id="5" name="Content Placeholder 4">
            <a:extLst>
              <a:ext uri="{FF2B5EF4-FFF2-40B4-BE49-F238E27FC236}">
                <a16:creationId xmlns:a16="http://schemas.microsoft.com/office/drawing/2014/main" id="{A64A5CE2-51F0-445D-8B69-BBA0D66EBA49}"/>
              </a:ext>
            </a:extLst>
          </p:cNvPr>
          <p:cNvSpPr>
            <a:spLocks noGrp="1"/>
          </p:cNvSpPr>
          <p:nvPr>
            <p:ph idx="1"/>
          </p:nvPr>
        </p:nvSpPr>
        <p:spPr>
          <a:xfrm>
            <a:off x="161926" y="731837"/>
            <a:ext cx="4572000" cy="3859213"/>
          </a:xfrm>
        </p:spPr>
        <p:txBody>
          <a:bodyPr/>
          <a:lstStyle/>
          <a:p>
            <a:pPr marL="342900" indent="-342900" algn="l" rtl="0">
              <a:buFont typeface="Arial" panose="020B0604020202020204" pitchFamily="34" charset="0"/>
              <a:buChar char="•"/>
            </a:pPr>
            <a:r>
              <a:rPr lang="fr-FR" sz="1600">
                <a:solidFill>
                  <a:srgbClr val="000000"/>
                </a:solidFill>
              </a:rPr>
              <a:t>L'objectif de la conception du réseau, quelle que soit sa taille, est d'améliorer la productivité des employés et de réduire le temps d'indisponibilité du réseau.</a:t>
            </a:r>
          </a:p>
          <a:p>
            <a:pPr marL="342900" indent="-342900" algn="l" rtl="0">
              <a:buFont typeface="Arial" panose="020B0604020202020204" pitchFamily="34" charset="0"/>
              <a:buChar char="•"/>
            </a:pPr>
            <a:r>
              <a:rPr lang="fr-FR" sz="1600">
                <a:solidFill>
                  <a:srgbClr val="000000"/>
                </a:solidFill>
              </a:rPr>
              <a:t>Les routeurs et les commutateurs d'un petit réseau doivent être configurés pour prendre en charge le trafic en temps réel, tel que la voix et la vidéo, de manière appropriée par rapport aux autres trafics de données. Une bonne conception de réseau mettra en œuvre la qualité de service (QoS).</a:t>
            </a:r>
          </a:p>
          <a:p>
            <a:pPr marL="342900" indent="-342900" algn="l" rtl="0">
              <a:buFont typeface="Arial" panose="020B0604020202020204" pitchFamily="34" charset="0"/>
              <a:buChar char="•"/>
            </a:pPr>
            <a:r>
              <a:rPr lang="fr-FR" sz="1600">
                <a:solidFill>
                  <a:srgbClr val="000000"/>
                </a:solidFill>
              </a:rPr>
              <a:t>La mise en file d'attente par priorité présente quatre files d'attente. La file d'attente de priorité élevée est toujours vidée en premier.</a:t>
            </a:r>
          </a:p>
          <a:p>
            <a:pPr marL="285750" indent="-28575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5542ECA4-304D-4201-A4DE-7C630044A612}"/>
              </a:ext>
            </a:extLst>
          </p:cNvPr>
          <p:cNvPicPr>
            <a:picLocks noChangeAspect="1"/>
          </p:cNvPicPr>
          <p:nvPr/>
        </p:nvPicPr>
        <p:blipFill>
          <a:blip r:embed="rId3"/>
          <a:stretch>
            <a:fillRect/>
          </a:stretch>
        </p:blipFill>
        <p:spPr>
          <a:xfrm>
            <a:off x="4895852" y="1269054"/>
            <a:ext cx="4175932" cy="2605392"/>
          </a:xfrm>
          <a:prstGeom prst="rect">
            <a:avLst/>
          </a:prstGeom>
        </p:spPr>
      </p:pic>
    </p:spTree>
    <p:extLst>
      <p:ext uri="{BB962C8B-B14F-4D97-AF65-F5344CB8AC3E}">
        <p14:creationId xmlns:p14="http://schemas.microsoft.com/office/powerpoint/2010/main" val="396737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17</a:t>
            </a:r>
          </a:p>
        </p:txBody>
      </p:sp>
      <p:sp>
        <p:nvSpPr>
          <p:cNvPr id="4099" name="Rectangle 34"/>
          <p:cNvSpPr>
            <a:spLocks noGrp="1" noChangeArrowheads="1"/>
          </p:cNvSpPr>
          <p:nvPr>
            <p:ph idx="1"/>
          </p:nvPr>
        </p:nvSpPr>
        <p:spPr>
          <a:xfrm>
            <a:off x="145357" y="808180"/>
            <a:ext cx="8461315" cy="3818904"/>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 12</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444329407"/>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17.2 – Applications et protocoles des réseaux de petite taille</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Applications et protocoles des réseaux de petite taille</a:t>
            </a:r>
            <a:br>
              <a:rPr lang="en-US" dirty="0"/>
            </a:br>
            <a:r>
              <a:rPr lang="fr-FR" sz="2400"/>
              <a:t>Applications courantes</a:t>
            </a:r>
          </a:p>
        </p:txBody>
      </p:sp>
      <p:sp>
        <p:nvSpPr>
          <p:cNvPr id="6" name="Content Placeholder 5">
            <a:extLst>
              <a:ext uri="{FF2B5EF4-FFF2-40B4-BE49-F238E27FC236}">
                <a16:creationId xmlns:a16="http://schemas.microsoft.com/office/drawing/2014/main" id="{CBD63511-AED3-4B69-9FBC-FDA4115DD396}"/>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Une fois que vous l'avez configuré, votre réseau a toujours besoin de certains types d'applications et de protocoles pour fonctionner. L'utilité du réseau dépend des applications qu'il comporte. </a:t>
            </a:r>
          </a:p>
          <a:p>
            <a:pPr marL="0" indent="0" algn="l"/>
            <a:endParaRPr lang="en-US" sz="1600" dirty="0">
              <a:solidFill>
                <a:srgbClr val="000000"/>
              </a:solidFill>
            </a:endParaRPr>
          </a:p>
          <a:p>
            <a:pPr marL="0" indent="0" algn="l" rtl="0"/>
            <a:r>
              <a:rPr lang="fr-FR" sz="1600">
                <a:solidFill>
                  <a:srgbClr val="000000"/>
                </a:solidFill>
              </a:rPr>
              <a:t>Il existe deux formes de programmes ou processus logiciels permettant d'accéder au réseau : </a:t>
            </a:r>
          </a:p>
          <a:p>
            <a:pPr marL="358835" lvl="1" indent="-285750" rtl="0">
              <a:buFont typeface="Arial" panose="020B0604020202020204" pitchFamily="34" charset="0"/>
              <a:buChar char="•"/>
            </a:pPr>
            <a:r>
              <a:rPr lang="fr-FR" sz="1600" b="1">
                <a:solidFill>
                  <a:srgbClr val="000000"/>
                </a:solidFill>
              </a:rPr>
              <a:t>Applications de réseau</a:t>
            </a:r>
            <a:r>
              <a:rPr lang="fr-FR" sz="1600">
                <a:solidFill>
                  <a:srgbClr val="000000"/>
                </a:solidFill>
              </a:rPr>
              <a:t>: Applications qui mettent en œuvre les protocoles de la couche application et sont capables de communiquer directement avec les couches inférieures de la pile de protocoles.</a:t>
            </a:r>
          </a:p>
          <a:p>
            <a:pPr marL="358835" lvl="1" indent="-285750" rtl="0">
              <a:buFont typeface="Arial" panose="020B0604020202020204" pitchFamily="34" charset="0"/>
              <a:buChar char="•"/>
            </a:pPr>
            <a:r>
              <a:rPr lang="fr-FR" sz="1600" b="1">
                <a:solidFill>
                  <a:srgbClr val="000000"/>
                </a:solidFill>
              </a:rPr>
              <a:t>Services de couche d'application</a:t>
            </a:r>
            <a:r>
              <a:rPr lang="fr-FR" sz="1600">
                <a:solidFill>
                  <a:srgbClr val="000000"/>
                </a:solidFill>
              </a:rPr>
              <a:t> : pour les applications qui ne sont pas compatibles avec le réseau, les programmes qui interfacent avec le réseau et préparent les données pour le transfert. </a:t>
            </a:r>
            <a:r>
              <a:rPr lang="fr-FR" sz="1600" b="1">
                <a:solidFill>
                  <a:srgbClr val="000000"/>
                </a:solidFill>
              </a:rPr>
              <a:t> </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76408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Applications et protocoles des réseaux de petite taille</a:t>
            </a:r>
            <a:br>
              <a:rPr lang="en-US" dirty="0"/>
            </a:br>
            <a:r>
              <a:rPr lang="fr-FR" sz="2400"/>
              <a:t>Applications courantes</a:t>
            </a:r>
          </a:p>
        </p:txBody>
      </p:sp>
      <p:sp>
        <p:nvSpPr>
          <p:cNvPr id="4" name="Content Placeholder 3">
            <a:extLst>
              <a:ext uri="{FF2B5EF4-FFF2-40B4-BE49-F238E27FC236}">
                <a16:creationId xmlns:a16="http://schemas.microsoft.com/office/drawing/2014/main" id="{293C6751-32AF-45A8-BF93-DE124C4DE534}"/>
              </a:ext>
            </a:extLst>
          </p:cNvPr>
          <p:cNvSpPr>
            <a:spLocks noGrp="1"/>
          </p:cNvSpPr>
          <p:nvPr>
            <p:ph idx="1"/>
          </p:nvPr>
        </p:nvSpPr>
        <p:spPr>
          <a:xfrm>
            <a:off x="474662" y="731837"/>
            <a:ext cx="8280057" cy="3689897"/>
          </a:xfrm>
        </p:spPr>
        <p:txBody>
          <a:bodyPr/>
          <a:lstStyle/>
          <a:p>
            <a:pPr marL="0" indent="0" algn="l" rtl="0"/>
            <a:r>
              <a:rPr lang="fr-FR" sz="1500">
                <a:solidFill>
                  <a:srgbClr val="000000"/>
                </a:solidFill>
              </a:rPr>
              <a:t>Les protocoles réseau prennent en charge les services et applications utilisés par les employés d'un petit réseau.</a:t>
            </a:r>
          </a:p>
          <a:p>
            <a:pPr marL="342900" indent="-342900" algn="l" rtl="0">
              <a:buFont typeface="Arial" panose="020B0604020202020204" pitchFamily="34" charset="0"/>
              <a:buChar char="•"/>
            </a:pPr>
            <a:r>
              <a:rPr lang="fr-FR" sz="1500">
                <a:solidFill>
                  <a:srgbClr val="000000"/>
                </a:solidFill>
              </a:rPr>
              <a:t>Les administrateurs réseau ont généralement besoin d'accéder aux périphériques et serveurs réseau. Les deux solutions d'accès à distance les plus courantes sont Telnet et Secure Shell (SSH). </a:t>
            </a:r>
          </a:p>
          <a:p>
            <a:pPr marL="342900" indent="-342900" algn="l" rtl="0">
              <a:buFont typeface="Arial" panose="020B0604020202020204" pitchFamily="34" charset="0"/>
              <a:buChar char="•"/>
            </a:pPr>
            <a:r>
              <a:rPr lang="fr-FR" sz="1500">
                <a:solidFill>
                  <a:srgbClr val="000000"/>
                </a:solidFill>
              </a:rPr>
              <a:t>Hypertext Transfer Protocol (HTTP) et Hypertext Transfer Protocol Secure (HTTP) sont utilisés entre les clients Web et les serveurs Web.</a:t>
            </a:r>
          </a:p>
          <a:p>
            <a:pPr marL="342900" indent="-342900" algn="l" rtl="0">
              <a:buFont typeface="Arial" panose="020B0604020202020204" pitchFamily="34" charset="0"/>
              <a:buChar char="•"/>
            </a:pPr>
            <a:r>
              <a:rPr lang="fr-FR" sz="1500">
                <a:solidFill>
                  <a:srgbClr val="000000"/>
                </a:solidFill>
              </a:rPr>
              <a:t>Les protocoles SMTP (Simple Mail Transfer Protocol), POP (Post Office Protocol) et IMAP (Internet Message Access Protocol) sont utilisés pour l'envoi et la réception des e-mails.</a:t>
            </a:r>
          </a:p>
          <a:p>
            <a:pPr marL="342900" indent="-342900" algn="l" rtl="0">
              <a:buFont typeface="Arial" panose="020B0604020202020204" pitchFamily="34" charset="0"/>
              <a:buChar char="•"/>
            </a:pPr>
            <a:r>
              <a:rPr lang="fr-FR" sz="1500">
                <a:solidFill>
                  <a:srgbClr val="000000"/>
                </a:solidFill>
              </a:rPr>
              <a:t>File Transfer Protocol (FTP) et Security File Transfer Protocol (SFTP) sont utilisés pour télécharger et charger des fichiers entre un client et un serveur FTP.</a:t>
            </a:r>
          </a:p>
          <a:p>
            <a:pPr marL="342900" indent="-342900" algn="l" rtl="0">
              <a:buFont typeface="Arial" panose="020B0604020202020204" pitchFamily="34" charset="0"/>
              <a:buChar char="•"/>
            </a:pPr>
            <a:r>
              <a:rPr lang="fr-FR" sz="1500">
                <a:solidFill>
                  <a:srgbClr val="000000"/>
                </a:solidFill>
              </a:rPr>
              <a:t>Le protocole DHCP (Dynamic Host Configuration Protocol) est utilisé par les clients pour acquérir une configuration IP à partir d'un serveur DHCP.</a:t>
            </a:r>
          </a:p>
          <a:p>
            <a:pPr marL="342900" indent="-342900" algn="l" rtl="0">
              <a:buFont typeface="Arial" panose="020B0604020202020204" pitchFamily="34" charset="0"/>
              <a:buChar char="•"/>
            </a:pPr>
            <a:r>
              <a:rPr lang="fr-FR" sz="1500">
                <a:solidFill>
                  <a:srgbClr val="000000"/>
                </a:solidFill>
              </a:rPr>
              <a:t>Le protocole DNS (Domain Name Service) est utilisé pour convertir les noms de domaine en adresses IP.</a:t>
            </a:r>
          </a:p>
          <a:p>
            <a:pPr marL="0" indent="0" algn="l" rtl="0"/>
            <a:r>
              <a:rPr lang="fr-FR" sz="1500" b="1">
                <a:solidFill>
                  <a:srgbClr val="000000"/>
                </a:solidFill>
              </a:rPr>
              <a:t>Remarque</a:t>
            </a:r>
            <a:r>
              <a:rPr lang="fr-FR" sz="1500">
                <a:solidFill>
                  <a:srgbClr val="000000"/>
                </a:solidFill>
              </a:rPr>
              <a:t> : un serveur peut fournir plusieurs services réseau. Par exemple, un serveur peut être un serveur de messagerie, FTP et SSH. </a:t>
            </a:r>
          </a:p>
        </p:txBody>
      </p:sp>
    </p:spTree>
    <p:extLst>
      <p:ext uri="{BB962C8B-B14F-4D97-AF65-F5344CB8AC3E}">
        <p14:creationId xmlns:p14="http://schemas.microsoft.com/office/powerpoint/2010/main" val="1680069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Applications et protocoles des réseaux de petite taille</a:t>
            </a:r>
            <a:br>
              <a:rPr lang="en-US" dirty="0"/>
            </a:br>
            <a:r>
              <a:rPr lang="fr-FR" sz="2400"/>
              <a:t>Applications courantes</a:t>
            </a:r>
          </a:p>
        </p:txBody>
      </p:sp>
      <p:sp>
        <p:nvSpPr>
          <p:cNvPr id="4" name="Content Placeholder 3">
            <a:extLst>
              <a:ext uri="{FF2B5EF4-FFF2-40B4-BE49-F238E27FC236}">
                <a16:creationId xmlns:a16="http://schemas.microsoft.com/office/drawing/2014/main" id="{293C6751-32AF-45A8-BF93-DE124C4DE534}"/>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Ces protocoles réseau constituent la boîte à outils indispensable d'un professionnel des réseaux.</a:t>
            </a:r>
          </a:p>
          <a:p>
            <a:pPr marL="342900" indent="-342900" algn="l" rtl="0">
              <a:buFont typeface="Arial" panose="020B0604020202020204" pitchFamily="34" charset="0"/>
              <a:buChar char="•"/>
            </a:pPr>
            <a:r>
              <a:rPr lang="fr-FR" sz="1600">
                <a:solidFill>
                  <a:srgbClr val="000000"/>
                </a:solidFill>
              </a:rPr>
              <a:t>Les processus sur l'une des extrémités d'une session de communication.</a:t>
            </a:r>
          </a:p>
          <a:p>
            <a:pPr marL="342900" indent="-342900" algn="l" rtl="0">
              <a:buFont typeface="Arial" panose="020B0604020202020204" pitchFamily="34" charset="0"/>
              <a:buChar char="•"/>
            </a:pPr>
            <a:r>
              <a:rPr lang="fr-FR" sz="1600">
                <a:solidFill>
                  <a:srgbClr val="000000"/>
                </a:solidFill>
              </a:rPr>
              <a:t>Types des messages</a:t>
            </a:r>
          </a:p>
          <a:p>
            <a:pPr marL="342900" indent="-342900" algn="l" rtl="0">
              <a:buFont typeface="Arial" panose="020B0604020202020204" pitchFamily="34" charset="0"/>
              <a:buChar char="•"/>
            </a:pPr>
            <a:r>
              <a:rPr lang="fr-FR" sz="1600">
                <a:solidFill>
                  <a:srgbClr val="000000"/>
                </a:solidFill>
              </a:rPr>
              <a:t>Syntaxe des messages</a:t>
            </a:r>
          </a:p>
          <a:p>
            <a:pPr marL="342900" indent="-342900" algn="l" rtl="0">
              <a:buFont typeface="Arial" panose="020B0604020202020204" pitchFamily="34" charset="0"/>
              <a:buChar char="•"/>
            </a:pPr>
            <a:r>
              <a:rPr lang="fr-FR" sz="1600">
                <a:solidFill>
                  <a:srgbClr val="000000"/>
                </a:solidFill>
              </a:rPr>
              <a:t>Signification des champs d'information</a:t>
            </a:r>
          </a:p>
          <a:p>
            <a:pPr marL="342900" indent="-342900" algn="l" rtl="0">
              <a:buFont typeface="Arial" panose="020B0604020202020204" pitchFamily="34" charset="0"/>
              <a:buChar char="•"/>
            </a:pPr>
            <a:r>
              <a:rPr lang="fr-FR" sz="1600">
                <a:solidFill>
                  <a:srgbClr val="000000"/>
                </a:solidFill>
              </a:rPr>
              <a:t>La manière dont les messages sont envoyés et la réponse attendue</a:t>
            </a:r>
          </a:p>
          <a:p>
            <a:pPr marL="342900" indent="-342900" algn="l" rtl="0">
              <a:buFont typeface="Arial" panose="020B0604020202020204" pitchFamily="34" charset="0"/>
              <a:buChar char="•"/>
            </a:pPr>
            <a:r>
              <a:rPr lang="fr-FR" sz="1600">
                <a:solidFill>
                  <a:srgbClr val="000000"/>
                </a:solidFill>
              </a:rPr>
              <a:t>L'interaction avec la couche du niveau juste en dessous</a:t>
            </a:r>
          </a:p>
          <a:p>
            <a:pPr marL="342900" indent="-342900" algn="l">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De nombreuses entreprises ont pris le parti d'utiliser autant que possible les versions (Tel que SSH, SFTP, and HTTPS) sécurisées de ces protocoles.</a:t>
            </a:r>
          </a:p>
        </p:txBody>
      </p:sp>
    </p:spTree>
    <p:extLst>
      <p:ext uri="{BB962C8B-B14F-4D97-AF65-F5344CB8AC3E}">
        <p14:creationId xmlns:p14="http://schemas.microsoft.com/office/powerpoint/2010/main" val="4084516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Applications et protocoles des réseaux de petite taille</a:t>
            </a:r>
            <a:br>
              <a:rPr lang="en-US" dirty="0"/>
            </a:br>
            <a:r>
              <a:rPr lang="fr-FR" sz="2400"/>
              <a:t>Applications voix et vidéo</a:t>
            </a:r>
          </a:p>
        </p:txBody>
      </p:sp>
      <p:sp>
        <p:nvSpPr>
          <p:cNvPr id="5" name="Content Placeholder 4">
            <a:extLst>
              <a:ext uri="{FF2B5EF4-FFF2-40B4-BE49-F238E27FC236}">
                <a16:creationId xmlns:a16="http://schemas.microsoft.com/office/drawing/2014/main" id="{60805718-1D89-4A05-B2C1-06EAAE238C28}"/>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500">
                <a:solidFill>
                  <a:srgbClr val="000000"/>
                </a:solidFill>
              </a:rPr>
              <a:t>De nos jours, les entreprises utilisent de plus en plus les solutions de téléphonie IP et de transmission multimédia en continu pour communiquer avec leurs clients et partenaires commerciaux.</a:t>
            </a:r>
          </a:p>
          <a:p>
            <a:pPr marL="342900" indent="-342900" algn="l" rtl="0">
              <a:buFont typeface="Arial" panose="020B0604020202020204" pitchFamily="34" charset="0"/>
              <a:buChar char="•"/>
            </a:pPr>
            <a:r>
              <a:rPr lang="fr-FR" sz="1500">
                <a:solidFill>
                  <a:srgbClr val="000000"/>
                </a:solidFill>
              </a:rPr>
              <a:t>L'administrateur réseau doit s'assurer que l'équipement approprié est installé dans le réseau et que les périphériques réseau sont configurés pour assurer un acheminement prioritaire.</a:t>
            </a:r>
          </a:p>
          <a:p>
            <a:pPr marL="342900" indent="-342900" algn="l" rtl="0">
              <a:buFont typeface="Arial" panose="020B0604020202020204" pitchFamily="34" charset="0"/>
              <a:buChar char="•"/>
            </a:pPr>
            <a:r>
              <a:rPr lang="fr-FR" sz="1500">
                <a:solidFill>
                  <a:srgbClr val="000000"/>
                </a:solidFill>
              </a:rPr>
              <a:t>Les facteurs qu'un petit administrateur réseau doit prendre en compte lorsqu'il prend en charge des applications en temps réel :</a:t>
            </a:r>
          </a:p>
          <a:p>
            <a:pPr marL="489010" lvl="2" indent="-342900" rtl="0">
              <a:buFont typeface="Arial" panose="020B0604020202020204" pitchFamily="34" charset="0"/>
              <a:buChar char="•"/>
            </a:pPr>
            <a:r>
              <a:rPr lang="fr-FR" sz="1500" b="1">
                <a:solidFill>
                  <a:srgbClr val="000000"/>
                </a:solidFill>
              </a:rPr>
              <a:t>Infrastructure -</a:t>
            </a:r>
            <a:r>
              <a:rPr lang="fr-FR" sz="1500">
                <a:solidFill>
                  <a:srgbClr val="000000"/>
                </a:solidFill>
              </a:rPr>
              <a:t> Dispose-t-elle de la capacité et de les moyens de prendre en charge des applications en temps réel ? </a:t>
            </a:r>
          </a:p>
          <a:p>
            <a:pPr marL="489010" lvl="2" indent="-342900" rtl="0">
              <a:buFont typeface="Arial" panose="020B0604020202020204" pitchFamily="34" charset="0"/>
              <a:buChar char="•"/>
            </a:pPr>
            <a:r>
              <a:rPr lang="fr-FR" sz="1500" b="1">
                <a:solidFill>
                  <a:srgbClr val="000000"/>
                </a:solidFill>
              </a:rPr>
              <a:t>VoIP - </a:t>
            </a:r>
            <a:r>
              <a:rPr lang="fr-FR" sz="1500">
                <a:solidFill>
                  <a:srgbClr val="000000"/>
                </a:solidFill>
              </a:rPr>
              <a:t>VoIP est généralement moins cher que la téléphonie IP, mais au prix de la qualité et des fonctionnalités. </a:t>
            </a:r>
          </a:p>
          <a:p>
            <a:pPr marL="489010" lvl="2" indent="-342900" rtl="0">
              <a:buFont typeface="Arial" panose="020B0604020202020204" pitchFamily="34" charset="0"/>
              <a:buChar char="•"/>
            </a:pPr>
            <a:r>
              <a:rPr lang="fr-FR" sz="1500" b="1">
                <a:solidFill>
                  <a:srgbClr val="000000"/>
                </a:solidFill>
              </a:rPr>
              <a:t>Téléphonie IP - </a:t>
            </a:r>
            <a:r>
              <a:rPr lang="fr-FR" sz="1500">
                <a:solidFill>
                  <a:srgbClr val="000000"/>
                </a:solidFill>
              </a:rPr>
              <a:t>Cela emploie des serveurs dédiés sous forme de contrôle d'appel et de signalisation. </a:t>
            </a:r>
          </a:p>
          <a:p>
            <a:pPr marL="489010" lvl="2" indent="-342900" rtl="0">
              <a:buFont typeface="Arial" panose="020B0604020202020204" pitchFamily="34" charset="0"/>
              <a:buChar char="•"/>
            </a:pPr>
            <a:r>
              <a:rPr lang="fr-FR" sz="1500" b="1">
                <a:solidFill>
                  <a:srgbClr val="000000"/>
                </a:solidFill>
              </a:rPr>
              <a:t>Applications en temps réel -</a:t>
            </a:r>
            <a:r>
              <a:rPr lang="fr-FR" sz="1500">
                <a:solidFill>
                  <a:srgbClr val="000000"/>
                </a:solidFill>
              </a:rPr>
              <a:t>Le réseau doit prendre en charge les mécanismes de qualité de service (QoS) afin de minimiser les problèmes de latence. Real-Time Transport Protocol (RTP) and Real-Time Transport Control Protocol (RTCP) and two protocols that support real-time applications.</a:t>
            </a:r>
          </a:p>
        </p:txBody>
      </p:sp>
    </p:spTree>
    <p:extLst>
      <p:ext uri="{BB962C8B-B14F-4D97-AF65-F5344CB8AC3E}">
        <p14:creationId xmlns:p14="http://schemas.microsoft.com/office/powerpoint/2010/main" val="1241498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17.3 - Évolution vers de plus grands réseaux</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Évolution vers de plus grands réseaux </a:t>
            </a:r>
            <a:br>
              <a:rPr lang="en-US" dirty="0"/>
            </a:br>
            <a:r>
              <a:rPr lang="fr-FR" sz="2400"/>
              <a:t>Croissance des réseaux de petite taille</a:t>
            </a:r>
          </a:p>
        </p:txBody>
      </p:sp>
      <p:sp>
        <p:nvSpPr>
          <p:cNvPr id="4" name="Content Placeholder 3">
            <a:extLst>
              <a:ext uri="{FF2B5EF4-FFF2-40B4-BE49-F238E27FC236}">
                <a16:creationId xmlns:a16="http://schemas.microsoft.com/office/drawing/2014/main" id="{4D4DC2CE-CBF1-4EDA-BBE9-D4BCE31CD2E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plupart des petites entreprises se développent naturellement et leurs réseaux doivent suivre cette évolution. Dans l'idéal, l'administrateur réseau a suffisamment de temps pour prendre des décisions réfléchies concernant l'expansion du réseau en fonction de la croissance de l'entreprise.</a:t>
            </a:r>
          </a:p>
          <a:p>
            <a:pPr marL="0" indent="0" algn="l"/>
            <a:endParaRPr lang="en-US" sz="1600" dirty="0">
              <a:solidFill>
                <a:srgbClr val="000000"/>
              </a:solidFill>
            </a:endParaRPr>
          </a:p>
          <a:p>
            <a:pPr marL="0" indent="0" algn="l" rtl="0"/>
            <a:r>
              <a:rPr lang="fr-FR" sz="1600">
                <a:solidFill>
                  <a:srgbClr val="000000"/>
                </a:solidFill>
              </a:rPr>
              <a:t>Pour faire évoluer un réseau, plusieurs éléments sont nécessaires:</a:t>
            </a:r>
          </a:p>
          <a:p>
            <a:pPr marL="415985" lvl="1" indent="-342900" rtl="0">
              <a:buFont typeface="Arial" panose="020B0604020202020204" pitchFamily="34" charset="0"/>
              <a:buChar char="•"/>
            </a:pPr>
            <a:r>
              <a:rPr lang="fr-FR" sz="1600" b="1">
                <a:solidFill>
                  <a:srgbClr val="000000"/>
                </a:solidFill>
              </a:rPr>
              <a:t>Documentation réseau</a:t>
            </a:r>
            <a:r>
              <a:rPr lang="fr-FR" sz="1600">
                <a:solidFill>
                  <a:srgbClr val="000000"/>
                </a:solidFill>
              </a:rPr>
              <a:t> -Topologie physique et logique</a:t>
            </a:r>
          </a:p>
          <a:p>
            <a:pPr marL="415985" lvl="1" indent="-342900" rtl="0">
              <a:buFont typeface="Arial" panose="020B0604020202020204" pitchFamily="34" charset="0"/>
              <a:buChar char="•"/>
            </a:pPr>
            <a:r>
              <a:rPr lang="fr-FR" sz="1600" b="1">
                <a:solidFill>
                  <a:srgbClr val="000000"/>
                </a:solidFill>
              </a:rPr>
              <a:t>Inventaire des équipements</a:t>
            </a:r>
            <a:r>
              <a:rPr lang="fr-FR" sz="1600">
                <a:solidFill>
                  <a:srgbClr val="000000"/>
                </a:solidFill>
              </a:rPr>
              <a:t> - liste des périphériques qui utilisent ou constituent le réseau</a:t>
            </a:r>
          </a:p>
          <a:p>
            <a:pPr marL="415985" lvl="1" indent="-342900" rtl="0">
              <a:buFont typeface="Arial" panose="020B0604020202020204" pitchFamily="34" charset="0"/>
              <a:buChar char="•"/>
            </a:pPr>
            <a:r>
              <a:rPr lang="fr-FR" sz="1600" b="1">
                <a:solidFill>
                  <a:srgbClr val="000000"/>
                </a:solidFill>
              </a:rPr>
              <a:t>Budget</a:t>
            </a:r>
            <a:r>
              <a:rPr lang="fr-FR" sz="1600">
                <a:solidFill>
                  <a:srgbClr val="000000"/>
                </a:solidFill>
              </a:rPr>
              <a:t> -Budget informatique détaillé, y compris les achats d'équipements pour l'année fiscale</a:t>
            </a:r>
          </a:p>
          <a:p>
            <a:pPr marL="415985" lvl="1" indent="-342900" rtl="0">
              <a:buFont typeface="Arial" panose="020B0604020202020204" pitchFamily="34" charset="0"/>
              <a:buChar char="•"/>
            </a:pPr>
            <a:r>
              <a:rPr lang="fr-FR" sz="1600" b="1">
                <a:solidFill>
                  <a:srgbClr val="000000"/>
                </a:solidFill>
              </a:rPr>
              <a:t>- Analyse du trafic</a:t>
            </a:r>
            <a:r>
              <a:rPr lang="fr-FR" sz="1600">
                <a:solidFill>
                  <a:srgbClr val="000000"/>
                </a:solidFill>
              </a:rPr>
              <a:t> -les protocoles, les applications et les services, ainsi que leurs besoins respectifs en termes de trafic doivent être documentés</a:t>
            </a:r>
          </a:p>
          <a:p>
            <a:pPr marL="0" indent="0" algn="l" rtl="0"/>
            <a:r>
              <a:rPr lang="fr-FR" sz="1600">
                <a:solidFill>
                  <a:srgbClr val="000000"/>
                </a:solidFill>
              </a:rPr>
              <a:t>Ces éléments servent à éclairer la prise de décision qui accompagne l'évolution d'un petit réseau.</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236811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Évolution vers de plus grands réseaux </a:t>
            </a:r>
            <a:br>
              <a:rPr lang="en-US" dirty="0"/>
            </a:br>
            <a:r>
              <a:rPr lang="fr-FR" sz="2400"/>
              <a:t>Analyse de protocoles</a:t>
            </a:r>
          </a:p>
        </p:txBody>
      </p:sp>
      <p:sp>
        <p:nvSpPr>
          <p:cNvPr id="5" name="Content Placeholder 4">
            <a:extLst>
              <a:ext uri="{FF2B5EF4-FFF2-40B4-BE49-F238E27FC236}">
                <a16:creationId xmlns:a16="http://schemas.microsoft.com/office/drawing/2014/main" id="{3DD0F7E2-6CB1-4DF6-97A5-A655F8C79DD2}"/>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Il est important de comprendre le type de trafic qui traverse le réseau ainsi que le flux de trafic actuel. Plusieurs outils de gestion réseau peuvent être utilisés à cette fin.</a:t>
            </a:r>
          </a:p>
          <a:p>
            <a:pPr marL="0" indent="0" algn="l"/>
            <a:endParaRPr lang="en-US" sz="1600" dirty="0">
              <a:solidFill>
                <a:srgbClr val="000000"/>
              </a:solidFill>
            </a:endParaRPr>
          </a:p>
          <a:p>
            <a:pPr marL="0" indent="0" algn="l" rtl="0"/>
            <a:r>
              <a:rPr lang="fr-FR" sz="1600">
                <a:solidFill>
                  <a:srgbClr val="000000"/>
                </a:solidFill>
              </a:rPr>
              <a:t>Pour déterminer des modèles de flux de trafic, il est recommandé d'effectuer les points suivants:</a:t>
            </a:r>
          </a:p>
          <a:p>
            <a:pPr marL="358835" lvl="1" indent="-285750" rtl="0">
              <a:buFont typeface="Arial" panose="020B0604020202020204" pitchFamily="34" charset="0"/>
              <a:buChar char="•"/>
            </a:pPr>
            <a:r>
              <a:rPr lang="fr-FR" sz="1600">
                <a:solidFill>
                  <a:srgbClr val="000000"/>
                </a:solidFill>
              </a:rPr>
              <a:t>Capturer le trafic pendant les périodes de pointe pour obtenir une représentation juste des différents types de trafic</a:t>
            </a:r>
          </a:p>
          <a:p>
            <a:pPr marL="358835" lvl="1" indent="-285750" rtl="0">
              <a:buFont typeface="Arial" panose="020B0604020202020204" pitchFamily="34" charset="0"/>
              <a:buChar char="•"/>
            </a:pPr>
            <a:r>
              <a:rPr lang="fr-FR" sz="1600">
                <a:solidFill>
                  <a:srgbClr val="000000"/>
                </a:solidFill>
              </a:rPr>
              <a:t>Effectuer la capture sur différents segments du réseau et périphériques tel que certaines parties du trafic pouvant être locales sur un segment spécifique.</a:t>
            </a:r>
          </a:p>
          <a:p>
            <a:pPr marL="358835" lvl="1" indent="-285750" rtl="0">
              <a:buFont typeface="Arial" panose="020B0604020202020204" pitchFamily="34" charset="0"/>
              <a:buChar char="•"/>
            </a:pPr>
            <a:r>
              <a:rPr lang="fr-FR" sz="1600">
                <a:solidFill>
                  <a:srgbClr val="000000"/>
                </a:solidFill>
              </a:rPr>
              <a:t>Les informations collectées par l'analyseur de protocole sont évaluées en fonction de la source et de la destination du trafic, ainsi que du type de trafic envoyé. </a:t>
            </a:r>
          </a:p>
          <a:p>
            <a:pPr marL="358835" lvl="1" indent="-285750" rtl="0">
              <a:buFont typeface="Arial" panose="020B0604020202020204" pitchFamily="34" charset="0"/>
              <a:buChar char="•"/>
            </a:pPr>
            <a:r>
              <a:rPr lang="fr-FR" sz="1600">
                <a:solidFill>
                  <a:srgbClr val="000000"/>
                </a:solidFill>
              </a:rPr>
              <a:t>L'analyse peut ensuite être utilisée pour déterminer comment améliorer la gestion du trafic.</a:t>
            </a:r>
          </a:p>
        </p:txBody>
      </p:sp>
    </p:spTree>
    <p:extLst>
      <p:ext uri="{BB962C8B-B14F-4D97-AF65-F5344CB8AC3E}">
        <p14:creationId xmlns:p14="http://schemas.microsoft.com/office/powerpoint/2010/main" val="39797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Évolution vers de plus grands réseaux </a:t>
            </a:r>
            <a:br>
              <a:rPr lang="en-US" dirty="0"/>
            </a:br>
            <a:r>
              <a:rPr lang="fr-FR" sz="2400"/>
              <a:t>Utilisation du réseau par employés</a:t>
            </a:r>
          </a:p>
        </p:txBody>
      </p:sp>
      <p:sp>
        <p:nvSpPr>
          <p:cNvPr id="4" name="Content Placeholder 3">
            <a:extLst>
              <a:ext uri="{FF2B5EF4-FFF2-40B4-BE49-F238E27FC236}">
                <a16:creationId xmlns:a16="http://schemas.microsoft.com/office/drawing/2014/main" id="{A4F111CF-BA9E-4AFA-8A34-8CA18113097A}"/>
              </a:ext>
            </a:extLst>
          </p:cNvPr>
          <p:cNvSpPr>
            <a:spLocks noGrp="1"/>
          </p:cNvSpPr>
          <p:nvPr>
            <p:ph idx="1"/>
          </p:nvPr>
        </p:nvSpPr>
        <p:spPr>
          <a:xfrm>
            <a:off x="66675" y="609600"/>
            <a:ext cx="8972549" cy="4095749"/>
          </a:xfrm>
        </p:spPr>
        <p:txBody>
          <a:bodyPr/>
          <a:lstStyle/>
          <a:p>
            <a:pPr marL="0" indent="0" algn="l" rtl="0"/>
            <a:r>
              <a:rPr lang="fr-FR" sz="1600">
                <a:solidFill>
                  <a:srgbClr val="000000"/>
                </a:solidFill>
              </a:rPr>
              <a:t>De nombreux systèmes d'exploitation fournissent des outils intégrés pour afficher ces informations d'utilisation du réseau. Ces outils peuvent être utilisés pour capturer un «instantané» d'informations telles que:</a:t>
            </a:r>
          </a:p>
          <a:p>
            <a:pPr marL="0" indent="0" algn="l"/>
            <a:endParaRPr lang="en-US" sz="1600" dirty="0">
              <a:solidFill>
                <a:srgbClr val="000000"/>
              </a:solidFill>
            </a:endParaRPr>
          </a:p>
          <a:p>
            <a:pPr marL="415985" lvl="1" indent="-342900" rtl="0">
              <a:buFont typeface="Arial" panose="020B0604020202020204" pitchFamily="34" charset="0"/>
              <a:buChar char="•"/>
            </a:pPr>
            <a:r>
              <a:rPr lang="fr-FR" sz="1600">
                <a:solidFill>
                  <a:srgbClr val="000000"/>
                </a:solidFill>
              </a:rPr>
              <a:t>Système d'exploitation et version du système d'exploitation</a:t>
            </a:r>
          </a:p>
          <a:p>
            <a:pPr marL="415985" lvl="1" indent="-342900" rtl="0">
              <a:buFont typeface="Arial" panose="020B0604020202020204" pitchFamily="34" charset="0"/>
              <a:buChar char="•"/>
            </a:pPr>
            <a:r>
              <a:rPr lang="fr-FR" sz="1600">
                <a:solidFill>
                  <a:srgbClr val="000000"/>
                </a:solidFill>
              </a:rPr>
              <a:t>Utilisation du processeur</a:t>
            </a:r>
          </a:p>
          <a:p>
            <a:pPr marL="415985" lvl="1" indent="-342900" rtl="0">
              <a:buFont typeface="Arial" panose="020B0604020202020204" pitchFamily="34" charset="0"/>
              <a:buChar char="•"/>
            </a:pPr>
            <a:r>
              <a:rPr lang="fr-FR" sz="1600">
                <a:solidFill>
                  <a:srgbClr val="000000"/>
                </a:solidFill>
              </a:rPr>
              <a:t>Utilisation de la mémoire vive</a:t>
            </a:r>
          </a:p>
          <a:p>
            <a:pPr marL="415985" lvl="1" indent="-342900" rtl="0">
              <a:buFont typeface="Arial" panose="020B0604020202020204" pitchFamily="34" charset="0"/>
              <a:buChar char="•"/>
            </a:pPr>
            <a:r>
              <a:rPr lang="fr-FR" sz="1600">
                <a:solidFill>
                  <a:srgbClr val="000000"/>
                </a:solidFill>
              </a:rPr>
              <a:t>Utilisation des disques durs</a:t>
            </a:r>
          </a:p>
          <a:p>
            <a:pPr marL="415985" lvl="1" indent="-342900" rtl="0">
              <a:buFont typeface="Arial" panose="020B0604020202020204" pitchFamily="34" charset="0"/>
              <a:buChar char="•"/>
            </a:pPr>
            <a:r>
              <a:rPr lang="fr-FR" sz="1600">
                <a:solidFill>
                  <a:srgbClr val="000000"/>
                </a:solidFill>
              </a:rPr>
              <a:t>Applications non-réseau</a:t>
            </a:r>
          </a:p>
          <a:p>
            <a:pPr marL="415985" lvl="1" indent="-342900" rtl="0">
              <a:buFont typeface="Arial" panose="020B0604020202020204" pitchFamily="34" charset="0"/>
              <a:buChar char="•"/>
            </a:pPr>
            <a:r>
              <a:rPr lang="fr-FR" sz="1600">
                <a:solidFill>
                  <a:srgbClr val="000000"/>
                </a:solidFill>
              </a:rPr>
              <a:t>Applications réseau</a:t>
            </a:r>
          </a:p>
          <a:p>
            <a:pPr marL="415985" lvl="1" indent="-342900">
              <a:buFont typeface="Arial" panose="020B0604020202020204" pitchFamily="34" charset="0"/>
              <a:buChar char="•"/>
            </a:pPr>
            <a:endParaRPr lang="en-US" sz="1600" dirty="0">
              <a:solidFill>
                <a:srgbClr val="000000"/>
              </a:solidFill>
            </a:endParaRPr>
          </a:p>
          <a:p>
            <a:pPr marL="0" indent="0" algn="l" rtl="0"/>
            <a:r>
              <a:rPr lang="fr-FR" sz="1600">
                <a:solidFill>
                  <a:srgbClr val="000000"/>
                </a:solidFill>
              </a:rPr>
              <a:t>Documenter les instantanés des employés d'un petit réseau sur une certaine période est très utile pour identifier l'évolution des exigences du protocole et les flux de trafic associés. </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56757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17.4 Vérifiez la connectivité</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buFont typeface="Arial" panose="020B0604020202020204" pitchFamily="34" charset="0"/>
              <a:buChar char="•"/>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202038176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Vérifier la connectivité avec Ping</a:t>
            </a:r>
          </a:p>
        </p:txBody>
      </p:sp>
      <p:sp>
        <p:nvSpPr>
          <p:cNvPr id="5" name="Content Placeholder 4">
            <a:extLst>
              <a:ext uri="{FF2B5EF4-FFF2-40B4-BE49-F238E27FC236}">
                <a16:creationId xmlns:a16="http://schemas.microsoft.com/office/drawing/2014/main" id="{83EF1FB9-F0A5-499F-86F9-615E8074EB5B}"/>
              </a:ext>
            </a:extLst>
          </p:cNvPr>
          <p:cNvSpPr>
            <a:spLocks noGrp="1"/>
          </p:cNvSpPr>
          <p:nvPr>
            <p:ph idx="1"/>
          </p:nvPr>
        </p:nvSpPr>
        <p:spPr>
          <a:xfrm>
            <a:off x="133350" y="687671"/>
            <a:ext cx="8621369" cy="1774104"/>
          </a:xfrm>
        </p:spPr>
        <p:txBody>
          <a:bodyPr/>
          <a:lstStyle/>
          <a:p>
            <a:pPr marL="0" indent="0" algn="l" rtl="0"/>
            <a:r>
              <a:rPr lang="fr-FR" sz="1600">
                <a:solidFill>
                  <a:srgbClr val="000000"/>
                </a:solidFill>
              </a:rPr>
              <a:t>Que votre réseau soit petit et neuf, ou que vous mettiez à l'échelle un réseau existant, vous voudrez toujours être en mesure de vérifier que vos composants sont correctement connectés les uns aux autres et à Internet. </a:t>
            </a:r>
          </a:p>
          <a:p>
            <a:pPr marL="342900" indent="-342900" algn="l" rtl="0">
              <a:buFont typeface="Arial" panose="020B0604020202020204" pitchFamily="34" charset="0"/>
              <a:buChar char="•"/>
            </a:pPr>
            <a:r>
              <a:rPr lang="fr-FR" sz="1600">
                <a:solidFill>
                  <a:srgbClr val="000000"/>
                </a:solidFill>
              </a:rPr>
              <a:t>La commande ping, disponible sur la plupart des systèmes d'exploitation, est le moyen le plus efficace de tester rapidement la connectivité de couche 3 entre une adresse IP source et de destination.</a:t>
            </a:r>
          </a:p>
          <a:p>
            <a:pPr marL="342900" indent="-342900" algn="l" rtl="0">
              <a:buFont typeface="Arial" panose="020B0604020202020204" pitchFamily="34" charset="0"/>
              <a:buChar char="•"/>
            </a:pPr>
            <a:r>
              <a:rPr lang="fr-FR" sz="1600">
                <a:solidFill>
                  <a:srgbClr val="000000"/>
                </a:solidFill>
              </a:rPr>
              <a:t>La commande ping utilise les messages d'écho ICMP (Internet Control Message Protocol) (ICMP Type 8) et de réponse d'écho (ICMP Type 0). </a:t>
            </a:r>
          </a:p>
        </p:txBody>
      </p:sp>
      <p:pic>
        <p:nvPicPr>
          <p:cNvPr id="8" name="Picture 7">
            <a:extLst>
              <a:ext uri="{FF2B5EF4-FFF2-40B4-BE49-F238E27FC236}">
                <a16:creationId xmlns:a16="http://schemas.microsoft.com/office/drawing/2014/main" id="{617B48B4-4445-4E88-845E-13CC7F3D98F2}"/>
              </a:ext>
            </a:extLst>
          </p:cNvPr>
          <p:cNvPicPr>
            <a:picLocks noChangeAspect="1"/>
          </p:cNvPicPr>
          <p:nvPr/>
        </p:nvPicPr>
        <p:blipFill>
          <a:blip r:embed="rId3"/>
          <a:stretch>
            <a:fillRect/>
          </a:stretch>
        </p:blipFill>
        <p:spPr>
          <a:xfrm>
            <a:off x="216731" y="2847975"/>
            <a:ext cx="4459288" cy="1402879"/>
          </a:xfrm>
          <a:prstGeom prst="rect">
            <a:avLst/>
          </a:prstGeom>
        </p:spPr>
      </p:pic>
      <p:pic>
        <p:nvPicPr>
          <p:cNvPr id="9" name="Picture 8">
            <a:extLst>
              <a:ext uri="{FF2B5EF4-FFF2-40B4-BE49-F238E27FC236}">
                <a16:creationId xmlns:a16="http://schemas.microsoft.com/office/drawing/2014/main" id="{BEBE6953-619E-456B-861D-F9EACA61C9BE}"/>
              </a:ext>
            </a:extLst>
          </p:cNvPr>
          <p:cNvPicPr>
            <a:picLocks noChangeAspect="1"/>
          </p:cNvPicPr>
          <p:nvPr/>
        </p:nvPicPr>
        <p:blipFill>
          <a:blip r:embed="rId4"/>
          <a:stretch>
            <a:fillRect/>
          </a:stretch>
        </p:blipFill>
        <p:spPr>
          <a:xfrm>
            <a:off x="4745252" y="3549414"/>
            <a:ext cx="4352636" cy="1238058"/>
          </a:xfrm>
          <a:prstGeom prst="rect">
            <a:avLst/>
          </a:prstGeom>
        </p:spPr>
      </p:pic>
    </p:spTree>
    <p:extLst>
      <p:ext uri="{BB962C8B-B14F-4D97-AF65-F5344CB8AC3E}">
        <p14:creationId xmlns:p14="http://schemas.microsoft.com/office/powerpoint/2010/main" val="567687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Vérifier la connectivité avec Ping (suite) </a:t>
            </a:r>
          </a:p>
        </p:txBody>
      </p:sp>
      <p:sp>
        <p:nvSpPr>
          <p:cNvPr id="5" name="Content Placeholder 4">
            <a:extLst>
              <a:ext uri="{FF2B5EF4-FFF2-40B4-BE49-F238E27FC236}">
                <a16:creationId xmlns:a16="http://schemas.microsoft.com/office/drawing/2014/main" id="{83EF1FB9-F0A5-499F-86F9-615E8074EB5B}"/>
              </a:ext>
            </a:extLst>
          </p:cNvPr>
          <p:cNvSpPr>
            <a:spLocks noGrp="1"/>
          </p:cNvSpPr>
          <p:nvPr>
            <p:ph idx="1"/>
          </p:nvPr>
        </p:nvSpPr>
        <p:spPr>
          <a:xfrm>
            <a:off x="257175" y="625101"/>
            <a:ext cx="8497544" cy="1201738"/>
          </a:xfrm>
        </p:spPr>
        <p:txBody>
          <a:bodyPr/>
          <a:lstStyle/>
          <a:p>
            <a:pPr marL="0" indent="0" algn="l" rtl="0"/>
            <a:r>
              <a:rPr lang="fr-FR" sz="1600">
                <a:solidFill>
                  <a:srgbClr val="000000"/>
                </a:solidFill>
              </a:rPr>
              <a:t>Sur un hôte Windows 10, la commande ping envoie quatre messages d'écho ICMP consécutifs et attend quatre réponses d'écho ICMP consécutives de la destination. Le ping IOS envoie cinq messages d'écho ICMP et affiche un indicateur pour chaque réponse d'écho ICMP reçue.</a:t>
            </a:r>
          </a:p>
          <a:p>
            <a:pPr marL="0" indent="0" algn="l"/>
            <a:endParaRPr lang="en-US" sz="1600" dirty="0">
              <a:solidFill>
                <a:srgbClr val="000000"/>
              </a:solidFill>
            </a:endParaRPr>
          </a:p>
          <a:p>
            <a:pPr marL="0" indent="0" algn="l" rtl="0"/>
            <a:r>
              <a:rPr lang="fr-FR" sz="1600">
                <a:solidFill>
                  <a:srgbClr val="000000"/>
                </a:solidFill>
              </a:rPr>
              <a:t>Indicateurs IOS de la commande ping</a:t>
            </a: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a:p>
            <a:pPr marL="342900" indent="-342900" algn="l">
              <a:buFont typeface="Arial" panose="020B0604020202020204" pitchFamily="34" charset="0"/>
              <a:buChar char="•"/>
            </a:pPr>
            <a:endParaRPr lang="en-US" sz="1400" b="1" dirty="0">
              <a:solidFill>
                <a:srgbClr val="000000"/>
              </a:solidFill>
            </a:endParaRPr>
          </a:p>
        </p:txBody>
      </p:sp>
      <p:graphicFrame>
        <p:nvGraphicFramePr>
          <p:cNvPr id="6" name="Table 6">
            <a:extLst>
              <a:ext uri="{FF2B5EF4-FFF2-40B4-BE49-F238E27FC236}">
                <a16:creationId xmlns:a16="http://schemas.microsoft.com/office/drawing/2014/main" id="{03F69F7F-539D-4510-8B57-D1F149A77EAA}"/>
              </a:ext>
            </a:extLst>
          </p:cNvPr>
          <p:cNvGraphicFramePr>
            <a:graphicFrameLocks noGrp="1"/>
          </p:cNvGraphicFramePr>
          <p:nvPr>
            <p:extLst>
              <p:ext uri="{D42A27DB-BD31-4B8C-83A1-F6EECF244321}">
                <p14:modId xmlns:p14="http://schemas.microsoft.com/office/powerpoint/2010/main" val="3280242006"/>
              </p:ext>
            </p:extLst>
          </p:nvPr>
        </p:nvGraphicFramePr>
        <p:xfrm>
          <a:off x="474662" y="2017339"/>
          <a:ext cx="8280058" cy="2026920"/>
        </p:xfrm>
        <a:graphic>
          <a:graphicData uri="http://schemas.openxmlformats.org/drawingml/2006/table">
            <a:tbl>
              <a:tblPr firstRow="1" bandRow="1">
                <a:tableStyleId>{5C22544A-7EE6-4342-B048-85BDC9FD1C3A}</a:tableStyleId>
              </a:tblPr>
              <a:tblGrid>
                <a:gridCol w="940755">
                  <a:extLst>
                    <a:ext uri="{9D8B030D-6E8A-4147-A177-3AD203B41FA5}">
                      <a16:colId xmlns:a16="http://schemas.microsoft.com/office/drawing/2014/main" val="1295102679"/>
                    </a:ext>
                  </a:extLst>
                </a:gridCol>
                <a:gridCol w="7339303">
                  <a:extLst>
                    <a:ext uri="{9D8B030D-6E8A-4147-A177-3AD203B41FA5}">
                      <a16:colId xmlns:a16="http://schemas.microsoft.com/office/drawing/2014/main" val="252758851"/>
                    </a:ext>
                  </a:extLst>
                </a:gridCol>
              </a:tblGrid>
              <a:tr h="0">
                <a:tc>
                  <a:txBody>
                    <a:bodyPr/>
                    <a:lstStyle/>
                    <a:p>
                      <a:pPr algn="l" rtl="0" fontAlgn="ctr"/>
                      <a:r>
                        <a:rPr lang="fr-FR" sz="1200">
                          <a:effectLst/>
                        </a:rPr>
                        <a:t>Élément</a:t>
                      </a:r>
                    </a:p>
                  </a:txBody>
                  <a:tcPr marL="47625" marR="47625" marT="47625" marB="47625" anchor="ctr"/>
                </a:tc>
                <a:tc>
                  <a:txBody>
                    <a:bodyPr/>
                    <a:lstStyle/>
                    <a:p>
                      <a:pPr algn="l" rtl="0" fontAlgn="ctr"/>
                      <a:r>
                        <a:rPr lang="fr-FR" sz="1200">
                          <a:effectLst/>
                        </a:rPr>
                        <a:t>Description</a:t>
                      </a:r>
                    </a:p>
                  </a:txBody>
                  <a:tcPr marL="47625" marR="47625" marT="47625" marB="47625" anchor="ctr"/>
                </a:tc>
                <a:extLst>
                  <a:ext uri="{0D108BD9-81ED-4DB2-BD59-A6C34878D82A}">
                    <a16:rowId xmlns:a16="http://schemas.microsoft.com/office/drawing/2014/main" val="3056744586"/>
                  </a:ext>
                </a:extLst>
              </a:tr>
              <a:tr h="370840">
                <a:tc>
                  <a:txBody>
                    <a:bodyPr/>
                    <a:lstStyle/>
                    <a:p>
                      <a:pPr rtl="0" fontAlgn="ctr"/>
                      <a:r>
                        <a:rPr lang="fr-FR" sz="1200" b="1">
                          <a:solidFill>
                            <a:srgbClr val="000000"/>
                          </a:solidFill>
                          <a:effectLst/>
                        </a:rPr>
                        <a:t>!</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Le point d'exclamation indique la réception réussie d'un message de réponse d'écho.</a:t>
                      </a:r>
                    </a:p>
                    <a:p>
                      <a:pPr rtl="0" fontAlgn="ctr">
                        <a:buFont typeface="Arial" panose="020B0604020202020204" pitchFamily="34" charset="0"/>
                        <a:buChar char="•"/>
                      </a:pPr>
                      <a:r>
                        <a:rPr lang="fr-FR" sz="1200" b="0">
                          <a:solidFill>
                            <a:srgbClr val="000000"/>
                          </a:solidFill>
                          <a:effectLst/>
                        </a:rPr>
                        <a:t>Il valide une connexion de couche 3 entre la source et la destination.</a:t>
                      </a:r>
                    </a:p>
                  </a:txBody>
                  <a:tcPr marL="47625" marR="47625" marT="47625" marB="47625" anchor="ctr"/>
                </a:tc>
                <a:extLst>
                  <a:ext uri="{0D108BD9-81ED-4DB2-BD59-A6C34878D82A}">
                    <a16:rowId xmlns:a16="http://schemas.microsoft.com/office/drawing/2014/main" val="1949256186"/>
                  </a:ext>
                </a:extLst>
              </a:tr>
              <a:tr h="370840">
                <a:tc>
                  <a:txBody>
                    <a:bodyPr/>
                    <a:lstStyle/>
                    <a:p>
                      <a:pPr rtl="0" fontAlgn="ctr"/>
                      <a:r>
                        <a:rPr lang="fr-FR" sz="1200" b="1">
                          <a:solidFill>
                            <a:srgbClr val="000000"/>
                          </a:solidFill>
                          <a:effectLst/>
                        </a:rPr>
                        <a:t>.</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Un délai signifie que le temps a expiré en attendant un message de réponse d'écho.</a:t>
                      </a:r>
                    </a:p>
                    <a:p>
                      <a:pPr rtl="0" fontAlgn="ctr">
                        <a:buFont typeface="Arial" panose="020B0604020202020204" pitchFamily="34" charset="0"/>
                        <a:buChar char="•"/>
                      </a:pPr>
                      <a:r>
                        <a:rPr lang="fr-FR" sz="1200" b="0">
                          <a:solidFill>
                            <a:srgbClr val="000000"/>
                          </a:solidFill>
                          <a:effectLst/>
                        </a:rPr>
                        <a:t>Il peut par exemple indiquer qu'un problème de connectivité a été rencontré sur le chemin parcouru.</a:t>
                      </a:r>
                    </a:p>
                  </a:txBody>
                  <a:tcPr marL="47625" marR="47625" marT="47625" marB="47625" anchor="ctr"/>
                </a:tc>
                <a:extLst>
                  <a:ext uri="{0D108BD9-81ED-4DB2-BD59-A6C34878D82A}">
                    <a16:rowId xmlns:a16="http://schemas.microsoft.com/office/drawing/2014/main" val="51423680"/>
                  </a:ext>
                </a:extLst>
              </a:tr>
              <a:tr h="370840">
                <a:tc>
                  <a:txBody>
                    <a:bodyPr/>
                    <a:lstStyle/>
                    <a:p>
                      <a:pPr rtl="0" fontAlgn="ctr"/>
                      <a:r>
                        <a:rPr lang="fr-FR" sz="1200" b="1">
                          <a:solidFill>
                            <a:srgbClr val="000000"/>
                          </a:solidFill>
                          <a:effectLst/>
                        </a:rPr>
                        <a:t>U</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La lettre « </a:t>
                      </a:r>
                      <a:r>
                        <a:rPr lang="fr-FR" sz="1200" b="1">
                          <a:solidFill>
                            <a:srgbClr val="000000"/>
                          </a:solidFill>
                          <a:effectLst/>
                        </a:rPr>
                        <a:t>U</a:t>
                      </a:r>
                      <a:r>
                        <a:rPr lang="fr-FR" sz="1200" b="0">
                          <a:solidFill>
                            <a:srgbClr val="000000"/>
                          </a:solidFill>
                          <a:effectLst/>
                        </a:rPr>
                        <a:t> » indique qu'un routeur situé sur le chemin et ne possédant pas de route vers l'adresse de destination a répondu par un message ICMP d'inaccessibilité.</a:t>
                      </a:r>
                    </a:p>
                    <a:p>
                      <a:pPr rtl="0" fontAlgn="ctr">
                        <a:buFont typeface="Arial" panose="020B0604020202020204" pitchFamily="34" charset="0"/>
                        <a:buChar char="•"/>
                      </a:pPr>
                      <a:r>
                        <a:rPr lang="fr-FR" sz="1200" b="0">
                          <a:solidFill>
                            <a:srgbClr val="000000"/>
                          </a:solidFill>
                          <a:effectLst/>
                        </a:rPr>
                        <a:t>Les raisons possibles incluent le routeur ne connaît pas la direction vers le réseau de destination ou il n'a pas pu trouver l'hôte sur le réseau de destination.</a:t>
                      </a:r>
                    </a:p>
                  </a:txBody>
                  <a:tcPr marL="47625" marR="47625" marT="47625" marB="47625" anchor="ctr"/>
                </a:tc>
                <a:extLst>
                  <a:ext uri="{0D108BD9-81ED-4DB2-BD59-A6C34878D82A}">
                    <a16:rowId xmlns:a16="http://schemas.microsoft.com/office/drawing/2014/main" val="3522231268"/>
                  </a:ext>
                </a:extLst>
              </a:tr>
            </a:tbl>
          </a:graphicData>
        </a:graphic>
      </p:graphicFrame>
      <p:sp>
        <p:nvSpPr>
          <p:cNvPr id="2" name="TextBox 1">
            <a:extLst>
              <a:ext uri="{FF2B5EF4-FFF2-40B4-BE49-F238E27FC236}">
                <a16:creationId xmlns:a16="http://schemas.microsoft.com/office/drawing/2014/main" id="{3341920A-2AC3-4077-BEB9-5EF9B3E51CE8}"/>
              </a:ext>
            </a:extLst>
          </p:cNvPr>
          <p:cNvSpPr txBox="1"/>
          <p:nvPr/>
        </p:nvSpPr>
        <p:spPr>
          <a:xfrm>
            <a:off x="433659" y="4234759"/>
            <a:ext cx="8321060" cy="461665"/>
          </a:xfrm>
          <a:prstGeom prst="rect">
            <a:avLst/>
          </a:prstGeom>
          <a:noFill/>
        </p:spPr>
        <p:txBody>
          <a:bodyPr wrap="none" rtlCol="0">
            <a:spAutoFit/>
          </a:bodyPr>
          <a:lstStyle/>
          <a:p>
            <a:pPr rtl="0"/>
            <a:r>
              <a:rPr lang="fr-FR" sz="1200" b="1">
                <a:solidFill>
                  <a:srgbClr val="000000"/>
                </a:solidFill>
              </a:rPr>
              <a:t>Note :</a:t>
            </a:r>
            <a:r>
              <a:rPr lang="fr-FR" sz="1200">
                <a:solidFill>
                  <a:srgbClr val="000000"/>
                </a:solidFill>
              </a:rPr>
              <a:t> D'autres réponses ping possibles incluent Q, M, ? , ou &amp;. Cependant, leur signification est hors de portée pour ce module. </a:t>
            </a:r>
          </a:p>
          <a:p>
            <a:endParaRPr lang="en-US" sz="1200" dirty="0"/>
          </a:p>
        </p:txBody>
      </p:sp>
    </p:spTree>
    <p:extLst>
      <p:ext uri="{BB962C8B-B14F-4D97-AF65-F5344CB8AC3E}">
        <p14:creationId xmlns:p14="http://schemas.microsoft.com/office/powerpoint/2010/main" val="781280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Ping étendu</a:t>
            </a:r>
          </a:p>
        </p:txBody>
      </p:sp>
      <p:sp>
        <p:nvSpPr>
          <p:cNvPr id="7" name="Content Placeholder 6">
            <a:extLst>
              <a:ext uri="{FF2B5EF4-FFF2-40B4-BE49-F238E27FC236}">
                <a16:creationId xmlns:a16="http://schemas.microsoft.com/office/drawing/2014/main" id="{392730A1-8E01-4B1C-80A8-4DC1FCCA5D82}"/>
              </a:ext>
            </a:extLst>
          </p:cNvPr>
          <p:cNvSpPr>
            <a:spLocks noGrp="1"/>
          </p:cNvSpPr>
          <p:nvPr>
            <p:ph idx="1"/>
          </p:nvPr>
        </p:nvSpPr>
        <p:spPr>
          <a:xfrm>
            <a:off x="266700" y="731837"/>
            <a:ext cx="3723409" cy="3627727"/>
          </a:xfrm>
        </p:spPr>
        <p:txBody>
          <a:bodyPr/>
          <a:lstStyle/>
          <a:p>
            <a:pPr marL="0" indent="0" algn="l" rtl="0"/>
            <a:r>
              <a:rPr lang="fr-FR" sz="1500">
                <a:solidFill>
                  <a:srgbClr val="000000"/>
                </a:solidFill>
              </a:rPr>
              <a:t>Cisco IOS propose un mode « étendu » de la commande  </a:t>
            </a:r>
            <a:r>
              <a:rPr lang="fr-FR" sz="1500" b="1">
                <a:solidFill>
                  <a:srgbClr val="000000"/>
                </a:solidFill>
              </a:rPr>
              <a:t>ping</a:t>
            </a:r>
            <a:r>
              <a:rPr lang="fr-FR" sz="1500">
                <a:solidFill>
                  <a:srgbClr val="000000"/>
                </a:solidFill>
              </a:rPr>
              <a:t> .</a:t>
            </a:r>
          </a:p>
          <a:p>
            <a:pPr marL="0" indent="0" algn="l"/>
            <a:endParaRPr lang="en-US" sz="1500" dirty="0">
              <a:solidFill>
                <a:srgbClr val="000000"/>
              </a:solidFill>
            </a:endParaRPr>
          </a:p>
          <a:p>
            <a:pPr marL="0" indent="0" algn="l" rtl="0"/>
            <a:r>
              <a:rPr lang="fr-FR" sz="1500">
                <a:solidFill>
                  <a:srgbClr val="000000"/>
                </a:solidFill>
              </a:rPr>
              <a:t>Le ping étendu est entré en mode d’exécution privilégié en tapant  </a:t>
            </a:r>
            <a:r>
              <a:rPr lang="fr-FR" sz="1500" b="1">
                <a:solidFill>
                  <a:srgbClr val="000000"/>
                </a:solidFill>
              </a:rPr>
              <a:t>ping</a:t>
            </a:r>
            <a:r>
              <a:rPr lang="fr-FR" sz="1500">
                <a:solidFill>
                  <a:srgbClr val="000000"/>
                </a:solidFill>
              </a:rPr>
              <a:t>  sans adresse IP de destination. Vous recevrez ensuite plusieurs invites pour personnaliser le </a:t>
            </a:r>
            <a:r>
              <a:rPr lang="fr-FR" sz="1500" b="1">
                <a:solidFill>
                  <a:srgbClr val="000000"/>
                </a:solidFill>
              </a:rPr>
              <a:t>ping</a:t>
            </a:r>
            <a:r>
              <a:rPr lang="fr-FR" sz="1500">
                <a:solidFill>
                  <a:srgbClr val="000000"/>
                </a:solidFill>
              </a:rPr>
              <a:t> étendu.</a:t>
            </a:r>
          </a:p>
          <a:p>
            <a:pPr marL="0" indent="0" algn="l"/>
            <a:endParaRPr lang="en-US" sz="1500" b="1" dirty="0">
              <a:solidFill>
                <a:srgbClr val="000000"/>
              </a:solidFill>
            </a:endParaRPr>
          </a:p>
          <a:p>
            <a:pPr marL="0" indent="0" algn="l" rtl="0"/>
            <a:r>
              <a:rPr lang="fr-FR" sz="1500" b="1">
                <a:solidFill>
                  <a:srgbClr val="000000"/>
                </a:solidFill>
              </a:rPr>
              <a:t>Remarque:</a:t>
            </a:r>
            <a:r>
              <a:rPr lang="fr-FR" sz="1500">
                <a:solidFill>
                  <a:srgbClr val="000000"/>
                </a:solidFill>
              </a:rPr>
              <a:t> Appuyez </a:t>
            </a:r>
            <a:r>
              <a:rPr lang="fr-FR" sz="1500" b="1">
                <a:solidFill>
                  <a:srgbClr val="000000"/>
                </a:solidFill>
              </a:rPr>
              <a:t>Enter</a:t>
            </a:r>
            <a:r>
              <a:rPr lang="fr-FR" sz="1500">
                <a:solidFill>
                  <a:srgbClr val="000000"/>
                </a:solidFill>
              </a:rPr>
              <a:t> pour accepter les valeurs par défaut indiquées. la commande  </a:t>
            </a:r>
            <a:r>
              <a:rPr lang="fr-FR" sz="1500" b="1">
                <a:solidFill>
                  <a:srgbClr val="000000"/>
                </a:solidFill>
              </a:rPr>
              <a:t>ping ipv6</a:t>
            </a:r>
            <a:r>
              <a:rPr lang="fr-FR" sz="1500">
                <a:solidFill>
                  <a:srgbClr val="000000"/>
                </a:solidFill>
              </a:rPr>
              <a:t> est utilisée pour les ping IPv6 étendus.</a:t>
            </a:r>
          </a:p>
          <a:p>
            <a:pPr marL="342900" indent="-342900" algn="l">
              <a:buFont typeface="Arial" panose="020B0604020202020204" pitchFamily="34" charset="0"/>
              <a:buChar char="•"/>
            </a:pPr>
            <a:endParaRPr lang="en-US" sz="1400" dirty="0">
              <a:solidFill>
                <a:srgbClr val="000000"/>
              </a:solidFill>
            </a:endParaRPr>
          </a:p>
        </p:txBody>
      </p:sp>
      <p:pic>
        <p:nvPicPr>
          <p:cNvPr id="8" name="Picture 7">
            <a:extLst>
              <a:ext uri="{FF2B5EF4-FFF2-40B4-BE49-F238E27FC236}">
                <a16:creationId xmlns:a16="http://schemas.microsoft.com/office/drawing/2014/main" id="{D6CF7F90-88E9-48D3-A067-4B1E2F997C7B}"/>
              </a:ext>
            </a:extLst>
          </p:cNvPr>
          <p:cNvPicPr>
            <a:picLocks noChangeAspect="1"/>
          </p:cNvPicPr>
          <p:nvPr/>
        </p:nvPicPr>
        <p:blipFill>
          <a:blip r:embed="rId3"/>
          <a:stretch>
            <a:fillRect/>
          </a:stretch>
        </p:blipFill>
        <p:spPr>
          <a:xfrm>
            <a:off x="3990109" y="616160"/>
            <a:ext cx="4768537" cy="3911180"/>
          </a:xfrm>
          <a:prstGeom prst="rect">
            <a:avLst/>
          </a:prstGeom>
        </p:spPr>
      </p:pic>
    </p:spTree>
    <p:extLst>
      <p:ext uri="{BB962C8B-B14F-4D97-AF65-F5344CB8AC3E}">
        <p14:creationId xmlns:p14="http://schemas.microsoft.com/office/powerpoint/2010/main" val="311493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Vérifier la connectivité avec Traceroute</a:t>
            </a:r>
          </a:p>
        </p:txBody>
      </p:sp>
      <p:sp>
        <p:nvSpPr>
          <p:cNvPr id="4" name="Content Placeholder 3">
            <a:extLst>
              <a:ext uri="{FF2B5EF4-FFF2-40B4-BE49-F238E27FC236}">
                <a16:creationId xmlns:a16="http://schemas.microsoft.com/office/drawing/2014/main" id="{B06288C0-797C-4446-90E4-651E1BB319F8}"/>
              </a:ext>
            </a:extLst>
          </p:cNvPr>
          <p:cNvSpPr>
            <a:spLocks noGrp="1"/>
          </p:cNvSpPr>
          <p:nvPr>
            <p:ph idx="1"/>
          </p:nvPr>
        </p:nvSpPr>
        <p:spPr>
          <a:xfrm>
            <a:off x="161926" y="731838"/>
            <a:ext cx="8592794" cy="1449388"/>
          </a:xfrm>
        </p:spPr>
        <p:txBody>
          <a:bodyPr/>
          <a:lstStyle/>
          <a:p>
            <a:pPr marL="0" indent="0" algn="l" rtl="0"/>
            <a:r>
              <a:rPr lang="fr-FR" sz="1600">
                <a:solidFill>
                  <a:srgbClr val="000000"/>
                </a:solidFill>
              </a:rPr>
              <a:t>La commande ping est utile pour déterminer rapidement s'il existe un problème de connectivité de couche 3. Cependant, il n'identifie pas où le problème se trouve le long du chemin.</a:t>
            </a:r>
          </a:p>
          <a:p>
            <a:pPr marL="285750" indent="-285750" algn="l" rtl="0">
              <a:buFont typeface="Arial" panose="020B0604020202020204" pitchFamily="34" charset="0"/>
              <a:buChar char="•"/>
            </a:pPr>
            <a:r>
              <a:rPr lang="fr-FR" sz="1600">
                <a:solidFill>
                  <a:srgbClr val="000000"/>
                </a:solidFill>
              </a:rPr>
              <a:t>Traceroute peut aider à localiser les zones problématiques de couche 3 dans un réseau. Cette commande renvoie une liste des sauts effectués par un paquet acheminé à travers un réseau.</a:t>
            </a:r>
          </a:p>
          <a:p>
            <a:pPr marL="285750" indent="-285750" algn="l" rtl="0">
              <a:buFont typeface="Arial" panose="020B0604020202020204" pitchFamily="34" charset="0"/>
              <a:buChar char="•"/>
            </a:pPr>
            <a:r>
              <a:rPr lang="fr-FR" sz="1600">
                <a:solidFill>
                  <a:srgbClr val="000000"/>
                </a:solidFill>
              </a:rPr>
              <a:t>La syntaxe de la commande trace varie d'un système d'exploitation à l'autre.</a:t>
            </a:r>
          </a:p>
        </p:txBody>
      </p:sp>
      <p:pic>
        <p:nvPicPr>
          <p:cNvPr id="5" name="Picture 4">
            <a:extLst>
              <a:ext uri="{FF2B5EF4-FFF2-40B4-BE49-F238E27FC236}">
                <a16:creationId xmlns:a16="http://schemas.microsoft.com/office/drawing/2014/main" id="{77065A9D-C3F8-4819-8891-F269C0BD3CEC}"/>
              </a:ext>
            </a:extLst>
          </p:cNvPr>
          <p:cNvPicPr>
            <a:picLocks noChangeAspect="1"/>
          </p:cNvPicPr>
          <p:nvPr/>
        </p:nvPicPr>
        <p:blipFill>
          <a:blip r:embed="rId3"/>
          <a:stretch>
            <a:fillRect/>
          </a:stretch>
        </p:blipFill>
        <p:spPr>
          <a:xfrm>
            <a:off x="1278731" y="2463747"/>
            <a:ext cx="6586537" cy="2295980"/>
          </a:xfrm>
          <a:prstGeom prst="rect">
            <a:avLst/>
          </a:prstGeom>
        </p:spPr>
      </p:pic>
    </p:spTree>
    <p:extLst>
      <p:ext uri="{BB962C8B-B14F-4D97-AF65-F5344CB8AC3E}">
        <p14:creationId xmlns:p14="http://schemas.microsoft.com/office/powerpoint/2010/main" val="628362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Vérifier la connectivité avec Traceroute (suite) </a:t>
            </a:r>
          </a:p>
        </p:txBody>
      </p:sp>
      <p:sp>
        <p:nvSpPr>
          <p:cNvPr id="4" name="Content Placeholder 3">
            <a:extLst>
              <a:ext uri="{FF2B5EF4-FFF2-40B4-BE49-F238E27FC236}">
                <a16:creationId xmlns:a16="http://schemas.microsoft.com/office/drawing/2014/main" id="{B06288C0-797C-4446-90E4-651E1BB319F8}"/>
              </a:ext>
            </a:extLst>
          </p:cNvPr>
          <p:cNvSpPr>
            <a:spLocks noGrp="1"/>
          </p:cNvSpPr>
          <p:nvPr>
            <p:ph idx="1"/>
          </p:nvPr>
        </p:nvSpPr>
        <p:spPr>
          <a:xfrm>
            <a:off x="474662" y="731838"/>
            <a:ext cx="8280057" cy="1741856"/>
          </a:xfrm>
        </p:spPr>
        <p:txBody>
          <a:bodyPr/>
          <a:lstStyle/>
          <a:p>
            <a:pPr marL="285750" indent="-285750" algn="l" rtl="0">
              <a:buFont typeface="Arial" panose="020B0604020202020204" pitchFamily="34" charset="0"/>
              <a:buChar char="•"/>
            </a:pPr>
            <a:r>
              <a:rPr lang="fr-FR" sz="1600">
                <a:solidFill>
                  <a:srgbClr val="000000"/>
                </a:solidFill>
              </a:rPr>
              <a:t>Voici un exemple de sortie de la commande </a:t>
            </a:r>
            <a:r>
              <a:rPr lang="fr-FR" sz="1600" b="1">
                <a:solidFill>
                  <a:srgbClr val="000000"/>
                </a:solidFill>
              </a:rPr>
              <a:t>tracert</a:t>
            </a:r>
            <a:r>
              <a:rPr lang="fr-FR" sz="1600">
                <a:solidFill>
                  <a:srgbClr val="000000"/>
                </a:solidFill>
              </a:rPr>
              <a:t> sur un hôte Windows 10.</a:t>
            </a:r>
          </a:p>
          <a:p>
            <a:pPr marL="0" indent="0" algn="l" rtl="0"/>
            <a:r>
              <a:rPr lang="fr-FR" sz="1600">
                <a:solidFill>
                  <a:srgbClr val="000000"/>
                </a:solidFill>
              </a:rPr>
              <a:t>		</a:t>
            </a:r>
            <a:r>
              <a:rPr lang="fr-FR" sz="1600" b="1">
                <a:solidFill>
                  <a:srgbClr val="000000"/>
                </a:solidFill>
              </a:rPr>
              <a:t>Remarque :</a:t>
            </a:r>
            <a:r>
              <a:rPr lang="fr-FR" sz="1600">
                <a:solidFill>
                  <a:srgbClr val="000000"/>
                </a:solidFill>
              </a:rPr>
              <a:t> Utilisez </a:t>
            </a:r>
            <a:r>
              <a:rPr lang="fr-FR" sz="1600" b="1">
                <a:solidFill>
                  <a:srgbClr val="000000"/>
                </a:solidFill>
              </a:rPr>
              <a:t>Ctrl-C</a:t>
            </a:r>
            <a:r>
              <a:rPr lang="fr-FR" sz="1600">
                <a:solidFill>
                  <a:srgbClr val="000000"/>
                </a:solidFill>
              </a:rPr>
              <a:t> pour interrompre un </a:t>
            </a:r>
            <a:r>
              <a:rPr lang="fr-FR" sz="1600" b="1">
                <a:solidFill>
                  <a:srgbClr val="000000"/>
                </a:solidFill>
              </a:rPr>
              <a:t>tracert</a:t>
            </a:r>
            <a:r>
              <a:rPr lang="fr-FR" sz="1600">
                <a:solidFill>
                  <a:srgbClr val="000000"/>
                </a:solidFill>
              </a:rPr>
              <a:t> dans Windows.</a:t>
            </a:r>
          </a:p>
          <a:p>
            <a:pPr marL="342900" indent="-342900" algn="l" rtl="0">
              <a:buFont typeface="Arial" panose="020B0604020202020204" pitchFamily="34" charset="0"/>
              <a:buChar char="•"/>
            </a:pPr>
            <a:r>
              <a:rPr lang="fr-FR" sz="1600">
                <a:solidFill>
                  <a:srgbClr val="000000"/>
                </a:solidFill>
              </a:rPr>
              <a:t>La seule réponse réussie provient de la passerelle sur R1. Les requêtes de suivi vers le saut suivant ont expiré comme indiqué par l'astérisque (*), ce qui signifie que le routeur de saut suivant n'a pas répondu ou qu'il y a une défaillance dans le chemin réseau. Dans cet exemple, il semble y avoir un problème entre R1 et R2.</a:t>
            </a:r>
          </a:p>
          <a:p>
            <a:pPr marL="285750" indent="-28575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F6C74959-2FFC-428D-886D-AC9555B77575}"/>
              </a:ext>
            </a:extLst>
          </p:cNvPr>
          <p:cNvPicPr>
            <a:picLocks noChangeAspect="1"/>
          </p:cNvPicPr>
          <p:nvPr/>
        </p:nvPicPr>
        <p:blipFill>
          <a:blip r:embed="rId3"/>
          <a:stretch>
            <a:fillRect/>
          </a:stretch>
        </p:blipFill>
        <p:spPr>
          <a:xfrm>
            <a:off x="2274311" y="2576785"/>
            <a:ext cx="4143375" cy="1924050"/>
          </a:xfrm>
          <a:prstGeom prst="rect">
            <a:avLst/>
          </a:prstGeom>
        </p:spPr>
      </p:pic>
    </p:spTree>
    <p:extLst>
      <p:ext uri="{BB962C8B-B14F-4D97-AF65-F5344CB8AC3E}">
        <p14:creationId xmlns:p14="http://schemas.microsoft.com/office/powerpoint/2010/main" val="3605192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Vérifier la connectivité avec Traceroute (suite) </a:t>
            </a:r>
          </a:p>
        </p:txBody>
      </p:sp>
      <p:sp>
        <p:nvSpPr>
          <p:cNvPr id="4" name="Content Placeholder 3">
            <a:extLst>
              <a:ext uri="{FF2B5EF4-FFF2-40B4-BE49-F238E27FC236}">
                <a16:creationId xmlns:a16="http://schemas.microsoft.com/office/drawing/2014/main" id="{B06288C0-797C-4446-90E4-651E1BB319F8}"/>
              </a:ext>
            </a:extLst>
          </p:cNvPr>
          <p:cNvSpPr>
            <a:spLocks noGrp="1"/>
          </p:cNvSpPr>
          <p:nvPr>
            <p:ph idx="1"/>
          </p:nvPr>
        </p:nvSpPr>
        <p:spPr>
          <a:xfrm>
            <a:off x="389281" y="731837"/>
            <a:ext cx="8754719" cy="314180"/>
          </a:xfrm>
        </p:spPr>
        <p:txBody>
          <a:bodyPr/>
          <a:lstStyle/>
          <a:p>
            <a:pPr marL="0" indent="0" algn="l" rtl="0"/>
            <a:r>
              <a:rPr lang="fr-FR" sz="1600">
                <a:solidFill>
                  <a:srgbClr val="000000"/>
                </a:solidFill>
              </a:rPr>
              <a:t>Voici des exemples de sortie de la commande traceroute de R1 :</a:t>
            </a: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285750" indent="-28575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p:txBody>
      </p:sp>
      <p:pic>
        <p:nvPicPr>
          <p:cNvPr id="5" name="Picture 4">
            <a:extLst>
              <a:ext uri="{FF2B5EF4-FFF2-40B4-BE49-F238E27FC236}">
                <a16:creationId xmlns:a16="http://schemas.microsoft.com/office/drawing/2014/main" id="{A0732355-332B-449D-9357-E0F48C454790}"/>
              </a:ext>
            </a:extLst>
          </p:cNvPr>
          <p:cNvPicPr>
            <a:picLocks noChangeAspect="1"/>
          </p:cNvPicPr>
          <p:nvPr/>
        </p:nvPicPr>
        <p:blipFill>
          <a:blip r:embed="rId3"/>
          <a:stretch>
            <a:fillRect/>
          </a:stretch>
        </p:blipFill>
        <p:spPr>
          <a:xfrm>
            <a:off x="1000124" y="1046018"/>
            <a:ext cx="2999221" cy="1671697"/>
          </a:xfrm>
          <a:prstGeom prst="rect">
            <a:avLst/>
          </a:prstGeom>
        </p:spPr>
      </p:pic>
      <p:pic>
        <p:nvPicPr>
          <p:cNvPr id="6" name="Picture 5">
            <a:extLst>
              <a:ext uri="{FF2B5EF4-FFF2-40B4-BE49-F238E27FC236}">
                <a16:creationId xmlns:a16="http://schemas.microsoft.com/office/drawing/2014/main" id="{3C36BF30-75BB-4311-A628-2FB7B10FE9A2}"/>
              </a:ext>
            </a:extLst>
          </p:cNvPr>
          <p:cNvPicPr>
            <a:picLocks noChangeAspect="1"/>
          </p:cNvPicPr>
          <p:nvPr/>
        </p:nvPicPr>
        <p:blipFill>
          <a:blip r:embed="rId4"/>
          <a:stretch>
            <a:fillRect/>
          </a:stretch>
        </p:blipFill>
        <p:spPr>
          <a:xfrm>
            <a:off x="4386595" y="1046017"/>
            <a:ext cx="2745820" cy="1671697"/>
          </a:xfrm>
          <a:prstGeom prst="rect">
            <a:avLst/>
          </a:prstGeom>
        </p:spPr>
      </p:pic>
      <p:sp>
        <p:nvSpPr>
          <p:cNvPr id="7" name="TextBox 6">
            <a:extLst>
              <a:ext uri="{FF2B5EF4-FFF2-40B4-BE49-F238E27FC236}">
                <a16:creationId xmlns:a16="http://schemas.microsoft.com/office/drawing/2014/main" id="{6585B9E8-F83C-4942-AF9A-29DA3B2866B1}"/>
              </a:ext>
            </a:extLst>
          </p:cNvPr>
          <p:cNvSpPr txBox="1"/>
          <p:nvPr/>
        </p:nvSpPr>
        <p:spPr>
          <a:xfrm>
            <a:off x="600364" y="2800349"/>
            <a:ext cx="8017163" cy="2215991"/>
          </a:xfrm>
          <a:prstGeom prst="rect">
            <a:avLst/>
          </a:prstGeom>
          <a:noFill/>
        </p:spPr>
        <p:txBody>
          <a:bodyPr wrap="square" rtlCol="0">
            <a:spAutoFit/>
          </a:bodyPr>
          <a:lstStyle/>
          <a:p>
            <a:pPr marL="358835" lvl="1" indent="-285750" rtl="0">
              <a:buFont typeface="Arial" panose="020B0604020202020204" pitchFamily="34" charset="0"/>
              <a:buChar char="•"/>
            </a:pPr>
            <a:r>
              <a:rPr lang="fr-FR" sz="1600">
                <a:solidFill>
                  <a:srgbClr val="000000"/>
                </a:solidFill>
              </a:rPr>
              <a:t>Sur la gauche, la trace a validé qu'elle pouvait atteindre le PC B.</a:t>
            </a:r>
          </a:p>
          <a:p>
            <a:pPr marL="358835" lvl="1" indent="-285750" rtl="0">
              <a:buFont typeface="Arial" panose="020B0604020202020204" pitchFamily="34" charset="0"/>
              <a:buChar char="•"/>
            </a:pPr>
            <a:r>
              <a:rPr lang="fr-FR" sz="1600">
                <a:solidFill>
                  <a:srgbClr val="000000"/>
                </a:solidFill>
              </a:rPr>
              <a:t>Sur la droite, l'hôte 10.1.1.10 n'était pas disponible et la sortie affiche des astérisques où les réponses ont expiré. Les délais d'expiration indiquent un problème réseau potentiel. </a:t>
            </a:r>
          </a:p>
          <a:p>
            <a:pPr marL="358835" lvl="1" indent="-285750" rtl="0">
              <a:buFont typeface="Arial" panose="020B0604020202020204" pitchFamily="34" charset="0"/>
              <a:buChar char="•"/>
            </a:pPr>
            <a:r>
              <a:rPr lang="fr-FR" sz="1600">
                <a:solidFill>
                  <a:srgbClr val="000000"/>
                </a:solidFill>
              </a:rPr>
              <a:t>Utilisez </a:t>
            </a:r>
            <a:r>
              <a:rPr lang="fr-FR" sz="1600" b="1">
                <a:solidFill>
                  <a:srgbClr val="000000"/>
                </a:solidFill>
              </a:rPr>
              <a:t>Ctrl-Shift-6</a:t>
            </a:r>
            <a:r>
              <a:rPr lang="fr-FR" sz="1600">
                <a:solidFill>
                  <a:srgbClr val="000000"/>
                </a:solidFill>
              </a:rPr>
              <a:t> pour interrompre un </a:t>
            </a:r>
            <a:r>
              <a:rPr lang="fr-FR" sz="1600" b="1">
                <a:solidFill>
                  <a:srgbClr val="000000"/>
                </a:solidFill>
              </a:rPr>
              <a:t>traceroute</a:t>
            </a:r>
            <a:r>
              <a:rPr lang="fr-FR" sz="1600">
                <a:solidFill>
                  <a:srgbClr val="000000"/>
                </a:solidFill>
              </a:rPr>
              <a:t> dans Cisco IOS.</a:t>
            </a:r>
          </a:p>
          <a:p>
            <a:endParaRPr lang="en-US" sz="1400" b="1" dirty="0">
              <a:solidFill>
                <a:srgbClr val="000000"/>
              </a:solidFill>
            </a:endParaRPr>
          </a:p>
          <a:p>
            <a:pPr rtl="0"/>
            <a:r>
              <a:rPr lang="fr-FR" sz="1400" b="1">
                <a:solidFill>
                  <a:srgbClr val="000000"/>
                </a:solidFill>
              </a:rPr>
              <a:t>Remarque</a:t>
            </a:r>
            <a:r>
              <a:rPr lang="fr-FR" sz="1400">
                <a:solidFill>
                  <a:srgbClr val="000000"/>
                </a:solidFill>
              </a:rPr>
              <a:t>: l'implémentation Windows de traceroute (tracert) envoie des demandes d'écho ICMP. Cisco IOS et Linux utilisent UDP avec un numéro de port non valide. La destination finale renverra un message de port ICMP inaccessible. </a:t>
            </a:r>
          </a:p>
          <a:p>
            <a:endParaRPr lang="en-US" dirty="0"/>
          </a:p>
        </p:txBody>
      </p:sp>
    </p:spTree>
    <p:extLst>
      <p:ext uri="{BB962C8B-B14F-4D97-AF65-F5344CB8AC3E}">
        <p14:creationId xmlns:p14="http://schemas.microsoft.com/office/powerpoint/2010/main" val="2831021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Traceroute étendue</a:t>
            </a:r>
          </a:p>
        </p:txBody>
      </p:sp>
      <p:sp>
        <p:nvSpPr>
          <p:cNvPr id="7" name="Content Placeholder 6">
            <a:extLst>
              <a:ext uri="{FF2B5EF4-FFF2-40B4-BE49-F238E27FC236}">
                <a16:creationId xmlns:a16="http://schemas.microsoft.com/office/drawing/2014/main" id="{0DDBD792-C3EC-49E8-BFF9-83E19B8F1159}"/>
              </a:ext>
            </a:extLst>
          </p:cNvPr>
          <p:cNvSpPr>
            <a:spLocks noGrp="1"/>
          </p:cNvSpPr>
          <p:nvPr>
            <p:ph idx="1"/>
          </p:nvPr>
        </p:nvSpPr>
        <p:spPr>
          <a:xfrm>
            <a:off x="443345" y="731838"/>
            <a:ext cx="8345488" cy="1839912"/>
          </a:xfrm>
        </p:spPr>
        <p:txBody>
          <a:bodyPr/>
          <a:lstStyle/>
          <a:p>
            <a:pPr marL="0" indent="0" algn="l" rtl="0"/>
            <a:r>
              <a:rPr lang="fr-FR" sz="1600">
                <a:solidFill>
                  <a:srgbClr val="000000"/>
                </a:solidFill>
              </a:rPr>
              <a:t>Comme la commande </a:t>
            </a:r>
            <a:r>
              <a:rPr lang="fr-FR" sz="1600" b="1">
                <a:solidFill>
                  <a:srgbClr val="000000"/>
                </a:solidFill>
              </a:rPr>
              <a:t>ping</a:t>
            </a:r>
            <a:r>
              <a:rPr lang="fr-FR" sz="1600">
                <a:solidFill>
                  <a:srgbClr val="000000"/>
                </a:solidFill>
              </a:rPr>
              <a:t> étendue, il y a aussi une commande </a:t>
            </a:r>
            <a:r>
              <a:rPr lang="fr-FR" sz="1600" b="1">
                <a:solidFill>
                  <a:srgbClr val="000000"/>
                </a:solidFill>
              </a:rPr>
              <a:t>traceroute</a:t>
            </a:r>
            <a:r>
              <a:rPr lang="fr-FR" sz="1600">
                <a:solidFill>
                  <a:srgbClr val="000000"/>
                </a:solidFill>
              </a:rPr>
              <a:t> étendue. Il permet à l'administrateur d'ajuster les paramètres liés à l'opération de commande. </a:t>
            </a:r>
          </a:p>
          <a:p>
            <a:pPr marL="0" indent="0" algn="l"/>
            <a:endParaRPr lang="en-US" sz="1600" dirty="0">
              <a:solidFill>
                <a:srgbClr val="000000"/>
              </a:solidFill>
            </a:endParaRPr>
          </a:p>
          <a:p>
            <a:pPr marL="0" indent="0" algn="l" rtl="0"/>
            <a:r>
              <a:rPr lang="fr-FR" sz="1600">
                <a:solidFill>
                  <a:srgbClr val="000000"/>
                </a:solidFill>
              </a:rPr>
              <a:t>La commande </a:t>
            </a:r>
            <a:r>
              <a:rPr lang="fr-FR" sz="1600" b="1">
                <a:solidFill>
                  <a:srgbClr val="000000"/>
                </a:solidFill>
              </a:rPr>
              <a:t>tracert</a:t>
            </a:r>
            <a:r>
              <a:rPr lang="fr-FR" sz="1600">
                <a:solidFill>
                  <a:srgbClr val="000000"/>
                </a:solidFill>
              </a:rPr>
              <a:t> Windows permette la saisie de plusieurs paramètres et doit être exécutée par le biais d'options dans la ligne de commande. Cependant, il n'est pas guidé comme la commande traceroute étendue IOS. La sortie suivante affiche les options disponibles pour la commande Windows </a:t>
            </a:r>
            <a:r>
              <a:rPr lang="fr-FR" sz="1600" b="1">
                <a:solidFill>
                  <a:srgbClr val="000000"/>
                </a:solidFill>
              </a:rPr>
              <a:t>tracert</a:t>
            </a:r>
            <a:r>
              <a:rPr lang="fr-FR" sz="1600">
                <a:solidFill>
                  <a:srgbClr val="000000"/>
                </a:solidFill>
              </a:rPr>
              <a:t> :</a:t>
            </a:r>
          </a:p>
          <a:p>
            <a:pPr marL="342900" indent="-342900" algn="l">
              <a:buFont typeface="Arial" panose="020B0604020202020204" pitchFamily="34" charset="0"/>
              <a:buChar char="•"/>
            </a:pPr>
            <a:endParaRPr lang="en-US" sz="1600" dirty="0">
              <a:solidFill>
                <a:srgbClr val="000000"/>
              </a:solidFill>
            </a:endParaRPr>
          </a:p>
        </p:txBody>
      </p:sp>
      <p:pic>
        <p:nvPicPr>
          <p:cNvPr id="8" name="Picture 7">
            <a:extLst>
              <a:ext uri="{FF2B5EF4-FFF2-40B4-BE49-F238E27FC236}">
                <a16:creationId xmlns:a16="http://schemas.microsoft.com/office/drawing/2014/main" id="{1C540DB7-F8D4-417D-80F4-EBDD8D5FF4E5}"/>
              </a:ext>
            </a:extLst>
          </p:cNvPr>
          <p:cNvPicPr>
            <a:picLocks noChangeAspect="1"/>
          </p:cNvPicPr>
          <p:nvPr/>
        </p:nvPicPr>
        <p:blipFill>
          <a:blip r:embed="rId3"/>
          <a:stretch>
            <a:fillRect/>
          </a:stretch>
        </p:blipFill>
        <p:spPr>
          <a:xfrm>
            <a:off x="2306565" y="2566278"/>
            <a:ext cx="4530869" cy="2371077"/>
          </a:xfrm>
          <a:prstGeom prst="rect">
            <a:avLst/>
          </a:prstGeom>
        </p:spPr>
      </p:pic>
    </p:spTree>
    <p:extLst>
      <p:ext uri="{BB962C8B-B14F-4D97-AF65-F5344CB8AC3E}">
        <p14:creationId xmlns:p14="http://schemas.microsoft.com/office/powerpoint/2010/main" val="1893524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Traceroute étendue</a:t>
            </a:r>
          </a:p>
        </p:txBody>
      </p:sp>
      <p:sp>
        <p:nvSpPr>
          <p:cNvPr id="4" name="Content Placeholder 3">
            <a:extLst>
              <a:ext uri="{FF2B5EF4-FFF2-40B4-BE49-F238E27FC236}">
                <a16:creationId xmlns:a16="http://schemas.microsoft.com/office/drawing/2014/main" id="{07861E12-DF1B-4298-BC04-F1489B20AB4B}"/>
              </a:ext>
            </a:extLst>
          </p:cNvPr>
          <p:cNvSpPr>
            <a:spLocks noGrp="1"/>
          </p:cNvSpPr>
          <p:nvPr>
            <p:ph idx="1"/>
          </p:nvPr>
        </p:nvSpPr>
        <p:spPr>
          <a:xfrm>
            <a:off x="474662" y="731837"/>
            <a:ext cx="5177993" cy="3689897"/>
          </a:xfrm>
        </p:spPr>
        <p:txBody>
          <a:bodyPr/>
          <a:lstStyle/>
          <a:p>
            <a:pPr marL="285750" indent="-285750" algn="l" rtl="0">
              <a:buFont typeface="Arial" panose="020B0604020202020204" pitchFamily="34" charset="0"/>
              <a:buChar char="•"/>
            </a:pPr>
            <a:r>
              <a:rPr lang="fr-FR" sz="1600">
                <a:solidFill>
                  <a:srgbClr val="000000"/>
                </a:solidFill>
              </a:rPr>
              <a:t>L'option </a:t>
            </a:r>
            <a:r>
              <a:rPr lang="fr-FR" sz="1600" b="1">
                <a:solidFill>
                  <a:srgbClr val="000000"/>
                </a:solidFill>
              </a:rPr>
              <a:t>traceroute</a:t>
            </a:r>
            <a:r>
              <a:rPr lang="fr-FR" sz="1600">
                <a:solidFill>
                  <a:srgbClr val="000000"/>
                </a:solidFill>
              </a:rPr>
              <a:t> étendue Cisco IOS permet à l'utilisateur de créer un type spécial de trace en ajustant les paramètres liés à l'opération de commande. </a:t>
            </a:r>
          </a:p>
          <a:p>
            <a:pPr marL="285750" indent="-285750" algn="l" rtl="0">
              <a:buFont typeface="Arial" panose="020B0604020202020204" pitchFamily="34" charset="0"/>
              <a:buChar char="•"/>
            </a:pPr>
            <a:r>
              <a:rPr lang="fr-FR" sz="1600">
                <a:solidFill>
                  <a:srgbClr val="000000"/>
                </a:solidFill>
              </a:rPr>
              <a:t>La commande traceroute étendu est entré en mode d’exécution privilégié en tapant </a:t>
            </a:r>
            <a:r>
              <a:rPr lang="fr-FR" sz="1600" b="1">
                <a:solidFill>
                  <a:srgbClr val="000000"/>
                </a:solidFill>
              </a:rPr>
              <a:t>traceroute</a:t>
            </a:r>
            <a:r>
              <a:rPr lang="fr-FR" sz="1600">
                <a:solidFill>
                  <a:srgbClr val="000000"/>
                </a:solidFill>
              </a:rPr>
              <a:t> sans adresse IP de destination. IOS vous guide à travers les options de commande en proposant un certain nombre d'invites associées au réglage des différents paramètres.</a:t>
            </a:r>
          </a:p>
          <a:p>
            <a:pPr marL="285750" indent="-285750" algn="l">
              <a:buFont typeface="Arial" panose="020B0604020202020204" pitchFamily="34" charset="0"/>
              <a:buChar char="•"/>
            </a:pPr>
            <a:endParaRPr lang="en-US" sz="1600" dirty="0">
              <a:solidFill>
                <a:srgbClr val="000000"/>
              </a:solidFill>
            </a:endParaRPr>
          </a:p>
          <a:p>
            <a:pPr marL="285750" indent="-285750" algn="l" rtl="0">
              <a:buFont typeface="Arial" panose="020B0604020202020204" pitchFamily="34" charset="0"/>
              <a:buChar char="•"/>
            </a:pPr>
            <a:r>
              <a:rPr lang="fr-FR" sz="1600" b="1">
                <a:solidFill>
                  <a:srgbClr val="000000"/>
                </a:solidFill>
              </a:rPr>
              <a:t>Remarque</a:t>
            </a:r>
            <a:r>
              <a:rPr lang="fr-FR" sz="1600">
                <a:solidFill>
                  <a:srgbClr val="000000"/>
                </a:solidFill>
              </a:rPr>
              <a:t>: Appuyez </a:t>
            </a:r>
            <a:r>
              <a:rPr lang="fr-FR" sz="1600" b="1">
                <a:solidFill>
                  <a:srgbClr val="000000"/>
                </a:solidFill>
              </a:rPr>
              <a:t>Enter</a:t>
            </a:r>
            <a:r>
              <a:rPr lang="fr-FR" sz="1600">
                <a:solidFill>
                  <a:srgbClr val="000000"/>
                </a:solidFill>
              </a:rPr>
              <a:t> pour accepter les valeurs par défaut indiquées.</a:t>
            </a:r>
          </a:p>
        </p:txBody>
      </p:sp>
      <p:pic>
        <p:nvPicPr>
          <p:cNvPr id="5" name="Picture 4">
            <a:extLst>
              <a:ext uri="{FF2B5EF4-FFF2-40B4-BE49-F238E27FC236}">
                <a16:creationId xmlns:a16="http://schemas.microsoft.com/office/drawing/2014/main" id="{500D75D7-8A82-40C4-80CB-8860A41E3C65}"/>
              </a:ext>
            </a:extLst>
          </p:cNvPr>
          <p:cNvPicPr>
            <a:picLocks noChangeAspect="1"/>
          </p:cNvPicPr>
          <p:nvPr/>
        </p:nvPicPr>
        <p:blipFill>
          <a:blip r:embed="rId3"/>
          <a:stretch>
            <a:fillRect/>
          </a:stretch>
        </p:blipFill>
        <p:spPr>
          <a:xfrm>
            <a:off x="5797127" y="830023"/>
            <a:ext cx="3032259" cy="3493525"/>
          </a:xfrm>
          <a:prstGeom prst="rect">
            <a:avLst/>
          </a:prstGeom>
        </p:spPr>
      </p:pic>
    </p:spTree>
    <p:extLst>
      <p:ext uri="{BB962C8B-B14F-4D97-AF65-F5344CB8AC3E}">
        <p14:creationId xmlns:p14="http://schemas.microsoft.com/office/powerpoint/2010/main" val="360560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dirty="0"/>
            </a:br>
            <a:r>
              <a:rPr lang="fr-FR" sz="2400"/>
              <a:t>Base du réseau</a:t>
            </a:r>
          </a:p>
        </p:txBody>
      </p:sp>
      <p:sp>
        <p:nvSpPr>
          <p:cNvPr id="6" name="Content Placeholder 5">
            <a:extLst>
              <a:ext uri="{FF2B5EF4-FFF2-40B4-BE49-F238E27FC236}">
                <a16:creationId xmlns:a16="http://schemas.microsoft.com/office/drawing/2014/main" id="{A78E6CE1-5A04-4670-B83B-B684916AEE63}"/>
              </a:ext>
            </a:extLst>
          </p:cNvPr>
          <p:cNvSpPr>
            <a:spLocks noGrp="1"/>
          </p:cNvSpPr>
          <p:nvPr>
            <p:ph idx="1"/>
          </p:nvPr>
        </p:nvSpPr>
        <p:spPr>
          <a:xfrm>
            <a:off x="257176" y="731837"/>
            <a:ext cx="8497544" cy="3689897"/>
          </a:xfrm>
        </p:spPr>
        <p:txBody>
          <a:bodyPr/>
          <a:lstStyle/>
          <a:p>
            <a:pPr marL="285750" indent="-285750" algn="l" rtl="0">
              <a:buFont typeface="Arial" panose="020B0604020202020204" pitchFamily="34" charset="0"/>
              <a:buChar char="•"/>
            </a:pPr>
            <a:r>
              <a:rPr lang="fr-FR" sz="1600">
                <a:solidFill>
                  <a:srgbClr val="000000"/>
                </a:solidFill>
              </a:rPr>
              <a:t>L'un des moyens les plus efficaces pour surveiller les performances d'un réseau et le dépanner consiste à établir un profil de référence du réseau. </a:t>
            </a:r>
          </a:p>
          <a:p>
            <a:pPr marL="285750" indent="-285750" algn="l" rtl="0">
              <a:buFont typeface="Arial" panose="020B0604020202020204" pitchFamily="34" charset="0"/>
              <a:buChar char="•"/>
            </a:pPr>
            <a:r>
              <a:rPr lang="fr-FR" sz="1600">
                <a:solidFill>
                  <a:srgbClr val="000000"/>
                </a:solidFill>
              </a:rPr>
              <a:t>Pour commencer à élaborer un profil de référence, vous pouvez copier et coller dans un fichier texte les résultats d'une commande telle que ping, trace ou autre. These text files can be time stamped with the date and saved into an archive for later retrieval and comparison.</a:t>
            </a:r>
          </a:p>
          <a:p>
            <a:pPr marL="285750" indent="-285750" algn="l" rtl="0">
              <a:buFont typeface="Arial" panose="020B0604020202020204" pitchFamily="34" charset="0"/>
              <a:buChar char="•"/>
            </a:pPr>
            <a:r>
              <a:rPr lang="fr-FR" sz="1600">
                <a:solidFill>
                  <a:srgbClr val="000000"/>
                </a:solidFill>
              </a:rPr>
              <a:t>Parmi les éléments dont il faut tenir compte, les messages d'erreur et les temps de réponse d'un hôte à l'autre fournissent des indications précieuses.</a:t>
            </a:r>
          </a:p>
          <a:p>
            <a:pPr marL="285750" indent="-285750" algn="l" rtl="0">
              <a:buFont typeface="Arial" panose="020B0604020202020204" pitchFamily="34" charset="0"/>
              <a:buChar char="•"/>
            </a:pPr>
            <a:r>
              <a:rPr lang="fr-FR" sz="1600">
                <a:solidFill>
                  <a:srgbClr val="000000"/>
                </a:solidFill>
              </a:rPr>
              <a:t>Les réseaux des entreprises doivent disposer de profils de référence si détaillés qu'ils dépassent largement le cadre de ce cours. Il existe toutefois des outils logiciels de qualité professionnelle pour collecter et gérer les informations des profils de référence. </a:t>
            </a:r>
          </a:p>
        </p:txBody>
      </p:sp>
    </p:spTree>
    <p:extLst>
      <p:ext uri="{BB962C8B-B14F-4D97-AF65-F5344CB8AC3E}">
        <p14:creationId xmlns:p14="http://schemas.microsoft.com/office/powerpoint/2010/main" val="3425968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Vérifier la connectivité</a:t>
            </a:r>
            <a:br>
              <a:rPr lang="en-US" sz="1600" dirty="0"/>
            </a:br>
            <a:r>
              <a:rPr lang="fr-FR" sz="2400"/>
              <a:t>Travaux pratiques - Vérifiez la latence réseau en utilisant les commandes Ping et Traceroute</a:t>
            </a:r>
          </a:p>
        </p:txBody>
      </p:sp>
      <p:sp>
        <p:nvSpPr>
          <p:cNvPr id="5" name="Content Placeholder 4">
            <a:extLst>
              <a:ext uri="{FF2B5EF4-FFF2-40B4-BE49-F238E27FC236}">
                <a16:creationId xmlns:a16="http://schemas.microsoft.com/office/drawing/2014/main" id="{E7522A69-FB62-4668-BCF4-DEEA4C4B1809}"/>
              </a:ext>
            </a:extLst>
          </p:cNvPr>
          <p:cNvSpPr>
            <a:spLocks noGrp="1"/>
          </p:cNvSpPr>
          <p:nvPr>
            <p:ph idx="1"/>
          </p:nvPr>
        </p:nvSpPr>
        <p:spPr>
          <a:xfrm>
            <a:off x="474662" y="731837"/>
            <a:ext cx="8280057" cy="3689897"/>
          </a:xfrm>
        </p:spPr>
        <p:txBody>
          <a:bodyPr/>
          <a:lstStyle/>
          <a:p>
            <a:pPr marL="0" indent="0" algn="l" rtl="0"/>
            <a:r>
              <a:rPr lang="fr-FR">
                <a:solidFill>
                  <a:srgbClr val="000000"/>
                </a:solidFill>
              </a:rPr>
              <a:t>Au cours de ces travaux pratiques, vous aborderez les points suivants :</a:t>
            </a:r>
          </a:p>
          <a:p>
            <a:pPr marL="342900" indent="-342900" algn="l" rtl="0">
              <a:buFont typeface="Arial" panose="020B0604020202020204" pitchFamily="34" charset="0"/>
              <a:buChar char="•"/>
            </a:pPr>
            <a:r>
              <a:rPr lang="fr-FR">
                <a:solidFill>
                  <a:srgbClr val="000000"/>
                </a:solidFill>
              </a:rPr>
              <a:t>Partie 1: Utiliser la commande ping pour documenter la latence réseau</a:t>
            </a:r>
          </a:p>
          <a:p>
            <a:pPr marL="342900" indent="-342900" algn="l" rtl="0">
              <a:buFont typeface="Arial" panose="020B0604020202020204" pitchFamily="34" charset="0"/>
              <a:buChar char="•"/>
            </a:pPr>
            <a:r>
              <a:rPr lang="fr-FR">
                <a:solidFill>
                  <a:srgbClr val="000000"/>
                </a:solidFill>
              </a:rPr>
              <a:t>Partie 2: Utiliser la commande traceroute pour documenter la latence réseau</a:t>
            </a:r>
          </a:p>
          <a:p>
            <a:pPr marL="342900" indent="-342900" algn="l">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1440878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17.5 Commandes d'hôte et IOS</a:t>
            </a:r>
          </a:p>
        </p:txBody>
      </p:sp>
    </p:spTree>
    <p:custDataLst>
      <p:tags r:id="rId1"/>
    </p:custDataLst>
    <p:extLst>
      <p:ext uri="{BB962C8B-B14F-4D97-AF65-F5344CB8AC3E}">
        <p14:creationId xmlns:p14="http://schemas.microsoft.com/office/powerpoint/2010/main" val="2616802161"/>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hôte et IOS</a:t>
            </a:r>
            <a:br>
              <a:rPr lang="en-US" dirty="0"/>
            </a:br>
            <a:r>
              <a:rPr lang="fr-FR" sz="2400"/>
              <a:t>Configuration IP sur un hôte Windows</a:t>
            </a:r>
          </a:p>
        </p:txBody>
      </p:sp>
      <p:sp>
        <p:nvSpPr>
          <p:cNvPr id="4" name="Content Placeholder 3">
            <a:extLst>
              <a:ext uri="{FF2B5EF4-FFF2-40B4-BE49-F238E27FC236}">
                <a16:creationId xmlns:a16="http://schemas.microsoft.com/office/drawing/2014/main" id="{EDD73493-B9CF-4BB8-9069-546F872801FC}"/>
              </a:ext>
            </a:extLst>
          </p:cNvPr>
          <p:cNvSpPr>
            <a:spLocks noGrp="1"/>
          </p:cNvSpPr>
          <p:nvPr>
            <p:ph idx="1"/>
          </p:nvPr>
        </p:nvSpPr>
        <p:spPr>
          <a:xfrm>
            <a:off x="266700" y="731838"/>
            <a:ext cx="8553450" cy="2771484"/>
          </a:xfrm>
        </p:spPr>
        <p:txBody>
          <a:bodyPr/>
          <a:lstStyle/>
          <a:p>
            <a:pPr marL="0" indent="0" algn="l" rtl="0"/>
            <a:r>
              <a:rPr lang="fr-FR" sz="1500">
                <a:solidFill>
                  <a:srgbClr val="000000"/>
                </a:solidFill>
              </a:rPr>
              <a:t>Dans Windows 10, vous pouvez accéder aux détails de l'adresse IP à partir du </a:t>
            </a:r>
            <a:r>
              <a:rPr lang="fr-FR" sz="1500" b="1">
                <a:solidFill>
                  <a:srgbClr val="000000"/>
                </a:solidFill>
              </a:rPr>
              <a:t>Centre Réseau et Partage</a:t>
            </a:r>
            <a:r>
              <a:rPr lang="fr-FR" sz="1500">
                <a:solidFill>
                  <a:srgbClr val="000000"/>
                </a:solidFill>
              </a:rPr>
              <a:t> pour afficher rapidement les quatre paramètres importants : adresse, masque, routeur et DNS. Ou vous pouvez émettre la commande </a:t>
            </a:r>
            <a:r>
              <a:rPr lang="fr-FR" sz="1500" b="1">
                <a:solidFill>
                  <a:srgbClr val="000000"/>
                </a:solidFill>
              </a:rPr>
              <a:t>ipconfig</a:t>
            </a:r>
            <a:r>
              <a:rPr lang="fr-FR" sz="1500">
                <a:solidFill>
                  <a:srgbClr val="000000"/>
                </a:solidFill>
              </a:rPr>
              <a:t> à la ligne de commande d'un ordinateur Windows.</a:t>
            </a:r>
          </a:p>
          <a:p>
            <a:pPr marL="342900" indent="-342900" algn="l" rtl="0">
              <a:buFont typeface="Arial" panose="020B0604020202020204" pitchFamily="34" charset="0"/>
              <a:buChar char="•"/>
            </a:pPr>
            <a:r>
              <a:rPr lang="fr-FR" sz="1500">
                <a:solidFill>
                  <a:srgbClr val="000000"/>
                </a:solidFill>
              </a:rPr>
              <a:t>Utilisez la commande </a:t>
            </a:r>
            <a:r>
              <a:rPr lang="fr-FR" sz="1500" b="1">
                <a:solidFill>
                  <a:srgbClr val="000000"/>
                </a:solidFill>
              </a:rPr>
              <a:t>ipconfig /all</a:t>
            </a:r>
            <a:r>
              <a:rPr lang="fr-FR" sz="1500">
                <a:solidFill>
                  <a:srgbClr val="000000"/>
                </a:solidFill>
              </a:rPr>
              <a:t> pour afficher l'adresse MAC, ainsi qu'un certain nombre de détails concernant l'adressage de couche 3 de l'appareil.</a:t>
            </a:r>
          </a:p>
          <a:p>
            <a:pPr marL="342900" indent="-342900" algn="l" rtl="0">
              <a:buFont typeface="Arial" panose="020B0604020202020204" pitchFamily="34" charset="0"/>
              <a:buChar char="•"/>
            </a:pPr>
            <a:r>
              <a:rPr lang="fr-FR" sz="1500">
                <a:solidFill>
                  <a:srgbClr val="000000"/>
                </a:solidFill>
              </a:rPr>
              <a:t>Si un hôte est configuré en tant que client DHCP, la configuration de l'adresse IP peut être renouvelée à l'aide des commandes </a:t>
            </a:r>
            <a:r>
              <a:rPr lang="fr-FR" sz="1500" b="1">
                <a:solidFill>
                  <a:srgbClr val="000000"/>
                </a:solidFill>
              </a:rPr>
              <a:t>ipconfig /release</a:t>
            </a:r>
            <a:r>
              <a:rPr lang="fr-FR" sz="1500">
                <a:solidFill>
                  <a:srgbClr val="000000"/>
                </a:solidFill>
              </a:rPr>
              <a:t> et </a:t>
            </a:r>
            <a:r>
              <a:rPr lang="fr-FR" sz="1500" b="1">
                <a:solidFill>
                  <a:srgbClr val="000000"/>
                </a:solidFill>
              </a:rPr>
              <a:t>ipconfig /renew</a:t>
            </a:r>
            <a:r>
              <a:rPr lang="fr-FR" sz="1500">
                <a:solidFill>
                  <a:srgbClr val="000000"/>
                </a:solidFill>
              </a:rPr>
              <a:t> .</a:t>
            </a:r>
          </a:p>
          <a:p>
            <a:pPr marL="342900" indent="-342900" algn="l" rtl="0">
              <a:buFont typeface="Arial" panose="020B0604020202020204" pitchFamily="34" charset="0"/>
              <a:buChar char="•"/>
            </a:pPr>
            <a:r>
              <a:rPr lang="fr-FR" sz="1500">
                <a:solidFill>
                  <a:srgbClr val="000000"/>
                </a:solidFill>
              </a:rPr>
              <a:t>Le service Client DNS sur les ordinateurs Windows optimise également les performances de la résolution des noms DNS en stockant en mémoire les noms déjà résolus. La commande </a:t>
            </a:r>
            <a:r>
              <a:rPr lang="fr-FR" sz="1500" b="1">
                <a:solidFill>
                  <a:srgbClr val="000000"/>
                </a:solidFill>
              </a:rPr>
              <a:t>ipconfig /displaydns</a:t>
            </a:r>
            <a:r>
              <a:rPr lang="fr-FR" sz="1500">
                <a:solidFill>
                  <a:srgbClr val="000000"/>
                </a:solidFill>
              </a:rPr>
              <a:t> affiche toutes les entrées DNS mises en cache sur un système Windows.</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0F893CF4-60E9-4E3D-99F3-F4100A64A537}"/>
              </a:ext>
            </a:extLst>
          </p:cNvPr>
          <p:cNvPicPr>
            <a:picLocks noChangeAspect="1"/>
          </p:cNvPicPr>
          <p:nvPr/>
        </p:nvPicPr>
        <p:blipFill>
          <a:blip r:embed="rId3"/>
          <a:stretch>
            <a:fillRect/>
          </a:stretch>
        </p:blipFill>
        <p:spPr>
          <a:xfrm>
            <a:off x="2532027" y="3503322"/>
            <a:ext cx="3281434" cy="1411433"/>
          </a:xfrm>
          <a:prstGeom prst="rect">
            <a:avLst/>
          </a:prstGeom>
        </p:spPr>
      </p:pic>
    </p:spTree>
    <p:extLst>
      <p:ext uri="{BB962C8B-B14F-4D97-AF65-F5344CB8AC3E}">
        <p14:creationId xmlns:p14="http://schemas.microsoft.com/office/powerpoint/2010/main" val="213285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hôte et IOS</a:t>
            </a:r>
            <a:br>
              <a:rPr lang="en-US" dirty="0"/>
            </a:br>
            <a:r>
              <a:rPr lang="fr-FR" sz="2400"/>
              <a:t>Configuration IP sur un hôte Linux</a:t>
            </a:r>
          </a:p>
        </p:txBody>
      </p:sp>
      <p:sp>
        <p:nvSpPr>
          <p:cNvPr id="4" name="Content Placeholder 3">
            <a:extLst>
              <a:ext uri="{FF2B5EF4-FFF2-40B4-BE49-F238E27FC236}">
                <a16:creationId xmlns:a16="http://schemas.microsoft.com/office/drawing/2014/main" id="{EDD73493-B9CF-4BB8-9069-546F872801FC}"/>
              </a:ext>
            </a:extLst>
          </p:cNvPr>
          <p:cNvSpPr>
            <a:spLocks noGrp="1"/>
          </p:cNvSpPr>
          <p:nvPr>
            <p:ph idx="1"/>
          </p:nvPr>
        </p:nvSpPr>
        <p:spPr>
          <a:xfrm>
            <a:off x="200026" y="819151"/>
            <a:ext cx="4674322" cy="3602584"/>
          </a:xfrm>
        </p:spPr>
        <p:txBody>
          <a:bodyPr/>
          <a:lstStyle/>
          <a:p>
            <a:pPr marL="342900" indent="-342900" algn="l" rtl="0">
              <a:buFont typeface="Arial" panose="020B0604020202020204" pitchFamily="34" charset="0"/>
              <a:buChar char="•"/>
            </a:pPr>
            <a:r>
              <a:rPr lang="fr-FR" sz="1600">
                <a:solidFill>
                  <a:srgbClr val="000000"/>
                </a:solidFill>
              </a:rPr>
              <a:t>La vérification des paramètres IP à l'aide de l'interface graphique sur une machine Linux diffère en fonction de la distribution Linux et de l'interface de bureau.</a:t>
            </a:r>
          </a:p>
          <a:p>
            <a:pPr marL="342900" indent="-342900" algn="l" rtl="0">
              <a:buFont typeface="Arial" panose="020B0604020202020204" pitchFamily="34" charset="0"/>
              <a:buChar char="•"/>
            </a:pPr>
            <a:r>
              <a:rPr lang="fr-FR" sz="1600">
                <a:solidFill>
                  <a:srgbClr val="000000"/>
                </a:solidFill>
              </a:rPr>
              <a:t>Sur la ligne de commande, utilisez la commande </a:t>
            </a:r>
            <a:r>
              <a:rPr lang="fr-FR" sz="1600" b="1">
                <a:solidFill>
                  <a:srgbClr val="000000"/>
                </a:solidFill>
              </a:rPr>
              <a:t>ifconfig</a:t>
            </a:r>
            <a:r>
              <a:rPr lang="fr-FR" sz="1600">
                <a:solidFill>
                  <a:srgbClr val="000000"/>
                </a:solidFill>
              </a:rPr>
              <a:t> pour afficher l'état des interfaces actives et leur configuration IP.</a:t>
            </a:r>
          </a:p>
          <a:p>
            <a:pPr marL="342900" indent="-342900" algn="l" rtl="0">
              <a:buFont typeface="Arial" panose="020B0604020202020204" pitchFamily="34" charset="0"/>
              <a:buChar char="•"/>
            </a:pPr>
            <a:r>
              <a:rPr lang="fr-FR" sz="1600">
                <a:solidFill>
                  <a:srgbClr val="000000"/>
                </a:solidFill>
              </a:rPr>
              <a:t>La commande Linux </a:t>
            </a:r>
            <a:r>
              <a:rPr lang="fr-FR" sz="1600" b="1">
                <a:solidFill>
                  <a:srgbClr val="000000"/>
                </a:solidFill>
              </a:rPr>
              <a:t>ip address</a:t>
            </a:r>
            <a:r>
              <a:rPr lang="fr-FR" sz="1600">
                <a:solidFill>
                  <a:srgbClr val="000000"/>
                </a:solidFill>
              </a:rPr>
              <a:t> est utilisée pour afficher les adresses et leurs propriétés. Il peut également être utilisé pour ajouter ou supprimer des adresses IP.</a:t>
            </a:r>
          </a:p>
          <a:p>
            <a:pPr marL="0" indent="0" algn="l"/>
            <a:endParaRPr lang="en-US" sz="1600" b="1" dirty="0">
              <a:solidFill>
                <a:srgbClr val="000000"/>
              </a:solidFill>
            </a:endParaRPr>
          </a:p>
          <a:p>
            <a:pPr marL="0" indent="0" algn="l" rtl="0"/>
            <a:r>
              <a:rPr lang="fr-FR" sz="1600" b="1">
                <a:solidFill>
                  <a:srgbClr val="000000"/>
                </a:solidFill>
              </a:rPr>
              <a:t>Remarque :</a:t>
            </a:r>
            <a:r>
              <a:rPr lang="fr-FR" sz="1600">
                <a:solidFill>
                  <a:srgbClr val="000000"/>
                </a:solidFill>
              </a:rPr>
              <a:t> La sortie affichée peut varier en fonction de la distribution Linux. </a:t>
            </a:r>
          </a:p>
          <a:p>
            <a:pPr marL="342900" indent="-342900" algn="l">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5D8F7B60-4A22-470D-88EE-376AE17104D4}"/>
              </a:ext>
            </a:extLst>
          </p:cNvPr>
          <p:cNvPicPr>
            <a:picLocks noChangeAspect="1"/>
          </p:cNvPicPr>
          <p:nvPr/>
        </p:nvPicPr>
        <p:blipFill>
          <a:blip r:embed="rId3"/>
          <a:stretch>
            <a:fillRect/>
          </a:stretch>
        </p:blipFill>
        <p:spPr>
          <a:xfrm>
            <a:off x="4874347" y="1131396"/>
            <a:ext cx="3794991" cy="2538903"/>
          </a:xfrm>
          <a:prstGeom prst="rect">
            <a:avLst/>
          </a:prstGeom>
        </p:spPr>
      </p:pic>
    </p:spTree>
    <p:extLst>
      <p:ext uri="{BB962C8B-B14F-4D97-AF65-F5344CB8AC3E}">
        <p14:creationId xmlns:p14="http://schemas.microsoft.com/office/powerpoint/2010/main" val="2326877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hôte et IOS</a:t>
            </a:r>
            <a:r>
              <a:rPr lang="fr-FR" sz="2400"/>
              <a:t>Configuration IP sur un hôte macOS</a:t>
            </a:r>
          </a:p>
        </p:txBody>
      </p:sp>
      <p:sp>
        <p:nvSpPr>
          <p:cNvPr id="6" name="Content Placeholder 5">
            <a:extLst>
              <a:ext uri="{FF2B5EF4-FFF2-40B4-BE49-F238E27FC236}">
                <a16:creationId xmlns:a16="http://schemas.microsoft.com/office/drawing/2014/main" id="{E018F0E6-A545-473E-A9D3-201EC6272E44}"/>
              </a:ext>
            </a:extLst>
          </p:cNvPr>
          <p:cNvSpPr>
            <a:spLocks noGrp="1"/>
          </p:cNvSpPr>
          <p:nvPr>
            <p:ph idx="1"/>
          </p:nvPr>
        </p:nvSpPr>
        <p:spPr>
          <a:xfrm>
            <a:off x="474662" y="864899"/>
            <a:ext cx="4305605" cy="3556835"/>
          </a:xfrm>
        </p:spPr>
        <p:txBody>
          <a:bodyPr/>
          <a:lstStyle/>
          <a:p>
            <a:pPr marL="285750" indent="-285750" algn="l" rtl="0">
              <a:buFont typeface="Arial" panose="020B0604020202020204" pitchFamily="34" charset="0"/>
              <a:buChar char="•"/>
            </a:pPr>
            <a:r>
              <a:rPr lang="fr-FR" sz="1600">
                <a:solidFill>
                  <a:srgbClr val="000000"/>
                </a:solidFill>
              </a:rPr>
              <a:t>Dans l'interface graphique d'un hôte Mac, ouvrez </a:t>
            </a:r>
            <a:r>
              <a:rPr lang="fr-FR" sz="1600" b="1">
                <a:solidFill>
                  <a:srgbClr val="000000"/>
                </a:solidFill>
              </a:rPr>
              <a:t>Préférences réseau &gt; Avancé</a:t>
            </a:r>
            <a:r>
              <a:rPr lang="fr-FR" sz="1600">
                <a:solidFill>
                  <a:srgbClr val="000000"/>
                </a:solidFill>
              </a:rPr>
              <a:t> pour obtenir les informations d'adressage IP.</a:t>
            </a:r>
          </a:p>
          <a:p>
            <a:pPr marL="285750" indent="-285750" algn="l" rtl="0">
              <a:buFont typeface="Arial" panose="020B0604020202020204" pitchFamily="34" charset="0"/>
              <a:buChar char="•"/>
            </a:pPr>
            <a:r>
              <a:rPr lang="fr-FR" sz="1600">
                <a:solidFill>
                  <a:srgbClr val="000000"/>
                </a:solidFill>
              </a:rPr>
              <a:t>La commande </a:t>
            </a:r>
            <a:r>
              <a:rPr lang="fr-FR" sz="1600" b="1">
                <a:solidFill>
                  <a:srgbClr val="000000"/>
                </a:solidFill>
              </a:rPr>
              <a:t>ifconfig</a:t>
            </a:r>
            <a:r>
              <a:rPr lang="fr-FR" sz="1600">
                <a:solidFill>
                  <a:srgbClr val="000000"/>
                </a:solidFill>
              </a:rPr>
              <a:t> peut également être utilisée pour vérifier la configuration IP de l'interface sur la ligne de commande.</a:t>
            </a:r>
          </a:p>
          <a:p>
            <a:pPr marL="285750" indent="-285750" algn="l" rtl="0">
              <a:buFont typeface="Arial" panose="020B0604020202020204" pitchFamily="34" charset="0"/>
              <a:buChar char="•"/>
            </a:pPr>
            <a:r>
              <a:rPr lang="fr-FR" sz="1600">
                <a:solidFill>
                  <a:srgbClr val="000000"/>
                </a:solidFill>
              </a:rPr>
              <a:t>Les autres commandes macOS utiles pour vérifier les paramètres IP de l'hôte incluent  </a:t>
            </a:r>
            <a:r>
              <a:rPr lang="fr-FR" sz="1600" b="1">
                <a:solidFill>
                  <a:srgbClr val="000000"/>
                </a:solidFill>
              </a:rPr>
              <a:t>networksetup -listallnetworkservices</a:t>
            </a:r>
            <a:r>
              <a:rPr lang="fr-FR" sz="1600">
                <a:solidFill>
                  <a:srgbClr val="000000"/>
                </a:solidFill>
              </a:rPr>
              <a:t> and the </a:t>
            </a:r>
            <a:r>
              <a:rPr lang="fr-FR" sz="1600" b="1">
                <a:solidFill>
                  <a:srgbClr val="000000"/>
                </a:solidFill>
              </a:rPr>
              <a:t>networksetup -getinfo &lt;</a:t>
            </a:r>
            <a:r>
              <a:rPr lang="fr-FR" sz="1600" i="1">
                <a:solidFill>
                  <a:srgbClr val="000000"/>
                </a:solidFill>
              </a:rPr>
              <a:t>network service</a:t>
            </a:r>
            <a:r>
              <a:rPr lang="fr-FR" sz="1600" b="1">
                <a:solidFill>
                  <a:srgbClr val="000000"/>
                </a:solidFill>
              </a:rPr>
              <a:t>&gt;</a:t>
            </a:r>
            <a:r>
              <a:rPr lang="fr-FR" sz="1600">
                <a:solidFill>
                  <a:srgbClr val="000000"/>
                </a:solidFill>
              </a:rPr>
              <a:t>.</a:t>
            </a:r>
          </a:p>
        </p:txBody>
      </p:sp>
      <p:pic>
        <p:nvPicPr>
          <p:cNvPr id="7" name="Picture 6">
            <a:extLst>
              <a:ext uri="{FF2B5EF4-FFF2-40B4-BE49-F238E27FC236}">
                <a16:creationId xmlns:a16="http://schemas.microsoft.com/office/drawing/2014/main" id="{EE795C2D-8259-4647-9ACD-26D36EE5517C}"/>
              </a:ext>
            </a:extLst>
          </p:cNvPr>
          <p:cNvPicPr>
            <a:picLocks noChangeAspect="1"/>
          </p:cNvPicPr>
          <p:nvPr/>
        </p:nvPicPr>
        <p:blipFill>
          <a:blip r:embed="rId3"/>
          <a:stretch>
            <a:fillRect/>
          </a:stretch>
        </p:blipFill>
        <p:spPr>
          <a:xfrm>
            <a:off x="4780267" y="864899"/>
            <a:ext cx="4090199" cy="3115974"/>
          </a:xfrm>
          <a:prstGeom prst="rect">
            <a:avLst/>
          </a:prstGeom>
        </p:spPr>
      </p:pic>
    </p:spTree>
    <p:extLst>
      <p:ext uri="{BB962C8B-B14F-4D97-AF65-F5344CB8AC3E}">
        <p14:creationId xmlns:p14="http://schemas.microsoft.com/office/powerpoint/2010/main" val="31203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d'hôte et IOS</a:t>
            </a:r>
            <a:br>
              <a:rPr lang="en-US" dirty="0"/>
            </a:br>
            <a:r>
              <a:rPr lang="fr-FR" sz="2400"/>
              <a:t>La commande arp</a:t>
            </a:r>
          </a:p>
        </p:txBody>
      </p:sp>
      <p:sp>
        <p:nvSpPr>
          <p:cNvPr id="4" name="Content Placeholder 3">
            <a:extLst>
              <a:ext uri="{FF2B5EF4-FFF2-40B4-BE49-F238E27FC236}">
                <a16:creationId xmlns:a16="http://schemas.microsoft.com/office/drawing/2014/main" id="{CE59173F-7994-4B5D-8201-E7BBC1B93ED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La commande </a:t>
            </a:r>
            <a:r>
              <a:rPr lang="fr-FR" sz="1600" b="1">
                <a:solidFill>
                  <a:srgbClr val="000000"/>
                </a:solidFill>
              </a:rPr>
              <a:t>arp</a:t>
            </a:r>
            <a:r>
              <a:rPr lang="fr-FR" sz="1600">
                <a:solidFill>
                  <a:srgbClr val="000000"/>
                </a:solidFill>
              </a:rPr>
              <a:t> est exécutée à partir de l'invite de commande Windows, Linux ou Mac. La commande arp –a répertorie tous les appareils actuellement présents dans le cache ARP de l'hôte.</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rPr>
              <a:t>arp -a</a:t>
            </a:r>
            <a:r>
              <a:rPr lang="fr-FR" sz="1600">
                <a:solidFill>
                  <a:srgbClr val="000000"/>
                </a:solidFill>
              </a:rPr>
              <a:t> affiche l'adresse IP connue et la liaison d'adresse MAC. En effet, le cache ARP n'affiche que les informations provenant d'appareils qui ont été consultés récemment.</a:t>
            </a:r>
          </a:p>
          <a:p>
            <a:pPr marL="342900" indent="-342900" algn="l" rtl="0">
              <a:buFont typeface="Arial" panose="020B0604020202020204" pitchFamily="34" charset="0"/>
              <a:buChar char="•"/>
            </a:pPr>
            <a:r>
              <a:rPr lang="fr-FR" sz="1600">
                <a:solidFill>
                  <a:srgbClr val="000000"/>
                </a:solidFill>
              </a:rPr>
              <a:t>Pour être sûr que le cache ARP contient des informations sur un périphérique donné dans son tableau ARP, envoyez une requête  </a:t>
            </a:r>
            <a:r>
              <a:rPr lang="fr-FR" sz="1600" b="1">
                <a:solidFill>
                  <a:srgbClr val="000000"/>
                </a:solidFill>
              </a:rPr>
              <a:t>ping</a:t>
            </a:r>
            <a:r>
              <a:rPr lang="fr-FR" sz="1600">
                <a:solidFill>
                  <a:srgbClr val="000000"/>
                </a:solidFill>
              </a:rPr>
              <a:t>  à ce périphérique.</a:t>
            </a:r>
          </a:p>
          <a:p>
            <a:pPr marL="342900" indent="-342900" algn="l" rtl="0">
              <a:buFont typeface="Arial" panose="020B0604020202020204" pitchFamily="34" charset="0"/>
              <a:buChar char="•"/>
            </a:pPr>
            <a:r>
              <a:rPr lang="fr-FR" sz="1600">
                <a:solidFill>
                  <a:srgbClr val="000000"/>
                </a:solidFill>
              </a:rPr>
              <a:t>Le cache peut être vidé en utilisant la commande </a:t>
            </a:r>
            <a:r>
              <a:rPr lang="fr-FR" sz="1600" b="1">
                <a:solidFill>
                  <a:srgbClr val="000000"/>
                </a:solidFill>
              </a:rPr>
              <a:t>netsh interface ip deletearpcache</a:t>
            </a:r>
            <a:r>
              <a:rPr lang="fr-FR" sz="1600">
                <a:solidFill>
                  <a:srgbClr val="000000"/>
                </a:solidFill>
              </a:rPr>
              <a:t> dans le cas où l'administrateur réseau souhaite repeupler le cache avec des informations mises à jour.</a:t>
            </a:r>
          </a:p>
          <a:p>
            <a:pPr marL="73085" lvl="1" indent="0">
              <a:buNone/>
            </a:pPr>
            <a:endParaRPr lang="en-US" sz="1600" b="1" dirty="0">
              <a:solidFill>
                <a:srgbClr val="000000"/>
              </a:solidFill>
            </a:endParaRPr>
          </a:p>
          <a:p>
            <a:pPr marL="73085" lvl="1" indent="0" rtl="0">
              <a:buNone/>
            </a:pPr>
            <a:r>
              <a:rPr lang="fr-FR" sz="1600" b="1">
                <a:solidFill>
                  <a:srgbClr val="000000"/>
                </a:solidFill>
              </a:rPr>
              <a:t>Remarque</a:t>
            </a:r>
            <a:r>
              <a:rPr lang="fr-FR" sz="1600">
                <a:solidFill>
                  <a:srgbClr val="000000"/>
                </a:solidFill>
              </a:rPr>
              <a:t> : Vous pouvez avoir besoin d'un accès administrateur sur l'hôte pour pouvoir utiliser la  commande netsh interface ip delete arpcache. </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839498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de l'hôte et de l'IOS</a:t>
            </a:r>
            <a:br>
              <a:rPr lang="en-US" dirty="0"/>
            </a:br>
            <a:r>
              <a:rPr lang="fr-FR" sz="2400"/>
              <a:t>Révision des commandes de l'émission commune</a:t>
            </a:r>
          </a:p>
        </p:txBody>
      </p:sp>
      <p:graphicFrame>
        <p:nvGraphicFramePr>
          <p:cNvPr id="5" name="Table 5">
            <a:extLst>
              <a:ext uri="{FF2B5EF4-FFF2-40B4-BE49-F238E27FC236}">
                <a16:creationId xmlns:a16="http://schemas.microsoft.com/office/drawing/2014/main" id="{E81AC101-DAAD-474F-AC42-6015A977BDCC}"/>
              </a:ext>
            </a:extLst>
          </p:cNvPr>
          <p:cNvGraphicFramePr>
            <a:graphicFrameLocks noGrp="1"/>
          </p:cNvGraphicFramePr>
          <p:nvPr>
            <p:ph idx="1"/>
            <p:extLst>
              <p:ext uri="{D42A27DB-BD31-4B8C-83A1-F6EECF244321}">
                <p14:modId xmlns:p14="http://schemas.microsoft.com/office/powerpoint/2010/main" val="2423166792"/>
              </p:ext>
            </p:extLst>
          </p:nvPr>
        </p:nvGraphicFramePr>
        <p:xfrm>
          <a:off x="474663" y="1347788"/>
          <a:ext cx="8280400" cy="2966720"/>
        </p:xfrm>
        <a:graphic>
          <a:graphicData uri="http://schemas.openxmlformats.org/drawingml/2006/table">
            <a:tbl>
              <a:tblPr firstRow="1" bandRow="1">
                <a:tableStyleId>{5C22544A-7EE6-4342-B048-85BDC9FD1C3A}</a:tableStyleId>
              </a:tblPr>
              <a:tblGrid>
                <a:gridCol w="2970501">
                  <a:extLst>
                    <a:ext uri="{9D8B030D-6E8A-4147-A177-3AD203B41FA5}">
                      <a16:colId xmlns:a16="http://schemas.microsoft.com/office/drawing/2014/main" val="223375126"/>
                    </a:ext>
                  </a:extLst>
                </a:gridCol>
                <a:gridCol w="5309899">
                  <a:extLst>
                    <a:ext uri="{9D8B030D-6E8A-4147-A177-3AD203B41FA5}">
                      <a16:colId xmlns:a16="http://schemas.microsoft.com/office/drawing/2014/main" val="3464202880"/>
                    </a:ext>
                  </a:extLst>
                </a:gridCol>
              </a:tblGrid>
              <a:tr h="370840">
                <a:tc>
                  <a:txBody>
                    <a:bodyPr/>
                    <a:lstStyle/>
                    <a:p>
                      <a:pPr rtl="0"/>
                      <a:r>
                        <a:rPr lang="fr-FR"/>
                        <a:t>Commande</a:t>
                      </a:r>
                    </a:p>
                  </a:txBody>
                  <a:tcPr/>
                </a:tc>
                <a:tc>
                  <a:txBody>
                    <a:bodyPr/>
                    <a:lstStyle/>
                    <a:p>
                      <a:pPr rtl="0"/>
                      <a:r>
                        <a:rPr lang="fr-FR"/>
                        <a:t>Description</a:t>
                      </a:r>
                    </a:p>
                  </a:txBody>
                  <a:tcPr/>
                </a:tc>
                <a:extLst>
                  <a:ext uri="{0D108BD9-81ED-4DB2-BD59-A6C34878D82A}">
                    <a16:rowId xmlns:a16="http://schemas.microsoft.com/office/drawing/2014/main" val="4117537356"/>
                  </a:ext>
                </a:extLst>
              </a:tr>
              <a:tr h="370840">
                <a:tc>
                  <a:txBody>
                    <a:bodyPr/>
                    <a:lstStyle/>
                    <a:p>
                      <a:pPr rtl="0"/>
                      <a:r>
                        <a:rPr lang="fr-FR"/>
                        <a:t>show running-config</a:t>
                      </a:r>
                    </a:p>
                  </a:txBody>
                  <a:tcPr/>
                </a:tc>
                <a:tc>
                  <a:txBody>
                    <a:bodyPr/>
                    <a:lstStyle/>
                    <a:p>
                      <a:pPr rtl="0"/>
                      <a:r>
                        <a:rPr lang="fr-FR"/>
                        <a:t>Vérifie la configuration et les paramètres actuels</a:t>
                      </a:r>
                    </a:p>
                  </a:txBody>
                  <a:tcPr/>
                </a:tc>
                <a:extLst>
                  <a:ext uri="{0D108BD9-81ED-4DB2-BD59-A6C34878D82A}">
                    <a16:rowId xmlns:a16="http://schemas.microsoft.com/office/drawing/2014/main" val="2176404569"/>
                  </a:ext>
                </a:extLst>
              </a:tr>
              <a:tr h="370840">
                <a:tc>
                  <a:txBody>
                    <a:bodyPr/>
                    <a:lstStyle/>
                    <a:p>
                      <a:pPr rtl="0"/>
                      <a:r>
                        <a:rPr lang="fr-FR"/>
                        <a:t>show interfaces</a:t>
                      </a:r>
                    </a:p>
                  </a:txBody>
                  <a:tcPr/>
                </a:tc>
                <a:tc>
                  <a:txBody>
                    <a:bodyPr/>
                    <a:lstStyle/>
                    <a:p>
                      <a:pPr rtl="0"/>
                      <a:r>
                        <a:rPr lang="fr-FR"/>
                        <a:t>Vérifie l'état de l'interface et affiche les messages d'erreur</a:t>
                      </a:r>
                    </a:p>
                  </a:txBody>
                  <a:tcPr/>
                </a:tc>
                <a:extLst>
                  <a:ext uri="{0D108BD9-81ED-4DB2-BD59-A6C34878D82A}">
                    <a16:rowId xmlns:a16="http://schemas.microsoft.com/office/drawing/2014/main" val="910297493"/>
                  </a:ext>
                </a:extLst>
              </a:tr>
              <a:tr h="370840">
                <a:tc>
                  <a:txBody>
                    <a:bodyPr/>
                    <a:lstStyle/>
                    <a:p>
                      <a:pPr rtl="0"/>
                      <a:r>
                        <a:rPr lang="fr-FR"/>
                        <a:t>show ip interface</a:t>
                      </a:r>
                    </a:p>
                  </a:txBody>
                  <a:tcPr/>
                </a:tc>
                <a:tc>
                  <a:txBody>
                    <a:bodyPr/>
                    <a:lstStyle/>
                    <a:p>
                      <a:pPr rtl="0"/>
                      <a:r>
                        <a:rPr lang="fr-FR"/>
                        <a:t>Vérifie les informations de couche 3 d'une interface</a:t>
                      </a:r>
                    </a:p>
                  </a:txBody>
                  <a:tcPr/>
                </a:tc>
                <a:extLst>
                  <a:ext uri="{0D108BD9-81ED-4DB2-BD59-A6C34878D82A}">
                    <a16:rowId xmlns:a16="http://schemas.microsoft.com/office/drawing/2014/main" val="1308024001"/>
                  </a:ext>
                </a:extLst>
              </a:tr>
              <a:tr h="370840">
                <a:tc>
                  <a:txBody>
                    <a:bodyPr/>
                    <a:lstStyle/>
                    <a:p>
                      <a:pPr rtl="0"/>
                      <a:r>
                        <a:rPr lang="fr-FR"/>
                        <a:t>show arp</a:t>
                      </a:r>
                    </a:p>
                  </a:txBody>
                  <a:tcPr/>
                </a:tc>
                <a:tc>
                  <a:txBody>
                    <a:bodyPr/>
                    <a:lstStyle/>
                    <a:p>
                      <a:pPr rtl="0"/>
                      <a:r>
                        <a:rPr lang="fr-FR"/>
                        <a:t>Vérifie la liste des hôtes connus sur les réseaux locaux Ethernet.</a:t>
                      </a:r>
                    </a:p>
                  </a:txBody>
                  <a:tcPr/>
                </a:tc>
                <a:extLst>
                  <a:ext uri="{0D108BD9-81ED-4DB2-BD59-A6C34878D82A}">
                    <a16:rowId xmlns:a16="http://schemas.microsoft.com/office/drawing/2014/main" val="2805593407"/>
                  </a:ext>
                </a:extLst>
              </a:tr>
              <a:tr h="370840">
                <a:tc>
                  <a:txBody>
                    <a:bodyPr/>
                    <a:lstStyle/>
                    <a:p>
                      <a:pPr rtl="0"/>
                      <a:r>
                        <a:rPr lang="fr-FR"/>
                        <a:t>show ip route</a:t>
                      </a:r>
                    </a:p>
                  </a:txBody>
                  <a:tcPr/>
                </a:tc>
                <a:tc>
                  <a:txBody>
                    <a:bodyPr/>
                    <a:lstStyle/>
                    <a:p>
                      <a:pPr rtl="0"/>
                      <a:r>
                        <a:rPr lang="fr-FR"/>
                        <a:t>Vérifie les informations de routage de couche 3</a:t>
                      </a:r>
                    </a:p>
                  </a:txBody>
                  <a:tcPr/>
                </a:tc>
                <a:extLst>
                  <a:ext uri="{0D108BD9-81ED-4DB2-BD59-A6C34878D82A}">
                    <a16:rowId xmlns:a16="http://schemas.microsoft.com/office/drawing/2014/main" val="2189178930"/>
                  </a:ext>
                </a:extLst>
              </a:tr>
              <a:tr h="370840">
                <a:tc>
                  <a:txBody>
                    <a:bodyPr/>
                    <a:lstStyle/>
                    <a:p>
                      <a:pPr rtl="0"/>
                      <a:r>
                        <a:rPr lang="fr-FR"/>
                        <a:t>show protocols</a:t>
                      </a:r>
                    </a:p>
                  </a:txBody>
                  <a:tcPr/>
                </a:tc>
                <a:tc>
                  <a:txBody>
                    <a:bodyPr/>
                    <a:lstStyle/>
                    <a:p>
                      <a:pPr rtl="0"/>
                      <a:r>
                        <a:rPr lang="fr-FR"/>
                        <a:t>Vérifie quels protocoles sont opérationnels</a:t>
                      </a:r>
                    </a:p>
                  </a:txBody>
                  <a:tcPr/>
                </a:tc>
                <a:extLst>
                  <a:ext uri="{0D108BD9-81ED-4DB2-BD59-A6C34878D82A}">
                    <a16:rowId xmlns:a16="http://schemas.microsoft.com/office/drawing/2014/main" val="1028142805"/>
                  </a:ext>
                </a:extLst>
              </a:tr>
              <a:tr h="370840">
                <a:tc>
                  <a:txBody>
                    <a:bodyPr/>
                    <a:lstStyle/>
                    <a:p>
                      <a:pPr rtl="0"/>
                      <a:r>
                        <a:rPr lang="fr-FR"/>
                        <a:t>show version</a:t>
                      </a:r>
                    </a:p>
                  </a:txBody>
                  <a:tcPr/>
                </a:tc>
                <a:tc>
                  <a:txBody>
                    <a:bodyPr/>
                    <a:lstStyle/>
                    <a:p>
                      <a:pPr rtl="0"/>
                      <a:r>
                        <a:rPr lang="fr-FR"/>
                        <a:t>Vérifie la mémoire, les interfaces et les licences du périphérique</a:t>
                      </a:r>
                    </a:p>
                  </a:txBody>
                  <a:tcPr/>
                </a:tc>
                <a:extLst>
                  <a:ext uri="{0D108BD9-81ED-4DB2-BD59-A6C34878D82A}">
                    <a16:rowId xmlns:a16="http://schemas.microsoft.com/office/drawing/2014/main" val="3332621555"/>
                  </a:ext>
                </a:extLst>
              </a:tr>
            </a:tbl>
          </a:graphicData>
        </a:graphic>
      </p:graphicFrame>
    </p:spTree>
    <p:extLst>
      <p:ext uri="{BB962C8B-B14F-4D97-AF65-F5344CB8AC3E}">
        <p14:creationId xmlns:p14="http://schemas.microsoft.com/office/powerpoint/2010/main" val="3414150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de l'hôte et de l'IOS</a:t>
            </a:r>
            <a:br>
              <a:rPr lang="en-US" dirty="0"/>
            </a:br>
            <a:r>
              <a:rPr lang="fr-FR" sz="2400"/>
              <a:t>La commande show cdp neighbors</a:t>
            </a:r>
          </a:p>
        </p:txBody>
      </p:sp>
      <p:sp>
        <p:nvSpPr>
          <p:cNvPr id="4" name="Content Placeholder 3">
            <a:extLst>
              <a:ext uri="{FF2B5EF4-FFF2-40B4-BE49-F238E27FC236}">
                <a16:creationId xmlns:a16="http://schemas.microsoft.com/office/drawing/2014/main" id="{682697CA-53E5-4917-B256-83476300494D}"/>
              </a:ext>
            </a:extLst>
          </p:cNvPr>
          <p:cNvSpPr>
            <a:spLocks noGrp="1"/>
          </p:cNvSpPr>
          <p:nvPr>
            <p:ph idx="1"/>
          </p:nvPr>
        </p:nvSpPr>
        <p:spPr>
          <a:xfrm>
            <a:off x="152400" y="731837"/>
            <a:ext cx="8602319" cy="2782888"/>
          </a:xfrm>
        </p:spPr>
        <p:txBody>
          <a:bodyPr/>
          <a:lstStyle/>
          <a:p>
            <a:pPr marL="0" indent="0" algn="l" rtl="0"/>
            <a:r>
              <a:rPr lang="fr-FR" sz="1600">
                <a:solidFill>
                  <a:srgbClr val="000000"/>
                </a:solidFill>
              </a:rPr>
              <a:t>Le protocole CDP fournit les informations suivantes concernant chaque périphérique CDP voisin:</a:t>
            </a:r>
          </a:p>
          <a:p>
            <a:pPr marL="415985" lvl="1" indent="-342900" rtl="0">
              <a:buFont typeface="Arial" panose="020B0604020202020204" pitchFamily="34" charset="0"/>
              <a:buChar char="•"/>
            </a:pPr>
            <a:r>
              <a:rPr lang="fr-FR" sz="1600" b="1">
                <a:solidFill>
                  <a:srgbClr val="000000"/>
                </a:solidFill>
              </a:rPr>
              <a:t>Identificateurs de périphérique</a:t>
            </a:r>
            <a:r>
              <a:rPr lang="fr-FR" sz="1600">
                <a:solidFill>
                  <a:srgbClr val="000000"/>
                </a:solidFill>
              </a:rPr>
              <a:t> - nom d'hôte configuré d'un commutateur, d'un routeur ou d'un autre périphérique</a:t>
            </a:r>
          </a:p>
          <a:p>
            <a:pPr marL="415985" lvl="1" indent="-342900" rtl="0">
              <a:buFont typeface="Arial" panose="020B0604020202020204" pitchFamily="34" charset="0"/>
              <a:buChar char="•"/>
            </a:pPr>
            <a:r>
              <a:rPr lang="fr-FR" sz="1600" b="1">
                <a:solidFill>
                  <a:srgbClr val="000000"/>
                </a:solidFill>
              </a:rPr>
              <a:t>Liste d'adresses</a:t>
            </a:r>
            <a:r>
              <a:rPr lang="fr-FR" sz="1600">
                <a:solidFill>
                  <a:srgbClr val="000000"/>
                </a:solidFill>
              </a:rPr>
              <a:t> - jusqu'à une adresse de couche réseau pour chaque protocole pris en charge.</a:t>
            </a:r>
          </a:p>
          <a:p>
            <a:pPr marL="415985" lvl="1" indent="-342900" rtl="0">
              <a:buFont typeface="Arial" panose="020B0604020202020204" pitchFamily="34" charset="0"/>
              <a:buChar char="•"/>
            </a:pPr>
            <a:r>
              <a:rPr lang="fr-FR" sz="1600" b="1">
                <a:solidFill>
                  <a:srgbClr val="000000"/>
                </a:solidFill>
              </a:rPr>
              <a:t>Identificateur de port</a:t>
            </a:r>
            <a:r>
              <a:rPr lang="fr-FR" sz="1600">
                <a:solidFill>
                  <a:srgbClr val="000000"/>
                </a:solidFill>
              </a:rPr>
              <a:t> - le nom du port local et distant sous la forme d'une chaîne de caractères ASCII, comme FastEthernet 0/0.</a:t>
            </a:r>
          </a:p>
          <a:p>
            <a:pPr marL="415985" lvl="1" indent="-342900" rtl="0">
              <a:buFont typeface="Arial" panose="020B0604020202020204" pitchFamily="34" charset="0"/>
              <a:buChar char="•"/>
            </a:pPr>
            <a:r>
              <a:rPr lang="fr-FR" sz="1600" b="1">
                <a:solidFill>
                  <a:srgbClr val="000000"/>
                </a:solidFill>
              </a:rPr>
              <a:t>Liste des capacités</a:t>
            </a:r>
            <a:r>
              <a:rPr lang="fr-FR" sz="1600">
                <a:solidFill>
                  <a:srgbClr val="000000"/>
                </a:solidFill>
              </a:rPr>
              <a:t> : si un périphérique spécifique est un commutateur de couche 2 ou un commutateur de couche 3</a:t>
            </a:r>
          </a:p>
          <a:p>
            <a:pPr marL="415985" lvl="1" indent="-342900" rtl="0">
              <a:buFont typeface="Arial" panose="020B0604020202020204" pitchFamily="34" charset="0"/>
              <a:buChar char="•"/>
            </a:pPr>
            <a:r>
              <a:rPr lang="fr-FR" sz="1600" b="1">
                <a:solidFill>
                  <a:srgbClr val="000000"/>
                </a:solidFill>
              </a:rPr>
              <a:t>Plate-forme</a:t>
            </a:r>
            <a:r>
              <a:rPr lang="fr-FR" sz="1600">
                <a:solidFill>
                  <a:srgbClr val="000000"/>
                </a:solidFill>
              </a:rPr>
              <a:t> - la plate-forme matérielle de l'appareil</a:t>
            </a:r>
          </a:p>
          <a:p>
            <a:pPr marL="73085" lvl="1" indent="0" rtl="0">
              <a:buNone/>
            </a:pPr>
            <a:r>
              <a:rPr lang="fr-FR" sz="1600">
                <a:solidFill>
                  <a:srgbClr val="000000"/>
                </a:solidFill>
              </a:rPr>
              <a:t>La commande </a:t>
            </a:r>
            <a:r>
              <a:rPr lang="fr-FR" sz="1600" b="1">
                <a:solidFill>
                  <a:srgbClr val="000000"/>
                </a:solidFill>
              </a:rPr>
              <a:t>show cdp neighbors detail</a:t>
            </a:r>
            <a:r>
              <a:rPr lang="fr-FR" sz="1600">
                <a:solidFill>
                  <a:srgbClr val="000000"/>
                </a:solidFill>
              </a:rPr>
              <a:t> indique l'adresse IP d'un périphérique voisin.</a:t>
            </a:r>
          </a:p>
        </p:txBody>
      </p:sp>
      <p:pic>
        <p:nvPicPr>
          <p:cNvPr id="5" name="Picture 4">
            <a:extLst>
              <a:ext uri="{FF2B5EF4-FFF2-40B4-BE49-F238E27FC236}">
                <a16:creationId xmlns:a16="http://schemas.microsoft.com/office/drawing/2014/main" id="{A3AB24B0-9083-40E2-B530-7804CE5CE215}"/>
              </a:ext>
            </a:extLst>
          </p:cNvPr>
          <p:cNvPicPr>
            <a:picLocks noChangeAspect="1"/>
          </p:cNvPicPr>
          <p:nvPr/>
        </p:nvPicPr>
        <p:blipFill>
          <a:blip r:embed="rId3"/>
          <a:stretch>
            <a:fillRect/>
          </a:stretch>
        </p:blipFill>
        <p:spPr>
          <a:xfrm>
            <a:off x="1816394" y="3328959"/>
            <a:ext cx="4712700" cy="1471353"/>
          </a:xfrm>
          <a:prstGeom prst="rect">
            <a:avLst/>
          </a:prstGeom>
        </p:spPr>
      </p:pic>
    </p:spTree>
    <p:extLst>
      <p:ext uri="{BB962C8B-B14F-4D97-AF65-F5344CB8AC3E}">
        <p14:creationId xmlns:p14="http://schemas.microsoft.com/office/powerpoint/2010/main" val="3749167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hôtes et IOS</a:t>
            </a:r>
            <a:br>
              <a:rPr lang="en-US" dirty="0"/>
            </a:br>
            <a:r>
              <a:rPr lang="fr-FR" sz="2400"/>
              <a:t>La commande show ip interface brief</a:t>
            </a:r>
          </a:p>
        </p:txBody>
      </p:sp>
      <p:sp>
        <p:nvSpPr>
          <p:cNvPr id="6" name="Content Placeholder 5">
            <a:extLst>
              <a:ext uri="{FF2B5EF4-FFF2-40B4-BE49-F238E27FC236}">
                <a16:creationId xmlns:a16="http://schemas.microsoft.com/office/drawing/2014/main" id="{07860DBB-DE49-4AE4-8013-02A3A77F3FF2}"/>
              </a:ext>
            </a:extLst>
          </p:cNvPr>
          <p:cNvSpPr>
            <a:spLocks noGrp="1"/>
          </p:cNvSpPr>
          <p:nvPr>
            <p:ph idx="1"/>
          </p:nvPr>
        </p:nvSpPr>
        <p:spPr>
          <a:xfrm>
            <a:off x="474662" y="731838"/>
            <a:ext cx="8280057" cy="1030962"/>
          </a:xfrm>
        </p:spPr>
        <p:txBody>
          <a:bodyPr/>
          <a:lstStyle/>
          <a:p>
            <a:pPr marL="0" indent="0" algn="l" rtl="0"/>
            <a:r>
              <a:rPr lang="fr-FR" sz="1600">
                <a:solidFill>
                  <a:srgbClr val="000000"/>
                </a:solidFill>
              </a:rPr>
              <a:t>Pour vérifier les interfaces d'un routeur, la commande </a:t>
            </a:r>
            <a:r>
              <a:rPr lang="fr-FR" sz="1600" b="1">
                <a:solidFill>
                  <a:srgbClr val="000000"/>
                </a:solidFill>
              </a:rPr>
              <a:t>show ip interface brief</a:t>
            </a:r>
            <a:r>
              <a:rPr lang="fr-FR" sz="1600">
                <a:solidFill>
                  <a:srgbClr val="000000"/>
                </a:solidFill>
              </a:rPr>
              <a:t> est l'une des plus utilisées. Cette commande est souvent préférée à la commande </a:t>
            </a:r>
            <a:r>
              <a:rPr lang="fr-FR" sz="1600" b="1">
                <a:solidFill>
                  <a:srgbClr val="000000"/>
                </a:solidFill>
              </a:rPr>
              <a:t>show ip interface</a:t>
            </a:r>
            <a:r>
              <a:rPr lang="fr-FR" sz="1600">
                <a:solidFill>
                  <a:srgbClr val="000000"/>
                </a:solidFill>
              </a:rPr>
              <a:t>, car ses résultats sont plus abrégés. Elle fournit un résumé des informations clés pour toutes les interfaces réseau d'un routeur.</a:t>
            </a:r>
          </a:p>
        </p:txBody>
      </p:sp>
      <p:pic>
        <p:nvPicPr>
          <p:cNvPr id="7" name="Picture 6">
            <a:extLst>
              <a:ext uri="{FF2B5EF4-FFF2-40B4-BE49-F238E27FC236}">
                <a16:creationId xmlns:a16="http://schemas.microsoft.com/office/drawing/2014/main" id="{F0647FC5-ABF0-438E-A9BB-833147EAD8E9}"/>
              </a:ext>
            </a:extLst>
          </p:cNvPr>
          <p:cNvPicPr>
            <a:picLocks noChangeAspect="1"/>
          </p:cNvPicPr>
          <p:nvPr/>
        </p:nvPicPr>
        <p:blipFill>
          <a:blip r:embed="rId3"/>
          <a:stretch>
            <a:fillRect/>
          </a:stretch>
        </p:blipFill>
        <p:spPr>
          <a:xfrm>
            <a:off x="474662" y="1762799"/>
            <a:ext cx="5019387" cy="1495296"/>
          </a:xfrm>
          <a:prstGeom prst="rect">
            <a:avLst/>
          </a:prstGeom>
        </p:spPr>
      </p:pic>
      <p:pic>
        <p:nvPicPr>
          <p:cNvPr id="8" name="Picture 7">
            <a:extLst>
              <a:ext uri="{FF2B5EF4-FFF2-40B4-BE49-F238E27FC236}">
                <a16:creationId xmlns:a16="http://schemas.microsoft.com/office/drawing/2014/main" id="{CAD498DC-FF3F-4E29-A019-771BE1DEF03D}"/>
              </a:ext>
            </a:extLst>
          </p:cNvPr>
          <p:cNvPicPr>
            <a:picLocks noChangeAspect="1"/>
          </p:cNvPicPr>
          <p:nvPr/>
        </p:nvPicPr>
        <p:blipFill>
          <a:blip r:embed="rId4"/>
          <a:stretch>
            <a:fillRect/>
          </a:stretch>
        </p:blipFill>
        <p:spPr>
          <a:xfrm>
            <a:off x="3367520" y="3258095"/>
            <a:ext cx="5202382" cy="1260943"/>
          </a:xfrm>
          <a:prstGeom prst="rect">
            <a:avLst/>
          </a:prstGeom>
        </p:spPr>
      </p:pic>
    </p:spTree>
    <p:extLst>
      <p:ext uri="{BB962C8B-B14F-4D97-AF65-F5344CB8AC3E}">
        <p14:creationId xmlns:p14="http://schemas.microsoft.com/office/powerpoint/2010/main" val="2648004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des commandes hôte et IOS — La commande show version</a:t>
            </a:r>
          </a:p>
        </p:txBody>
      </p:sp>
      <p:sp>
        <p:nvSpPr>
          <p:cNvPr id="4" name="Content Placeholder 3">
            <a:extLst>
              <a:ext uri="{FF2B5EF4-FFF2-40B4-BE49-F238E27FC236}">
                <a16:creationId xmlns:a16="http://schemas.microsoft.com/office/drawing/2014/main" id="{C6DE4AD6-E143-4B01-BE26-E96A94A91232}"/>
              </a:ext>
            </a:extLst>
          </p:cNvPr>
          <p:cNvSpPr>
            <a:spLocks noGrp="1"/>
          </p:cNvSpPr>
          <p:nvPr>
            <p:ph idx="1"/>
          </p:nvPr>
        </p:nvSpPr>
        <p:spPr>
          <a:xfrm>
            <a:off x="474662" y="895927"/>
            <a:ext cx="8280057" cy="3525807"/>
          </a:xfrm>
        </p:spPr>
        <p:txBody>
          <a:bodyPr/>
          <a:lstStyle/>
          <a:p>
            <a:pPr marL="0" indent="0" algn="l" rtl="0"/>
            <a:r>
              <a:rPr lang="fr-FR" sz="1600">
                <a:solidFill>
                  <a:srgbClr val="000000"/>
                </a:solidFill>
              </a:rPr>
              <a:t>Cette vidéo montrera l'utilisation de la commande show version pour afficher des informations sur le routeur.</a:t>
            </a:r>
          </a:p>
        </p:txBody>
      </p:sp>
    </p:spTree>
    <p:extLst>
      <p:ext uri="{BB962C8B-B14F-4D97-AF65-F5344CB8AC3E}">
        <p14:creationId xmlns:p14="http://schemas.microsoft.com/office/powerpoint/2010/main" val="858778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Commandes d'hôte et IOS</a:t>
            </a:r>
            <a:br>
              <a:rPr lang="en-US" dirty="0"/>
            </a:br>
            <a:r>
              <a:rPr lang="fr-FR" sz="2400"/>
              <a:t>Packet Tracer - Analyser le résultat des commandes Show</a:t>
            </a:r>
          </a:p>
        </p:txBody>
      </p:sp>
      <p:sp>
        <p:nvSpPr>
          <p:cNvPr id="4" name="Content Placeholder 3">
            <a:extLst>
              <a:ext uri="{FF2B5EF4-FFF2-40B4-BE49-F238E27FC236}">
                <a16:creationId xmlns:a16="http://schemas.microsoft.com/office/drawing/2014/main" id="{C6DE4AD6-E143-4B01-BE26-E96A94A91232}"/>
              </a:ext>
            </a:extLst>
          </p:cNvPr>
          <p:cNvSpPr>
            <a:spLocks noGrp="1"/>
          </p:cNvSpPr>
          <p:nvPr>
            <p:ph idx="1"/>
          </p:nvPr>
        </p:nvSpPr>
        <p:spPr>
          <a:xfrm>
            <a:off x="474662" y="895927"/>
            <a:ext cx="8280057" cy="3525807"/>
          </a:xfrm>
        </p:spPr>
        <p:txBody>
          <a:bodyPr/>
          <a:lstStyle/>
          <a:p>
            <a:pPr marL="0" indent="0" algn="l" rtl="0"/>
            <a:r>
              <a:rPr lang="fr-FR" sz="1600">
                <a:solidFill>
                  <a:srgbClr val="000000"/>
                </a:solidFill>
              </a:rPr>
              <a:t>Cet exercice a pour objectif de vous aider à mieux maîtriser les commandes </a:t>
            </a:r>
            <a:r>
              <a:rPr lang="fr-FR" sz="1600" b="1">
                <a:solidFill>
                  <a:srgbClr val="000000"/>
                </a:solidFill>
              </a:rPr>
              <a:t>show</a:t>
            </a:r>
            <a:r>
              <a:rPr lang="fr-FR" sz="1600">
                <a:solidFill>
                  <a:srgbClr val="000000"/>
                </a:solidFill>
              </a:rPr>
              <a:t> du routeur. Vous n'avez pas besoin d'effectuer la configuration. Examinez plutôt le résultat de plusieurs commandes show.</a:t>
            </a:r>
          </a:p>
        </p:txBody>
      </p:sp>
    </p:spTree>
    <p:extLst>
      <p:ext uri="{BB962C8B-B14F-4D97-AF65-F5344CB8AC3E}">
        <p14:creationId xmlns:p14="http://schemas.microsoft.com/office/powerpoint/2010/main" val="489548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17.6 – Méthodologie de dépannage</a:t>
            </a:r>
          </a:p>
        </p:txBody>
      </p:sp>
    </p:spTree>
    <p:custDataLst>
      <p:tags r:id="rId1"/>
    </p:custDataLst>
    <p:extLst>
      <p:ext uri="{BB962C8B-B14F-4D97-AF65-F5344CB8AC3E}">
        <p14:creationId xmlns:p14="http://schemas.microsoft.com/office/powerpoint/2010/main" val="2608388123"/>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dirty="0"/>
            </a:br>
            <a:r>
              <a:rPr lang="fr-FR" sz="2400"/>
              <a:t>Méthodes de dépannage de base</a:t>
            </a:r>
          </a:p>
        </p:txBody>
      </p:sp>
      <p:graphicFrame>
        <p:nvGraphicFramePr>
          <p:cNvPr id="6" name="Table 6">
            <a:extLst>
              <a:ext uri="{FF2B5EF4-FFF2-40B4-BE49-F238E27FC236}">
                <a16:creationId xmlns:a16="http://schemas.microsoft.com/office/drawing/2014/main" id="{FCB8A362-58F7-4A60-8CA1-C114AA46E938}"/>
              </a:ext>
            </a:extLst>
          </p:cNvPr>
          <p:cNvGraphicFramePr>
            <a:graphicFrameLocks noGrp="1"/>
          </p:cNvGraphicFramePr>
          <p:nvPr>
            <p:extLst>
              <p:ext uri="{D42A27DB-BD31-4B8C-83A1-F6EECF244321}">
                <p14:modId xmlns:p14="http://schemas.microsoft.com/office/powerpoint/2010/main" val="3134048965"/>
              </p:ext>
            </p:extLst>
          </p:nvPr>
        </p:nvGraphicFramePr>
        <p:xfrm>
          <a:off x="332510" y="637310"/>
          <a:ext cx="8506690" cy="4099728"/>
        </p:xfrm>
        <a:graphic>
          <a:graphicData uri="http://schemas.openxmlformats.org/drawingml/2006/table">
            <a:tbl>
              <a:tblPr firstRow="1" bandRow="1">
                <a:tableStyleId>{5C22544A-7EE6-4342-B048-85BDC9FD1C3A}</a:tableStyleId>
              </a:tblPr>
              <a:tblGrid>
                <a:gridCol w="3038763">
                  <a:extLst>
                    <a:ext uri="{9D8B030D-6E8A-4147-A177-3AD203B41FA5}">
                      <a16:colId xmlns:a16="http://schemas.microsoft.com/office/drawing/2014/main" val="2245074904"/>
                    </a:ext>
                  </a:extLst>
                </a:gridCol>
                <a:gridCol w="5467927">
                  <a:extLst>
                    <a:ext uri="{9D8B030D-6E8A-4147-A177-3AD203B41FA5}">
                      <a16:colId xmlns:a16="http://schemas.microsoft.com/office/drawing/2014/main" val="1707349653"/>
                    </a:ext>
                  </a:extLst>
                </a:gridCol>
              </a:tblGrid>
              <a:tr h="338947">
                <a:tc>
                  <a:txBody>
                    <a:bodyPr/>
                    <a:lstStyle/>
                    <a:p>
                      <a:pPr algn="l" rtl="0" fontAlgn="ctr"/>
                      <a:r>
                        <a:rPr lang="fr-FR" sz="1200">
                          <a:effectLst/>
                        </a:rPr>
                        <a:t>Étape</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972381799"/>
                  </a:ext>
                </a:extLst>
              </a:tr>
              <a:tr h="588515">
                <a:tc>
                  <a:txBody>
                    <a:bodyPr/>
                    <a:lstStyle/>
                    <a:p>
                      <a:pPr rtl="0" fontAlgn="ctr"/>
                      <a:r>
                        <a:rPr lang="fr-FR" sz="1200" b="1">
                          <a:effectLst/>
                        </a:rPr>
                        <a:t>Étape 1. Identifier le problème</a:t>
                      </a:r>
                    </a:p>
                  </a:txBody>
                  <a:tcPr marL="47625" marR="47625" marT="47625" marB="47625" anchor="ctr"/>
                </a:tc>
                <a:tc>
                  <a:txBody>
                    <a:bodyPr/>
                    <a:lstStyle/>
                    <a:p>
                      <a:pPr rtl="0" fontAlgn="ctr">
                        <a:buFont typeface="Arial" panose="020B0604020202020204" pitchFamily="34" charset="0"/>
                        <a:buChar char="•"/>
                      </a:pPr>
                      <a:r>
                        <a:rPr lang="fr-FR" sz="1200" b="0">
                          <a:effectLst/>
                        </a:rPr>
                        <a:t>La première étape de la procédure de dépannage.</a:t>
                      </a:r>
                    </a:p>
                    <a:p>
                      <a:pPr rtl="0" fontAlgn="ctr">
                        <a:buFont typeface="Arial" panose="020B0604020202020204" pitchFamily="34" charset="0"/>
                        <a:buChar char="•"/>
                      </a:pPr>
                      <a:r>
                        <a:rPr lang="fr-FR" sz="1200" b="0">
                          <a:effectLst/>
                        </a:rPr>
                        <a:t>Si des outils peuvent être utilisés à cette étape, une conversation avec l'utilisateur est souvent très utile.</a:t>
                      </a:r>
                    </a:p>
                  </a:txBody>
                  <a:tcPr marL="47625" marR="47625" marT="47625" marB="47625" anchor="ctr"/>
                </a:tc>
                <a:extLst>
                  <a:ext uri="{0D108BD9-81ED-4DB2-BD59-A6C34878D82A}">
                    <a16:rowId xmlns:a16="http://schemas.microsoft.com/office/drawing/2014/main" val="1578081030"/>
                  </a:ext>
                </a:extLst>
              </a:tr>
              <a:tr h="421363">
                <a:tc>
                  <a:txBody>
                    <a:bodyPr/>
                    <a:lstStyle/>
                    <a:p>
                      <a:pPr rtl="0" fontAlgn="ctr"/>
                      <a:r>
                        <a:rPr lang="fr-FR" sz="1200" b="1">
                          <a:effectLst/>
                        </a:rPr>
                        <a:t>Étape 2. Élaborer une théorie des causes probables</a:t>
                      </a:r>
                    </a:p>
                  </a:txBody>
                  <a:tcPr marL="47625" marR="47625" marT="47625" marB="47625" anchor="ctr"/>
                </a:tc>
                <a:tc>
                  <a:txBody>
                    <a:bodyPr/>
                    <a:lstStyle/>
                    <a:p>
                      <a:pPr rtl="0" fontAlgn="ctr">
                        <a:buFont typeface="Arial" panose="020B0604020202020204" pitchFamily="34" charset="0"/>
                        <a:buChar char="•"/>
                      </a:pPr>
                      <a:r>
                        <a:rPr lang="fr-FR" sz="1200" b="0">
                          <a:effectLst/>
                        </a:rPr>
                        <a:t>Une fois le problème identifié, essayez d'établir une théorie des causes probables.</a:t>
                      </a:r>
                    </a:p>
                    <a:p>
                      <a:pPr rtl="0" fontAlgn="ctr">
                        <a:buFont typeface="Arial" panose="020B0604020202020204" pitchFamily="34" charset="0"/>
                        <a:buChar char="•"/>
                      </a:pPr>
                      <a:r>
                        <a:rPr lang="fr-FR" sz="1200" b="0">
                          <a:effectLst/>
                        </a:rPr>
                        <a:t>Cette étape fait généralement naître plusieurs causes probables.</a:t>
                      </a:r>
                    </a:p>
                  </a:txBody>
                  <a:tcPr marL="47625" marR="47625" marT="47625" marB="47625" anchor="ctr"/>
                </a:tc>
                <a:extLst>
                  <a:ext uri="{0D108BD9-81ED-4DB2-BD59-A6C34878D82A}">
                    <a16:rowId xmlns:a16="http://schemas.microsoft.com/office/drawing/2014/main" val="3071355853"/>
                  </a:ext>
                </a:extLst>
              </a:tr>
              <a:tr h="1089971">
                <a:tc>
                  <a:txBody>
                    <a:bodyPr/>
                    <a:lstStyle/>
                    <a:p>
                      <a:pPr rtl="0" fontAlgn="ctr"/>
                      <a:r>
                        <a:rPr lang="fr-FR" sz="1200" b="1">
                          <a:effectLst/>
                        </a:rPr>
                        <a:t>Étape 3. Tester la théorie pour déterminer la cause</a:t>
                      </a:r>
                    </a:p>
                  </a:txBody>
                  <a:tcPr marL="47625" marR="47625" marT="47625" marB="47625" anchor="ctr"/>
                </a:tc>
                <a:tc>
                  <a:txBody>
                    <a:bodyPr/>
                    <a:lstStyle/>
                    <a:p>
                      <a:pPr rtl="0" fontAlgn="ctr">
                        <a:buFont typeface="Arial" panose="020B0604020202020204" pitchFamily="34" charset="0"/>
                        <a:buChar char="•"/>
                      </a:pPr>
                      <a:r>
                        <a:rPr lang="fr-FR" sz="1200" b="0">
                          <a:effectLst/>
                        </a:rPr>
                        <a:t>En fonction des causes probables, testez vos théories afin de dégager la véritable cause du problème.</a:t>
                      </a:r>
                    </a:p>
                    <a:p>
                      <a:pPr rtl="0" fontAlgn="ctr">
                        <a:buFont typeface="Arial" panose="020B0604020202020204" pitchFamily="34" charset="0"/>
                        <a:buChar char="•"/>
                      </a:pPr>
                      <a:r>
                        <a:rPr lang="fr-FR" sz="1200" b="0">
                          <a:effectLst/>
                        </a:rPr>
                        <a:t>Un technicien peut alors appliquer une rapide procédure et voir si cela permet de résoudre le problème.</a:t>
                      </a:r>
                    </a:p>
                    <a:p>
                      <a:pPr rtl="0" fontAlgn="ctr">
                        <a:buFont typeface="Arial" panose="020B0604020202020204" pitchFamily="34" charset="0"/>
                        <a:buChar char="•"/>
                      </a:pPr>
                      <a:r>
                        <a:rPr lang="fr-FR" sz="1200" b="0">
                          <a:effectLst/>
                        </a:rPr>
                        <a:t>Si une procédure rapide ne permet pas de résoudre le problème, il peut être nécessaire d'effectuer des recherches complémentaires en vue de déterminer la cause exacte.</a:t>
                      </a:r>
                    </a:p>
                  </a:txBody>
                  <a:tcPr marL="47625" marR="47625" marT="47625" marB="47625" anchor="ctr"/>
                </a:tc>
                <a:extLst>
                  <a:ext uri="{0D108BD9-81ED-4DB2-BD59-A6C34878D82A}">
                    <a16:rowId xmlns:a16="http://schemas.microsoft.com/office/drawing/2014/main" val="2284438502"/>
                  </a:ext>
                </a:extLst>
              </a:tr>
              <a:tr h="421363">
                <a:tc>
                  <a:txBody>
                    <a:bodyPr/>
                    <a:lstStyle/>
                    <a:p>
                      <a:pPr rtl="0" fontAlgn="ctr"/>
                      <a:r>
                        <a:rPr lang="fr-FR" sz="1200" b="1">
                          <a:effectLst/>
                        </a:rPr>
                        <a:t>Étape 4. Établir un plan d'action pour résoudre le problème et implémenter la solution</a:t>
                      </a:r>
                    </a:p>
                  </a:txBody>
                  <a:tcPr marL="47625" marR="47625" marT="47625" marB="47625" anchor="ctr"/>
                </a:tc>
                <a:tc>
                  <a:txBody>
                    <a:bodyPr/>
                    <a:lstStyle/>
                    <a:p>
                      <a:pPr rtl="0" fontAlgn="ctr"/>
                      <a:r>
                        <a:rPr lang="fr-FR" sz="1200" b="0">
                          <a:effectLst/>
                        </a:rPr>
                        <a:t>Après avoir déterminé la cause exacte du problème, établissez un plan d'action en vue de le résoudre en implémentant la solution.</a:t>
                      </a:r>
                    </a:p>
                  </a:txBody>
                  <a:tcPr marL="47625" marR="47625" marT="47625" marB="47625" anchor="ctr"/>
                </a:tc>
                <a:extLst>
                  <a:ext uri="{0D108BD9-81ED-4DB2-BD59-A6C34878D82A}">
                    <a16:rowId xmlns:a16="http://schemas.microsoft.com/office/drawing/2014/main" val="2107132597"/>
                  </a:ext>
                </a:extLst>
              </a:tr>
              <a:tr h="421363">
                <a:tc>
                  <a:txBody>
                    <a:bodyPr/>
                    <a:lstStyle/>
                    <a:p>
                      <a:pPr rtl="0" fontAlgn="ctr"/>
                      <a:r>
                        <a:rPr lang="fr-FR" sz="1200" b="1">
                          <a:effectLst/>
                        </a:rPr>
                        <a:t>Étape 5. Vérifier la solution et mettre en œuvre des mesures préventives</a:t>
                      </a:r>
                    </a:p>
                  </a:txBody>
                  <a:tcPr marL="47625" marR="47625" marT="47625" marB="47625" anchor="ctr"/>
                </a:tc>
                <a:tc>
                  <a:txBody>
                    <a:bodyPr/>
                    <a:lstStyle/>
                    <a:p>
                      <a:pPr rtl="0" fontAlgn="ctr">
                        <a:buFont typeface="Arial" panose="020B0604020202020204" pitchFamily="34" charset="0"/>
                        <a:buChar char="•"/>
                      </a:pPr>
                      <a:r>
                        <a:rPr lang="fr-FR" sz="1200" b="0">
                          <a:effectLst/>
                        </a:rPr>
                        <a:t>Après avoir corrigé le problème, vérifiez la fonctionnalité complète.</a:t>
                      </a:r>
                    </a:p>
                    <a:p>
                      <a:pPr rtl="0" fontAlgn="ctr">
                        <a:buFont typeface="Arial" panose="020B0604020202020204" pitchFamily="34" charset="0"/>
                        <a:buChar char="•"/>
                      </a:pPr>
                      <a:r>
                        <a:rPr lang="fr-FR" sz="1200" b="0">
                          <a:effectLst/>
                        </a:rPr>
                        <a:t>le cas échéant, mettre en œuvre des mesures préventives.</a:t>
                      </a:r>
                    </a:p>
                  </a:txBody>
                  <a:tcPr marL="47625" marR="47625" marT="47625" marB="47625" anchor="ctr"/>
                </a:tc>
                <a:extLst>
                  <a:ext uri="{0D108BD9-81ED-4DB2-BD59-A6C34878D82A}">
                    <a16:rowId xmlns:a16="http://schemas.microsoft.com/office/drawing/2014/main" val="3499597970"/>
                  </a:ext>
                </a:extLst>
              </a:tr>
              <a:tr h="588515">
                <a:tc>
                  <a:txBody>
                    <a:bodyPr/>
                    <a:lstStyle/>
                    <a:p>
                      <a:pPr rtl="0" fontAlgn="ctr"/>
                      <a:r>
                        <a:rPr lang="fr-FR" sz="1200" b="1">
                          <a:effectLst/>
                        </a:rPr>
                        <a:t>Étape 6. Documenter les résultats des recherches et des actions entreprises</a:t>
                      </a:r>
                    </a:p>
                  </a:txBody>
                  <a:tcPr marL="47625" marR="47625" marT="47625" marB="47625" anchor="ctr"/>
                </a:tc>
                <a:tc>
                  <a:txBody>
                    <a:bodyPr/>
                    <a:lstStyle/>
                    <a:p>
                      <a:pPr rtl="0" fontAlgn="ctr">
                        <a:buFont typeface="Arial" panose="020B0604020202020204" pitchFamily="34" charset="0"/>
                        <a:buChar char="•"/>
                      </a:pPr>
                      <a:r>
                        <a:rPr lang="fr-FR" sz="1200" b="0">
                          <a:effectLst/>
                        </a:rPr>
                        <a:t>Au cours de la dernière étape du processus de dépannage, vous devez documenter les résultats de vos recherches ainsi que les actions entreprises.</a:t>
                      </a:r>
                    </a:p>
                    <a:p>
                      <a:pPr rtl="0" fontAlgn="ctr">
                        <a:buFont typeface="Arial" panose="020B0604020202020204" pitchFamily="34" charset="0"/>
                        <a:buChar char="•"/>
                      </a:pPr>
                      <a:r>
                        <a:rPr lang="fr-FR" sz="1200" b="0">
                          <a:effectLst/>
                        </a:rPr>
                        <a:t>Cette étape est très importante pour référence ultérieure.</a:t>
                      </a:r>
                    </a:p>
                  </a:txBody>
                  <a:tcPr marL="47625" marR="47625" marT="47625" marB="47625" anchor="ctr"/>
                </a:tc>
                <a:extLst>
                  <a:ext uri="{0D108BD9-81ED-4DB2-BD59-A6C34878D82A}">
                    <a16:rowId xmlns:a16="http://schemas.microsoft.com/office/drawing/2014/main" val="2247812322"/>
                  </a:ext>
                </a:extLst>
              </a:tr>
            </a:tbl>
          </a:graphicData>
        </a:graphic>
      </p:graphicFrame>
    </p:spTree>
    <p:extLst>
      <p:ext uri="{BB962C8B-B14F-4D97-AF65-F5344CB8AC3E}">
        <p14:creationId xmlns:p14="http://schemas.microsoft.com/office/powerpoint/2010/main" val="1865256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dirty="0"/>
            </a:br>
            <a:r>
              <a:rPr lang="fr-FR" sz="2400"/>
              <a:t>Résoudre ou transférer?</a:t>
            </a:r>
          </a:p>
        </p:txBody>
      </p:sp>
      <p:sp>
        <p:nvSpPr>
          <p:cNvPr id="5" name="Content Placeholder 4">
            <a:extLst>
              <a:ext uri="{FF2B5EF4-FFF2-40B4-BE49-F238E27FC236}">
                <a16:creationId xmlns:a16="http://schemas.microsoft.com/office/drawing/2014/main" id="{30C19F0F-DCFC-46F1-B6A1-E7B4560DF0CF}"/>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600">
                <a:solidFill>
                  <a:srgbClr val="000000"/>
                </a:solidFill>
              </a:rPr>
              <a:t>Dans certains cas, il peut s'avérer impossible de résoudre le problème immédiatement. Lorsqu'un problème nécessite la décision d'un responsable ou une certaine expertise, ou lorsque le technicien ne dispose pas des droits d'accès réseau requis, le problème doit être transféré à qui de droit.</a:t>
            </a:r>
          </a:p>
          <a:p>
            <a:pPr marL="342900" indent="-342900" algn="l" rtl="0">
              <a:buFont typeface="Arial" panose="020B0604020202020204" pitchFamily="34" charset="0"/>
              <a:buChar char="•"/>
            </a:pPr>
            <a:r>
              <a:rPr lang="fr-FR" sz="1600">
                <a:solidFill>
                  <a:srgbClr val="000000"/>
                </a:solidFill>
              </a:rPr>
              <a:t>La politique d'entreprise doit clairement établir les conditions de transfert d'un problème.</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92697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Dépannage Méthodologies</a:t>
            </a:r>
            <a:br>
              <a:rPr lang="en-US" dirty="0"/>
            </a:br>
            <a:r>
              <a:rPr lang="fr-FR" sz="2400"/>
              <a:t>La commande debug</a:t>
            </a:r>
          </a:p>
        </p:txBody>
      </p:sp>
      <p:sp>
        <p:nvSpPr>
          <p:cNvPr id="4" name="Content Placeholder 3">
            <a:extLst>
              <a:ext uri="{FF2B5EF4-FFF2-40B4-BE49-F238E27FC236}">
                <a16:creationId xmlns:a16="http://schemas.microsoft.com/office/drawing/2014/main" id="{055810E9-59A6-4F1D-9857-313BB3E519C4}"/>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400">
                <a:solidFill>
                  <a:srgbClr val="000000"/>
                </a:solidFill>
              </a:rPr>
              <a:t>La commande </a:t>
            </a:r>
            <a:r>
              <a:rPr lang="fr-FR" sz="1400" b="1">
                <a:solidFill>
                  <a:srgbClr val="000000"/>
                </a:solidFill>
              </a:rPr>
              <a:t>debug</a:t>
            </a:r>
            <a:r>
              <a:rPr lang="fr-FR" sz="1400">
                <a:solidFill>
                  <a:srgbClr val="000000"/>
                </a:solidFill>
              </a:rPr>
              <a:t> d'IOS permet à l'administrateur d'afficher ces messages en temps réel pour analyse. </a:t>
            </a:r>
          </a:p>
          <a:p>
            <a:pPr marL="342900" indent="-342900" algn="l" rtl="0">
              <a:buFont typeface="Arial" panose="020B0604020202020204" pitchFamily="34" charset="0"/>
              <a:buChar char="•"/>
            </a:pPr>
            <a:r>
              <a:rPr lang="fr-FR" sz="1400">
                <a:solidFill>
                  <a:srgbClr val="000000"/>
                </a:solidFill>
              </a:rPr>
              <a:t>Toutes les commandes </a:t>
            </a:r>
            <a:r>
              <a:rPr lang="fr-FR" sz="1400" b="1">
                <a:solidFill>
                  <a:srgbClr val="000000"/>
                </a:solidFill>
              </a:rPr>
              <a:t>debug</a:t>
            </a:r>
            <a:r>
              <a:rPr lang="fr-FR" sz="1400">
                <a:solidFill>
                  <a:srgbClr val="000000"/>
                </a:solidFill>
              </a:rPr>
              <a:t> sont entrées en mode d'exécution privilégié. Le système Cisco IOS permet d'affiner les résultats de la commande </a:t>
            </a:r>
            <a:r>
              <a:rPr lang="fr-FR" sz="1400" b="1">
                <a:solidFill>
                  <a:srgbClr val="000000"/>
                </a:solidFill>
              </a:rPr>
              <a:t>debug</a:t>
            </a:r>
            <a:r>
              <a:rPr lang="fr-FR" sz="1400">
                <a:solidFill>
                  <a:srgbClr val="000000"/>
                </a:solidFill>
              </a:rPr>
              <a:t> et d'inclure uniquement les fonctionnalités ou sous-fonctionnalité pertinentes. Il est donc conseillé de n'utiliser les commandes </a:t>
            </a:r>
            <a:r>
              <a:rPr lang="fr-FR" sz="1400" b="1">
                <a:solidFill>
                  <a:srgbClr val="000000"/>
                </a:solidFill>
              </a:rPr>
              <a:t>debug</a:t>
            </a:r>
            <a:r>
              <a:rPr lang="fr-FR" sz="1400">
                <a:solidFill>
                  <a:srgbClr val="000000"/>
                </a:solidFill>
              </a:rPr>
              <a:t> que pour résoudre des problèmes spécifiques.</a:t>
            </a:r>
          </a:p>
          <a:p>
            <a:pPr marL="415985" lvl="1" indent="-342900" rtl="0">
              <a:buFont typeface="Arial" panose="020B0604020202020204" pitchFamily="34" charset="0"/>
              <a:buChar char="•"/>
            </a:pPr>
            <a:r>
              <a:rPr lang="fr-FR">
                <a:solidFill>
                  <a:srgbClr val="000000"/>
                </a:solidFill>
              </a:rPr>
              <a:t>Pour afficher une brève description des options de débogage, utilisez la commande </a:t>
            </a:r>
            <a:r>
              <a:rPr lang="fr-FR" b="1">
                <a:solidFill>
                  <a:srgbClr val="000000"/>
                </a:solidFill>
              </a:rPr>
              <a:t>debug ?</a:t>
            </a:r>
            <a:r>
              <a:rPr lang="fr-FR">
                <a:solidFill>
                  <a:srgbClr val="000000"/>
                </a:solidFill>
              </a:rPr>
              <a:t> en mode d'exécution privilégié, dans la ligne de commande.</a:t>
            </a:r>
          </a:p>
          <a:p>
            <a:pPr marL="415985" lvl="1" indent="-342900" rtl="0">
              <a:buFont typeface="Arial" panose="020B0604020202020204" pitchFamily="34" charset="0"/>
              <a:buChar char="•"/>
            </a:pPr>
            <a:r>
              <a:rPr lang="fr-FR">
                <a:solidFill>
                  <a:srgbClr val="000000"/>
                </a:solidFill>
              </a:rPr>
              <a:t>Pour désactiver une fonction de débogage spécifique, ajoutez le mot clé </a:t>
            </a:r>
            <a:r>
              <a:rPr lang="fr-FR" b="1">
                <a:solidFill>
                  <a:srgbClr val="000000"/>
                </a:solidFill>
              </a:rPr>
              <a:t>no</a:t>
            </a:r>
            <a:r>
              <a:rPr lang="fr-FR">
                <a:solidFill>
                  <a:srgbClr val="000000"/>
                </a:solidFill>
              </a:rPr>
              <a:t> devant la commande </a:t>
            </a:r>
            <a:r>
              <a:rPr lang="fr-FR" b="1">
                <a:solidFill>
                  <a:srgbClr val="000000"/>
                </a:solidFill>
              </a:rPr>
              <a:t>debug</a:t>
            </a:r>
            <a:r>
              <a:rPr lang="fr-FR">
                <a:solidFill>
                  <a:srgbClr val="000000"/>
                </a:solidFill>
              </a:rPr>
              <a:t> </a:t>
            </a:r>
          </a:p>
          <a:p>
            <a:pPr marL="415985" lvl="1" indent="-342900" rtl="0">
              <a:buFont typeface="Arial" panose="020B0604020202020204" pitchFamily="34" charset="0"/>
              <a:buChar char="•"/>
            </a:pPr>
            <a:r>
              <a:rPr lang="fr-FR">
                <a:solidFill>
                  <a:srgbClr val="000000"/>
                </a:solidFill>
              </a:rPr>
              <a:t>Sinon, vous pouvez entrer la forme </a:t>
            </a:r>
            <a:r>
              <a:rPr lang="fr-FR" b="1">
                <a:solidFill>
                  <a:srgbClr val="000000"/>
                </a:solidFill>
              </a:rPr>
              <a:t>undebug</a:t>
            </a:r>
            <a:r>
              <a:rPr lang="fr-FR">
                <a:solidFill>
                  <a:srgbClr val="000000"/>
                </a:solidFill>
              </a:rPr>
              <a:t> de la commande en mode d'exécution privilégié </a:t>
            </a:r>
          </a:p>
          <a:p>
            <a:pPr marL="415985" lvl="1" indent="-342900" rtl="0">
              <a:buFont typeface="Arial" panose="020B0604020202020204" pitchFamily="34" charset="0"/>
              <a:buChar char="•"/>
            </a:pPr>
            <a:r>
              <a:rPr lang="fr-FR">
                <a:solidFill>
                  <a:srgbClr val="000000"/>
                </a:solidFill>
              </a:rPr>
              <a:t>Pour désactiver toutes les commandes debug actives en une seule fois, utilisez la commande </a:t>
            </a:r>
            <a:r>
              <a:rPr lang="fr-FR" b="1">
                <a:solidFill>
                  <a:srgbClr val="000000"/>
                </a:solidFill>
              </a:rPr>
              <a:t>undebug all</a:t>
            </a:r>
            <a:r>
              <a:rPr lang="fr-FR">
                <a:solidFill>
                  <a:srgbClr val="000000"/>
                </a:solidFill>
              </a:rPr>
              <a:t> </a:t>
            </a:r>
          </a:p>
          <a:p>
            <a:pPr marL="342900" indent="-342900" algn="l" rtl="0">
              <a:buFont typeface="Arial" panose="020B0604020202020204" pitchFamily="34" charset="0"/>
              <a:buChar char="•"/>
            </a:pPr>
            <a:r>
              <a:rPr lang="fr-FR" sz="1400">
                <a:solidFill>
                  <a:srgbClr val="000000"/>
                </a:solidFill>
              </a:rPr>
              <a:t>Soyez prudents en utilisant certaines commandes </a:t>
            </a:r>
            <a:r>
              <a:rPr lang="fr-FR" sz="1400" b="1">
                <a:solidFill>
                  <a:srgbClr val="000000"/>
                </a:solidFill>
              </a:rPr>
              <a:t>debug</a:t>
            </a:r>
            <a:r>
              <a:rPr lang="fr-FR" sz="1400">
                <a:solidFill>
                  <a:srgbClr val="000000"/>
                </a:solidFill>
              </a:rPr>
              <a:t> , car elles peuvent générer une quantité substantielle de données et utiliser une grande partie des ressources du système. Le routeur doit afficher un grand nombre de messages </a:t>
            </a:r>
            <a:r>
              <a:rPr lang="fr-FR" sz="1400" b="1">
                <a:solidFill>
                  <a:srgbClr val="000000"/>
                </a:solidFill>
              </a:rPr>
              <a:t>debug</a:t>
            </a:r>
            <a:r>
              <a:rPr lang="fr-FR" sz="1400">
                <a:solidFill>
                  <a:srgbClr val="000000"/>
                </a:solidFill>
              </a:rPr>
              <a:t> et n'a pas suffisamment de puissance de traitement pour exécuter ses fonctions réseau, voire pour écouter les commandes et désactiver le débogage. </a:t>
            </a:r>
          </a:p>
        </p:txBody>
      </p:sp>
    </p:spTree>
    <p:extLst>
      <p:ext uri="{BB962C8B-B14F-4D97-AF65-F5344CB8AC3E}">
        <p14:creationId xmlns:p14="http://schemas.microsoft.com/office/powerpoint/2010/main" val="3872995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Méthodologies de dépannage</a:t>
            </a:r>
            <a:br>
              <a:rPr lang="en-US" dirty="0"/>
            </a:br>
            <a:r>
              <a:rPr lang="fr-FR" sz="2400"/>
              <a:t>La commande terminal monitor</a:t>
            </a:r>
          </a:p>
        </p:txBody>
      </p:sp>
      <p:sp>
        <p:nvSpPr>
          <p:cNvPr id="5" name="Content Placeholder 4">
            <a:extLst>
              <a:ext uri="{FF2B5EF4-FFF2-40B4-BE49-F238E27FC236}">
                <a16:creationId xmlns:a16="http://schemas.microsoft.com/office/drawing/2014/main" id="{67D403C5-B81D-431B-B2D2-68B008D495BC}"/>
              </a:ext>
            </a:extLst>
          </p:cNvPr>
          <p:cNvSpPr>
            <a:spLocks noGrp="1"/>
          </p:cNvSpPr>
          <p:nvPr>
            <p:ph idx="1"/>
          </p:nvPr>
        </p:nvSpPr>
        <p:spPr>
          <a:xfrm>
            <a:off x="474662" y="731837"/>
            <a:ext cx="3857193" cy="3689897"/>
          </a:xfrm>
        </p:spPr>
        <p:txBody>
          <a:bodyPr/>
          <a:lstStyle/>
          <a:p>
            <a:pPr marL="342900" indent="-342900" algn="l" rtl="0">
              <a:buFont typeface="Arial" panose="020B0604020202020204" pitchFamily="34" charset="0"/>
              <a:buChar char="•"/>
            </a:pPr>
            <a:r>
              <a:rPr lang="fr-FR" sz="1600" b="1">
                <a:solidFill>
                  <a:srgbClr val="000000"/>
                </a:solidFill>
              </a:rPr>
              <a:t>debug</a:t>
            </a:r>
            <a:r>
              <a:rPr lang="fr-FR" sz="1600">
                <a:solidFill>
                  <a:srgbClr val="000000"/>
                </a:solidFill>
              </a:rPr>
              <a:t> et certains autres messages IOS ne sont pas automatiquement affichés sur les connexions à distance. Ceci est dû au fait que les messages de journal ne peuvent pas être affichés sur les lignes vty. </a:t>
            </a:r>
          </a:p>
          <a:p>
            <a:pPr marL="342900" indent="-342900" algn="l" rtl="0">
              <a:buFont typeface="Arial" panose="020B0604020202020204" pitchFamily="34" charset="0"/>
              <a:buChar char="•"/>
            </a:pPr>
            <a:r>
              <a:rPr lang="fr-FR" sz="1600">
                <a:solidFill>
                  <a:srgbClr val="000000"/>
                </a:solidFill>
              </a:rPr>
              <a:t>Pour afficher les messages de journal sur un terminal (console virtuelle), utilisez la commande d'exécution privilégiée </a:t>
            </a:r>
            <a:r>
              <a:rPr lang="fr-FR" sz="1600" b="1">
                <a:solidFill>
                  <a:srgbClr val="000000"/>
                </a:solidFill>
              </a:rPr>
              <a:t>terminal monitor</a:t>
            </a:r>
            <a:r>
              <a:rPr lang="fr-FR" sz="1600">
                <a:solidFill>
                  <a:srgbClr val="000000"/>
                </a:solidFill>
              </a:rPr>
              <a:t>. Pour désactiver la journalisation des messages sur un terminal, utilisez la commande d'exécution privilégiée </a:t>
            </a:r>
            <a:r>
              <a:rPr lang="fr-FR" sz="1600" b="1">
                <a:solidFill>
                  <a:srgbClr val="000000"/>
                </a:solidFill>
              </a:rPr>
              <a:t>terminal no monitor</a:t>
            </a:r>
            <a:r>
              <a:rPr lang="fr-FR" sz="1600">
                <a:solidFill>
                  <a:srgbClr val="000000"/>
                </a:solidFill>
              </a:rPr>
              <a:t>.</a:t>
            </a:r>
          </a:p>
        </p:txBody>
      </p:sp>
      <p:pic>
        <p:nvPicPr>
          <p:cNvPr id="7" name="Picture 6">
            <a:extLst>
              <a:ext uri="{FF2B5EF4-FFF2-40B4-BE49-F238E27FC236}">
                <a16:creationId xmlns:a16="http://schemas.microsoft.com/office/drawing/2014/main" id="{B3CB0FC6-F496-4FA2-BA44-D4FC2FBF18F2}"/>
              </a:ext>
            </a:extLst>
          </p:cNvPr>
          <p:cNvPicPr>
            <a:picLocks noChangeAspect="1"/>
          </p:cNvPicPr>
          <p:nvPr/>
        </p:nvPicPr>
        <p:blipFill>
          <a:blip r:embed="rId3"/>
          <a:stretch>
            <a:fillRect/>
          </a:stretch>
        </p:blipFill>
        <p:spPr>
          <a:xfrm>
            <a:off x="4465061" y="715869"/>
            <a:ext cx="4204277" cy="1693666"/>
          </a:xfrm>
          <a:prstGeom prst="rect">
            <a:avLst/>
          </a:prstGeom>
        </p:spPr>
      </p:pic>
      <p:pic>
        <p:nvPicPr>
          <p:cNvPr id="6" name="Picture 5">
            <a:extLst>
              <a:ext uri="{FF2B5EF4-FFF2-40B4-BE49-F238E27FC236}">
                <a16:creationId xmlns:a16="http://schemas.microsoft.com/office/drawing/2014/main" id="{F40D03CD-3EBA-4C21-AC9F-01C7FA500418}"/>
              </a:ext>
            </a:extLst>
          </p:cNvPr>
          <p:cNvPicPr>
            <a:picLocks noChangeAspect="1"/>
          </p:cNvPicPr>
          <p:nvPr/>
        </p:nvPicPr>
        <p:blipFill>
          <a:blip r:embed="rId4"/>
          <a:stretch>
            <a:fillRect/>
          </a:stretch>
        </p:blipFill>
        <p:spPr>
          <a:xfrm>
            <a:off x="4465061" y="2428902"/>
            <a:ext cx="4204277" cy="2196785"/>
          </a:xfrm>
          <a:prstGeom prst="rect">
            <a:avLst/>
          </a:prstGeom>
        </p:spPr>
      </p:pic>
    </p:spTree>
    <p:extLst>
      <p:ext uri="{BB962C8B-B14F-4D97-AF65-F5344CB8AC3E}">
        <p14:creationId xmlns:p14="http://schemas.microsoft.com/office/powerpoint/2010/main" val="57881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17.7 Scénarios de dépannage</a:t>
            </a:r>
          </a:p>
        </p:txBody>
      </p:sp>
    </p:spTree>
    <p:custDataLst>
      <p:tags r:id="rId1"/>
    </p:custDataLst>
    <p:extLst>
      <p:ext uri="{BB962C8B-B14F-4D97-AF65-F5344CB8AC3E}">
        <p14:creationId xmlns:p14="http://schemas.microsoft.com/office/powerpoint/2010/main" val="3969494417"/>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Scénarios de dépannage</a:t>
            </a:r>
            <a:br>
              <a:rPr lang="en-US" sz="1600" dirty="0"/>
            </a:br>
            <a:r>
              <a:rPr lang="fr-FR" sz="2400"/>
              <a:t>Fonctionnement en duplex et problèmes d'incompatibilité</a:t>
            </a:r>
          </a:p>
        </p:txBody>
      </p:sp>
      <p:sp>
        <p:nvSpPr>
          <p:cNvPr id="4" name="Content Placeholder 3">
            <a:extLst>
              <a:ext uri="{FF2B5EF4-FFF2-40B4-BE49-F238E27FC236}">
                <a16:creationId xmlns:a16="http://schemas.microsoft.com/office/drawing/2014/main" id="{75F3AEFC-34C7-446B-AB27-8AE657AE5B78}"/>
              </a:ext>
            </a:extLst>
          </p:cNvPr>
          <p:cNvSpPr>
            <a:spLocks noGrp="1"/>
          </p:cNvSpPr>
          <p:nvPr>
            <p:ph idx="1"/>
          </p:nvPr>
        </p:nvSpPr>
        <p:spPr>
          <a:xfrm>
            <a:off x="474662" y="731837"/>
            <a:ext cx="8280057" cy="3689897"/>
          </a:xfrm>
        </p:spPr>
        <p:txBody>
          <a:bodyPr/>
          <a:lstStyle/>
          <a:p>
            <a:pPr marL="285750" indent="-285750" algn="l" rtl="0">
              <a:buFont typeface="Arial" panose="020B0604020202020204" pitchFamily="34" charset="0"/>
              <a:buChar char="•"/>
            </a:pPr>
            <a:r>
              <a:rPr lang="fr-FR" sz="1600">
                <a:solidFill>
                  <a:srgbClr val="000000"/>
                </a:solidFill>
              </a:rPr>
              <a:t>Les interfaces Ethernet d'interconnexion doivent fonctionner dans le même mode duplex pour obtenir les meilleures performances de communication et pour éviter l'inefficacité et la latence sur la liaison.</a:t>
            </a:r>
          </a:p>
          <a:p>
            <a:pPr marL="285750" indent="-285750" algn="l" rtl="0">
              <a:buFont typeface="Arial" panose="020B0604020202020204" pitchFamily="34" charset="0"/>
              <a:buChar char="•"/>
            </a:pPr>
            <a:r>
              <a:rPr lang="fr-FR" sz="1600">
                <a:solidFill>
                  <a:srgbClr val="000000"/>
                </a:solidFill>
              </a:rPr>
              <a:t>La fonction de négociation automatique Ethernet facilite la configuration, minimise les problèmes et maximise les performances de liaison entre deux liaisons Ethernet d'interconnexion. Les périphériques connectés annoncent d'abord les fonctionnalités qu'ils prennent en charge, puis choisissent le mode de performances le plus élevé pris en charge par les deux extrémités.</a:t>
            </a:r>
          </a:p>
          <a:p>
            <a:pPr marL="285750" indent="-285750" algn="l" rtl="0">
              <a:buFont typeface="Arial" panose="020B0604020202020204" pitchFamily="34" charset="0"/>
              <a:buChar char="•"/>
            </a:pPr>
            <a:r>
              <a:rPr lang="fr-FR" sz="1600">
                <a:solidFill>
                  <a:srgbClr val="000000"/>
                </a:solidFill>
              </a:rPr>
              <a:t>Si l'un des deux périphériques connectés fonctionne en duplex intégral et l'autre en mode semi-duplex, nous avons un conflit des paramètres duplex. Si la communication de données s'effectue malgré le conflit des paramètres duplex, les performances de liaison sont très faibles.</a:t>
            </a:r>
          </a:p>
          <a:p>
            <a:pPr marL="285750" indent="-285750" algn="l" rtl="0">
              <a:buFont typeface="Arial" panose="020B0604020202020204" pitchFamily="34" charset="0"/>
              <a:buChar char="•"/>
            </a:pPr>
            <a:r>
              <a:rPr lang="fr-FR" sz="1600">
                <a:solidFill>
                  <a:srgbClr val="000000"/>
                </a:solidFill>
              </a:rPr>
              <a:t>Les incompatibilités duplex sont généralement causées par une interface mal configurée ou dans de rares cas, par une négociation automatique échouée. Résoudre un conflit des paramètres duplex peut s'avérer ardu, car la communication entre les périphériques concernés s'établit sans problème.</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0972209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Problèmes d'adressage IP sur périphériques IOS</a:t>
            </a:r>
          </a:p>
        </p:txBody>
      </p:sp>
      <p:sp>
        <p:nvSpPr>
          <p:cNvPr id="5" name="Content Placeholder 4">
            <a:extLst>
              <a:ext uri="{FF2B5EF4-FFF2-40B4-BE49-F238E27FC236}">
                <a16:creationId xmlns:a16="http://schemas.microsoft.com/office/drawing/2014/main" id="{4089B99F-CCB5-409E-A46F-AD649A1893BE}"/>
              </a:ext>
            </a:extLst>
          </p:cNvPr>
          <p:cNvSpPr>
            <a:spLocks noGrp="1"/>
          </p:cNvSpPr>
          <p:nvPr>
            <p:ph idx="1"/>
          </p:nvPr>
        </p:nvSpPr>
        <p:spPr>
          <a:xfrm>
            <a:off x="474662" y="731838"/>
            <a:ext cx="8280057" cy="1907598"/>
          </a:xfrm>
        </p:spPr>
        <p:txBody>
          <a:bodyPr/>
          <a:lstStyle/>
          <a:p>
            <a:pPr marL="342900" indent="-342900" algn="l" rtl="0">
              <a:buFont typeface="Arial" panose="020B0604020202020204" pitchFamily="34" charset="0"/>
              <a:buChar char="•"/>
            </a:pPr>
            <a:r>
              <a:rPr lang="fr-FR" sz="1400">
                <a:solidFill>
                  <a:srgbClr val="000000"/>
                </a:solidFill>
              </a:rPr>
              <a:t>Parmi les causes les plus courantes d'attribution IPv4 incorrecte, notons les erreurs d'attribution manuelle ou les problèmes DHCP.</a:t>
            </a:r>
          </a:p>
          <a:p>
            <a:pPr marL="342900" indent="-342900" algn="l" rtl="0">
              <a:buFont typeface="Arial" panose="020B0604020202020204" pitchFamily="34" charset="0"/>
              <a:buChar char="•"/>
            </a:pPr>
            <a:r>
              <a:rPr lang="fr-FR" sz="1400">
                <a:solidFill>
                  <a:srgbClr val="000000"/>
                </a:solidFill>
              </a:rPr>
              <a:t>Les administrateurs réseau doivent souvent affecter manuellement des adresses IP à des périphériques tels que des serveurs et des routeurs. Si une erreur est commise au moment de l'affectation, il y a de fortes chances que cela génère des problèmes de communication avec le périphérique.</a:t>
            </a:r>
          </a:p>
          <a:p>
            <a:pPr marL="342900" indent="-342900" algn="l" rtl="0">
              <a:buFont typeface="Arial" panose="020B0604020202020204" pitchFamily="34" charset="0"/>
              <a:buChar char="•"/>
            </a:pPr>
            <a:r>
              <a:rPr lang="fr-FR" sz="1400">
                <a:solidFill>
                  <a:srgbClr val="000000"/>
                </a:solidFill>
              </a:rPr>
              <a:t>Sur un équipement Cisco IOS, utilisez les commandes </a:t>
            </a:r>
            <a:r>
              <a:rPr lang="fr-FR" sz="1400" b="1">
                <a:solidFill>
                  <a:srgbClr val="000000"/>
                </a:solidFill>
              </a:rPr>
              <a:t>show ip interface</a:t>
            </a:r>
            <a:r>
              <a:rPr lang="fr-FR" sz="1400">
                <a:solidFill>
                  <a:srgbClr val="000000"/>
                </a:solidFill>
              </a:rPr>
              <a:t> ou </a:t>
            </a:r>
            <a:r>
              <a:rPr lang="fr-FR" sz="1400" b="1">
                <a:solidFill>
                  <a:srgbClr val="000000"/>
                </a:solidFill>
              </a:rPr>
              <a:t>show ip interface brief</a:t>
            </a:r>
            <a:r>
              <a:rPr lang="fr-FR" sz="1400">
                <a:solidFill>
                  <a:srgbClr val="000000"/>
                </a:solidFill>
              </a:rPr>
              <a:t> pour vérifier que les adresses IPv4 ont été attribuées aux interfaces réseau. Par exemple, l'émission de la commande </a:t>
            </a:r>
            <a:r>
              <a:rPr lang="fr-FR" sz="1400" b="1">
                <a:solidFill>
                  <a:srgbClr val="000000"/>
                </a:solidFill>
              </a:rPr>
              <a:t>show ip interfacebrief</a:t>
            </a:r>
            <a:r>
              <a:rPr lang="fr-FR" sz="1400">
                <a:solidFill>
                  <a:srgbClr val="000000"/>
                </a:solidFill>
              </a:rPr>
              <a:t> comme indiqué validerait l'état de l'interface sur R1.</a:t>
            </a:r>
          </a:p>
          <a:p>
            <a:pPr marL="342900" indent="-342900" algn="l">
              <a:buFont typeface="Arial" panose="020B0604020202020204" pitchFamily="34" charset="0"/>
              <a:buChar char="•"/>
            </a:pPr>
            <a:endParaRPr lang="en-US" sz="1400" dirty="0">
              <a:solidFill>
                <a:srgbClr val="000000"/>
              </a:solidFill>
            </a:endParaRPr>
          </a:p>
        </p:txBody>
      </p:sp>
      <p:pic>
        <p:nvPicPr>
          <p:cNvPr id="6" name="Picture 5">
            <a:extLst>
              <a:ext uri="{FF2B5EF4-FFF2-40B4-BE49-F238E27FC236}">
                <a16:creationId xmlns:a16="http://schemas.microsoft.com/office/drawing/2014/main" id="{B1698732-E985-4F83-A567-32F90E36D49D}"/>
              </a:ext>
            </a:extLst>
          </p:cNvPr>
          <p:cNvPicPr>
            <a:picLocks noChangeAspect="1"/>
          </p:cNvPicPr>
          <p:nvPr/>
        </p:nvPicPr>
        <p:blipFill>
          <a:blip r:embed="rId3"/>
          <a:stretch>
            <a:fillRect/>
          </a:stretch>
        </p:blipFill>
        <p:spPr>
          <a:xfrm>
            <a:off x="1485727" y="2639435"/>
            <a:ext cx="6257925" cy="1933575"/>
          </a:xfrm>
          <a:prstGeom prst="rect">
            <a:avLst/>
          </a:prstGeom>
        </p:spPr>
      </p:pic>
    </p:spTree>
    <p:extLst>
      <p:ext uri="{BB962C8B-B14F-4D97-AF65-F5344CB8AC3E}">
        <p14:creationId xmlns:p14="http://schemas.microsoft.com/office/powerpoint/2010/main" val="117601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Problèmes d'adressage IP sur périphériques finaux</a:t>
            </a:r>
          </a:p>
        </p:txBody>
      </p:sp>
      <p:sp>
        <p:nvSpPr>
          <p:cNvPr id="4" name="Content Placeholder 3">
            <a:extLst>
              <a:ext uri="{FF2B5EF4-FFF2-40B4-BE49-F238E27FC236}">
                <a16:creationId xmlns:a16="http://schemas.microsoft.com/office/drawing/2014/main" id="{7ED07164-DA0A-44EF-A4C1-36A79B33BB69}"/>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500">
                <a:solidFill>
                  <a:srgbClr val="000000"/>
                </a:solidFill>
              </a:rPr>
              <a:t>Sous Windows, lorsque le périphérique ne parvient pas à contacter un serveur DHCP, Windows attribue automatiquement une adresse appartenant à la plage 169.254.0.0/16. Cette fonctionnalité s'appelle l'adressage IP privé automatique (APIPA). </a:t>
            </a:r>
          </a:p>
          <a:p>
            <a:pPr marL="342900" indent="-342900" algn="l" rtl="0">
              <a:buFont typeface="Arial" panose="020B0604020202020204" pitchFamily="34" charset="0"/>
              <a:buChar char="•"/>
            </a:pPr>
            <a:r>
              <a:rPr lang="fr-FR" sz="1500">
                <a:solidFill>
                  <a:srgbClr val="000000"/>
                </a:solidFill>
              </a:rPr>
              <a:t>Un ordinateur avec l'adresse APIPA il n'est généralement pas en mesure de communiquer avec d'autres périphériques du réseau, car il y a de fortes chances que ces périphériques n'appartiennent pas au réseau 169.254.0.0/16. </a:t>
            </a:r>
          </a:p>
          <a:p>
            <a:pPr marL="415985" lvl="1" indent="-342900" rtl="0">
              <a:buFont typeface="Arial" panose="020B0604020202020204" pitchFamily="34" charset="0"/>
              <a:buChar char="•"/>
            </a:pPr>
            <a:r>
              <a:rPr lang="fr-FR" b="1">
                <a:solidFill>
                  <a:srgbClr val="000000"/>
                </a:solidFill>
              </a:rPr>
              <a:t>Remarque</a:t>
            </a:r>
            <a:r>
              <a:rPr lang="fr-FR">
                <a:solidFill>
                  <a:srgbClr val="000000"/>
                </a:solidFill>
              </a:rPr>
              <a:t> : Les autres systèmes d'exploitation, tels que Linux et OS X, n'utilisent pas APIPA. </a:t>
            </a:r>
          </a:p>
          <a:p>
            <a:pPr marL="342900" indent="-342900" algn="l" rtl="0">
              <a:buFont typeface="Arial" panose="020B0604020202020204" pitchFamily="34" charset="0"/>
              <a:buChar char="•"/>
            </a:pPr>
            <a:r>
              <a:rPr lang="fr-FR" sz="1500">
                <a:solidFill>
                  <a:srgbClr val="000000"/>
                </a:solidFill>
              </a:rPr>
              <a:t>Si le périphérique n'est pas en mesure de communiquer avec le serveur DHCP, le serveur ne pourra pas attribuer d'adresse IPv4 au réseau requis et le périphérique ne pourra pas communiquer.</a:t>
            </a:r>
          </a:p>
          <a:p>
            <a:pPr marL="342900" indent="-342900" algn="l" rtl="0">
              <a:buFont typeface="Arial" panose="020B0604020202020204" pitchFamily="34" charset="0"/>
              <a:buChar char="•"/>
            </a:pPr>
            <a:r>
              <a:rPr lang="fr-FR" sz="1500">
                <a:solidFill>
                  <a:srgbClr val="000000"/>
                </a:solidFill>
              </a:rPr>
              <a:t>Utilisez la commande </a:t>
            </a:r>
            <a:r>
              <a:rPr lang="fr-FR" sz="1500" b="1">
                <a:solidFill>
                  <a:srgbClr val="000000"/>
                </a:solidFill>
              </a:rPr>
              <a:t>ipconfig </a:t>
            </a:r>
            <a:r>
              <a:rPr lang="fr-FR" sz="1500">
                <a:solidFill>
                  <a:srgbClr val="000000"/>
                </a:solidFill>
              </a:rPr>
              <a:t>pour vérifier l'adresse IP attribuée à un ordinateur Windows.</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604501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Problèmes de passerelle par défaut</a:t>
            </a:r>
          </a:p>
        </p:txBody>
      </p:sp>
      <p:sp>
        <p:nvSpPr>
          <p:cNvPr id="4" name="Content Placeholder 3">
            <a:extLst>
              <a:ext uri="{FF2B5EF4-FFF2-40B4-BE49-F238E27FC236}">
                <a16:creationId xmlns:a16="http://schemas.microsoft.com/office/drawing/2014/main" id="{7ED07164-DA0A-44EF-A4C1-36A79B33BB69}"/>
              </a:ext>
            </a:extLst>
          </p:cNvPr>
          <p:cNvSpPr>
            <a:spLocks noGrp="1"/>
          </p:cNvSpPr>
          <p:nvPr>
            <p:ph idx="1"/>
          </p:nvPr>
        </p:nvSpPr>
        <p:spPr>
          <a:xfrm>
            <a:off x="474662" y="731837"/>
            <a:ext cx="8280057" cy="3689897"/>
          </a:xfrm>
        </p:spPr>
        <p:txBody>
          <a:bodyPr/>
          <a:lstStyle/>
          <a:p>
            <a:pPr marL="342900" indent="-342900" algn="l" rtl="0">
              <a:buFont typeface="Arial" panose="020B0604020202020204" pitchFamily="34" charset="0"/>
              <a:buChar char="•"/>
            </a:pPr>
            <a:r>
              <a:rPr lang="fr-FR" sz="1500">
                <a:solidFill>
                  <a:srgbClr val="000000"/>
                </a:solidFill>
              </a:rPr>
              <a:t>La passerelle par défaut pour un appareil terminal est l'appareil de réseau le plus proche, appartenant au même réseau que l'appareil terminal, qui peut acheminer le trafic vers d'autres réseaux. Si un périphérique possède une adresse de passerelle par défaut incorrecte ou inexistante, il ne pourra pas communiquer avec les périphériques de réseaux distants. </a:t>
            </a:r>
          </a:p>
          <a:p>
            <a:pPr marL="342900" indent="-342900" algn="l" rtl="0">
              <a:buFont typeface="Arial" panose="020B0604020202020204" pitchFamily="34" charset="0"/>
              <a:buChar char="•"/>
            </a:pPr>
            <a:r>
              <a:rPr lang="fr-FR" sz="1500">
                <a:solidFill>
                  <a:srgbClr val="000000"/>
                </a:solidFill>
              </a:rPr>
              <a:t>Tout comme les problèmes IPv4, les problèmes de passerelle par défaut peuvent être liés à une mauvaise configuration (en cas d'attribution manuelle) ou à des problèmes DHCP (en cas d'attribution automatique).</a:t>
            </a:r>
          </a:p>
          <a:p>
            <a:pPr marL="342900" indent="-342900" algn="l" rtl="0">
              <a:buFont typeface="Arial" panose="020B0604020202020204" pitchFamily="34" charset="0"/>
              <a:buChar char="•"/>
            </a:pPr>
            <a:r>
              <a:rPr lang="fr-FR" sz="1500">
                <a:solidFill>
                  <a:srgbClr val="000000"/>
                </a:solidFill>
              </a:rPr>
              <a:t>Utilisez la commande </a:t>
            </a:r>
            <a:r>
              <a:rPr lang="fr-FR" sz="1500" b="1">
                <a:solidFill>
                  <a:srgbClr val="000000"/>
                </a:solidFill>
              </a:rPr>
              <a:t>ipconfig</a:t>
            </a:r>
            <a:r>
              <a:rPr lang="fr-FR" sz="1500">
                <a:solidFill>
                  <a:srgbClr val="000000"/>
                </a:solidFill>
              </a:rPr>
              <a:t> pour connaître la passerelle par défaut sur un ordinateur Windows.</a:t>
            </a:r>
          </a:p>
          <a:p>
            <a:pPr marL="342900" indent="-342900" algn="l" rtl="0">
              <a:buFont typeface="Arial" panose="020B0604020202020204" pitchFamily="34" charset="0"/>
              <a:buChar char="•"/>
            </a:pPr>
            <a:r>
              <a:rPr lang="fr-FR" sz="1500">
                <a:solidFill>
                  <a:srgbClr val="000000"/>
                </a:solidFill>
              </a:rPr>
              <a:t>Sur un routeur, utilisez la commande </a:t>
            </a:r>
            <a:r>
              <a:rPr lang="fr-FR" sz="1500" b="1">
                <a:solidFill>
                  <a:srgbClr val="000000"/>
                </a:solidFill>
              </a:rPr>
              <a:t>show ip route</a:t>
            </a:r>
            <a:r>
              <a:rPr lang="fr-FR" sz="1500">
                <a:solidFill>
                  <a:srgbClr val="000000"/>
                </a:solidFill>
              </a:rPr>
              <a:t> pour afficher la table de routage et vérifier que la passerelle par défaut, appelée « route par défaut », a été définie. Cette route est utilisée lorsque l'adresse de destination du paquet ne correspond à aucune autre route dans sa table de routage.</a:t>
            </a:r>
          </a:p>
          <a:p>
            <a:pPr marL="342900" indent="-342900" algn="l">
              <a:buFont typeface="Arial" panose="020B0604020202020204" pitchFamily="34" charset="0"/>
              <a:buChar char="•"/>
            </a:pPr>
            <a:endParaRPr lang="en-US" sz="1400" dirty="0">
              <a:solidFill>
                <a:srgbClr val="000000"/>
              </a:solidFill>
            </a:endParaRP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804462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Dépannage des problèmes DNS</a:t>
            </a:r>
          </a:p>
        </p:txBody>
      </p:sp>
      <p:sp>
        <p:nvSpPr>
          <p:cNvPr id="5" name="Content Placeholder 4">
            <a:extLst>
              <a:ext uri="{FF2B5EF4-FFF2-40B4-BE49-F238E27FC236}">
                <a16:creationId xmlns:a16="http://schemas.microsoft.com/office/drawing/2014/main" id="{A0557B6B-70FF-4372-BD6F-76E2BCF4EBCC}"/>
              </a:ext>
            </a:extLst>
          </p:cNvPr>
          <p:cNvSpPr>
            <a:spLocks noGrp="1"/>
          </p:cNvSpPr>
          <p:nvPr>
            <p:ph idx="1"/>
          </p:nvPr>
        </p:nvSpPr>
        <p:spPr>
          <a:xfrm>
            <a:off x="474662" y="731836"/>
            <a:ext cx="8280057" cy="3689897"/>
          </a:xfrm>
        </p:spPr>
        <p:txBody>
          <a:bodyPr/>
          <a:lstStyle/>
          <a:p>
            <a:pPr marL="342900" indent="-342900" algn="l" rtl="0">
              <a:buFont typeface="Arial" panose="020B0604020202020204" pitchFamily="34" charset="0"/>
              <a:buChar char="•"/>
            </a:pPr>
            <a:r>
              <a:rPr lang="fr-FR" sz="1400">
                <a:solidFill>
                  <a:srgbClr val="000000"/>
                </a:solidFill>
              </a:rPr>
              <a:t>Il n'est pas rare qu'un utilisateur confonde le fonctionnement d'un lien Internet avec la disponibilité du service DNS. </a:t>
            </a:r>
          </a:p>
          <a:p>
            <a:pPr marL="342900" indent="-342900" algn="l" rtl="0">
              <a:buFont typeface="Arial" panose="020B0604020202020204" pitchFamily="34" charset="0"/>
              <a:buChar char="•"/>
            </a:pPr>
            <a:r>
              <a:rPr lang="fr-FR" sz="1400">
                <a:solidFill>
                  <a:srgbClr val="000000"/>
                </a:solidFill>
              </a:rPr>
              <a:t>Les adresses du serveur DNS peuvent être attribuées manuellement ou automatiquement.</a:t>
            </a:r>
          </a:p>
          <a:p>
            <a:pPr marL="342900" indent="-342900" algn="l" rtl="0">
              <a:buFont typeface="Arial" panose="020B0604020202020204" pitchFamily="34" charset="0"/>
              <a:buChar char="•"/>
            </a:pPr>
            <a:r>
              <a:rPr lang="fr-FR" sz="1400">
                <a:solidFill>
                  <a:srgbClr val="000000"/>
                </a:solidFill>
              </a:rPr>
              <a:t>Bien qu'il soit courant que les entreprises et les organisations gèrent leurs propres serveurs DNS, il y a toujours la possibilité d'utiliser n'importe quel serveur DNS accessible pour résoudre les noms. </a:t>
            </a:r>
          </a:p>
          <a:p>
            <a:pPr marL="342900" indent="-342900" algn="l" rtl="0">
              <a:buFont typeface="Arial" panose="020B0604020202020204" pitchFamily="34" charset="0"/>
              <a:buChar char="•"/>
            </a:pPr>
            <a:r>
              <a:rPr lang="fr-FR" sz="1400">
                <a:solidFill>
                  <a:srgbClr val="000000"/>
                </a:solidFill>
              </a:rPr>
              <a:t>Cisco offre OpenDNS qui fournit un service DNS sécurisé en filtrant le phishing et certains sites malveillants. Les adresses OpenDNS sont 208.67.222.222 et 208.67.220.220. Des fonctionnalités avancées telles que le filtrage et la sécurité du contenu Web sont disponibles pour les familles et les entreprises.</a:t>
            </a:r>
          </a:p>
          <a:p>
            <a:pPr marL="342900" indent="-342900" algn="l" rtl="0">
              <a:buFont typeface="Arial" panose="020B0604020202020204" pitchFamily="34" charset="0"/>
              <a:buChar char="•"/>
            </a:pPr>
            <a:r>
              <a:rPr lang="fr-FR" sz="1400">
                <a:solidFill>
                  <a:srgbClr val="000000"/>
                </a:solidFill>
              </a:rPr>
              <a:t>Utilisez la commande </a:t>
            </a:r>
            <a:r>
              <a:rPr lang="fr-FR" sz="1400" b="1">
                <a:solidFill>
                  <a:srgbClr val="000000"/>
                </a:solidFill>
              </a:rPr>
              <a:t>ipconfig /all</a:t>
            </a:r>
            <a:r>
              <a:rPr lang="fr-FR" sz="1400">
                <a:solidFill>
                  <a:srgbClr val="000000"/>
                </a:solidFill>
              </a:rPr>
              <a:t>, comme indiqué pour vérifier quel serveur DNS est utilisé par l'ordinateur Windows.</a:t>
            </a:r>
          </a:p>
          <a:p>
            <a:pPr marL="342900" indent="-342900" algn="l" rtl="0">
              <a:buFont typeface="Arial" panose="020B0604020202020204" pitchFamily="34" charset="0"/>
              <a:buChar char="•"/>
            </a:pPr>
            <a:r>
              <a:rPr lang="fr-FR" sz="1400">
                <a:solidFill>
                  <a:srgbClr val="000000"/>
                </a:solidFill>
              </a:rPr>
              <a:t>La commande </a:t>
            </a:r>
            <a:r>
              <a:rPr lang="fr-FR" sz="1400" b="1">
                <a:solidFill>
                  <a:srgbClr val="000000"/>
                </a:solidFill>
              </a:rPr>
              <a:t>nslookup</a:t>
            </a:r>
            <a:r>
              <a:rPr lang="fr-FR" sz="1400">
                <a:solidFill>
                  <a:srgbClr val="000000"/>
                </a:solidFill>
              </a:rPr>
              <a:t> est un autre outil de dépannage DNS utile pour les ordinateurs. La commande </a:t>
            </a:r>
            <a:r>
              <a:rPr lang="fr-FR" sz="1400" b="1">
                <a:solidFill>
                  <a:srgbClr val="000000"/>
                </a:solidFill>
              </a:rPr>
              <a:t>nslookup</a:t>
            </a:r>
            <a:r>
              <a:rPr lang="fr-FR" sz="1400">
                <a:solidFill>
                  <a:srgbClr val="000000"/>
                </a:solidFill>
              </a:rPr>
              <a:t> permet à l'utilisateur de lancer manuellement des requêtes DNS et d'analyser la réponse DNS. </a:t>
            </a:r>
          </a:p>
        </p:txBody>
      </p:sp>
    </p:spTree>
    <p:extLst>
      <p:ext uri="{BB962C8B-B14F-4D97-AF65-F5344CB8AC3E}">
        <p14:creationId xmlns:p14="http://schemas.microsoft.com/office/powerpoint/2010/main" val="181023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Packet Tracer : Dépannage des problèmes de connectivité</a:t>
            </a:r>
          </a:p>
        </p:txBody>
      </p:sp>
      <p:sp>
        <p:nvSpPr>
          <p:cNvPr id="4" name="Content Placeholder 3">
            <a:extLst>
              <a:ext uri="{FF2B5EF4-FFF2-40B4-BE49-F238E27FC236}">
                <a16:creationId xmlns:a16="http://schemas.microsoft.com/office/drawing/2014/main" id="{3F10DA2D-66C1-4612-887B-EEB72E378579}"/>
              </a:ext>
            </a:extLst>
          </p:cNvPr>
          <p:cNvSpPr>
            <a:spLocks noGrp="1"/>
          </p:cNvSpPr>
          <p:nvPr>
            <p:ph idx="1"/>
          </p:nvPr>
        </p:nvSpPr>
        <p:spPr>
          <a:xfrm>
            <a:off x="474662" y="731837"/>
            <a:ext cx="8280057" cy="3689897"/>
          </a:xfrm>
        </p:spPr>
        <p:txBody>
          <a:bodyPr/>
          <a:lstStyle/>
          <a:p>
            <a:pPr marL="0" indent="0" algn="l" rtl="0"/>
            <a:r>
              <a:rPr lang="fr-FR" sz="1800">
                <a:solidFill>
                  <a:srgbClr val="000000"/>
                </a:solidFill>
              </a:rPr>
              <a:t>L'objectif de cet exercice Packet Tracer est de résoudre les problèmes de connectivité, si possible. Sinon, les problèmes doivent être soigneusement notés et signalés.</a:t>
            </a:r>
          </a:p>
        </p:txBody>
      </p:sp>
    </p:spTree>
    <p:extLst>
      <p:ext uri="{BB962C8B-B14F-4D97-AF65-F5344CB8AC3E}">
        <p14:creationId xmlns:p14="http://schemas.microsoft.com/office/powerpoint/2010/main" val="17820364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1301675"/>
          </a:xfrm>
        </p:spPr>
        <p:txBody>
          <a:bodyPr/>
          <a:lstStyle/>
          <a:p>
            <a:pPr rtl="0"/>
            <a:r>
              <a:rPr lang="fr-FR" sz="1600"/>
              <a:t>Scénarios de dépannage</a:t>
            </a:r>
            <a:br>
              <a:rPr lang="en-US" sz="1600" dirty="0"/>
            </a:br>
            <a:r>
              <a:rPr lang="fr-FR" sz="2400"/>
              <a:t>Packet Tracer – Dépannage des problèmes de connectivité – Mode Physique</a:t>
            </a:r>
            <a:br>
              <a:rPr lang="en-US" sz="2400" dirty="0"/>
            </a:br>
            <a:r>
              <a:rPr lang="fr-FR" sz="2400"/>
              <a:t>Travaux Pratiques - Dépannage des problèmes de connectivité </a:t>
            </a:r>
          </a:p>
        </p:txBody>
      </p:sp>
      <p:sp>
        <p:nvSpPr>
          <p:cNvPr id="4" name="Content Placeholder 3">
            <a:extLst>
              <a:ext uri="{FF2B5EF4-FFF2-40B4-BE49-F238E27FC236}">
                <a16:creationId xmlns:a16="http://schemas.microsoft.com/office/drawing/2014/main" id="{3F10DA2D-66C1-4612-887B-EEB72E378579}"/>
              </a:ext>
            </a:extLst>
          </p:cNvPr>
          <p:cNvSpPr>
            <a:spLocks noGrp="1"/>
          </p:cNvSpPr>
          <p:nvPr>
            <p:ph idx="1"/>
          </p:nvPr>
        </p:nvSpPr>
        <p:spPr>
          <a:xfrm>
            <a:off x="431971" y="1596924"/>
            <a:ext cx="8280057" cy="3689897"/>
          </a:xfrm>
        </p:spPr>
        <p:txBody>
          <a:bodyPr/>
          <a:lstStyle/>
          <a:p>
            <a:pPr marL="0" indent="0" algn="l" rtl="0"/>
            <a:r>
              <a:rPr lang="fr-FR" sz="1800">
                <a:solidFill>
                  <a:srgbClr val="000000"/>
                </a:solidFill>
              </a:rPr>
              <a:t>Dans cette activité mode physique du Packet Tracer et dans les Travaux Pratiques, vous remplirez les objectifs suivants:</a:t>
            </a:r>
          </a:p>
          <a:p>
            <a:pPr marL="342900" indent="-342900" algn="l" rtl="0">
              <a:buFont typeface="Arial" panose="020B0604020202020204" pitchFamily="34" charset="0"/>
              <a:buChar char="•"/>
            </a:pPr>
            <a:r>
              <a:rPr lang="fr-FR" sz="1800">
                <a:solidFill>
                  <a:srgbClr val="000000"/>
                </a:solidFill>
              </a:rPr>
              <a:t>Identification du problème</a:t>
            </a:r>
          </a:p>
          <a:p>
            <a:pPr marL="342900" indent="-342900" algn="l" rtl="0">
              <a:buFont typeface="Arial" panose="020B0604020202020204" pitchFamily="34" charset="0"/>
              <a:buChar char="•"/>
            </a:pPr>
            <a:r>
              <a:rPr lang="fr-FR" sz="1800">
                <a:solidFill>
                  <a:srgbClr val="000000"/>
                </a:solidFill>
              </a:rPr>
              <a:t>Mise en œuvre des modifications réseau</a:t>
            </a:r>
          </a:p>
          <a:p>
            <a:pPr marL="342900" indent="-342900" algn="l" rtl="0">
              <a:buFont typeface="Arial" panose="020B0604020202020204" pitchFamily="34" charset="0"/>
              <a:buChar char="•"/>
            </a:pPr>
            <a:r>
              <a:rPr lang="fr-FR" sz="1800">
                <a:solidFill>
                  <a:srgbClr val="000000"/>
                </a:solidFill>
              </a:rPr>
              <a:t>Vérification du fonctionnement du système complet</a:t>
            </a:r>
          </a:p>
          <a:p>
            <a:pPr marL="342900" indent="-342900" algn="l" rtl="0">
              <a:buFont typeface="Arial" panose="020B0604020202020204" pitchFamily="34" charset="0"/>
              <a:buChar char="•"/>
            </a:pPr>
            <a:r>
              <a:rPr lang="fr-FR" sz="1800">
                <a:solidFill>
                  <a:srgbClr val="000000"/>
                </a:solidFill>
              </a:rPr>
              <a:t>Documentation des résultats des recherches et modifications de configuration</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235419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17.8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1129870"/>
          </a:xfrm>
        </p:spPr>
        <p:txBody>
          <a:bodyPr/>
          <a:lstStyle/>
          <a:p>
            <a:pPr rtl="0"/>
            <a:r>
              <a:rPr lang="fr-FR" sz="1600"/>
              <a:t>Scénarios de dépannage</a:t>
            </a:r>
            <a:br>
              <a:rPr lang="en-US" sz="1600" dirty="0"/>
            </a:br>
            <a:r>
              <a:rPr lang="fr-FR" sz="2400"/>
              <a:t>Packet Tracer – Conception et construction d'un réseau de petites entreprises – Mode Physique</a:t>
            </a:r>
            <a:br>
              <a:rPr lang="en-US" sz="2400" dirty="0"/>
            </a:br>
            <a:r>
              <a:rPr lang="fr-FR" sz="2400"/>
              <a:t>Travaux Pratiques – Conception et construction d'un réseau de petites entreprises</a:t>
            </a:r>
          </a:p>
        </p:txBody>
      </p:sp>
      <p:sp>
        <p:nvSpPr>
          <p:cNvPr id="4" name="Content Placeholder 3">
            <a:extLst>
              <a:ext uri="{FF2B5EF4-FFF2-40B4-BE49-F238E27FC236}">
                <a16:creationId xmlns:a16="http://schemas.microsoft.com/office/drawing/2014/main" id="{3F10DA2D-66C1-4612-887B-EEB72E378579}"/>
              </a:ext>
            </a:extLst>
          </p:cNvPr>
          <p:cNvSpPr>
            <a:spLocks noGrp="1"/>
          </p:cNvSpPr>
          <p:nvPr>
            <p:ph idx="1"/>
          </p:nvPr>
        </p:nvSpPr>
        <p:spPr>
          <a:xfrm>
            <a:off x="431971" y="1291236"/>
            <a:ext cx="8280057" cy="2592276"/>
          </a:xfrm>
        </p:spPr>
        <p:txBody>
          <a:bodyPr/>
          <a:lstStyle/>
          <a:p>
            <a:pPr marL="0" indent="0" algn="l" rtl="0"/>
            <a:r>
              <a:rPr lang="fr-FR" sz="1600">
                <a:solidFill>
                  <a:srgbClr val="000000"/>
                </a:solidFill>
              </a:rPr>
              <a:t>Dans cette activité mode physique du Packet Tracer et dans les Travaux Pratiques, vous remplirez les objectifs suivants:</a:t>
            </a:r>
          </a:p>
          <a:p>
            <a:pPr marL="0" indent="0" algn="l"/>
            <a:endParaRPr lang="en-US" sz="1600" dirty="0">
              <a:solidFill>
                <a:srgbClr val="000000"/>
              </a:solidFill>
            </a:endParaRPr>
          </a:p>
          <a:p>
            <a:pPr marL="285750" indent="-285750" algn="l" rtl="0">
              <a:buFont typeface="Arial" panose="020B0604020202020204" pitchFamily="34" charset="0"/>
              <a:buChar char="•"/>
            </a:pPr>
            <a:r>
              <a:rPr lang="fr-FR" sz="1600">
                <a:solidFill>
                  <a:srgbClr val="000000"/>
                </a:solidFill>
              </a:rPr>
              <a:t>Conception et construction d'un réseau</a:t>
            </a:r>
          </a:p>
          <a:p>
            <a:pPr marL="285750" indent="-285750" algn="l" rtl="0">
              <a:buFont typeface="Arial" panose="020B0604020202020204" pitchFamily="34" charset="0"/>
              <a:buChar char="•"/>
            </a:pPr>
            <a:r>
              <a:rPr lang="fr-FR" sz="1600">
                <a:solidFill>
                  <a:srgbClr val="000000"/>
                </a:solidFill>
              </a:rPr>
              <a:t>Expliquer comment créer, configurer et vérifier un petit réseau de segments connectés directement</a:t>
            </a:r>
          </a:p>
        </p:txBody>
      </p:sp>
    </p:spTree>
    <p:extLst>
      <p:ext uri="{BB962C8B-B14F-4D97-AF65-F5344CB8AC3E}">
        <p14:creationId xmlns:p14="http://schemas.microsoft.com/office/powerpoint/2010/main" val="406982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Scénarios de dépannage</a:t>
            </a:r>
            <a:br>
              <a:rPr lang="en-US" sz="1600" dirty="0"/>
            </a:br>
            <a:r>
              <a:rPr lang="fr-FR" sz="2400"/>
              <a:t>PacketTracer - Exercice d'intégration des compétences</a:t>
            </a:r>
          </a:p>
        </p:txBody>
      </p:sp>
      <p:sp>
        <p:nvSpPr>
          <p:cNvPr id="4" name="Content Placeholder 3">
            <a:extLst>
              <a:ext uri="{FF2B5EF4-FFF2-40B4-BE49-F238E27FC236}">
                <a16:creationId xmlns:a16="http://schemas.microsoft.com/office/drawing/2014/main" id="{3F10DA2D-66C1-4612-887B-EEB72E37857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Packet Tracer, vous utiliserez toutes les compétences que vous avez acquises tout au long de ce cours.</a:t>
            </a:r>
          </a:p>
          <a:p>
            <a:pPr marL="0" indent="0" algn="l"/>
            <a:endParaRPr lang="en-US" sz="1600" dirty="0">
              <a:solidFill>
                <a:srgbClr val="000000"/>
              </a:solidFill>
            </a:endParaRPr>
          </a:p>
          <a:p>
            <a:pPr marL="0" indent="0" algn="l" rtl="0"/>
            <a:r>
              <a:rPr lang="fr-FR" sz="1600">
                <a:solidFill>
                  <a:srgbClr val="000000"/>
                </a:solidFill>
              </a:rPr>
              <a:t>Scénario</a:t>
            </a:r>
          </a:p>
          <a:p>
            <a:pPr marL="0" indent="0" algn="l"/>
            <a:endParaRPr lang="en-US" sz="1600" dirty="0">
              <a:solidFill>
                <a:srgbClr val="000000"/>
              </a:solidFill>
            </a:endParaRPr>
          </a:p>
          <a:p>
            <a:pPr marL="0" indent="0" algn="l" rtl="0"/>
            <a:r>
              <a:rPr lang="fr-FR" sz="1600">
                <a:solidFill>
                  <a:srgbClr val="000000"/>
                </a:solidFill>
              </a:rPr>
              <a:t>Le routeur Central, le cluster ISP et le serveur web sont complètement configurés. vous devrez créer un nouveau système d'adressage IPv4 comprenant quatre sous-réseaux à l'aide du réseau 192.168.0.0/24. Le département IT a besoin de 25 hôtes. Le département des ventes a besoin de 50 hôtes. Le sous-réseau du reste de l'équipe a besoin de 100 hôtes. Un sous-réseau invité de 25 hôtes sera ajouté ultérieurement. Vous devez également configurer les paramètres de sécurité de base ainsi que les configurations des interfaces sur R1. Ensuite, vous devrez configurer l'interface SVI et les paramètres de sécurité élémentaires sur les commutateurs S1, S2 et S3.</a:t>
            </a:r>
          </a:p>
        </p:txBody>
      </p:sp>
    </p:spTree>
    <p:extLst>
      <p:ext uri="{BB962C8B-B14F-4D97-AF65-F5344CB8AC3E}">
        <p14:creationId xmlns:p14="http://schemas.microsoft.com/office/powerpoint/2010/main" val="2446794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Méthodes de dépannage</a:t>
            </a:r>
            <a:br>
              <a:rPr lang="en-US" sz="1600" dirty="0"/>
            </a:br>
            <a:r>
              <a:rPr lang="fr-FR" sz="2400"/>
              <a:t>Packet Tracer - Exercice de dépannage </a:t>
            </a:r>
          </a:p>
        </p:txBody>
      </p:sp>
      <p:sp>
        <p:nvSpPr>
          <p:cNvPr id="4" name="Content Placeholder 3">
            <a:extLst>
              <a:ext uri="{FF2B5EF4-FFF2-40B4-BE49-F238E27FC236}">
                <a16:creationId xmlns:a16="http://schemas.microsoft.com/office/drawing/2014/main" id="{3F10DA2D-66C1-4612-887B-EEB72E37857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Dans cette activité de Packet Tracer, vous allez résoudre un certain nombre de problèmes dans un réseau local existant.</a:t>
            </a:r>
          </a:p>
        </p:txBody>
      </p:sp>
    </p:spTree>
    <p:extLst>
      <p:ext uri="{BB962C8B-B14F-4D97-AF65-F5344CB8AC3E}">
        <p14:creationId xmlns:p14="http://schemas.microsoft.com/office/powerpoint/2010/main" val="436259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D185451E-51C4-4742-A12C-36D438BBB8D1}"/>
              </a:ext>
            </a:extLst>
          </p:cNvPr>
          <p:cNvSpPr>
            <a:spLocks noGrp="1"/>
          </p:cNvSpPr>
          <p:nvPr>
            <p:ph idx="1"/>
          </p:nvPr>
        </p:nvSpPr>
        <p:spPr>
          <a:xfrm>
            <a:off x="145357" y="687724"/>
            <a:ext cx="8853286" cy="4155319"/>
          </a:xfrm>
        </p:spPr>
        <p:txBody>
          <a:bodyPr/>
          <a:lstStyle/>
          <a:p>
            <a:pPr rtl="0">
              <a:spcBef>
                <a:spcPts val="0"/>
              </a:spcBef>
              <a:spcAft>
                <a:spcPts val="0"/>
              </a:spcAft>
              <a:buFont typeface="Arial" panose="020B0604020202020204" pitchFamily="34" charset="0"/>
              <a:buChar char="•"/>
            </a:pPr>
            <a:r>
              <a:rPr lang="fr-FR" sz="1600"/>
              <a:t>Les facteurs à prendre en compte lors de la sélection de périphériques réseau pour un petit réseau sont le coût, la vitesse et les types de ports/interfaces, l'évolutivité et les fonctionnalités et services du système d'exploitation. </a:t>
            </a:r>
          </a:p>
          <a:p>
            <a:pPr rtl="0">
              <a:spcBef>
                <a:spcPts val="0"/>
              </a:spcBef>
              <a:spcAft>
                <a:spcPts val="0"/>
              </a:spcAft>
              <a:buFont typeface="Arial" panose="020B0604020202020204" pitchFamily="34" charset="0"/>
              <a:buChar char="•"/>
            </a:pPr>
            <a:r>
              <a:rPr lang="fr-FR" sz="1600"/>
              <a:t>Lors de la mise en œuvre d'un réseau, créez un schéma d'adressage IP et utilisez-le sur des périphériques, des serveurs et des périphériques et des périphériques intermédiaires. </a:t>
            </a:r>
          </a:p>
          <a:p>
            <a:pPr rtl="0">
              <a:spcBef>
                <a:spcPts val="0"/>
              </a:spcBef>
              <a:spcAft>
                <a:spcPts val="0"/>
              </a:spcAft>
              <a:buFont typeface="Arial" panose="020B0604020202020204" pitchFamily="34" charset="0"/>
              <a:buChar char="•"/>
            </a:pPr>
            <a:r>
              <a:rPr lang="fr-FR" sz="1600"/>
              <a:t>La redondance peut être réalisée par l'installation d'équipements en double, mais elle peut aussi être réalisée par la fourniture de liaisons réseau en double pour les zones critiques. </a:t>
            </a:r>
          </a:p>
          <a:p>
            <a:pPr rtl="0">
              <a:spcBef>
                <a:spcPts val="0"/>
              </a:spcBef>
              <a:spcAft>
                <a:spcPts val="0"/>
              </a:spcAft>
              <a:buFont typeface="Arial" panose="020B0604020202020204" pitchFamily="34" charset="0"/>
              <a:buChar char="•"/>
            </a:pPr>
            <a:r>
              <a:rPr lang="fr-FR" sz="1600"/>
              <a:t>Les routeurs et les commutateurs d'un petit réseau doivent être configurés pour prendre en charge le trafic en temps réel, tel que la voix et la vidéo, de manière appropriée par rapport aux autres trafics de données. </a:t>
            </a:r>
          </a:p>
          <a:p>
            <a:pPr rtl="0">
              <a:spcBef>
                <a:spcPts val="0"/>
              </a:spcBef>
              <a:spcAft>
                <a:spcPts val="0"/>
              </a:spcAft>
              <a:buFont typeface="Arial" panose="020B0604020202020204" pitchFamily="34" charset="0"/>
              <a:buChar char="•"/>
            </a:pPr>
            <a:r>
              <a:rPr lang="fr-FR" sz="1600"/>
              <a:t>Il existe deux types de programmes ou processus logiciels permettant d'accéder au réseau: les applications de réseau et les services de couche application</a:t>
            </a:r>
          </a:p>
          <a:p>
            <a:pPr rtl="0">
              <a:spcBef>
                <a:spcPts val="0"/>
              </a:spcBef>
              <a:spcAft>
                <a:spcPts val="0"/>
              </a:spcAft>
              <a:buFont typeface="Arial" panose="020B0604020202020204" pitchFamily="34" charset="0"/>
              <a:buChar char="•"/>
            </a:pPr>
            <a:r>
              <a:rPr lang="fr-FR" sz="1600"/>
              <a:t>Pour mettre à l'échelle un réseau, plusieurs éléments sont requis : documentation réseau, inventaire des périphériques, budget et analyse du trafic. </a:t>
            </a:r>
          </a:p>
          <a:p>
            <a:pPr rtl="0">
              <a:spcBef>
                <a:spcPts val="0"/>
              </a:spcBef>
              <a:spcAft>
                <a:spcPts val="0"/>
              </a:spcAft>
              <a:buFont typeface="Arial" panose="020B0604020202020204" pitchFamily="34" charset="0"/>
              <a:buChar char="•"/>
            </a:pPr>
            <a:r>
              <a:rPr lang="fr-FR" sz="1600"/>
              <a:t>La commande ping est le moyen le plus efficace de tester rapidement la connectivité de couche 3 entre une adresse IP source et de destination. </a:t>
            </a:r>
          </a:p>
          <a:p>
            <a:pPr rtl="0">
              <a:spcBef>
                <a:spcPts val="0"/>
              </a:spcBef>
              <a:spcAft>
                <a:spcPts val="0"/>
              </a:spcAft>
              <a:buFont typeface="Arial" panose="020B0604020202020204" pitchFamily="34" charset="0"/>
              <a:buChar char="•"/>
            </a:pPr>
            <a:r>
              <a:rPr lang="fr-FR" sz="1600"/>
              <a:t>Le Cisco IOS offre un mode « étendu » de la commande ping qui permet à l'utilisateur de créer des types spéciaux de pings en ajustant les paramètres liés à l'opération de commande.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1531376889"/>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Pratique du module et quiz</a:t>
            </a:r>
            <a:br>
              <a:rPr lang="en-US" dirty="0">
                <a:latin typeface="Arial" charset="0"/>
              </a:rPr>
            </a:br>
            <a:r>
              <a:rPr lang="fr-FR">
                <a:latin typeface="Arial" charset="0"/>
              </a:rPr>
              <a:t>Qu'est-ce que j'ai appris dans ce module (suite) ? </a:t>
            </a:r>
          </a:p>
        </p:txBody>
      </p:sp>
      <p:sp>
        <p:nvSpPr>
          <p:cNvPr id="2" name="Content Placeholder 1">
            <a:extLst>
              <a:ext uri="{FF2B5EF4-FFF2-40B4-BE49-F238E27FC236}">
                <a16:creationId xmlns:a16="http://schemas.microsoft.com/office/drawing/2014/main" id="{D185451E-51C4-4742-A12C-36D438BBB8D1}"/>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Cette commande renvoie une liste des sauts effectués par un paquet acheminé à travers un réseau. </a:t>
            </a:r>
          </a:p>
          <a:p>
            <a:pPr rtl="0">
              <a:spcBef>
                <a:spcPts val="0"/>
              </a:spcBef>
              <a:spcAft>
                <a:spcPts val="0"/>
              </a:spcAft>
              <a:buFont typeface="Arial" panose="020B0604020202020204" pitchFamily="34" charset="0"/>
              <a:buChar char="•"/>
            </a:pPr>
            <a:r>
              <a:rPr lang="fr-FR" sz="1600"/>
              <a:t>Il existe également une commande traceroute étendue. Il permet à l'administrateur d'ajuster les paramètres liés à l'opération de commande. </a:t>
            </a:r>
          </a:p>
          <a:p>
            <a:pPr rtl="0">
              <a:spcBef>
                <a:spcPts val="0"/>
              </a:spcBef>
              <a:spcAft>
                <a:spcPts val="0"/>
              </a:spcAft>
              <a:buFont typeface="Arial" panose="020B0604020202020204" pitchFamily="34" charset="0"/>
              <a:buChar char="•"/>
            </a:pPr>
            <a:r>
              <a:rPr lang="fr-FR" sz="1600"/>
              <a:t>Les administrateurs réseau visualisent les informations d'adressage IP (adresse, masque, routeur et DNS) sur un hôte Windows en émettant la commande ipconfig. Les autres commandes nécessaires sont </a:t>
            </a:r>
            <a:r>
              <a:rPr lang="fr-FR" sz="1600" b="1"/>
              <a:t>ipconfig /all</a:t>
            </a:r>
            <a:r>
              <a:rPr lang="fr-FR" sz="1600"/>
              <a:t>, </a:t>
            </a:r>
            <a:r>
              <a:rPr lang="fr-FR" sz="1600" b="1"/>
              <a:t>ipconfig /release</a:t>
            </a:r>
            <a:r>
              <a:rPr lang="fr-FR" sz="1600"/>
              <a:t>et </a:t>
            </a:r>
            <a:r>
              <a:rPr lang="fr-FR" sz="1600" b="1"/>
              <a:t>ipconfig /renew</a:t>
            </a:r>
            <a:r>
              <a:rPr lang="fr-FR" sz="1600"/>
              <a:t>, et </a:t>
            </a:r>
            <a:r>
              <a:rPr lang="fr-FR" sz="1600" b="1"/>
              <a:t>ipconfig /displaydns</a:t>
            </a:r>
            <a:r>
              <a:rPr lang="fr-FR" sz="1600"/>
              <a:t>. </a:t>
            </a:r>
          </a:p>
          <a:p>
            <a:pPr rtl="0">
              <a:spcBef>
                <a:spcPts val="0"/>
              </a:spcBef>
              <a:spcAft>
                <a:spcPts val="0"/>
              </a:spcAft>
              <a:buFont typeface="Arial" panose="020B0604020202020204" pitchFamily="34" charset="0"/>
              <a:buChar char="•"/>
            </a:pPr>
            <a:r>
              <a:rPr lang="fr-FR" sz="1600"/>
              <a:t>La vérification des paramètres IP à l'aide de l'interface graphique sur une machine Linux diffère en fonction de la distribution Linux (distribution) et de l'interface de bureau. Les commandes nécessaires sont ifconfig et ip address. </a:t>
            </a:r>
          </a:p>
          <a:p>
            <a:pPr rtl="0">
              <a:spcBef>
                <a:spcPts val="0"/>
              </a:spcBef>
              <a:spcAft>
                <a:spcPts val="0"/>
              </a:spcAft>
              <a:buFont typeface="Arial" panose="020B0604020202020204" pitchFamily="34" charset="0"/>
              <a:buChar char="•"/>
            </a:pPr>
            <a:r>
              <a:rPr lang="fr-FR" sz="1600"/>
              <a:t>Dans l'interface graphique d'un hôte Mac, ouvrez Préférences réseau &gt; Avancé pour obtenir les informations d'adressage IP. Les autres commandes d'adressage IP pour Mac sont ifconfig, et networksetup -listallnetworkservices et networksetup -getinfo &lt;network service&gt;. </a:t>
            </a:r>
          </a:p>
          <a:p>
            <a:pPr rtl="0">
              <a:spcBef>
                <a:spcPts val="0"/>
              </a:spcBef>
              <a:spcAft>
                <a:spcPts val="0"/>
              </a:spcAft>
              <a:buFont typeface="Arial" panose="020B0604020202020204" pitchFamily="34" charset="0"/>
              <a:buChar char="•"/>
            </a:pPr>
            <a:r>
              <a:rPr lang="fr-FR" sz="1600"/>
              <a:t>La commande </a:t>
            </a:r>
            <a:r>
              <a:rPr lang="fr-FR" sz="1600" b="1"/>
              <a:t>arp</a:t>
            </a:r>
            <a:r>
              <a:rPr lang="fr-FR" sz="1600"/>
              <a:t> est exécutée à partir de l'invite de commande Windows, Linux ou Mac. La commande liste tous les périphériques actuellement dans le cache ARP de l'hôte, ce qui comprend l'adresse IPv4, l'adresse physique et le type d'adressage (statique/dynamique) pour chaque périphérique. </a:t>
            </a:r>
          </a:p>
          <a:p>
            <a:pPr rtl="0">
              <a:spcBef>
                <a:spcPts val="0"/>
              </a:spcBef>
              <a:spcAft>
                <a:spcPts val="0"/>
              </a:spcAft>
              <a:buFont typeface="Arial" panose="020B0604020202020204" pitchFamily="34" charset="0"/>
              <a:buChar char="•"/>
            </a:pPr>
            <a:r>
              <a:rPr lang="fr-FR" sz="1600"/>
              <a:t>La commande </a:t>
            </a:r>
            <a:r>
              <a:rPr lang="fr-FR" sz="1600" b="1"/>
              <a:t>arp -a</a:t>
            </a:r>
            <a:r>
              <a:rPr lang="fr-FR" sz="1600"/>
              <a:t> affiche l'adresse IP connue et la liaison d'adresse MAC. </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51846859"/>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Pratique du module et quiz</a:t>
            </a:r>
            <a:br>
              <a:rPr lang="en-US" dirty="0">
                <a:latin typeface="Arial" charset="0"/>
              </a:rPr>
            </a:br>
            <a:r>
              <a:rPr lang="fr-FR">
                <a:latin typeface="Arial" charset="0"/>
              </a:rPr>
              <a:t>Qu'est-ce que j'ai appris dans ce module (suite) ? </a:t>
            </a:r>
          </a:p>
        </p:txBody>
      </p:sp>
      <p:sp>
        <p:nvSpPr>
          <p:cNvPr id="2" name="Content Placeholder 1">
            <a:extLst>
              <a:ext uri="{FF2B5EF4-FFF2-40B4-BE49-F238E27FC236}">
                <a16:creationId xmlns:a16="http://schemas.microsoft.com/office/drawing/2014/main" id="{D185451E-51C4-4742-A12C-36D438BBB8D1}"/>
              </a:ext>
            </a:extLst>
          </p:cNvPr>
          <p:cNvSpPr>
            <a:spLocks noGrp="1"/>
          </p:cNvSpPr>
          <p:nvPr>
            <p:ph idx="1"/>
          </p:nvPr>
        </p:nvSpPr>
        <p:spPr>
          <a:xfrm>
            <a:off x="144065" y="687724"/>
            <a:ext cx="9066610" cy="4155319"/>
          </a:xfrm>
        </p:spPr>
        <p:txBody>
          <a:bodyPr/>
          <a:lstStyle/>
          <a:p>
            <a:pPr rtl="0">
              <a:spcBef>
                <a:spcPts val="0"/>
              </a:spcBef>
              <a:spcAft>
                <a:spcPts val="0"/>
              </a:spcAft>
              <a:buFont typeface="Arial" panose="020B0604020202020204" pitchFamily="34" charset="0"/>
              <a:buChar char="•"/>
            </a:pPr>
            <a:r>
              <a:rPr lang="fr-FR" sz="1450"/>
              <a:t>Les commandes show courantes sont </a:t>
            </a:r>
            <a:r>
              <a:rPr lang="fr-FR" sz="1450" b="1"/>
              <a:t>show running-config</a:t>
            </a:r>
            <a:r>
              <a:rPr lang="fr-FR" sz="1450"/>
              <a:t>, </a:t>
            </a:r>
            <a:r>
              <a:rPr lang="fr-FR" sz="1450" b="1"/>
              <a:t>show interfaces</a:t>
            </a:r>
            <a:r>
              <a:rPr lang="fr-FR" sz="1450"/>
              <a:t>, </a:t>
            </a:r>
            <a:r>
              <a:rPr lang="fr-FR" sz="1450" b="1"/>
              <a:t>show ip address</a:t>
            </a:r>
            <a:r>
              <a:rPr lang="fr-FR" sz="1450"/>
              <a:t>, </a:t>
            </a:r>
            <a:r>
              <a:rPr lang="fr-FR" sz="1450" b="1"/>
              <a:t>show arp</a:t>
            </a:r>
            <a:r>
              <a:rPr lang="fr-FR" sz="1450"/>
              <a:t>, </a:t>
            </a:r>
            <a:r>
              <a:rPr lang="fr-FR" sz="1450" b="1"/>
              <a:t>show ip route</a:t>
            </a:r>
            <a:r>
              <a:rPr lang="fr-FR" sz="1450"/>
              <a:t>, </a:t>
            </a:r>
            <a:r>
              <a:rPr lang="fr-FR" sz="1450" b="1"/>
              <a:t>show protocols</a:t>
            </a:r>
            <a:r>
              <a:rPr lang="fr-FR" sz="1450"/>
              <a:t>et </a:t>
            </a:r>
            <a:r>
              <a:rPr lang="fr-FR" sz="1450" b="1"/>
              <a:t>show version</a:t>
            </a:r>
            <a:r>
              <a:rPr lang="fr-FR" sz="1450"/>
              <a:t>. La commande </a:t>
            </a:r>
            <a:r>
              <a:rPr lang="fr-FR" sz="1450" b="1"/>
              <a:t>show cdp neighbor </a:t>
            </a:r>
            <a:r>
              <a:rPr lang="fr-FR" sz="1450"/>
              <a:t> fournit les informations suivantes sur chaque voisin CDP: identifiants de périphérique, liste d'adresses, identifiant de port, liste des capacités et plate-forme. </a:t>
            </a:r>
          </a:p>
          <a:p>
            <a:pPr rtl="0">
              <a:spcBef>
                <a:spcPts val="0"/>
              </a:spcBef>
              <a:spcAft>
                <a:spcPts val="0"/>
              </a:spcAft>
              <a:buFont typeface="Arial" panose="020B0604020202020204" pitchFamily="34" charset="0"/>
              <a:buChar char="•"/>
            </a:pPr>
            <a:r>
              <a:rPr lang="fr-FR" sz="1450"/>
              <a:t>La commande </a:t>
            </a:r>
            <a:r>
              <a:rPr lang="fr-FR" sz="1450" b="1"/>
              <a:t>show cdp neighbors detail</a:t>
            </a:r>
            <a:r>
              <a:rPr lang="fr-FR" sz="1450"/>
              <a:t> permet de déterminer si l'un des voisins CDP présente une erreur de configuration IP. </a:t>
            </a:r>
          </a:p>
          <a:p>
            <a:pPr rtl="0">
              <a:spcBef>
                <a:spcPts val="0"/>
              </a:spcBef>
              <a:spcAft>
                <a:spcPts val="0"/>
              </a:spcAft>
              <a:buFont typeface="Arial" panose="020B0604020202020204" pitchFamily="34" charset="0"/>
              <a:buChar char="•"/>
            </a:pPr>
            <a:r>
              <a:rPr lang="fr-FR" sz="1450"/>
              <a:t>Le résultat de la commande </a:t>
            </a:r>
            <a:r>
              <a:rPr lang="fr-FR" sz="1450" b="1"/>
              <a:t>show ip interface brief</a:t>
            </a:r>
            <a:r>
              <a:rPr lang="fr-FR" sz="1450"/>
              <a:t> affiche toutes les interfaces du routeur, l'adresse IP attribuée à chaque interface et, le cas échéant, l'état opérationnel de l'interface.</a:t>
            </a:r>
          </a:p>
          <a:p>
            <a:pPr rtl="0">
              <a:spcBef>
                <a:spcPts val="0"/>
              </a:spcBef>
              <a:spcAft>
                <a:spcPts val="0"/>
              </a:spcAft>
              <a:buFont typeface="Arial" panose="020B0604020202020204" pitchFamily="34" charset="0"/>
              <a:buChar char="•"/>
            </a:pPr>
            <a:r>
              <a:rPr lang="fr-FR" sz="1450"/>
              <a:t>Les six étapes de base pour le dépannage Étape 1. Identifier le problème Étape 2. Établir une théorie sur les causes probables Étape 3. Tester la théorie en vue de déterminer la cause Étape 4. Établir un plan d'action pour résoudre le problème et implémenter la solution. Étape 5. Vérifier la solution et mettre en œuvre des mesures préventives. Étape 6. Documenter les constats, les actions et les résultats</a:t>
            </a:r>
          </a:p>
          <a:p>
            <a:pPr rtl="0">
              <a:spcBef>
                <a:spcPts val="0"/>
              </a:spcBef>
              <a:spcAft>
                <a:spcPts val="0"/>
              </a:spcAft>
              <a:buFont typeface="Arial" panose="020B0604020202020204" pitchFamily="34" charset="0"/>
              <a:buChar char="•"/>
            </a:pPr>
            <a:r>
              <a:rPr lang="fr-FR" sz="1450"/>
              <a:t>Lorsqu'un problème nécessite la décision d'un responsable ou une certaine expertise, ou lorsque le technicien ne dispose pas des droits d'accès réseau requis, le problème doit être transféré à qui de droit. </a:t>
            </a:r>
          </a:p>
          <a:p>
            <a:pPr rtl="0">
              <a:spcBef>
                <a:spcPts val="0"/>
              </a:spcBef>
              <a:spcAft>
                <a:spcPts val="0"/>
              </a:spcAft>
              <a:buFont typeface="Arial" panose="020B0604020202020204" pitchFamily="34" charset="0"/>
              <a:buChar char="•"/>
            </a:pPr>
            <a:r>
              <a:rPr lang="fr-FR" sz="1450"/>
              <a:t>Les processus, protocoles, mécanismes et événements OS génèrent des messages pour communiquer leur état. La commande debug d'IOS permet à l'administrateur d'afficher ces messages en temps réel pour analyse. </a:t>
            </a:r>
          </a:p>
          <a:p>
            <a:pPr rtl="0">
              <a:spcBef>
                <a:spcPts val="0"/>
              </a:spcBef>
              <a:spcAft>
                <a:spcPts val="0"/>
              </a:spcAft>
              <a:buFont typeface="Arial" panose="020B0604020202020204" pitchFamily="34" charset="0"/>
              <a:buChar char="•"/>
            </a:pPr>
            <a:r>
              <a:rPr lang="fr-FR" sz="1450"/>
              <a:t>Pour afficher les messages de journal sur un terminal (console virtuelle), utilisez la commande d'exécution privilégiée terminal monitor.</a:t>
            </a:r>
          </a:p>
          <a:p>
            <a:pPr>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1965653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17: Activités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001461050"/>
              </p:ext>
            </p:extLst>
          </p:nvPr>
        </p:nvGraphicFramePr>
        <p:xfrm>
          <a:off x="455999" y="1082042"/>
          <a:ext cx="8229418" cy="386235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17.1.6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rtl="0"/>
                      <a:r>
                        <a:rPr lang="fr-FR" sz="1100">
                          <a:solidFill>
                            <a:srgbClr val="000000"/>
                          </a:solidFill>
                        </a:rPr>
                        <a:t>Périphériques d'un petit réseau</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17.2.4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rtl="0"/>
                      <a:r>
                        <a:rPr lang="fr-FR" sz="1100">
                          <a:solidFill>
                            <a:srgbClr val="000000"/>
                          </a:solidFill>
                        </a:rPr>
                        <a:t>Applications et protocoles des réseaux de petite taille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17.3.4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Évolution vers de plus grands réseaux</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17.4.6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Test de la latence réseau avec les commandes ping et traceroute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17.5.8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Commande show version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Recommandé</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17.5.9</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Interpréter le résultat des commandes Show</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17.6.5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Méthodologies de dépannage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17.7.6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Dépannage des problèmes de connexion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050238057"/>
                  </a:ext>
                </a:extLst>
              </a:tr>
              <a:tr h="350784">
                <a:tc>
                  <a:txBody>
                    <a:bodyPr/>
                    <a:lstStyle/>
                    <a:p>
                      <a:pPr algn="ctr" rtl="0"/>
                      <a:r>
                        <a:rPr lang="fr-FR" sz="1100">
                          <a:solidFill>
                            <a:srgbClr val="000000"/>
                          </a:solidFill>
                        </a:rPr>
                        <a:t>17.7.7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 - Dépanner les problèmes de connexion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955969599"/>
                  </a:ext>
                </a:extLst>
              </a:tr>
              <a:tr h="350784">
                <a:tc>
                  <a:txBody>
                    <a:bodyPr/>
                    <a:lstStyle/>
                    <a:p>
                      <a:pPr algn="ctr" rtl="0"/>
                      <a:r>
                        <a:rPr lang="fr-FR" sz="1100">
                          <a:solidFill>
                            <a:srgbClr val="000000"/>
                          </a:solidFill>
                        </a:rPr>
                        <a:t>17.7.7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Dépannage des problèmes de connexion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Recommandation</a:t>
                      </a:r>
                    </a:p>
                  </a:txBody>
                  <a:tcPr marL="68580" marR="68580" marT="34290" marB="34290" anchor="ctr"/>
                </a:tc>
                <a:extLst>
                  <a:ext uri="{0D108BD9-81ED-4DB2-BD59-A6C34878D82A}">
                    <a16:rowId xmlns:a16="http://schemas.microsoft.com/office/drawing/2014/main" val="1878503620"/>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17: Construire un petit réseau</a:t>
            </a:r>
            <a:br>
              <a:rPr lang="en-US" dirty="0">
                <a:latin typeface="Arial" charset="0"/>
              </a:rPr>
            </a:br>
            <a:r>
              <a:rPr lang="fr-FR">
                <a:latin typeface="Arial" charset="0"/>
              </a:rPr>
              <a:t>Nouveaux termes et commandes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144065" y="798944"/>
            <a:ext cx="4427935" cy="4155319"/>
          </a:xfrm>
        </p:spPr>
        <p:txBody>
          <a:bodyPr/>
          <a:lstStyle/>
          <a:p>
            <a:pPr rtl="0">
              <a:buFont typeface="Arial" panose="020B0604020202020204" pitchFamily="34" charset="0"/>
              <a:buChar char="•"/>
            </a:pPr>
            <a:r>
              <a:rPr lang="fr-FR" sz="1400"/>
              <a:t>applications réseau</a:t>
            </a:r>
          </a:p>
          <a:p>
            <a:pPr rtl="0">
              <a:buFont typeface="Arial" panose="020B0604020202020204" pitchFamily="34" charset="0"/>
              <a:buChar char="•"/>
            </a:pPr>
            <a:r>
              <a:rPr lang="fr-FR" sz="1400"/>
              <a:t>Services de la couche application</a:t>
            </a:r>
          </a:p>
          <a:p>
            <a:pPr rtl="0">
              <a:buFont typeface="Arial" panose="020B0604020202020204" pitchFamily="34" charset="0"/>
              <a:buChar char="•"/>
            </a:pPr>
            <a:r>
              <a:rPr lang="fr-FR" sz="1400"/>
              <a:t>extended ping</a:t>
            </a:r>
          </a:p>
          <a:p>
            <a:pPr rtl="0">
              <a:buFont typeface="Arial" panose="020B0604020202020204" pitchFamily="34" charset="0"/>
              <a:buChar char="•"/>
            </a:pPr>
            <a:r>
              <a:rPr lang="fr-FR" sz="1400"/>
              <a:t>extended traceroute</a:t>
            </a:r>
          </a:p>
          <a:p>
            <a:pPr rtl="0">
              <a:buFont typeface="Arial" panose="020B0604020202020204" pitchFamily="34" charset="0"/>
              <a:buChar char="•"/>
            </a:pPr>
            <a:r>
              <a:rPr lang="fr-FR" sz="1400"/>
              <a:t>Performances de référence du réseau</a:t>
            </a:r>
          </a:p>
          <a:p>
            <a:pPr rtl="0">
              <a:buFont typeface="Arial" panose="020B0604020202020204" pitchFamily="34" charset="0"/>
              <a:buChar char="•"/>
            </a:pPr>
            <a:r>
              <a:rPr lang="fr-FR" sz="1400" b="1"/>
              <a:t>ifconfig</a:t>
            </a:r>
          </a:p>
          <a:p>
            <a:pPr rtl="0">
              <a:buFont typeface="Arial" panose="020B0604020202020204" pitchFamily="34" charset="0"/>
              <a:buChar char="•"/>
            </a:pPr>
            <a:r>
              <a:rPr lang="fr-FR" sz="1400" b="1"/>
              <a:t>netsh interface ip supprimer arpcache</a:t>
            </a:r>
          </a:p>
          <a:p>
            <a:pPr rtl="0">
              <a:buFont typeface="Arial" panose="020B0604020202020204" pitchFamily="34" charset="0"/>
              <a:buChar char="•"/>
            </a:pPr>
            <a:r>
              <a:rPr lang="fr-FR" sz="1400"/>
              <a:t>La méthode scientifique</a:t>
            </a:r>
          </a:p>
          <a:p>
            <a:pPr rtl="0">
              <a:buFont typeface="Arial" panose="020B0604020202020204" pitchFamily="34" charset="0"/>
              <a:buChar char="•"/>
            </a:pPr>
            <a:r>
              <a:rPr lang="fr-FR" sz="1400" b="1"/>
              <a:t>déboguer</a:t>
            </a:r>
          </a:p>
          <a:p>
            <a:pPr rtl="0">
              <a:buFont typeface="Arial" panose="020B0604020202020204" pitchFamily="34" charset="0"/>
              <a:buChar char="•"/>
            </a:pPr>
            <a:r>
              <a:rPr lang="fr-FR" sz="1400" b="1"/>
              <a:t>terminal monitor</a:t>
            </a:r>
          </a:p>
          <a:p>
            <a:endParaRPr lang="en-US" sz="1400" dirty="0"/>
          </a:p>
          <a:p>
            <a:endParaRPr lang="en-US" sz="1400" dirty="0"/>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17 : Activités (Suite)</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316708263"/>
              </p:ext>
            </p:extLst>
          </p:nvPr>
        </p:nvGraphicFramePr>
        <p:xfrm>
          <a:off x="455999" y="1082042"/>
          <a:ext cx="8229418" cy="210843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17.8.1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Mode physique du Packet Tracer</a:t>
                      </a:r>
                    </a:p>
                  </a:txBody>
                  <a:tcPr marL="68580" marR="68580" marT="34290" marB="34290" anchor="ctr"/>
                </a:tc>
                <a:tc>
                  <a:txBody>
                    <a:bodyPr/>
                    <a:lstStyle/>
                    <a:p>
                      <a:pPr rtl="0"/>
                      <a:r>
                        <a:rPr lang="fr-FR" sz="1100">
                          <a:solidFill>
                            <a:srgbClr val="000000"/>
                          </a:solidFill>
                        </a:rPr>
                        <a:t>Packet Tracer - Conception et construction d'un réseau de petites entreprises - Mode physique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310314526"/>
                  </a:ext>
                </a:extLst>
              </a:tr>
              <a:tr h="350784">
                <a:tc>
                  <a:txBody>
                    <a:bodyPr/>
                    <a:lstStyle/>
                    <a:p>
                      <a:pPr algn="ctr" rtl="0"/>
                      <a:r>
                        <a:rPr lang="fr-FR" sz="1100">
                          <a:solidFill>
                            <a:srgbClr val="000000"/>
                          </a:solidFill>
                        </a:rPr>
                        <a:t>17.8.1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de prototypage</a:t>
                      </a:r>
                    </a:p>
                  </a:txBody>
                  <a:tcPr marL="68580" marR="68580" marT="34290" marB="34290" anchor="ctr"/>
                </a:tc>
                <a:tc>
                  <a:txBody>
                    <a:bodyPr/>
                    <a:lstStyle/>
                    <a:p>
                      <a:pPr rtl="0"/>
                      <a:r>
                        <a:rPr lang="fr-FR" sz="1100">
                          <a:solidFill>
                            <a:srgbClr val="000000"/>
                          </a:solidFill>
                        </a:rPr>
                        <a:t>Concevoir et mettre en œuvre le réseau d'une petite entreprise</a:t>
                      </a:r>
                    </a:p>
                  </a:txBody>
                  <a:tcPr marL="68580" marR="68580" marT="34290" marB="34290" anchor="ctr"/>
                </a:tc>
                <a:tc>
                  <a:txBody>
                    <a:bodyPr/>
                    <a:lstStyle/>
                    <a:p>
                      <a:pPr rtl="0"/>
                      <a:r>
                        <a:rPr lang="fr-FR" sz="1100">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17.8.2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rtl="0"/>
                      <a:r>
                        <a:rPr lang="fr-FR" sz="1100">
                          <a:solidFill>
                            <a:srgbClr val="000000"/>
                          </a:solidFill>
                        </a:rPr>
                        <a:t>Challenge d'intégration des compétences</a:t>
                      </a:r>
                    </a:p>
                  </a:txBody>
                  <a:tcPr marL="68580" marR="68580" marT="34290" marB="34290" anchor="ctr"/>
                </a:tc>
                <a:tc>
                  <a:txBody>
                    <a:bodyPr/>
                    <a:lstStyle/>
                    <a:p>
                      <a:pPr rtl="0"/>
                      <a:r>
                        <a:rPr lang="fr-FR" sz="1100">
                          <a:solidFill>
                            <a:srgbClr val="000000"/>
                          </a:solidFill>
                        </a:rPr>
                        <a:t>Recommandé</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17.8.3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Exercice de dépannage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Recommandé</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17.8.5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Conception d'un réseau de petite taille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000000"/>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2026631771"/>
                  </a:ext>
                </a:extLst>
              </a:tr>
            </a:tbl>
          </a:graphicData>
        </a:graphic>
      </p:graphicFrame>
    </p:spTree>
    <p:custDataLst>
      <p:tags r:id="rId1"/>
    </p:custDataLst>
    <p:extLst>
      <p:ext uri="{BB962C8B-B14F-4D97-AF65-F5344CB8AC3E}">
        <p14:creationId xmlns:p14="http://schemas.microsoft.com/office/powerpoint/2010/main" val="406208110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519426"/>
          </a:xfrm>
        </p:spPr>
        <p:txBody>
          <a:bodyPr/>
          <a:lstStyle/>
          <a:p>
            <a:pPr rtl="0"/>
            <a:r>
              <a:rPr lang="fr-FR"/>
              <a:t>Module 17: Meilleures pratiques</a:t>
            </a:r>
          </a:p>
        </p:txBody>
      </p:sp>
      <p:sp>
        <p:nvSpPr>
          <p:cNvPr id="11266" name="Rectangle 34"/>
          <p:cNvSpPr>
            <a:spLocks noGrp="1" noChangeArrowheads="1"/>
          </p:cNvSpPr>
          <p:nvPr>
            <p:ph idx="1"/>
          </p:nvPr>
        </p:nvSpPr>
        <p:spPr>
          <a:xfrm>
            <a:off x="90487" y="600065"/>
            <a:ext cx="8963025" cy="4155319"/>
          </a:xfrm>
        </p:spPr>
        <p:txBody>
          <a:bodyPr/>
          <a:lstStyle/>
          <a:p>
            <a:pPr marL="0" indent="0" rtl="0">
              <a:lnSpc>
                <a:spcPct val="85000"/>
              </a:lnSpc>
              <a:spcBef>
                <a:spcPct val="30000"/>
              </a:spcBef>
              <a:buNone/>
            </a:pPr>
            <a:r>
              <a:rPr lang="fr-FR" sz="1600"/>
              <a:t>Avant d'enseigner le contenu du module 17,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rtl="0">
              <a:lnSpc>
                <a:spcPct val="85000"/>
              </a:lnSpc>
              <a:spcBef>
                <a:spcPct val="30000"/>
              </a:spcBef>
              <a:buFont typeface="Arial" panose="020B0604020202020204" pitchFamily="34" charset="0"/>
              <a:buChar char="•"/>
            </a:pPr>
            <a:r>
              <a:rPr lang="fr-FR" sz="1600"/>
              <a:t>Après ce module, l'examen Construire et sécuriser un petit réseau est disponible, couvrant les modules 16-17.</a:t>
            </a:r>
          </a:p>
          <a:p>
            <a:pPr marL="0" indent="0" rtl="0">
              <a:lnSpc>
                <a:spcPct val="85000"/>
              </a:lnSpc>
              <a:spcBef>
                <a:spcPct val="30000"/>
              </a:spcBef>
              <a:buNone/>
            </a:pPr>
            <a:r>
              <a:rPr lang="fr-FR" sz="1600"/>
              <a:t>Rubrique 17.1</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 méthode relativement peu coûteuse de redondance de liaison montante est disponible pour les petites entreprises?</a:t>
            </a:r>
          </a:p>
          <a:p>
            <a:pPr lvl="2" rtl="0">
              <a:lnSpc>
                <a:spcPct val="85000"/>
              </a:lnSpc>
              <a:spcBef>
                <a:spcPct val="30000"/>
              </a:spcBef>
            </a:pPr>
            <a:r>
              <a:rPr lang="fr-FR" sz="1600"/>
              <a:t>Quel est le meilleur moyen d'équilibrer l'abordabilité des appareils tout-en-un et le besoin de redondance?</a:t>
            </a:r>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8933</TotalTime>
  <Words>8633</Words>
  <Application>Microsoft Office PowerPoint</Application>
  <PresentationFormat>On-screen Show (16:9)</PresentationFormat>
  <Paragraphs>756</Paragraphs>
  <Slides>71</Slides>
  <Notes>69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71</vt:i4>
      </vt:variant>
    </vt:vector>
  </HeadingPairs>
  <TitlesOfParts>
    <vt:vector size="76" baseType="lpstr">
      <vt:lpstr>CiscoSans ExtraLight</vt:lpstr>
      <vt:lpstr>Arial</vt:lpstr>
      <vt:lpstr>Calibri</vt:lpstr>
      <vt:lpstr>Wingdings</vt:lpstr>
      <vt:lpstr>Default Theme</vt:lpstr>
      <vt:lpstr>Module 17 : Construire un petit réseau</vt:lpstr>
      <vt:lpstr>Contenu pédagogique de l'instructeur - Guide de planification du module 17</vt:lpstr>
      <vt:lpstr>À quoi s'attendre dans ce module</vt:lpstr>
      <vt:lpstr>À quoi s'attendre dans ce module (suite)</vt:lpstr>
      <vt:lpstr>Vérifiez votre compréhension</vt:lpstr>
      <vt:lpstr>Activités du mode physique du Packet Tracer :</vt:lpstr>
      <vt:lpstr>Module 17: Activités</vt:lpstr>
      <vt:lpstr>Module 17 : Activités (Suite)</vt:lpstr>
      <vt:lpstr>Module 17: Meilleures pratiques</vt:lpstr>
      <vt:lpstr>Module 17: Meilleures Pratiques (Suite)</vt:lpstr>
      <vt:lpstr>Module 17: Meilleures Pratiques (Suite)</vt:lpstr>
      <vt:lpstr>Module 17 : Construire un petit réseau</vt:lpstr>
      <vt:lpstr>Objectifs du module</vt:lpstr>
      <vt:lpstr>17.1 Périphériques d'un petit réseau</vt:lpstr>
      <vt:lpstr>Périphériques d'un petit réseau Topologies de petits réseaux</vt:lpstr>
      <vt:lpstr>Périphériques d'un petit réseau Sélection des périphériques dans un petit réseau</vt:lpstr>
      <vt:lpstr>Périphériques d'un petit réseau Adressage IP pour un petit réseau</vt:lpstr>
      <vt:lpstr>Périphériques d'un petit réseau Redondance dans un petit réseau</vt:lpstr>
      <vt:lpstr>Périphériques d'un petit réseau Gestion du trafic</vt:lpstr>
      <vt:lpstr>17.2 – Applications et protocoles des réseaux de petite taille</vt:lpstr>
      <vt:lpstr>Applications et protocoles des réseaux de petite taille Applications courantes</vt:lpstr>
      <vt:lpstr>Applications et protocoles des réseaux de petite taille Applications courantes</vt:lpstr>
      <vt:lpstr>Applications et protocoles des réseaux de petite taille Applications courantes</vt:lpstr>
      <vt:lpstr>Applications et protocoles des réseaux de petite taille Applications voix et vidéo</vt:lpstr>
      <vt:lpstr>17.3 - Évolution vers de plus grands réseaux</vt:lpstr>
      <vt:lpstr>Évolution vers de plus grands réseaux  Croissance des réseaux de petite taille</vt:lpstr>
      <vt:lpstr>Évolution vers de plus grands réseaux  Analyse de protocoles</vt:lpstr>
      <vt:lpstr>Évolution vers de plus grands réseaux  Utilisation du réseau par employés</vt:lpstr>
      <vt:lpstr>17.4 Vérifiez la connectivité</vt:lpstr>
      <vt:lpstr>Vérifier la connectivité Vérifier la connectivité avec Ping</vt:lpstr>
      <vt:lpstr>Vérifier la connectivité Vérifier la connectivité avec Ping (suite) </vt:lpstr>
      <vt:lpstr>Vérifier la connectivité Ping étendu</vt:lpstr>
      <vt:lpstr>Vérifier la connectivité Vérifier la connectivité avec Traceroute</vt:lpstr>
      <vt:lpstr>Vérifier la connectivité Vérifier la connectivité avec Traceroute (suite) </vt:lpstr>
      <vt:lpstr>Vérifier la connectivité Vérifier la connectivité avec Traceroute (suite) </vt:lpstr>
      <vt:lpstr>Vérifier la connectivité Traceroute étendue</vt:lpstr>
      <vt:lpstr>Vérifier la connectivité Traceroute étendue</vt:lpstr>
      <vt:lpstr>Vérifier la connectivité Base du réseau</vt:lpstr>
      <vt:lpstr>Vérifier la connectivité Travaux pratiques - Vérifiez la latence réseau en utilisant les commandes Ping et Traceroute</vt:lpstr>
      <vt:lpstr>17.5 Commandes d'hôte et IOS</vt:lpstr>
      <vt:lpstr>Commandes hôte et IOS Configuration IP sur un hôte Windows</vt:lpstr>
      <vt:lpstr>Commandes hôte et IOS Configuration IP sur un hôte Linux</vt:lpstr>
      <vt:lpstr>Commandes hôte et IOSConfiguration IP sur un hôte macOS</vt:lpstr>
      <vt:lpstr>Commandes d'hôte et IOS La commande arp</vt:lpstr>
      <vt:lpstr>Commandes de l'hôte et de l'IOS Révision des commandes de l'émission commune</vt:lpstr>
      <vt:lpstr>Commandes de l'hôte et de l'IOS La commande show cdp neighbors</vt:lpstr>
      <vt:lpstr>Commandes hôtes et IOS La commande show ip interface brief</vt:lpstr>
      <vt:lpstr> Vidéo des commandes hôte et IOS — La commande show version</vt:lpstr>
      <vt:lpstr>Commandes d'hôte et IOS Packet Tracer - Analyser le résultat des commandes Show</vt:lpstr>
      <vt:lpstr>17.6 – Méthodologie de dépannage</vt:lpstr>
      <vt:lpstr>Méthodes de dépannage Méthodes de dépannage de base</vt:lpstr>
      <vt:lpstr>Méthodes de dépannage Résoudre ou transférer?</vt:lpstr>
      <vt:lpstr>Dépannage Méthodologies La commande debug</vt:lpstr>
      <vt:lpstr>Méthodologies de dépannage La commande terminal monitor</vt:lpstr>
      <vt:lpstr>17.7 Scénarios de dépannage</vt:lpstr>
      <vt:lpstr>Scénarios de dépannage Fonctionnement en duplex et problèmes d'incompatibilité</vt:lpstr>
      <vt:lpstr>Méthodes de dépannage Problèmes d'adressage IP sur périphériques IOS</vt:lpstr>
      <vt:lpstr>Méthodes de dépannage Problèmes d'adressage IP sur périphériques finaux</vt:lpstr>
      <vt:lpstr>Méthodes de dépannage Problèmes de passerelle par défaut</vt:lpstr>
      <vt:lpstr>Méthodes de dépannage Dépannage des problèmes DNS</vt:lpstr>
      <vt:lpstr>Méthodes de dépannage Packet Tracer : Dépannage des problèmes de connectivité</vt:lpstr>
      <vt:lpstr>Scénarios de dépannage Packet Tracer – Dépannage des problèmes de connectivité – Mode Physique Travaux Pratiques - Dépannage des problèmes de connectivité </vt:lpstr>
      <vt:lpstr>17.8 Module pratique et questionnaire</vt:lpstr>
      <vt:lpstr>Scénarios de dépannage Packet Tracer – Conception et construction d'un réseau de petites entreprises – Mode Physique Travaux Pratiques – Conception et construction d'un réseau de petites entreprises</vt:lpstr>
      <vt:lpstr>Scénarios de dépannage PacketTracer - Exercice d'intégration des compétences</vt:lpstr>
      <vt:lpstr>Méthodes de dépannage Packet Tracer - Exercice de dépannage </vt:lpstr>
      <vt:lpstr>Module pratique et questionnaire Qu'est-ce que j'ai appris dans ce module?</vt:lpstr>
      <vt:lpstr>Pratique du module et quiz Qu'est-ce que j'ai appris dans ce module (suite) ? </vt:lpstr>
      <vt:lpstr>Pratique du module et quiz Qu'est-ce que j'ai appris dans ce module (suite) ? </vt:lpstr>
      <vt:lpstr>Module 17: Construire un petit réseau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317</cp:revision>
  <dcterms:created xsi:type="dcterms:W3CDTF">2019-10-18T06:21:22Z</dcterms:created>
  <dcterms:modified xsi:type="dcterms:W3CDTF">2021-04-13T19:30:46Z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