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3.xml" ContentType="application/vnd.openxmlformats-officedocument.presentationml.notesSlide+xml"/>
  <Override PartName="/ppt/tags/tag7.xml" ContentType="application/vnd.openxmlformats-officedocument.presentationml.tags+xml"/>
  <Override PartName="/ppt/notesSlides/notesSlide4.xml" ContentType="application/vnd.openxmlformats-officedocument.presentationml.notesSlide+xml"/>
  <Override PartName="/ppt/tags/tag8.xml" ContentType="application/vnd.openxmlformats-officedocument.presentationml.tags+xml"/>
  <Override PartName="/ppt/notesSlides/notesSlide5.xml" ContentType="application/vnd.openxmlformats-officedocument.presentationml.notesSlide+xml"/>
  <Override PartName="/ppt/tags/tag9.xml" ContentType="application/vnd.openxmlformats-officedocument.presentationml.tags+xml"/>
  <Override PartName="/ppt/notesSlides/notesSlide6.xml" ContentType="application/vnd.openxmlformats-officedocument.presentationml.notesSlide+xml"/>
  <Override PartName="/ppt/tags/tag10.xml" ContentType="application/vnd.openxmlformats-officedocument.presentationml.tags+xml"/>
  <Override PartName="/ppt/notesSlides/notesSlide7.xml" ContentType="application/vnd.openxmlformats-officedocument.presentationml.notesSlide+xml"/>
  <Override PartName="/ppt/tags/tag11.xml" ContentType="application/vnd.openxmlformats-officedocument.presentationml.tags+xml"/>
  <Override PartName="/ppt/notesSlides/notesSlide8.xml" ContentType="application/vnd.openxmlformats-officedocument.presentationml.notesSlide+xml"/>
  <Override PartName="/ppt/tags/tag12.xml" ContentType="application/vnd.openxmlformats-officedocument.presentationml.tags+xml"/>
  <Override PartName="/ppt/notesSlides/notesSlide9.xml" ContentType="application/vnd.openxmlformats-officedocument.presentationml.notesSlide+xml"/>
  <Override PartName="/ppt/tags/tag13.xml" ContentType="application/vnd.openxmlformats-officedocument.presentationml.tags+xml"/>
  <Override PartName="/ppt/notesSlides/notesSlide10.xml" ContentType="application/vnd.openxmlformats-officedocument.presentationml.notesSlide+xml"/>
  <Override PartName="/ppt/tags/tag14.xml" ContentType="application/vnd.openxmlformats-officedocument.presentationml.tags+xml"/>
  <Override PartName="/ppt/notesSlides/notesSlide11.xml" ContentType="application/vnd.openxmlformats-officedocument.presentationml.notesSlide+xml"/>
  <Override PartName="/ppt/tags/tag15.xml" ContentType="application/vnd.openxmlformats-officedocument.presentationml.tags+xml"/>
  <Override PartName="/ppt/notesSlides/notesSlide12.xml" ContentType="application/vnd.openxmlformats-officedocument.presentationml.notesSlide+xml"/>
  <Override PartName="/ppt/tags/tag16.xml" ContentType="application/vnd.openxmlformats-officedocument.presentationml.tags+xml"/>
  <Override PartName="/ppt/notesSlides/notesSlide13.xml" ContentType="application/vnd.openxmlformats-officedocument.presentationml.notesSlide+xml"/>
  <Override PartName="/ppt/tags/tag17.xml" ContentType="application/vnd.openxmlformats-officedocument.presentationml.tags+xml"/>
  <Override PartName="/ppt/notesSlides/notesSlide14.xml" ContentType="application/vnd.openxmlformats-officedocument.presentationml.notesSlide+xml"/>
  <Override PartName="/ppt/tags/tag18.xml" ContentType="application/vnd.openxmlformats-officedocument.presentationml.tags+xml"/>
  <Override PartName="/ppt/notesSlides/notesSlide15.xml" ContentType="application/vnd.openxmlformats-officedocument.presentationml.notesSlide+xml"/>
  <Override PartName="/ppt/tags/tag19.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tags/tag20.xml" ContentType="application/vnd.openxmlformats-officedocument.presentationml.tags+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tags/tag21.xml" ContentType="application/vnd.openxmlformats-officedocument.presentationml.tags+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tags/tag22.xml" ContentType="application/vnd.openxmlformats-officedocument.presentationml.tags+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tags/tag23.xml" ContentType="application/vnd.openxmlformats-officedocument.presentationml.tags+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tags/tag24.xml" ContentType="application/vnd.openxmlformats-officedocument.presentationml.tags+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tags/tag25.xml" ContentType="application/vnd.openxmlformats-officedocument.presentationml.tags+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tags/tag26.xml" ContentType="application/vnd.openxmlformats-officedocument.presentationml.tags+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tags/tag27.xml" ContentType="application/vnd.openxmlformats-officedocument.presentationml.tags+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tags/tag28.xml" ContentType="application/vnd.openxmlformats-officedocument.presentationml.tags+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tags/tag29.xml" ContentType="application/vnd.openxmlformats-officedocument.presentationml.tags+xml"/>
  <Override PartName="/ppt/notesSlides/notesSlide69.xml" ContentType="application/vnd.openxmlformats-officedocument.presentationml.notesSlide+xml"/>
  <Override PartName="/ppt/tags/tag30.xml" ContentType="application/vnd.openxmlformats-officedocument.presentationml.tags+xml"/>
  <Override PartName="/ppt/notesSlides/notesSlide70.xml" ContentType="application/vnd.openxmlformats-officedocument.presentationml.notesSlide+xml"/>
  <Override PartName="/ppt/tags/tag31.xml" ContentType="application/vnd.openxmlformats-officedocument.presentationml.tags+xml"/>
  <Override PartName="/ppt/notesSlides/notesSlide71.xml" ContentType="application/vnd.openxmlformats-officedocument.presentationml.notesSlide+xml"/>
  <Override PartName="/ppt/tags/tag32.xml" ContentType="application/vnd.openxmlformats-officedocument.presentationml.tags+xml"/>
  <Override PartName="/ppt/notesSlides/notesSlide7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76"/>
  </p:notesMasterIdLst>
  <p:sldIdLst>
    <p:sldId id="513" r:id="rId2"/>
    <p:sldId id="730" r:id="rId3"/>
    <p:sldId id="1158" r:id="rId4"/>
    <p:sldId id="1162" r:id="rId5"/>
    <p:sldId id="1053" r:id="rId6"/>
    <p:sldId id="1072" r:id="rId7"/>
    <p:sldId id="763" r:id="rId8"/>
    <p:sldId id="1094" r:id="rId9"/>
    <p:sldId id="1151" r:id="rId10"/>
    <p:sldId id="1052" r:id="rId11"/>
    <p:sldId id="1069" r:id="rId12"/>
    <p:sldId id="1160" r:id="rId13"/>
    <p:sldId id="1152" r:id="rId14"/>
    <p:sldId id="1153" r:id="rId15"/>
    <p:sldId id="876" r:id="rId16"/>
    <p:sldId id="1096" r:id="rId17"/>
    <p:sldId id="1161" r:id="rId18"/>
    <p:sldId id="759" r:id="rId19"/>
    <p:sldId id="1054" r:id="rId20"/>
    <p:sldId id="1098" r:id="rId21"/>
    <p:sldId id="1099" r:id="rId22"/>
    <p:sldId id="1100" r:id="rId23"/>
    <p:sldId id="1101" r:id="rId24"/>
    <p:sldId id="1102" r:id="rId25"/>
    <p:sldId id="1056" r:id="rId26"/>
    <p:sldId id="1103" r:id="rId27"/>
    <p:sldId id="1104" r:id="rId28"/>
    <p:sldId id="1106" r:id="rId29"/>
    <p:sldId id="1111" r:id="rId30"/>
    <p:sldId id="1118" r:id="rId31"/>
    <p:sldId id="1125" r:id="rId32"/>
    <p:sldId id="1126" r:id="rId33"/>
    <p:sldId id="1127" r:id="rId34"/>
    <p:sldId id="1128" r:id="rId35"/>
    <p:sldId id="1112" r:id="rId36"/>
    <p:sldId id="1119" r:id="rId37"/>
    <p:sldId id="1129" r:id="rId38"/>
    <p:sldId id="1130" r:id="rId39"/>
    <p:sldId id="1113" r:id="rId40"/>
    <p:sldId id="1120" r:id="rId41"/>
    <p:sldId id="1150" r:id="rId42"/>
    <p:sldId id="1131" r:id="rId43"/>
    <p:sldId id="1132" r:id="rId44"/>
    <p:sldId id="1133" r:id="rId45"/>
    <p:sldId id="1135" r:id="rId46"/>
    <p:sldId id="1114" r:id="rId47"/>
    <p:sldId id="1121" r:id="rId48"/>
    <p:sldId id="1137" r:id="rId49"/>
    <p:sldId id="1138" r:id="rId50"/>
    <p:sldId id="1139" r:id="rId51"/>
    <p:sldId id="1140" r:id="rId52"/>
    <p:sldId id="1115" r:id="rId53"/>
    <p:sldId id="1122" r:id="rId54"/>
    <p:sldId id="1141" r:id="rId55"/>
    <p:sldId id="1142" r:id="rId56"/>
    <p:sldId id="1143" r:id="rId57"/>
    <p:sldId id="1116" r:id="rId58"/>
    <p:sldId id="1123" r:id="rId59"/>
    <p:sldId id="1144" r:id="rId60"/>
    <p:sldId id="1145" r:id="rId61"/>
    <p:sldId id="1154" r:id="rId62"/>
    <p:sldId id="1146" r:id="rId63"/>
    <p:sldId id="1147" r:id="rId64"/>
    <p:sldId id="1117" r:id="rId65"/>
    <p:sldId id="1124" r:id="rId66"/>
    <p:sldId id="1148" r:id="rId67"/>
    <p:sldId id="1149" r:id="rId68"/>
    <p:sldId id="957" r:id="rId69"/>
    <p:sldId id="1155" r:id="rId70"/>
    <p:sldId id="1107" r:id="rId71"/>
    <p:sldId id="958" r:id="rId72"/>
    <p:sldId id="1157" r:id="rId73"/>
    <p:sldId id="874" r:id="rId74"/>
    <p:sldId id="291" r:id="rId75"/>
  </p:sldIdLst>
  <p:sldSz cx="9144000" cy="5143500" type="screen16x9"/>
  <p:notesSz cx="6858000" cy="9144000"/>
  <p:custDataLst>
    <p:tags r:id="rId77"/>
  </p:custDataLst>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1620">
          <p15:clr>
            <a:srgbClr val="A4A3A4"/>
          </p15:clr>
        </p15:guide>
        <p15:guide id="2" pos="33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1" name="Jane Gibbons -X (jagibbon - DEL ORO CONSULTING INC at Cisco)" initials="JG-(-DOCIaC" lastIdx="28" clrIdx="1">
    <p:extLst>
      <p:ext uri="{19B8F6BF-5375-455C-9EA6-DF929625EA0E}">
        <p15:presenceInfo xmlns:p15="http://schemas.microsoft.com/office/powerpoint/2012/main" userId="S-1-5-21-1708537768-1303643608-725345543-200204" providerId="AD"/>
      </p:ext>
    </p:extLst>
  </p:cmAuthor>
  <p:cmAuthor id="2" name="Bob Vachon" initials="BV" lastIdx="24" clrIdx="2">
    <p:extLst>
      <p:ext uri="{19B8F6BF-5375-455C-9EA6-DF929625EA0E}">
        <p15:presenceInfo xmlns:p15="http://schemas.microsoft.com/office/powerpoint/2012/main" userId="c7abe87968a0b633" providerId="Windows Live"/>
      </p:ext>
    </p:extLst>
  </p:cmAuthor>
  <p:cmAuthor id="3" name="Sue Livingston -X (suliving - UNICON INC at Cisco)" initials="SL-(-UIaC" lastIdx="29" clrIdx="3">
    <p:extLst>
      <p:ext uri="{19B8F6BF-5375-455C-9EA6-DF929625EA0E}">
        <p15:presenceInfo xmlns:p15="http://schemas.microsoft.com/office/powerpoint/2012/main" userId="S::suliving@cisco.com::dc701d48-dd51-411a-9041-b7f1328f1486" providerId="AD"/>
      </p:ext>
    </p:extLst>
  </p:cmAuthor>
  <p:cmAuthor id="4" name="jagibbon" initials="jmg" lastIdx="8" clrIdx="4">
    <p:extLst>
      <p:ext uri="{19B8F6BF-5375-455C-9EA6-DF929625EA0E}">
        <p15:presenceInfo xmlns:p15="http://schemas.microsoft.com/office/powerpoint/2012/main" userId="jagibbo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AFE8FB"/>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651" autoAdjust="0"/>
    <p:restoredTop sz="77285" autoAdjust="0"/>
  </p:normalViewPr>
  <p:slideViewPr>
    <p:cSldViewPr snapToGrid="0" showGuides="1">
      <p:cViewPr varScale="1">
        <p:scale>
          <a:sx n="70" d="100"/>
          <a:sy n="70" d="100"/>
        </p:scale>
        <p:origin x="1332" y="44"/>
      </p:cViewPr>
      <p:guideLst>
        <p:guide orient="horz" pos="1620"/>
        <p:guide pos="336"/>
      </p:guideLst>
    </p:cSldViewPr>
  </p:slideViewPr>
  <p:outlineViewPr>
    <p:cViewPr>
      <p:scale>
        <a:sx n="33" d="100"/>
        <a:sy n="33" d="100"/>
      </p:scale>
      <p:origin x="0" y="-226704"/>
    </p:cViewPr>
  </p:outlineViewPr>
  <p:notesTextViewPr>
    <p:cViewPr>
      <p:scale>
        <a:sx n="1" d="1"/>
        <a:sy n="1" d="1"/>
      </p:scale>
      <p:origin x="0" y="0"/>
    </p:cViewPr>
  </p:notesTextViewPr>
  <p:sorterViewPr>
    <p:cViewPr>
      <p:scale>
        <a:sx n="100" d="100"/>
        <a:sy n="100" d="100"/>
      </p:scale>
      <p:origin x="0" y="-3438"/>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ags" Target="tags/tag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commentAuthors" Target="commentAuthors.xml"/><Relationship Id="rId8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t>4/13/2021</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t>‹#›</a:t>
            </a:fld>
            <a:endParaRPr lang="en-US" dirty="0"/>
          </a:p>
        </p:txBody>
      </p:sp>
    </p:spTree>
    <p:extLst>
      <p:ext uri="{BB962C8B-B14F-4D97-AF65-F5344CB8AC3E}">
        <p14:creationId xmlns:p14="http://schemas.microsoft.com/office/powerpoint/2010/main" val="19375648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b="0"/>
              <a:t>Programme de L’Académie des Réseaux de Cisco</a:t>
            </a:r>
          </a:p>
          <a:p>
            <a:pPr rtl="0">
              <a:buFontTx/>
              <a:buNone/>
            </a:pPr>
            <a:r>
              <a:rPr lang="fr-FR" b="0" baseline="0"/>
              <a:t>Présentation des réseaux V</a:t>
            </a:r>
            <a:r>
              <a:rPr lang="fr-FR" b="0"/>
              <a:t>7.0 (ITN)</a:t>
            </a:r>
          </a:p>
          <a:p>
            <a:pPr rtl="0">
              <a:buFontTx/>
              <a:buNone/>
            </a:pPr>
            <a:r>
              <a:rPr lang="fr-FR">
                <a:solidFill>
                  <a:schemeClr val="accent5">
                    <a:lumMod val="40000"/>
                    <a:lumOff val="60000"/>
                  </a:schemeClr>
                </a:solidFill>
              </a:rPr>
              <a:t>Module 11: Adressage IPv4</a:t>
            </a:r>
          </a:p>
        </p:txBody>
      </p:sp>
      <p:sp>
        <p:nvSpPr>
          <p:cNvPr id="4" name="Slide Number Placeholder 3"/>
          <p:cNvSpPr>
            <a:spLocks noGrp="1"/>
          </p:cNvSpPr>
          <p:nvPr>
            <p:ph type="sldNum" sz="quarter" idx="10"/>
          </p:nvPr>
        </p:nvSpPr>
        <p:spPr/>
        <p:txBody>
          <a:bodyPr/>
          <a:lstStyle/>
          <a:p>
            <a:pPr rtl="0"/>
            <a:fld id="{5641018C-6CAF-B84E-B92C-ECB119457FBA}" type="slidenum">
              <a:rPr/>
              <a:t>1</a:t>
            </a:fld>
            <a:endParaRPr/>
          </a:p>
        </p:txBody>
      </p:sp>
    </p:spTree>
    <p:extLst>
      <p:ext uri="{BB962C8B-B14F-4D97-AF65-F5344CB8AC3E}">
        <p14:creationId xmlns:p14="http://schemas.microsoft.com/office/powerpoint/2010/main" val="30255421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391C207-9349-46D5-9D89-8ADDA5014D1F}" type="slidenum">
              <a:rPr sz="800" b="0"/>
              <a:pPr algn="r" rtl="0"/>
              <a:t>12</a:t>
            </a:fld>
            <a:endParaRPr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1651934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391C207-9349-46D5-9D89-8ADDA5014D1F}" type="slidenum">
              <a:rPr sz="800" b="0"/>
              <a:pPr algn="r" rtl="0"/>
              <a:t>13</a:t>
            </a:fld>
            <a:endParaRPr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7936853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391C207-9349-46D5-9D89-8ADDA5014D1F}" type="slidenum">
              <a:rPr sz="800" b="0"/>
              <a:pPr algn="r" rtl="0"/>
              <a:t>14</a:t>
            </a:fld>
            <a:endParaRPr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16107451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b="0"/>
              <a:t>Programme de L’Académie des Réseaux de Cisco</a:t>
            </a:r>
          </a:p>
          <a:p>
            <a:pPr rtl="0">
              <a:buFontTx/>
              <a:buNone/>
            </a:pPr>
            <a:r>
              <a:rPr lang="fr-FR" b="0" baseline="0"/>
              <a:t>Présentation des réseaux V</a:t>
            </a:r>
            <a:r>
              <a:rPr lang="fr-FR" b="0"/>
              <a:t>7.0 (ITN)</a:t>
            </a:r>
          </a:p>
          <a:p>
            <a:pPr rtl="0"/>
            <a:r>
              <a:rPr lang="fr-FR">
                <a:solidFill>
                  <a:schemeClr val="accent5">
                    <a:lumMod val="40000"/>
                    <a:lumOff val="60000"/>
                  </a:schemeClr>
                </a:solidFill>
              </a:rPr>
              <a:t>Module 11: Adressage IPv4</a:t>
            </a:r>
          </a:p>
        </p:txBody>
      </p:sp>
      <p:sp>
        <p:nvSpPr>
          <p:cNvPr id="4" name="Slide Number Placeholder 3"/>
          <p:cNvSpPr>
            <a:spLocks noGrp="1"/>
          </p:cNvSpPr>
          <p:nvPr>
            <p:ph type="sldNum" sz="quarter" idx="10"/>
          </p:nvPr>
        </p:nvSpPr>
        <p:spPr/>
        <p:txBody>
          <a:bodyPr/>
          <a:lstStyle/>
          <a:p>
            <a:pPr rtl="0"/>
            <a:fld id="{5641018C-6CAF-B84E-B92C-ECB119457FBA}" type="slidenum">
              <a:rPr/>
              <a:t>15</a:t>
            </a:fld>
            <a:endParaRPr/>
          </a:p>
        </p:txBody>
      </p:sp>
    </p:spTree>
    <p:extLst>
      <p:ext uri="{BB962C8B-B14F-4D97-AF65-F5344CB8AC3E}">
        <p14:creationId xmlns:p14="http://schemas.microsoft.com/office/powerpoint/2010/main" val="5081187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C839C26-801B-42B6-A101-60F37FE2B0A8}" type="slidenum">
              <a:rPr sz="800" b="0">
                <a:solidFill>
                  <a:prstClr val="black"/>
                </a:solidFill>
              </a:rPr>
              <a:pPr algn="r" rtl="0"/>
              <a:t>16</a:t>
            </a:fld>
            <a:endParaRPr sz="800" b="0">
              <a:solidFill>
                <a:prstClr val="black"/>
              </a:solidFill>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endParaRPr lang="en-GB" dirty="0"/>
          </a:p>
        </p:txBody>
      </p:sp>
    </p:spTree>
    <p:extLst>
      <p:ext uri="{BB962C8B-B14F-4D97-AF65-F5344CB8AC3E}">
        <p14:creationId xmlns:p14="http://schemas.microsoft.com/office/powerpoint/2010/main" val="17344456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C839C26-801B-42B6-A101-60F37FE2B0A8}" type="slidenum">
              <a:rPr sz="800" b="0">
                <a:solidFill>
                  <a:prstClr val="black"/>
                </a:solidFill>
              </a:rPr>
              <a:pPr algn="r" rtl="0"/>
              <a:t>17</a:t>
            </a:fld>
            <a:endParaRPr sz="800" b="0">
              <a:solidFill>
                <a:prstClr val="black"/>
              </a:solidFill>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endParaRPr lang="en-GB" dirty="0"/>
          </a:p>
        </p:txBody>
      </p:sp>
    </p:spTree>
    <p:extLst>
      <p:ext uri="{BB962C8B-B14F-4D97-AF65-F5344CB8AC3E}">
        <p14:creationId xmlns:p14="http://schemas.microsoft.com/office/powerpoint/2010/main" val="405594674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a:solidFill>
                  <a:schemeClr val="accent5">
                    <a:lumMod val="40000"/>
                    <a:lumOff val="60000"/>
                  </a:schemeClr>
                </a:solidFill>
              </a:rPr>
              <a:t>11</a:t>
            </a:r>
            <a:r>
              <a:rPr lang="fr-FR" sz="1200" baseline="0">
                <a:solidFill>
                  <a:schemeClr val="accent5">
                    <a:lumMod val="40000"/>
                    <a:lumOff val="60000"/>
                  </a:schemeClr>
                </a:solidFill>
              </a:rPr>
              <a:t> - </a:t>
            </a:r>
            <a:r>
              <a:rPr lang="fr-FR" sz="1200">
                <a:solidFill>
                  <a:schemeClr val="accent5">
                    <a:lumMod val="40000"/>
                    <a:lumOff val="60000"/>
                  </a:schemeClr>
                </a:solidFill>
              </a:rPr>
              <a:t>Adressage IPv4</a:t>
            </a:r>
          </a:p>
          <a:p>
            <a:pPr rtl="0">
              <a:buFontTx/>
              <a:buNone/>
            </a:pPr>
            <a:r>
              <a:rPr lang="fr-FR" sz="1200" b="0"/>
              <a:t>11.1 - </a:t>
            </a:r>
            <a:r>
              <a:rPr lang="fr-FR"/>
              <a:t>Structure de l'adresse IPv4</a:t>
            </a:r>
          </a:p>
        </p:txBody>
      </p:sp>
      <p:sp>
        <p:nvSpPr>
          <p:cNvPr id="4" name="Slide Number Placeholder 3"/>
          <p:cNvSpPr>
            <a:spLocks noGrp="1"/>
          </p:cNvSpPr>
          <p:nvPr>
            <p:ph type="sldNum" sz="quarter" idx="10"/>
          </p:nvPr>
        </p:nvSpPr>
        <p:spPr/>
        <p:txBody>
          <a:bodyPr/>
          <a:lstStyle/>
          <a:p>
            <a:pPr rtl="0"/>
            <a:fld id="{5641018C-6CAF-B84E-B92C-ECB119457FBA}" type="slidenum">
              <a:rPr/>
              <a:t>18</a:t>
            </a:fld>
            <a:endParaRPr/>
          </a:p>
        </p:txBody>
      </p:sp>
    </p:spTree>
    <p:extLst>
      <p:ext uri="{BB962C8B-B14F-4D97-AF65-F5344CB8AC3E}">
        <p14:creationId xmlns:p14="http://schemas.microsoft.com/office/powerpoint/2010/main" val="62552962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a:solidFill>
                  <a:schemeClr val="accent5">
                    <a:lumMod val="40000"/>
                    <a:lumOff val="60000"/>
                  </a:schemeClr>
                </a:solidFill>
              </a:rPr>
              <a:t>11</a:t>
            </a:r>
            <a:r>
              <a:rPr lang="fr-FR" sz="1200" baseline="0">
                <a:solidFill>
                  <a:schemeClr val="accent5">
                    <a:lumMod val="40000"/>
                    <a:lumOff val="60000"/>
                  </a:schemeClr>
                </a:solidFill>
              </a:rPr>
              <a:t> - </a:t>
            </a:r>
            <a:r>
              <a:rPr lang="fr-FR" sz="1200">
                <a:solidFill>
                  <a:schemeClr val="accent5">
                    <a:lumMod val="40000"/>
                    <a:lumOff val="60000"/>
                  </a:schemeClr>
                </a:solidFill>
              </a:rPr>
              <a:t>Adressage IPv4</a:t>
            </a:r>
          </a:p>
          <a:p>
            <a:pPr rtl="0"/>
            <a:r>
              <a:rPr lang="fr-FR"/>
              <a:t>11.1 - Structure de l'adresse IPv4</a:t>
            </a:r>
          </a:p>
          <a:p>
            <a:pPr rtl="0"/>
            <a:r>
              <a:rPr lang="fr-FR"/>
              <a:t>11.1.1 - Les parties réseau et hôte</a:t>
            </a:r>
          </a:p>
        </p:txBody>
      </p:sp>
      <p:sp>
        <p:nvSpPr>
          <p:cNvPr id="4" name="Slide Number Placeholder 3"/>
          <p:cNvSpPr>
            <a:spLocks noGrp="1"/>
          </p:cNvSpPr>
          <p:nvPr>
            <p:ph type="sldNum" sz="quarter" idx="5"/>
          </p:nvPr>
        </p:nvSpPr>
        <p:spPr/>
        <p:txBody>
          <a:bodyPr/>
          <a:lstStyle/>
          <a:p>
            <a:pPr rtl="0"/>
            <a:fld id="{5641018C-6CAF-B84E-B92C-ECB119457FBA}" type="slidenum">
              <a:rPr/>
              <a:t>19</a:t>
            </a:fld>
            <a:endParaRPr/>
          </a:p>
        </p:txBody>
      </p:sp>
    </p:spTree>
    <p:extLst>
      <p:ext uri="{BB962C8B-B14F-4D97-AF65-F5344CB8AC3E}">
        <p14:creationId xmlns:p14="http://schemas.microsoft.com/office/powerpoint/2010/main" val="30923122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a:solidFill>
                  <a:schemeClr val="accent5">
                    <a:lumMod val="40000"/>
                    <a:lumOff val="60000"/>
                  </a:schemeClr>
                </a:solidFill>
              </a:rPr>
              <a:t>11</a:t>
            </a:r>
            <a:r>
              <a:rPr lang="fr-FR" sz="1200" baseline="0">
                <a:solidFill>
                  <a:schemeClr val="accent5">
                    <a:lumMod val="40000"/>
                    <a:lumOff val="60000"/>
                  </a:schemeClr>
                </a:solidFill>
              </a:rPr>
              <a:t> - </a:t>
            </a:r>
            <a:r>
              <a:rPr lang="fr-FR" sz="1200">
                <a:solidFill>
                  <a:schemeClr val="accent5">
                    <a:lumMod val="40000"/>
                    <a:lumOff val="60000"/>
                  </a:schemeClr>
                </a:solidFill>
              </a:rPr>
              <a:t>Adressage IPv4</a:t>
            </a:r>
          </a:p>
          <a:p>
            <a:pPr rtl="0"/>
            <a:r>
              <a:rPr lang="fr-FR"/>
              <a:t>11.1 - Structure de l'adresse IPv4</a:t>
            </a:r>
          </a:p>
          <a:p>
            <a:pPr rtl="0"/>
            <a:r>
              <a:rPr lang="fr-FR"/>
              <a:t>11.1.2 - Masque de sous-réseau</a:t>
            </a:r>
          </a:p>
        </p:txBody>
      </p:sp>
      <p:sp>
        <p:nvSpPr>
          <p:cNvPr id="4" name="Slide Number Placeholder 3"/>
          <p:cNvSpPr>
            <a:spLocks noGrp="1"/>
          </p:cNvSpPr>
          <p:nvPr>
            <p:ph type="sldNum" sz="quarter" idx="5"/>
          </p:nvPr>
        </p:nvSpPr>
        <p:spPr/>
        <p:txBody>
          <a:bodyPr/>
          <a:lstStyle/>
          <a:p>
            <a:pPr rtl="0"/>
            <a:fld id="{5641018C-6CAF-B84E-B92C-ECB119457FBA}" type="slidenum">
              <a:rPr/>
              <a:t>20</a:t>
            </a:fld>
            <a:endParaRPr/>
          </a:p>
        </p:txBody>
      </p:sp>
    </p:spTree>
    <p:extLst>
      <p:ext uri="{BB962C8B-B14F-4D97-AF65-F5344CB8AC3E}">
        <p14:creationId xmlns:p14="http://schemas.microsoft.com/office/powerpoint/2010/main" val="318909892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a:solidFill>
                  <a:schemeClr val="accent5">
                    <a:lumMod val="40000"/>
                    <a:lumOff val="60000"/>
                  </a:schemeClr>
                </a:solidFill>
              </a:rPr>
              <a:t>11</a:t>
            </a:r>
            <a:r>
              <a:rPr lang="fr-FR" sz="1200" baseline="0">
                <a:solidFill>
                  <a:schemeClr val="accent5">
                    <a:lumMod val="40000"/>
                    <a:lumOff val="60000"/>
                  </a:schemeClr>
                </a:solidFill>
              </a:rPr>
              <a:t> - </a:t>
            </a:r>
            <a:r>
              <a:rPr lang="fr-FR" sz="1200">
                <a:solidFill>
                  <a:schemeClr val="accent5">
                    <a:lumMod val="40000"/>
                    <a:lumOff val="60000"/>
                  </a:schemeClr>
                </a:solidFill>
              </a:rPr>
              <a:t>Adressage IPv4</a:t>
            </a:r>
          </a:p>
          <a:p>
            <a:pPr rtl="0"/>
            <a:r>
              <a:rPr lang="fr-FR"/>
              <a:t>11.1 - Structure de l'adresse IPv4</a:t>
            </a:r>
          </a:p>
          <a:p>
            <a:pPr rtl="0"/>
            <a:r>
              <a:rPr lang="fr-FR"/>
              <a:t>11.1.3 - Le longueur de préfixe</a:t>
            </a:r>
          </a:p>
        </p:txBody>
      </p:sp>
      <p:sp>
        <p:nvSpPr>
          <p:cNvPr id="4" name="Slide Number Placeholder 3"/>
          <p:cNvSpPr>
            <a:spLocks noGrp="1"/>
          </p:cNvSpPr>
          <p:nvPr>
            <p:ph type="sldNum" sz="quarter" idx="5"/>
          </p:nvPr>
        </p:nvSpPr>
        <p:spPr/>
        <p:txBody>
          <a:bodyPr/>
          <a:lstStyle/>
          <a:p>
            <a:pPr rtl="0"/>
            <a:fld id="{5641018C-6CAF-B84E-B92C-ECB119457FBA}" type="slidenum">
              <a:rPr/>
              <a:t>21</a:t>
            </a:fld>
            <a:endParaRPr/>
          </a:p>
        </p:txBody>
      </p:sp>
    </p:spTree>
    <p:extLst>
      <p:ext uri="{BB962C8B-B14F-4D97-AF65-F5344CB8AC3E}">
        <p14:creationId xmlns:p14="http://schemas.microsoft.com/office/powerpoint/2010/main" val="12295882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C839C26-801B-42B6-A101-60F37FE2B0A8}" type="slidenum">
              <a:rPr sz="800" b="0"/>
              <a:pPr algn="r"/>
              <a:t>2</a:t>
            </a:fld>
            <a:endParaRPr sz="800" b="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8667713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a:solidFill>
                  <a:schemeClr val="accent5">
                    <a:lumMod val="40000"/>
                    <a:lumOff val="60000"/>
                  </a:schemeClr>
                </a:solidFill>
              </a:rPr>
              <a:t>11</a:t>
            </a:r>
            <a:r>
              <a:rPr lang="fr-FR" sz="1200" baseline="0">
                <a:solidFill>
                  <a:schemeClr val="accent5">
                    <a:lumMod val="40000"/>
                    <a:lumOff val="60000"/>
                  </a:schemeClr>
                </a:solidFill>
              </a:rPr>
              <a:t> - </a:t>
            </a:r>
            <a:r>
              <a:rPr lang="fr-FR" sz="1200">
                <a:solidFill>
                  <a:schemeClr val="accent5">
                    <a:lumMod val="40000"/>
                    <a:lumOff val="60000"/>
                  </a:schemeClr>
                </a:solidFill>
              </a:rPr>
              <a:t>Adressage IPv4</a:t>
            </a:r>
          </a:p>
          <a:p>
            <a:pPr rtl="0"/>
            <a:r>
              <a:rPr lang="fr-FR"/>
              <a:t>11.1 - Structure de l'adresse IPv4</a:t>
            </a:r>
          </a:p>
          <a:p>
            <a:pPr rtl="0"/>
            <a:r>
              <a:rPr lang="fr-FR"/>
              <a:t>11.1.4 - Détermination du réseau: AND (ET) logique</a:t>
            </a:r>
          </a:p>
        </p:txBody>
      </p:sp>
      <p:sp>
        <p:nvSpPr>
          <p:cNvPr id="4" name="Slide Number Placeholder 3"/>
          <p:cNvSpPr>
            <a:spLocks noGrp="1"/>
          </p:cNvSpPr>
          <p:nvPr>
            <p:ph type="sldNum" sz="quarter" idx="5"/>
          </p:nvPr>
        </p:nvSpPr>
        <p:spPr/>
        <p:txBody>
          <a:bodyPr/>
          <a:lstStyle/>
          <a:p>
            <a:pPr rtl="0"/>
            <a:fld id="{5641018C-6CAF-B84E-B92C-ECB119457FBA}" type="slidenum">
              <a:rPr/>
              <a:t>22</a:t>
            </a:fld>
            <a:endParaRPr/>
          </a:p>
        </p:txBody>
      </p:sp>
    </p:spTree>
    <p:extLst>
      <p:ext uri="{BB962C8B-B14F-4D97-AF65-F5344CB8AC3E}">
        <p14:creationId xmlns:p14="http://schemas.microsoft.com/office/powerpoint/2010/main" val="6688300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11 - Adressage IPv4</a:t>
            </a:r>
          </a:p>
          <a:p>
            <a:pPr rtl="0"/>
            <a:r>
              <a:rPr lang="fr-FR"/>
              <a:t>11.1 - Structure de l'adresse IPv4</a:t>
            </a:r>
          </a:p>
          <a:p>
            <a:pPr rtl="0"/>
            <a:r>
              <a:rPr lang="fr-FR"/>
              <a:t>11.1.5 - Vidéo - Adresses réseau, d'hôte et de diffusion</a:t>
            </a:r>
          </a:p>
        </p:txBody>
      </p:sp>
      <p:sp>
        <p:nvSpPr>
          <p:cNvPr id="4" name="Slide Number Placeholder 3"/>
          <p:cNvSpPr>
            <a:spLocks noGrp="1"/>
          </p:cNvSpPr>
          <p:nvPr>
            <p:ph type="sldNum" sz="quarter" idx="5"/>
          </p:nvPr>
        </p:nvSpPr>
        <p:spPr/>
        <p:txBody>
          <a:bodyPr/>
          <a:lstStyle/>
          <a:p>
            <a:pPr rtl="0"/>
            <a:fld id="{5641018C-6CAF-B84E-B92C-ECB119457FBA}" type="slidenum">
              <a:rPr/>
              <a:t>23</a:t>
            </a:fld>
            <a:endParaRPr/>
          </a:p>
        </p:txBody>
      </p:sp>
    </p:spTree>
    <p:extLst>
      <p:ext uri="{BB962C8B-B14F-4D97-AF65-F5344CB8AC3E}">
        <p14:creationId xmlns:p14="http://schemas.microsoft.com/office/powerpoint/2010/main" val="301508289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11 - Adressage IPv4</a:t>
            </a:r>
          </a:p>
          <a:p>
            <a:pPr rtl="0"/>
            <a:r>
              <a:rPr lang="fr-FR"/>
              <a:t>11.1 - Structure de l'adresse IPv4</a:t>
            </a:r>
          </a:p>
          <a:p>
            <a:pPr rtl="0"/>
            <a:r>
              <a:rPr lang="fr-FR"/>
              <a:t>11.1.6 - Adresses réseau, d'hôte et de diffusion</a:t>
            </a:r>
          </a:p>
          <a:p>
            <a:pPr rtl="0"/>
            <a:r>
              <a:rPr lang="fr-FR"/>
              <a:t>11.1.7 - Exercice - Utilisation de l'opération AND pour déterminer l'adresse réseau</a:t>
            </a:r>
          </a:p>
          <a:p>
            <a:pPr rtl="0"/>
            <a:r>
              <a:rPr lang="fr-FR"/>
              <a:t>11.1.8 - Vérifiez votre compréhension - Structure d'adresse IPv4</a:t>
            </a:r>
          </a:p>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t>24</a:t>
            </a:fld>
            <a:endParaRPr/>
          </a:p>
        </p:txBody>
      </p:sp>
    </p:spTree>
    <p:extLst>
      <p:ext uri="{BB962C8B-B14F-4D97-AF65-F5344CB8AC3E}">
        <p14:creationId xmlns:p14="http://schemas.microsoft.com/office/powerpoint/2010/main" val="373220159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11 - Adressage IPv4</a:t>
            </a:r>
          </a:p>
          <a:p>
            <a:pPr rtl="0"/>
            <a:r>
              <a:rPr lang="fr-FR"/>
              <a:t>11.2 - Adresses IPv4 de monodiffusion, de diffusion et de multidiffusion</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25</a:t>
            </a:fld>
            <a:endParaRPr/>
          </a:p>
        </p:txBody>
      </p:sp>
    </p:spTree>
    <p:extLst>
      <p:ext uri="{BB962C8B-B14F-4D97-AF65-F5344CB8AC3E}">
        <p14:creationId xmlns:p14="http://schemas.microsoft.com/office/powerpoint/2010/main" val="396329107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11 - Adressage IPv4</a:t>
            </a:r>
          </a:p>
          <a:p>
            <a:pPr rtl="0"/>
            <a:r>
              <a:rPr lang="fr-FR"/>
              <a:t>11.2 - Adresses IPv4 de monodiffusion, de diffusion et de multidiffusion</a:t>
            </a:r>
          </a:p>
          <a:p>
            <a:pPr rtl="0"/>
            <a:r>
              <a:rPr lang="fr-FR"/>
              <a:t>11.2.1 - Monodiffusion</a:t>
            </a:r>
          </a:p>
        </p:txBody>
      </p:sp>
      <p:sp>
        <p:nvSpPr>
          <p:cNvPr id="4" name="Slide Number Placeholder 3"/>
          <p:cNvSpPr>
            <a:spLocks noGrp="1"/>
          </p:cNvSpPr>
          <p:nvPr>
            <p:ph type="sldNum" sz="quarter" idx="5"/>
          </p:nvPr>
        </p:nvSpPr>
        <p:spPr/>
        <p:txBody>
          <a:bodyPr/>
          <a:lstStyle/>
          <a:p>
            <a:pPr rtl="0"/>
            <a:fld id="{5641018C-6CAF-B84E-B92C-ECB119457FBA}" type="slidenum">
              <a:rPr/>
              <a:t>26</a:t>
            </a:fld>
            <a:endParaRPr/>
          </a:p>
        </p:txBody>
      </p:sp>
    </p:spTree>
    <p:extLst>
      <p:ext uri="{BB962C8B-B14F-4D97-AF65-F5344CB8AC3E}">
        <p14:creationId xmlns:p14="http://schemas.microsoft.com/office/powerpoint/2010/main" val="244915796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11 - Adressage IPv4</a:t>
            </a:r>
          </a:p>
          <a:p>
            <a:pPr rtl="0"/>
            <a:r>
              <a:rPr lang="fr-FR"/>
              <a:t>11.2 - Adresses IPv4 de monodiffusion, de diffusion et de multidiffusion</a:t>
            </a:r>
          </a:p>
          <a:p>
            <a:pPr rtl="0"/>
            <a:r>
              <a:rPr lang="fr-FR"/>
              <a:t>11.2.2 - Diffusion</a:t>
            </a:r>
          </a:p>
        </p:txBody>
      </p:sp>
      <p:sp>
        <p:nvSpPr>
          <p:cNvPr id="4" name="Slide Number Placeholder 3"/>
          <p:cNvSpPr>
            <a:spLocks noGrp="1"/>
          </p:cNvSpPr>
          <p:nvPr>
            <p:ph type="sldNum" sz="quarter" idx="5"/>
          </p:nvPr>
        </p:nvSpPr>
        <p:spPr/>
        <p:txBody>
          <a:bodyPr/>
          <a:lstStyle/>
          <a:p>
            <a:pPr rtl="0"/>
            <a:fld id="{5641018C-6CAF-B84E-B92C-ECB119457FBA}" type="slidenum">
              <a:rPr/>
              <a:t>27</a:t>
            </a:fld>
            <a:endParaRPr/>
          </a:p>
        </p:txBody>
      </p:sp>
    </p:spTree>
    <p:extLst>
      <p:ext uri="{BB962C8B-B14F-4D97-AF65-F5344CB8AC3E}">
        <p14:creationId xmlns:p14="http://schemas.microsoft.com/office/powerpoint/2010/main" val="301908466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11 - Adressage IPv4</a:t>
            </a:r>
          </a:p>
          <a:p>
            <a:pPr rtl="0"/>
            <a:r>
              <a:rPr lang="fr-FR"/>
              <a:t>11.2 - Adresses IPv4 de monodiffusion, de diffusion et de multidiffusion</a:t>
            </a:r>
          </a:p>
          <a:p>
            <a:pPr rtl="0"/>
            <a:r>
              <a:rPr lang="fr-FR"/>
              <a:t>11.2.3 - Multidiffusion</a:t>
            </a:r>
          </a:p>
          <a:p>
            <a:pPr marL="0" marR="0" lvl="0" indent="0" algn="l" defTabSz="457200" rtl="0" eaLnBrk="1" fontAlgn="auto" latinLnBrk="0" hangingPunct="1">
              <a:lnSpc>
                <a:spcPct val="100000"/>
              </a:lnSpc>
              <a:spcBef>
                <a:spcPts val="0"/>
              </a:spcBef>
              <a:spcAft>
                <a:spcPts val="0"/>
              </a:spcAft>
              <a:buClrTx/>
              <a:buSzTx/>
              <a:buFontTx/>
              <a:buNone/>
              <a:tabLst/>
              <a:defRPr/>
            </a:pPr>
            <a:r>
              <a:rPr lang="fr-FR"/>
              <a:t>11.2.4 - </a:t>
            </a:r>
            <a:r>
              <a:rPr lang="fr-FR" sz="1200" b="0" i="0" kern="1200">
                <a:solidFill>
                  <a:schemeClr val="tx1"/>
                </a:solidFill>
                <a:effectLst/>
                <a:latin typeface="+mn-lt"/>
                <a:ea typeface="+mn-ea"/>
                <a:cs typeface="+mn-cs"/>
              </a:rPr>
              <a:t>Exercice - Monodiffusion, diffusion ou multidiffusion</a:t>
            </a:r>
          </a:p>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t>28</a:t>
            </a:fld>
            <a:endParaRPr/>
          </a:p>
        </p:txBody>
      </p:sp>
    </p:spTree>
    <p:extLst>
      <p:ext uri="{BB962C8B-B14F-4D97-AF65-F5344CB8AC3E}">
        <p14:creationId xmlns:p14="http://schemas.microsoft.com/office/powerpoint/2010/main" val="293899405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11 - Adressage IPv4</a:t>
            </a:r>
          </a:p>
          <a:p>
            <a:pPr rtl="0"/>
            <a:r>
              <a:rPr lang="fr-FR"/>
              <a:t>11.3 - Types d'adresses IPv4</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29</a:t>
            </a:fld>
            <a:endParaRPr/>
          </a:p>
        </p:txBody>
      </p:sp>
    </p:spTree>
    <p:extLst>
      <p:ext uri="{BB962C8B-B14F-4D97-AF65-F5344CB8AC3E}">
        <p14:creationId xmlns:p14="http://schemas.microsoft.com/office/powerpoint/2010/main" val="89672795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11 - Adressage IPv4</a:t>
            </a:r>
          </a:p>
          <a:p>
            <a:pPr rtl="0"/>
            <a:r>
              <a:rPr lang="fr-FR"/>
              <a:t>11.3 - Types d'adresses IPv4</a:t>
            </a:r>
          </a:p>
          <a:p>
            <a:pPr rtl="0"/>
            <a:r>
              <a:rPr lang="fr-FR"/>
              <a:t>11.3.1 - Adresses IPv4 publiques et privées</a:t>
            </a:r>
          </a:p>
        </p:txBody>
      </p:sp>
      <p:sp>
        <p:nvSpPr>
          <p:cNvPr id="4" name="Slide Number Placeholder 3"/>
          <p:cNvSpPr>
            <a:spLocks noGrp="1"/>
          </p:cNvSpPr>
          <p:nvPr>
            <p:ph type="sldNum" sz="quarter" idx="5"/>
          </p:nvPr>
        </p:nvSpPr>
        <p:spPr/>
        <p:txBody>
          <a:bodyPr/>
          <a:lstStyle/>
          <a:p>
            <a:pPr rtl="0"/>
            <a:fld id="{5641018C-6CAF-B84E-B92C-ECB119457FBA}" type="slidenum">
              <a:rPr/>
              <a:t>30</a:t>
            </a:fld>
            <a:endParaRPr/>
          </a:p>
        </p:txBody>
      </p:sp>
    </p:spTree>
    <p:extLst>
      <p:ext uri="{BB962C8B-B14F-4D97-AF65-F5344CB8AC3E}">
        <p14:creationId xmlns:p14="http://schemas.microsoft.com/office/powerpoint/2010/main" val="124082303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11 - Adressage IPv4</a:t>
            </a:r>
          </a:p>
          <a:p>
            <a:pPr rtl="0"/>
            <a:r>
              <a:rPr lang="fr-FR"/>
              <a:t>11.3 - Types d'adresses IPv4</a:t>
            </a:r>
          </a:p>
          <a:p>
            <a:pPr rtl="0"/>
            <a:r>
              <a:rPr lang="fr-FR"/>
              <a:t>11.3.2 - Routage vers l'internet</a:t>
            </a:r>
          </a:p>
          <a:p>
            <a:pPr marL="0" marR="0" lvl="0" indent="0" algn="l" defTabSz="457200" rtl="0" eaLnBrk="1" fontAlgn="auto" latinLnBrk="0" hangingPunct="1">
              <a:lnSpc>
                <a:spcPct val="100000"/>
              </a:lnSpc>
              <a:spcBef>
                <a:spcPts val="0"/>
              </a:spcBef>
              <a:spcAft>
                <a:spcPts val="0"/>
              </a:spcAft>
              <a:buClrTx/>
              <a:buSzTx/>
              <a:buFontTx/>
              <a:buNone/>
              <a:tabLst/>
              <a:defRPr/>
            </a:pPr>
            <a:r>
              <a:rPr lang="fr-FR"/>
              <a:t>11.3.3 - </a:t>
            </a:r>
            <a:r>
              <a:rPr lang="fr-FR" sz="1200" b="0" i="0" kern="1200">
                <a:solidFill>
                  <a:schemeClr val="tx1"/>
                </a:solidFill>
                <a:effectLst/>
                <a:latin typeface="+mn-lt"/>
                <a:ea typeface="+mn-ea"/>
                <a:cs typeface="+mn-cs"/>
              </a:rPr>
              <a:t>Exercice - Autoriser ou bloquer les adresses IPv4</a:t>
            </a:r>
          </a:p>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t>31</a:t>
            </a:fld>
            <a:endParaRPr/>
          </a:p>
        </p:txBody>
      </p:sp>
    </p:spTree>
    <p:extLst>
      <p:ext uri="{BB962C8B-B14F-4D97-AF65-F5344CB8AC3E}">
        <p14:creationId xmlns:p14="http://schemas.microsoft.com/office/powerpoint/2010/main" val="33625943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rtl="0"/>
            <a:fld id="{ACE20BE7-F2F3-4E26-9454-50B18F790A4E}" type="slidenum">
              <a:rPr sz="800" b="0">
                <a:ea typeface="ＭＳ Ｐゴシック" pitchFamily="34" charset="-128"/>
              </a:rPr>
              <a:pPr algn="r" rtl="0"/>
              <a:t>5</a:t>
            </a:fld>
            <a:endParaRPr sz="800" b="0">
              <a:ea typeface="ＭＳ Ｐゴシック" pitchFamily="34"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40027446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11 - Adressage IPv4</a:t>
            </a:r>
          </a:p>
          <a:p>
            <a:pPr rtl="0"/>
            <a:r>
              <a:rPr lang="fr-FR"/>
              <a:t>11.3 - Types d'adresses IPv4</a:t>
            </a:r>
          </a:p>
          <a:p>
            <a:pPr rtl="0"/>
            <a:r>
              <a:rPr lang="fr-FR"/>
              <a:t>11.3.4 - Adresses IPv4 d'utilisateur spéciales</a:t>
            </a:r>
          </a:p>
        </p:txBody>
      </p:sp>
      <p:sp>
        <p:nvSpPr>
          <p:cNvPr id="4" name="Slide Number Placeholder 3"/>
          <p:cNvSpPr>
            <a:spLocks noGrp="1"/>
          </p:cNvSpPr>
          <p:nvPr>
            <p:ph type="sldNum" sz="quarter" idx="5"/>
          </p:nvPr>
        </p:nvSpPr>
        <p:spPr/>
        <p:txBody>
          <a:bodyPr/>
          <a:lstStyle/>
          <a:p>
            <a:pPr rtl="0"/>
            <a:fld id="{5641018C-6CAF-B84E-B92C-ECB119457FBA}" type="slidenum">
              <a:rPr/>
              <a:t>32</a:t>
            </a:fld>
            <a:endParaRPr/>
          </a:p>
        </p:txBody>
      </p:sp>
    </p:spTree>
    <p:extLst>
      <p:ext uri="{BB962C8B-B14F-4D97-AF65-F5344CB8AC3E}">
        <p14:creationId xmlns:p14="http://schemas.microsoft.com/office/powerpoint/2010/main" val="290149413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11 - Adressage IPv4</a:t>
            </a:r>
          </a:p>
          <a:p>
            <a:pPr rtl="0"/>
            <a:r>
              <a:rPr lang="fr-FR"/>
              <a:t>11.3 - Types d'adresses IPv4</a:t>
            </a:r>
          </a:p>
          <a:p>
            <a:pPr rtl="0"/>
            <a:r>
              <a:rPr lang="fr-FR"/>
              <a:t>11.3.5 - L'ancien système d'adressage par classe</a:t>
            </a:r>
          </a:p>
        </p:txBody>
      </p:sp>
      <p:sp>
        <p:nvSpPr>
          <p:cNvPr id="4" name="Slide Number Placeholder 3"/>
          <p:cNvSpPr>
            <a:spLocks noGrp="1"/>
          </p:cNvSpPr>
          <p:nvPr>
            <p:ph type="sldNum" sz="quarter" idx="5"/>
          </p:nvPr>
        </p:nvSpPr>
        <p:spPr/>
        <p:txBody>
          <a:bodyPr/>
          <a:lstStyle/>
          <a:p>
            <a:pPr rtl="0"/>
            <a:fld id="{5641018C-6CAF-B84E-B92C-ECB119457FBA}" type="slidenum">
              <a:rPr/>
              <a:t>33</a:t>
            </a:fld>
            <a:endParaRPr/>
          </a:p>
        </p:txBody>
      </p:sp>
    </p:spTree>
    <p:extLst>
      <p:ext uri="{BB962C8B-B14F-4D97-AF65-F5344CB8AC3E}">
        <p14:creationId xmlns:p14="http://schemas.microsoft.com/office/powerpoint/2010/main" val="95914701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11 - Adressage IPv4</a:t>
            </a:r>
          </a:p>
          <a:p>
            <a:pPr rtl="0"/>
            <a:r>
              <a:rPr lang="fr-FR"/>
              <a:t>11.3 - Types d'adresses IPv4</a:t>
            </a:r>
          </a:p>
          <a:p>
            <a:pPr rtl="0"/>
            <a:r>
              <a:rPr lang="fr-FR"/>
              <a:t>11.3.6 - Attribution des adresses IP</a:t>
            </a:r>
          </a:p>
          <a:p>
            <a:pPr marL="0" marR="0" lvl="0" indent="0" algn="l" defTabSz="457200" rtl="0" eaLnBrk="1" fontAlgn="auto" latinLnBrk="0" hangingPunct="1">
              <a:lnSpc>
                <a:spcPct val="100000"/>
              </a:lnSpc>
              <a:spcBef>
                <a:spcPts val="0"/>
              </a:spcBef>
              <a:spcAft>
                <a:spcPts val="0"/>
              </a:spcAft>
              <a:buClrTx/>
              <a:buSzTx/>
              <a:buFontTx/>
              <a:buNone/>
              <a:tabLst/>
              <a:defRPr/>
            </a:pPr>
            <a:r>
              <a:rPr lang="fr-FR"/>
              <a:t>11.3.7 - </a:t>
            </a:r>
            <a:r>
              <a:rPr lang="fr-FR" sz="1200" b="0" i="0" kern="1200">
                <a:solidFill>
                  <a:schemeClr val="tx1"/>
                </a:solidFill>
                <a:effectLst/>
                <a:latin typeface="+mn-lt"/>
                <a:ea typeface="+mn-ea"/>
                <a:cs typeface="+mn-cs"/>
              </a:rPr>
              <a:t>Exercice – Adresses IPv4 publiques ou privées</a:t>
            </a:r>
          </a:p>
          <a:p>
            <a:pPr marL="0" marR="0" lvl="0" indent="0" algn="l" defTabSz="457200" rtl="0" eaLnBrk="1" fontAlgn="auto" latinLnBrk="0" hangingPunct="1">
              <a:lnSpc>
                <a:spcPct val="100000"/>
              </a:lnSpc>
              <a:spcBef>
                <a:spcPts val="0"/>
              </a:spcBef>
              <a:spcAft>
                <a:spcPts val="0"/>
              </a:spcAft>
              <a:buClrTx/>
              <a:buSzTx/>
              <a:buFontTx/>
              <a:buNone/>
              <a:tabLst/>
              <a:defRPr/>
            </a:pPr>
            <a:r>
              <a:rPr lang="fr-FR"/>
              <a:t>11.3.8 -</a:t>
            </a:r>
            <a:r>
              <a:rPr lang="fr-FR" sz="1200" b="0" i="0" kern="1200">
                <a:solidFill>
                  <a:schemeClr val="tx1"/>
                </a:solidFill>
                <a:effectLst/>
                <a:latin typeface="+mn-lt"/>
                <a:ea typeface="+mn-ea"/>
                <a:cs typeface="+mn-cs"/>
              </a:rPr>
              <a:t>Vérifiez votre compréhension - Types d'adresses IPv4</a:t>
            </a:r>
          </a:p>
          <a:p>
            <a:endParaRPr lang="en-US" dirty="0"/>
          </a:p>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t>34</a:t>
            </a:fld>
            <a:endParaRPr/>
          </a:p>
        </p:txBody>
      </p:sp>
    </p:spTree>
    <p:extLst>
      <p:ext uri="{BB962C8B-B14F-4D97-AF65-F5344CB8AC3E}">
        <p14:creationId xmlns:p14="http://schemas.microsoft.com/office/powerpoint/2010/main" val="204378224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11 - Adressage IPv4</a:t>
            </a:r>
          </a:p>
          <a:p>
            <a:pPr rtl="0"/>
            <a:r>
              <a:rPr lang="fr-FR"/>
              <a:t>11.4 - Segmentation du réseau</a:t>
            </a:r>
          </a:p>
          <a:p>
            <a:endParaRPr lang="en-US" dirty="0"/>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35</a:t>
            </a:fld>
            <a:endParaRPr/>
          </a:p>
        </p:txBody>
      </p:sp>
    </p:spTree>
    <p:extLst>
      <p:ext uri="{BB962C8B-B14F-4D97-AF65-F5344CB8AC3E}">
        <p14:creationId xmlns:p14="http://schemas.microsoft.com/office/powerpoint/2010/main" val="307423136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11 - Adressage IPv4</a:t>
            </a:r>
          </a:p>
          <a:p>
            <a:pPr rtl="0"/>
            <a:r>
              <a:rPr lang="fr-FR"/>
              <a:t>11.4 - Segmentation du réseau</a:t>
            </a:r>
          </a:p>
          <a:p>
            <a:pPr rtl="0"/>
            <a:r>
              <a:rPr lang="fr-FR"/>
              <a:t>11.4.1 - Domaines de diffusion et de segmentation</a:t>
            </a:r>
          </a:p>
        </p:txBody>
      </p:sp>
      <p:sp>
        <p:nvSpPr>
          <p:cNvPr id="4" name="Slide Number Placeholder 3"/>
          <p:cNvSpPr>
            <a:spLocks noGrp="1"/>
          </p:cNvSpPr>
          <p:nvPr>
            <p:ph type="sldNum" sz="quarter" idx="5"/>
          </p:nvPr>
        </p:nvSpPr>
        <p:spPr/>
        <p:txBody>
          <a:bodyPr/>
          <a:lstStyle/>
          <a:p>
            <a:pPr rtl="0"/>
            <a:fld id="{5641018C-6CAF-B84E-B92C-ECB119457FBA}" type="slidenum">
              <a:rPr/>
              <a:t>36</a:t>
            </a:fld>
            <a:endParaRPr/>
          </a:p>
        </p:txBody>
      </p:sp>
    </p:spTree>
    <p:extLst>
      <p:ext uri="{BB962C8B-B14F-4D97-AF65-F5344CB8AC3E}">
        <p14:creationId xmlns:p14="http://schemas.microsoft.com/office/powerpoint/2010/main" val="174907444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11 - Adressage IPv4</a:t>
            </a:r>
          </a:p>
          <a:p>
            <a:pPr rtl="0"/>
            <a:r>
              <a:rPr lang="fr-FR"/>
              <a:t>11.4 - Segmentation du réseau</a:t>
            </a:r>
          </a:p>
          <a:p>
            <a:pPr rtl="0"/>
            <a:r>
              <a:rPr lang="fr-FR"/>
              <a:t>11.4.2 - Problèmes liés aux domaines de diffusion importants</a:t>
            </a:r>
          </a:p>
        </p:txBody>
      </p:sp>
      <p:sp>
        <p:nvSpPr>
          <p:cNvPr id="4" name="Slide Number Placeholder 3"/>
          <p:cNvSpPr>
            <a:spLocks noGrp="1"/>
          </p:cNvSpPr>
          <p:nvPr>
            <p:ph type="sldNum" sz="quarter" idx="5"/>
          </p:nvPr>
        </p:nvSpPr>
        <p:spPr/>
        <p:txBody>
          <a:bodyPr/>
          <a:lstStyle/>
          <a:p>
            <a:pPr rtl="0"/>
            <a:fld id="{5641018C-6CAF-B84E-B92C-ECB119457FBA}" type="slidenum">
              <a:rPr/>
              <a:t>37</a:t>
            </a:fld>
            <a:endParaRPr/>
          </a:p>
        </p:txBody>
      </p:sp>
    </p:spTree>
    <p:extLst>
      <p:ext uri="{BB962C8B-B14F-4D97-AF65-F5344CB8AC3E}">
        <p14:creationId xmlns:p14="http://schemas.microsoft.com/office/powerpoint/2010/main" val="330864402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11 - Adressage IPv4</a:t>
            </a:r>
          </a:p>
          <a:p>
            <a:pPr rtl="0"/>
            <a:r>
              <a:rPr lang="fr-FR"/>
              <a:t>11.4 - Segmentation du réseau</a:t>
            </a:r>
          </a:p>
          <a:p>
            <a:pPr rtl="0"/>
            <a:r>
              <a:rPr lang="fr-FR"/>
              <a:t>11.4.3 - Raisons de la segmentation des réseaux</a:t>
            </a:r>
          </a:p>
          <a:p>
            <a:pPr marL="0" marR="0" lvl="0" indent="0" algn="l" defTabSz="457200" rtl="0" eaLnBrk="1" fontAlgn="auto" latinLnBrk="0" hangingPunct="1">
              <a:lnSpc>
                <a:spcPct val="100000"/>
              </a:lnSpc>
              <a:spcBef>
                <a:spcPts val="0"/>
              </a:spcBef>
              <a:spcAft>
                <a:spcPts val="0"/>
              </a:spcAft>
              <a:buClrTx/>
              <a:buSzTx/>
              <a:buFontTx/>
              <a:buNone/>
              <a:tabLst/>
              <a:defRPr/>
            </a:pPr>
            <a:r>
              <a:rPr lang="fr-FR"/>
              <a:t>11.4.4 - </a:t>
            </a:r>
            <a:r>
              <a:rPr lang="fr-FR" sz="1200" b="0" i="0" kern="1200">
                <a:solidFill>
                  <a:schemeClr val="tx1"/>
                </a:solidFill>
                <a:effectLst/>
                <a:latin typeface="+mn-lt"/>
                <a:ea typeface="+mn-ea"/>
                <a:cs typeface="+mn-cs"/>
              </a:rPr>
              <a:t>Vérifiez votre compréhension - Segmentation du réseau</a:t>
            </a:r>
          </a:p>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t>38</a:t>
            </a:fld>
            <a:endParaRPr/>
          </a:p>
        </p:txBody>
      </p:sp>
    </p:spTree>
    <p:extLst>
      <p:ext uri="{BB962C8B-B14F-4D97-AF65-F5344CB8AC3E}">
        <p14:creationId xmlns:p14="http://schemas.microsoft.com/office/powerpoint/2010/main" val="45924828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11 - Adressage IPv4</a:t>
            </a:r>
          </a:p>
          <a:p>
            <a:pPr rtl="0"/>
            <a:r>
              <a:rPr lang="fr-FR"/>
              <a:t>11.5 - Segmentation un réseau IPv4 en sous- réseaux</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39</a:t>
            </a:fld>
            <a:endParaRPr/>
          </a:p>
        </p:txBody>
      </p:sp>
    </p:spTree>
    <p:extLst>
      <p:ext uri="{BB962C8B-B14F-4D97-AF65-F5344CB8AC3E}">
        <p14:creationId xmlns:p14="http://schemas.microsoft.com/office/powerpoint/2010/main" val="298299773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11 - Adressage IPv4</a:t>
            </a:r>
          </a:p>
          <a:p>
            <a:pPr rtl="0"/>
            <a:r>
              <a:rPr lang="fr-FR"/>
              <a:t>11.5 - Segmentation un réseau IPv4 en sous- réseaux</a:t>
            </a:r>
          </a:p>
          <a:p>
            <a:pPr rtl="0"/>
            <a:r>
              <a:rPr lang="fr-FR"/>
              <a:t>11.5.1 - Création de sous-réseaux au niveau de la limite d'octet</a:t>
            </a:r>
          </a:p>
        </p:txBody>
      </p:sp>
      <p:sp>
        <p:nvSpPr>
          <p:cNvPr id="4" name="Slide Number Placeholder 3"/>
          <p:cNvSpPr>
            <a:spLocks noGrp="1"/>
          </p:cNvSpPr>
          <p:nvPr>
            <p:ph type="sldNum" sz="quarter" idx="5"/>
          </p:nvPr>
        </p:nvSpPr>
        <p:spPr/>
        <p:txBody>
          <a:bodyPr/>
          <a:lstStyle/>
          <a:p>
            <a:pPr rtl="0"/>
            <a:fld id="{5641018C-6CAF-B84E-B92C-ECB119457FBA}" type="slidenum">
              <a:rPr/>
              <a:t>40</a:t>
            </a:fld>
            <a:endParaRPr/>
          </a:p>
        </p:txBody>
      </p:sp>
    </p:spTree>
    <p:extLst>
      <p:ext uri="{BB962C8B-B14F-4D97-AF65-F5344CB8AC3E}">
        <p14:creationId xmlns:p14="http://schemas.microsoft.com/office/powerpoint/2010/main" val="362788721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11 - Adressage IPv4</a:t>
            </a:r>
          </a:p>
          <a:p>
            <a:pPr rtl="0"/>
            <a:r>
              <a:rPr lang="fr-FR"/>
              <a:t>11.5 - Segmentation un réseau IPv4 en sous- réseaux</a:t>
            </a:r>
          </a:p>
          <a:p>
            <a:pPr rtl="0"/>
            <a:r>
              <a:rPr lang="fr-FR"/>
              <a:t>11.5.1 - Création de sous-réseaux au niveau de la limite d'octet (Cont.)</a:t>
            </a:r>
          </a:p>
        </p:txBody>
      </p:sp>
      <p:sp>
        <p:nvSpPr>
          <p:cNvPr id="4" name="Slide Number Placeholder 3"/>
          <p:cNvSpPr>
            <a:spLocks noGrp="1"/>
          </p:cNvSpPr>
          <p:nvPr>
            <p:ph type="sldNum" sz="quarter" idx="5"/>
          </p:nvPr>
        </p:nvSpPr>
        <p:spPr/>
        <p:txBody>
          <a:bodyPr/>
          <a:lstStyle/>
          <a:p>
            <a:pPr rtl="0"/>
            <a:fld id="{5641018C-6CAF-B84E-B92C-ECB119457FBA}" type="slidenum">
              <a:rPr/>
              <a:t>41</a:t>
            </a:fld>
            <a:endParaRPr/>
          </a:p>
        </p:txBody>
      </p:sp>
    </p:spTree>
    <p:extLst>
      <p:ext uri="{BB962C8B-B14F-4D97-AF65-F5344CB8AC3E}">
        <p14:creationId xmlns:p14="http://schemas.microsoft.com/office/powerpoint/2010/main" val="29824262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rtl="0"/>
            <a:fld id="{ACE20BE7-F2F3-4E26-9454-50B18F790A4E}" type="slidenum">
              <a:rPr sz="800" b="0">
                <a:ea typeface="ＭＳ Ｐゴシック" pitchFamily="34" charset="-128"/>
              </a:rPr>
              <a:pPr algn="r" rtl="0"/>
              <a:t>6</a:t>
            </a:fld>
            <a:endParaRPr sz="800" b="0">
              <a:ea typeface="ＭＳ Ｐゴシック" pitchFamily="34"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69771743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11 - Adressage IPv4</a:t>
            </a:r>
          </a:p>
          <a:p>
            <a:pPr rtl="0"/>
            <a:r>
              <a:rPr lang="fr-FR"/>
              <a:t>11.5 - Segmentation un réseau IPv4 en sous- réseaux</a:t>
            </a:r>
          </a:p>
          <a:p>
            <a:pPr rtl="0"/>
            <a:r>
              <a:rPr lang="fr-FR"/>
              <a:t>11.5.2 - Création de sous-réseaux au niveau de la limite d'octet</a:t>
            </a:r>
          </a:p>
        </p:txBody>
      </p:sp>
      <p:sp>
        <p:nvSpPr>
          <p:cNvPr id="4" name="Slide Number Placeholder 3"/>
          <p:cNvSpPr>
            <a:spLocks noGrp="1"/>
          </p:cNvSpPr>
          <p:nvPr>
            <p:ph type="sldNum" sz="quarter" idx="5"/>
          </p:nvPr>
        </p:nvSpPr>
        <p:spPr/>
        <p:txBody>
          <a:bodyPr/>
          <a:lstStyle/>
          <a:p>
            <a:pPr rtl="0"/>
            <a:fld id="{5641018C-6CAF-B84E-B92C-ECB119457FBA}" type="slidenum">
              <a:rPr/>
              <a:t>42</a:t>
            </a:fld>
            <a:endParaRPr/>
          </a:p>
        </p:txBody>
      </p:sp>
    </p:spTree>
    <p:extLst>
      <p:ext uri="{BB962C8B-B14F-4D97-AF65-F5344CB8AC3E}">
        <p14:creationId xmlns:p14="http://schemas.microsoft.com/office/powerpoint/2010/main" val="116998411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11 - Adressage IPv4</a:t>
            </a:r>
          </a:p>
          <a:p>
            <a:pPr rtl="0"/>
            <a:r>
              <a:rPr lang="fr-FR"/>
              <a:t>11.5 - Segmentation un réseau IPv4 en sous- réseaux</a:t>
            </a:r>
          </a:p>
          <a:p>
            <a:pPr rtl="0"/>
            <a:r>
              <a:rPr lang="fr-FR"/>
              <a:t>11.5.3 - Vidéo - Masque de sous-réseau</a:t>
            </a:r>
          </a:p>
        </p:txBody>
      </p:sp>
      <p:sp>
        <p:nvSpPr>
          <p:cNvPr id="4" name="Slide Number Placeholder 3"/>
          <p:cNvSpPr>
            <a:spLocks noGrp="1"/>
          </p:cNvSpPr>
          <p:nvPr>
            <p:ph type="sldNum" sz="quarter" idx="5"/>
          </p:nvPr>
        </p:nvSpPr>
        <p:spPr/>
        <p:txBody>
          <a:bodyPr/>
          <a:lstStyle/>
          <a:p>
            <a:pPr rtl="0"/>
            <a:fld id="{5641018C-6CAF-B84E-B92C-ECB119457FBA}" type="slidenum">
              <a:rPr/>
              <a:t>43</a:t>
            </a:fld>
            <a:endParaRPr/>
          </a:p>
        </p:txBody>
      </p:sp>
    </p:spTree>
    <p:extLst>
      <p:ext uri="{BB962C8B-B14F-4D97-AF65-F5344CB8AC3E}">
        <p14:creationId xmlns:p14="http://schemas.microsoft.com/office/powerpoint/2010/main" val="363590082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11 - Adressage IPv4</a:t>
            </a:r>
          </a:p>
          <a:p>
            <a:pPr rtl="0"/>
            <a:r>
              <a:rPr lang="fr-FR"/>
              <a:t>11.5 - Segmentation un réseau IPv4 en sous- réseaux</a:t>
            </a:r>
          </a:p>
          <a:p>
            <a:pPr rtl="0"/>
            <a:r>
              <a:rPr lang="fr-FR"/>
              <a:t>11.5.4 - Vidéo - Segmenter en sous-réseaux à l'aide du nombre magique</a:t>
            </a:r>
          </a:p>
        </p:txBody>
      </p:sp>
      <p:sp>
        <p:nvSpPr>
          <p:cNvPr id="4" name="Slide Number Placeholder 3"/>
          <p:cNvSpPr>
            <a:spLocks noGrp="1"/>
          </p:cNvSpPr>
          <p:nvPr>
            <p:ph type="sldNum" sz="quarter" idx="5"/>
          </p:nvPr>
        </p:nvSpPr>
        <p:spPr/>
        <p:txBody>
          <a:bodyPr/>
          <a:lstStyle/>
          <a:p>
            <a:pPr rtl="0"/>
            <a:fld id="{5641018C-6CAF-B84E-B92C-ECB119457FBA}" type="slidenum">
              <a:rPr/>
              <a:t>44</a:t>
            </a:fld>
            <a:endParaRPr/>
          </a:p>
        </p:txBody>
      </p:sp>
    </p:spTree>
    <p:extLst>
      <p:ext uri="{BB962C8B-B14F-4D97-AF65-F5344CB8AC3E}">
        <p14:creationId xmlns:p14="http://schemas.microsoft.com/office/powerpoint/2010/main" val="187065989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11 - Adressage IPv4</a:t>
            </a:r>
          </a:p>
          <a:p>
            <a:pPr rtl="0"/>
            <a:r>
              <a:rPr lang="fr-FR"/>
              <a:t>11.5 - Segmentation un réseau IPv4 en sous- réseaux</a:t>
            </a:r>
          </a:p>
          <a:p>
            <a:pPr rtl="0"/>
            <a:r>
              <a:rPr lang="fr-FR"/>
              <a:t>11.5.5 - Packet Tracer - Segmentation un réseau IPv4 en sous- réseaux</a:t>
            </a:r>
          </a:p>
        </p:txBody>
      </p:sp>
      <p:sp>
        <p:nvSpPr>
          <p:cNvPr id="4" name="Slide Number Placeholder 3"/>
          <p:cNvSpPr>
            <a:spLocks noGrp="1"/>
          </p:cNvSpPr>
          <p:nvPr>
            <p:ph type="sldNum" sz="quarter" idx="5"/>
          </p:nvPr>
        </p:nvSpPr>
        <p:spPr/>
        <p:txBody>
          <a:bodyPr/>
          <a:lstStyle/>
          <a:p>
            <a:pPr rtl="0"/>
            <a:fld id="{5641018C-6CAF-B84E-B92C-ECB119457FBA}" type="slidenum">
              <a:rPr/>
              <a:t>45</a:t>
            </a:fld>
            <a:endParaRPr/>
          </a:p>
        </p:txBody>
      </p:sp>
    </p:spTree>
    <p:extLst>
      <p:ext uri="{BB962C8B-B14F-4D97-AF65-F5344CB8AC3E}">
        <p14:creationId xmlns:p14="http://schemas.microsoft.com/office/powerpoint/2010/main" val="68745635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11 - Adressage IPv4</a:t>
            </a:r>
          </a:p>
          <a:p>
            <a:pPr rtl="0"/>
            <a:r>
              <a:rPr lang="fr-FR"/>
              <a:t>11.6 - Création de sous-réseaux avec le préfixe /16 et /8</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46</a:t>
            </a:fld>
            <a:endParaRPr/>
          </a:p>
        </p:txBody>
      </p:sp>
    </p:spTree>
    <p:extLst>
      <p:ext uri="{BB962C8B-B14F-4D97-AF65-F5344CB8AC3E}">
        <p14:creationId xmlns:p14="http://schemas.microsoft.com/office/powerpoint/2010/main" val="27602076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11 - Adressage IPv4</a:t>
            </a:r>
          </a:p>
          <a:p>
            <a:pPr rtl="0"/>
            <a:r>
              <a:rPr lang="fr-FR"/>
              <a:t>11.6 - Création de sous-réseaux avec le préfixe /16 et /8</a:t>
            </a:r>
          </a:p>
          <a:p>
            <a:pPr rtl="0"/>
            <a:r>
              <a:rPr lang="fr-FR"/>
              <a:t>11.6.1 - Créer des sous-réseaux avec un préfixe Slash 16</a:t>
            </a:r>
          </a:p>
        </p:txBody>
      </p:sp>
      <p:sp>
        <p:nvSpPr>
          <p:cNvPr id="4" name="Slide Number Placeholder 3"/>
          <p:cNvSpPr>
            <a:spLocks noGrp="1"/>
          </p:cNvSpPr>
          <p:nvPr>
            <p:ph type="sldNum" sz="quarter" idx="5"/>
          </p:nvPr>
        </p:nvSpPr>
        <p:spPr/>
        <p:txBody>
          <a:bodyPr/>
          <a:lstStyle/>
          <a:p>
            <a:pPr rtl="0"/>
            <a:fld id="{5641018C-6CAF-B84E-B92C-ECB119457FBA}" type="slidenum">
              <a:rPr/>
              <a:t>47</a:t>
            </a:fld>
            <a:endParaRPr/>
          </a:p>
        </p:txBody>
      </p:sp>
    </p:spTree>
    <p:extLst>
      <p:ext uri="{BB962C8B-B14F-4D97-AF65-F5344CB8AC3E}">
        <p14:creationId xmlns:p14="http://schemas.microsoft.com/office/powerpoint/2010/main" val="176550351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11 - Adressage IPv4</a:t>
            </a:r>
          </a:p>
          <a:p>
            <a:pPr rtl="0"/>
            <a:r>
              <a:rPr lang="fr-FR"/>
              <a:t>11.6 - Création de sous-réseaux avec le préfixe /16 et /8</a:t>
            </a:r>
          </a:p>
          <a:p>
            <a:pPr rtl="0"/>
            <a:r>
              <a:rPr lang="fr-FR"/>
              <a:t>11.6.2 - Créer 100 sous-réseaux avec un préfixe /16</a:t>
            </a:r>
          </a:p>
        </p:txBody>
      </p:sp>
      <p:sp>
        <p:nvSpPr>
          <p:cNvPr id="4" name="Slide Number Placeholder 3"/>
          <p:cNvSpPr>
            <a:spLocks noGrp="1"/>
          </p:cNvSpPr>
          <p:nvPr>
            <p:ph type="sldNum" sz="quarter" idx="5"/>
          </p:nvPr>
        </p:nvSpPr>
        <p:spPr/>
        <p:txBody>
          <a:bodyPr/>
          <a:lstStyle/>
          <a:p>
            <a:pPr rtl="0"/>
            <a:fld id="{5641018C-6CAF-B84E-B92C-ECB119457FBA}" type="slidenum">
              <a:rPr/>
              <a:t>48</a:t>
            </a:fld>
            <a:endParaRPr/>
          </a:p>
        </p:txBody>
      </p:sp>
    </p:spTree>
    <p:extLst>
      <p:ext uri="{BB962C8B-B14F-4D97-AF65-F5344CB8AC3E}">
        <p14:creationId xmlns:p14="http://schemas.microsoft.com/office/powerpoint/2010/main" val="256808503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11 - Adressage IPv4</a:t>
            </a:r>
          </a:p>
          <a:p>
            <a:pPr rtl="0"/>
            <a:r>
              <a:rPr lang="fr-FR"/>
              <a:t>11.6 - Création de sous-réseaux avec le préfixe /16 et /8</a:t>
            </a:r>
          </a:p>
          <a:p>
            <a:pPr rtl="0"/>
            <a:r>
              <a:rPr lang="fr-FR"/>
              <a:t>11.6.3 — Crée 1000 sous-réseaux avec un préfixe /8</a:t>
            </a:r>
          </a:p>
        </p:txBody>
      </p:sp>
      <p:sp>
        <p:nvSpPr>
          <p:cNvPr id="4" name="Slide Number Placeholder 3"/>
          <p:cNvSpPr>
            <a:spLocks noGrp="1"/>
          </p:cNvSpPr>
          <p:nvPr>
            <p:ph type="sldNum" sz="quarter" idx="5"/>
          </p:nvPr>
        </p:nvSpPr>
        <p:spPr/>
        <p:txBody>
          <a:bodyPr/>
          <a:lstStyle/>
          <a:p>
            <a:pPr rtl="0"/>
            <a:fld id="{5641018C-6CAF-B84E-B92C-ECB119457FBA}" type="slidenum">
              <a:rPr/>
              <a:t>49</a:t>
            </a:fld>
            <a:endParaRPr/>
          </a:p>
        </p:txBody>
      </p:sp>
    </p:spTree>
    <p:extLst>
      <p:ext uri="{BB962C8B-B14F-4D97-AF65-F5344CB8AC3E}">
        <p14:creationId xmlns:p14="http://schemas.microsoft.com/office/powerpoint/2010/main" val="188541809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11 - Adressage IPv4</a:t>
            </a:r>
          </a:p>
          <a:p>
            <a:pPr rtl="0"/>
            <a:r>
              <a:rPr lang="fr-FR"/>
              <a:t>11.6 - Création de sous-réseaux avec le préfixe /16 et /8</a:t>
            </a:r>
          </a:p>
          <a:p>
            <a:pPr rtl="0"/>
            <a:r>
              <a:rPr lang="fr-FR"/>
              <a:t>11.6.4 - Démonstration vidéo - Segmentation en sous-réseaux sur plusieurs octets</a:t>
            </a:r>
          </a:p>
          <a:p>
            <a:pPr marL="0" marR="0" lvl="0" indent="0" algn="l" defTabSz="457200" rtl="0" eaLnBrk="1" fontAlgn="auto" latinLnBrk="0" hangingPunct="1">
              <a:lnSpc>
                <a:spcPct val="100000"/>
              </a:lnSpc>
              <a:spcBef>
                <a:spcPts val="0"/>
              </a:spcBef>
              <a:spcAft>
                <a:spcPts val="0"/>
              </a:spcAft>
              <a:buClrTx/>
              <a:buSzTx/>
              <a:buFontTx/>
              <a:buNone/>
              <a:tabLst/>
              <a:defRPr/>
            </a:pPr>
            <a:r>
              <a:rPr lang="fr-FR"/>
              <a:t>11.6.5 - </a:t>
            </a:r>
            <a:r>
              <a:rPr lang="fr-FR" sz="1200" b="0" i="0" kern="1200">
                <a:solidFill>
                  <a:schemeClr val="tx1"/>
                </a:solidFill>
                <a:effectLst/>
                <a:latin typeface="+mn-lt"/>
                <a:ea typeface="+mn-ea"/>
                <a:cs typeface="+mn-cs"/>
              </a:rPr>
              <a:t>Exercice - Formules de calcul des sous-réseaux</a:t>
            </a:r>
          </a:p>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t>50</a:t>
            </a:fld>
            <a:endParaRPr/>
          </a:p>
        </p:txBody>
      </p:sp>
    </p:spTree>
    <p:extLst>
      <p:ext uri="{BB962C8B-B14F-4D97-AF65-F5344CB8AC3E}">
        <p14:creationId xmlns:p14="http://schemas.microsoft.com/office/powerpoint/2010/main" val="299249316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11 - Adressage IPv4</a:t>
            </a:r>
          </a:p>
          <a:p>
            <a:pPr rtl="0"/>
            <a:r>
              <a:rPr lang="fr-FR"/>
              <a:t>11.6 - Création de sous-réseaux avec le préfixe /16 et /8</a:t>
            </a:r>
          </a:p>
          <a:p>
            <a:pPr rtl="0"/>
            <a:r>
              <a:rPr lang="fr-FR"/>
              <a:t>11.6.6 - Travaux pratiques - Calcul des sous-réseaux IPv4</a:t>
            </a:r>
          </a:p>
        </p:txBody>
      </p:sp>
      <p:sp>
        <p:nvSpPr>
          <p:cNvPr id="4" name="Slide Number Placeholder 3"/>
          <p:cNvSpPr>
            <a:spLocks noGrp="1"/>
          </p:cNvSpPr>
          <p:nvPr>
            <p:ph type="sldNum" sz="quarter" idx="5"/>
          </p:nvPr>
        </p:nvSpPr>
        <p:spPr/>
        <p:txBody>
          <a:bodyPr/>
          <a:lstStyle/>
          <a:p>
            <a:pPr rtl="0"/>
            <a:fld id="{5641018C-6CAF-B84E-B92C-ECB119457FBA}" type="slidenum">
              <a:rPr/>
              <a:t>51</a:t>
            </a:fld>
            <a:endParaRPr/>
          </a:p>
        </p:txBody>
      </p:sp>
    </p:spTree>
    <p:extLst>
      <p:ext uri="{BB962C8B-B14F-4D97-AF65-F5344CB8AC3E}">
        <p14:creationId xmlns:p14="http://schemas.microsoft.com/office/powerpoint/2010/main" val="39770051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0A313ED8-785B-4D16-9B17-4143385249B9}" type="slidenum">
              <a:rPr sz="800" b="0"/>
              <a:pPr algn="r" rtl="0"/>
              <a:t>7</a:t>
            </a:fld>
            <a:endParaRPr sz="800" b="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168745380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11 - Adressage IPv4</a:t>
            </a:r>
          </a:p>
          <a:p>
            <a:pPr rtl="0"/>
            <a:r>
              <a:rPr lang="fr-FR"/>
              <a:t>11.7 - Segmentation du réseau selon ses besoins</a:t>
            </a:r>
          </a:p>
          <a:p>
            <a:endParaRPr lang="en-US" dirty="0"/>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52</a:t>
            </a:fld>
            <a:endParaRPr/>
          </a:p>
        </p:txBody>
      </p:sp>
    </p:spTree>
    <p:extLst>
      <p:ext uri="{BB962C8B-B14F-4D97-AF65-F5344CB8AC3E}">
        <p14:creationId xmlns:p14="http://schemas.microsoft.com/office/powerpoint/2010/main" val="215167569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11 - Adressage IPv4</a:t>
            </a:r>
          </a:p>
          <a:p>
            <a:pPr rtl="0"/>
            <a:r>
              <a:rPr lang="fr-FR"/>
              <a:t>11.7 - Segmentation du réseau selon ses besoins</a:t>
            </a:r>
          </a:p>
          <a:p>
            <a:pPr rtl="0"/>
            <a:r>
              <a:rPr lang="fr-FR"/>
              <a:t>11.7.1 - Segmentation du réseau en sous-réseaux de l'espace d'adressage IPv4 privé par rapport à l'espace d'adressage IPv4 public</a:t>
            </a:r>
          </a:p>
        </p:txBody>
      </p:sp>
      <p:sp>
        <p:nvSpPr>
          <p:cNvPr id="4" name="Slide Number Placeholder 3"/>
          <p:cNvSpPr>
            <a:spLocks noGrp="1"/>
          </p:cNvSpPr>
          <p:nvPr>
            <p:ph type="sldNum" sz="quarter" idx="5"/>
          </p:nvPr>
        </p:nvSpPr>
        <p:spPr/>
        <p:txBody>
          <a:bodyPr/>
          <a:lstStyle/>
          <a:p>
            <a:pPr rtl="0"/>
            <a:fld id="{5641018C-6CAF-B84E-B92C-ECB119457FBA}" type="slidenum">
              <a:rPr/>
              <a:t>53</a:t>
            </a:fld>
            <a:endParaRPr/>
          </a:p>
        </p:txBody>
      </p:sp>
    </p:spTree>
    <p:extLst>
      <p:ext uri="{BB962C8B-B14F-4D97-AF65-F5344CB8AC3E}">
        <p14:creationId xmlns:p14="http://schemas.microsoft.com/office/powerpoint/2010/main" val="368345048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11 - Adressage IPv4</a:t>
            </a:r>
          </a:p>
          <a:p>
            <a:pPr rtl="0"/>
            <a:r>
              <a:rPr lang="fr-FR"/>
              <a:t>11.7 - Segmentation du réseau selon ses besoins</a:t>
            </a:r>
          </a:p>
          <a:p>
            <a:pPr rtl="0"/>
            <a:r>
              <a:rPr lang="fr-FR"/>
              <a:t>11.7.2 - Réduire les adresses IPv4 de l'hôte inutilisées et maximiser les sous-réseaux</a:t>
            </a:r>
          </a:p>
        </p:txBody>
      </p:sp>
      <p:sp>
        <p:nvSpPr>
          <p:cNvPr id="4" name="Slide Number Placeholder 3"/>
          <p:cNvSpPr>
            <a:spLocks noGrp="1"/>
          </p:cNvSpPr>
          <p:nvPr>
            <p:ph type="sldNum" sz="quarter" idx="5"/>
          </p:nvPr>
        </p:nvSpPr>
        <p:spPr/>
        <p:txBody>
          <a:bodyPr/>
          <a:lstStyle/>
          <a:p>
            <a:pPr rtl="0"/>
            <a:fld id="{5641018C-6CAF-B84E-B92C-ECB119457FBA}" type="slidenum">
              <a:rPr/>
              <a:t>54</a:t>
            </a:fld>
            <a:endParaRPr/>
          </a:p>
        </p:txBody>
      </p:sp>
    </p:spTree>
    <p:extLst>
      <p:ext uri="{BB962C8B-B14F-4D97-AF65-F5344CB8AC3E}">
        <p14:creationId xmlns:p14="http://schemas.microsoft.com/office/powerpoint/2010/main" val="2949142018"/>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11 - Adressage IPv4</a:t>
            </a:r>
          </a:p>
          <a:p>
            <a:pPr rtl="0"/>
            <a:r>
              <a:rPr lang="fr-FR"/>
              <a:t>11.7 - Segmentation du réseau selon ses besoins</a:t>
            </a:r>
          </a:p>
          <a:p>
            <a:pPr rtl="0"/>
            <a:r>
              <a:rPr lang="fr-FR"/>
              <a:t>11.7.3 - Exemple de besoins d'un réseau</a:t>
            </a:r>
          </a:p>
          <a:p>
            <a:pPr marL="0" marR="0" lvl="0" indent="0" algn="l" defTabSz="457200" rtl="0" eaLnBrk="1" fontAlgn="auto" latinLnBrk="0" hangingPunct="1">
              <a:lnSpc>
                <a:spcPct val="100000"/>
              </a:lnSpc>
              <a:spcBef>
                <a:spcPts val="0"/>
              </a:spcBef>
              <a:spcAft>
                <a:spcPts val="0"/>
              </a:spcAft>
              <a:buClrTx/>
              <a:buSzTx/>
              <a:buFontTx/>
              <a:buNone/>
              <a:tabLst/>
              <a:defRPr/>
            </a:pPr>
            <a:r>
              <a:rPr lang="fr-FR"/>
              <a:t>11.7.4 - </a:t>
            </a:r>
            <a:r>
              <a:rPr lang="fr-FR" sz="1200" b="0" i="0" kern="1200">
                <a:solidFill>
                  <a:schemeClr val="tx1"/>
                </a:solidFill>
                <a:effectLst/>
                <a:latin typeface="+mn-lt"/>
                <a:ea typeface="+mn-ea"/>
                <a:cs typeface="+mn-cs"/>
              </a:rPr>
              <a:t>Exercice – Déterminer le nombre de bits à emprunter</a:t>
            </a:r>
          </a:p>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t>55</a:t>
            </a:fld>
            <a:endParaRPr/>
          </a:p>
        </p:txBody>
      </p:sp>
    </p:spTree>
    <p:extLst>
      <p:ext uri="{BB962C8B-B14F-4D97-AF65-F5344CB8AC3E}">
        <p14:creationId xmlns:p14="http://schemas.microsoft.com/office/powerpoint/2010/main" val="340339178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11 - Adressage IPv4</a:t>
            </a:r>
          </a:p>
          <a:p>
            <a:pPr rtl="0"/>
            <a:r>
              <a:rPr lang="fr-FR"/>
              <a:t>11.7 - Segmentation du réseau selon ses besoins</a:t>
            </a:r>
          </a:p>
          <a:p>
            <a:pPr rtl="0"/>
            <a:r>
              <a:rPr lang="fr-FR"/>
              <a:t>11.7.5 - Packet Tracer - Scénario de segmentation en sous-réseaux</a:t>
            </a:r>
          </a:p>
        </p:txBody>
      </p:sp>
      <p:sp>
        <p:nvSpPr>
          <p:cNvPr id="4" name="Slide Number Placeholder 3"/>
          <p:cNvSpPr>
            <a:spLocks noGrp="1"/>
          </p:cNvSpPr>
          <p:nvPr>
            <p:ph type="sldNum" sz="quarter" idx="5"/>
          </p:nvPr>
        </p:nvSpPr>
        <p:spPr/>
        <p:txBody>
          <a:bodyPr/>
          <a:lstStyle/>
          <a:p>
            <a:pPr rtl="0"/>
            <a:fld id="{5641018C-6CAF-B84E-B92C-ECB119457FBA}" type="slidenum">
              <a:rPr/>
              <a:t>56</a:t>
            </a:fld>
            <a:endParaRPr/>
          </a:p>
        </p:txBody>
      </p:sp>
    </p:spTree>
    <p:extLst>
      <p:ext uri="{BB962C8B-B14F-4D97-AF65-F5344CB8AC3E}">
        <p14:creationId xmlns:p14="http://schemas.microsoft.com/office/powerpoint/2010/main" val="2084854643"/>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11 - Adressage IPv4</a:t>
            </a:r>
          </a:p>
          <a:p>
            <a:pPr rtl="0"/>
            <a:r>
              <a:rPr lang="fr-FR"/>
              <a:t>11.8 - VLSM</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57</a:t>
            </a:fld>
            <a:endParaRPr/>
          </a:p>
        </p:txBody>
      </p:sp>
    </p:spTree>
    <p:extLst>
      <p:ext uri="{BB962C8B-B14F-4D97-AF65-F5344CB8AC3E}">
        <p14:creationId xmlns:p14="http://schemas.microsoft.com/office/powerpoint/2010/main" val="44649506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11 - Adressage IPv4</a:t>
            </a:r>
          </a:p>
          <a:p>
            <a:pPr rtl="0"/>
            <a:r>
              <a:rPr lang="fr-FR"/>
              <a:t>11.8 - VLSM</a:t>
            </a:r>
          </a:p>
          <a:p>
            <a:pPr rtl="0"/>
            <a:r>
              <a:rPr lang="fr-FR"/>
              <a:t>11.8.1 - Vidéo - Notions de base VLSM</a:t>
            </a:r>
          </a:p>
        </p:txBody>
      </p:sp>
      <p:sp>
        <p:nvSpPr>
          <p:cNvPr id="4" name="Slide Number Placeholder 3"/>
          <p:cNvSpPr>
            <a:spLocks noGrp="1"/>
          </p:cNvSpPr>
          <p:nvPr>
            <p:ph type="sldNum" sz="quarter" idx="5"/>
          </p:nvPr>
        </p:nvSpPr>
        <p:spPr/>
        <p:txBody>
          <a:bodyPr/>
          <a:lstStyle/>
          <a:p>
            <a:pPr rtl="0"/>
            <a:fld id="{5641018C-6CAF-B84E-B92C-ECB119457FBA}" type="slidenum">
              <a:rPr/>
              <a:t>58</a:t>
            </a:fld>
            <a:endParaRPr/>
          </a:p>
        </p:txBody>
      </p:sp>
    </p:spTree>
    <p:extLst>
      <p:ext uri="{BB962C8B-B14F-4D97-AF65-F5344CB8AC3E}">
        <p14:creationId xmlns:p14="http://schemas.microsoft.com/office/powerpoint/2010/main" val="2971177149"/>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11 - Adressage IPv4</a:t>
            </a:r>
          </a:p>
          <a:p>
            <a:pPr rtl="0"/>
            <a:r>
              <a:rPr lang="fr-FR"/>
              <a:t>11.8 - VLSM</a:t>
            </a:r>
          </a:p>
          <a:p>
            <a:pPr rtl="0"/>
            <a:r>
              <a:rPr lang="fr-FR"/>
              <a:t>11.8.2 - Vidéo - Exemple de VLSM</a:t>
            </a:r>
          </a:p>
        </p:txBody>
      </p:sp>
      <p:sp>
        <p:nvSpPr>
          <p:cNvPr id="4" name="Slide Number Placeholder 3"/>
          <p:cNvSpPr>
            <a:spLocks noGrp="1"/>
          </p:cNvSpPr>
          <p:nvPr>
            <p:ph type="sldNum" sz="quarter" idx="5"/>
          </p:nvPr>
        </p:nvSpPr>
        <p:spPr/>
        <p:txBody>
          <a:bodyPr/>
          <a:lstStyle/>
          <a:p>
            <a:pPr rtl="0"/>
            <a:fld id="{5641018C-6CAF-B84E-B92C-ECB119457FBA}" type="slidenum">
              <a:rPr/>
              <a:t>59</a:t>
            </a:fld>
            <a:endParaRPr/>
          </a:p>
        </p:txBody>
      </p:sp>
    </p:spTree>
    <p:extLst>
      <p:ext uri="{BB962C8B-B14F-4D97-AF65-F5344CB8AC3E}">
        <p14:creationId xmlns:p14="http://schemas.microsoft.com/office/powerpoint/2010/main" val="255034931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11 - Adressage IPv4</a:t>
            </a:r>
          </a:p>
          <a:p>
            <a:pPr rtl="0"/>
            <a:r>
              <a:rPr lang="fr-FR"/>
              <a:t>11.8 - VLSM</a:t>
            </a:r>
          </a:p>
          <a:p>
            <a:pPr rtl="0"/>
            <a:r>
              <a:rPr lang="fr-FR"/>
              <a:t>11.8.3 - Conservation des adresses IPv4</a:t>
            </a:r>
          </a:p>
        </p:txBody>
      </p:sp>
      <p:sp>
        <p:nvSpPr>
          <p:cNvPr id="4" name="Slide Number Placeholder 3"/>
          <p:cNvSpPr>
            <a:spLocks noGrp="1"/>
          </p:cNvSpPr>
          <p:nvPr>
            <p:ph type="sldNum" sz="quarter" idx="5"/>
          </p:nvPr>
        </p:nvSpPr>
        <p:spPr/>
        <p:txBody>
          <a:bodyPr/>
          <a:lstStyle/>
          <a:p>
            <a:pPr rtl="0"/>
            <a:fld id="{5641018C-6CAF-B84E-B92C-ECB119457FBA}" type="slidenum">
              <a:rPr/>
              <a:t>60</a:t>
            </a:fld>
            <a:endParaRPr/>
          </a:p>
        </p:txBody>
      </p:sp>
    </p:spTree>
    <p:extLst>
      <p:ext uri="{BB962C8B-B14F-4D97-AF65-F5344CB8AC3E}">
        <p14:creationId xmlns:p14="http://schemas.microsoft.com/office/powerpoint/2010/main" val="3334600804"/>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11 - Adressage IPv4</a:t>
            </a:r>
          </a:p>
          <a:p>
            <a:pPr rtl="0"/>
            <a:r>
              <a:rPr lang="fr-FR"/>
              <a:t>11.8 - VLSM</a:t>
            </a:r>
          </a:p>
          <a:p>
            <a:pPr rtl="0"/>
            <a:r>
              <a:rPr lang="fr-FR"/>
              <a:t>11.8.3 - Conservation des adresses IPv4</a:t>
            </a:r>
          </a:p>
        </p:txBody>
      </p:sp>
      <p:sp>
        <p:nvSpPr>
          <p:cNvPr id="4" name="Slide Number Placeholder 3"/>
          <p:cNvSpPr>
            <a:spLocks noGrp="1"/>
          </p:cNvSpPr>
          <p:nvPr>
            <p:ph type="sldNum" sz="quarter" idx="5"/>
          </p:nvPr>
        </p:nvSpPr>
        <p:spPr/>
        <p:txBody>
          <a:bodyPr/>
          <a:lstStyle/>
          <a:p>
            <a:pPr rtl="0"/>
            <a:fld id="{5641018C-6CAF-B84E-B92C-ECB119457FBA}" type="slidenum">
              <a:rPr/>
              <a:t>61</a:t>
            </a:fld>
            <a:endParaRPr/>
          </a:p>
        </p:txBody>
      </p:sp>
    </p:spTree>
    <p:extLst>
      <p:ext uri="{BB962C8B-B14F-4D97-AF65-F5344CB8AC3E}">
        <p14:creationId xmlns:p14="http://schemas.microsoft.com/office/powerpoint/2010/main" val="7134150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0A313ED8-785B-4D16-9B17-4143385249B9}" type="slidenum">
              <a:rPr sz="800" b="0"/>
              <a:pPr algn="r" rtl="0"/>
              <a:t>8</a:t>
            </a:fld>
            <a:endParaRPr sz="800" b="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1185351975"/>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11 - Adressage IPv4</a:t>
            </a:r>
          </a:p>
          <a:p>
            <a:pPr rtl="0"/>
            <a:r>
              <a:rPr lang="fr-FR"/>
              <a:t>11.8 - VLSM</a:t>
            </a:r>
          </a:p>
          <a:p>
            <a:pPr rtl="0"/>
            <a:r>
              <a:rPr lang="fr-FR"/>
              <a:t>11.8.4 - VLSM</a:t>
            </a:r>
          </a:p>
        </p:txBody>
      </p:sp>
      <p:sp>
        <p:nvSpPr>
          <p:cNvPr id="4" name="Slide Number Placeholder 3"/>
          <p:cNvSpPr>
            <a:spLocks noGrp="1"/>
          </p:cNvSpPr>
          <p:nvPr>
            <p:ph type="sldNum" sz="quarter" idx="5"/>
          </p:nvPr>
        </p:nvSpPr>
        <p:spPr/>
        <p:txBody>
          <a:bodyPr/>
          <a:lstStyle/>
          <a:p>
            <a:pPr rtl="0"/>
            <a:fld id="{5641018C-6CAF-B84E-B92C-ECB119457FBA}" type="slidenum">
              <a:rPr/>
              <a:t>62</a:t>
            </a:fld>
            <a:endParaRPr/>
          </a:p>
        </p:txBody>
      </p:sp>
    </p:spTree>
    <p:extLst>
      <p:ext uri="{BB962C8B-B14F-4D97-AF65-F5344CB8AC3E}">
        <p14:creationId xmlns:p14="http://schemas.microsoft.com/office/powerpoint/2010/main" val="1339432190"/>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11 - Adressage IPv4</a:t>
            </a:r>
          </a:p>
          <a:p>
            <a:pPr rtl="0"/>
            <a:r>
              <a:rPr lang="fr-FR"/>
              <a:t>11.8 - VLSM</a:t>
            </a:r>
          </a:p>
          <a:p>
            <a:pPr rtl="0"/>
            <a:r>
              <a:rPr lang="fr-FR"/>
              <a:t>11.8.5 - Attribution d'adresse de topologie VLSM</a:t>
            </a:r>
          </a:p>
          <a:p>
            <a:pPr marL="0" marR="0" lvl="0" indent="0" algn="l" defTabSz="457200" rtl="0" eaLnBrk="1" fontAlgn="auto" latinLnBrk="0" hangingPunct="1">
              <a:lnSpc>
                <a:spcPct val="100000"/>
              </a:lnSpc>
              <a:spcBef>
                <a:spcPts val="0"/>
              </a:spcBef>
              <a:spcAft>
                <a:spcPts val="0"/>
              </a:spcAft>
              <a:buClrTx/>
              <a:buSzTx/>
              <a:buFontTx/>
              <a:buNone/>
              <a:tabLst/>
              <a:defRPr/>
            </a:pPr>
            <a:r>
              <a:rPr lang="fr-FR"/>
              <a:t>11.8.6 - </a:t>
            </a:r>
            <a:r>
              <a:rPr lang="fr-FR" sz="1200" b="0" i="0" kern="1200">
                <a:solidFill>
                  <a:schemeClr val="tx1"/>
                </a:solidFill>
                <a:effectLst/>
                <a:latin typeface="+mn-lt"/>
                <a:ea typeface="+mn-ea"/>
                <a:cs typeface="+mn-cs"/>
              </a:rPr>
              <a:t>Exercice - Pratique VLSM</a:t>
            </a:r>
          </a:p>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t>63</a:t>
            </a:fld>
            <a:endParaRPr/>
          </a:p>
        </p:txBody>
      </p:sp>
    </p:spTree>
    <p:extLst>
      <p:ext uri="{BB962C8B-B14F-4D97-AF65-F5344CB8AC3E}">
        <p14:creationId xmlns:p14="http://schemas.microsoft.com/office/powerpoint/2010/main" val="3655119453"/>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11 - Adressage IPv4</a:t>
            </a:r>
          </a:p>
          <a:p>
            <a:pPr rtl="0"/>
            <a:r>
              <a:rPr lang="fr-FR"/>
              <a:t>11.9 - La conception structurée</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64</a:t>
            </a:fld>
            <a:endParaRPr/>
          </a:p>
        </p:txBody>
      </p:sp>
    </p:spTree>
    <p:extLst>
      <p:ext uri="{BB962C8B-B14F-4D97-AF65-F5344CB8AC3E}">
        <p14:creationId xmlns:p14="http://schemas.microsoft.com/office/powerpoint/2010/main" val="1417559794"/>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11 - Adressage IPv4</a:t>
            </a:r>
          </a:p>
          <a:p>
            <a:pPr rtl="0"/>
            <a:r>
              <a:rPr lang="fr-FR"/>
              <a:t>11.9 - La conception structurée</a:t>
            </a:r>
          </a:p>
          <a:p>
            <a:pPr rtl="0"/>
            <a:r>
              <a:rPr lang="fr-FR"/>
              <a:t>11.9.1 - Planification de l'adressage IPv4 réseau</a:t>
            </a:r>
          </a:p>
        </p:txBody>
      </p:sp>
      <p:sp>
        <p:nvSpPr>
          <p:cNvPr id="4" name="Slide Number Placeholder 3"/>
          <p:cNvSpPr>
            <a:spLocks noGrp="1"/>
          </p:cNvSpPr>
          <p:nvPr>
            <p:ph type="sldNum" sz="quarter" idx="5"/>
          </p:nvPr>
        </p:nvSpPr>
        <p:spPr/>
        <p:txBody>
          <a:bodyPr/>
          <a:lstStyle/>
          <a:p>
            <a:pPr rtl="0"/>
            <a:fld id="{5641018C-6CAF-B84E-B92C-ECB119457FBA}" type="slidenum">
              <a:rPr/>
              <a:t>65</a:t>
            </a:fld>
            <a:endParaRPr/>
          </a:p>
        </p:txBody>
      </p:sp>
    </p:spTree>
    <p:extLst>
      <p:ext uri="{BB962C8B-B14F-4D97-AF65-F5344CB8AC3E}">
        <p14:creationId xmlns:p14="http://schemas.microsoft.com/office/powerpoint/2010/main" val="2606505225"/>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11 - Adressage IPv4</a:t>
            </a:r>
          </a:p>
          <a:p>
            <a:pPr rtl="0"/>
            <a:r>
              <a:rPr lang="fr-FR"/>
              <a:t>11.9 - La conception structurée</a:t>
            </a:r>
          </a:p>
          <a:p>
            <a:pPr rtl="0"/>
            <a:r>
              <a:rPr lang="fr-FR"/>
              <a:t>11.9.2 - Attribution d'adresses à des périphériques</a:t>
            </a:r>
          </a:p>
        </p:txBody>
      </p:sp>
      <p:sp>
        <p:nvSpPr>
          <p:cNvPr id="4" name="Slide Number Placeholder 3"/>
          <p:cNvSpPr>
            <a:spLocks noGrp="1"/>
          </p:cNvSpPr>
          <p:nvPr>
            <p:ph type="sldNum" sz="quarter" idx="5"/>
          </p:nvPr>
        </p:nvSpPr>
        <p:spPr/>
        <p:txBody>
          <a:bodyPr/>
          <a:lstStyle/>
          <a:p>
            <a:pPr rtl="0"/>
            <a:fld id="{5641018C-6CAF-B84E-B92C-ECB119457FBA}" type="slidenum">
              <a:rPr/>
              <a:t>66</a:t>
            </a:fld>
            <a:endParaRPr/>
          </a:p>
        </p:txBody>
      </p:sp>
    </p:spTree>
    <p:extLst>
      <p:ext uri="{BB962C8B-B14F-4D97-AF65-F5344CB8AC3E}">
        <p14:creationId xmlns:p14="http://schemas.microsoft.com/office/powerpoint/2010/main" val="1634087492"/>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11 - Adressage IPv4</a:t>
            </a:r>
          </a:p>
          <a:p>
            <a:pPr rtl="0"/>
            <a:r>
              <a:rPr lang="fr-FR"/>
              <a:t>11.9 - La conception structurée</a:t>
            </a:r>
          </a:p>
          <a:p>
            <a:pPr rtl="0"/>
            <a:r>
              <a:rPr lang="fr-FR"/>
              <a:t>11.9.3 - Packet Tracer - Pratique de conception et de mise en œuvre VLSM</a:t>
            </a:r>
          </a:p>
        </p:txBody>
      </p:sp>
      <p:sp>
        <p:nvSpPr>
          <p:cNvPr id="4" name="Slide Number Placeholder 3"/>
          <p:cNvSpPr>
            <a:spLocks noGrp="1"/>
          </p:cNvSpPr>
          <p:nvPr>
            <p:ph type="sldNum" sz="quarter" idx="5"/>
          </p:nvPr>
        </p:nvSpPr>
        <p:spPr/>
        <p:txBody>
          <a:bodyPr/>
          <a:lstStyle/>
          <a:p>
            <a:pPr rtl="0"/>
            <a:fld id="{5641018C-6CAF-B84E-B92C-ECB119457FBA}" type="slidenum">
              <a:rPr/>
              <a:t>67</a:t>
            </a:fld>
            <a:endParaRPr/>
          </a:p>
        </p:txBody>
      </p:sp>
    </p:spTree>
    <p:extLst>
      <p:ext uri="{BB962C8B-B14F-4D97-AF65-F5344CB8AC3E}">
        <p14:creationId xmlns:p14="http://schemas.microsoft.com/office/powerpoint/2010/main" val="1022643516"/>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11 - Adressage IPv4</a:t>
            </a:r>
          </a:p>
          <a:p>
            <a:pPr rtl="0"/>
            <a:r>
              <a:rPr lang="fr-FR"/>
              <a:t>11.10 Module pratique et questionnaire</a:t>
            </a:r>
          </a:p>
          <a:p>
            <a:pPr>
              <a:buFontTx/>
              <a:buNone/>
            </a:pPr>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68</a:t>
            </a:fld>
            <a:endParaRPr/>
          </a:p>
        </p:txBody>
      </p:sp>
    </p:spTree>
    <p:extLst>
      <p:ext uri="{BB962C8B-B14F-4D97-AF65-F5344CB8AC3E}">
        <p14:creationId xmlns:p14="http://schemas.microsoft.com/office/powerpoint/2010/main" val="2217143680"/>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11 - Adressage IPv4</a:t>
            </a:r>
          </a:p>
          <a:p>
            <a:pPr rtl="0"/>
            <a:r>
              <a:rPr lang="fr-FR"/>
              <a:t>11.10 - La conception structurée</a:t>
            </a:r>
          </a:p>
          <a:p>
            <a:pPr rtl="0"/>
            <a:r>
              <a:rPr lang="fr-FR"/>
              <a:t>11.10.1 - Packet Tracer - Conception et mise en œuvre d'un schéma d'adressage VLSM</a:t>
            </a:r>
          </a:p>
        </p:txBody>
      </p:sp>
      <p:sp>
        <p:nvSpPr>
          <p:cNvPr id="4" name="Slide Number Placeholder 3"/>
          <p:cNvSpPr>
            <a:spLocks noGrp="1"/>
          </p:cNvSpPr>
          <p:nvPr>
            <p:ph type="sldNum" sz="quarter" idx="5"/>
          </p:nvPr>
        </p:nvSpPr>
        <p:spPr/>
        <p:txBody>
          <a:bodyPr/>
          <a:lstStyle/>
          <a:p>
            <a:pPr rtl="0"/>
            <a:fld id="{5641018C-6CAF-B84E-B92C-ECB119457FBA}" type="slidenum">
              <a:rPr/>
              <a:t>69</a:t>
            </a:fld>
            <a:endParaRPr/>
          </a:p>
        </p:txBody>
      </p:sp>
    </p:spTree>
    <p:extLst>
      <p:ext uri="{BB962C8B-B14F-4D97-AF65-F5344CB8AC3E}">
        <p14:creationId xmlns:p14="http://schemas.microsoft.com/office/powerpoint/2010/main" val="299477689"/>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11 - Adressage IPv4</a:t>
            </a:r>
          </a:p>
          <a:p>
            <a:pPr rtl="0"/>
            <a:r>
              <a:rPr lang="fr-FR"/>
              <a:t>11.10 - La conception structurée</a:t>
            </a:r>
          </a:p>
          <a:p>
            <a:pPr rtl="0"/>
            <a:r>
              <a:rPr lang="fr-FR"/>
              <a:t>11.10.2 – Packet Tracer et TP – Conception et mise en œuvre d'un schéma d'adressage VLSM</a:t>
            </a:r>
          </a:p>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t>70</a:t>
            </a:fld>
            <a:endParaRPr/>
          </a:p>
        </p:txBody>
      </p:sp>
    </p:spTree>
    <p:extLst>
      <p:ext uri="{BB962C8B-B14F-4D97-AF65-F5344CB8AC3E}">
        <p14:creationId xmlns:p14="http://schemas.microsoft.com/office/powerpoint/2010/main" val="2149216427"/>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rtl="0"/>
              <a:t>71</a:t>
            </a:fld>
            <a:endParaRPr sz="80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r>
              <a:rPr lang="fr-FR"/>
              <a:t>11 - Adressage IPv4</a:t>
            </a:r>
          </a:p>
          <a:p>
            <a:pPr rtl="0"/>
            <a:r>
              <a:rPr lang="fr-FR"/>
              <a:t>11.10 - La conception structurée</a:t>
            </a:r>
          </a:p>
          <a:p>
            <a:pPr rtl="0"/>
            <a:r>
              <a:rPr lang="fr-FR"/>
              <a:t>11.10.3 – Qu'est-ce que j'ai appris dans ce module?</a:t>
            </a:r>
          </a:p>
        </p:txBody>
      </p:sp>
    </p:spTree>
    <p:extLst>
      <p:ext uri="{BB962C8B-B14F-4D97-AF65-F5344CB8AC3E}">
        <p14:creationId xmlns:p14="http://schemas.microsoft.com/office/powerpoint/2010/main" val="14768241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0A313ED8-785B-4D16-9B17-4143385249B9}" type="slidenum">
              <a:rPr sz="800" b="0"/>
              <a:pPr algn="r" rtl="0"/>
              <a:t>9</a:t>
            </a:fld>
            <a:endParaRPr sz="800" b="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1011303371"/>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rtl="0"/>
              <a:t>72</a:t>
            </a:fld>
            <a:endParaRPr sz="80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r>
              <a:rPr lang="fr-FR"/>
              <a:t>11 - Adressage IPv4</a:t>
            </a:r>
          </a:p>
          <a:p>
            <a:pPr rtl="0"/>
            <a:r>
              <a:rPr lang="fr-FR"/>
              <a:t>11.10 - La conception structurée</a:t>
            </a:r>
          </a:p>
          <a:p>
            <a:pPr rtl="0"/>
            <a:r>
              <a:rPr lang="fr-FR"/>
              <a:t>11.10.3 – Qu'est-ce que j'ai appris dans ce module? (Cont.)</a:t>
            </a:r>
          </a:p>
          <a:p>
            <a:pPr rtl="0"/>
            <a:r>
              <a:rPr lang="fr-FR"/>
              <a:t>11.10.4 - Questionnaire de module — Adressage IPv4</a:t>
            </a:r>
          </a:p>
        </p:txBody>
      </p:sp>
    </p:spTree>
    <p:extLst>
      <p:ext uri="{BB962C8B-B14F-4D97-AF65-F5344CB8AC3E}">
        <p14:creationId xmlns:p14="http://schemas.microsoft.com/office/powerpoint/2010/main" val="2708446641"/>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6C92755B-29FD-8743-9094-C0E3A734D22E}" type="slidenum">
              <a:rPr sz="800">
                <a:solidFill>
                  <a:prstClr val="black"/>
                </a:solidFill>
              </a:rPr>
              <a:pPr rtl="0"/>
              <a:t>73</a:t>
            </a:fld>
            <a:endParaRPr sz="800">
              <a:solidFill>
                <a:prstClr val="black"/>
              </a:solidFill>
            </a:endParaRPr>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8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2246742912"/>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t>74</a:t>
            </a:fld>
            <a:endParaRPr/>
          </a:p>
        </p:txBody>
      </p:sp>
    </p:spTree>
    <p:extLst>
      <p:ext uri="{BB962C8B-B14F-4D97-AF65-F5344CB8AC3E}">
        <p14:creationId xmlns:p14="http://schemas.microsoft.com/office/powerpoint/2010/main" val="15913942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391C207-9349-46D5-9D89-8ADDA5014D1F}" type="slidenum">
              <a:rPr sz="800" b="0"/>
              <a:pPr algn="r" rtl="0"/>
              <a:t>10</a:t>
            </a:fld>
            <a:endParaRPr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1546002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391C207-9349-46D5-9D89-8ADDA5014D1F}" type="slidenum">
              <a:rPr sz="800" b="0"/>
              <a:pPr algn="r" rtl="0"/>
              <a:t>11</a:t>
            </a:fld>
            <a:endParaRPr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91492928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086725553"/>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198843304"/>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47974899"/>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51544963"/>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5763">
              <a:defRPr/>
            </a:pPr>
            <a:fld id="{2F5CCB13-0A32-4557-88E9-079F0C330695}" type="slidenum">
              <a:rPr lang="en-US" kern="0" smtClean="0">
                <a:solidFill>
                  <a:srgbClr val="595959"/>
                </a:solidFill>
              </a:rPr>
              <a:pPr defTabSz="385763">
                <a:defRPr/>
              </a:pPr>
              <a:t>‹#›</a:t>
            </a:fld>
            <a:endParaRPr lang="en-US" kern="0" dirty="0">
              <a:solidFill>
                <a:srgbClr val="595959"/>
              </a:solidFill>
            </a:endParaRPr>
          </a:p>
        </p:txBody>
      </p:sp>
      <p:sp>
        <p:nvSpPr>
          <p:cNvPr id="5" name="Rectangle 3"/>
          <p:cNvSpPr>
            <a:spLocks noGrp="1" noChangeArrowheads="1"/>
          </p:cNvSpPr>
          <p:nvPr>
            <p:ph idx="1"/>
          </p:nvPr>
        </p:nvSpPr>
        <p:spPr bwMode="auto">
          <a:xfrm>
            <a:off x="144065" y="798944"/>
            <a:ext cx="8853286"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a:sym typeface="Arial" pitchFamily="34" charset="0"/>
              </a:rPr>
              <a:t>Click to edit Master text styles</a:t>
            </a:r>
          </a:p>
          <a:p>
            <a:pPr lvl="1"/>
            <a:r>
              <a:rPr lang="en-US">
                <a:sym typeface="Arial" pitchFamily="34" charset="0"/>
              </a:rPr>
              <a:t>Second level</a:t>
            </a:r>
          </a:p>
          <a:p>
            <a:pPr lvl="2"/>
            <a:r>
              <a:rPr lang="en-US">
                <a:sym typeface="Arial" pitchFamily="34" charset="0"/>
              </a:rPr>
              <a:t>Third level</a:t>
            </a:r>
          </a:p>
          <a:p>
            <a:pPr lvl="3"/>
            <a:r>
              <a:rPr lang="en-US">
                <a:sym typeface="Arial" pitchFamily="34" charset="0"/>
              </a:rPr>
              <a:t>Fourth level</a:t>
            </a: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nSpc>
                <a:spcPct val="100000"/>
              </a:lnSpc>
              <a:defRPr sz="2400"/>
            </a:lvl1pPr>
          </a:lstStyle>
          <a:p>
            <a:pPr lvl="0"/>
            <a:r>
              <a:rPr lang="en-US">
                <a:sym typeface="Arial" pitchFamily="34" charset="0"/>
              </a:rPr>
              <a:t>Click to edit Master title style</a:t>
            </a:r>
            <a:endParaRPr lang="en-US" dirty="0">
              <a:sym typeface="Arial" pitchFamily="34" charset="0"/>
            </a:endParaRPr>
          </a:p>
        </p:txBody>
      </p:sp>
    </p:spTree>
    <p:extLst>
      <p:ext uri="{BB962C8B-B14F-4D97-AF65-F5344CB8AC3E}">
        <p14:creationId xmlns:p14="http://schemas.microsoft.com/office/powerpoint/2010/main" val="2257996623"/>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99250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3653042546"/>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1974617842"/>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a:t>Click to edit Master title style</a:t>
            </a:r>
            <a:endParaRPr lang="en-US" dirty="0"/>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rtl="0" fontAlgn="auto">
              <a:spcBef>
                <a:spcPts val="0"/>
              </a:spcBef>
              <a:spcAft>
                <a:spcPts val="0"/>
              </a:spcAft>
              <a:defRPr/>
            </a:pPr>
            <a:fld id="{6A1E46DC-7EF6-4EA2-B285-14272867D133}" type="slidenum">
              <a:rPr sz="600">
                <a:solidFill>
                  <a:schemeClr val="accent5">
                    <a:lumMod val="50000"/>
                  </a:schemeClr>
                </a:solidFill>
                <a:latin typeface="+mn-lt"/>
                <a:ea typeface="+mn-ea"/>
                <a:cs typeface="CiscoSans Thin"/>
              </a:rPr>
              <a:pPr algn="r" defTabSz="610744" fontAlgn="auto">
                <a:spcBef>
                  <a:spcPts val="0"/>
                </a:spcBef>
                <a:spcAft>
                  <a:spcPts val="0"/>
                </a:spcAft>
                <a:defRPr/>
              </a:pPr>
              <a:t>‹#›</a:t>
            </a:fld>
            <a:endParaRPr sz="60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rtl="0" fontAlgn="auto">
              <a:spcBef>
                <a:spcPts val="0"/>
              </a:spcBef>
              <a:spcAft>
                <a:spcPts val="0"/>
              </a:spcAft>
              <a:defRPr/>
            </a:pPr>
            <a:r>
              <a:rPr lang="fr-FR" sz="600">
                <a:solidFill>
                  <a:schemeClr val="accent5">
                    <a:lumMod val="50000"/>
                  </a:schemeClr>
                </a:solidFill>
                <a:latin typeface="+mn-lt"/>
                <a:ea typeface="+mn-ea"/>
                <a:cs typeface="CiscoSans Thin"/>
              </a:rPr>
              <a:t>© 2016 Cisco et/ou ses filiales. Tous droits réservés.   Informations confidentielles</a:t>
            </a: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90854121"/>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bg1"/>
                </a:solidFill>
                <a:latin typeface="+mn-lt"/>
                <a:cs typeface="CiscoSans ExtraLight"/>
              </a:defRPr>
            </a:lvl1pPr>
          </a:lstStyle>
          <a:p>
            <a:pPr lvl="0"/>
            <a:r>
              <a:rPr lang="en-US"/>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a:t>Click to edit Master title style</a:t>
            </a:r>
            <a:endParaRPr lang="en-GB" dirty="0"/>
          </a:p>
        </p:txBody>
      </p:sp>
    </p:spTree>
    <p:extLst>
      <p:ext uri="{BB962C8B-B14F-4D97-AF65-F5344CB8AC3E}">
        <p14:creationId xmlns:p14="http://schemas.microsoft.com/office/powerpoint/2010/main" val="542967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2912136"/>
      </p:ext>
    </p:extLst>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Tree>
    <p:extLst>
      <p:ext uri="{BB962C8B-B14F-4D97-AF65-F5344CB8AC3E}">
        <p14:creationId xmlns:p14="http://schemas.microsoft.com/office/powerpoint/2010/main" val="3053872667"/>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Tree>
    <p:extLst>
      <p:ext uri="{BB962C8B-B14F-4D97-AF65-F5344CB8AC3E}">
        <p14:creationId xmlns:p14="http://schemas.microsoft.com/office/powerpoint/2010/main" val="2962125011"/>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a:t>Click to edit Master title style</a:t>
            </a:r>
            <a:endParaRPr lang="en-US" dirty="0"/>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p>
        </p:txBody>
      </p:sp>
    </p:spTree>
    <p:extLst>
      <p:ext uri="{BB962C8B-B14F-4D97-AF65-F5344CB8AC3E}">
        <p14:creationId xmlns:p14="http://schemas.microsoft.com/office/powerpoint/2010/main" val="3643099958"/>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p>
            <a:pPr lvl="0"/>
            <a:r>
              <a:rPr lang="en-GB" altLang="en-US" dirty="0"/>
              <a:t>Title Goes Here</a:t>
            </a:r>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rtl="0" fontAlgn="auto">
              <a:spcBef>
                <a:spcPts val="0"/>
              </a:spcBef>
              <a:spcAft>
                <a:spcPts val="0"/>
              </a:spcAft>
              <a:defRPr/>
            </a:pPr>
            <a:fld id="{6A1E46DC-7EF6-4EA2-B285-14272867D133}" type="slidenum">
              <a:rPr sz="600">
                <a:solidFill>
                  <a:schemeClr val="accent3">
                    <a:lumMod val="85000"/>
                  </a:schemeClr>
                </a:solidFill>
                <a:latin typeface="+mn-lt"/>
                <a:ea typeface="+mn-ea"/>
                <a:cs typeface="CiscoSans Thin"/>
              </a:rPr>
              <a:pPr algn="r" defTabSz="610744" fontAlgn="auto">
                <a:spcBef>
                  <a:spcPts val="0"/>
                </a:spcBef>
                <a:spcAft>
                  <a:spcPts val="0"/>
                </a:spcAft>
                <a:defRPr/>
              </a:pPr>
              <a:t>‹#›</a:t>
            </a:fld>
            <a:endParaRPr sz="60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668256" y="4741653"/>
            <a:ext cx="2857270" cy="154518"/>
          </a:xfrm>
          <a:prstGeom prst="rect">
            <a:avLst/>
          </a:prstGeom>
          <a:noFill/>
          <a:ln w="9525">
            <a:noFill/>
            <a:miter lim="800000"/>
            <a:headEnd/>
            <a:tailEnd/>
          </a:ln>
          <a:effectLst/>
        </p:spPr>
        <p:txBody>
          <a:bodyPr wrap="square" lIns="61586" tIns="30792" rIns="61586" bIns="30792" anchor="b">
            <a:spAutoFit/>
          </a:bodyPr>
          <a:lstStyle/>
          <a:p>
            <a:pPr defTabSz="610744" rtl="0" fontAlgn="auto">
              <a:spcBef>
                <a:spcPts val="0"/>
              </a:spcBef>
              <a:spcAft>
                <a:spcPts val="0"/>
              </a:spcAft>
              <a:defRPr/>
            </a:pPr>
            <a:r>
              <a:rPr lang="fr-FR" sz="600">
                <a:solidFill>
                  <a:schemeClr val="accent3">
                    <a:lumMod val="85000"/>
                  </a:schemeClr>
                </a:solidFill>
                <a:latin typeface="+mn-lt"/>
                <a:ea typeface="+mn-ea"/>
                <a:cs typeface="CiscoSans Thin"/>
              </a:rPr>
              <a:t>©2021 Cisco et/ou ses filiales. Tous droits réservés.   Informations confidentielles</a:t>
            </a:r>
          </a:p>
        </p:txBody>
      </p:sp>
      <p:grpSp>
        <p:nvGrpSpPr>
          <p:cNvPr id="6" name="Group 4"/>
          <p:cNvGrpSpPr>
            <a:grpSpLocks noChangeAspect="1"/>
          </p:cNvGrpSpPr>
          <p:nvPr userDrawn="1"/>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962" r:id="rId1"/>
    <p:sldLayoutId id="2147484013" r:id="rId2"/>
    <p:sldLayoutId id="2147484014" r:id="rId3"/>
    <p:sldLayoutId id="2147483965" r:id="rId4"/>
    <p:sldLayoutId id="2147483967" r:id="rId5"/>
    <p:sldLayoutId id="2147483995" r:id="rId6"/>
    <p:sldLayoutId id="2147484007" r:id="rId7"/>
    <p:sldLayoutId id="2147484010" r:id="rId8"/>
    <p:sldLayoutId id="2147484011" r:id="rId9"/>
    <p:sldLayoutId id="2147484015" r:id="rId10"/>
    <p:sldLayoutId id="2147483998" r:id="rId11"/>
    <p:sldLayoutId id="2147484027" r:id="rId12"/>
    <p:sldLayoutId id="2147484029" r:id="rId13"/>
    <p:sldLayoutId id="2147484031" r:id="rId14"/>
  </p:sldLayoutIdLst>
  <p:transition spd="slow">
    <p:wipe/>
  </p:transition>
  <p:txStyles>
    <p:titleStyle>
      <a:lvl1pPr algn="l" defTabSz="684213" rtl="0" eaLnBrk="1" fontAlgn="base" hangingPunct="1">
        <a:lnSpc>
          <a:spcPct val="80000"/>
        </a:lnSpc>
        <a:spcBef>
          <a:spcPct val="0"/>
        </a:spcBef>
        <a:spcAft>
          <a:spcPct val="0"/>
        </a:spcAft>
        <a:defRPr lang="en-US" sz="3200" kern="1200" dirty="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33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3.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3.xml"/><Relationship Id="rId1" Type="http://schemas.openxmlformats.org/officeDocument/2006/relationships/tags" Target="../tags/tag1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3.xml"/><Relationship Id="rId1" Type="http://schemas.openxmlformats.org/officeDocument/2006/relationships/tags" Target="../tags/tag13.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3.xml"/><Relationship Id="rId1" Type="http://schemas.openxmlformats.org/officeDocument/2006/relationships/tags" Target="../tags/tag14.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3.xml"/><Relationship Id="rId1" Type="http://schemas.openxmlformats.org/officeDocument/2006/relationships/tags" Target="../tags/tag15.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tags" Target="../tags/tag16.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3.xml"/><Relationship Id="rId1" Type="http://schemas.openxmlformats.org/officeDocument/2006/relationships/tags" Target="../tags/tag17.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3.xml"/><Relationship Id="rId1" Type="http://schemas.openxmlformats.org/officeDocument/2006/relationships/tags" Target="../tags/tag18.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4.xml"/><Relationship Id="rId1" Type="http://schemas.openxmlformats.org/officeDocument/2006/relationships/tags" Target="../tags/tag19.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4.xml"/><Relationship Id="rId1" Type="http://schemas.openxmlformats.org/officeDocument/2006/relationships/tags" Target="../tags/tag20.xml"/></Relationships>
</file>

<file path=ppt/slides/_rels/slide2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4.xml"/><Relationship Id="rId1" Type="http://schemas.openxmlformats.org/officeDocument/2006/relationships/slideLayout" Target="../slideLayouts/slideLayout5.xml"/><Relationship Id="rId4" Type="http://schemas.openxmlformats.org/officeDocument/2006/relationships/image" Target="../media/image8.png"/></Relationships>
</file>

<file path=ppt/slides/_rels/slide2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5.xml"/><Relationship Id="rId1" Type="http://schemas.openxmlformats.org/officeDocument/2006/relationships/slideLayout" Target="../slideLayouts/slideLayout5.xml"/><Relationship Id="rId4" Type="http://schemas.openxmlformats.org/officeDocument/2006/relationships/image" Target="../media/image10.png"/></Relationships>
</file>

<file path=ppt/slides/_rels/slide2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6.xml"/><Relationship Id="rId1" Type="http://schemas.openxmlformats.org/officeDocument/2006/relationships/slideLayout" Target="../slideLayouts/slideLayout5.xml"/><Relationship Id="rId4" Type="http://schemas.openxmlformats.org/officeDocument/2006/relationships/image" Target="../media/image12.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4.xml"/><Relationship Id="rId1" Type="http://schemas.openxmlformats.org/officeDocument/2006/relationships/tags" Target="../tags/tag21.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4.xml"/><Relationship Id="rId1" Type="http://schemas.openxmlformats.org/officeDocument/2006/relationships/tags" Target="../tags/tag22.xml"/></Relationships>
</file>

<file path=ppt/slides/_rels/slide3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5.xml"/><Relationship Id="rId1" Type="http://schemas.openxmlformats.org/officeDocument/2006/relationships/slideLayout" Target="../slideLayouts/slideLayout5.xml"/><Relationship Id="rId4" Type="http://schemas.openxmlformats.org/officeDocument/2006/relationships/image" Target="../media/image19.png"/></Relationships>
</file>

<file path=ppt/slides/_rels/slide3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6.xml"/><Relationship Id="rId1" Type="http://schemas.openxmlformats.org/officeDocument/2006/relationships/slideLayout" Target="../slideLayouts/slideLayout5.xml"/><Relationship Id="rId5" Type="http://schemas.openxmlformats.org/officeDocument/2006/relationships/image" Target="../media/image22.png"/><Relationship Id="rId4" Type="http://schemas.openxmlformats.org/officeDocument/2006/relationships/image" Target="../media/image21.png"/></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4.xml"/><Relationship Id="rId1" Type="http://schemas.openxmlformats.org/officeDocument/2006/relationships/tags" Target="../tags/tag23.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5.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4.xml"/><Relationship Id="rId1" Type="http://schemas.openxmlformats.org/officeDocument/2006/relationships/tags" Target="../tags/tag24.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46.xml"/><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47.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tags" Target="../tags/tag6.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4.xml"/><Relationship Id="rId1" Type="http://schemas.openxmlformats.org/officeDocument/2006/relationships/tags" Target="../tags/tag25.xml"/></Relationships>
</file>

<file path=ppt/slides/_rels/slide5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51.xml"/><Relationship Id="rId1" Type="http://schemas.openxmlformats.org/officeDocument/2006/relationships/slideLayout" Target="../slideLayouts/slideLayout5.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5.xml"/></Relationships>
</file>

<file path=ppt/slides/_rels/slide5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53.xml"/><Relationship Id="rId1" Type="http://schemas.openxmlformats.org/officeDocument/2006/relationships/slideLayout" Target="../slideLayouts/slideLayout5.xml"/><Relationship Id="rId4" Type="http://schemas.openxmlformats.org/officeDocument/2006/relationships/image" Target="../media/image27.png"/></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5.xml"/></Relationships>
</file>

<file path=ppt/slides/_rels/slide57.xml.rels><?xml version="1.0" encoding="UTF-8" standalone="yes"?>
<Relationships xmlns="http://schemas.openxmlformats.org/package/2006/relationships"><Relationship Id="rId3" Type="http://schemas.openxmlformats.org/officeDocument/2006/relationships/notesSlide" Target="../notesSlides/notesSlide55.xml"/><Relationship Id="rId2" Type="http://schemas.openxmlformats.org/officeDocument/2006/relationships/slideLayout" Target="../slideLayouts/slideLayout4.xml"/><Relationship Id="rId1" Type="http://schemas.openxmlformats.org/officeDocument/2006/relationships/tags" Target="../tags/tag26.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5.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tags" Target="../tags/tag7.xml"/></Relationships>
</file>

<file path=ppt/slides/_rels/slide6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58.xml"/><Relationship Id="rId1" Type="http://schemas.openxmlformats.org/officeDocument/2006/relationships/slideLayout" Target="../slideLayouts/slideLayout5.xml"/></Relationships>
</file>

<file path=ppt/slides/_rels/slide6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59.xml"/><Relationship Id="rId1" Type="http://schemas.openxmlformats.org/officeDocument/2006/relationships/slideLayout" Target="../slideLayouts/slideLayout5.xml"/><Relationship Id="rId4" Type="http://schemas.openxmlformats.org/officeDocument/2006/relationships/image" Target="../media/image28.png"/></Relationships>
</file>

<file path=ppt/slides/_rels/slide6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60.xml"/><Relationship Id="rId1" Type="http://schemas.openxmlformats.org/officeDocument/2006/relationships/slideLayout" Target="../slideLayouts/slideLayout5.xml"/><Relationship Id="rId4" Type="http://schemas.openxmlformats.org/officeDocument/2006/relationships/image" Target="../media/image31.png"/></Relationships>
</file>

<file path=ppt/slides/_rels/slide6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61.xml"/><Relationship Id="rId1" Type="http://schemas.openxmlformats.org/officeDocument/2006/relationships/slideLayout" Target="../slideLayouts/slideLayout5.xml"/></Relationships>
</file>

<file path=ppt/slides/_rels/slide64.xml.rels><?xml version="1.0" encoding="UTF-8" standalone="yes"?>
<Relationships xmlns="http://schemas.openxmlformats.org/package/2006/relationships"><Relationship Id="rId3" Type="http://schemas.openxmlformats.org/officeDocument/2006/relationships/notesSlide" Target="../notesSlides/notesSlide62.xml"/><Relationship Id="rId2" Type="http://schemas.openxmlformats.org/officeDocument/2006/relationships/slideLayout" Target="../slideLayouts/slideLayout4.xml"/><Relationship Id="rId1" Type="http://schemas.openxmlformats.org/officeDocument/2006/relationships/tags" Target="../tags/tag27.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5.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5.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5.xml"/></Relationships>
</file>

<file path=ppt/slides/_rels/slide68.xml.rels><?xml version="1.0" encoding="UTF-8" standalone="yes"?>
<Relationships xmlns="http://schemas.openxmlformats.org/package/2006/relationships"><Relationship Id="rId3" Type="http://schemas.openxmlformats.org/officeDocument/2006/relationships/notesSlide" Target="../notesSlides/notesSlide66.xml"/><Relationship Id="rId2" Type="http://schemas.openxmlformats.org/officeDocument/2006/relationships/slideLayout" Target="../slideLayouts/slideLayout4.xml"/><Relationship Id="rId1" Type="http://schemas.openxmlformats.org/officeDocument/2006/relationships/tags" Target="../tags/tag28.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tags" Target="../tags/tag8.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5.xml"/></Relationships>
</file>

<file path=ppt/slides/_rels/slide71.xml.rels><?xml version="1.0" encoding="UTF-8" standalone="yes"?>
<Relationships xmlns="http://schemas.openxmlformats.org/package/2006/relationships"><Relationship Id="rId3" Type="http://schemas.openxmlformats.org/officeDocument/2006/relationships/notesSlide" Target="../notesSlides/notesSlide69.xml"/><Relationship Id="rId2" Type="http://schemas.openxmlformats.org/officeDocument/2006/relationships/slideLayout" Target="../slideLayouts/slideLayout13.xml"/><Relationship Id="rId1" Type="http://schemas.openxmlformats.org/officeDocument/2006/relationships/tags" Target="../tags/tag29.xml"/></Relationships>
</file>

<file path=ppt/slides/_rels/slide72.xml.rels><?xml version="1.0" encoding="UTF-8" standalone="yes"?>
<Relationships xmlns="http://schemas.openxmlformats.org/package/2006/relationships"><Relationship Id="rId3" Type="http://schemas.openxmlformats.org/officeDocument/2006/relationships/notesSlide" Target="../notesSlides/notesSlide70.xml"/><Relationship Id="rId2" Type="http://schemas.openxmlformats.org/officeDocument/2006/relationships/slideLayout" Target="../slideLayouts/slideLayout13.xml"/><Relationship Id="rId1" Type="http://schemas.openxmlformats.org/officeDocument/2006/relationships/tags" Target="../tags/tag30.xml"/></Relationships>
</file>

<file path=ppt/slides/_rels/slide73.xml.rels><?xml version="1.0" encoding="UTF-8" standalone="yes"?>
<Relationships xmlns="http://schemas.openxmlformats.org/package/2006/relationships"><Relationship Id="rId3" Type="http://schemas.openxmlformats.org/officeDocument/2006/relationships/notesSlide" Target="../notesSlides/notesSlide71.xml"/><Relationship Id="rId2" Type="http://schemas.openxmlformats.org/officeDocument/2006/relationships/slideLayout" Target="../slideLayouts/slideLayout13.xml"/><Relationship Id="rId1" Type="http://schemas.openxmlformats.org/officeDocument/2006/relationships/tags" Target="../tags/tag31.xml"/></Relationships>
</file>

<file path=ppt/slides/_rels/slide74.xml.rels><?xml version="1.0" encoding="UTF-8" standalone="yes"?>
<Relationships xmlns="http://schemas.openxmlformats.org/package/2006/relationships"><Relationship Id="rId3" Type="http://schemas.openxmlformats.org/officeDocument/2006/relationships/notesSlide" Target="../notesSlides/notesSlide72.xml"/><Relationship Id="rId2" Type="http://schemas.openxmlformats.org/officeDocument/2006/relationships/slideLayout" Target="../slideLayouts/slideLayout10.xml"/><Relationship Id="rId1" Type="http://schemas.openxmlformats.org/officeDocument/2006/relationships/tags" Target="../tags/tag3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3.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1219200"/>
            <a:ext cx="6557379" cy="1666626"/>
          </a:xfrm>
        </p:spPr>
        <p:txBody>
          <a:bodyPr/>
          <a:lstStyle/>
          <a:p>
            <a:pPr rtl="0"/>
            <a:r>
              <a:rPr lang="fr-FR">
                <a:solidFill>
                  <a:schemeClr val="accent5">
                    <a:lumMod val="40000"/>
                    <a:lumOff val="60000"/>
                  </a:schemeClr>
                </a:solidFill>
              </a:rPr>
              <a:t>Module 11: Adressage IPv4</a:t>
            </a:r>
          </a:p>
        </p:txBody>
      </p:sp>
      <p:sp>
        <p:nvSpPr>
          <p:cNvPr id="5" name="Text Placeholder 4"/>
          <p:cNvSpPr>
            <a:spLocks noGrp="1"/>
          </p:cNvSpPr>
          <p:nvPr>
            <p:ph type="body" sz="quarter" idx="13"/>
          </p:nvPr>
        </p:nvSpPr>
        <p:spPr>
          <a:xfrm>
            <a:off x="469497" y="3127609"/>
            <a:ext cx="5925246" cy="299001"/>
          </a:xfrm>
        </p:spPr>
        <p:txBody>
          <a:bodyPr/>
          <a:lstStyle/>
          <a:p>
            <a:pPr rtl="0"/>
            <a:r>
              <a:rPr lang="fr-FR">
                <a:solidFill>
                  <a:schemeClr val="bg2">
                    <a:lumMod val="40000"/>
                    <a:lumOff val="60000"/>
                  </a:schemeClr>
                </a:solidFill>
              </a:rPr>
              <a:t>Contenu Pédagogique de l'instructeur</a:t>
            </a:r>
          </a:p>
        </p:txBody>
      </p:sp>
      <p:sp>
        <p:nvSpPr>
          <p:cNvPr id="7" name="Subtitle 6"/>
          <p:cNvSpPr>
            <a:spLocks noGrp="1"/>
          </p:cNvSpPr>
          <p:nvPr>
            <p:ph type="subTitle" idx="1"/>
          </p:nvPr>
        </p:nvSpPr>
        <p:spPr>
          <a:xfrm>
            <a:off x="469497" y="3809526"/>
            <a:ext cx="2368954" cy="902174"/>
          </a:xfrm>
        </p:spPr>
        <p:txBody>
          <a:bodyPr/>
          <a:lstStyle/>
          <a:p>
            <a:pPr rtl="0"/>
            <a:r>
              <a:rPr lang="fr-FR">
                <a:solidFill>
                  <a:schemeClr val="accent5">
                    <a:lumMod val="40000"/>
                    <a:lumOff val="60000"/>
                  </a:schemeClr>
                </a:solidFill>
              </a:rPr>
              <a:t>Présentation des réseaux V7.0 (ITN) </a:t>
            </a:r>
          </a:p>
          <a:p>
            <a:endParaRPr lang="en-US" dirty="0"/>
          </a:p>
        </p:txBody>
      </p:sp>
    </p:spTree>
    <p:custDataLst>
      <p:tags r:id="rId1"/>
    </p:custDataLst>
    <p:extLst>
      <p:ext uri="{BB962C8B-B14F-4D97-AF65-F5344CB8AC3E}">
        <p14:creationId xmlns:p14="http://schemas.microsoft.com/office/powerpoint/2010/main" val="343650477"/>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fr-FR"/>
              <a:t>Module 11: Meilleures Pratiques</a:t>
            </a:r>
          </a:p>
        </p:txBody>
      </p:sp>
      <p:sp>
        <p:nvSpPr>
          <p:cNvPr id="11266" name="Rectangle 34"/>
          <p:cNvSpPr>
            <a:spLocks noGrp="1" noChangeArrowheads="1"/>
          </p:cNvSpPr>
          <p:nvPr>
            <p:ph idx="1"/>
          </p:nvPr>
        </p:nvSpPr>
        <p:spPr>
          <a:xfrm>
            <a:off x="145357" y="684644"/>
            <a:ext cx="8853286" cy="4155319"/>
          </a:xfrm>
        </p:spPr>
        <p:txBody>
          <a:bodyPr/>
          <a:lstStyle/>
          <a:p>
            <a:pPr marL="0" indent="0" rtl="0">
              <a:lnSpc>
                <a:spcPct val="85000"/>
              </a:lnSpc>
              <a:spcBef>
                <a:spcPct val="30000"/>
              </a:spcBef>
              <a:buNone/>
            </a:pPr>
            <a:r>
              <a:rPr lang="fr-FR" sz="1600"/>
              <a:t>Avant d'enseigner le contenu du module 11, l'enseignant doit:</a:t>
            </a:r>
          </a:p>
          <a:p>
            <a:pPr rtl="0" eaLnBrk="1" hangingPunct="1">
              <a:lnSpc>
                <a:spcPct val="85000"/>
              </a:lnSpc>
              <a:spcBef>
                <a:spcPct val="30000"/>
              </a:spcBef>
              <a:buFont typeface="Arial" panose="020B0604020202020204" pitchFamily="34" charset="0"/>
              <a:buChar char="•"/>
            </a:pPr>
            <a:r>
              <a:rPr lang="fr-FR" sz="1600"/>
              <a:t>Examiner les activités et les évaluations de ce module.</a:t>
            </a:r>
          </a:p>
          <a:p>
            <a:pPr rtl="0" eaLnBrk="1" hangingPunct="1">
              <a:lnSpc>
                <a:spcPct val="85000"/>
              </a:lnSpc>
              <a:spcBef>
                <a:spcPct val="30000"/>
              </a:spcBef>
              <a:buFont typeface="Arial" panose="020B0604020202020204" pitchFamily="34" charset="0"/>
              <a:buChar char="•"/>
            </a:pPr>
            <a:r>
              <a:rPr lang="fr-FR" sz="1600"/>
              <a:t>Essayez d'inclure autant de questions que possible pour maintenir l'intérêt des élèves pendant la présentation en classe.</a:t>
            </a:r>
          </a:p>
          <a:p>
            <a:pPr marL="0" indent="0" rtl="0" eaLnBrk="1" hangingPunct="1">
              <a:lnSpc>
                <a:spcPct val="85000"/>
              </a:lnSpc>
              <a:spcBef>
                <a:spcPct val="30000"/>
              </a:spcBef>
              <a:buNone/>
            </a:pPr>
            <a:r>
              <a:rPr lang="fr-FR" sz="1600"/>
              <a:t>Rubrique 11.1</a:t>
            </a:r>
          </a:p>
          <a:p>
            <a:pPr lvl="1" rtl="0">
              <a:lnSpc>
                <a:spcPct val="85000"/>
              </a:lnSpc>
              <a:spcBef>
                <a:spcPct val="30000"/>
              </a:spcBef>
            </a:pPr>
            <a:r>
              <a:rPr lang="fr-FR" sz="1600"/>
              <a:t>Posez les questions suivantes aux étudiants afin de les faire débattre :</a:t>
            </a:r>
          </a:p>
          <a:p>
            <a:pPr lvl="2" rtl="0">
              <a:lnSpc>
                <a:spcPct val="85000"/>
              </a:lnSpc>
              <a:spcBef>
                <a:spcPct val="30000"/>
              </a:spcBef>
            </a:pPr>
            <a:r>
              <a:rPr lang="fr-FR" sz="1600"/>
              <a:t>Comment un routeur identifie-t-il les parties réseau et hôte d'une adresse IP?</a:t>
            </a:r>
          </a:p>
          <a:p>
            <a:pPr lvl="2" rtl="0">
              <a:lnSpc>
                <a:spcPct val="85000"/>
              </a:lnSpc>
              <a:spcBef>
                <a:spcPct val="30000"/>
              </a:spcBef>
            </a:pPr>
            <a:r>
              <a:rPr lang="fr-FR" sz="1600"/>
              <a:t>Pouvez-vous expliquer comment le masque de sous-réseau IPv4 et la longueur du préfixe IPv6 sont utilisés pour identifier les parties réseau et hôte à l'aide du processus AnDing.</a:t>
            </a:r>
          </a:p>
          <a:p>
            <a:pPr marL="0" indent="0" rtl="0">
              <a:lnSpc>
                <a:spcPct val="85000"/>
              </a:lnSpc>
              <a:spcBef>
                <a:spcPct val="30000"/>
              </a:spcBef>
              <a:buNone/>
            </a:pPr>
            <a:r>
              <a:rPr lang="fr-FR" sz="1600"/>
              <a:t>Rubrique 11.2</a:t>
            </a:r>
          </a:p>
          <a:p>
            <a:pPr lvl="1" rtl="0">
              <a:lnSpc>
                <a:spcPct val="85000"/>
              </a:lnSpc>
              <a:spcBef>
                <a:spcPct val="30000"/>
              </a:spcBef>
            </a:pPr>
            <a:r>
              <a:rPr lang="fr-FR" sz="1600"/>
              <a:t>Posez les questions suivantes aux étudiants afin de les faire débattre :</a:t>
            </a:r>
          </a:p>
          <a:p>
            <a:pPr lvl="2" rtl="0">
              <a:lnSpc>
                <a:spcPct val="85000"/>
              </a:lnSpc>
              <a:spcBef>
                <a:spcPct val="30000"/>
              </a:spcBef>
            </a:pPr>
            <a:r>
              <a:rPr lang="fr-FR" sz="1600"/>
              <a:t>Pouvez-vous fournir un exemple de communication monodiffusion, diffusion et multidiffusion?</a:t>
            </a:r>
          </a:p>
          <a:p>
            <a:pPr eaLnBrk="1" hangingPunct="1">
              <a:lnSpc>
                <a:spcPct val="85000"/>
              </a:lnSpc>
              <a:spcBef>
                <a:spcPct val="30000"/>
              </a:spcBef>
            </a:pPr>
            <a:endParaRPr lang="en-US" sz="1400" dirty="0"/>
          </a:p>
          <a:p>
            <a:pPr lvl="1">
              <a:lnSpc>
                <a:spcPct val="85000"/>
              </a:lnSpc>
              <a:spcBef>
                <a:spcPct val="30000"/>
              </a:spcBef>
            </a:pPr>
            <a:endParaRPr lang="en-US" dirty="0"/>
          </a:p>
          <a:p>
            <a:pPr lvl="1">
              <a:lnSpc>
                <a:spcPct val="85000"/>
              </a:lnSpc>
              <a:spcBef>
                <a:spcPct val="30000"/>
              </a:spcBef>
            </a:pPr>
            <a:endParaRPr lang="en-US" dirty="0"/>
          </a:p>
          <a:p>
            <a:pPr lvl="1">
              <a:lnSpc>
                <a:spcPct val="85000"/>
              </a:lnSpc>
              <a:spcBef>
                <a:spcPct val="30000"/>
              </a:spcBef>
            </a:pPr>
            <a:endParaRPr lang="en-US" dirty="0"/>
          </a:p>
          <a:p>
            <a:pPr eaLnBrk="1" hangingPunct="1">
              <a:lnSpc>
                <a:spcPct val="85000"/>
              </a:lnSpc>
              <a:spcBef>
                <a:spcPct val="30000"/>
              </a:spcBef>
            </a:pPr>
            <a:endParaRPr lang="en-US" dirty="0"/>
          </a:p>
          <a:p>
            <a:pPr marL="630238" lvl="2" indent="-214313">
              <a:buFont typeface="Arial" panose="020B0604020202020204" pitchFamily="34" charset="0"/>
              <a:buChar char="•"/>
            </a:pPr>
            <a:endParaRPr lang="en-US" sz="1200" dirty="0"/>
          </a:p>
          <a:p>
            <a:pPr marL="630238" lvl="2" indent="-214313">
              <a:buFont typeface="Arial" panose="020B0604020202020204" pitchFamily="34" charset="0"/>
              <a:buChar char="•"/>
            </a:pPr>
            <a:endParaRPr lang="en-US" sz="1500" dirty="0"/>
          </a:p>
          <a:p>
            <a:pPr eaLnBrk="1" hangingPunct="1">
              <a:lnSpc>
                <a:spcPct val="85000"/>
              </a:lnSpc>
              <a:spcBef>
                <a:spcPct val="30000"/>
              </a:spcBef>
            </a:pPr>
            <a:endParaRPr lang="en-US" b="1" dirty="0">
              <a:solidFill>
                <a:srgbClr val="FF0000"/>
              </a:solidFill>
            </a:endParaRPr>
          </a:p>
          <a:p>
            <a:pPr eaLnBrk="1" hangingPunct="1">
              <a:lnSpc>
                <a:spcPct val="85000"/>
              </a:lnSpc>
              <a:spcBef>
                <a:spcPct val="30000"/>
              </a:spcBef>
            </a:pPr>
            <a:endParaRPr lang="en-US" dirty="0"/>
          </a:p>
        </p:txBody>
      </p:sp>
    </p:spTree>
    <p:custDataLst>
      <p:tags r:id="rId1"/>
    </p:custDataLst>
    <p:extLst>
      <p:ext uri="{BB962C8B-B14F-4D97-AF65-F5344CB8AC3E}">
        <p14:creationId xmlns:p14="http://schemas.microsoft.com/office/powerpoint/2010/main" val="2109317603"/>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fr-FR"/>
              <a:t>Module 11: Meilleures Pratiques (Suite)</a:t>
            </a:r>
          </a:p>
        </p:txBody>
      </p:sp>
      <p:sp>
        <p:nvSpPr>
          <p:cNvPr id="11266" name="Rectangle 34"/>
          <p:cNvSpPr>
            <a:spLocks noGrp="1" noChangeArrowheads="1"/>
          </p:cNvSpPr>
          <p:nvPr>
            <p:ph idx="1"/>
          </p:nvPr>
        </p:nvSpPr>
        <p:spPr>
          <a:xfrm>
            <a:off x="145357" y="628083"/>
            <a:ext cx="8853286" cy="4155319"/>
          </a:xfrm>
        </p:spPr>
        <p:txBody>
          <a:bodyPr/>
          <a:lstStyle/>
          <a:p>
            <a:pPr marL="0" indent="0" rtl="0" eaLnBrk="1" hangingPunct="1">
              <a:lnSpc>
                <a:spcPct val="85000"/>
              </a:lnSpc>
              <a:spcBef>
                <a:spcPct val="30000"/>
              </a:spcBef>
              <a:buNone/>
            </a:pPr>
            <a:r>
              <a:rPr lang="fr-FR" sz="1600"/>
              <a:t>Rubrique 11.3</a:t>
            </a:r>
          </a:p>
          <a:p>
            <a:pPr lvl="1" rtl="0">
              <a:lnSpc>
                <a:spcPct val="85000"/>
              </a:lnSpc>
              <a:spcBef>
                <a:spcPct val="30000"/>
              </a:spcBef>
            </a:pPr>
            <a:r>
              <a:rPr lang="fr-FR" sz="1600"/>
              <a:t>Posez les questions suivantes aux étudiants afin de les faire débattre :</a:t>
            </a:r>
          </a:p>
          <a:p>
            <a:pPr lvl="2" rtl="0">
              <a:lnSpc>
                <a:spcPct val="85000"/>
              </a:lnSpc>
              <a:spcBef>
                <a:spcPct val="30000"/>
              </a:spcBef>
            </a:pPr>
            <a:r>
              <a:rPr lang="fr-FR" sz="1600"/>
              <a:t>Quel type d'adresse utilisent-ils lorsqu'ils accèdent à Internet?</a:t>
            </a:r>
          </a:p>
          <a:p>
            <a:pPr lvl="2" rtl="0">
              <a:lnSpc>
                <a:spcPct val="85000"/>
              </a:lnSpc>
              <a:spcBef>
                <a:spcPct val="30000"/>
              </a:spcBef>
            </a:pPr>
            <a:r>
              <a:rPr lang="fr-FR" sz="1600"/>
              <a:t>Pourquoi le champ masque de sous-réseau se remplit automatiquement avec un masque de sous-réseau 255.0.0.0, 255.255.0.0 ou 255.255.255.0 lorsque vous affectez manuellement une adresse IP à un hôte Windows?</a:t>
            </a:r>
          </a:p>
          <a:p>
            <a:pPr marL="0" indent="0" rtl="0">
              <a:lnSpc>
                <a:spcPct val="85000"/>
              </a:lnSpc>
              <a:spcBef>
                <a:spcPct val="30000"/>
              </a:spcBef>
              <a:buNone/>
            </a:pPr>
            <a:r>
              <a:rPr lang="fr-FR" sz="1600"/>
              <a:t>Rubrique 11.4</a:t>
            </a:r>
          </a:p>
          <a:p>
            <a:pPr lvl="1" rtl="0">
              <a:lnSpc>
                <a:spcPct val="85000"/>
              </a:lnSpc>
              <a:spcBef>
                <a:spcPct val="30000"/>
              </a:spcBef>
            </a:pPr>
            <a:r>
              <a:rPr lang="fr-FR" sz="1600"/>
              <a:t>Posez les questions suivantes aux étudiants afin de les faire débattre :</a:t>
            </a:r>
          </a:p>
          <a:p>
            <a:pPr lvl="2" rtl="0">
              <a:lnSpc>
                <a:spcPct val="85000"/>
              </a:lnSpc>
              <a:spcBef>
                <a:spcPct val="30000"/>
              </a:spcBef>
            </a:pPr>
            <a:r>
              <a:rPr lang="fr-FR" sz="1600"/>
              <a:t>Pouvez-vous fournir et exemple d'un domaine de diffusion utilisant des personnes et des chambres?</a:t>
            </a:r>
          </a:p>
          <a:p>
            <a:pPr lvl="2" rtl="0">
              <a:lnSpc>
                <a:spcPct val="85000"/>
              </a:lnSpc>
              <a:spcBef>
                <a:spcPct val="30000"/>
              </a:spcBef>
            </a:pPr>
            <a:r>
              <a:rPr lang="fr-FR" sz="1600"/>
              <a:t>Pouvez-vous fournir des exemples de la façon dont nous pouvons regrouper les appareils et les services en sous-réseaux?</a:t>
            </a:r>
          </a:p>
          <a:p>
            <a:pPr marL="0" indent="0">
              <a:lnSpc>
                <a:spcPct val="85000"/>
              </a:lnSpc>
              <a:spcBef>
                <a:spcPct val="30000"/>
              </a:spcBef>
              <a:buNone/>
            </a:pPr>
            <a:endParaRPr lang="en-US" sz="1400" dirty="0"/>
          </a:p>
        </p:txBody>
      </p:sp>
    </p:spTree>
    <p:custDataLst>
      <p:tags r:id="rId1"/>
    </p:custDataLst>
    <p:extLst>
      <p:ext uri="{BB962C8B-B14F-4D97-AF65-F5344CB8AC3E}">
        <p14:creationId xmlns:p14="http://schemas.microsoft.com/office/powerpoint/2010/main" val="1129576059"/>
      </p:ext>
    </p:ext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fr-FR"/>
              <a:t>Module 11: Meilleures Pratiques (Suite)</a:t>
            </a:r>
          </a:p>
        </p:txBody>
      </p:sp>
      <p:sp>
        <p:nvSpPr>
          <p:cNvPr id="11266" name="Rectangle 34"/>
          <p:cNvSpPr>
            <a:spLocks noGrp="1" noChangeArrowheads="1"/>
          </p:cNvSpPr>
          <p:nvPr>
            <p:ph idx="1"/>
          </p:nvPr>
        </p:nvSpPr>
        <p:spPr>
          <a:xfrm>
            <a:off x="145357" y="637511"/>
            <a:ext cx="8853286" cy="4000478"/>
          </a:xfrm>
        </p:spPr>
        <p:txBody>
          <a:bodyPr/>
          <a:lstStyle/>
          <a:p>
            <a:pPr marL="0" indent="0" rtl="0">
              <a:lnSpc>
                <a:spcPct val="85000"/>
              </a:lnSpc>
              <a:spcBef>
                <a:spcPct val="30000"/>
              </a:spcBef>
              <a:buNone/>
            </a:pPr>
            <a:r>
              <a:rPr lang="fr-FR" sz="1600"/>
              <a:t>Rubrique 11.5</a:t>
            </a:r>
          </a:p>
          <a:p>
            <a:pPr lvl="1" rtl="0">
              <a:lnSpc>
                <a:spcPct val="85000"/>
              </a:lnSpc>
              <a:spcBef>
                <a:spcPct val="30000"/>
              </a:spcBef>
            </a:pPr>
            <a:r>
              <a:rPr lang="fr-FR" sz="1600"/>
              <a:t>Posez les questions suivantes aux étudiants afin de les faire débattre :</a:t>
            </a:r>
          </a:p>
          <a:p>
            <a:pPr lvl="2" rtl="0">
              <a:lnSpc>
                <a:spcPct val="85000"/>
              </a:lnSpc>
              <a:spcBef>
                <a:spcPct val="30000"/>
              </a:spcBef>
            </a:pPr>
            <a:r>
              <a:rPr lang="fr-FR" sz="1600"/>
              <a:t>Pouvez-vous fournir un exemple de sous-réseau à l'aide d'une pizza? Sous-réseau (c.-à-d., diviser) en tranches de taille appropriée.</a:t>
            </a:r>
          </a:p>
          <a:p>
            <a:pPr lvl="2" rtl="0">
              <a:lnSpc>
                <a:spcPct val="85000"/>
              </a:lnSpc>
              <a:spcBef>
                <a:spcPct val="30000"/>
              </a:spcBef>
            </a:pPr>
            <a:r>
              <a:rPr lang="fr-FR" sz="1600"/>
              <a:t>Pouvez-vous expliquer comment sous-réseau une adresse réseau /24?</a:t>
            </a:r>
          </a:p>
          <a:p>
            <a:pPr marL="0" indent="0" rtl="0">
              <a:lnSpc>
                <a:spcPct val="85000"/>
              </a:lnSpc>
              <a:spcBef>
                <a:spcPct val="30000"/>
              </a:spcBef>
              <a:buNone/>
            </a:pPr>
            <a:r>
              <a:rPr lang="fr-FR" sz="1600"/>
              <a:t>Rubrique 11.6</a:t>
            </a:r>
          </a:p>
          <a:p>
            <a:pPr lvl="1" rtl="0">
              <a:lnSpc>
                <a:spcPct val="85000"/>
              </a:lnSpc>
              <a:spcBef>
                <a:spcPct val="30000"/>
              </a:spcBef>
            </a:pPr>
            <a:r>
              <a:rPr lang="fr-FR" sz="1600"/>
              <a:t>Posez les questions suivantes aux étudiants afin de les faire débattre :</a:t>
            </a:r>
          </a:p>
          <a:p>
            <a:pPr lvl="2" rtl="0">
              <a:lnSpc>
                <a:spcPct val="85000"/>
              </a:lnSpc>
              <a:spcBef>
                <a:spcPct val="30000"/>
              </a:spcBef>
            </a:pPr>
            <a:r>
              <a:rPr lang="fr-FR" sz="1600"/>
              <a:t>Quel type d'adresse utilisent-ils lorsqu'ils accèdent à Internet?</a:t>
            </a:r>
          </a:p>
          <a:p>
            <a:pPr lvl="2" rtl="0">
              <a:lnSpc>
                <a:spcPct val="85000"/>
              </a:lnSpc>
              <a:spcBef>
                <a:spcPct val="30000"/>
              </a:spcBef>
            </a:pPr>
            <a:r>
              <a:rPr lang="fr-FR" sz="1600"/>
              <a:t>Pourquoi le champ masque de sous-réseau se remplit automatiquement avec un masque de sous-réseau 255.0.0.0, 255.255.0.0 ou 255.255.255.0 lorsque vous affectez manuellement une adresse IP à un hôte Windows?</a:t>
            </a:r>
          </a:p>
        </p:txBody>
      </p:sp>
    </p:spTree>
    <p:custDataLst>
      <p:tags r:id="rId1"/>
    </p:custDataLst>
    <p:extLst>
      <p:ext uri="{BB962C8B-B14F-4D97-AF65-F5344CB8AC3E}">
        <p14:creationId xmlns:p14="http://schemas.microsoft.com/office/powerpoint/2010/main" val="2160710637"/>
      </p:ext>
    </p:extLst>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fr-FR"/>
              <a:t>Module 11: Meilleures Pratiques (Suite)</a:t>
            </a:r>
          </a:p>
        </p:txBody>
      </p:sp>
      <p:sp>
        <p:nvSpPr>
          <p:cNvPr id="11266" name="Rectangle 34"/>
          <p:cNvSpPr>
            <a:spLocks noGrp="1" noChangeArrowheads="1"/>
          </p:cNvSpPr>
          <p:nvPr>
            <p:ph idx="1"/>
          </p:nvPr>
        </p:nvSpPr>
        <p:spPr>
          <a:xfrm>
            <a:off x="145357" y="628083"/>
            <a:ext cx="8853286" cy="4155319"/>
          </a:xfrm>
        </p:spPr>
        <p:txBody>
          <a:bodyPr/>
          <a:lstStyle/>
          <a:p>
            <a:pPr marL="0" indent="0" rtl="0">
              <a:lnSpc>
                <a:spcPct val="85000"/>
              </a:lnSpc>
              <a:spcBef>
                <a:spcPct val="30000"/>
              </a:spcBef>
              <a:buNone/>
            </a:pPr>
            <a:r>
              <a:rPr lang="fr-FR" sz="1600"/>
              <a:t>Rubrique 11.7</a:t>
            </a:r>
          </a:p>
          <a:p>
            <a:pPr lvl="1" rtl="0">
              <a:lnSpc>
                <a:spcPct val="85000"/>
              </a:lnSpc>
              <a:spcBef>
                <a:spcPct val="30000"/>
              </a:spcBef>
            </a:pPr>
            <a:r>
              <a:rPr lang="fr-FR" sz="1600"/>
              <a:t>Posez les questions suivantes aux étudiants afin de les faire débattre :</a:t>
            </a:r>
          </a:p>
          <a:p>
            <a:pPr lvl="2" rtl="0">
              <a:lnSpc>
                <a:spcPct val="85000"/>
              </a:lnSpc>
              <a:spcBef>
                <a:spcPct val="30000"/>
              </a:spcBef>
            </a:pPr>
            <a:r>
              <a:rPr lang="fr-FR" sz="1600"/>
              <a:t>Pouvez-vous expliquer pourquoi le sous-réseau peut gaspiller les adresses IP de l'hôte? En utilisant l'analogie de la pizza, soulignez comment tout le monde n'a pas la même faim.  Peut-être qu'une personne veut deux ou trois tranches tandis qu'une autre se déplace une demi-tranche. </a:t>
            </a:r>
          </a:p>
          <a:p>
            <a:pPr lvl="2" rtl="0">
              <a:lnSpc>
                <a:spcPct val="85000"/>
              </a:lnSpc>
              <a:spcBef>
                <a:spcPct val="30000"/>
              </a:spcBef>
            </a:pPr>
            <a:r>
              <a:rPr lang="fr-FR" sz="1600"/>
              <a:t>Demandez comment ce problème pourrait être résolu.</a:t>
            </a:r>
          </a:p>
          <a:p>
            <a:pPr lvl="2" rtl="0">
              <a:lnSpc>
                <a:spcPct val="85000"/>
              </a:lnSpc>
              <a:spcBef>
                <a:spcPct val="30000"/>
              </a:spcBef>
            </a:pPr>
            <a:r>
              <a:rPr lang="fr-FR" sz="1600"/>
              <a:t>Demandez comment cela pourrait être appliqué au sous-réseau.</a:t>
            </a:r>
          </a:p>
          <a:p>
            <a:pPr marL="0" indent="0" rtl="0">
              <a:lnSpc>
                <a:spcPct val="85000"/>
              </a:lnSpc>
              <a:spcBef>
                <a:spcPct val="30000"/>
              </a:spcBef>
              <a:buNone/>
            </a:pPr>
            <a:r>
              <a:rPr lang="fr-FR" sz="1600"/>
              <a:t>Rubrique 11.8</a:t>
            </a:r>
          </a:p>
          <a:p>
            <a:pPr lvl="1" rtl="0">
              <a:lnSpc>
                <a:spcPct val="85000"/>
              </a:lnSpc>
              <a:spcBef>
                <a:spcPct val="30000"/>
              </a:spcBef>
            </a:pPr>
            <a:r>
              <a:rPr lang="fr-FR" sz="1600"/>
              <a:t>Posez les questions suivantes aux étudiants afin de les faire débattre :</a:t>
            </a:r>
          </a:p>
          <a:p>
            <a:pPr lvl="2" rtl="0">
              <a:lnSpc>
                <a:spcPct val="85000"/>
              </a:lnSpc>
              <a:spcBef>
                <a:spcPct val="30000"/>
              </a:spcBef>
            </a:pPr>
            <a:r>
              <a:rPr lang="fr-FR" sz="1600"/>
              <a:t>Pouvez-vous fournir un exemple de VLSM utilisant des tranches de pizza? Les tranches de taille appropriée sont coupées en fonction des besoins.</a:t>
            </a:r>
          </a:p>
          <a:p>
            <a:pPr lvl="2" rtl="0">
              <a:lnSpc>
                <a:spcPct val="85000"/>
              </a:lnSpc>
              <a:spcBef>
                <a:spcPct val="30000"/>
              </a:spcBef>
            </a:pPr>
            <a:r>
              <a:rPr lang="fr-FR" sz="1600"/>
              <a:t>Pouvez-vous expliquer comment VLSM pourrait être appliqué au sous-réseau?</a:t>
            </a:r>
          </a:p>
        </p:txBody>
      </p:sp>
    </p:spTree>
    <p:custDataLst>
      <p:tags r:id="rId1"/>
    </p:custDataLst>
    <p:extLst>
      <p:ext uri="{BB962C8B-B14F-4D97-AF65-F5344CB8AC3E}">
        <p14:creationId xmlns:p14="http://schemas.microsoft.com/office/powerpoint/2010/main" val="1553097275"/>
      </p:ext>
    </p:extLst>
  </p:cSld>
  <p:clrMapOvr>
    <a:masterClrMapping/>
  </p:clrMapOvr>
  <p:transition spd="slow">
    <p:wip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fr-FR"/>
              <a:t>Module 11: Meilleures Pratiques (Suite)</a:t>
            </a:r>
          </a:p>
        </p:txBody>
      </p:sp>
      <p:sp>
        <p:nvSpPr>
          <p:cNvPr id="11266" name="Rectangle 34"/>
          <p:cNvSpPr>
            <a:spLocks noGrp="1" noChangeArrowheads="1"/>
          </p:cNvSpPr>
          <p:nvPr>
            <p:ph idx="1"/>
          </p:nvPr>
        </p:nvSpPr>
        <p:spPr>
          <a:xfrm>
            <a:off x="145357" y="628083"/>
            <a:ext cx="8853286" cy="4155319"/>
          </a:xfrm>
        </p:spPr>
        <p:txBody>
          <a:bodyPr/>
          <a:lstStyle/>
          <a:p>
            <a:pPr lvl="2">
              <a:lnSpc>
                <a:spcPct val="85000"/>
              </a:lnSpc>
              <a:spcBef>
                <a:spcPct val="30000"/>
              </a:spcBef>
            </a:pPr>
            <a:endParaRPr lang="en-US" sz="1600" dirty="0"/>
          </a:p>
          <a:p>
            <a:pPr marL="0" indent="0" rtl="0" eaLnBrk="1" hangingPunct="1">
              <a:lnSpc>
                <a:spcPct val="85000"/>
              </a:lnSpc>
              <a:spcBef>
                <a:spcPct val="30000"/>
              </a:spcBef>
              <a:buNone/>
            </a:pPr>
            <a:r>
              <a:rPr lang="fr-FR" sz="1600"/>
              <a:t>Rubrique 11.9</a:t>
            </a:r>
          </a:p>
          <a:p>
            <a:pPr lvl="1" rtl="0">
              <a:lnSpc>
                <a:spcPct val="85000"/>
              </a:lnSpc>
              <a:spcBef>
                <a:spcPct val="30000"/>
              </a:spcBef>
            </a:pPr>
            <a:r>
              <a:rPr lang="fr-FR" sz="1600"/>
              <a:t>Posez les questions suivantes aux étudiants afin de les faire débattre :</a:t>
            </a:r>
          </a:p>
          <a:p>
            <a:pPr lvl="2" rtl="0">
              <a:lnSpc>
                <a:spcPct val="85000"/>
              </a:lnSpc>
              <a:spcBef>
                <a:spcPct val="30000"/>
              </a:spcBef>
            </a:pPr>
            <a:r>
              <a:rPr lang="fr-FR" sz="1600"/>
              <a:t>Étant donné une topologie multi-sites, pouvez-vous concevoir un schéma d'adressage évolutif?</a:t>
            </a:r>
          </a:p>
          <a:p>
            <a:pPr lvl="2" rtl="0">
              <a:lnSpc>
                <a:spcPct val="85000"/>
              </a:lnSpc>
              <a:spcBef>
                <a:spcPct val="30000"/>
              </a:spcBef>
            </a:pPr>
            <a:r>
              <a:rPr lang="fr-FR" sz="1600"/>
              <a:t>Pouvez-vous créer un diagramme de topologie logique et identifier un schéma d'adressage évolutif?</a:t>
            </a:r>
          </a:p>
        </p:txBody>
      </p:sp>
    </p:spTree>
    <p:custDataLst>
      <p:tags r:id="rId1"/>
    </p:custDataLst>
    <p:extLst>
      <p:ext uri="{BB962C8B-B14F-4D97-AF65-F5344CB8AC3E}">
        <p14:creationId xmlns:p14="http://schemas.microsoft.com/office/powerpoint/2010/main" val="3257754296"/>
      </p:ext>
    </p:extLst>
  </p:cSld>
  <p:clrMapOvr>
    <a:masterClrMapping/>
  </p:clrMapOvr>
  <p:transition spd="slow">
    <p:wip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2316480"/>
            <a:ext cx="6658416" cy="1080143"/>
          </a:xfrm>
        </p:spPr>
        <p:txBody>
          <a:bodyPr/>
          <a:lstStyle/>
          <a:p>
            <a:pPr rtl="0"/>
            <a:r>
              <a:rPr lang="fr-FR" sz="4400">
                <a:solidFill>
                  <a:schemeClr val="accent5">
                    <a:lumMod val="40000"/>
                    <a:lumOff val="60000"/>
                  </a:schemeClr>
                </a:solidFill>
              </a:rPr>
              <a:t>Module 11: Adressage IPv4</a:t>
            </a:r>
          </a:p>
        </p:txBody>
      </p:sp>
      <p:sp>
        <p:nvSpPr>
          <p:cNvPr id="7" name="Subtitle 6"/>
          <p:cNvSpPr>
            <a:spLocks noGrp="1"/>
          </p:cNvSpPr>
          <p:nvPr>
            <p:ph type="subTitle" idx="1"/>
          </p:nvPr>
        </p:nvSpPr>
        <p:spPr>
          <a:xfrm>
            <a:off x="469497" y="3809526"/>
            <a:ext cx="2368954" cy="902174"/>
          </a:xfrm>
        </p:spPr>
        <p:txBody>
          <a:bodyPr/>
          <a:lstStyle/>
          <a:p>
            <a:pPr rtl="0"/>
            <a:r>
              <a:rPr lang="fr-FR">
                <a:solidFill>
                  <a:schemeClr val="accent5">
                    <a:lumMod val="40000"/>
                    <a:lumOff val="60000"/>
                  </a:schemeClr>
                </a:solidFill>
              </a:rPr>
              <a:t>Présentation des réseaux V7.0 (ITN)</a:t>
            </a:r>
          </a:p>
          <a:p>
            <a:endParaRPr lang="en-US" dirty="0"/>
          </a:p>
        </p:txBody>
      </p:sp>
    </p:spTree>
    <p:custDataLst>
      <p:tags r:id="rId1"/>
    </p:custDataLst>
    <p:extLst>
      <p:ext uri="{BB962C8B-B14F-4D97-AF65-F5344CB8AC3E}">
        <p14:creationId xmlns:p14="http://schemas.microsoft.com/office/powerpoint/2010/main" val="1989389863"/>
      </p:ext>
    </p:extLst>
  </p:cSld>
  <p:clrMapOvr>
    <a:masterClrMapping/>
  </p:clrMapOvr>
  <p:transition spd="slow">
    <p:wip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p:txBody>
          <a:bodyPr/>
          <a:lstStyle/>
          <a:p>
            <a:pPr rtl="0" eaLnBrk="1" hangingPunct="1"/>
            <a:r>
              <a:rPr lang="fr-FR"/>
              <a:t>Objectifs du Module</a:t>
            </a:r>
          </a:p>
        </p:txBody>
      </p:sp>
      <p:sp>
        <p:nvSpPr>
          <p:cNvPr id="3" name="Rectangle 1">
            <a:extLst>
              <a:ext uri="{FF2B5EF4-FFF2-40B4-BE49-F238E27FC236}">
                <a16:creationId xmlns:a16="http://schemas.microsoft.com/office/drawing/2014/main" id="{B5758CB9-E7D6-4639-ACDC-3F86DC2D2F72}"/>
              </a:ext>
            </a:extLst>
          </p:cNvPr>
          <p:cNvSpPr>
            <a:spLocks noChangeArrowheads="1"/>
          </p:cNvSpPr>
          <p:nvPr/>
        </p:nvSpPr>
        <p:spPr bwMode="auto">
          <a:xfrm>
            <a:off x="169682" y="769893"/>
            <a:ext cx="8804635"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sz="1600" b="1" i="0" u="none" strike="noStrike" cap="none" normalizeH="0" baseline="0">
                <a:ln>
                  <a:noFill/>
                </a:ln>
                <a:solidFill>
                  <a:schemeClr val="tx1"/>
                </a:solidFill>
                <a:effectLst/>
                <a:latin typeface="+mn-lt"/>
                <a:ea typeface="Calibri" panose="020F0502020204030204" pitchFamily="34" charset="0"/>
                <a:cs typeface="Calibri" panose="020F0502020204030204" pitchFamily="34" charset="0"/>
              </a:rPr>
              <a:t>Titre du module: </a:t>
            </a:r>
            <a:r>
              <a:rPr kumimoji="0" lang="fr-FR" sz="1600" b="0" i="0" u="none" strike="noStrike" cap="none" normalizeH="0" baseline="0">
                <a:ln>
                  <a:noFill/>
                </a:ln>
                <a:solidFill>
                  <a:schemeClr val="tx1"/>
                </a:solidFill>
                <a:effectLst/>
                <a:latin typeface="+mn-lt"/>
                <a:ea typeface="Calibri" panose="020F0502020204030204" pitchFamily="34" charset="0"/>
                <a:cs typeface="Calibri" panose="020F0502020204030204" pitchFamily="34" charset="0"/>
              </a:rPr>
              <a:t>Adressage IPv4</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600" b="0" i="0" u="none" strike="noStrike" cap="none" normalizeH="0" baseline="0" dirty="0">
              <a:ln>
                <a:noFill/>
              </a:ln>
              <a:solidFill>
                <a:schemeClr val="tx1"/>
              </a:solidFill>
              <a:effectLst/>
              <a:latin typeface="+mn-lt"/>
            </a:endParaRPr>
          </a:p>
          <a:p>
            <a:pPr lvl="0" defTabSz="914400" rtl="0" eaLnBrk="0" hangingPunct="0"/>
            <a:r>
              <a:rPr kumimoji="0" lang="fr-FR" sz="1600" b="1" i="0" u="none" strike="noStrike" cap="none" normalizeH="0" baseline="0">
                <a:ln>
                  <a:noFill/>
                </a:ln>
                <a:solidFill>
                  <a:schemeClr val="tx1"/>
                </a:solidFill>
                <a:effectLst/>
                <a:latin typeface="+mn-lt"/>
                <a:ea typeface="Calibri" panose="020F0502020204030204" pitchFamily="34" charset="0"/>
                <a:cs typeface="Calibri" panose="020F0502020204030204" pitchFamily="34" charset="0"/>
              </a:rPr>
              <a:t>Objectifs du Module</a:t>
            </a:r>
            <a:r>
              <a:rPr kumimoji="0" lang="fr-FR" sz="1600" b="0" i="0" u="none" strike="noStrike" cap="none" normalizeH="0" baseline="0">
                <a:ln>
                  <a:noFill/>
                </a:ln>
                <a:solidFill>
                  <a:schemeClr val="tx1"/>
                </a:solidFill>
                <a:effectLst/>
                <a:latin typeface="+mn-lt"/>
                <a:ea typeface="Calibri" panose="020F0502020204030204" pitchFamily="34" charset="0"/>
                <a:cs typeface="Calibri" panose="020F0502020204030204" pitchFamily="34" charset="0"/>
              </a:rPr>
              <a:t>: </a:t>
            </a:r>
            <a:r>
              <a:rPr lang="fr-FR" sz="1600">
                <a:latin typeface="+mn-lt"/>
                <a:ea typeface="Calibri" panose="020F0502020204030204" pitchFamily="34" charset="0"/>
                <a:cs typeface="Calibri" panose="020F0502020204030204" pitchFamily="34" charset="0"/>
              </a:rPr>
              <a:t>Calculer un schéma de sous-réseau IPv4 pour segmenter efficacement votre réseau.</a:t>
            </a:r>
          </a:p>
        </p:txBody>
      </p:sp>
      <p:graphicFrame>
        <p:nvGraphicFramePr>
          <p:cNvPr id="2" name="Table 1">
            <a:extLst>
              <a:ext uri="{FF2B5EF4-FFF2-40B4-BE49-F238E27FC236}">
                <a16:creationId xmlns:a16="http://schemas.microsoft.com/office/drawing/2014/main" id="{E974E1EB-2DBE-496F-B0B0-6C44227DA401}"/>
              </a:ext>
            </a:extLst>
          </p:cNvPr>
          <p:cNvGraphicFramePr>
            <a:graphicFrameLocks noGrp="1"/>
          </p:cNvGraphicFramePr>
          <p:nvPr>
            <p:extLst>
              <p:ext uri="{D42A27DB-BD31-4B8C-83A1-F6EECF244321}">
                <p14:modId xmlns:p14="http://schemas.microsoft.com/office/powerpoint/2010/main" val="387433592"/>
              </p:ext>
            </p:extLst>
          </p:nvPr>
        </p:nvGraphicFramePr>
        <p:xfrm>
          <a:off x="396000" y="1620000"/>
          <a:ext cx="8328900" cy="2657508"/>
        </p:xfrm>
        <a:graphic>
          <a:graphicData uri="http://schemas.openxmlformats.org/drawingml/2006/table">
            <a:tbl>
              <a:tblPr firstRow="1" firstCol="1" bandRow="1">
                <a:tableStyleId>{5C22544A-7EE6-4342-B048-85BDC9FD1C3A}</a:tableStyleId>
              </a:tblPr>
              <a:tblGrid>
                <a:gridCol w="4120000">
                  <a:extLst>
                    <a:ext uri="{9D8B030D-6E8A-4147-A177-3AD203B41FA5}">
                      <a16:colId xmlns:a16="http://schemas.microsoft.com/office/drawing/2014/main" val="1523797708"/>
                    </a:ext>
                  </a:extLst>
                </a:gridCol>
                <a:gridCol w="4208900">
                  <a:extLst>
                    <a:ext uri="{9D8B030D-6E8A-4147-A177-3AD203B41FA5}">
                      <a16:colId xmlns:a16="http://schemas.microsoft.com/office/drawing/2014/main" val="2750207184"/>
                    </a:ext>
                  </a:extLst>
                </a:gridCol>
              </a:tblGrid>
              <a:tr h="216347">
                <a:tc>
                  <a:txBody>
                    <a:bodyPr/>
                    <a:lstStyle/>
                    <a:p>
                      <a:pPr marL="0" marR="0" rtl="0">
                        <a:lnSpc>
                          <a:spcPct val="107000"/>
                        </a:lnSpc>
                        <a:spcBef>
                          <a:spcPts val="0"/>
                        </a:spcBef>
                        <a:spcAft>
                          <a:spcPts val="0"/>
                        </a:spcAft>
                      </a:pPr>
                      <a:r>
                        <a:rPr lang="fr-FR" sz="1400">
                          <a:effectLst/>
                        </a:rPr>
                        <a:t>Titre du Rubrique</a:t>
                      </a:r>
                    </a:p>
                  </a:txBody>
                  <a:tcPr marL="68580" marR="68580" marT="0" marB="0"/>
                </a:tc>
                <a:tc>
                  <a:txBody>
                    <a:bodyPr/>
                    <a:lstStyle/>
                    <a:p>
                      <a:pPr marL="0" marR="0" rtl="0">
                        <a:lnSpc>
                          <a:spcPct val="107000"/>
                        </a:lnSpc>
                        <a:spcBef>
                          <a:spcPts val="0"/>
                        </a:spcBef>
                        <a:spcAft>
                          <a:spcPts val="0"/>
                        </a:spcAft>
                      </a:pPr>
                      <a:r>
                        <a:rPr lang="fr-FR" sz="1400">
                          <a:effectLst/>
                        </a:rPr>
                        <a:t>Objectif du Rubrique</a:t>
                      </a:r>
                    </a:p>
                  </a:txBody>
                  <a:tcPr marL="68580" marR="68580" marT="0" marB="0"/>
                </a:tc>
                <a:extLst>
                  <a:ext uri="{0D108BD9-81ED-4DB2-BD59-A6C34878D82A}">
                    <a16:rowId xmlns:a16="http://schemas.microsoft.com/office/drawing/2014/main" val="1874061904"/>
                  </a:ext>
                </a:extLst>
              </a:tr>
              <a:tr h="444151">
                <a:tc>
                  <a:txBody>
                    <a:bodyPr/>
                    <a:lstStyle/>
                    <a:p>
                      <a:pPr marL="0" marR="0" rtl="0">
                        <a:lnSpc>
                          <a:spcPct val="107000"/>
                        </a:lnSpc>
                        <a:spcBef>
                          <a:spcPts val="0"/>
                        </a:spcBef>
                        <a:spcAft>
                          <a:spcPts val="0"/>
                        </a:spcAft>
                      </a:pPr>
                      <a:r>
                        <a:rPr lang="fr-FR" sz="1400">
                          <a:effectLst/>
                          <a:latin typeface="+mn-lt"/>
                          <a:ea typeface="Calibri" panose="020F0502020204030204" pitchFamily="34" charset="0"/>
                          <a:cs typeface="Times New Roman" panose="02020603050405020304" pitchFamily="18" charset="0"/>
                        </a:rPr>
                        <a:t>Structure de l'adresse IPv4</a:t>
                      </a:r>
                    </a:p>
                  </a:txBody>
                  <a:tcPr marL="68580" marR="68580" marT="0" marB="0"/>
                </a:tc>
                <a:tc>
                  <a:txBody>
                    <a:bodyPr/>
                    <a:lstStyle/>
                    <a:p>
                      <a:pPr marL="0" marR="0" rtl="0">
                        <a:lnSpc>
                          <a:spcPct val="107000"/>
                        </a:lnSpc>
                        <a:spcBef>
                          <a:spcPts val="0"/>
                        </a:spcBef>
                        <a:spcAft>
                          <a:spcPts val="0"/>
                        </a:spcAft>
                      </a:pPr>
                      <a:r>
                        <a:rPr lang="fr-FR" sz="1400" kern="1200">
                          <a:solidFill>
                            <a:srgbClr val="000000"/>
                          </a:solidFill>
                          <a:effectLst/>
                          <a:latin typeface="+mn-lt"/>
                          <a:ea typeface="+mn-ea"/>
                          <a:cs typeface="+mn-cs"/>
                        </a:rPr>
                        <a:t>Décrire la structure d'une adresse IPv4, y compris la partie hôte, la partie réseau et le masque de sous-réseau.</a:t>
                      </a:r>
                    </a:p>
                  </a:txBody>
                  <a:tcPr marL="68580" marR="68580" marT="0" marB="0"/>
                </a:tc>
                <a:extLst>
                  <a:ext uri="{0D108BD9-81ED-4DB2-BD59-A6C34878D82A}">
                    <a16:rowId xmlns:a16="http://schemas.microsoft.com/office/drawing/2014/main" val="1646858405"/>
                  </a:ext>
                </a:extLst>
              </a:tr>
              <a:tr h="315930">
                <a:tc>
                  <a:txBody>
                    <a:bodyPr/>
                    <a:lstStyle/>
                    <a:p>
                      <a:pPr marL="0" marR="0" rtl="0">
                        <a:lnSpc>
                          <a:spcPct val="107000"/>
                        </a:lnSpc>
                        <a:spcBef>
                          <a:spcPts val="0"/>
                        </a:spcBef>
                        <a:spcAft>
                          <a:spcPts val="0"/>
                        </a:spcAft>
                      </a:pPr>
                      <a:r>
                        <a:rPr lang="fr-FR" sz="1400">
                          <a:effectLst/>
                          <a:latin typeface="+mn-lt"/>
                          <a:ea typeface="Calibri" panose="020F0502020204030204" pitchFamily="34" charset="0"/>
                          <a:cs typeface="Times New Roman" panose="02020603050405020304" pitchFamily="18" charset="0"/>
                        </a:rPr>
                        <a:t>Adresses IPv4 de monodiffusion, de diffusion et de multidiffusion</a:t>
                      </a:r>
                    </a:p>
                  </a:txBody>
                  <a:tcPr marL="68580" marR="68580" marT="0" marB="0"/>
                </a:tc>
                <a:tc>
                  <a:txBody>
                    <a:bodyPr/>
                    <a:lstStyle/>
                    <a:p>
                      <a:pPr marL="0" marR="0" rtl="0">
                        <a:lnSpc>
                          <a:spcPct val="107000"/>
                        </a:lnSpc>
                        <a:spcBef>
                          <a:spcPts val="0"/>
                        </a:spcBef>
                        <a:spcAft>
                          <a:spcPts val="0"/>
                        </a:spcAft>
                      </a:pPr>
                      <a:r>
                        <a:rPr lang="fr-FR" sz="1400" kern="1200">
                          <a:solidFill>
                            <a:srgbClr val="000000"/>
                          </a:solidFill>
                          <a:effectLst/>
                          <a:latin typeface="+mn-lt"/>
                          <a:ea typeface="+mn-ea"/>
                          <a:cs typeface="+mn-cs"/>
                        </a:rPr>
                        <a:t>Comparer les caractéristiques et les utilisations des adresses IPv4 de monodiffusion, de diffusion et de multidiffusion.</a:t>
                      </a:r>
                    </a:p>
                  </a:txBody>
                  <a:tcPr marL="68580" marR="68580" marT="0" marB="0"/>
                </a:tc>
                <a:extLst>
                  <a:ext uri="{0D108BD9-81ED-4DB2-BD59-A6C34878D82A}">
                    <a16:rowId xmlns:a16="http://schemas.microsoft.com/office/drawing/2014/main" val="1435904258"/>
                  </a:ext>
                </a:extLst>
              </a:tr>
              <a:tr h="444151">
                <a:tc>
                  <a:txBody>
                    <a:bodyPr/>
                    <a:lstStyle/>
                    <a:p>
                      <a:pPr marL="0" marR="0" rtl="0">
                        <a:lnSpc>
                          <a:spcPct val="107000"/>
                        </a:lnSpc>
                        <a:spcBef>
                          <a:spcPts val="0"/>
                        </a:spcBef>
                        <a:spcAft>
                          <a:spcPts val="0"/>
                        </a:spcAft>
                      </a:pPr>
                      <a:r>
                        <a:rPr lang="fr-FR" sz="1400">
                          <a:effectLst/>
                          <a:latin typeface="+mn-lt"/>
                          <a:ea typeface="Calibri" panose="020F0502020204030204" pitchFamily="34" charset="0"/>
                          <a:cs typeface="Times New Roman" panose="02020603050405020304" pitchFamily="18" charset="0"/>
                        </a:rPr>
                        <a:t>Les types d'adresses IPv4</a:t>
                      </a:r>
                    </a:p>
                  </a:txBody>
                  <a:tcPr marL="68580" marR="68580" marT="0" marB="0"/>
                </a:tc>
                <a:tc>
                  <a:txBody>
                    <a:bodyPr/>
                    <a:lstStyle/>
                    <a:p>
                      <a:pPr marL="0" marR="0" rtl="0">
                        <a:lnSpc>
                          <a:spcPct val="107000"/>
                        </a:lnSpc>
                        <a:spcBef>
                          <a:spcPts val="0"/>
                        </a:spcBef>
                        <a:spcAft>
                          <a:spcPts val="0"/>
                        </a:spcAft>
                      </a:pPr>
                      <a:r>
                        <a:rPr lang="fr-FR" sz="1400" kern="1200">
                          <a:solidFill>
                            <a:srgbClr val="000000"/>
                          </a:solidFill>
                          <a:effectLst/>
                          <a:latin typeface="+mn-lt"/>
                          <a:ea typeface="+mn-ea"/>
                          <a:cs typeface="+mn-cs"/>
                        </a:rPr>
                        <a:t>Expliquer ce que sont les adresses IPv4 publiques, privées et réservées.</a:t>
                      </a:r>
                    </a:p>
                  </a:txBody>
                  <a:tcPr marL="68580" marR="68580" marT="0" marB="0"/>
                </a:tc>
                <a:extLst>
                  <a:ext uri="{0D108BD9-81ED-4DB2-BD59-A6C34878D82A}">
                    <a16:rowId xmlns:a16="http://schemas.microsoft.com/office/drawing/2014/main" val="131737215"/>
                  </a:ext>
                </a:extLst>
              </a:tr>
              <a:tr h="444151">
                <a:tc>
                  <a:txBody>
                    <a:bodyPr/>
                    <a:lstStyle/>
                    <a:p>
                      <a:pPr marL="0" marR="0" rtl="0">
                        <a:lnSpc>
                          <a:spcPct val="107000"/>
                        </a:lnSpc>
                        <a:spcBef>
                          <a:spcPts val="0"/>
                        </a:spcBef>
                        <a:spcAft>
                          <a:spcPts val="0"/>
                        </a:spcAft>
                      </a:pPr>
                      <a:r>
                        <a:rPr lang="fr-FR" sz="1400">
                          <a:effectLst/>
                          <a:latin typeface="+mn-lt"/>
                          <a:ea typeface="Calibri" panose="020F0502020204030204" pitchFamily="34" charset="0"/>
                          <a:cs typeface="Times New Roman" panose="02020603050405020304" pitchFamily="18" charset="0"/>
                        </a:rPr>
                        <a:t>Segmentation du réseau</a:t>
                      </a:r>
                    </a:p>
                  </a:txBody>
                  <a:tcPr marL="68580" marR="68580" marT="0" marB="0"/>
                </a:tc>
                <a:tc>
                  <a:txBody>
                    <a:bodyPr/>
                    <a:lstStyle/>
                    <a:p>
                      <a:pPr marL="0" marR="0" rtl="0">
                        <a:lnSpc>
                          <a:spcPct val="107000"/>
                        </a:lnSpc>
                        <a:spcBef>
                          <a:spcPts val="0"/>
                        </a:spcBef>
                        <a:spcAft>
                          <a:spcPts val="0"/>
                        </a:spcAft>
                      </a:pPr>
                      <a:r>
                        <a:rPr lang="fr-FR" sz="1400" kern="1200">
                          <a:solidFill>
                            <a:srgbClr val="000000"/>
                          </a:solidFill>
                          <a:effectLst/>
                          <a:latin typeface="+mn-lt"/>
                          <a:ea typeface="+mn-ea"/>
                          <a:cs typeface="+mn-cs"/>
                        </a:rPr>
                        <a:t>Expliquer en quoi la segmentation d'un réseau permet d'améliorer la communication.</a:t>
                      </a:r>
                    </a:p>
                  </a:txBody>
                  <a:tcPr marL="68580" marR="68580" marT="0" marB="0"/>
                </a:tc>
                <a:extLst>
                  <a:ext uri="{0D108BD9-81ED-4DB2-BD59-A6C34878D82A}">
                    <a16:rowId xmlns:a16="http://schemas.microsoft.com/office/drawing/2014/main" val="3818444524"/>
                  </a:ext>
                </a:extLst>
              </a:tr>
              <a:tr h="444151">
                <a:tc>
                  <a:txBody>
                    <a:bodyPr/>
                    <a:lstStyle/>
                    <a:p>
                      <a:pPr marL="0" marR="0" rtl="0">
                        <a:lnSpc>
                          <a:spcPct val="107000"/>
                        </a:lnSpc>
                        <a:spcBef>
                          <a:spcPts val="0"/>
                        </a:spcBef>
                        <a:spcAft>
                          <a:spcPts val="0"/>
                        </a:spcAft>
                      </a:pPr>
                      <a:r>
                        <a:rPr lang="fr-FR" sz="1400">
                          <a:effectLst/>
                          <a:latin typeface="+mn-lt"/>
                          <a:ea typeface="Calibri" panose="020F0502020204030204" pitchFamily="34" charset="0"/>
                          <a:cs typeface="Times New Roman" panose="02020603050405020304" pitchFamily="18" charset="0"/>
                        </a:rPr>
                        <a:t>Sous-réseau d'un réseau IPv4</a:t>
                      </a:r>
                    </a:p>
                  </a:txBody>
                  <a:tcPr marL="68580" marR="68580" marT="0" marB="0"/>
                </a:tc>
                <a:tc>
                  <a:txBody>
                    <a:bodyPr/>
                    <a:lstStyle/>
                    <a:p>
                      <a:pPr marL="0" marR="0" rtl="0">
                        <a:lnSpc>
                          <a:spcPct val="107000"/>
                        </a:lnSpc>
                        <a:spcBef>
                          <a:spcPts val="0"/>
                        </a:spcBef>
                        <a:spcAft>
                          <a:spcPts val="0"/>
                        </a:spcAft>
                      </a:pPr>
                      <a:r>
                        <a:rPr lang="fr-FR" sz="1400" kern="1200">
                          <a:solidFill>
                            <a:srgbClr val="000000"/>
                          </a:solidFill>
                          <a:effectLst/>
                          <a:latin typeface="+mn-lt"/>
                          <a:ea typeface="+mn-ea"/>
                          <a:cs typeface="+mn-cs"/>
                        </a:rPr>
                        <a:t>Calculer les sous-réseaux IPv4 pour un préfixe /24.</a:t>
                      </a:r>
                    </a:p>
                  </a:txBody>
                  <a:tcPr marL="68580" marR="68580" marT="0" marB="0"/>
                </a:tc>
                <a:extLst>
                  <a:ext uri="{0D108BD9-81ED-4DB2-BD59-A6C34878D82A}">
                    <a16:rowId xmlns:a16="http://schemas.microsoft.com/office/drawing/2014/main" val="1846877670"/>
                  </a:ext>
                </a:extLst>
              </a:tr>
            </a:tbl>
          </a:graphicData>
        </a:graphic>
      </p:graphicFrame>
    </p:spTree>
    <p:custDataLst>
      <p:tags r:id="rId1"/>
    </p:custDataLst>
    <p:extLst>
      <p:ext uri="{BB962C8B-B14F-4D97-AF65-F5344CB8AC3E}">
        <p14:creationId xmlns:p14="http://schemas.microsoft.com/office/powerpoint/2010/main" val="945709179"/>
      </p:ext>
    </p:extLst>
  </p:cSld>
  <p:clrMapOvr>
    <a:masterClrMapping/>
  </p:clrMapOvr>
  <p:transition spd="slow">
    <p:wip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p:txBody>
          <a:bodyPr/>
          <a:lstStyle/>
          <a:p>
            <a:pPr rtl="0" eaLnBrk="1" hangingPunct="1"/>
            <a:r>
              <a:rPr lang="fr-FR"/>
              <a:t>Objectifs du module (suite)</a:t>
            </a:r>
          </a:p>
        </p:txBody>
      </p:sp>
      <p:sp>
        <p:nvSpPr>
          <p:cNvPr id="3" name="Rectangle 1">
            <a:extLst>
              <a:ext uri="{FF2B5EF4-FFF2-40B4-BE49-F238E27FC236}">
                <a16:creationId xmlns:a16="http://schemas.microsoft.com/office/drawing/2014/main" id="{B5758CB9-E7D6-4639-ACDC-3F86DC2D2F72}"/>
              </a:ext>
            </a:extLst>
          </p:cNvPr>
          <p:cNvSpPr>
            <a:spLocks noChangeArrowheads="1"/>
          </p:cNvSpPr>
          <p:nvPr/>
        </p:nvSpPr>
        <p:spPr bwMode="auto">
          <a:xfrm>
            <a:off x="169682" y="769893"/>
            <a:ext cx="8804635"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sz="1600" b="1" i="0" u="none" strike="noStrike" cap="none" normalizeH="0" baseline="0">
                <a:ln>
                  <a:noFill/>
                </a:ln>
                <a:solidFill>
                  <a:schemeClr val="tx1"/>
                </a:solidFill>
                <a:effectLst/>
                <a:latin typeface="+mn-lt"/>
                <a:ea typeface="Calibri" panose="020F0502020204030204" pitchFamily="34" charset="0"/>
                <a:cs typeface="Calibri" panose="020F0502020204030204" pitchFamily="34" charset="0"/>
              </a:rPr>
              <a:t>Titre du module: </a:t>
            </a:r>
            <a:r>
              <a:rPr kumimoji="0" lang="fr-FR" sz="1600" b="0" i="0" u="none" strike="noStrike" cap="none" normalizeH="0" baseline="0">
                <a:ln>
                  <a:noFill/>
                </a:ln>
                <a:solidFill>
                  <a:schemeClr val="tx1"/>
                </a:solidFill>
                <a:effectLst/>
                <a:latin typeface="+mn-lt"/>
                <a:ea typeface="Calibri" panose="020F0502020204030204" pitchFamily="34" charset="0"/>
                <a:cs typeface="Calibri" panose="020F0502020204030204" pitchFamily="34" charset="0"/>
              </a:rPr>
              <a:t>Adressage IPv4</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600" b="0" i="0" u="none" strike="noStrike" cap="none" normalizeH="0" baseline="0" dirty="0">
              <a:ln>
                <a:noFill/>
              </a:ln>
              <a:solidFill>
                <a:schemeClr val="tx1"/>
              </a:solidFill>
              <a:effectLst/>
              <a:latin typeface="+mn-lt"/>
            </a:endParaRPr>
          </a:p>
          <a:p>
            <a:pPr lvl="0" defTabSz="914400" rtl="0" eaLnBrk="0" hangingPunct="0"/>
            <a:r>
              <a:rPr kumimoji="0" lang="fr-FR" sz="1600" b="1" i="0" u="none" strike="noStrike" cap="none" normalizeH="0" baseline="0">
                <a:ln>
                  <a:noFill/>
                </a:ln>
                <a:solidFill>
                  <a:schemeClr val="tx1"/>
                </a:solidFill>
                <a:effectLst/>
                <a:latin typeface="+mn-lt"/>
                <a:ea typeface="Calibri" panose="020F0502020204030204" pitchFamily="34" charset="0"/>
                <a:cs typeface="Calibri" panose="020F0502020204030204" pitchFamily="34" charset="0"/>
              </a:rPr>
              <a:t>Objectifs du Module</a:t>
            </a:r>
            <a:r>
              <a:rPr kumimoji="0" lang="fr-FR" sz="1600" b="0" i="0" u="none" strike="noStrike" cap="none" normalizeH="0" baseline="0">
                <a:ln>
                  <a:noFill/>
                </a:ln>
                <a:solidFill>
                  <a:schemeClr val="tx1"/>
                </a:solidFill>
                <a:effectLst/>
                <a:latin typeface="+mn-lt"/>
                <a:ea typeface="Calibri" panose="020F0502020204030204" pitchFamily="34" charset="0"/>
                <a:cs typeface="Calibri" panose="020F0502020204030204" pitchFamily="34" charset="0"/>
              </a:rPr>
              <a:t>: </a:t>
            </a:r>
            <a:r>
              <a:rPr lang="fr-FR" sz="1600">
                <a:latin typeface="+mn-lt"/>
                <a:ea typeface="Calibri" panose="020F0502020204030204" pitchFamily="34" charset="0"/>
                <a:cs typeface="Calibri" panose="020F0502020204030204" pitchFamily="34" charset="0"/>
              </a:rPr>
              <a:t>Calculer un schéma de sous-réseau IPv4 pour segmenter efficacement votre réseau.</a:t>
            </a:r>
          </a:p>
        </p:txBody>
      </p:sp>
      <p:graphicFrame>
        <p:nvGraphicFramePr>
          <p:cNvPr id="2" name="Table 1">
            <a:extLst>
              <a:ext uri="{FF2B5EF4-FFF2-40B4-BE49-F238E27FC236}">
                <a16:creationId xmlns:a16="http://schemas.microsoft.com/office/drawing/2014/main" id="{E974E1EB-2DBE-496F-B0B0-6C44227DA401}"/>
              </a:ext>
            </a:extLst>
          </p:cNvPr>
          <p:cNvGraphicFramePr>
            <a:graphicFrameLocks noGrp="1"/>
          </p:cNvGraphicFramePr>
          <p:nvPr>
            <p:extLst>
              <p:ext uri="{D42A27DB-BD31-4B8C-83A1-F6EECF244321}">
                <p14:modId xmlns:p14="http://schemas.microsoft.com/office/powerpoint/2010/main" val="1992067022"/>
              </p:ext>
            </p:extLst>
          </p:nvPr>
        </p:nvGraphicFramePr>
        <p:xfrm>
          <a:off x="396000" y="1620000"/>
          <a:ext cx="8328900" cy="1989234"/>
        </p:xfrm>
        <a:graphic>
          <a:graphicData uri="http://schemas.openxmlformats.org/drawingml/2006/table">
            <a:tbl>
              <a:tblPr firstRow="1" firstCol="1" bandRow="1">
                <a:tableStyleId>{5C22544A-7EE6-4342-B048-85BDC9FD1C3A}</a:tableStyleId>
              </a:tblPr>
              <a:tblGrid>
                <a:gridCol w="4120000">
                  <a:extLst>
                    <a:ext uri="{9D8B030D-6E8A-4147-A177-3AD203B41FA5}">
                      <a16:colId xmlns:a16="http://schemas.microsoft.com/office/drawing/2014/main" val="1523797708"/>
                    </a:ext>
                  </a:extLst>
                </a:gridCol>
                <a:gridCol w="4208900">
                  <a:extLst>
                    <a:ext uri="{9D8B030D-6E8A-4147-A177-3AD203B41FA5}">
                      <a16:colId xmlns:a16="http://schemas.microsoft.com/office/drawing/2014/main" val="2750207184"/>
                    </a:ext>
                  </a:extLst>
                </a:gridCol>
              </a:tblGrid>
              <a:tr h="216347">
                <a:tc>
                  <a:txBody>
                    <a:bodyPr/>
                    <a:lstStyle/>
                    <a:p>
                      <a:pPr marL="0" marR="0" rtl="0">
                        <a:lnSpc>
                          <a:spcPct val="107000"/>
                        </a:lnSpc>
                        <a:spcBef>
                          <a:spcPts val="0"/>
                        </a:spcBef>
                        <a:spcAft>
                          <a:spcPts val="0"/>
                        </a:spcAft>
                      </a:pPr>
                      <a:r>
                        <a:rPr lang="fr-FR" sz="1400">
                          <a:effectLst/>
                        </a:rPr>
                        <a:t>Titre du Rubrique</a:t>
                      </a:r>
                    </a:p>
                  </a:txBody>
                  <a:tcPr marL="68580" marR="68580" marT="0" marB="0"/>
                </a:tc>
                <a:tc>
                  <a:txBody>
                    <a:bodyPr/>
                    <a:lstStyle/>
                    <a:p>
                      <a:pPr marL="0" marR="0" rtl="0">
                        <a:lnSpc>
                          <a:spcPct val="107000"/>
                        </a:lnSpc>
                        <a:spcBef>
                          <a:spcPts val="0"/>
                        </a:spcBef>
                        <a:spcAft>
                          <a:spcPts val="0"/>
                        </a:spcAft>
                      </a:pPr>
                      <a:r>
                        <a:rPr lang="fr-FR" sz="1400">
                          <a:effectLst/>
                        </a:rPr>
                        <a:t>Objectif du Rubrique</a:t>
                      </a:r>
                    </a:p>
                  </a:txBody>
                  <a:tcPr marL="68580" marR="68580" marT="0" marB="0"/>
                </a:tc>
                <a:extLst>
                  <a:ext uri="{0D108BD9-81ED-4DB2-BD59-A6C34878D82A}">
                    <a16:rowId xmlns:a16="http://schemas.microsoft.com/office/drawing/2014/main" val="1874061904"/>
                  </a:ext>
                </a:extLst>
              </a:tr>
              <a:tr h="444151">
                <a:tc>
                  <a:txBody>
                    <a:bodyPr/>
                    <a:lstStyle/>
                    <a:p>
                      <a:pPr marL="0" marR="0" rtl="0">
                        <a:lnSpc>
                          <a:spcPct val="107000"/>
                        </a:lnSpc>
                        <a:spcBef>
                          <a:spcPts val="0"/>
                        </a:spcBef>
                        <a:spcAft>
                          <a:spcPts val="0"/>
                        </a:spcAft>
                      </a:pPr>
                      <a:r>
                        <a:rPr lang="fr-FR" sz="1400">
                          <a:effectLst/>
                          <a:latin typeface="+mn-lt"/>
                          <a:ea typeface="Calibri" panose="020F0502020204030204" pitchFamily="34" charset="0"/>
                          <a:cs typeface="Times New Roman" panose="02020603050405020304" pitchFamily="18" charset="0"/>
                        </a:rPr>
                        <a:t>Sous-réseau des péfixes /16 et /8</a:t>
                      </a:r>
                    </a:p>
                  </a:txBody>
                  <a:tcPr marL="68580" marR="68580" marT="0" marB="0"/>
                </a:tc>
                <a:tc>
                  <a:txBody>
                    <a:bodyPr/>
                    <a:lstStyle/>
                    <a:p>
                      <a:pPr marL="0" marR="0" rtl="0">
                        <a:lnSpc>
                          <a:spcPct val="107000"/>
                        </a:lnSpc>
                        <a:spcBef>
                          <a:spcPts val="0"/>
                        </a:spcBef>
                        <a:spcAft>
                          <a:spcPts val="0"/>
                        </a:spcAft>
                      </a:pPr>
                      <a:r>
                        <a:rPr lang="fr-FR" sz="1400" kern="1200">
                          <a:solidFill>
                            <a:srgbClr val="000000"/>
                          </a:solidFill>
                          <a:effectLst/>
                          <a:latin typeface="+mn-lt"/>
                          <a:ea typeface="+mn-ea"/>
                          <a:cs typeface="+mn-cs"/>
                        </a:rPr>
                        <a:t>Calculer les sous-réseaux IPv4 pour des préfixes /16 et /8.</a:t>
                      </a:r>
                    </a:p>
                  </a:txBody>
                  <a:tcPr marL="68580" marR="68580" marT="0" marB="0"/>
                </a:tc>
                <a:extLst>
                  <a:ext uri="{0D108BD9-81ED-4DB2-BD59-A6C34878D82A}">
                    <a16:rowId xmlns:a16="http://schemas.microsoft.com/office/drawing/2014/main" val="1646858405"/>
                  </a:ext>
                </a:extLst>
              </a:tr>
              <a:tr h="315930">
                <a:tc>
                  <a:txBody>
                    <a:bodyPr/>
                    <a:lstStyle/>
                    <a:p>
                      <a:pPr marL="0" marR="0" rtl="0">
                        <a:lnSpc>
                          <a:spcPct val="107000"/>
                        </a:lnSpc>
                        <a:spcBef>
                          <a:spcPts val="0"/>
                        </a:spcBef>
                        <a:spcAft>
                          <a:spcPts val="0"/>
                        </a:spcAft>
                      </a:pPr>
                      <a:r>
                        <a:rPr lang="fr-FR" sz="1400">
                          <a:effectLst/>
                          <a:latin typeface="+mn-lt"/>
                          <a:ea typeface="Calibri" panose="020F0502020204030204" pitchFamily="34" charset="0"/>
                          <a:cs typeface="Times New Roman" panose="02020603050405020304" pitchFamily="18" charset="0"/>
                        </a:rPr>
                        <a:t>Segmentation du réseau pour répondre aux besoins</a:t>
                      </a:r>
                    </a:p>
                  </a:txBody>
                  <a:tcPr marL="68580" marR="68580" marT="0" marB="0"/>
                </a:tc>
                <a:tc>
                  <a:txBody>
                    <a:bodyPr/>
                    <a:lstStyle/>
                    <a:p>
                      <a:pPr marL="0" marR="0" rtl="0">
                        <a:lnSpc>
                          <a:spcPct val="107000"/>
                        </a:lnSpc>
                        <a:spcBef>
                          <a:spcPts val="0"/>
                        </a:spcBef>
                        <a:spcAft>
                          <a:spcPts val="0"/>
                        </a:spcAft>
                      </a:pPr>
                      <a:r>
                        <a:rPr lang="fr-FR" sz="1400" kern="1200">
                          <a:solidFill>
                            <a:srgbClr val="000000"/>
                          </a:solidFill>
                          <a:effectLst/>
                          <a:latin typeface="+mn-lt"/>
                          <a:ea typeface="+mn-ea"/>
                          <a:cs typeface="+mn-cs"/>
                        </a:rPr>
                        <a:t>Mettre en œuvre un schéma d'adressage IPv4 à partir d'un ensemble de critères de segmentation.</a:t>
                      </a:r>
                    </a:p>
                  </a:txBody>
                  <a:tcPr marL="68580" marR="68580" marT="0" marB="0"/>
                </a:tc>
                <a:extLst>
                  <a:ext uri="{0D108BD9-81ED-4DB2-BD59-A6C34878D82A}">
                    <a16:rowId xmlns:a16="http://schemas.microsoft.com/office/drawing/2014/main" val="1435904258"/>
                  </a:ext>
                </a:extLst>
              </a:tr>
              <a:tr h="444151">
                <a:tc>
                  <a:txBody>
                    <a:bodyPr/>
                    <a:lstStyle/>
                    <a:p>
                      <a:pPr marL="0" marR="0" rtl="0">
                        <a:lnSpc>
                          <a:spcPct val="107000"/>
                        </a:lnSpc>
                        <a:spcBef>
                          <a:spcPts val="0"/>
                        </a:spcBef>
                        <a:spcAft>
                          <a:spcPts val="0"/>
                        </a:spcAft>
                      </a:pPr>
                      <a:r>
                        <a:rPr lang="fr-FR" sz="1400">
                          <a:effectLst/>
                          <a:latin typeface="+mn-lt"/>
                          <a:ea typeface="Calibri" panose="020F0502020204030204" pitchFamily="34" charset="0"/>
                          <a:cs typeface="Times New Roman" panose="02020603050405020304" pitchFamily="18" charset="0"/>
                        </a:rPr>
                        <a:t>masquage de sous-réseau de longueur variable (VLSM)</a:t>
                      </a:r>
                    </a:p>
                  </a:txBody>
                  <a:tcPr marL="68580" marR="68580" marT="0" marB="0"/>
                </a:tc>
                <a:tc>
                  <a:txBody>
                    <a:bodyPr/>
                    <a:lstStyle/>
                    <a:p>
                      <a:pPr marL="0" marR="0" rtl="0">
                        <a:lnSpc>
                          <a:spcPct val="107000"/>
                        </a:lnSpc>
                        <a:spcBef>
                          <a:spcPts val="0"/>
                        </a:spcBef>
                        <a:spcAft>
                          <a:spcPts val="0"/>
                        </a:spcAft>
                      </a:pPr>
                      <a:r>
                        <a:rPr lang="fr-FR" sz="1400" kern="1200">
                          <a:solidFill>
                            <a:srgbClr val="000000"/>
                          </a:solidFill>
                          <a:effectLst/>
                          <a:latin typeface="+mn-lt"/>
                          <a:ea typeface="+mn-ea"/>
                          <a:cs typeface="+mn-cs"/>
                        </a:rPr>
                        <a:t>Expliquer comment créer un schéma d'adressage flexible grâce au masque de sous-réseau à longueur variable.</a:t>
                      </a:r>
                    </a:p>
                  </a:txBody>
                  <a:tcPr marL="68580" marR="68580" marT="0" marB="0"/>
                </a:tc>
                <a:extLst>
                  <a:ext uri="{0D108BD9-81ED-4DB2-BD59-A6C34878D82A}">
                    <a16:rowId xmlns:a16="http://schemas.microsoft.com/office/drawing/2014/main" val="131737215"/>
                  </a:ext>
                </a:extLst>
              </a:tr>
              <a:tr h="444151">
                <a:tc>
                  <a:txBody>
                    <a:bodyPr/>
                    <a:lstStyle/>
                    <a:p>
                      <a:pPr marL="0" marR="0" rtl="0">
                        <a:lnSpc>
                          <a:spcPct val="107000"/>
                        </a:lnSpc>
                        <a:spcBef>
                          <a:spcPts val="0"/>
                        </a:spcBef>
                        <a:spcAft>
                          <a:spcPts val="0"/>
                        </a:spcAft>
                      </a:pPr>
                      <a:r>
                        <a:rPr lang="fr-FR" sz="1400">
                          <a:effectLst/>
                          <a:latin typeface="+mn-lt"/>
                          <a:ea typeface="Calibri" panose="020F0502020204030204" pitchFamily="34" charset="0"/>
                          <a:cs typeface="Times New Roman" panose="02020603050405020304" pitchFamily="18" charset="0"/>
                        </a:rPr>
                        <a:t>Conception structurée</a:t>
                      </a:r>
                    </a:p>
                  </a:txBody>
                  <a:tcPr marL="68580" marR="68580" marT="0" marB="0"/>
                </a:tc>
                <a:tc>
                  <a:txBody>
                    <a:bodyPr/>
                    <a:lstStyle/>
                    <a:p>
                      <a:pPr marL="0" marR="0" rtl="0">
                        <a:lnSpc>
                          <a:spcPct val="107000"/>
                        </a:lnSpc>
                        <a:spcBef>
                          <a:spcPts val="0"/>
                        </a:spcBef>
                        <a:spcAft>
                          <a:spcPts val="0"/>
                        </a:spcAft>
                      </a:pPr>
                      <a:r>
                        <a:rPr lang="fr-FR" sz="1400" kern="1200">
                          <a:solidFill>
                            <a:srgbClr val="000000"/>
                          </a:solidFill>
                          <a:effectLst/>
                          <a:latin typeface="+mn-lt"/>
                          <a:ea typeface="+mn-ea"/>
                          <a:cs typeface="+mn-cs"/>
                        </a:rPr>
                        <a:t>Mettre en œuvre un schéma d'adressage de masque de sous-réseau à longueur variable.</a:t>
                      </a:r>
                    </a:p>
                  </a:txBody>
                  <a:tcPr marL="68580" marR="68580" marT="0" marB="0"/>
                </a:tc>
                <a:extLst>
                  <a:ext uri="{0D108BD9-81ED-4DB2-BD59-A6C34878D82A}">
                    <a16:rowId xmlns:a16="http://schemas.microsoft.com/office/drawing/2014/main" val="3818444524"/>
                  </a:ext>
                </a:extLst>
              </a:tr>
            </a:tbl>
          </a:graphicData>
        </a:graphic>
      </p:graphicFrame>
    </p:spTree>
    <p:custDataLst>
      <p:tags r:id="rId1"/>
    </p:custDataLst>
    <p:extLst>
      <p:ext uri="{BB962C8B-B14F-4D97-AF65-F5344CB8AC3E}">
        <p14:creationId xmlns:p14="http://schemas.microsoft.com/office/powerpoint/2010/main" val="3396600831"/>
      </p:ext>
    </p:extLst>
  </p:cSld>
  <p:clrMapOvr>
    <a:masterClrMapping/>
  </p:clrMapOvr>
  <p:transition spd="slow">
    <p:wip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598042" cy="929640"/>
          </a:xfrm>
        </p:spPr>
        <p:txBody>
          <a:bodyPr/>
          <a:lstStyle/>
          <a:p>
            <a:pPr rtl="0"/>
            <a:r>
              <a:rPr lang="fr-FR">
                <a:solidFill>
                  <a:schemeClr val="accent5">
                    <a:lumMod val="40000"/>
                    <a:lumOff val="60000"/>
                  </a:schemeClr>
                </a:solidFill>
              </a:rPr>
              <a:t>11.1 Structure de l'adresse IPv4</a:t>
            </a:r>
            <a:br>
              <a:rPr lang="en-US" dirty="0">
                <a:solidFill>
                  <a:schemeClr val="accent5">
                    <a:lumMod val="40000"/>
                    <a:lumOff val="60000"/>
                  </a:schemeClr>
                </a:solidFill>
              </a:rPr>
            </a:br>
            <a:endParaRPr lang="en-US" dirty="0">
              <a:solidFill>
                <a:schemeClr val="accent5">
                  <a:lumMod val="40000"/>
                  <a:lumOff val="60000"/>
                </a:schemeClr>
              </a:solidFill>
            </a:endParaRPr>
          </a:p>
        </p:txBody>
      </p:sp>
    </p:spTree>
    <p:custDataLst>
      <p:tags r:id="rId1"/>
    </p:custDataLst>
    <p:extLst>
      <p:ext uri="{BB962C8B-B14F-4D97-AF65-F5344CB8AC3E}">
        <p14:creationId xmlns:p14="http://schemas.microsoft.com/office/powerpoint/2010/main" val="673099643"/>
      </p:ext>
    </p:extLst>
  </p:cSld>
  <p:clrMapOvr>
    <a:masterClrMapping/>
  </p:clrMapOvr>
  <p:transition spd="slow">
    <p:wip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La structure d'une adresse IPv4</a:t>
            </a:r>
            <a:br>
              <a:rPr lang="en-US" dirty="0"/>
            </a:br>
            <a:r>
              <a:rPr lang="fr-FR" sz="2400"/>
              <a:t>Les parties réseau et hôte</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431971" y="855419"/>
            <a:ext cx="8280057" cy="2085744"/>
          </a:xfrm>
        </p:spPr>
        <p:txBody>
          <a:bodyPr/>
          <a:lstStyle/>
          <a:p>
            <a:pPr marL="342900" indent="-342900" algn="l" rtl="0">
              <a:buFont typeface="Arial" panose="020B0604020202020204" pitchFamily="34" charset="0"/>
              <a:buChar char="•"/>
            </a:pPr>
            <a:r>
              <a:rPr lang="fr-FR" sz="1600">
                <a:solidFill>
                  <a:srgbClr val="000000"/>
                </a:solidFill>
              </a:rPr>
              <a:t>Une adresse IPv4 est une adresse hiérarchique de 32 bits qui se compose d'une partie réseau et d'une partie hôte. </a:t>
            </a:r>
          </a:p>
          <a:p>
            <a:pPr marL="342900" indent="-342900" algn="l">
              <a:buFont typeface="Arial" panose="020B0604020202020204" pitchFamily="34" charset="0"/>
              <a:buChar char="•"/>
            </a:pPr>
            <a:endParaRPr lang="en-CA" sz="1600" dirty="0">
              <a:solidFill>
                <a:srgbClr val="000000"/>
              </a:solidFill>
            </a:endParaRPr>
          </a:p>
          <a:p>
            <a:pPr marL="342900" indent="-342900" algn="l" rtl="0">
              <a:buFont typeface="Arial" panose="020B0604020202020204" pitchFamily="34" charset="0"/>
              <a:buChar char="•"/>
            </a:pPr>
            <a:r>
              <a:rPr lang="fr-FR" sz="1600">
                <a:solidFill>
                  <a:srgbClr val="000000"/>
                </a:solidFill>
              </a:rPr>
              <a:t>Lorsque vous déterminez la partie réseau et la partie hôte, il est nécessaire d'examiner le flux de 32 bits.</a:t>
            </a:r>
          </a:p>
          <a:p>
            <a:pPr marL="342900" indent="-342900" algn="l" rtl="0">
              <a:buFont typeface="Arial" panose="020B0604020202020204" pitchFamily="34" charset="0"/>
              <a:buChar char="•"/>
            </a:pPr>
            <a:r>
              <a:rPr lang="fr-FR" sz="1600">
                <a:solidFill>
                  <a:srgbClr val="000000"/>
                </a:solidFill>
              </a:rPr>
              <a:t>Le masque de sous-réseau sert à déterminer la partie réseau d'une adresse IP. </a:t>
            </a:r>
          </a:p>
        </p:txBody>
      </p:sp>
      <p:pic>
        <p:nvPicPr>
          <p:cNvPr id="2" name="Picture 1">
            <a:extLst>
              <a:ext uri="{FF2B5EF4-FFF2-40B4-BE49-F238E27FC236}">
                <a16:creationId xmlns:a16="http://schemas.microsoft.com/office/drawing/2014/main" id="{45D4F014-EE3C-4707-828B-FA78C75DBDCD}"/>
              </a:ext>
            </a:extLst>
          </p:cNvPr>
          <p:cNvPicPr>
            <a:picLocks noChangeAspect="1"/>
          </p:cNvPicPr>
          <p:nvPr/>
        </p:nvPicPr>
        <p:blipFill>
          <a:blip r:embed="rId3"/>
          <a:stretch>
            <a:fillRect/>
          </a:stretch>
        </p:blipFill>
        <p:spPr>
          <a:xfrm>
            <a:off x="2050804" y="3066806"/>
            <a:ext cx="4457929" cy="1524078"/>
          </a:xfrm>
          <a:prstGeom prst="rect">
            <a:avLst/>
          </a:prstGeom>
        </p:spPr>
      </p:pic>
    </p:spTree>
    <p:extLst>
      <p:ext uri="{BB962C8B-B14F-4D97-AF65-F5344CB8AC3E}">
        <p14:creationId xmlns:p14="http://schemas.microsoft.com/office/powerpoint/2010/main" val="16710648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a:xfrm>
            <a:off x="1" y="50629"/>
            <a:ext cx="9144000" cy="757551"/>
          </a:xfrm>
        </p:spPr>
        <p:txBody>
          <a:bodyPr/>
          <a:lstStyle/>
          <a:p>
            <a:pPr rtl="0"/>
            <a:r>
              <a:rPr lang="fr-FR"/>
              <a:t>Contenu pédagogique de l'instructeur - Guide de planification du module 11</a:t>
            </a:r>
          </a:p>
        </p:txBody>
      </p:sp>
      <p:sp>
        <p:nvSpPr>
          <p:cNvPr id="4099" name="Rectangle 34"/>
          <p:cNvSpPr>
            <a:spLocks noGrp="1" noChangeArrowheads="1"/>
          </p:cNvSpPr>
          <p:nvPr>
            <p:ph idx="1"/>
          </p:nvPr>
        </p:nvSpPr>
        <p:spPr>
          <a:xfrm>
            <a:off x="145357" y="808179"/>
            <a:ext cx="8433035" cy="3773247"/>
          </a:xfrm>
        </p:spPr>
        <p:txBody>
          <a:bodyPr/>
          <a:lstStyle/>
          <a:p>
            <a:pPr marL="0" indent="0" rtl="0">
              <a:buNone/>
            </a:pPr>
            <a:r>
              <a:rPr lang="fr-FR"/>
              <a:t>Cette présentation PowerPoint est divisée en deux parties :</a:t>
            </a:r>
          </a:p>
          <a:p>
            <a:pPr rtl="0">
              <a:buFont typeface="Arial" panose="020B0604020202020204" pitchFamily="34" charset="0"/>
              <a:buChar char="•"/>
            </a:pPr>
            <a:r>
              <a:rPr lang="fr-FR"/>
              <a:t>Guide de planification de l'enseignant</a:t>
            </a:r>
          </a:p>
          <a:p>
            <a:pPr lvl="1" rtl="0"/>
            <a:r>
              <a:rPr lang="fr-FR"/>
              <a:t>Informations pour vous aider à vous familiariser avec le module</a:t>
            </a:r>
          </a:p>
          <a:p>
            <a:pPr lvl="1" rtl="0"/>
            <a:r>
              <a:rPr lang="fr-FR"/>
              <a:t>Outils pédagogiques</a:t>
            </a:r>
          </a:p>
          <a:p>
            <a:pPr rtl="0">
              <a:buFont typeface="Arial" panose="020B0604020202020204" pitchFamily="34" charset="0"/>
              <a:buChar char="•"/>
            </a:pPr>
            <a:r>
              <a:rPr lang="fr-FR"/>
              <a:t>Présentation en classe pour le formateur</a:t>
            </a:r>
          </a:p>
          <a:p>
            <a:pPr lvl="1" rtl="0"/>
            <a:r>
              <a:rPr lang="fr-FR"/>
              <a:t>Diapositives facultatives que vous pouvez utiliser en classe</a:t>
            </a:r>
          </a:p>
          <a:p>
            <a:pPr lvl="1" rtl="0"/>
            <a:r>
              <a:rPr lang="fr-FR"/>
              <a:t>Commence à la diapositive 15</a:t>
            </a:r>
          </a:p>
          <a:p>
            <a:pPr marL="142875" lvl="1" indent="0" algn="ctr" rtl="0">
              <a:buNone/>
            </a:pPr>
            <a:r>
              <a:rPr lang="fr-FR" sz="1600" b="1"/>
              <a:t>Remarque </a:t>
            </a:r>
            <a:r>
              <a:rPr lang="fr-FR" sz="1600"/>
              <a:t>: supprimez le guide de planification de cette présentation avant de la partager.</a:t>
            </a:r>
          </a:p>
          <a:p>
            <a:pPr marL="0" indent="0" rtl="0">
              <a:buNone/>
            </a:pPr>
            <a:r>
              <a:rPr lang="fr-FR" sz="1600" b="1">
                <a:solidFill>
                  <a:schemeClr val="accent4"/>
                </a:solidFill>
              </a:rPr>
              <a:t>Pour obtenir de l'aide et des ressources supplémentaires, consultez la page d'accueil de l'instructeur et les ressources du cours pour ce cours. Vous pouvez également visiter le site de développement professionnel sur netacad.com, la page Facebook officielle de Cisco Networking Academy ou le groupe FB Instructor Only.</a:t>
            </a:r>
          </a:p>
        </p:txBody>
      </p:sp>
    </p:spTree>
    <p:custDataLst>
      <p:tags r:id="rId1"/>
    </p:custDataLst>
    <p:extLst>
      <p:ext uri="{BB962C8B-B14F-4D97-AF65-F5344CB8AC3E}">
        <p14:creationId xmlns:p14="http://schemas.microsoft.com/office/powerpoint/2010/main" val="3599581950"/>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La structure d'une adresse IPv4</a:t>
            </a:r>
            <a:br>
              <a:rPr lang="en-US" dirty="0"/>
            </a:br>
            <a:r>
              <a:rPr lang="fr-FR" sz="2400"/>
              <a:t>Le masque de sous-réseau</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431971" y="855419"/>
            <a:ext cx="8280057" cy="731837"/>
          </a:xfrm>
        </p:spPr>
        <p:txBody>
          <a:bodyPr/>
          <a:lstStyle/>
          <a:p>
            <a:pPr marL="342900" indent="-342900" algn="l" rtl="0">
              <a:buFont typeface="Arial" panose="020B0604020202020204" pitchFamily="34" charset="0"/>
              <a:buChar char="•"/>
            </a:pPr>
            <a:r>
              <a:rPr lang="fr-FR" sz="1600">
                <a:solidFill>
                  <a:srgbClr val="000000"/>
                </a:solidFill>
              </a:rPr>
              <a:t>Pour identifier les parties réseau et hôte d'une adresse IPv4, chaque bit du masque de sous-réseau est comparé à l'adresse IPv4, de gauche à droite.</a:t>
            </a:r>
          </a:p>
          <a:p>
            <a:pPr marL="342900" indent="-342900" algn="l">
              <a:buFont typeface="Arial" panose="020B0604020202020204" pitchFamily="34" charset="0"/>
              <a:buChar char="•"/>
            </a:pPr>
            <a:endParaRPr lang="en-CA" sz="1600" dirty="0">
              <a:solidFill>
                <a:srgbClr val="000000"/>
              </a:solidFill>
            </a:endParaRPr>
          </a:p>
          <a:p>
            <a:pPr marL="342900" indent="-342900" algn="l">
              <a:buFont typeface="Arial" panose="020B0604020202020204" pitchFamily="34" charset="0"/>
              <a:buChar char="•"/>
            </a:pPr>
            <a:endParaRPr lang="en-CA" sz="1600" dirty="0">
              <a:solidFill>
                <a:srgbClr val="000000"/>
              </a:solidFill>
            </a:endParaRPr>
          </a:p>
          <a:p>
            <a:pPr marL="342900" indent="-342900" algn="l">
              <a:buFont typeface="Arial" panose="020B0604020202020204" pitchFamily="34" charset="0"/>
              <a:buChar char="•"/>
            </a:pPr>
            <a:endParaRPr lang="en-CA" sz="1600" dirty="0">
              <a:solidFill>
                <a:srgbClr val="000000"/>
              </a:solidFill>
            </a:endParaRPr>
          </a:p>
          <a:p>
            <a:pPr marL="342900" indent="-342900" algn="l">
              <a:buFont typeface="Arial" panose="020B0604020202020204" pitchFamily="34" charset="0"/>
              <a:buChar char="•"/>
            </a:pPr>
            <a:endParaRPr lang="en-CA" sz="1600" dirty="0">
              <a:solidFill>
                <a:srgbClr val="000000"/>
              </a:solidFill>
            </a:endParaRPr>
          </a:p>
          <a:p>
            <a:pPr marL="342900" indent="-342900" algn="l">
              <a:buFont typeface="Arial" panose="020B0604020202020204" pitchFamily="34" charset="0"/>
              <a:buChar char="•"/>
            </a:pPr>
            <a:endParaRPr lang="en-CA" sz="1600" dirty="0">
              <a:solidFill>
                <a:srgbClr val="000000"/>
              </a:solidFill>
            </a:endParaRPr>
          </a:p>
          <a:p>
            <a:pPr marL="342900" indent="-342900" algn="l">
              <a:buFont typeface="Arial" panose="020B0604020202020204" pitchFamily="34" charset="0"/>
              <a:buChar char="•"/>
            </a:pPr>
            <a:endParaRPr lang="en-CA" sz="1600" dirty="0">
              <a:solidFill>
                <a:srgbClr val="000000"/>
              </a:solidFill>
            </a:endParaRPr>
          </a:p>
          <a:p>
            <a:pPr marL="342900" indent="-342900" algn="l">
              <a:buFont typeface="Arial" panose="020B0604020202020204" pitchFamily="34" charset="0"/>
              <a:buChar char="•"/>
            </a:pPr>
            <a:endParaRPr lang="en-CA" sz="1600" dirty="0">
              <a:solidFill>
                <a:srgbClr val="000000"/>
              </a:solidFill>
            </a:endParaRPr>
          </a:p>
          <a:p>
            <a:pPr marL="342900" indent="-342900" algn="l">
              <a:buFont typeface="Arial" panose="020B0604020202020204" pitchFamily="34" charset="0"/>
              <a:buChar char="•"/>
            </a:pPr>
            <a:endParaRPr lang="en-CA" sz="1600" dirty="0">
              <a:solidFill>
                <a:srgbClr val="000000"/>
              </a:solidFill>
            </a:endParaRPr>
          </a:p>
        </p:txBody>
      </p:sp>
      <p:sp>
        <p:nvSpPr>
          <p:cNvPr id="5" name="Content Placeholder 3">
            <a:extLst>
              <a:ext uri="{FF2B5EF4-FFF2-40B4-BE49-F238E27FC236}">
                <a16:creationId xmlns:a16="http://schemas.microsoft.com/office/drawing/2014/main" id="{F127D040-EF9A-41B6-A2B0-0C5D87D85AC1}"/>
              </a:ext>
            </a:extLst>
          </p:cNvPr>
          <p:cNvSpPr txBox="1">
            <a:spLocks/>
          </p:cNvSpPr>
          <p:nvPr/>
        </p:nvSpPr>
        <p:spPr>
          <a:xfrm>
            <a:off x="431971" y="1684028"/>
            <a:ext cx="3031991" cy="1546852"/>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lang="en-US" sz="2000" b="0" i="0" kern="1200" baseline="0">
                <a:solidFill>
                  <a:schemeClr val="bg1"/>
                </a:solidFill>
                <a:latin typeface="+mn-lt"/>
                <a:ea typeface="ＭＳ Ｐゴシック" charset="0"/>
                <a:cs typeface="CiscoSans ExtraLight"/>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342900" indent="-342900" algn="l" rtl="0">
              <a:buFont typeface="Arial" panose="020B0604020202020204" pitchFamily="34" charset="0"/>
              <a:buChar char="•"/>
            </a:pPr>
            <a:r>
              <a:rPr lang="fr-FR" sz="1600">
                <a:solidFill>
                  <a:srgbClr val="000000"/>
                </a:solidFill>
              </a:rPr>
              <a:t>En réalité, le processus utilisé pour identifier la partie réseau et la partie hôte est appelé l'opération AND.</a:t>
            </a:r>
          </a:p>
          <a:p>
            <a:pPr marL="342900" indent="-342900" algn="l">
              <a:buFont typeface="Arial" panose="020B0604020202020204" pitchFamily="34" charset="0"/>
              <a:buChar char="•"/>
            </a:pPr>
            <a:endParaRPr lang="en-CA" sz="1600" dirty="0">
              <a:solidFill>
                <a:srgbClr val="000000"/>
              </a:solidFill>
            </a:endParaRPr>
          </a:p>
        </p:txBody>
      </p:sp>
      <p:pic>
        <p:nvPicPr>
          <p:cNvPr id="2" name="Picture 1">
            <a:extLst>
              <a:ext uri="{FF2B5EF4-FFF2-40B4-BE49-F238E27FC236}">
                <a16:creationId xmlns:a16="http://schemas.microsoft.com/office/drawing/2014/main" id="{82DA54EB-7DE0-40F0-802E-91DE00F2C9A7}"/>
              </a:ext>
            </a:extLst>
          </p:cNvPr>
          <p:cNvPicPr>
            <a:picLocks noChangeAspect="1"/>
          </p:cNvPicPr>
          <p:nvPr/>
        </p:nvPicPr>
        <p:blipFill>
          <a:blip r:embed="rId3"/>
          <a:stretch>
            <a:fillRect/>
          </a:stretch>
        </p:blipFill>
        <p:spPr>
          <a:xfrm>
            <a:off x="3874858" y="1710838"/>
            <a:ext cx="4470630" cy="2159111"/>
          </a:xfrm>
          <a:prstGeom prst="rect">
            <a:avLst/>
          </a:prstGeom>
          <a:ln>
            <a:solidFill>
              <a:srgbClr val="0070C0"/>
            </a:solidFill>
          </a:ln>
        </p:spPr>
      </p:pic>
    </p:spTree>
    <p:extLst>
      <p:ext uri="{BB962C8B-B14F-4D97-AF65-F5344CB8AC3E}">
        <p14:creationId xmlns:p14="http://schemas.microsoft.com/office/powerpoint/2010/main" val="32578506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La structure d'une adresse</a:t>
            </a:r>
            <a:br>
              <a:rPr lang="en-US" dirty="0"/>
            </a:br>
            <a:r>
              <a:rPr lang="fr-FR" sz="2400"/>
              <a:t>La longueur de préfixe</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431971" y="855419"/>
            <a:ext cx="8280057" cy="510802"/>
          </a:xfrm>
        </p:spPr>
        <p:txBody>
          <a:bodyPr/>
          <a:lstStyle/>
          <a:p>
            <a:pPr marL="342900" indent="-342900" algn="l" rtl="0">
              <a:buFont typeface="Arial" panose="020B0604020202020204" pitchFamily="34" charset="0"/>
              <a:buChar char="•"/>
            </a:pPr>
            <a:r>
              <a:rPr lang="fr-FR" sz="1600">
                <a:solidFill>
                  <a:srgbClr val="000000"/>
                </a:solidFill>
              </a:rPr>
              <a:t>Une longueur de préfixe est une méthode fastidieux d'exprimer une adresse de masque de sous-réseau.</a:t>
            </a:r>
          </a:p>
        </p:txBody>
      </p:sp>
      <p:sp>
        <p:nvSpPr>
          <p:cNvPr id="5" name="Content Placeholder 3">
            <a:extLst>
              <a:ext uri="{FF2B5EF4-FFF2-40B4-BE49-F238E27FC236}">
                <a16:creationId xmlns:a16="http://schemas.microsoft.com/office/drawing/2014/main" id="{121F958E-C237-4731-8453-C4FA21B38C3F}"/>
              </a:ext>
            </a:extLst>
          </p:cNvPr>
          <p:cNvSpPr txBox="1">
            <a:spLocks/>
          </p:cNvSpPr>
          <p:nvPr/>
        </p:nvSpPr>
        <p:spPr>
          <a:xfrm>
            <a:off x="431970" y="1447090"/>
            <a:ext cx="3376237"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lang="en-US" sz="2000" b="0" i="0" kern="1200" baseline="0">
                <a:solidFill>
                  <a:schemeClr val="bg1"/>
                </a:solidFill>
                <a:latin typeface="+mn-lt"/>
                <a:ea typeface="ＭＳ Ｐゴシック" charset="0"/>
                <a:cs typeface="CiscoSans ExtraLight"/>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342900" indent="-342900" algn="l" rtl="0">
              <a:buFont typeface="Arial" panose="020B0604020202020204" pitchFamily="34" charset="0"/>
              <a:buChar char="•"/>
            </a:pPr>
            <a:r>
              <a:rPr lang="fr-FR" sz="1600">
                <a:solidFill>
                  <a:srgbClr val="000000"/>
                </a:solidFill>
              </a:rPr>
              <a:t>En fait, la longueur de préfixe correspond au nombre de bits définis sur 1 dans le masque de sous-réseau. </a:t>
            </a:r>
          </a:p>
          <a:p>
            <a:pPr marL="342900" indent="-342900" algn="l">
              <a:buFont typeface="Arial" panose="020B0604020202020204" pitchFamily="34" charset="0"/>
              <a:buChar char="•"/>
            </a:pPr>
            <a:endParaRPr lang="en-CA" sz="1600" dirty="0">
              <a:solidFill>
                <a:srgbClr val="000000"/>
              </a:solidFill>
            </a:endParaRPr>
          </a:p>
          <a:p>
            <a:pPr marL="342900" indent="-342900" algn="l" rtl="0">
              <a:buFont typeface="Arial" panose="020B0604020202020204" pitchFamily="34" charset="0"/>
              <a:buChar char="•"/>
            </a:pPr>
            <a:r>
              <a:rPr lang="fr-FR" sz="1600">
                <a:solidFill>
                  <a:srgbClr val="000000"/>
                </a:solidFill>
              </a:rPr>
              <a:t>Elle est notée au moyen de la « notation de barre oblique », il suffit donc de compter le nombre de bits du masque de sous-réseau et d'y ajouter une barre oblique.</a:t>
            </a:r>
          </a:p>
        </p:txBody>
      </p:sp>
      <p:graphicFrame>
        <p:nvGraphicFramePr>
          <p:cNvPr id="2" name="Table 1">
            <a:extLst>
              <a:ext uri="{FF2B5EF4-FFF2-40B4-BE49-F238E27FC236}">
                <a16:creationId xmlns:a16="http://schemas.microsoft.com/office/drawing/2014/main" id="{F233CEE0-728D-4198-87F2-5E9774E181A6}"/>
              </a:ext>
            </a:extLst>
          </p:cNvPr>
          <p:cNvGraphicFramePr>
            <a:graphicFrameLocks noGrp="1"/>
          </p:cNvGraphicFramePr>
          <p:nvPr>
            <p:extLst>
              <p:ext uri="{D42A27DB-BD31-4B8C-83A1-F6EECF244321}">
                <p14:modId xmlns:p14="http://schemas.microsoft.com/office/powerpoint/2010/main" val="1207012623"/>
              </p:ext>
            </p:extLst>
          </p:nvPr>
        </p:nvGraphicFramePr>
        <p:xfrm>
          <a:off x="4046221" y="1366221"/>
          <a:ext cx="4762500" cy="3452000"/>
        </p:xfrm>
        <a:graphic>
          <a:graphicData uri="http://schemas.openxmlformats.org/drawingml/2006/table">
            <a:tbl>
              <a:tblPr firstRow="1" bandRow="1">
                <a:tableStyleId>{5C22544A-7EE6-4342-B048-85BDC9FD1C3A}</a:tableStyleId>
              </a:tblPr>
              <a:tblGrid>
                <a:gridCol w="1150619">
                  <a:extLst>
                    <a:ext uri="{9D8B030D-6E8A-4147-A177-3AD203B41FA5}">
                      <a16:colId xmlns:a16="http://schemas.microsoft.com/office/drawing/2014/main" val="2853717215"/>
                    </a:ext>
                  </a:extLst>
                </a:gridCol>
                <a:gridCol w="2628321">
                  <a:extLst>
                    <a:ext uri="{9D8B030D-6E8A-4147-A177-3AD203B41FA5}">
                      <a16:colId xmlns:a16="http://schemas.microsoft.com/office/drawing/2014/main" val="3859420295"/>
                    </a:ext>
                  </a:extLst>
                </a:gridCol>
                <a:gridCol w="983560">
                  <a:extLst>
                    <a:ext uri="{9D8B030D-6E8A-4147-A177-3AD203B41FA5}">
                      <a16:colId xmlns:a16="http://schemas.microsoft.com/office/drawing/2014/main" val="2152541703"/>
                    </a:ext>
                  </a:extLst>
                </a:gridCol>
              </a:tblGrid>
              <a:tr h="340940">
                <a:tc>
                  <a:txBody>
                    <a:bodyPr/>
                    <a:lstStyle/>
                    <a:p>
                      <a:pPr algn="l" rtl="0" fontAlgn="ctr"/>
                      <a:r>
                        <a:rPr lang="fr-FR" sz="1050" b="1">
                          <a:effectLst/>
                        </a:rPr>
                        <a:t>Masque de sous-réseau</a:t>
                      </a:r>
                    </a:p>
                  </a:txBody>
                  <a:tcPr marL="31750" marR="31750" marT="31750" marB="31750" anchor="ctr"/>
                </a:tc>
                <a:tc>
                  <a:txBody>
                    <a:bodyPr/>
                    <a:lstStyle/>
                    <a:p>
                      <a:pPr algn="l" rtl="0" fontAlgn="ctr"/>
                      <a:r>
                        <a:rPr lang="fr-FR" sz="1050" b="1">
                          <a:effectLst/>
                        </a:rPr>
                        <a:t>Adresse 32 bits</a:t>
                      </a:r>
                    </a:p>
                  </a:txBody>
                  <a:tcPr marL="31750" marR="31750" marT="31750" marB="31750" anchor="ctr"/>
                </a:tc>
                <a:tc>
                  <a:txBody>
                    <a:bodyPr/>
                    <a:lstStyle/>
                    <a:p>
                      <a:pPr algn="l" rtl="0" fontAlgn="ctr"/>
                      <a:r>
                        <a:rPr lang="fr-FR" sz="1050" b="1">
                          <a:effectLst/>
                        </a:rPr>
                        <a:t>Préfixe </a:t>
                      </a:r>
                    </a:p>
                    <a:p>
                      <a:pPr algn="l" rtl="0" fontAlgn="ctr"/>
                      <a:r>
                        <a:rPr lang="fr-FR" sz="1050" b="1">
                          <a:effectLst/>
                        </a:rPr>
                        <a:t>Longueur</a:t>
                      </a:r>
                    </a:p>
                  </a:txBody>
                  <a:tcPr marL="31750" marR="31750" marT="31750" marB="31750" anchor="ctr"/>
                </a:tc>
                <a:extLst>
                  <a:ext uri="{0D108BD9-81ED-4DB2-BD59-A6C34878D82A}">
                    <a16:rowId xmlns:a16="http://schemas.microsoft.com/office/drawing/2014/main" val="1617726287"/>
                  </a:ext>
                </a:extLst>
              </a:tr>
              <a:tr h="340940">
                <a:tc>
                  <a:txBody>
                    <a:bodyPr/>
                    <a:lstStyle/>
                    <a:p>
                      <a:pPr rtl="0" fontAlgn="ctr"/>
                      <a:r>
                        <a:rPr lang="fr-FR" sz="1000" b="0">
                          <a:effectLst/>
                        </a:rPr>
                        <a:t>255.0.0.0</a:t>
                      </a:r>
                    </a:p>
                  </a:txBody>
                  <a:tcPr marL="31750" marR="31750" marT="31750" marB="31750" anchor="ctr"/>
                </a:tc>
                <a:tc>
                  <a:txBody>
                    <a:bodyPr/>
                    <a:lstStyle/>
                    <a:p>
                      <a:pPr rtl="0" fontAlgn="ctr"/>
                      <a:r>
                        <a:rPr lang="fr-FR" sz="1000" b="0">
                          <a:effectLst/>
                        </a:rPr>
                        <a:t>11111111.00000000.00000000.00000000</a:t>
                      </a:r>
                    </a:p>
                  </a:txBody>
                  <a:tcPr marL="31750" marR="31750" marT="31750" marB="31750" anchor="ctr"/>
                </a:tc>
                <a:tc>
                  <a:txBody>
                    <a:bodyPr/>
                    <a:lstStyle/>
                    <a:p>
                      <a:pPr rtl="0" fontAlgn="ctr"/>
                      <a:r>
                        <a:rPr lang="fr-FR" sz="1000" b="0">
                          <a:effectLst/>
                        </a:rPr>
                        <a:t>/8</a:t>
                      </a:r>
                    </a:p>
                  </a:txBody>
                  <a:tcPr marL="31750" marR="31750" marT="31750" marB="31750" anchor="ctr"/>
                </a:tc>
                <a:extLst>
                  <a:ext uri="{0D108BD9-81ED-4DB2-BD59-A6C34878D82A}">
                    <a16:rowId xmlns:a16="http://schemas.microsoft.com/office/drawing/2014/main" val="3476665342"/>
                  </a:ext>
                </a:extLst>
              </a:tr>
              <a:tr h="340940">
                <a:tc>
                  <a:txBody>
                    <a:bodyPr/>
                    <a:lstStyle/>
                    <a:p>
                      <a:pPr rtl="0" fontAlgn="ctr"/>
                      <a:r>
                        <a:rPr lang="fr-FR" sz="1000" b="0">
                          <a:effectLst/>
                        </a:rPr>
                        <a:t>255.255.0.0</a:t>
                      </a:r>
                    </a:p>
                  </a:txBody>
                  <a:tcPr marL="31750" marR="31750" marT="31750" marB="31750" anchor="ctr"/>
                </a:tc>
                <a:tc>
                  <a:txBody>
                    <a:bodyPr/>
                    <a:lstStyle/>
                    <a:p>
                      <a:pPr rtl="0" fontAlgn="ctr"/>
                      <a:r>
                        <a:rPr lang="fr-FR" sz="1000" b="0">
                          <a:effectLst/>
                        </a:rPr>
                        <a:t>11111111.11111111.00000000.00000000</a:t>
                      </a:r>
                    </a:p>
                  </a:txBody>
                  <a:tcPr marL="31750" marR="31750" marT="31750" marB="31750" anchor="ctr"/>
                </a:tc>
                <a:tc>
                  <a:txBody>
                    <a:bodyPr/>
                    <a:lstStyle/>
                    <a:p>
                      <a:pPr rtl="0" fontAlgn="ctr"/>
                      <a:r>
                        <a:rPr lang="fr-FR" sz="1000" b="0">
                          <a:effectLst/>
                        </a:rPr>
                        <a:t>/16</a:t>
                      </a:r>
                    </a:p>
                  </a:txBody>
                  <a:tcPr marL="31750" marR="31750" marT="31750" marB="31750" anchor="ctr"/>
                </a:tc>
                <a:extLst>
                  <a:ext uri="{0D108BD9-81ED-4DB2-BD59-A6C34878D82A}">
                    <a16:rowId xmlns:a16="http://schemas.microsoft.com/office/drawing/2014/main" val="863355901"/>
                  </a:ext>
                </a:extLst>
              </a:tr>
              <a:tr h="340940">
                <a:tc>
                  <a:txBody>
                    <a:bodyPr/>
                    <a:lstStyle/>
                    <a:p>
                      <a:pPr rtl="0" fontAlgn="ctr"/>
                      <a:r>
                        <a:rPr lang="fr-FR" sz="1000" b="0">
                          <a:effectLst/>
                        </a:rPr>
                        <a:t>255.255.255.0</a:t>
                      </a:r>
                    </a:p>
                  </a:txBody>
                  <a:tcPr marL="31750" marR="31750" marT="31750" marB="31750" anchor="ctr"/>
                </a:tc>
                <a:tc>
                  <a:txBody>
                    <a:bodyPr/>
                    <a:lstStyle/>
                    <a:p>
                      <a:pPr rtl="0" fontAlgn="ctr"/>
                      <a:r>
                        <a:rPr lang="fr-FR" sz="1000" b="0">
                          <a:effectLst/>
                        </a:rPr>
                        <a:t>11111111.11111111.11111111.00000000</a:t>
                      </a:r>
                    </a:p>
                  </a:txBody>
                  <a:tcPr marL="31750" marR="31750" marT="31750" marB="31750" anchor="ctr"/>
                </a:tc>
                <a:tc>
                  <a:txBody>
                    <a:bodyPr/>
                    <a:lstStyle/>
                    <a:p>
                      <a:pPr rtl="0" fontAlgn="ctr"/>
                      <a:r>
                        <a:rPr lang="fr-FR" sz="1000" b="0">
                          <a:effectLst/>
                        </a:rPr>
                        <a:t>/24</a:t>
                      </a:r>
                    </a:p>
                  </a:txBody>
                  <a:tcPr marL="31750" marR="31750" marT="31750" marB="31750" anchor="ctr"/>
                </a:tc>
                <a:extLst>
                  <a:ext uri="{0D108BD9-81ED-4DB2-BD59-A6C34878D82A}">
                    <a16:rowId xmlns:a16="http://schemas.microsoft.com/office/drawing/2014/main" val="2609772987"/>
                  </a:ext>
                </a:extLst>
              </a:tr>
              <a:tr h="340940">
                <a:tc>
                  <a:txBody>
                    <a:bodyPr/>
                    <a:lstStyle/>
                    <a:p>
                      <a:pPr rtl="0" fontAlgn="ctr"/>
                      <a:r>
                        <a:rPr lang="fr-FR" sz="1000" b="0">
                          <a:effectLst/>
                        </a:rPr>
                        <a:t>255.255.255.128</a:t>
                      </a:r>
                    </a:p>
                  </a:txBody>
                  <a:tcPr marL="31750" marR="31750" marT="31750" marB="31750" anchor="ctr"/>
                </a:tc>
                <a:tc>
                  <a:txBody>
                    <a:bodyPr/>
                    <a:lstStyle/>
                    <a:p>
                      <a:pPr rtl="0" fontAlgn="ctr"/>
                      <a:r>
                        <a:rPr lang="fr-FR" sz="1000" b="0">
                          <a:effectLst/>
                        </a:rPr>
                        <a:t>11111111.111111.11111111.10000000</a:t>
                      </a:r>
                    </a:p>
                  </a:txBody>
                  <a:tcPr marL="31750" marR="31750" marT="31750" marB="31750" anchor="ctr"/>
                </a:tc>
                <a:tc>
                  <a:txBody>
                    <a:bodyPr/>
                    <a:lstStyle/>
                    <a:p>
                      <a:pPr rtl="0" fontAlgn="ctr"/>
                      <a:r>
                        <a:rPr lang="fr-FR" sz="1000" b="0">
                          <a:effectLst/>
                        </a:rPr>
                        <a:t>/25</a:t>
                      </a:r>
                    </a:p>
                  </a:txBody>
                  <a:tcPr marL="31750" marR="31750" marT="31750" marB="31750" anchor="ctr"/>
                </a:tc>
                <a:extLst>
                  <a:ext uri="{0D108BD9-81ED-4DB2-BD59-A6C34878D82A}">
                    <a16:rowId xmlns:a16="http://schemas.microsoft.com/office/drawing/2014/main" val="1362219286"/>
                  </a:ext>
                </a:extLst>
              </a:tr>
              <a:tr h="340940">
                <a:tc>
                  <a:txBody>
                    <a:bodyPr/>
                    <a:lstStyle/>
                    <a:p>
                      <a:pPr rtl="0" fontAlgn="ctr"/>
                      <a:r>
                        <a:rPr lang="fr-FR" sz="1000" b="0">
                          <a:effectLst/>
                        </a:rPr>
                        <a:t>255.255.255.192</a:t>
                      </a:r>
                    </a:p>
                  </a:txBody>
                  <a:tcPr marL="31750" marR="31750" marT="31750" marB="31750" anchor="ctr"/>
                </a:tc>
                <a:tc>
                  <a:txBody>
                    <a:bodyPr/>
                    <a:lstStyle/>
                    <a:p>
                      <a:pPr rtl="0" fontAlgn="ctr"/>
                      <a:r>
                        <a:rPr lang="fr-FR" sz="1000" b="0">
                          <a:effectLst/>
                        </a:rPr>
                        <a:t>11111111.11111111.11111111.11000000</a:t>
                      </a:r>
                    </a:p>
                  </a:txBody>
                  <a:tcPr marL="31750" marR="31750" marT="31750" marB="31750" anchor="ctr"/>
                </a:tc>
                <a:tc>
                  <a:txBody>
                    <a:bodyPr/>
                    <a:lstStyle/>
                    <a:p>
                      <a:pPr rtl="0" fontAlgn="ctr"/>
                      <a:r>
                        <a:rPr lang="fr-FR" sz="1000" b="0">
                          <a:effectLst/>
                        </a:rPr>
                        <a:t>/26</a:t>
                      </a:r>
                    </a:p>
                  </a:txBody>
                  <a:tcPr marL="31750" marR="31750" marT="31750" marB="31750" anchor="ctr"/>
                </a:tc>
                <a:extLst>
                  <a:ext uri="{0D108BD9-81ED-4DB2-BD59-A6C34878D82A}">
                    <a16:rowId xmlns:a16="http://schemas.microsoft.com/office/drawing/2014/main" val="2881816204"/>
                  </a:ext>
                </a:extLst>
              </a:tr>
              <a:tr h="340940">
                <a:tc>
                  <a:txBody>
                    <a:bodyPr/>
                    <a:lstStyle/>
                    <a:p>
                      <a:pPr rtl="0" fontAlgn="ctr"/>
                      <a:r>
                        <a:rPr lang="fr-FR" sz="1000" b="0">
                          <a:effectLst/>
                        </a:rPr>
                        <a:t>255.255.255.224</a:t>
                      </a:r>
                    </a:p>
                  </a:txBody>
                  <a:tcPr marL="31750" marR="31750" marT="31750" marB="31750" anchor="ctr"/>
                </a:tc>
                <a:tc>
                  <a:txBody>
                    <a:bodyPr/>
                    <a:lstStyle/>
                    <a:p>
                      <a:pPr rtl="0" fontAlgn="ctr"/>
                      <a:r>
                        <a:rPr lang="fr-FR" sz="1000" b="0">
                          <a:effectLst/>
                        </a:rPr>
                        <a:t>11111111.11111111.11111111.11100000</a:t>
                      </a:r>
                    </a:p>
                  </a:txBody>
                  <a:tcPr marL="31750" marR="31750" marT="31750" marB="31750" anchor="ctr"/>
                </a:tc>
                <a:tc>
                  <a:txBody>
                    <a:bodyPr/>
                    <a:lstStyle/>
                    <a:p>
                      <a:pPr rtl="0" fontAlgn="ctr"/>
                      <a:r>
                        <a:rPr lang="fr-FR" sz="1000" b="0">
                          <a:effectLst/>
                        </a:rPr>
                        <a:t>/27</a:t>
                      </a:r>
                    </a:p>
                  </a:txBody>
                  <a:tcPr marL="31750" marR="31750" marT="31750" marB="31750" anchor="ctr"/>
                </a:tc>
                <a:extLst>
                  <a:ext uri="{0D108BD9-81ED-4DB2-BD59-A6C34878D82A}">
                    <a16:rowId xmlns:a16="http://schemas.microsoft.com/office/drawing/2014/main" val="1859046036"/>
                  </a:ext>
                </a:extLst>
              </a:tr>
              <a:tr h="340940">
                <a:tc>
                  <a:txBody>
                    <a:bodyPr/>
                    <a:lstStyle/>
                    <a:p>
                      <a:pPr rtl="0" fontAlgn="ctr"/>
                      <a:r>
                        <a:rPr lang="fr-FR" sz="1000" b="0">
                          <a:effectLst/>
                        </a:rPr>
                        <a:t>255.255.255.240</a:t>
                      </a:r>
                    </a:p>
                  </a:txBody>
                  <a:tcPr marL="31750" marR="31750" marT="31750" marB="31750" anchor="ctr"/>
                </a:tc>
                <a:tc>
                  <a:txBody>
                    <a:bodyPr/>
                    <a:lstStyle/>
                    <a:p>
                      <a:pPr rtl="0" fontAlgn="ctr"/>
                      <a:r>
                        <a:rPr lang="fr-FR" sz="1000" b="0">
                          <a:effectLst/>
                        </a:rPr>
                        <a:t>11111111.11111111.11111111.11110000</a:t>
                      </a:r>
                    </a:p>
                  </a:txBody>
                  <a:tcPr marL="31750" marR="31750" marT="31750" marB="31750" anchor="ctr"/>
                </a:tc>
                <a:tc>
                  <a:txBody>
                    <a:bodyPr/>
                    <a:lstStyle/>
                    <a:p>
                      <a:pPr rtl="0" fontAlgn="ctr"/>
                      <a:r>
                        <a:rPr lang="fr-FR" sz="1000" b="0">
                          <a:effectLst/>
                        </a:rPr>
                        <a:t>/28</a:t>
                      </a:r>
                    </a:p>
                  </a:txBody>
                  <a:tcPr marL="31750" marR="31750" marT="31750" marB="31750" anchor="ctr"/>
                </a:tc>
                <a:extLst>
                  <a:ext uri="{0D108BD9-81ED-4DB2-BD59-A6C34878D82A}">
                    <a16:rowId xmlns:a16="http://schemas.microsoft.com/office/drawing/2014/main" val="2913653739"/>
                  </a:ext>
                </a:extLst>
              </a:tr>
              <a:tr h="340940">
                <a:tc>
                  <a:txBody>
                    <a:bodyPr/>
                    <a:lstStyle/>
                    <a:p>
                      <a:pPr rtl="0" fontAlgn="ctr"/>
                      <a:r>
                        <a:rPr lang="fr-FR" sz="1000" b="0">
                          <a:effectLst/>
                        </a:rPr>
                        <a:t>255.255.255.248</a:t>
                      </a:r>
                    </a:p>
                  </a:txBody>
                  <a:tcPr marL="31750" marR="31750" marT="31750" marB="31750" anchor="ctr"/>
                </a:tc>
                <a:tc>
                  <a:txBody>
                    <a:bodyPr/>
                    <a:lstStyle/>
                    <a:p>
                      <a:pPr rtl="0" fontAlgn="ctr"/>
                      <a:r>
                        <a:rPr lang="fr-FR" sz="1000" b="0">
                          <a:effectLst/>
                        </a:rPr>
                        <a:t>11111111.11111111.11111111.11111000</a:t>
                      </a:r>
                    </a:p>
                  </a:txBody>
                  <a:tcPr marL="31750" marR="31750" marT="31750" marB="31750" anchor="ctr"/>
                </a:tc>
                <a:tc>
                  <a:txBody>
                    <a:bodyPr/>
                    <a:lstStyle/>
                    <a:p>
                      <a:pPr rtl="0" fontAlgn="ctr"/>
                      <a:r>
                        <a:rPr lang="fr-FR" sz="1000" b="0">
                          <a:effectLst/>
                        </a:rPr>
                        <a:t>/29</a:t>
                      </a:r>
                    </a:p>
                  </a:txBody>
                  <a:tcPr marL="31750" marR="31750" marT="31750" marB="31750" anchor="ctr"/>
                </a:tc>
                <a:extLst>
                  <a:ext uri="{0D108BD9-81ED-4DB2-BD59-A6C34878D82A}">
                    <a16:rowId xmlns:a16="http://schemas.microsoft.com/office/drawing/2014/main" val="200304742"/>
                  </a:ext>
                </a:extLst>
              </a:tr>
              <a:tr h="340940">
                <a:tc>
                  <a:txBody>
                    <a:bodyPr/>
                    <a:lstStyle/>
                    <a:p>
                      <a:pPr rtl="0" fontAlgn="ctr"/>
                      <a:r>
                        <a:rPr lang="fr-FR" sz="1000" b="0">
                          <a:effectLst/>
                        </a:rPr>
                        <a:t>255.255.255.252</a:t>
                      </a:r>
                    </a:p>
                  </a:txBody>
                  <a:tcPr marL="31750" marR="31750" marT="31750" marB="31750" anchor="ctr"/>
                </a:tc>
                <a:tc>
                  <a:txBody>
                    <a:bodyPr/>
                    <a:lstStyle/>
                    <a:p>
                      <a:pPr rtl="0" fontAlgn="ctr"/>
                      <a:r>
                        <a:rPr lang="fr-FR" sz="1000" b="0">
                          <a:effectLst/>
                        </a:rPr>
                        <a:t>11111111.11111111.11111111.11111100</a:t>
                      </a:r>
                    </a:p>
                  </a:txBody>
                  <a:tcPr marL="31750" marR="31750" marT="31750" marB="31750" anchor="ctr"/>
                </a:tc>
                <a:tc>
                  <a:txBody>
                    <a:bodyPr/>
                    <a:lstStyle/>
                    <a:p>
                      <a:pPr rtl="0" fontAlgn="ctr"/>
                      <a:r>
                        <a:rPr lang="fr-FR" sz="1000" b="0">
                          <a:effectLst/>
                        </a:rPr>
                        <a:t>/30</a:t>
                      </a:r>
                    </a:p>
                  </a:txBody>
                  <a:tcPr marL="31750" marR="31750" marT="31750" marB="31750" anchor="ctr"/>
                </a:tc>
                <a:extLst>
                  <a:ext uri="{0D108BD9-81ED-4DB2-BD59-A6C34878D82A}">
                    <a16:rowId xmlns:a16="http://schemas.microsoft.com/office/drawing/2014/main" val="235243754"/>
                  </a:ext>
                </a:extLst>
              </a:tr>
            </a:tbl>
          </a:graphicData>
        </a:graphic>
      </p:graphicFrame>
    </p:spTree>
    <p:extLst>
      <p:ext uri="{BB962C8B-B14F-4D97-AF65-F5344CB8AC3E}">
        <p14:creationId xmlns:p14="http://schemas.microsoft.com/office/powerpoint/2010/main" val="31523528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Structure d'adresse IPv4</a:t>
            </a:r>
            <a:br>
              <a:rPr lang="en-US" dirty="0"/>
            </a:br>
            <a:r>
              <a:rPr lang="fr-FR" sz="2400"/>
              <a:t>Détermination du réseau: AND (ET) logique</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431971" y="855419"/>
            <a:ext cx="8280057" cy="1522021"/>
          </a:xfrm>
        </p:spPr>
        <p:txBody>
          <a:bodyPr/>
          <a:lstStyle/>
          <a:p>
            <a:pPr marL="342900" indent="-342900" algn="l" rtl="0">
              <a:buFont typeface="Arial" panose="020B0604020202020204" pitchFamily="34" charset="0"/>
              <a:buChar char="•"/>
            </a:pPr>
            <a:r>
              <a:rPr lang="fr-FR" sz="1600">
                <a:solidFill>
                  <a:srgbClr val="000000"/>
                </a:solidFill>
              </a:rPr>
              <a:t>Une opération logique AND est utilisée pour déterminer l'adresse réseau.</a:t>
            </a:r>
          </a:p>
          <a:p>
            <a:pPr marL="415985" lvl="1" indent="-342900" rtl="0">
              <a:buFont typeface="Arial" panose="020B0604020202020204" pitchFamily="34" charset="0"/>
              <a:buChar char="•"/>
            </a:pPr>
            <a:r>
              <a:rPr lang="fr-FR">
                <a:solidFill>
                  <a:srgbClr val="000000"/>
                </a:solidFill>
              </a:rPr>
              <a:t>Le AND (ET) logique est la comparaison de deux bits où un 1 AND (ET) 1 produit un 1 et toutes les autres combinaisons produisent un 0.</a:t>
            </a:r>
          </a:p>
          <a:p>
            <a:pPr marL="415985" lvl="1" indent="-342900" rtl="0">
              <a:buFont typeface="Arial" panose="020B0604020202020204" pitchFamily="34" charset="0"/>
              <a:buChar char="•"/>
            </a:pPr>
            <a:r>
              <a:rPr lang="fr-FR">
                <a:solidFill>
                  <a:srgbClr val="000000"/>
                </a:solidFill>
              </a:rPr>
              <a:t>1 AND 1 = 1, 0 AND 1 = 0, 1 AND 0 = 0, 0 AND 0 = 0</a:t>
            </a:r>
          </a:p>
          <a:p>
            <a:pPr marL="415985" lvl="1" indent="-342900" rtl="0">
              <a:buFont typeface="Arial" panose="020B0604020202020204" pitchFamily="34" charset="0"/>
              <a:buChar char="•"/>
            </a:pPr>
            <a:r>
              <a:rPr lang="fr-FR">
                <a:solidFill>
                  <a:srgbClr val="000000"/>
                </a:solidFill>
              </a:rPr>
              <a:t>1 = Vrai et 0 = Faux</a:t>
            </a:r>
          </a:p>
        </p:txBody>
      </p:sp>
      <p:sp>
        <p:nvSpPr>
          <p:cNvPr id="5" name="Content Placeholder 3">
            <a:extLst>
              <a:ext uri="{FF2B5EF4-FFF2-40B4-BE49-F238E27FC236}">
                <a16:creationId xmlns:a16="http://schemas.microsoft.com/office/drawing/2014/main" id="{3528EAA4-4ECB-4719-8E9E-7DE8051ABB69}"/>
              </a:ext>
            </a:extLst>
          </p:cNvPr>
          <p:cNvSpPr txBox="1">
            <a:spLocks/>
          </p:cNvSpPr>
          <p:nvPr/>
        </p:nvSpPr>
        <p:spPr>
          <a:xfrm>
            <a:off x="431971" y="2483539"/>
            <a:ext cx="3849573" cy="1987652"/>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lang="en-US" sz="2000" b="0" i="0" kern="1200" baseline="0">
                <a:solidFill>
                  <a:schemeClr val="bg1"/>
                </a:solidFill>
                <a:latin typeface="+mn-lt"/>
                <a:ea typeface="ＭＳ Ｐゴシック" charset="0"/>
                <a:cs typeface="CiscoSans ExtraLight"/>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342900" indent="-342900" algn="l" rtl="0">
              <a:buFont typeface="Arial" panose="020B0604020202020204" pitchFamily="34" charset="0"/>
              <a:buChar char="•"/>
            </a:pPr>
            <a:r>
              <a:rPr lang="fr-FR" sz="1600">
                <a:solidFill>
                  <a:srgbClr val="000000"/>
                </a:solidFill>
              </a:rPr>
              <a:t>Pour identifier l'adresse réseau , l'adresse IPv4 d'un hôte est soumise bit par bit à l'opération AND de manière logique avec le masque de sous-réseau</a:t>
            </a:r>
          </a:p>
          <a:p>
            <a:pPr marL="342900" indent="-342900" algn="l">
              <a:buFont typeface="Arial" panose="020B0604020202020204" pitchFamily="34" charset="0"/>
              <a:buChar char="•"/>
            </a:pPr>
            <a:endParaRPr lang="en-CA" sz="1600" dirty="0">
              <a:solidFill>
                <a:srgbClr val="000000"/>
              </a:solidFill>
            </a:endParaRPr>
          </a:p>
        </p:txBody>
      </p:sp>
      <p:pic>
        <p:nvPicPr>
          <p:cNvPr id="2" name="Picture 1">
            <a:extLst>
              <a:ext uri="{FF2B5EF4-FFF2-40B4-BE49-F238E27FC236}">
                <a16:creationId xmlns:a16="http://schemas.microsoft.com/office/drawing/2014/main" id="{9F2917F7-70A6-4627-8200-4118CE19CA50}"/>
              </a:ext>
            </a:extLst>
          </p:cNvPr>
          <p:cNvPicPr>
            <a:picLocks noChangeAspect="1"/>
          </p:cNvPicPr>
          <p:nvPr/>
        </p:nvPicPr>
        <p:blipFill>
          <a:blip r:embed="rId3"/>
          <a:stretch>
            <a:fillRect/>
          </a:stretch>
        </p:blipFill>
        <p:spPr>
          <a:xfrm>
            <a:off x="4381158" y="2377440"/>
            <a:ext cx="4534133" cy="1987652"/>
          </a:xfrm>
          <a:prstGeom prst="rect">
            <a:avLst/>
          </a:prstGeom>
        </p:spPr>
      </p:pic>
    </p:spTree>
    <p:extLst>
      <p:ext uri="{BB962C8B-B14F-4D97-AF65-F5344CB8AC3E}">
        <p14:creationId xmlns:p14="http://schemas.microsoft.com/office/powerpoint/2010/main" val="26870047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La structure d'une adresse IPv4</a:t>
            </a:r>
            <a:br>
              <a:rPr lang="en-US" dirty="0"/>
            </a:br>
            <a:r>
              <a:rPr lang="fr-FR" sz="2400"/>
              <a:t>Démonstration vidéo - réseau, hôte et adresses de diffusion</a:t>
            </a:r>
          </a:p>
        </p:txBody>
      </p:sp>
      <p:sp>
        <p:nvSpPr>
          <p:cNvPr id="6" name="Content Placeholder 3">
            <a:extLst>
              <a:ext uri="{FF2B5EF4-FFF2-40B4-BE49-F238E27FC236}">
                <a16:creationId xmlns:a16="http://schemas.microsoft.com/office/drawing/2014/main" id="{201ED4EE-A438-4923-8A5A-4E8EDE0D676B}"/>
              </a:ext>
            </a:extLst>
          </p:cNvPr>
          <p:cNvSpPr txBox="1">
            <a:spLocks/>
          </p:cNvSpPr>
          <p:nvPr/>
        </p:nvSpPr>
        <p:spPr>
          <a:xfrm>
            <a:off x="431971" y="864846"/>
            <a:ext cx="8280057" cy="1522021"/>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lang="en-US" sz="2000" b="0" i="0" kern="1200" baseline="0">
                <a:solidFill>
                  <a:schemeClr val="bg1"/>
                </a:solidFill>
                <a:latin typeface="+mn-lt"/>
                <a:ea typeface="ＭＳ Ｐゴシック" charset="0"/>
                <a:cs typeface="CiscoSans ExtraLight"/>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0" indent="0" algn="l" rtl="0"/>
            <a:r>
              <a:rPr lang="fr-FR" sz="1600">
                <a:solidFill>
                  <a:srgbClr val="000000"/>
                </a:solidFill>
              </a:rPr>
              <a:t>Cette vidéo présentera les points suivants :</a:t>
            </a:r>
          </a:p>
          <a:p>
            <a:pPr marL="342900" indent="-342900" algn="l" rtl="0">
              <a:buFont typeface="Arial" panose="020B0604020202020204" pitchFamily="34" charset="0"/>
              <a:buChar char="•"/>
            </a:pPr>
            <a:r>
              <a:rPr lang="fr-FR" sz="1600">
                <a:solidFill>
                  <a:srgbClr val="000000"/>
                </a:solidFill>
              </a:rPr>
              <a:t>Adresse réseau</a:t>
            </a:r>
          </a:p>
          <a:p>
            <a:pPr marL="342900" indent="-342900" algn="l" rtl="0">
              <a:buFont typeface="Arial" panose="020B0604020202020204" pitchFamily="34" charset="0"/>
              <a:buChar char="•"/>
            </a:pPr>
            <a:r>
              <a:rPr lang="fr-FR" sz="1600">
                <a:solidFill>
                  <a:srgbClr val="000000"/>
                </a:solidFill>
              </a:rPr>
              <a:t>Adresse de diffusion</a:t>
            </a:r>
          </a:p>
          <a:p>
            <a:pPr marL="342900" indent="-342900" algn="l" rtl="0">
              <a:buFont typeface="Arial" panose="020B0604020202020204" pitchFamily="34" charset="0"/>
              <a:buChar char="•"/>
            </a:pPr>
            <a:r>
              <a:rPr lang="fr-FR" sz="1600">
                <a:solidFill>
                  <a:srgbClr val="000000"/>
                </a:solidFill>
              </a:rPr>
              <a:t>Première hôte utilisable</a:t>
            </a:r>
          </a:p>
          <a:p>
            <a:pPr marL="342900" indent="-342900" algn="l" rtl="0">
              <a:buFont typeface="Arial" panose="020B0604020202020204" pitchFamily="34" charset="0"/>
              <a:buChar char="•"/>
            </a:pPr>
            <a:r>
              <a:rPr lang="fr-FR" sz="1600">
                <a:solidFill>
                  <a:srgbClr val="000000"/>
                </a:solidFill>
              </a:rPr>
              <a:t>Dernière hôte utilisable</a:t>
            </a:r>
          </a:p>
        </p:txBody>
      </p:sp>
    </p:spTree>
    <p:extLst>
      <p:ext uri="{BB962C8B-B14F-4D97-AF65-F5344CB8AC3E}">
        <p14:creationId xmlns:p14="http://schemas.microsoft.com/office/powerpoint/2010/main" val="29222281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La structure d'une adresse IPv4</a:t>
            </a:r>
            <a:br>
              <a:rPr lang="en-US" dirty="0"/>
            </a:br>
            <a:r>
              <a:rPr lang="fr-FR" sz="2400"/>
              <a:t>Adresses réseau, d'hôte et de diffusion</a:t>
            </a:r>
          </a:p>
        </p:txBody>
      </p:sp>
      <p:pic>
        <p:nvPicPr>
          <p:cNvPr id="2" name="Picture 1">
            <a:extLst>
              <a:ext uri="{FF2B5EF4-FFF2-40B4-BE49-F238E27FC236}">
                <a16:creationId xmlns:a16="http://schemas.microsoft.com/office/drawing/2014/main" id="{AAC2E9A2-7F9F-404A-B632-433B3DD70A30}"/>
              </a:ext>
            </a:extLst>
          </p:cNvPr>
          <p:cNvPicPr>
            <a:picLocks noChangeAspect="1"/>
          </p:cNvPicPr>
          <p:nvPr/>
        </p:nvPicPr>
        <p:blipFill>
          <a:blip r:embed="rId3"/>
          <a:stretch>
            <a:fillRect/>
          </a:stretch>
        </p:blipFill>
        <p:spPr>
          <a:xfrm>
            <a:off x="431971" y="2222298"/>
            <a:ext cx="2898633" cy="1607424"/>
          </a:xfrm>
          <a:prstGeom prst="rect">
            <a:avLst/>
          </a:prstGeom>
        </p:spPr>
      </p:pic>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431971" y="855419"/>
            <a:ext cx="5667615" cy="1328383"/>
          </a:xfrm>
        </p:spPr>
        <p:txBody>
          <a:bodyPr/>
          <a:lstStyle/>
          <a:p>
            <a:pPr marL="342900" indent="-342900" algn="l" rtl="0">
              <a:buFont typeface="Arial" panose="020B0604020202020204" pitchFamily="34" charset="0"/>
              <a:buChar char="•"/>
            </a:pPr>
            <a:r>
              <a:rPr lang="fr-FR" sz="1600">
                <a:solidFill>
                  <a:srgbClr val="000000"/>
                </a:solidFill>
              </a:rPr>
              <a:t>Au sein de chaque réseau se trouvent trois types d'adresses IP:</a:t>
            </a:r>
          </a:p>
          <a:p>
            <a:pPr marL="415985" lvl="1" indent="-342900" rtl="0">
              <a:buFont typeface="Arial" panose="020B0604020202020204" pitchFamily="34" charset="0"/>
              <a:buChar char="•"/>
            </a:pPr>
            <a:r>
              <a:rPr lang="fr-FR">
                <a:solidFill>
                  <a:srgbClr val="000000"/>
                </a:solidFill>
              </a:rPr>
              <a:t>Adresse réseau</a:t>
            </a:r>
          </a:p>
          <a:p>
            <a:pPr marL="415985" lvl="1" indent="-342900" rtl="0">
              <a:buFont typeface="Arial" panose="020B0604020202020204" pitchFamily="34" charset="0"/>
              <a:buChar char="•"/>
            </a:pPr>
            <a:r>
              <a:rPr lang="fr-FR">
                <a:solidFill>
                  <a:srgbClr val="000000"/>
                </a:solidFill>
              </a:rPr>
              <a:t>Adresses d'hôtes</a:t>
            </a:r>
          </a:p>
          <a:p>
            <a:pPr marL="415985" lvl="1" indent="-342900" rtl="0">
              <a:buFont typeface="Arial" panose="020B0604020202020204" pitchFamily="34" charset="0"/>
              <a:buChar char="•"/>
            </a:pPr>
            <a:r>
              <a:rPr lang="fr-FR">
                <a:solidFill>
                  <a:srgbClr val="000000"/>
                </a:solidFill>
              </a:rPr>
              <a:t>Adresse de diffusion</a:t>
            </a:r>
          </a:p>
        </p:txBody>
      </p:sp>
      <p:graphicFrame>
        <p:nvGraphicFramePr>
          <p:cNvPr id="6" name="Table 5">
            <a:extLst>
              <a:ext uri="{FF2B5EF4-FFF2-40B4-BE49-F238E27FC236}">
                <a16:creationId xmlns:a16="http://schemas.microsoft.com/office/drawing/2014/main" id="{663C58AD-E4FB-4E6F-A2AA-5493C4001BAD}"/>
              </a:ext>
            </a:extLst>
          </p:cNvPr>
          <p:cNvGraphicFramePr>
            <a:graphicFrameLocks noGrp="1"/>
          </p:cNvGraphicFramePr>
          <p:nvPr>
            <p:extLst>
              <p:ext uri="{D42A27DB-BD31-4B8C-83A1-F6EECF244321}">
                <p14:modId xmlns:p14="http://schemas.microsoft.com/office/powerpoint/2010/main" val="1207636514"/>
              </p:ext>
            </p:extLst>
          </p:nvPr>
        </p:nvGraphicFramePr>
        <p:xfrm>
          <a:off x="3512820" y="2247024"/>
          <a:ext cx="5494020" cy="2237740"/>
        </p:xfrm>
        <a:graphic>
          <a:graphicData uri="http://schemas.openxmlformats.org/drawingml/2006/table">
            <a:tbl>
              <a:tblPr firstRow="1" bandRow="1">
                <a:tableStyleId>{5C22544A-7EE6-4342-B048-85BDC9FD1C3A}</a:tableStyleId>
              </a:tblPr>
              <a:tblGrid>
                <a:gridCol w="1363980">
                  <a:extLst>
                    <a:ext uri="{9D8B030D-6E8A-4147-A177-3AD203B41FA5}">
                      <a16:colId xmlns:a16="http://schemas.microsoft.com/office/drawing/2014/main" val="6951079"/>
                    </a:ext>
                  </a:extLst>
                </a:gridCol>
                <a:gridCol w="2461260">
                  <a:extLst>
                    <a:ext uri="{9D8B030D-6E8A-4147-A177-3AD203B41FA5}">
                      <a16:colId xmlns:a16="http://schemas.microsoft.com/office/drawing/2014/main" val="3669600987"/>
                    </a:ext>
                  </a:extLst>
                </a:gridCol>
                <a:gridCol w="822960">
                  <a:extLst>
                    <a:ext uri="{9D8B030D-6E8A-4147-A177-3AD203B41FA5}">
                      <a16:colId xmlns:a16="http://schemas.microsoft.com/office/drawing/2014/main" val="1195186617"/>
                    </a:ext>
                  </a:extLst>
                </a:gridCol>
                <a:gridCol w="845820">
                  <a:extLst>
                    <a:ext uri="{9D8B030D-6E8A-4147-A177-3AD203B41FA5}">
                      <a16:colId xmlns:a16="http://schemas.microsoft.com/office/drawing/2014/main" val="3408647017"/>
                    </a:ext>
                  </a:extLst>
                </a:gridCol>
              </a:tblGrid>
              <a:tr h="370840">
                <a:tc>
                  <a:txBody>
                    <a:bodyPr/>
                    <a:lstStyle/>
                    <a:p>
                      <a:endParaRPr lang="en-CA" sz="1200" dirty="0"/>
                    </a:p>
                  </a:txBody>
                  <a:tcPr marL="31750" marR="31750" marT="31750" marB="31750" anchor="ctr">
                    <a:noFill/>
                  </a:tcPr>
                </a:tc>
                <a:tc>
                  <a:txBody>
                    <a:bodyPr/>
                    <a:lstStyle/>
                    <a:p>
                      <a:pPr algn="ctr" rtl="0" fontAlgn="ctr"/>
                      <a:r>
                        <a:rPr lang="fr-FR" sz="1050" b="1">
                          <a:effectLst/>
                        </a:rPr>
                        <a:t>Partie réseau</a:t>
                      </a:r>
                    </a:p>
                  </a:txBody>
                  <a:tcPr marL="31750" marR="31750" marT="31750" marB="31750" anchor="ctr"/>
                </a:tc>
                <a:tc>
                  <a:txBody>
                    <a:bodyPr/>
                    <a:lstStyle/>
                    <a:p>
                      <a:pPr algn="ctr" rtl="0" fontAlgn="ctr"/>
                      <a:r>
                        <a:rPr lang="fr-FR" sz="1050" b="1">
                          <a:effectLst/>
                        </a:rPr>
                        <a:t>Partie hôte</a:t>
                      </a:r>
                    </a:p>
                  </a:txBody>
                  <a:tcPr marL="31750" marR="31750" marT="31750" marB="31750" anchor="ctr"/>
                </a:tc>
                <a:tc>
                  <a:txBody>
                    <a:bodyPr/>
                    <a:lstStyle/>
                    <a:p>
                      <a:pPr algn="ctr" rtl="0" fontAlgn="ctr"/>
                      <a:r>
                        <a:rPr lang="fr-FR" sz="1050" b="1">
                          <a:effectLst/>
                        </a:rPr>
                        <a:t>Bits d'hôte</a:t>
                      </a:r>
                    </a:p>
                  </a:txBody>
                  <a:tcPr marL="31750" marR="31750" marT="31750" marB="31750" anchor="ctr"/>
                </a:tc>
                <a:extLst>
                  <a:ext uri="{0D108BD9-81ED-4DB2-BD59-A6C34878D82A}">
                    <a16:rowId xmlns:a16="http://schemas.microsoft.com/office/drawing/2014/main" val="1417013316"/>
                  </a:ext>
                </a:extLst>
              </a:tr>
              <a:tr h="370840">
                <a:tc>
                  <a:txBody>
                    <a:bodyPr/>
                    <a:lstStyle/>
                    <a:p>
                      <a:pPr rtl="0" fontAlgn="ctr"/>
                      <a:r>
                        <a:rPr lang="fr-FR" sz="1000" b="0">
                          <a:effectLst/>
                        </a:rPr>
                        <a:t>Masque de sous-réseau .</a:t>
                      </a:r>
                    </a:p>
                    <a:p>
                      <a:pPr rtl="0" fontAlgn="ctr"/>
                      <a:r>
                        <a:rPr lang="fr-FR" sz="1000" b="1">
                          <a:effectLst/>
                        </a:rPr>
                        <a:t>255.255.255.</a:t>
                      </a:r>
                      <a:r>
                        <a:rPr lang="fr-FR" sz="1000" b="0">
                          <a:effectLst/>
                        </a:rPr>
                        <a:t>0 or </a:t>
                      </a:r>
                      <a:r>
                        <a:rPr lang="fr-FR" sz="1000" b="1">
                          <a:effectLst/>
                        </a:rPr>
                        <a:t>/24</a:t>
                      </a:r>
                    </a:p>
                  </a:txBody>
                  <a:tcPr marL="31750" marR="31750" marT="31750" marB="31750" anchor="ctr"/>
                </a:tc>
                <a:tc>
                  <a:txBody>
                    <a:bodyPr/>
                    <a:lstStyle/>
                    <a:p>
                      <a:pPr algn="ctr" rtl="0" fontAlgn="ctr"/>
                      <a:r>
                        <a:rPr lang="fr-FR" sz="1000" b="0">
                          <a:effectLst/>
                          <a:latin typeface="Courier New" panose="02070309020205020404" pitchFamily="49" charset="0"/>
                          <a:cs typeface="Courier New" panose="02070309020205020404" pitchFamily="49" charset="0"/>
                        </a:rPr>
                        <a:t>255 255 255</a:t>
                      </a:r>
                      <a:br>
                        <a:rPr lang="en-CA" sz="1000" b="0" dirty="0">
                          <a:effectLst/>
                          <a:latin typeface="Courier New" panose="02070309020205020404" pitchFamily="49" charset="0"/>
                          <a:cs typeface="Courier New" panose="02070309020205020404" pitchFamily="49" charset="0"/>
                        </a:rPr>
                      </a:br>
                      <a:r>
                        <a:rPr lang="fr-FR" sz="1000" b="0">
                          <a:effectLst/>
                          <a:latin typeface="Courier New" panose="02070309020205020404" pitchFamily="49" charset="0"/>
                          <a:cs typeface="Courier New" panose="02070309020205020404" pitchFamily="49" charset="0"/>
                        </a:rPr>
                        <a:t>11111111 111111 111111</a:t>
                      </a:r>
                    </a:p>
                  </a:txBody>
                  <a:tcPr marL="31750" marR="31750" marT="31750" marB="31750" anchor="ctr"/>
                </a:tc>
                <a:tc>
                  <a:txBody>
                    <a:bodyPr/>
                    <a:lstStyle/>
                    <a:p>
                      <a:pPr algn="ctr" rtl="0" fontAlgn="ctr"/>
                      <a:r>
                        <a:rPr lang="fr-FR" sz="1000" b="0">
                          <a:effectLst/>
                          <a:latin typeface="Courier New" panose="02070309020205020404" pitchFamily="49" charset="0"/>
                          <a:cs typeface="Courier New" panose="02070309020205020404" pitchFamily="49" charset="0"/>
                        </a:rPr>
                        <a:t>0</a:t>
                      </a:r>
                      <a:br>
                        <a:rPr lang="en-CA" sz="1000" b="0" dirty="0">
                          <a:effectLst/>
                          <a:latin typeface="Courier New" panose="02070309020205020404" pitchFamily="49" charset="0"/>
                          <a:cs typeface="Courier New" panose="02070309020205020404" pitchFamily="49" charset="0"/>
                        </a:rPr>
                      </a:br>
                      <a:r>
                        <a:rPr lang="fr-FR" sz="1000" b="0">
                          <a:effectLst/>
                          <a:latin typeface="Courier New" panose="02070309020205020404" pitchFamily="49" charset="0"/>
                          <a:cs typeface="Courier New" panose="02070309020205020404" pitchFamily="49" charset="0"/>
                        </a:rPr>
                        <a:t>00000000</a:t>
                      </a:r>
                    </a:p>
                  </a:txBody>
                  <a:tcPr marL="31750" marR="31750" marT="31750" marB="31750" anchor="ctr"/>
                </a:tc>
                <a:tc>
                  <a:txBody>
                    <a:bodyPr/>
                    <a:lstStyle/>
                    <a:p>
                      <a:pPr fontAlgn="ctr"/>
                      <a:endParaRPr lang="en-CA" sz="1000" b="0" dirty="0">
                        <a:effectLst/>
                      </a:endParaRPr>
                    </a:p>
                  </a:txBody>
                  <a:tcPr marL="31750" marR="31750" marT="31750" marB="31750" anchor="ctr"/>
                </a:tc>
                <a:extLst>
                  <a:ext uri="{0D108BD9-81ED-4DB2-BD59-A6C34878D82A}">
                    <a16:rowId xmlns:a16="http://schemas.microsoft.com/office/drawing/2014/main" val="4212010678"/>
                  </a:ext>
                </a:extLst>
              </a:tr>
              <a:tr h="370840">
                <a:tc>
                  <a:txBody>
                    <a:bodyPr/>
                    <a:lstStyle/>
                    <a:p>
                      <a:pPr rtl="0" fontAlgn="ctr"/>
                      <a:r>
                        <a:rPr lang="fr-FR" sz="1000" b="0">
                          <a:effectLst/>
                        </a:rPr>
                        <a:t>Adresse réseau </a:t>
                      </a:r>
                    </a:p>
                    <a:p>
                      <a:pPr rtl="0" fontAlgn="ctr"/>
                      <a:r>
                        <a:rPr lang="fr-FR" sz="1000" b="1">
                          <a:effectLst/>
                        </a:rPr>
                        <a:t>192.168.10.</a:t>
                      </a:r>
                      <a:r>
                        <a:rPr lang="fr-FR" sz="1000" b="0">
                          <a:effectLst/>
                        </a:rPr>
                        <a:t>0 or </a:t>
                      </a:r>
                      <a:r>
                        <a:rPr lang="fr-FR" sz="1000" b="1">
                          <a:effectLst/>
                        </a:rPr>
                        <a:t>/24</a:t>
                      </a:r>
                    </a:p>
                  </a:txBody>
                  <a:tcPr marL="31750" marR="31750" marT="31750" marB="31750" anchor="ctr"/>
                </a:tc>
                <a:tc>
                  <a:txBody>
                    <a:bodyPr/>
                    <a:lstStyle/>
                    <a:p>
                      <a:pPr algn="ctr" rtl="0" fontAlgn="ctr"/>
                      <a:r>
                        <a:rPr lang="fr-FR" sz="1000" b="0">
                          <a:effectLst/>
                          <a:latin typeface="Courier New" panose="02070309020205020404" pitchFamily="49" charset="0"/>
                          <a:cs typeface="Courier New" panose="02070309020205020404" pitchFamily="49" charset="0"/>
                        </a:rPr>
                        <a:t>192 168 10</a:t>
                      </a:r>
                      <a:br>
                        <a:rPr lang="en-CA" sz="1000" b="0" dirty="0">
                          <a:effectLst/>
                          <a:latin typeface="Courier New" panose="02070309020205020404" pitchFamily="49" charset="0"/>
                          <a:cs typeface="Courier New" panose="02070309020205020404" pitchFamily="49" charset="0"/>
                        </a:rPr>
                      </a:br>
                      <a:r>
                        <a:rPr lang="fr-FR" sz="1000" b="0">
                          <a:effectLst/>
                          <a:latin typeface="Courier New" panose="02070309020205020404" pitchFamily="49" charset="0"/>
                          <a:cs typeface="Courier New" panose="02070309020205020404" pitchFamily="49" charset="0"/>
                        </a:rPr>
                        <a:t>11000000 10100000 00001010</a:t>
                      </a:r>
                    </a:p>
                  </a:txBody>
                  <a:tcPr marL="31750" marR="31750" marT="31750" marB="31750" anchor="ctr"/>
                </a:tc>
                <a:tc>
                  <a:txBody>
                    <a:bodyPr/>
                    <a:lstStyle/>
                    <a:p>
                      <a:pPr algn="ctr" rtl="0" fontAlgn="ctr"/>
                      <a:r>
                        <a:rPr lang="fr-FR" sz="1000" b="0">
                          <a:effectLst/>
                          <a:latin typeface="Courier New" panose="02070309020205020404" pitchFamily="49" charset="0"/>
                          <a:cs typeface="Courier New" panose="02070309020205020404" pitchFamily="49" charset="0"/>
                        </a:rPr>
                        <a:t>0</a:t>
                      </a:r>
                      <a:br>
                        <a:rPr lang="en-CA" sz="1000" b="0" dirty="0">
                          <a:effectLst/>
                          <a:latin typeface="Courier New" panose="02070309020205020404" pitchFamily="49" charset="0"/>
                          <a:cs typeface="Courier New" panose="02070309020205020404" pitchFamily="49" charset="0"/>
                        </a:rPr>
                      </a:br>
                      <a:r>
                        <a:rPr lang="fr-FR" sz="1000" b="0">
                          <a:effectLst/>
                          <a:latin typeface="Courier New" panose="02070309020205020404" pitchFamily="49" charset="0"/>
                          <a:cs typeface="Courier New" panose="02070309020205020404" pitchFamily="49" charset="0"/>
                        </a:rPr>
                        <a:t>00000000</a:t>
                      </a:r>
                    </a:p>
                  </a:txBody>
                  <a:tcPr marL="31750" marR="31750" marT="31750" marB="31750" anchor="ctr"/>
                </a:tc>
                <a:tc>
                  <a:txBody>
                    <a:bodyPr/>
                    <a:lstStyle/>
                    <a:p>
                      <a:pPr algn="ctr" rtl="0" fontAlgn="ctr"/>
                      <a:r>
                        <a:rPr lang="fr-FR" sz="1000" b="0">
                          <a:effectLst/>
                        </a:rPr>
                        <a:t>All 0s</a:t>
                      </a:r>
                    </a:p>
                  </a:txBody>
                  <a:tcPr marL="31750" marR="31750" marT="31750" marB="31750" anchor="ctr"/>
                </a:tc>
                <a:extLst>
                  <a:ext uri="{0D108BD9-81ED-4DB2-BD59-A6C34878D82A}">
                    <a16:rowId xmlns:a16="http://schemas.microsoft.com/office/drawing/2014/main" val="582796851"/>
                  </a:ext>
                </a:extLst>
              </a:tr>
              <a:tr h="370840">
                <a:tc>
                  <a:txBody>
                    <a:bodyPr/>
                    <a:lstStyle/>
                    <a:p>
                      <a:pPr rtl="0" fontAlgn="ctr"/>
                      <a:r>
                        <a:rPr lang="fr-FR" sz="1000" b="0">
                          <a:effectLst/>
                        </a:rPr>
                        <a:t>First address</a:t>
                      </a:r>
                    </a:p>
                    <a:p>
                      <a:pPr rtl="0" fontAlgn="ctr"/>
                      <a:r>
                        <a:rPr lang="fr-FR" sz="1000" b="1">
                          <a:effectLst/>
                        </a:rPr>
                        <a:t>192.168.10</a:t>
                      </a:r>
                      <a:r>
                        <a:rPr lang="fr-FR" sz="1000" b="0">
                          <a:effectLst/>
                        </a:rPr>
                        <a:t>.1 or </a:t>
                      </a:r>
                      <a:r>
                        <a:rPr lang="fr-FR" sz="1000" b="1">
                          <a:effectLst/>
                        </a:rPr>
                        <a:t>/24</a:t>
                      </a:r>
                    </a:p>
                  </a:txBody>
                  <a:tcPr marL="31750" marR="31750" marT="31750" marB="31750" anchor="ctr"/>
                </a:tc>
                <a:tc>
                  <a:txBody>
                    <a:bodyPr/>
                    <a:lstStyle/>
                    <a:p>
                      <a:pPr algn="ctr" rtl="0" fontAlgn="ctr"/>
                      <a:r>
                        <a:rPr lang="fr-FR" sz="1000" b="0">
                          <a:effectLst/>
                          <a:latin typeface="Courier New" panose="02070309020205020404" pitchFamily="49" charset="0"/>
                          <a:cs typeface="Courier New" panose="02070309020205020404" pitchFamily="49" charset="0"/>
                        </a:rPr>
                        <a:t>192 168 10</a:t>
                      </a:r>
                      <a:br>
                        <a:rPr lang="en-CA" sz="1000" b="0" dirty="0">
                          <a:effectLst/>
                          <a:latin typeface="Courier New" panose="02070309020205020404" pitchFamily="49" charset="0"/>
                          <a:cs typeface="Courier New" panose="02070309020205020404" pitchFamily="49" charset="0"/>
                        </a:rPr>
                      </a:br>
                      <a:r>
                        <a:rPr lang="fr-FR" sz="1000" b="0">
                          <a:effectLst/>
                          <a:latin typeface="Courier New" panose="02070309020205020404" pitchFamily="49" charset="0"/>
                          <a:cs typeface="Courier New" panose="02070309020205020404" pitchFamily="49" charset="0"/>
                        </a:rPr>
                        <a:t>11000000 10100000 00001010</a:t>
                      </a:r>
                    </a:p>
                  </a:txBody>
                  <a:tcPr marL="31750" marR="31750" marT="31750" marB="31750" anchor="ctr"/>
                </a:tc>
                <a:tc>
                  <a:txBody>
                    <a:bodyPr/>
                    <a:lstStyle/>
                    <a:p>
                      <a:pPr algn="ctr" rtl="0" fontAlgn="ctr"/>
                      <a:r>
                        <a:rPr lang="fr-FR" sz="1000" b="0">
                          <a:effectLst/>
                          <a:latin typeface="Courier New" panose="02070309020205020404" pitchFamily="49" charset="0"/>
                          <a:cs typeface="Courier New" panose="02070309020205020404" pitchFamily="49" charset="0"/>
                        </a:rPr>
                        <a:t>1</a:t>
                      </a:r>
                      <a:br>
                        <a:rPr lang="en-CA" sz="1000" b="0" dirty="0">
                          <a:effectLst/>
                          <a:latin typeface="Courier New" panose="02070309020205020404" pitchFamily="49" charset="0"/>
                          <a:cs typeface="Courier New" panose="02070309020205020404" pitchFamily="49" charset="0"/>
                        </a:rPr>
                      </a:br>
                      <a:r>
                        <a:rPr lang="fr-FR" sz="1000" b="0">
                          <a:effectLst/>
                          <a:latin typeface="Courier New" panose="02070309020205020404" pitchFamily="49" charset="0"/>
                          <a:cs typeface="Courier New" panose="02070309020205020404" pitchFamily="49" charset="0"/>
                        </a:rPr>
                        <a:t>00000001</a:t>
                      </a:r>
                    </a:p>
                  </a:txBody>
                  <a:tcPr marL="31750" marR="31750" marT="31750" marB="31750" anchor="ctr"/>
                </a:tc>
                <a:tc>
                  <a:txBody>
                    <a:bodyPr/>
                    <a:lstStyle/>
                    <a:p>
                      <a:pPr algn="ctr" rtl="0" fontAlgn="ctr"/>
                      <a:r>
                        <a:rPr lang="fr-FR" sz="1000" b="0">
                          <a:effectLst/>
                        </a:rPr>
                        <a:t>All 0s and a 1</a:t>
                      </a:r>
                    </a:p>
                  </a:txBody>
                  <a:tcPr marL="31750" marR="31750" marT="31750" marB="31750" anchor="ctr"/>
                </a:tc>
                <a:extLst>
                  <a:ext uri="{0D108BD9-81ED-4DB2-BD59-A6C34878D82A}">
                    <a16:rowId xmlns:a16="http://schemas.microsoft.com/office/drawing/2014/main" val="3315409547"/>
                  </a:ext>
                </a:extLst>
              </a:tr>
              <a:tr h="370840">
                <a:tc>
                  <a:txBody>
                    <a:bodyPr/>
                    <a:lstStyle/>
                    <a:p>
                      <a:pPr rtl="0" fontAlgn="ctr"/>
                      <a:r>
                        <a:rPr lang="fr-FR" sz="1000" b="0">
                          <a:effectLst/>
                        </a:rPr>
                        <a:t>Last address</a:t>
                      </a:r>
                    </a:p>
                    <a:p>
                      <a:pPr rtl="0" fontAlgn="ctr"/>
                      <a:r>
                        <a:rPr lang="fr-FR" sz="1000" b="1">
                          <a:effectLst/>
                        </a:rPr>
                        <a:t>192.168.10</a:t>
                      </a:r>
                      <a:r>
                        <a:rPr lang="fr-FR" sz="1000" b="0">
                          <a:effectLst/>
                        </a:rPr>
                        <a:t>.254 or </a:t>
                      </a:r>
                      <a:r>
                        <a:rPr lang="fr-FR" sz="1000" b="1">
                          <a:effectLst/>
                        </a:rPr>
                        <a:t>/24</a:t>
                      </a:r>
                    </a:p>
                  </a:txBody>
                  <a:tcPr marL="31750" marR="31750" marT="31750" marB="31750" anchor="ctr"/>
                </a:tc>
                <a:tc>
                  <a:txBody>
                    <a:bodyPr/>
                    <a:lstStyle/>
                    <a:p>
                      <a:pPr algn="ctr" rtl="0" fontAlgn="ctr"/>
                      <a:r>
                        <a:rPr lang="fr-FR" sz="1000" b="0">
                          <a:effectLst/>
                          <a:latin typeface="Courier New" panose="02070309020205020404" pitchFamily="49" charset="0"/>
                          <a:cs typeface="Courier New" panose="02070309020205020404" pitchFamily="49" charset="0"/>
                        </a:rPr>
                        <a:t>192 168 10</a:t>
                      </a:r>
                      <a:br>
                        <a:rPr lang="en-CA" sz="1000" b="0" dirty="0">
                          <a:effectLst/>
                          <a:latin typeface="Courier New" panose="02070309020205020404" pitchFamily="49" charset="0"/>
                          <a:cs typeface="Courier New" panose="02070309020205020404" pitchFamily="49" charset="0"/>
                        </a:rPr>
                      </a:br>
                      <a:r>
                        <a:rPr lang="fr-FR" sz="1000" b="0">
                          <a:effectLst/>
                          <a:latin typeface="Courier New" panose="02070309020205020404" pitchFamily="49" charset="0"/>
                          <a:cs typeface="Courier New" panose="02070309020205020404" pitchFamily="49" charset="0"/>
                        </a:rPr>
                        <a:t>11000000 10100000 00001010</a:t>
                      </a:r>
                    </a:p>
                  </a:txBody>
                  <a:tcPr marL="31750" marR="31750" marT="31750" marB="31750" anchor="ctr"/>
                </a:tc>
                <a:tc>
                  <a:txBody>
                    <a:bodyPr/>
                    <a:lstStyle/>
                    <a:p>
                      <a:pPr algn="ctr" rtl="0" fontAlgn="ctr"/>
                      <a:r>
                        <a:rPr lang="fr-FR" sz="1000" b="0">
                          <a:effectLst/>
                          <a:latin typeface="Courier New" panose="02070309020205020404" pitchFamily="49" charset="0"/>
                          <a:cs typeface="Courier New" panose="02070309020205020404" pitchFamily="49" charset="0"/>
                        </a:rPr>
                        <a:t>254</a:t>
                      </a:r>
                      <a:br>
                        <a:rPr lang="en-CA" sz="1000" b="0" dirty="0">
                          <a:effectLst/>
                          <a:latin typeface="Courier New" panose="02070309020205020404" pitchFamily="49" charset="0"/>
                          <a:cs typeface="Courier New" panose="02070309020205020404" pitchFamily="49" charset="0"/>
                        </a:rPr>
                      </a:br>
                      <a:r>
                        <a:rPr lang="fr-FR" sz="1000" b="0">
                          <a:effectLst/>
                          <a:latin typeface="Courier New" panose="02070309020205020404" pitchFamily="49" charset="0"/>
                          <a:cs typeface="Courier New" panose="02070309020205020404" pitchFamily="49" charset="0"/>
                        </a:rPr>
                        <a:t>11111110</a:t>
                      </a:r>
                    </a:p>
                  </a:txBody>
                  <a:tcPr marL="31750" marR="31750" marT="31750" marB="31750" anchor="ctr"/>
                </a:tc>
                <a:tc>
                  <a:txBody>
                    <a:bodyPr/>
                    <a:lstStyle/>
                    <a:p>
                      <a:pPr algn="ctr" rtl="0" fontAlgn="ctr"/>
                      <a:r>
                        <a:rPr lang="fr-FR" sz="1000" b="0">
                          <a:effectLst/>
                        </a:rPr>
                        <a:t>All 1s and a 0</a:t>
                      </a:r>
                    </a:p>
                  </a:txBody>
                  <a:tcPr marL="31750" marR="31750" marT="31750" marB="31750" anchor="ctr"/>
                </a:tc>
                <a:extLst>
                  <a:ext uri="{0D108BD9-81ED-4DB2-BD59-A6C34878D82A}">
                    <a16:rowId xmlns:a16="http://schemas.microsoft.com/office/drawing/2014/main" val="3018522862"/>
                  </a:ext>
                </a:extLst>
              </a:tr>
              <a:tr h="370840">
                <a:tc>
                  <a:txBody>
                    <a:bodyPr/>
                    <a:lstStyle/>
                    <a:p>
                      <a:pPr rtl="0" fontAlgn="ctr"/>
                      <a:r>
                        <a:rPr lang="fr-FR" sz="1000" b="0">
                          <a:effectLst/>
                        </a:rPr>
                        <a:t>Adresse de diffusion</a:t>
                      </a:r>
                    </a:p>
                    <a:p>
                      <a:pPr rtl="0" fontAlgn="ctr"/>
                      <a:r>
                        <a:rPr lang="fr-FR" sz="1000" b="1">
                          <a:effectLst/>
                        </a:rPr>
                        <a:t>192.168.10</a:t>
                      </a:r>
                      <a:r>
                        <a:rPr lang="fr-FR" sz="1000" b="0">
                          <a:effectLst/>
                        </a:rPr>
                        <a:t>.255 or </a:t>
                      </a:r>
                      <a:r>
                        <a:rPr lang="fr-FR" sz="1000" b="1">
                          <a:effectLst/>
                        </a:rPr>
                        <a:t>/24</a:t>
                      </a:r>
                    </a:p>
                  </a:txBody>
                  <a:tcPr marL="31750" marR="31750" marT="31750" marB="31750" anchor="ctr"/>
                </a:tc>
                <a:tc>
                  <a:txBody>
                    <a:bodyPr/>
                    <a:lstStyle/>
                    <a:p>
                      <a:pPr algn="ctr" rtl="0" fontAlgn="ctr"/>
                      <a:r>
                        <a:rPr lang="fr-FR" sz="1000" b="0">
                          <a:effectLst/>
                          <a:latin typeface="Courier New" panose="02070309020205020404" pitchFamily="49" charset="0"/>
                          <a:cs typeface="Courier New" panose="02070309020205020404" pitchFamily="49" charset="0"/>
                        </a:rPr>
                        <a:t>192 168 10</a:t>
                      </a:r>
                      <a:br>
                        <a:rPr lang="en-CA" sz="1000" b="0" dirty="0">
                          <a:effectLst/>
                          <a:latin typeface="Courier New" panose="02070309020205020404" pitchFamily="49" charset="0"/>
                          <a:cs typeface="Courier New" panose="02070309020205020404" pitchFamily="49" charset="0"/>
                        </a:rPr>
                      </a:br>
                      <a:r>
                        <a:rPr lang="fr-FR" sz="1000" b="0">
                          <a:effectLst/>
                          <a:latin typeface="Courier New" panose="02070309020205020404" pitchFamily="49" charset="0"/>
                          <a:cs typeface="Courier New" panose="02070309020205020404" pitchFamily="49" charset="0"/>
                        </a:rPr>
                        <a:t>11000000 10100000 00001010</a:t>
                      </a:r>
                    </a:p>
                  </a:txBody>
                  <a:tcPr marL="31750" marR="31750" marT="31750" marB="31750" anchor="ctr"/>
                </a:tc>
                <a:tc>
                  <a:txBody>
                    <a:bodyPr/>
                    <a:lstStyle/>
                    <a:p>
                      <a:pPr algn="ctr" rtl="0" fontAlgn="ctr"/>
                      <a:r>
                        <a:rPr lang="fr-FR" sz="1000" b="0">
                          <a:effectLst/>
                          <a:latin typeface="Courier New" panose="02070309020205020404" pitchFamily="49" charset="0"/>
                          <a:cs typeface="Courier New" panose="02070309020205020404" pitchFamily="49" charset="0"/>
                        </a:rPr>
                        <a:t>255</a:t>
                      </a:r>
                      <a:br>
                        <a:rPr lang="en-CA" sz="1000" b="0" dirty="0">
                          <a:effectLst/>
                          <a:latin typeface="Courier New" panose="02070309020205020404" pitchFamily="49" charset="0"/>
                          <a:cs typeface="Courier New" panose="02070309020205020404" pitchFamily="49" charset="0"/>
                        </a:rPr>
                      </a:br>
                      <a:r>
                        <a:rPr lang="fr-FR" sz="1000" b="0">
                          <a:effectLst/>
                          <a:latin typeface="Courier New" panose="02070309020205020404" pitchFamily="49" charset="0"/>
                          <a:cs typeface="Courier New" panose="02070309020205020404" pitchFamily="49" charset="0"/>
                        </a:rPr>
                        <a:t>11111111</a:t>
                      </a:r>
                    </a:p>
                  </a:txBody>
                  <a:tcPr marL="31750" marR="31750" marT="31750" marB="31750" anchor="ctr"/>
                </a:tc>
                <a:tc>
                  <a:txBody>
                    <a:bodyPr/>
                    <a:lstStyle/>
                    <a:p>
                      <a:pPr algn="ctr" rtl="0" fontAlgn="ctr"/>
                      <a:r>
                        <a:rPr lang="fr-FR" sz="1000" b="0">
                          <a:effectLst/>
                        </a:rPr>
                        <a:t>All 1s and a 0</a:t>
                      </a:r>
                    </a:p>
                  </a:txBody>
                  <a:tcPr marL="31750" marR="31750" marT="31750" marB="31750" anchor="ctr"/>
                </a:tc>
                <a:extLst>
                  <a:ext uri="{0D108BD9-81ED-4DB2-BD59-A6C34878D82A}">
                    <a16:rowId xmlns:a16="http://schemas.microsoft.com/office/drawing/2014/main" val="2127298640"/>
                  </a:ext>
                </a:extLst>
              </a:tr>
            </a:tbl>
          </a:graphicData>
        </a:graphic>
      </p:graphicFrame>
    </p:spTree>
    <p:extLst>
      <p:ext uri="{BB962C8B-B14F-4D97-AF65-F5344CB8AC3E}">
        <p14:creationId xmlns:p14="http://schemas.microsoft.com/office/powerpoint/2010/main" val="32414087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pPr rtl="0"/>
            <a:r>
              <a:rPr lang="fr-FR">
                <a:solidFill>
                  <a:schemeClr val="accent5">
                    <a:lumMod val="40000"/>
                    <a:lumOff val="60000"/>
                  </a:schemeClr>
                </a:solidFill>
              </a:rPr>
              <a:t>11.2 Adresses IPv4 de monodiffusion, de diffusion et de multidiffusion</a:t>
            </a:r>
          </a:p>
        </p:txBody>
      </p:sp>
    </p:spTree>
    <p:custDataLst>
      <p:tags r:id="rId1"/>
    </p:custDataLst>
    <p:extLst>
      <p:ext uri="{BB962C8B-B14F-4D97-AF65-F5344CB8AC3E}">
        <p14:creationId xmlns:p14="http://schemas.microsoft.com/office/powerpoint/2010/main" val="1619359580"/>
      </p:ext>
    </p:extLst>
  </p:cSld>
  <p:clrMapOvr>
    <a:masterClrMapping/>
  </p:clrMapOvr>
  <p:transition spd="slow">
    <p:wip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Adresses IPv4 de monodiffusion, de diffusion et de multidiffusion</a:t>
            </a:r>
            <a:br>
              <a:rPr lang="en-US" dirty="0"/>
            </a:br>
            <a:r>
              <a:rPr lang="fr-FR" sz="2400"/>
              <a:t>Monodiffusion</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431971" y="855419"/>
            <a:ext cx="8280057" cy="1180771"/>
          </a:xfrm>
        </p:spPr>
        <p:txBody>
          <a:bodyPr/>
          <a:lstStyle/>
          <a:p>
            <a:pPr marL="342900" indent="-342900" algn="l" rtl="0">
              <a:buFont typeface="Arial" panose="020B0604020202020204" pitchFamily="34" charset="0"/>
              <a:buChar char="•"/>
            </a:pPr>
            <a:r>
              <a:rPr lang="fr-FR" sz="1600">
                <a:solidFill>
                  <a:srgbClr val="000000"/>
                </a:solidFill>
              </a:rPr>
              <a:t>La transmission monodiffusion envoie un paquet à une adresse IP de destination.</a:t>
            </a:r>
          </a:p>
          <a:p>
            <a:pPr marL="342900" indent="-342900" algn="l">
              <a:buFont typeface="Arial" panose="020B0604020202020204" pitchFamily="34" charset="0"/>
              <a:buChar char="•"/>
            </a:pPr>
            <a:endParaRPr lang="en-CA" sz="1600" dirty="0">
              <a:solidFill>
                <a:srgbClr val="000000"/>
              </a:solidFill>
            </a:endParaRPr>
          </a:p>
          <a:p>
            <a:pPr marL="342900" indent="-342900" algn="l" rtl="0">
              <a:buFont typeface="Arial" panose="020B0604020202020204" pitchFamily="34" charset="0"/>
              <a:buChar char="•"/>
            </a:pPr>
            <a:r>
              <a:rPr lang="fr-FR" sz="1600">
                <a:solidFill>
                  <a:srgbClr val="000000"/>
                </a:solidFill>
              </a:rPr>
              <a:t>Par exemple, le PC à 172.16.4.1 envoie un paquet monodiffusion à l'imprimante à 172.16.4.253.</a:t>
            </a:r>
          </a:p>
        </p:txBody>
      </p:sp>
      <p:pic>
        <p:nvPicPr>
          <p:cNvPr id="2" name="Picture 1">
            <a:extLst>
              <a:ext uri="{FF2B5EF4-FFF2-40B4-BE49-F238E27FC236}">
                <a16:creationId xmlns:a16="http://schemas.microsoft.com/office/drawing/2014/main" id="{5B7E06A5-43CA-4616-9CC2-40C3C98FD60E}"/>
              </a:ext>
            </a:extLst>
          </p:cNvPr>
          <p:cNvPicPr>
            <a:picLocks noChangeAspect="1"/>
          </p:cNvPicPr>
          <p:nvPr/>
        </p:nvPicPr>
        <p:blipFill>
          <a:blip r:embed="rId3"/>
          <a:stretch>
            <a:fillRect/>
          </a:stretch>
        </p:blipFill>
        <p:spPr>
          <a:xfrm>
            <a:off x="876392" y="2132314"/>
            <a:ext cx="2829973" cy="2316347"/>
          </a:xfrm>
          <a:prstGeom prst="rect">
            <a:avLst/>
          </a:prstGeom>
        </p:spPr>
      </p:pic>
      <p:sp>
        <p:nvSpPr>
          <p:cNvPr id="6" name="Arrow: Right 5">
            <a:extLst>
              <a:ext uri="{FF2B5EF4-FFF2-40B4-BE49-F238E27FC236}">
                <a16:creationId xmlns:a16="http://schemas.microsoft.com/office/drawing/2014/main" id="{60C084AC-73BA-4205-822C-80E03F10B01A}"/>
              </a:ext>
            </a:extLst>
          </p:cNvPr>
          <p:cNvSpPr/>
          <p:nvPr/>
        </p:nvSpPr>
        <p:spPr>
          <a:xfrm>
            <a:off x="3971431" y="2840019"/>
            <a:ext cx="1050306" cy="247426"/>
          </a:xfrm>
          <a:prstGeom prst="rightArrow">
            <a:avLst/>
          </a:prstGeom>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n-CA" dirty="0"/>
          </a:p>
        </p:txBody>
      </p:sp>
      <p:pic>
        <p:nvPicPr>
          <p:cNvPr id="5" name="Picture 4">
            <a:extLst>
              <a:ext uri="{FF2B5EF4-FFF2-40B4-BE49-F238E27FC236}">
                <a16:creationId xmlns:a16="http://schemas.microsoft.com/office/drawing/2014/main" id="{0D0A7C70-F6C2-47F7-8084-E8C34124C64B}"/>
              </a:ext>
            </a:extLst>
          </p:cNvPr>
          <p:cNvPicPr>
            <a:picLocks noChangeAspect="1"/>
          </p:cNvPicPr>
          <p:nvPr/>
        </p:nvPicPr>
        <p:blipFill>
          <a:blip r:embed="rId4"/>
          <a:stretch>
            <a:fillRect/>
          </a:stretch>
        </p:blipFill>
        <p:spPr>
          <a:xfrm>
            <a:off x="5052151" y="2132314"/>
            <a:ext cx="2829973" cy="2316347"/>
          </a:xfrm>
          <a:prstGeom prst="rect">
            <a:avLst/>
          </a:prstGeom>
        </p:spPr>
      </p:pic>
    </p:spTree>
    <p:extLst>
      <p:ext uri="{BB962C8B-B14F-4D97-AF65-F5344CB8AC3E}">
        <p14:creationId xmlns:p14="http://schemas.microsoft.com/office/powerpoint/2010/main" val="28725588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Adresses IPv4 de monodiffusion, de diffusion et de multidiffusion</a:t>
            </a:r>
            <a:br>
              <a:rPr lang="en-US" dirty="0"/>
            </a:br>
            <a:r>
              <a:rPr lang="fr-FR" sz="2400"/>
              <a:t>Diffusion</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431971" y="855419"/>
            <a:ext cx="8280057" cy="1001661"/>
          </a:xfrm>
        </p:spPr>
        <p:txBody>
          <a:bodyPr/>
          <a:lstStyle/>
          <a:p>
            <a:pPr marL="342900" indent="-342900" algn="l" rtl="0">
              <a:buFont typeface="Arial" panose="020B0604020202020204" pitchFamily="34" charset="0"/>
              <a:buChar char="•"/>
            </a:pPr>
            <a:r>
              <a:rPr lang="fr-FR" sz="1600">
                <a:solidFill>
                  <a:srgbClr val="000000"/>
                </a:solidFill>
              </a:rPr>
              <a:t>La transmission de diffusion envoie un paquet à toutes les autres adresses IP de destination.</a:t>
            </a:r>
          </a:p>
          <a:p>
            <a:pPr marL="342900" indent="-342900" algn="l">
              <a:buFont typeface="Arial" panose="020B0604020202020204" pitchFamily="34" charset="0"/>
              <a:buChar char="•"/>
            </a:pPr>
            <a:endParaRPr lang="en-CA" sz="1600" dirty="0">
              <a:solidFill>
                <a:srgbClr val="000000"/>
              </a:solidFill>
            </a:endParaRPr>
          </a:p>
          <a:p>
            <a:pPr marL="342900" indent="-342900" algn="l" rtl="0">
              <a:buFont typeface="Arial" panose="020B0604020202020204" pitchFamily="34" charset="0"/>
              <a:buChar char="•"/>
            </a:pPr>
            <a:r>
              <a:rPr lang="fr-FR" sz="1600">
                <a:solidFill>
                  <a:srgbClr val="000000"/>
                </a:solidFill>
              </a:rPr>
              <a:t>Par exemple, le PC à 172.16.4.1 envoie un paquet de diffusion à tous les hôtes IPv4.</a:t>
            </a:r>
          </a:p>
          <a:p>
            <a:pPr marL="342900" indent="-342900" algn="l">
              <a:buFont typeface="Arial" panose="020B0604020202020204" pitchFamily="34" charset="0"/>
              <a:buChar char="•"/>
            </a:pPr>
            <a:endParaRPr lang="en-CA" sz="1600" dirty="0">
              <a:solidFill>
                <a:srgbClr val="000000"/>
              </a:solidFill>
            </a:endParaRPr>
          </a:p>
          <a:p>
            <a:pPr marL="342900" indent="-342900" algn="l">
              <a:buFont typeface="Arial" panose="020B0604020202020204" pitchFamily="34" charset="0"/>
              <a:buChar char="•"/>
            </a:pPr>
            <a:endParaRPr lang="en-US" sz="1600" dirty="0">
              <a:solidFill>
                <a:srgbClr val="000000"/>
              </a:solidFill>
            </a:endParaRPr>
          </a:p>
        </p:txBody>
      </p:sp>
      <p:pic>
        <p:nvPicPr>
          <p:cNvPr id="9" name="Picture 8">
            <a:extLst>
              <a:ext uri="{FF2B5EF4-FFF2-40B4-BE49-F238E27FC236}">
                <a16:creationId xmlns:a16="http://schemas.microsoft.com/office/drawing/2014/main" id="{34F68B31-29E2-43C7-A438-1CE3A9BE1B74}"/>
              </a:ext>
            </a:extLst>
          </p:cNvPr>
          <p:cNvPicPr>
            <a:picLocks noChangeAspect="1"/>
          </p:cNvPicPr>
          <p:nvPr/>
        </p:nvPicPr>
        <p:blipFill>
          <a:blip r:embed="rId3"/>
          <a:stretch>
            <a:fillRect/>
          </a:stretch>
        </p:blipFill>
        <p:spPr>
          <a:xfrm>
            <a:off x="896757" y="1992794"/>
            <a:ext cx="2814401" cy="2423094"/>
          </a:xfrm>
          <a:prstGeom prst="rect">
            <a:avLst/>
          </a:prstGeom>
        </p:spPr>
      </p:pic>
      <p:sp>
        <p:nvSpPr>
          <p:cNvPr id="6" name="Arrow: Right 5">
            <a:extLst>
              <a:ext uri="{FF2B5EF4-FFF2-40B4-BE49-F238E27FC236}">
                <a16:creationId xmlns:a16="http://schemas.microsoft.com/office/drawing/2014/main" id="{AD1DB5E3-6538-4D97-B86F-3537291085CA}"/>
              </a:ext>
            </a:extLst>
          </p:cNvPr>
          <p:cNvSpPr/>
          <p:nvPr/>
        </p:nvSpPr>
        <p:spPr>
          <a:xfrm>
            <a:off x="4046847" y="2840019"/>
            <a:ext cx="1050306" cy="247426"/>
          </a:xfrm>
          <a:prstGeom prst="rightArrow">
            <a:avLst/>
          </a:prstGeom>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n-CA" dirty="0"/>
          </a:p>
        </p:txBody>
      </p:sp>
      <p:pic>
        <p:nvPicPr>
          <p:cNvPr id="11" name="Picture 10">
            <a:extLst>
              <a:ext uri="{FF2B5EF4-FFF2-40B4-BE49-F238E27FC236}">
                <a16:creationId xmlns:a16="http://schemas.microsoft.com/office/drawing/2014/main" id="{226D91D6-8B82-4552-BA7F-ACD3DC677865}"/>
              </a:ext>
            </a:extLst>
          </p:cNvPr>
          <p:cNvPicPr>
            <a:picLocks noChangeAspect="1"/>
          </p:cNvPicPr>
          <p:nvPr/>
        </p:nvPicPr>
        <p:blipFill>
          <a:blip r:embed="rId4"/>
          <a:stretch>
            <a:fillRect/>
          </a:stretch>
        </p:blipFill>
        <p:spPr>
          <a:xfrm>
            <a:off x="5066498" y="1992460"/>
            <a:ext cx="2814401" cy="2423094"/>
          </a:xfrm>
          <a:prstGeom prst="rect">
            <a:avLst/>
          </a:prstGeom>
        </p:spPr>
      </p:pic>
    </p:spTree>
    <p:extLst>
      <p:ext uri="{BB962C8B-B14F-4D97-AF65-F5344CB8AC3E}">
        <p14:creationId xmlns:p14="http://schemas.microsoft.com/office/powerpoint/2010/main" val="11661397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Adresses IPv4 de monodiffusion, de diffusion et de multidiffusion</a:t>
            </a:r>
            <a:br>
              <a:rPr lang="en-US" dirty="0"/>
            </a:br>
            <a:r>
              <a:rPr lang="fr-FR" sz="2400"/>
              <a:t>Multidiffusion</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431971" y="855419"/>
            <a:ext cx="8280057" cy="1180771"/>
          </a:xfrm>
        </p:spPr>
        <p:txBody>
          <a:bodyPr/>
          <a:lstStyle/>
          <a:p>
            <a:pPr marL="342900" indent="-342900" algn="l" rtl="0">
              <a:buFont typeface="Arial" panose="020B0604020202020204" pitchFamily="34" charset="0"/>
              <a:buChar char="•"/>
            </a:pPr>
            <a:r>
              <a:rPr lang="fr-FR" sz="1600">
                <a:solidFill>
                  <a:srgbClr val="000000"/>
                </a:solidFill>
              </a:rPr>
              <a:t>La transmission de multidiffusion envoie un paquet à un groupe d'adresses de multidiffusion.</a:t>
            </a:r>
          </a:p>
          <a:p>
            <a:pPr marL="342900" indent="-342900" algn="l">
              <a:buFont typeface="Arial" panose="020B0604020202020204" pitchFamily="34" charset="0"/>
              <a:buChar char="•"/>
            </a:pPr>
            <a:endParaRPr lang="en-CA" sz="1600" dirty="0">
              <a:solidFill>
                <a:srgbClr val="000000"/>
              </a:solidFill>
            </a:endParaRPr>
          </a:p>
          <a:p>
            <a:pPr marL="342900" indent="-342900" algn="l" rtl="0">
              <a:buFont typeface="Arial" panose="020B0604020202020204" pitchFamily="34" charset="0"/>
              <a:buChar char="•"/>
            </a:pPr>
            <a:r>
              <a:rPr lang="fr-FR" sz="1600">
                <a:solidFill>
                  <a:srgbClr val="000000"/>
                </a:solidFill>
              </a:rPr>
              <a:t>Par exemple, le PC à 172.16.4.1 envoie un paquet de multidiffusion à l'adresse du groupe de multidiffusion 224.10.10.5.</a:t>
            </a:r>
          </a:p>
        </p:txBody>
      </p:sp>
      <p:pic>
        <p:nvPicPr>
          <p:cNvPr id="6" name="Picture 5">
            <a:extLst>
              <a:ext uri="{FF2B5EF4-FFF2-40B4-BE49-F238E27FC236}">
                <a16:creationId xmlns:a16="http://schemas.microsoft.com/office/drawing/2014/main" id="{0508B46F-E225-4F03-B437-98A0BB4F765A}"/>
              </a:ext>
            </a:extLst>
          </p:cNvPr>
          <p:cNvPicPr>
            <a:picLocks noChangeAspect="1"/>
          </p:cNvPicPr>
          <p:nvPr/>
        </p:nvPicPr>
        <p:blipFill>
          <a:blip r:embed="rId3"/>
          <a:stretch>
            <a:fillRect/>
          </a:stretch>
        </p:blipFill>
        <p:spPr>
          <a:xfrm>
            <a:off x="918273" y="2278304"/>
            <a:ext cx="2862981" cy="2169526"/>
          </a:xfrm>
          <a:prstGeom prst="rect">
            <a:avLst/>
          </a:prstGeom>
        </p:spPr>
      </p:pic>
      <p:sp>
        <p:nvSpPr>
          <p:cNvPr id="8" name="Arrow: Right 7">
            <a:extLst>
              <a:ext uri="{FF2B5EF4-FFF2-40B4-BE49-F238E27FC236}">
                <a16:creationId xmlns:a16="http://schemas.microsoft.com/office/drawing/2014/main" id="{7B0C162D-3A37-40E3-9806-62C97CB24D0F}"/>
              </a:ext>
            </a:extLst>
          </p:cNvPr>
          <p:cNvSpPr/>
          <p:nvPr/>
        </p:nvSpPr>
        <p:spPr>
          <a:xfrm>
            <a:off x="3999712" y="2840019"/>
            <a:ext cx="1050306" cy="247426"/>
          </a:xfrm>
          <a:prstGeom prst="rightArrow">
            <a:avLst/>
          </a:prstGeom>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n-CA" dirty="0"/>
          </a:p>
        </p:txBody>
      </p:sp>
      <p:pic>
        <p:nvPicPr>
          <p:cNvPr id="7" name="Picture 6">
            <a:extLst>
              <a:ext uri="{FF2B5EF4-FFF2-40B4-BE49-F238E27FC236}">
                <a16:creationId xmlns:a16="http://schemas.microsoft.com/office/drawing/2014/main" id="{ACC59E69-3898-4F73-83D5-D2A1CF5F0CE6}"/>
              </a:ext>
            </a:extLst>
          </p:cNvPr>
          <p:cNvPicPr>
            <a:picLocks noChangeAspect="1"/>
          </p:cNvPicPr>
          <p:nvPr/>
        </p:nvPicPr>
        <p:blipFill>
          <a:blip r:embed="rId4"/>
          <a:stretch>
            <a:fillRect/>
          </a:stretch>
        </p:blipFill>
        <p:spPr>
          <a:xfrm>
            <a:off x="5073711" y="2280614"/>
            <a:ext cx="2862981" cy="2169526"/>
          </a:xfrm>
          <a:prstGeom prst="rect">
            <a:avLst/>
          </a:prstGeom>
        </p:spPr>
      </p:pic>
    </p:spTree>
    <p:extLst>
      <p:ext uri="{BB962C8B-B14F-4D97-AF65-F5344CB8AC3E}">
        <p14:creationId xmlns:p14="http://schemas.microsoft.com/office/powerpoint/2010/main" val="20855831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pPr rtl="0"/>
            <a:r>
              <a:rPr lang="fr-FR">
                <a:solidFill>
                  <a:schemeClr val="accent5">
                    <a:lumMod val="40000"/>
                    <a:lumOff val="60000"/>
                  </a:schemeClr>
                </a:solidFill>
              </a:rPr>
              <a:t>11.3 Types d'adresses IPv4</a:t>
            </a:r>
          </a:p>
        </p:txBody>
      </p:sp>
    </p:spTree>
    <p:custDataLst>
      <p:tags r:id="rId1"/>
    </p:custDataLst>
    <p:extLst>
      <p:ext uri="{BB962C8B-B14F-4D97-AF65-F5344CB8AC3E}">
        <p14:creationId xmlns:p14="http://schemas.microsoft.com/office/powerpoint/2010/main" val="1782107682"/>
      </p:ext>
    </p:ext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0DBD329-AB20-664C-9697-486FE5CED9B9}"/>
              </a:ext>
            </a:extLst>
          </p:cNvPr>
          <p:cNvSpPr>
            <a:spLocks noGrp="1"/>
          </p:cNvSpPr>
          <p:nvPr>
            <p:ph type="title"/>
          </p:nvPr>
        </p:nvSpPr>
        <p:spPr>
          <a:xfrm>
            <a:off x="0" y="189238"/>
            <a:ext cx="9144000" cy="609708"/>
          </a:xfrm>
        </p:spPr>
        <p:txBody>
          <a:bodyPr/>
          <a:lstStyle/>
          <a:p>
            <a:pPr rtl="0"/>
            <a:r>
              <a:rPr lang="fr-FR"/>
              <a:t>À quoi s'attendre dans ce module</a:t>
            </a:r>
          </a:p>
        </p:txBody>
      </p:sp>
      <p:sp>
        <p:nvSpPr>
          <p:cNvPr id="2" name="Content Placeholder 1">
            <a:extLst>
              <a:ext uri="{FF2B5EF4-FFF2-40B4-BE49-F238E27FC236}">
                <a16:creationId xmlns:a16="http://schemas.microsoft.com/office/drawing/2014/main" id="{C2EDE137-350D-6D47-BD51-750CD198389A}"/>
              </a:ext>
            </a:extLst>
          </p:cNvPr>
          <p:cNvSpPr>
            <a:spLocks noGrp="1"/>
          </p:cNvSpPr>
          <p:nvPr>
            <p:ph idx="1"/>
          </p:nvPr>
        </p:nvSpPr>
        <p:spPr>
          <a:xfrm>
            <a:off x="144065" y="798945"/>
            <a:ext cx="8853286" cy="346366"/>
          </a:xfrm>
        </p:spPr>
        <p:txBody>
          <a:bodyPr/>
          <a:lstStyle/>
          <a:p>
            <a:pPr rtl="0">
              <a:buFont typeface="Arial" panose="020B0604020202020204" pitchFamily="34" charset="0"/>
              <a:buChar char="•"/>
            </a:pPr>
            <a:r>
              <a:rPr lang="fr-FR"/>
              <a:t>Pour faciliter l'apprentissage, les caractéristiques suivantes de l'interface graphique GUI peuvent être incluses dans ce module :</a:t>
            </a:r>
          </a:p>
          <a:p>
            <a:endParaRPr lang="en-US" dirty="0"/>
          </a:p>
          <a:p>
            <a:endParaRPr lang="en-US" dirty="0"/>
          </a:p>
          <a:p>
            <a:pPr marL="0" indent="0">
              <a:buNone/>
            </a:pPr>
            <a:endParaRPr lang="en-US" dirty="0"/>
          </a:p>
        </p:txBody>
      </p:sp>
      <p:graphicFrame>
        <p:nvGraphicFramePr>
          <p:cNvPr id="4" name="Table 3">
            <a:extLst>
              <a:ext uri="{FF2B5EF4-FFF2-40B4-BE49-F238E27FC236}">
                <a16:creationId xmlns:a16="http://schemas.microsoft.com/office/drawing/2014/main" id="{24EE699F-A87C-2246-9235-C1DFDF6B2651}"/>
              </a:ext>
            </a:extLst>
          </p:cNvPr>
          <p:cNvGraphicFramePr>
            <a:graphicFrameLocks noGrp="1"/>
          </p:cNvGraphicFramePr>
          <p:nvPr/>
        </p:nvGraphicFramePr>
        <p:xfrm>
          <a:off x="301658" y="1145310"/>
          <a:ext cx="8557528" cy="3545205"/>
        </p:xfrm>
        <a:graphic>
          <a:graphicData uri="http://schemas.openxmlformats.org/drawingml/2006/table">
            <a:tbl>
              <a:tblPr firstRow="1" bandRow="1">
                <a:tableStyleId>{5C22544A-7EE6-4342-B048-85BDC9FD1C3A}</a:tableStyleId>
              </a:tblPr>
              <a:tblGrid>
                <a:gridCol w="2140558">
                  <a:extLst>
                    <a:ext uri="{9D8B030D-6E8A-4147-A177-3AD203B41FA5}">
                      <a16:colId xmlns:a16="http://schemas.microsoft.com/office/drawing/2014/main" val="200107645"/>
                    </a:ext>
                  </a:extLst>
                </a:gridCol>
                <a:gridCol w="6416970">
                  <a:extLst>
                    <a:ext uri="{9D8B030D-6E8A-4147-A177-3AD203B41FA5}">
                      <a16:colId xmlns:a16="http://schemas.microsoft.com/office/drawing/2014/main" val="2648404099"/>
                    </a:ext>
                  </a:extLst>
                </a:gridCol>
              </a:tblGrid>
              <a:tr h="265091">
                <a:tc>
                  <a:txBody>
                    <a:bodyPr/>
                    <a:lstStyle/>
                    <a:p>
                      <a:pPr rtl="0"/>
                      <a:r>
                        <a:rPr lang="fr-FR"/>
                        <a:t>Fonctionnalité</a:t>
                      </a:r>
                    </a:p>
                  </a:txBody>
                  <a:tcPr/>
                </a:tc>
                <a:tc>
                  <a:txBody>
                    <a:bodyPr/>
                    <a:lstStyle/>
                    <a:p>
                      <a:pPr rtl="0"/>
                      <a:r>
                        <a:rPr lang="fr-FR"/>
                        <a:t>Description</a:t>
                      </a:r>
                    </a:p>
                  </a:txBody>
                  <a:tcPr/>
                </a:tc>
                <a:extLst>
                  <a:ext uri="{0D108BD9-81ED-4DB2-BD59-A6C34878D82A}">
                    <a16:rowId xmlns:a16="http://schemas.microsoft.com/office/drawing/2014/main" val="367710602"/>
                  </a:ext>
                </a:extLst>
              </a:tr>
              <a:tr h="331556">
                <a:tc>
                  <a:txBody>
                    <a:bodyPr/>
                    <a:lstStyle/>
                    <a:p>
                      <a:pPr algn="l" rtl="0" fontAlgn="b"/>
                      <a:r>
                        <a:rPr lang="fr-FR" sz="1400" b="0" i="0" u="none" strike="noStrike">
                          <a:solidFill>
                            <a:srgbClr val="000000"/>
                          </a:solidFill>
                          <a:effectLst/>
                          <a:latin typeface="+mn-lt"/>
                        </a:rPr>
                        <a:t>Animations</a:t>
                      </a:r>
                    </a:p>
                  </a:txBody>
                  <a:tcPr marL="9525" marR="9525" marT="9525" marB="0" anchor="b"/>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a:t>Exposer les participants à des nouvelles compétences et des nouveaux concepts.</a:t>
                      </a:r>
                    </a:p>
                  </a:txBody>
                  <a:tcPr/>
                </a:tc>
                <a:extLst>
                  <a:ext uri="{0D108BD9-81ED-4DB2-BD59-A6C34878D82A}">
                    <a16:rowId xmlns:a16="http://schemas.microsoft.com/office/drawing/2014/main" val="698835149"/>
                  </a:ext>
                </a:extLst>
              </a:tr>
              <a:tr h="37941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Vidéos</a:t>
                      </a:r>
                    </a:p>
                  </a:txBody>
                  <a:tcPr marL="9525" marR="9525" marT="9525" marB="0" anchor="b"/>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a:t>Exposer les participants à des nouvelles compétences et des nouveaux concepts.</a:t>
                      </a:r>
                    </a:p>
                  </a:txBody>
                  <a:tcPr/>
                </a:tc>
                <a:extLst>
                  <a:ext uri="{0D108BD9-81ED-4DB2-BD59-A6C34878D82A}">
                    <a16:rowId xmlns:a16="http://schemas.microsoft.com/office/drawing/2014/main" val="904576505"/>
                  </a:ext>
                </a:extLst>
              </a:tr>
              <a:tr h="26509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Vérifiez votre compréhension (CYU)</a:t>
                      </a:r>
                    </a:p>
                    <a:p>
                      <a:pPr algn="l" fontAlgn="b"/>
                      <a:endParaRPr lang="en-US" sz="1400" b="0" i="0" u="none" strike="noStrike" dirty="0">
                        <a:solidFill>
                          <a:srgbClr val="000000"/>
                        </a:solidFill>
                        <a:effectLst/>
                        <a:latin typeface="+mn-lt"/>
                      </a:endParaRPr>
                    </a:p>
                  </a:txBody>
                  <a:tcPr marL="9525" marR="9525" marT="9525" marB="0" anchor="b"/>
                </a:tc>
                <a:tc>
                  <a:txBody>
                    <a:bodyPr/>
                    <a:lstStyle/>
                    <a:p>
                      <a:pPr rtl="0"/>
                      <a:r>
                        <a:rPr lang="fr-FR"/>
                        <a:t>Questionnaire en ligne par rubrique pour aider les apprenants à évaluer la compréhension du contenu. </a:t>
                      </a:r>
                    </a:p>
                  </a:txBody>
                  <a:tcPr/>
                </a:tc>
                <a:extLst>
                  <a:ext uri="{0D108BD9-81ED-4DB2-BD59-A6C34878D82A}">
                    <a16:rowId xmlns:a16="http://schemas.microsoft.com/office/drawing/2014/main" val="2876586054"/>
                  </a:ext>
                </a:extLst>
              </a:tr>
              <a:tr h="178145">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Activités interactifs</a:t>
                      </a:r>
                    </a:p>
                  </a:txBody>
                  <a:tcPr marL="9525" marR="9525" marT="9525" marB="0" anchor="b"/>
                </a:tc>
                <a:tc>
                  <a:txBody>
                    <a:bodyPr/>
                    <a:lstStyle/>
                    <a:p>
                      <a:pPr rtl="0"/>
                      <a:r>
                        <a:rPr lang="fr-FR"/>
                        <a:t>Une variété de formats pour aider les apprenants à évaluer la compréhension du contenu.</a:t>
                      </a:r>
                    </a:p>
                  </a:txBody>
                  <a:tcPr/>
                </a:tc>
                <a:extLst>
                  <a:ext uri="{0D108BD9-81ED-4DB2-BD59-A6C34878D82A}">
                    <a16:rowId xmlns:a16="http://schemas.microsoft.com/office/drawing/2014/main" val="3454703549"/>
                  </a:ext>
                </a:extLst>
              </a:tr>
              <a:tr h="215293">
                <a:tc>
                  <a:txBody>
                    <a:bodyPr/>
                    <a:lstStyle/>
                    <a:p>
                      <a:pPr algn="l" rtl="0" fontAlgn="b"/>
                      <a:r>
                        <a:rPr lang="fr-FR" sz="1400" b="0" i="0" u="none" strike="noStrike">
                          <a:solidFill>
                            <a:srgbClr val="000000"/>
                          </a:solidFill>
                          <a:effectLst/>
                          <a:latin typeface="+mn-lt"/>
                        </a:rPr>
                        <a:t>Vérificateur de syntaxe</a:t>
                      </a:r>
                    </a:p>
                  </a:txBody>
                  <a:tcPr marL="9525" marR="9525" marT="9525" marB="0" anchor="b"/>
                </a:tc>
                <a:tc>
                  <a:txBody>
                    <a:bodyPr/>
                    <a:lstStyle/>
                    <a:p>
                      <a:pPr rtl="0"/>
                      <a:r>
                        <a:rPr lang="fr-FR"/>
                        <a:t>Petites simulations qui exposent les apprenants à la ligne de commande Cisco pour pratiquer les compétences de configuration.</a:t>
                      </a:r>
                    </a:p>
                  </a:txBody>
                  <a:tcPr/>
                </a:tc>
                <a:extLst>
                  <a:ext uri="{0D108BD9-81ED-4DB2-BD59-A6C34878D82A}">
                    <a16:rowId xmlns:a16="http://schemas.microsoft.com/office/drawing/2014/main" val="2195331658"/>
                  </a:ext>
                </a:extLst>
              </a:tr>
              <a:tr h="265091">
                <a:tc>
                  <a:txBody>
                    <a:bodyPr/>
                    <a:lstStyle/>
                    <a:p>
                      <a:pPr algn="l" rtl="0" fontAlgn="b"/>
                      <a:r>
                        <a:rPr lang="fr-FR" sz="1400" b="0" i="0" u="none" strike="noStrike">
                          <a:solidFill>
                            <a:srgbClr val="000000"/>
                          </a:solidFill>
                          <a:effectLst/>
                          <a:latin typeface="+mn-lt"/>
                        </a:rPr>
                        <a:t>Activités PT</a:t>
                      </a:r>
                    </a:p>
                  </a:txBody>
                  <a:tcPr marL="9525" marR="9525" marT="9525" marB="0" anchor="b"/>
                </a:tc>
                <a:tc>
                  <a:txBody>
                    <a:bodyPr/>
                    <a:lstStyle/>
                    <a:p>
                      <a:pPr rtl="0"/>
                      <a:r>
                        <a:rPr lang="fr-FR"/>
                        <a:t>Activités de simulation et de modélisation conçues pour explorer, acquérir, renforcer et développer les compétences.</a:t>
                      </a:r>
                    </a:p>
                  </a:txBody>
                  <a:tcPr/>
                </a:tc>
                <a:extLst>
                  <a:ext uri="{0D108BD9-81ED-4DB2-BD59-A6C34878D82A}">
                    <a16:rowId xmlns:a16="http://schemas.microsoft.com/office/drawing/2014/main" val="3727131555"/>
                  </a:ext>
                </a:extLst>
              </a:tr>
            </a:tbl>
          </a:graphicData>
        </a:graphic>
      </p:graphicFrame>
    </p:spTree>
    <p:custDataLst>
      <p:tags r:id="rId1"/>
    </p:custDataLst>
    <p:extLst>
      <p:ext uri="{BB962C8B-B14F-4D97-AF65-F5344CB8AC3E}">
        <p14:creationId xmlns:p14="http://schemas.microsoft.com/office/powerpoint/2010/main" val="4133866835"/>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Types d'adresses IPv4</a:t>
            </a:r>
            <a:br>
              <a:rPr lang="en-US" dirty="0"/>
            </a:br>
            <a:r>
              <a:rPr lang="fr-FR" sz="2400"/>
              <a:t>Les adresses IPv4 publiques et privées</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431971" y="855419"/>
            <a:ext cx="8280057" cy="825923"/>
          </a:xfrm>
        </p:spPr>
        <p:txBody>
          <a:bodyPr/>
          <a:lstStyle/>
          <a:p>
            <a:pPr marL="342900" indent="-342900" algn="l" rtl="0">
              <a:buFont typeface="Arial" panose="020B0604020202020204" pitchFamily="34" charset="0"/>
              <a:buChar char="•"/>
            </a:pPr>
            <a:r>
              <a:rPr lang="fr-FR" sz="1600">
                <a:solidFill>
                  <a:srgbClr val="000000"/>
                </a:solidFill>
              </a:rPr>
              <a:t>Selon la définition de la RFC 1918, les adresses IPv4 publiques sont acheminées globalement entre les routeurs des FAI (fournisseurs d'accès à Internet). </a:t>
            </a:r>
          </a:p>
          <a:p>
            <a:pPr marL="342900" indent="-342900" algn="l">
              <a:buFont typeface="Arial" panose="020B0604020202020204" pitchFamily="34" charset="0"/>
              <a:buChar char="•"/>
            </a:pPr>
            <a:endParaRPr lang="en-CA" sz="1600" dirty="0">
              <a:solidFill>
                <a:srgbClr val="000000"/>
              </a:solidFill>
            </a:endParaRPr>
          </a:p>
          <a:p>
            <a:pPr marL="342900" indent="-342900" algn="l">
              <a:buFont typeface="Arial" panose="020B0604020202020204" pitchFamily="34" charset="0"/>
              <a:buChar char="•"/>
            </a:pPr>
            <a:endParaRPr lang="en-CA" sz="1600" dirty="0">
              <a:solidFill>
                <a:srgbClr val="000000"/>
              </a:solidFill>
            </a:endParaRPr>
          </a:p>
          <a:p>
            <a:pPr marL="342900" indent="-342900" algn="l">
              <a:buFont typeface="Arial" panose="020B0604020202020204" pitchFamily="34" charset="0"/>
              <a:buChar char="•"/>
            </a:pPr>
            <a:endParaRPr lang="en-CA" sz="1600" dirty="0">
              <a:solidFill>
                <a:srgbClr val="000000"/>
              </a:solidFill>
            </a:endParaRPr>
          </a:p>
          <a:p>
            <a:pPr marL="342900" indent="-342900" algn="l">
              <a:buFont typeface="Arial" panose="020B0604020202020204" pitchFamily="34" charset="0"/>
              <a:buChar char="•"/>
            </a:pPr>
            <a:endParaRPr lang="en-CA" sz="1600" dirty="0">
              <a:solidFill>
                <a:srgbClr val="000000"/>
              </a:solidFill>
            </a:endParaRPr>
          </a:p>
          <a:p>
            <a:pPr marL="342900" indent="-342900" algn="l">
              <a:buFont typeface="Arial" panose="020B0604020202020204" pitchFamily="34" charset="0"/>
              <a:buChar char="•"/>
            </a:pPr>
            <a:endParaRPr lang="en-CA" sz="1600" dirty="0">
              <a:solidFill>
                <a:srgbClr val="000000"/>
              </a:solidFill>
            </a:endParaRPr>
          </a:p>
          <a:p>
            <a:pPr marL="342900" indent="-342900" algn="l">
              <a:buFont typeface="Arial" panose="020B0604020202020204" pitchFamily="34" charset="0"/>
              <a:buChar char="•"/>
            </a:pPr>
            <a:endParaRPr lang="en-CA" sz="1600" dirty="0">
              <a:solidFill>
                <a:srgbClr val="000000"/>
              </a:solidFill>
            </a:endParaRPr>
          </a:p>
          <a:p>
            <a:pPr marL="342900" indent="-342900" algn="l">
              <a:buFont typeface="Arial" panose="020B0604020202020204" pitchFamily="34" charset="0"/>
              <a:buChar char="•"/>
            </a:pPr>
            <a:endParaRPr lang="en-CA" sz="1600" dirty="0">
              <a:solidFill>
                <a:srgbClr val="000000"/>
              </a:solidFill>
            </a:endParaRPr>
          </a:p>
          <a:p>
            <a:pPr marL="342900" indent="-342900" algn="l">
              <a:buFont typeface="Arial" panose="020B0604020202020204" pitchFamily="34" charset="0"/>
              <a:buChar char="•"/>
            </a:pPr>
            <a:endParaRPr lang="en-CA" sz="1600" dirty="0">
              <a:solidFill>
                <a:srgbClr val="000000"/>
              </a:solidFill>
            </a:endParaRPr>
          </a:p>
          <a:p>
            <a:pPr marL="342900" indent="-342900" algn="l" rtl="0">
              <a:buFont typeface="Arial" panose="020B0604020202020204" pitchFamily="34" charset="0"/>
              <a:buChar char="•"/>
            </a:pPr>
            <a:r>
              <a:rPr lang="fr-FR" sz="1600">
                <a:solidFill>
                  <a:srgbClr val="000000"/>
                </a:solidFill>
              </a:rPr>
              <a:t>Cependant, les adresses ne sont pas routables globalement.</a:t>
            </a:r>
          </a:p>
          <a:p>
            <a:pPr marL="342900" indent="-342900" algn="l">
              <a:buFont typeface="Arial" panose="020B0604020202020204" pitchFamily="34" charset="0"/>
              <a:buChar char="•"/>
            </a:pPr>
            <a:endParaRPr lang="en-CA" sz="1600" dirty="0">
              <a:solidFill>
                <a:srgbClr val="000000"/>
              </a:solidFill>
            </a:endParaRPr>
          </a:p>
        </p:txBody>
      </p:sp>
      <p:sp>
        <p:nvSpPr>
          <p:cNvPr id="5" name="Content Placeholder 3">
            <a:extLst>
              <a:ext uri="{FF2B5EF4-FFF2-40B4-BE49-F238E27FC236}">
                <a16:creationId xmlns:a16="http://schemas.microsoft.com/office/drawing/2014/main" id="{58479601-5CDB-4C0D-B13C-379A83A14207}"/>
              </a:ext>
            </a:extLst>
          </p:cNvPr>
          <p:cNvSpPr txBox="1">
            <a:spLocks/>
          </p:cNvSpPr>
          <p:nvPr/>
        </p:nvSpPr>
        <p:spPr>
          <a:xfrm>
            <a:off x="431971" y="1681342"/>
            <a:ext cx="4269121" cy="2460352"/>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lang="en-US" sz="2000" b="0" i="0" kern="1200" baseline="0">
                <a:solidFill>
                  <a:schemeClr val="bg1"/>
                </a:solidFill>
                <a:latin typeface="+mn-lt"/>
                <a:ea typeface="ＭＳ Ｐゴシック" charset="0"/>
                <a:cs typeface="CiscoSans ExtraLight"/>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342900" indent="-342900" algn="l" rtl="0">
              <a:buFont typeface="Arial" panose="020B0604020202020204" pitchFamily="34" charset="0"/>
              <a:buChar char="•"/>
            </a:pPr>
            <a:r>
              <a:rPr lang="fr-FR" sz="1600">
                <a:solidFill>
                  <a:srgbClr val="000000"/>
                </a:solidFill>
              </a:rPr>
              <a:t>Certains blocs d'adresses appelés adresses privées sont utilisés par la plupart des entreprises pour attribuer des adresses IPv4 aux hôtes internes.</a:t>
            </a:r>
          </a:p>
          <a:p>
            <a:pPr marL="342900" indent="-342900" algn="l">
              <a:buFont typeface="Arial" panose="020B0604020202020204" pitchFamily="34" charset="0"/>
              <a:buChar char="•"/>
            </a:pPr>
            <a:endParaRPr lang="en-CA" sz="1600" dirty="0">
              <a:solidFill>
                <a:srgbClr val="000000"/>
              </a:solidFill>
            </a:endParaRPr>
          </a:p>
          <a:p>
            <a:pPr marL="342900" indent="-342900" algn="l" rtl="0">
              <a:buFont typeface="Arial" panose="020B0604020202020204" pitchFamily="34" charset="0"/>
              <a:buChar char="•"/>
            </a:pPr>
            <a:r>
              <a:rPr lang="fr-FR" sz="1600">
                <a:solidFill>
                  <a:srgbClr val="000000"/>
                </a:solidFill>
              </a:rPr>
              <a:t>Les adresses IPv4 privées ne sont pas uniques et peuvent être utilisées par n'importe quel réseau interne.</a:t>
            </a:r>
          </a:p>
          <a:p>
            <a:pPr marL="342900" indent="-342900" algn="l">
              <a:buFont typeface="Arial" panose="020B0604020202020204" pitchFamily="34" charset="0"/>
              <a:buChar char="•"/>
            </a:pPr>
            <a:endParaRPr lang="en-CA" sz="1600" dirty="0">
              <a:solidFill>
                <a:srgbClr val="000000"/>
              </a:solidFill>
            </a:endParaRPr>
          </a:p>
          <a:p>
            <a:pPr marL="342900" indent="-342900" algn="l">
              <a:buFont typeface="Arial" panose="020B0604020202020204" pitchFamily="34" charset="0"/>
              <a:buChar char="•"/>
            </a:pPr>
            <a:endParaRPr lang="en-CA" sz="1600" dirty="0">
              <a:solidFill>
                <a:srgbClr val="000000"/>
              </a:solidFill>
            </a:endParaRPr>
          </a:p>
        </p:txBody>
      </p:sp>
      <p:graphicFrame>
        <p:nvGraphicFramePr>
          <p:cNvPr id="6" name="Table 5">
            <a:extLst>
              <a:ext uri="{FF2B5EF4-FFF2-40B4-BE49-F238E27FC236}">
                <a16:creationId xmlns:a16="http://schemas.microsoft.com/office/drawing/2014/main" id="{89B44CF3-2CFA-4BA2-948A-BF99DA4FD67D}"/>
              </a:ext>
            </a:extLst>
          </p:cNvPr>
          <p:cNvGraphicFramePr>
            <a:graphicFrameLocks noGrp="1"/>
          </p:cNvGraphicFramePr>
          <p:nvPr>
            <p:extLst>
              <p:ext uri="{D42A27DB-BD31-4B8C-83A1-F6EECF244321}">
                <p14:modId xmlns:p14="http://schemas.microsoft.com/office/powerpoint/2010/main" val="728869958"/>
              </p:ext>
            </p:extLst>
          </p:nvPr>
        </p:nvGraphicFramePr>
        <p:xfrm>
          <a:off x="5173532" y="1804924"/>
          <a:ext cx="3644396" cy="1511300"/>
        </p:xfrm>
        <a:graphic>
          <a:graphicData uri="http://schemas.openxmlformats.org/drawingml/2006/table">
            <a:tbl>
              <a:tblPr firstRow="1" bandRow="1">
                <a:tableStyleId>{5C22544A-7EE6-4342-B048-85BDC9FD1C3A}</a:tableStyleId>
              </a:tblPr>
              <a:tblGrid>
                <a:gridCol w="1219648">
                  <a:extLst>
                    <a:ext uri="{9D8B030D-6E8A-4147-A177-3AD203B41FA5}">
                      <a16:colId xmlns:a16="http://schemas.microsoft.com/office/drawing/2014/main" val="828829070"/>
                    </a:ext>
                  </a:extLst>
                </a:gridCol>
                <a:gridCol w="2424748">
                  <a:extLst>
                    <a:ext uri="{9D8B030D-6E8A-4147-A177-3AD203B41FA5}">
                      <a16:colId xmlns:a16="http://schemas.microsoft.com/office/drawing/2014/main" val="1771473634"/>
                    </a:ext>
                  </a:extLst>
                </a:gridCol>
              </a:tblGrid>
              <a:tr h="370840">
                <a:tc>
                  <a:txBody>
                    <a:bodyPr/>
                    <a:lstStyle/>
                    <a:p>
                      <a:pPr algn="l" rtl="0" fontAlgn="ctr"/>
                      <a:r>
                        <a:rPr lang="fr-FR" sz="1100" b="1">
                          <a:effectLst/>
                        </a:rPr>
                        <a:t>Adresse réseau et préfixe</a:t>
                      </a:r>
                    </a:p>
                  </a:txBody>
                  <a:tcPr marL="31750" marR="31750" marT="31750" marB="31750" anchor="ctr"/>
                </a:tc>
                <a:tc>
                  <a:txBody>
                    <a:bodyPr/>
                    <a:lstStyle/>
                    <a:p>
                      <a:pPr algn="l" rtl="0" fontAlgn="ctr"/>
                      <a:r>
                        <a:rPr lang="fr-FR" sz="1100" b="1">
                          <a:effectLst/>
                        </a:rPr>
                        <a:t>Gamme d'adresses privée RFC 1918</a:t>
                      </a:r>
                    </a:p>
                  </a:txBody>
                  <a:tcPr marL="31750" marR="31750" marT="31750" marB="31750" anchor="ctr"/>
                </a:tc>
                <a:extLst>
                  <a:ext uri="{0D108BD9-81ED-4DB2-BD59-A6C34878D82A}">
                    <a16:rowId xmlns:a16="http://schemas.microsoft.com/office/drawing/2014/main" val="3171941068"/>
                  </a:ext>
                </a:extLst>
              </a:tr>
              <a:tr h="370840">
                <a:tc>
                  <a:txBody>
                    <a:bodyPr/>
                    <a:lstStyle/>
                    <a:p>
                      <a:pPr rtl="0" fontAlgn="ctr"/>
                      <a:r>
                        <a:rPr lang="fr-FR" sz="1100" b="0">
                          <a:effectLst/>
                        </a:rPr>
                        <a:t>10.0.0.0/8</a:t>
                      </a:r>
                    </a:p>
                  </a:txBody>
                  <a:tcPr marL="31750" marR="31750" marT="31750" marB="31750" anchor="ctr"/>
                </a:tc>
                <a:tc>
                  <a:txBody>
                    <a:bodyPr/>
                    <a:lstStyle/>
                    <a:p>
                      <a:pPr rtl="0" fontAlgn="ctr"/>
                      <a:r>
                        <a:rPr lang="fr-FR" sz="1100" b="0">
                          <a:effectLst/>
                        </a:rPr>
                        <a:t>10.0.0.0 - 10.255.255.255</a:t>
                      </a:r>
                    </a:p>
                  </a:txBody>
                  <a:tcPr marL="31750" marR="31750" marT="31750" marB="31750" anchor="ctr"/>
                </a:tc>
                <a:extLst>
                  <a:ext uri="{0D108BD9-81ED-4DB2-BD59-A6C34878D82A}">
                    <a16:rowId xmlns:a16="http://schemas.microsoft.com/office/drawing/2014/main" val="2015275534"/>
                  </a:ext>
                </a:extLst>
              </a:tr>
              <a:tr h="370840">
                <a:tc>
                  <a:txBody>
                    <a:bodyPr/>
                    <a:lstStyle/>
                    <a:p>
                      <a:pPr rtl="0" fontAlgn="ctr"/>
                      <a:r>
                        <a:rPr lang="fr-FR" sz="1100" b="0">
                          <a:effectLst/>
                        </a:rPr>
                        <a:t>172.16.0.0/12</a:t>
                      </a:r>
                    </a:p>
                  </a:txBody>
                  <a:tcPr marL="31750" marR="31750" marT="31750" marB="31750" anchor="ctr"/>
                </a:tc>
                <a:tc>
                  <a:txBody>
                    <a:bodyPr/>
                    <a:lstStyle/>
                    <a:p>
                      <a:pPr rtl="0" fontAlgn="ctr"/>
                      <a:r>
                        <a:rPr lang="fr-FR" sz="1100" b="0">
                          <a:effectLst/>
                        </a:rPr>
                        <a:t>172.16.0.0 - 172.31.255.255</a:t>
                      </a:r>
                    </a:p>
                  </a:txBody>
                  <a:tcPr marL="31750" marR="31750" marT="31750" marB="31750" anchor="ctr"/>
                </a:tc>
                <a:extLst>
                  <a:ext uri="{0D108BD9-81ED-4DB2-BD59-A6C34878D82A}">
                    <a16:rowId xmlns:a16="http://schemas.microsoft.com/office/drawing/2014/main" val="1058997535"/>
                  </a:ext>
                </a:extLst>
              </a:tr>
              <a:tr h="370840">
                <a:tc>
                  <a:txBody>
                    <a:bodyPr/>
                    <a:lstStyle/>
                    <a:p>
                      <a:pPr rtl="0" fontAlgn="ctr"/>
                      <a:r>
                        <a:rPr lang="fr-FR" sz="1100" b="0">
                          <a:effectLst/>
                        </a:rPr>
                        <a:t>192.168.0.0/16</a:t>
                      </a:r>
                    </a:p>
                  </a:txBody>
                  <a:tcPr marL="31750" marR="31750" marT="31750" marB="31750" anchor="ctr"/>
                </a:tc>
                <a:tc>
                  <a:txBody>
                    <a:bodyPr/>
                    <a:lstStyle/>
                    <a:p>
                      <a:pPr rtl="0" fontAlgn="ctr"/>
                      <a:r>
                        <a:rPr lang="fr-FR" sz="1100" b="0">
                          <a:effectLst/>
                        </a:rPr>
                        <a:t>192.168.0.0 - 192.168.255.255</a:t>
                      </a:r>
                    </a:p>
                  </a:txBody>
                  <a:tcPr marL="31750" marR="31750" marT="31750" marB="31750" anchor="ctr"/>
                </a:tc>
                <a:extLst>
                  <a:ext uri="{0D108BD9-81ED-4DB2-BD59-A6C34878D82A}">
                    <a16:rowId xmlns:a16="http://schemas.microsoft.com/office/drawing/2014/main" val="3597758659"/>
                  </a:ext>
                </a:extLst>
              </a:tr>
            </a:tbl>
          </a:graphicData>
        </a:graphic>
      </p:graphicFrame>
    </p:spTree>
    <p:extLst>
      <p:ext uri="{BB962C8B-B14F-4D97-AF65-F5344CB8AC3E}">
        <p14:creationId xmlns:p14="http://schemas.microsoft.com/office/powerpoint/2010/main" val="41327384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Types d'adresses IPv4</a:t>
            </a:r>
            <a:br>
              <a:rPr lang="en-US" dirty="0"/>
            </a:br>
            <a:r>
              <a:rPr lang="fr-FR" sz="2400"/>
              <a:t>Routage vers l'internet</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431971" y="855419"/>
            <a:ext cx="8280057" cy="728192"/>
          </a:xfrm>
        </p:spPr>
        <p:txBody>
          <a:bodyPr/>
          <a:lstStyle/>
          <a:p>
            <a:pPr marL="342900" indent="-342900" algn="l" rtl="0">
              <a:buFont typeface="Arial" panose="020B0604020202020204" pitchFamily="34" charset="0"/>
              <a:buChar char="•"/>
            </a:pPr>
            <a:r>
              <a:rPr lang="fr-FR" sz="1600">
                <a:solidFill>
                  <a:srgbClr val="000000"/>
                </a:solidFill>
              </a:rPr>
              <a:t>Le processus de traduction d'adresses réseau (NAT) convertit les adresses IPv4 privées en adresses IPv4 publiques.</a:t>
            </a:r>
          </a:p>
        </p:txBody>
      </p:sp>
      <p:sp>
        <p:nvSpPr>
          <p:cNvPr id="5" name="Content Placeholder 3">
            <a:extLst>
              <a:ext uri="{FF2B5EF4-FFF2-40B4-BE49-F238E27FC236}">
                <a16:creationId xmlns:a16="http://schemas.microsoft.com/office/drawing/2014/main" id="{BB41F94C-72F5-4291-BC41-D3CA12CF0380}"/>
              </a:ext>
            </a:extLst>
          </p:cNvPr>
          <p:cNvSpPr txBox="1">
            <a:spLocks/>
          </p:cNvSpPr>
          <p:nvPr/>
        </p:nvSpPr>
        <p:spPr>
          <a:xfrm>
            <a:off x="431971" y="1683758"/>
            <a:ext cx="2905739"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lang="en-US" sz="2000" b="0" i="0" kern="1200" baseline="0">
                <a:solidFill>
                  <a:schemeClr val="bg1"/>
                </a:solidFill>
                <a:latin typeface="+mn-lt"/>
                <a:ea typeface="ＭＳ Ｐゴシック" charset="0"/>
                <a:cs typeface="CiscoSans ExtraLight"/>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342900" indent="-342900" algn="l" rtl="0">
              <a:buFont typeface="Arial" panose="020B0604020202020204" pitchFamily="34" charset="0"/>
              <a:buChar char="•"/>
            </a:pPr>
            <a:r>
              <a:rPr lang="fr-FR" sz="1600">
                <a:solidFill>
                  <a:srgbClr val="000000"/>
                </a:solidFill>
              </a:rPr>
              <a:t>NAT est généralement activé sur le routeur périphérique qui se connecte à l'internet.</a:t>
            </a:r>
          </a:p>
          <a:p>
            <a:pPr marL="342900" indent="-342900" algn="l">
              <a:buFont typeface="Arial" panose="020B0604020202020204" pitchFamily="34" charset="0"/>
              <a:buChar char="•"/>
            </a:pPr>
            <a:endParaRPr lang="en-CA" sz="1600" dirty="0">
              <a:solidFill>
                <a:srgbClr val="000000"/>
              </a:solidFill>
            </a:endParaRPr>
          </a:p>
          <a:p>
            <a:pPr marL="342900" indent="-342900" algn="l" rtl="0">
              <a:buFont typeface="Arial" panose="020B0604020202020204" pitchFamily="34" charset="0"/>
              <a:buChar char="•"/>
            </a:pPr>
            <a:r>
              <a:rPr lang="fr-FR" sz="1600">
                <a:solidFill>
                  <a:srgbClr val="000000"/>
                </a:solidFill>
              </a:rPr>
              <a:t>Il traduit les adresses IP privées en adresses IP publiques.</a:t>
            </a:r>
          </a:p>
        </p:txBody>
      </p:sp>
      <p:pic>
        <p:nvPicPr>
          <p:cNvPr id="2" name="Picture 1">
            <a:extLst>
              <a:ext uri="{FF2B5EF4-FFF2-40B4-BE49-F238E27FC236}">
                <a16:creationId xmlns:a16="http://schemas.microsoft.com/office/drawing/2014/main" id="{012E9573-E9D0-43E1-8820-1689885BBBE5}"/>
              </a:ext>
            </a:extLst>
          </p:cNvPr>
          <p:cNvPicPr>
            <a:picLocks noChangeAspect="1"/>
          </p:cNvPicPr>
          <p:nvPr/>
        </p:nvPicPr>
        <p:blipFill>
          <a:blip r:embed="rId3"/>
          <a:stretch>
            <a:fillRect/>
          </a:stretch>
        </p:blipFill>
        <p:spPr>
          <a:xfrm>
            <a:off x="3337710" y="1583611"/>
            <a:ext cx="5288257" cy="3440210"/>
          </a:xfrm>
          <a:prstGeom prst="rect">
            <a:avLst/>
          </a:prstGeom>
        </p:spPr>
      </p:pic>
    </p:spTree>
    <p:extLst>
      <p:ext uri="{BB962C8B-B14F-4D97-AF65-F5344CB8AC3E}">
        <p14:creationId xmlns:p14="http://schemas.microsoft.com/office/powerpoint/2010/main" val="28884602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Les types d'adresses IPv4</a:t>
            </a:r>
            <a:br>
              <a:rPr lang="en-US" dirty="0"/>
            </a:br>
            <a:r>
              <a:rPr lang="fr-FR" sz="2400"/>
              <a:t>Les adresses IPv4 des utilisateurs spéciaux</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431971" y="855419"/>
            <a:ext cx="4799905" cy="1478990"/>
          </a:xfrm>
        </p:spPr>
        <p:txBody>
          <a:bodyPr/>
          <a:lstStyle/>
          <a:p>
            <a:pPr marL="0" indent="0" algn="l" rtl="0"/>
            <a:r>
              <a:rPr lang="fr-FR">
                <a:solidFill>
                  <a:srgbClr val="000000"/>
                </a:solidFill>
              </a:rPr>
              <a:t>Adresses de bouclage</a:t>
            </a:r>
          </a:p>
          <a:p>
            <a:pPr marL="342900" indent="-342900" algn="l" rtl="0">
              <a:buFont typeface="Arial" panose="020B0604020202020204" pitchFamily="34" charset="0"/>
              <a:buChar char="•"/>
            </a:pPr>
            <a:r>
              <a:rPr lang="fr-FR" sz="1600">
                <a:solidFill>
                  <a:srgbClr val="000000"/>
                </a:solidFill>
              </a:rPr>
              <a:t>127.0.0.0 /8 (127.0.0.1 to 127.255.255.254)</a:t>
            </a:r>
          </a:p>
          <a:p>
            <a:pPr marL="342900" indent="-342900" algn="l" rtl="0">
              <a:buFont typeface="Arial" panose="020B0604020202020204" pitchFamily="34" charset="0"/>
              <a:buChar char="•"/>
            </a:pPr>
            <a:r>
              <a:rPr lang="fr-FR" sz="1600">
                <a:solidFill>
                  <a:srgbClr val="000000"/>
                </a:solidFill>
              </a:rPr>
              <a:t>Généralement identifié comme 127.0.0.1</a:t>
            </a:r>
          </a:p>
          <a:p>
            <a:pPr marL="342900" indent="-342900" algn="l" rtl="0">
              <a:buFont typeface="Arial" panose="020B0604020202020204" pitchFamily="34" charset="0"/>
              <a:buChar char="•"/>
            </a:pPr>
            <a:r>
              <a:rPr lang="fr-FR" sz="1600">
                <a:solidFill>
                  <a:srgbClr val="000000"/>
                </a:solidFill>
              </a:rPr>
              <a:t>Utilisées sur un hôte pour vérifier si la configuration TCP/IP est opérationnelle.</a:t>
            </a:r>
          </a:p>
        </p:txBody>
      </p:sp>
      <p:pic>
        <p:nvPicPr>
          <p:cNvPr id="2" name="Picture 1">
            <a:extLst>
              <a:ext uri="{FF2B5EF4-FFF2-40B4-BE49-F238E27FC236}">
                <a16:creationId xmlns:a16="http://schemas.microsoft.com/office/drawing/2014/main" id="{ADE57F18-BC87-45CB-B8E6-D449D45277B5}"/>
              </a:ext>
            </a:extLst>
          </p:cNvPr>
          <p:cNvPicPr>
            <a:picLocks noChangeAspect="1"/>
          </p:cNvPicPr>
          <p:nvPr/>
        </p:nvPicPr>
        <p:blipFill>
          <a:blip r:embed="rId3"/>
          <a:stretch>
            <a:fillRect/>
          </a:stretch>
        </p:blipFill>
        <p:spPr>
          <a:xfrm>
            <a:off x="5357308" y="1214135"/>
            <a:ext cx="3564074" cy="876875"/>
          </a:xfrm>
          <a:prstGeom prst="rect">
            <a:avLst/>
          </a:prstGeom>
        </p:spPr>
      </p:pic>
      <p:sp>
        <p:nvSpPr>
          <p:cNvPr id="5" name="Content Placeholder 3">
            <a:extLst>
              <a:ext uri="{FF2B5EF4-FFF2-40B4-BE49-F238E27FC236}">
                <a16:creationId xmlns:a16="http://schemas.microsoft.com/office/drawing/2014/main" id="{15B257E1-0405-4735-85E9-547525F12CE6}"/>
              </a:ext>
            </a:extLst>
          </p:cNvPr>
          <p:cNvSpPr txBox="1">
            <a:spLocks/>
          </p:cNvSpPr>
          <p:nvPr/>
        </p:nvSpPr>
        <p:spPr>
          <a:xfrm>
            <a:off x="431970" y="2385343"/>
            <a:ext cx="8206421" cy="1906958"/>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lang="en-US" sz="2000" b="0" i="0" kern="1200" baseline="0">
                <a:solidFill>
                  <a:schemeClr val="bg1"/>
                </a:solidFill>
                <a:latin typeface="+mn-lt"/>
                <a:ea typeface="ＭＳ Ｐゴシック" charset="0"/>
                <a:cs typeface="CiscoSans ExtraLight"/>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0" indent="0" algn="l" rtl="0"/>
            <a:r>
              <a:rPr lang="fr-FR">
                <a:solidFill>
                  <a:srgbClr val="000000"/>
                </a:solidFill>
              </a:rPr>
              <a:t>Adresses link-local</a:t>
            </a:r>
          </a:p>
          <a:p>
            <a:pPr marL="342900" indent="-342900" algn="l" rtl="0">
              <a:buFont typeface="Arial" panose="020B0604020202020204" pitchFamily="34" charset="0"/>
              <a:buChar char="•"/>
            </a:pPr>
            <a:r>
              <a:rPr lang="fr-FR" sz="1600">
                <a:solidFill>
                  <a:srgbClr val="000000"/>
                </a:solidFill>
              </a:rPr>
              <a:t>169.254.0.0 /16 (169.254.0.1 to 169.254.255.254)</a:t>
            </a:r>
          </a:p>
          <a:p>
            <a:pPr marL="342900" indent="-342900" algn="l" rtl="0">
              <a:buFont typeface="Arial" panose="020B0604020202020204" pitchFamily="34" charset="0"/>
              <a:buChar char="•"/>
            </a:pPr>
            <a:r>
              <a:rPr lang="fr-FR" sz="1600">
                <a:solidFill>
                  <a:srgbClr val="000000"/>
                </a:solidFill>
              </a:rPr>
              <a:t>Plus connues sous le nom d'adresses APIPA (adressage IP privé automatique), </a:t>
            </a:r>
          </a:p>
          <a:p>
            <a:pPr marL="342900" indent="-342900" algn="l" rtl="0">
              <a:buFont typeface="Arial" panose="020B0604020202020204" pitchFamily="34" charset="0"/>
              <a:buChar char="•"/>
            </a:pPr>
            <a:r>
              <a:rPr lang="fr-FR" sz="1600">
                <a:solidFill>
                  <a:srgbClr val="000000"/>
                </a:solidFill>
              </a:rPr>
              <a:t>Elles sont utilisées par un client DHCP Windows pour se configurer automatiquement si aucun serveur DHCP n'est disponible.</a:t>
            </a:r>
          </a:p>
        </p:txBody>
      </p:sp>
    </p:spTree>
    <p:extLst>
      <p:ext uri="{BB962C8B-B14F-4D97-AF65-F5344CB8AC3E}">
        <p14:creationId xmlns:p14="http://schemas.microsoft.com/office/powerpoint/2010/main" val="40078063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Les types d'adresses IPv4</a:t>
            </a:r>
            <a:br>
              <a:rPr lang="en-US" dirty="0"/>
            </a:br>
            <a:r>
              <a:rPr lang="fr-FR" sz="2400"/>
              <a:t>Ancien système d'adressage par classe</a:t>
            </a:r>
          </a:p>
        </p:txBody>
      </p:sp>
      <p:pic>
        <p:nvPicPr>
          <p:cNvPr id="2" name="Picture 1">
            <a:extLst>
              <a:ext uri="{FF2B5EF4-FFF2-40B4-BE49-F238E27FC236}">
                <a16:creationId xmlns:a16="http://schemas.microsoft.com/office/drawing/2014/main" id="{ADCDBF03-421E-4564-9492-4248ADBE461B}"/>
              </a:ext>
            </a:extLst>
          </p:cNvPr>
          <p:cNvPicPr>
            <a:picLocks noChangeAspect="1"/>
          </p:cNvPicPr>
          <p:nvPr/>
        </p:nvPicPr>
        <p:blipFill>
          <a:blip r:embed="rId3"/>
          <a:stretch>
            <a:fillRect/>
          </a:stretch>
        </p:blipFill>
        <p:spPr>
          <a:xfrm>
            <a:off x="5482551" y="1248180"/>
            <a:ext cx="3163682" cy="1836595"/>
          </a:xfrm>
          <a:prstGeom prst="rect">
            <a:avLst/>
          </a:prstGeom>
        </p:spPr>
      </p:pic>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431972" y="685733"/>
            <a:ext cx="4956309" cy="4060826"/>
          </a:xfrm>
        </p:spPr>
        <p:txBody>
          <a:bodyPr/>
          <a:lstStyle/>
          <a:p>
            <a:pPr marL="0" indent="0" algn="l" rtl="0"/>
            <a:r>
              <a:rPr lang="fr-FR">
                <a:solidFill>
                  <a:srgbClr val="000000"/>
                </a:solidFill>
              </a:rPr>
              <a:t>les adresses IPv4 étaient attribuées à l'aide de l' adressage par classe tel que défini dans la RFC 790 (1981).</a:t>
            </a:r>
          </a:p>
          <a:p>
            <a:pPr marL="342900" indent="-342900" algn="l" rtl="0">
              <a:buFont typeface="Arial" panose="020B0604020202020204" pitchFamily="34" charset="0"/>
              <a:buChar char="•"/>
            </a:pPr>
            <a:r>
              <a:rPr lang="fr-FR" sz="1600">
                <a:solidFill>
                  <a:srgbClr val="000000"/>
                </a:solidFill>
              </a:rPr>
              <a:t>Classe A (0.0.0.0/8 à 127.0.0.0/8)</a:t>
            </a:r>
          </a:p>
          <a:p>
            <a:pPr marL="342900" indent="-342900" algn="l" rtl="0">
              <a:buFont typeface="Arial" panose="020B0604020202020204" pitchFamily="34" charset="0"/>
              <a:buChar char="•"/>
            </a:pPr>
            <a:r>
              <a:rPr lang="fr-FR" sz="1600">
                <a:solidFill>
                  <a:srgbClr val="000000"/>
                </a:solidFill>
              </a:rPr>
              <a:t>Classe B (128.0.0.0 /16 — 191.255.0.0 /16)</a:t>
            </a:r>
          </a:p>
          <a:p>
            <a:pPr marL="342900" indent="-342900" algn="l" rtl="0">
              <a:buFont typeface="Arial" panose="020B0604020202020204" pitchFamily="34" charset="0"/>
              <a:buChar char="•"/>
            </a:pPr>
            <a:r>
              <a:rPr lang="fr-FR" sz="1600">
                <a:solidFill>
                  <a:srgbClr val="000000"/>
                </a:solidFill>
              </a:rPr>
              <a:t>Classe C (192.0.0.0 /24 — 223.255.255.0 /24)</a:t>
            </a:r>
          </a:p>
          <a:p>
            <a:pPr marL="342900" indent="-342900" algn="l" rtl="0">
              <a:buFont typeface="Arial" panose="020B0604020202020204" pitchFamily="34" charset="0"/>
              <a:buChar char="•"/>
            </a:pPr>
            <a:r>
              <a:rPr lang="fr-FR" sz="1600">
                <a:solidFill>
                  <a:srgbClr val="000000"/>
                </a:solidFill>
              </a:rPr>
              <a:t>Classe D (224.0.0.0 à 239.0.0.0)</a:t>
            </a:r>
          </a:p>
          <a:p>
            <a:pPr marL="342900" indent="-342900" algn="l" rtl="0">
              <a:buFont typeface="Arial" panose="020B0604020202020204" pitchFamily="34" charset="0"/>
              <a:buChar char="•"/>
            </a:pPr>
            <a:r>
              <a:rPr lang="fr-FR" sz="1600">
                <a:solidFill>
                  <a:srgbClr val="000000"/>
                </a:solidFill>
              </a:rPr>
              <a:t>Classe E (240.0.0.0 — 255.0.0.0)</a:t>
            </a:r>
          </a:p>
          <a:p>
            <a:pPr marL="342900" indent="-342900" algn="l">
              <a:buFont typeface="Arial" panose="020B0604020202020204" pitchFamily="34" charset="0"/>
              <a:buChar char="•"/>
            </a:pPr>
            <a:endParaRPr lang="en-CA" sz="1600" dirty="0">
              <a:solidFill>
                <a:srgbClr val="000000"/>
              </a:solidFill>
            </a:endParaRPr>
          </a:p>
          <a:p>
            <a:pPr marL="342900" indent="-342900" algn="l" rtl="0">
              <a:buFont typeface="Arial" panose="020B0604020202020204" pitchFamily="34" charset="0"/>
              <a:buChar char="•"/>
            </a:pPr>
            <a:r>
              <a:rPr lang="fr-FR" sz="1600">
                <a:solidFill>
                  <a:srgbClr val="000000"/>
                </a:solidFill>
              </a:rPr>
              <a:t>L'adressage de classe a gaspillé de nombreuses adresses IPv4.</a:t>
            </a:r>
          </a:p>
          <a:p>
            <a:pPr marL="342900" indent="-342900" algn="l">
              <a:buFont typeface="Arial" panose="020B0604020202020204" pitchFamily="34" charset="0"/>
              <a:buChar char="•"/>
            </a:pPr>
            <a:endParaRPr lang="en-CA" sz="1600" dirty="0">
              <a:solidFill>
                <a:srgbClr val="000000"/>
              </a:solidFill>
            </a:endParaRPr>
          </a:p>
          <a:p>
            <a:pPr marL="0" indent="0" algn="l" rtl="0"/>
            <a:r>
              <a:rPr lang="fr-FR" sz="1600">
                <a:solidFill>
                  <a:srgbClr val="000000"/>
                </a:solidFill>
              </a:rPr>
              <a:t>L'allocation d'adresse par classe a été remplacée par l'adressage sans classe qui ignore les règles des classes (A, B, C). </a:t>
            </a:r>
          </a:p>
        </p:txBody>
      </p:sp>
    </p:spTree>
    <p:extLst>
      <p:ext uri="{BB962C8B-B14F-4D97-AF65-F5344CB8AC3E}">
        <p14:creationId xmlns:p14="http://schemas.microsoft.com/office/powerpoint/2010/main" val="7289045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Types d'adresses IPv4 </a:t>
            </a:r>
            <a:br>
              <a:rPr lang="en-US" dirty="0"/>
            </a:br>
            <a:r>
              <a:rPr lang="fr-FR" sz="2400"/>
              <a:t>Attribution des adresses IP</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431971" y="855419"/>
            <a:ext cx="8280057" cy="737711"/>
          </a:xfrm>
        </p:spPr>
        <p:txBody>
          <a:bodyPr/>
          <a:lstStyle/>
          <a:p>
            <a:pPr marL="342900" indent="-342900" algn="l" rtl="0">
              <a:buFont typeface="Arial" panose="020B0604020202020204" pitchFamily="34" charset="0"/>
              <a:buChar char="•"/>
            </a:pPr>
            <a:r>
              <a:rPr lang="fr-FR" sz="1600">
                <a:solidFill>
                  <a:srgbClr val="000000"/>
                </a:solidFill>
              </a:rPr>
              <a:t>L'IANA gère les blocs d'adresses IPv4 et IPv6 et les attribue aux organismes d'enregistrement Internet locaux (RIR). </a:t>
            </a:r>
          </a:p>
        </p:txBody>
      </p:sp>
      <p:sp>
        <p:nvSpPr>
          <p:cNvPr id="5" name="Content Placeholder 3">
            <a:extLst>
              <a:ext uri="{FF2B5EF4-FFF2-40B4-BE49-F238E27FC236}">
                <a16:creationId xmlns:a16="http://schemas.microsoft.com/office/drawing/2014/main" id="{409BC4D9-9184-42D7-839E-39E96E08A3D4}"/>
              </a:ext>
            </a:extLst>
          </p:cNvPr>
          <p:cNvSpPr txBox="1">
            <a:spLocks/>
          </p:cNvSpPr>
          <p:nvPr/>
        </p:nvSpPr>
        <p:spPr>
          <a:xfrm>
            <a:off x="431970" y="1681116"/>
            <a:ext cx="3337951" cy="2248249"/>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lang="en-US" sz="2000" b="0" i="0" kern="1200" baseline="0">
                <a:solidFill>
                  <a:schemeClr val="bg1"/>
                </a:solidFill>
                <a:latin typeface="+mn-lt"/>
                <a:ea typeface="ＭＳ Ｐゴシック" charset="0"/>
                <a:cs typeface="CiscoSans ExtraLight"/>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342900" indent="-342900" algn="l" rtl="0">
              <a:buFont typeface="Arial" panose="020B0604020202020204" pitchFamily="34" charset="0"/>
              <a:buChar char="•"/>
            </a:pPr>
            <a:r>
              <a:rPr lang="fr-FR" sz="1600">
                <a:solidFill>
                  <a:srgbClr val="000000"/>
                </a:solidFill>
              </a:rPr>
              <a:t>Les RIR sont chargés d'attribuer des adresses IP à des FAI qui, à leur tour, fournissent des blocs d'adresses IPv4 aux entreprises et aux FAI de plus petite envergure. </a:t>
            </a:r>
          </a:p>
        </p:txBody>
      </p:sp>
      <p:pic>
        <p:nvPicPr>
          <p:cNvPr id="2" name="Picture 1">
            <a:extLst>
              <a:ext uri="{FF2B5EF4-FFF2-40B4-BE49-F238E27FC236}">
                <a16:creationId xmlns:a16="http://schemas.microsoft.com/office/drawing/2014/main" id="{B02C39C3-1B89-41EA-828D-DA77348A5746}"/>
              </a:ext>
            </a:extLst>
          </p:cNvPr>
          <p:cNvPicPr>
            <a:picLocks noChangeAspect="1"/>
          </p:cNvPicPr>
          <p:nvPr/>
        </p:nvPicPr>
        <p:blipFill>
          <a:blip r:embed="rId3"/>
          <a:stretch>
            <a:fillRect/>
          </a:stretch>
        </p:blipFill>
        <p:spPr>
          <a:xfrm>
            <a:off x="3937299" y="1681116"/>
            <a:ext cx="4607351" cy="2371831"/>
          </a:xfrm>
          <a:prstGeom prst="rect">
            <a:avLst/>
          </a:prstGeom>
        </p:spPr>
      </p:pic>
    </p:spTree>
    <p:extLst>
      <p:ext uri="{BB962C8B-B14F-4D97-AF65-F5344CB8AC3E}">
        <p14:creationId xmlns:p14="http://schemas.microsoft.com/office/powerpoint/2010/main" val="6197401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pPr rtl="0"/>
            <a:r>
              <a:rPr lang="fr-FR">
                <a:solidFill>
                  <a:schemeClr val="accent5">
                    <a:lumMod val="40000"/>
                    <a:lumOff val="60000"/>
                  </a:schemeClr>
                </a:solidFill>
              </a:rPr>
              <a:t>11.4 Segmentation du réseau</a:t>
            </a:r>
            <a:br>
              <a:rPr lang="en-CA" dirty="0">
                <a:solidFill>
                  <a:schemeClr val="accent5">
                    <a:lumMod val="40000"/>
                    <a:lumOff val="60000"/>
                  </a:schemeClr>
                </a:solidFill>
              </a:rPr>
            </a:br>
            <a:endParaRPr lang="en-CA" dirty="0">
              <a:solidFill>
                <a:schemeClr val="accent5">
                  <a:lumMod val="40000"/>
                  <a:lumOff val="60000"/>
                </a:schemeClr>
              </a:solidFill>
            </a:endParaRPr>
          </a:p>
        </p:txBody>
      </p:sp>
    </p:spTree>
    <p:custDataLst>
      <p:tags r:id="rId1"/>
    </p:custDataLst>
    <p:extLst>
      <p:ext uri="{BB962C8B-B14F-4D97-AF65-F5344CB8AC3E}">
        <p14:creationId xmlns:p14="http://schemas.microsoft.com/office/powerpoint/2010/main" val="4286237413"/>
      </p:ext>
    </p:extLst>
  </p:cSld>
  <p:clrMapOvr>
    <a:masterClrMapping/>
  </p:clrMapOvr>
  <p:transition spd="slow">
    <p:wip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La segmentation du réseau </a:t>
            </a:r>
            <a:br>
              <a:rPr lang="en-US" dirty="0"/>
            </a:br>
            <a:r>
              <a:rPr lang="fr-FR" sz="2400"/>
              <a:t>Domaines de diffusion et de segmentation</a:t>
            </a:r>
          </a:p>
        </p:txBody>
      </p:sp>
      <p:sp>
        <p:nvSpPr>
          <p:cNvPr id="4" name="Content Placeholder 1">
            <a:extLst>
              <a:ext uri="{FF2B5EF4-FFF2-40B4-BE49-F238E27FC236}">
                <a16:creationId xmlns:a16="http://schemas.microsoft.com/office/drawing/2014/main" id="{50693879-5816-3444-9D50-A12F1F37F5DE}"/>
              </a:ext>
            </a:extLst>
          </p:cNvPr>
          <p:cNvSpPr>
            <a:spLocks noGrp="1"/>
          </p:cNvSpPr>
          <p:nvPr>
            <p:ph idx="1"/>
          </p:nvPr>
        </p:nvSpPr>
        <p:spPr>
          <a:xfrm>
            <a:off x="431971" y="855418"/>
            <a:ext cx="8217177" cy="1190197"/>
          </a:xfrm>
        </p:spPr>
        <p:txBody>
          <a:bodyPr/>
          <a:lstStyle/>
          <a:p>
            <a:pPr marL="342900" indent="-342900" algn="l" rtl="0">
              <a:buFont typeface="Arial" panose="020B0604020202020204" pitchFamily="34" charset="0"/>
              <a:buChar char="•"/>
            </a:pPr>
            <a:r>
              <a:rPr lang="fr-FR" sz="1600">
                <a:solidFill>
                  <a:srgbClr val="000000"/>
                </a:solidFill>
              </a:rPr>
              <a:t>Plusieurs protocoles utilisent des diffusions ou des multidiffusions (par exemple, ARP utilise des diffusions pour localiser d'autres périphériques, les hôtes envoient des diffusions de découverte DHCP pour localiser un serveur DHCP.)</a:t>
            </a:r>
          </a:p>
          <a:p>
            <a:pPr marL="342900" indent="-342900" algn="l" rtl="0">
              <a:buFont typeface="Arial" panose="020B0604020202020204" pitchFamily="34" charset="0"/>
              <a:buChar char="•"/>
            </a:pPr>
            <a:r>
              <a:rPr lang="fr-FR" sz="1600">
                <a:solidFill>
                  <a:srgbClr val="000000"/>
                </a:solidFill>
              </a:rPr>
              <a:t>Les commutateurs diffusent les messages de diffusion sur toutes les interfaces, sauf celle d'où les messages proviennent. </a:t>
            </a:r>
          </a:p>
        </p:txBody>
      </p:sp>
      <p:pic>
        <p:nvPicPr>
          <p:cNvPr id="2" name="Picture 1">
            <a:extLst>
              <a:ext uri="{FF2B5EF4-FFF2-40B4-BE49-F238E27FC236}">
                <a16:creationId xmlns:a16="http://schemas.microsoft.com/office/drawing/2014/main" id="{10398782-9905-4785-9579-06EB01676450}"/>
              </a:ext>
            </a:extLst>
          </p:cNvPr>
          <p:cNvPicPr>
            <a:picLocks noChangeAspect="1"/>
          </p:cNvPicPr>
          <p:nvPr/>
        </p:nvPicPr>
        <p:blipFill>
          <a:blip r:embed="rId3"/>
          <a:stretch>
            <a:fillRect/>
          </a:stretch>
        </p:blipFill>
        <p:spPr>
          <a:xfrm>
            <a:off x="935916" y="1910848"/>
            <a:ext cx="4432055" cy="2638933"/>
          </a:xfrm>
          <a:prstGeom prst="rect">
            <a:avLst/>
          </a:prstGeom>
        </p:spPr>
      </p:pic>
      <p:sp>
        <p:nvSpPr>
          <p:cNvPr id="5" name="Content Placeholder 3">
            <a:extLst>
              <a:ext uri="{FF2B5EF4-FFF2-40B4-BE49-F238E27FC236}">
                <a16:creationId xmlns:a16="http://schemas.microsoft.com/office/drawing/2014/main" id="{845B5FA5-3694-4D86-AB3C-0BB4544AC221}"/>
              </a:ext>
            </a:extLst>
          </p:cNvPr>
          <p:cNvSpPr txBox="1">
            <a:spLocks/>
          </p:cNvSpPr>
          <p:nvPr/>
        </p:nvSpPr>
        <p:spPr>
          <a:xfrm>
            <a:off x="5464792" y="2205317"/>
            <a:ext cx="3324206" cy="2344464"/>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lang="en-US" sz="2000" b="0" i="0" kern="1200" baseline="0">
                <a:solidFill>
                  <a:schemeClr val="bg1"/>
                </a:solidFill>
                <a:latin typeface="+mn-lt"/>
                <a:ea typeface="ＭＳ Ｐゴシック" charset="0"/>
                <a:cs typeface="CiscoSans ExtraLight"/>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342900" indent="-342900" algn="l" rtl="0">
              <a:buFont typeface="Arial" panose="020B0604020202020204" pitchFamily="34" charset="0"/>
              <a:buChar char="•"/>
            </a:pPr>
            <a:r>
              <a:rPr lang="fr-FR" sz="1600">
                <a:solidFill>
                  <a:srgbClr val="000000"/>
                </a:solidFill>
              </a:rPr>
              <a:t>Le seul périphérique qui arrête les diffusions est un routeur.</a:t>
            </a:r>
          </a:p>
          <a:p>
            <a:pPr marL="342900" indent="-342900" algn="l" rtl="0">
              <a:buFont typeface="Arial" panose="020B0604020202020204" pitchFamily="34" charset="0"/>
              <a:buChar char="•"/>
            </a:pPr>
            <a:r>
              <a:rPr lang="fr-FR" sz="1600">
                <a:solidFill>
                  <a:srgbClr val="000000"/>
                </a:solidFill>
              </a:rPr>
              <a:t>Les routeurs ne diffusent pas les messages de diffusion. </a:t>
            </a:r>
          </a:p>
          <a:p>
            <a:pPr marL="342900" indent="-342900" algn="l" rtl="0">
              <a:buFont typeface="Arial" panose="020B0604020202020204" pitchFamily="34" charset="0"/>
              <a:buChar char="•"/>
            </a:pPr>
            <a:r>
              <a:rPr lang="fr-FR" sz="1600">
                <a:solidFill>
                  <a:srgbClr val="000000"/>
                </a:solidFill>
              </a:rPr>
              <a:t>Chaque interface de routeur se connecte à un domaine de diffusion, et les diffusions sont propagées dans leur domaine de diffusion spécifique.</a:t>
            </a:r>
          </a:p>
        </p:txBody>
      </p:sp>
    </p:spTree>
    <p:extLst>
      <p:ext uri="{BB962C8B-B14F-4D97-AF65-F5344CB8AC3E}">
        <p14:creationId xmlns:p14="http://schemas.microsoft.com/office/powerpoint/2010/main" val="4691475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Segmentation du réseau</a:t>
            </a:r>
            <a:br>
              <a:rPr lang="en-US" dirty="0"/>
            </a:br>
            <a:r>
              <a:rPr lang="fr-FR" sz="2400"/>
              <a:t>Problèmes liés aux domaines de diffusion importants</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431971" y="855418"/>
            <a:ext cx="4807003" cy="3899461"/>
          </a:xfrm>
        </p:spPr>
        <p:txBody>
          <a:bodyPr/>
          <a:lstStyle/>
          <a:p>
            <a:pPr marL="342900" indent="-342900" algn="l" rtl="0">
              <a:buFont typeface="Arial" panose="020B0604020202020204" pitchFamily="34" charset="0"/>
              <a:buChar char="•"/>
            </a:pPr>
            <a:r>
              <a:rPr lang="fr-FR" sz="1600">
                <a:solidFill>
                  <a:srgbClr val="000000"/>
                </a:solidFill>
              </a:rPr>
              <a:t>Dans ce type de domaine, les hôtes peuvent générer un nombre excessif de diffusion et ainsi avoir un impact négatif sur le réseau.</a:t>
            </a:r>
          </a:p>
          <a:p>
            <a:pPr marL="342900" indent="-342900" algn="l">
              <a:buFont typeface="Arial" panose="020B0604020202020204" pitchFamily="34" charset="0"/>
              <a:buChar char="•"/>
            </a:pPr>
            <a:endParaRPr lang="en-CA" sz="1600" dirty="0">
              <a:solidFill>
                <a:srgbClr val="000000"/>
              </a:solidFill>
            </a:endParaRPr>
          </a:p>
          <a:p>
            <a:pPr marL="342900" indent="-342900" algn="l" rtl="0">
              <a:buFont typeface="Arial" panose="020B0604020202020204" pitchFamily="34" charset="0"/>
              <a:buChar char="•"/>
            </a:pPr>
            <a:r>
              <a:rPr lang="fr-FR" sz="1600">
                <a:solidFill>
                  <a:srgbClr val="000000"/>
                </a:solidFill>
              </a:rPr>
              <a:t>La solution consiste à réduire la taille du réseau en créant de plus petits domaines de diffusion. C'est ce qu'on appelle le processus de création de sous-réseaux. </a:t>
            </a:r>
          </a:p>
          <a:p>
            <a:pPr marL="342900" indent="-342900" algn="l">
              <a:buFont typeface="Arial" panose="020B0604020202020204" pitchFamily="34" charset="0"/>
              <a:buChar char="•"/>
            </a:pPr>
            <a:endParaRPr lang="en-CA" sz="1600" dirty="0">
              <a:solidFill>
                <a:srgbClr val="000000"/>
              </a:solidFill>
            </a:endParaRPr>
          </a:p>
          <a:p>
            <a:pPr marL="342900" indent="-342900" algn="l" rtl="0">
              <a:buFont typeface="Arial" panose="020B0604020202020204" pitchFamily="34" charset="0"/>
              <a:buChar char="•"/>
            </a:pPr>
            <a:r>
              <a:rPr lang="fr-FR" sz="1600">
                <a:solidFill>
                  <a:srgbClr val="000000"/>
                </a:solidFill>
              </a:rPr>
              <a:t>l'adresse réseau 172.16.0.0 /16 ont été divisés en deux sous-réseaux de 200 utilisateurs chacun : 172.16.0.0 /24 et 172.16.1.0 /24. </a:t>
            </a:r>
          </a:p>
          <a:p>
            <a:pPr marL="342900" indent="-342900" algn="l" rtl="0">
              <a:buFont typeface="Arial" panose="020B0604020202020204" pitchFamily="34" charset="0"/>
              <a:buChar char="•"/>
            </a:pPr>
            <a:r>
              <a:rPr lang="fr-FR" sz="1600">
                <a:solidFill>
                  <a:srgbClr val="000000"/>
                </a:solidFill>
              </a:rPr>
              <a:t>Les diffusions ne sont propagées qu'au sein des domaines de diffusion plus petits. </a:t>
            </a:r>
          </a:p>
        </p:txBody>
      </p:sp>
      <p:pic>
        <p:nvPicPr>
          <p:cNvPr id="2" name="Picture 1">
            <a:extLst>
              <a:ext uri="{FF2B5EF4-FFF2-40B4-BE49-F238E27FC236}">
                <a16:creationId xmlns:a16="http://schemas.microsoft.com/office/drawing/2014/main" id="{5A7A91AF-16E4-4E33-B4E6-A586D3355209}"/>
              </a:ext>
            </a:extLst>
          </p:cNvPr>
          <p:cNvPicPr>
            <a:picLocks noChangeAspect="1"/>
          </p:cNvPicPr>
          <p:nvPr/>
        </p:nvPicPr>
        <p:blipFill>
          <a:blip r:embed="rId3"/>
          <a:stretch>
            <a:fillRect/>
          </a:stretch>
        </p:blipFill>
        <p:spPr>
          <a:xfrm>
            <a:off x="5447794" y="582072"/>
            <a:ext cx="3330224" cy="1980005"/>
          </a:xfrm>
          <a:prstGeom prst="rect">
            <a:avLst/>
          </a:prstGeom>
        </p:spPr>
      </p:pic>
      <p:pic>
        <p:nvPicPr>
          <p:cNvPr id="5" name="Picture 4">
            <a:extLst>
              <a:ext uri="{FF2B5EF4-FFF2-40B4-BE49-F238E27FC236}">
                <a16:creationId xmlns:a16="http://schemas.microsoft.com/office/drawing/2014/main" id="{65746CC1-6CFB-4882-AB1A-AEF0BB4396C4}"/>
              </a:ext>
            </a:extLst>
          </p:cNvPr>
          <p:cNvPicPr>
            <a:picLocks noChangeAspect="1"/>
          </p:cNvPicPr>
          <p:nvPr/>
        </p:nvPicPr>
        <p:blipFill>
          <a:blip r:embed="rId4"/>
          <a:stretch>
            <a:fillRect/>
          </a:stretch>
        </p:blipFill>
        <p:spPr>
          <a:xfrm>
            <a:off x="5165109" y="2791150"/>
            <a:ext cx="3802562" cy="1755763"/>
          </a:xfrm>
          <a:prstGeom prst="rect">
            <a:avLst/>
          </a:prstGeom>
        </p:spPr>
      </p:pic>
    </p:spTree>
    <p:extLst>
      <p:ext uri="{BB962C8B-B14F-4D97-AF65-F5344CB8AC3E}">
        <p14:creationId xmlns:p14="http://schemas.microsoft.com/office/powerpoint/2010/main" val="20449238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Segmentation du réseau</a:t>
            </a:r>
            <a:br>
              <a:rPr lang="en-US" dirty="0"/>
            </a:br>
            <a:r>
              <a:rPr lang="fr-FR" sz="2400"/>
              <a:t>Pourquoi créer des sous-réseaux ?</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431971" y="855419"/>
            <a:ext cx="8280057" cy="1550058"/>
          </a:xfrm>
        </p:spPr>
        <p:txBody>
          <a:bodyPr/>
          <a:lstStyle/>
          <a:p>
            <a:pPr marL="342900" indent="-342900" algn="l" rtl="0">
              <a:buFont typeface="Arial" panose="020B0604020202020204" pitchFamily="34" charset="0"/>
              <a:buChar char="•"/>
            </a:pPr>
            <a:r>
              <a:rPr lang="fr-FR" sz="1600">
                <a:solidFill>
                  <a:srgbClr val="000000"/>
                </a:solidFill>
              </a:rPr>
              <a:t>La segmentation en sous-réseaux réduit le trafic global et améliore les performances réseau. </a:t>
            </a:r>
          </a:p>
          <a:p>
            <a:pPr marL="342900" indent="-342900" algn="l" rtl="0">
              <a:buFont typeface="Arial" panose="020B0604020202020204" pitchFamily="34" charset="0"/>
              <a:buChar char="•"/>
            </a:pPr>
            <a:r>
              <a:rPr lang="fr-FR" sz="1600">
                <a:solidFill>
                  <a:srgbClr val="000000"/>
                </a:solidFill>
              </a:rPr>
              <a:t>Elle permet également de mettre en œuvre des politiques de sécurité entre les différents sous-réseaux.</a:t>
            </a:r>
          </a:p>
          <a:p>
            <a:pPr marL="342900" indent="-342900" algn="l" rtl="0">
              <a:buFont typeface="Arial" panose="020B0604020202020204" pitchFamily="34" charset="0"/>
              <a:buChar char="•"/>
            </a:pPr>
            <a:r>
              <a:rPr lang="fr-FR" sz="1600">
                <a:solidFill>
                  <a:srgbClr val="000000"/>
                </a:solidFill>
              </a:rPr>
              <a:t>Le sous-réseau réduit le nombre de périphériques affectés par un trafic de diffusion anormal.</a:t>
            </a:r>
          </a:p>
          <a:p>
            <a:pPr marL="342900" indent="-342900" algn="l">
              <a:buFont typeface="Arial" panose="020B0604020202020204" pitchFamily="34" charset="0"/>
              <a:buChar char="•"/>
            </a:pPr>
            <a:endParaRPr lang="en-CA" sz="1600" dirty="0">
              <a:solidFill>
                <a:srgbClr val="000000"/>
              </a:solidFill>
            </a:endParaRPr>
          </a:p>
          <a:p>
            <a:pPr marL="342900" indent="-342900" algn="l" rtl="0">
              <a:buFont typeface="Arial" panose="020B0604020202020204" pitchFamily="34" charset="0"/>
              <a:buChar char="•"/>
            </a:pPr>
            <a:r>
              <a:rPr lang="fr-FR" sz="1600">
                <a:solidFill>
                  <a:srgbClr val="000000"/>
                </a:solidFill>
              </a:rPr>
              <a:t>Les sous-réseaux sont utilisés pour diverses raisons, notamment:</a:t>
            </a:r>
          </a:p>
          <a:p>
            <a:pPr marL="342900" indent="-342900" algn="l">
              <a:buFont typeface="Arial" panose="020B0604020202020204" pitchFamily="34" charset="0"/>
              <a:buChar char="•"/>
            </a:pPr>
            <a:endParaRPr lang="en-CA" sz="1600" dirty="0">
              <a:solidFill>
                <a:srgbClr val="000000"/>
              </a:solidFill>
            </a:endParaRPr>
          </a:p>
          <a:p>
            <a:pPr marL="342900" indent="-342900" algn="l">
              <a:buFont typeface="Arial" panose="020B0604020202020204" pitchFamily="34" charset="0"/>
              <a:buChar char="•"/>
            </a:pPr>
            <a:endParaRPr lang="en-US" sz="1600" dirty="0">
              <a:solidFill>
                <a:srgbClr val="000000"/>
              </a:solidFill>
            </a:endParaRPr>
          </a:p>
        </p:txBody>
      </p:sp>
      <p:sp>
        <p:nvSpPr>
          <p:cNvPr id="7" name="Rectangle 6">
            <a:extLst>
              <a:ext uri="{FF2B5EF4-FFF2-40B4-BE49-F238E27FC236}">
                <a16:creationId xmlns:a16="http://schemas.microsoft.com/office/drawing/2014/main" id="{24D8B652-544C-4DA4-843F-B9A537AD3E84}"/>
              </a:ext>
            </a:extLst>
          </p:cNvPr>
          <p:cNvSpPr/>
          <p:nvPr/>
        </p:nvSpPr>
        <p:spPr>
          <a:xfrm>
            <a:off x="375431" y="2492000"/>
            <a:ext cx="2698320" cy="1806839"/>
          </a:xfrm>
          <a:prstGeom prst="rect">
            <a:avLst/>
          </a:prstGeom>
          <a:noFill/>
          <a:ln/>
        </p:spPr>
        <p:style>
          <a:lnRef idx="1">
            <a:schemeClr val="accent5"/>
          </a:lnRef>
          <a:fillRef idx="2">
            <a:schemeClr val="accent5"/>
          </a:fillRef>
          <a:effectRef idx="1">
            <a:schemeClr val="accent5"/>
          </a:effectRef>
          <a:fontRef idx="minor">
            <a:schemeClr val="dk1"/>
          </a:fontRef>
        </p:style>
        <p:txBody>
          <a:bodyPr rtlCol="0" anchor="t"/>
          <a:lstStyle/>
          <a:p>
            <a:pPr rtl="0"/>
            <a:r>
              <a:rPr lang="fr-FR" sz="1600"/>
              <a:t>Emplacement</a:t>
            </a:r>
          </a:p>
        </p:txBody>
      </p:sp>
      <p:pic>
        <p:nvPicPr>
          <p:cNvPr id="2" name="Picture 1">
            <a:extLst>
              <a:ext uri="{FF2B5EF4-FFF2-40B4-BE49-F238E27FC236}">
                <a16:creationId xmlns:a16="http://schemas.microsoft.com/office/drawing/2014/main" id="{63D0E2D3-D553-4D04-B410-56EFCD0EF721}"/>
              </a:ext>
            </a:extLst>
          </p:cNvPr>
          <p:cNvPicPr>
            <a:picLocks noChangeAspect="1"/>
          </p:cNvPicPr>
          <p:nvPr/>
        </p:nvPicPr>
        <p:blipFill>
          <a:blip r:embed="rId3"/>
          <a:stretch>
            <a:fillRect/>
          </a:stretch>
        </p:blipFill>
        <p:spPr>
          <a:xfrm>
            <a:off x="342756" y="2914594"/>
            <a:ext cx="2789064" cy="1318328"/>
          </a:xfrm>
          <a:prstGeom prst="rect">
            <a:avLst/>
          </a:prstGeom>
        </p:spPr>
      </p:pic>
      <p:sp>
        <p:nvSpPr>
          <p:cNvPr id="8" name="Rectangle 7">
            <a:extLst>
              <a:ext uri="{FF2B5EF4-FFF2-40B4-BE49-F238E27FC236}">
                <a16:creationId xmlns:a16="http://schemas.microsoft.com/office/drawing/2014/main" id="{32CC4029-1176-45DF-9BD6-D3DC9A0400D7}"/>
              </a:ext>
            </a:extLst>
          </p:cNvPr>
          <p:cNvSpPr/>
          <p:nvPr/>
        </p:nvSpPr>
        <p:spPr>
          <a:xfrm>
            <a:off x="3342986" y="2492000"/>
            <a:ext cx="2698320" cy="2036970"/>
          </a:xfrm>
          <a:prstGeom prst="rect">
            <a:avLst/>
          </a:prstGeom>
          <a:noFill/>
          <a:ln/>
        </p:spPr>
        <p:style>
          <a:lnRef idx="1">
            <a:schemeClr val="accent5"/>
          </a:lnRef>
          <a:fillRef idx="2">
            <a:schemeClr val="accent5"/>
          </a:fillRef>
          <a:effectRef idx="1">
            <a:schemeClr val="accent5"/>
          </a:effectRef>
          <a:fontRef idx="minor">
            <a:schemeClr val="dk1"/>
          </a:fontRef>
        </p:style>
        <p:txBody>
          <a:bodyPr rtlCol="0" anchor="t"/>
          <a:lstStyle/>
          <a:p>
            <a:pPr rtl="0"/>
            <a:r>
              <a:rPr lang="fr-FR" sz="1600"/>
              <a:t>Groupe ou fonction</a:t>
            </a:r>
          </a:p>
        </p:txBody>
      </p:sp>
      <p:pic>
        <p:nvPicPr>
          <p:cNvPr id="5" name="Picture 4">
            <a:extLst>
              <a:ext uri="{FF2B5EF4-FFF2-40B4-BE49-F238E27FC236}">
                <a16:creationId xmlns:a16="http://schemas.microsoft.com/office/drawing/2014/main" id="{7332D7C8-8057-4C93-9478-2A5D8FE11E83}"/>
              </a:ext>
            </a:extLst>
          </p:cNvPr>
          <p:cNvPicPr>
            <a:picLocks noChangeAspect="1"/>
          </p:cNvPicPr>
          <p:nvPr/>
        </p:nvPicPr>
        <p:blipFill>
          <a:blip r:embed="rId4"/>
          <a:stretch>
            <a:fillRect/>
          </a:stretch>
        </p:blipFill>
        <p:spPr>
          <a:xfrm>
            <a:off x="3497358" y="2879280"/>
            <a:ext cx="2372228" cy="1571706"/>
          </a:xfrm>
          <a:prstGeom prst="rect">
            <a:avLst/>
          </a:prstGeom>
        </p:spPr>
      </p:pic>
      <p:sp>
        <p:nvSpPr>
          <p:cNvPr id="9" name="Rectangle 8">
            <a:extLst>
              <a:ext uri="{FF2B5EF4-FFF2-40B4-BE49-F238E27FC236}">
                <a16:creationId xmlns:a16="http://schemas.microsoft.com/office/drawing/2014/main" id="{38AE73D0-B95E-40DB-9C64-6AF021F99C3A}"/>
              </a:ext>
            </a:extLst>
          </p:cNvPr>
          <p:cNvSpPr/>
          <p:nvPr/>
        </p:nvSpPr>
        <p:spPr>
          <a:xfrm>
            <a:off x="6319781" y="2483461"/>
            <a:ext cx="2523186" cy="2036970"/>
          </a:xfrm>
          <a:prstGeom prst="rect">
            <a:avLst/>
          </a:prstGeom>
          <a:noFill/>
          <a:ln/>
        </p:spPr>
        <p:style>
          <a:lnRef idx="1">
            <a:schemeClr val="accent5"/>
          </a:lnRef>
          <a:fillRef idx="2">
            <a:schemeClr val="accent5"/>
          </a:fillRef>
          <a:effectRef idx="1">
            <a:schemeClr val="accent5"/>
          </a:effectRef>
          <a:fontRef idx="minor">
            <a:schemeClr val="dk1"/>
          </a:fontRef>
        </p:style>
        <p:txBody>
          <a:bodyPr rtlCol="0" anchor="t"/>
          <a:lstStyle/>
          <a:p>
            <a:pPr rtl="0"/>
            <a:r>
              <a:rPr lang="fr-FR" sz="1600"/>
              <a:t>Type de périphérique</a:t>
            </a:r>
          </a:p>
        </p:txBody>
      </p:sp>
      <p:pic>
        <p:nvPicPr>
          <p:cNvPr id="6" name="Picture 5">
            <a:extLst>
              <a:ext uri="{FF2B5EF4-FFF2-40B4-BE49-F238E27FC236}">
                <a16:creationId xmlns:a16="http://schemas.microsoft.com/office/drawing/2014/main" id="{7D853623-0268-429C-9C1F-8E5C4E0CD002}"/>
              </a:ext>
            </a:extLst>
          </p:cNvPr>
          <p:cNvPicPr>
            <a:picLocks noChangeAspect="1"/>
          </p:cNvPicPr>
          <p:nvPr/>
        </p:nvPicPr>
        <p:blipFill>
          <a:blip r:embed="rId5"/>
          <a:stretch>
            <a:fillRect/>
          </a:stretch>
        </p:blipFill>
        <p:spPr>
          <a:xfrm>
            <a:off x="6382832" y="2900796"/>
            <a:ext cx="2372228" cy="1571706"/>
          </a:xfrm>
          <a:prstGeom prst="rect">
            <a:avLst/>
          </a:prstGeom>
        </p:spPr>
      </p:pic>
    </p:spTree>
    <p:extLst>
      <p:ext uri="{BB962C8B-B14F-4D97-AF65-F5344CB8AC3E}">
        <p14:creationId xmlns:p14="http://schemas.microsoft.com/office/powerpoint/2010/main" val="13488214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pPr rtl="0"/>
            <a:r>
              <a:rPr lang="fr-FR">
                <a:solidFill>
                  <a:schemeClr val="accent5">
                    <a:lumMod val="40000"/>
                    <a:lumOff val="60000"/>
                  </a:schemeClr>
                </a:solidFill>
              </a:rPr>
              <a:t>11.5 Segmentation un réseau IPv4 en sous-réseaux</a:t>
            </a:r>
            <a:br>
              <a:rPr lang="en-CA" dirty="0">
                <a:solidFill>
                  <a:schemeClr val="accent5">
                    <a:lumMod val="40000"/>
                    <a:lumOff val="60000"/>
                  </a:schemeClr>
                </a:solidFill>
              </a:rPr>
            </a:br>
            <a:endParaRPr lang="en-CA" dirty="0">
              <a:solidFill>
                <a:schemeClr val="accent5">
                  <a:lumMod val="40000"/>
                  <a:lumOff val="60000"/>
                </a:schemeClr>
              </a:solidFill>
            </a:endParaRPr>
          </a:p>
        </p:txBody>
      </p:sp>
    </p:spTree>
    <p:custDataLst>
      <p:tags r:id="rId1"/>
    </p:custDataLst>
    <p:extLst>
      <p:ext uri="{BB962C8B-B14F-4D97-AF65-F5344CB8AC3E}">
        <p14:creationId xmlns:p14="http://schemas.microsoft.com/office/powerpoint/2010/main" val="603752357"/>
      </p:ext>
    </p:ext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a:extLst>
              <a:ext uri="{FF2B5EF4-FFF2-40B4-BE49-F238E27FC236}">
                <a16:creationId xmlns:a16="http://schemas.microsoft.com/office/drawing/2014/main" id="{2D10C50B-ED86-4E5D-BD0F-658911DFEF9B}"/>
              </a:ext>
            </a:extLst>
          </p:cNvPr>
          <p:cNvSpPr>
            <a:spLocks noGrp="1"/>
          </p:cNvSpPr>
          <p:nvPr>
            <p:ph type="title"/>
          </p:nvPr>
        </p:nvSpPr>
        <p:spPr>
          <a:xfrm>
            <a:off x="0" y="-15285"/>
            <a:ext cx="9144000" cy="757238"/>
          </a:xfrm>
        </p:spPr>
        <p:txBody>
          <a:bodyPr/>
          <a:lstStyle/>
          <a:p>
            <a:pPr rtl="0"/>
            <a:r>
              <a:rPr lang="fr-FR"/>
              <a:t>À quoi s'attendre dans ce module (suite)</a:t>
            </a:r>
          </a:p>
        </p:txBody>
      </p:sp>
      <p:sp>
        <p:nvSpPr>
          <p:cNvPr id="6" name="Content Placeholder 1">
            <a:extLst>
              <a:ext uri="{FF2B5EF4-FFF2-40B4-BE49-F238E27FC236}">
                <a16:creationId xmlns:a16="http://schemas.microsoft.com/office/drawing/2014/main" id="{031D3D35-BC84-421A-A5F0-48081A310F8E}"/>
              </a:ext>
            </a:extLst>
          </p:cNvPr>
          <p:cNvSpPr txBox="1">
            <a:spLocks/>
          </p:cNvSpPr>
          <p:nvPr/>
        </p:nvSpPr>
        <p:spPr bwMode="auto">
          <a:xfrm>
            <a:off x="106756" y="668963"/>
            <a:ext cx="8853286" cy="346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0" indent="0" rtl="0">
              <a:buNone/>
            </a:pPr>
            <a:r>
              <a:rPr lang="fr-FR"/>
              <a:t>Pour faciliter l'apprentissage, les caractéristiques suivantes peuvent être incluses dans ce module :</a:t>
            </a:r>
          </a:p>
          <a:p>
            <a:pPr marL="0" indent="0">
              <a:buNone/>
            </a:pPr>
            <a:endParaRPr lang="en-US" dirty="0"/>
          </a:p>
          <a:p>
            <a:pPr marL="0" indent="0">
              <a:buFont typeface="Wingdings" panose="05000000000000000000" pitchFamily="2" charset="2"/>
              <a:buNone/>
            </a:pPr>
            <a:endParaRPr lang="en-US" dirty="0"/>
          </a:p>
        </p:txBody>
      </p:sp>
      <p:graphicFrame>
        <p:nvGraphicFramePr>
          <p:cNvPr id="4" name="Content Placeholder 3">
            <a:extLst>
              <a:ext uri="{FF2B5EF4-FFF2-40B4-BE49-F238E27FC236}">
                <a16:creationId xmlns:a16="http://schemas.microsoft.com/office/drawing/2014/main" id="{DDD52CCD-9D1E-4CC4-815A-A5967A0831D9}"/>
              </a:ext>
            </a:extLst>
          </p:cNvPr>
          <p:cNvGraphicFramePr>
            <a:graphicFrameLocks noGrp="1"/>
          </p:cNvGraphicFramePr>
          <p:nvPr>
            <p:ph idx="1"/>
          </p:nvPr>
        </p:nvGraphicFramePr>
        <p:xfrm>
          <a:off x="106756" y="1279280"/>
          <a:ext cx="8595235" cy="2600325"/>
        </p:xfrm>
        <a:graphic>
          <a:graphicData uri="http://schemas.openxmlformats.org/drawingml/2006/table">
            <a:tbl>
              <a:tblPr firstRow="1" bandRow="1">
                <a:tableStyleId>{5C22544A-7EE6-4342-B048-85BDC9FD1C3A}</a:tableStyleId>
              </a:tblPr>
              <a:tblGrid>
                <a:gridCol w="2245746">
                  <a:extLst>
                    <a:ext uri="{9D8B030D-6E8A-4147-A177-3AD203B41FA5}">
                      <a16:colId xmlns:a16="http://schemas.microsoft.com/office/drawing/2014/main" val="3215831619"/>
                    </a:ext>
                  </a:extLst>
                </a:gridCol>
                <a:gridCol w="6349489">
                  <a:extLst>
                    <a:ext uri="{9D8B030D-6E8A-4147-A177-3AD203B41FA5}">
                      <a16:colId xmlns:a16="http://schemas.microsoft.com/office/drawing/2014/main" val="276475465"/>
                    </a:ext>
                  </a:extLst>
                </a:gridCol>
              </a:tblGrid>
              <a:tr h="265091">
                <a:tc>
                  <a:txBody>
                    <a:bodyPr/>
                    <a:lstStyle/>
                    <a:p>
                      <a:pPr algn="l" rtl="0" fontAlgn="b"/>
                      <a:r>
                        <a:rPr lang="fr-FR" sz="1400" b="1" i="0" u="none" strike="noStrike">
                          <a:solidFill>
                            <a:schemeClr val="bg1"/>
                          </a:solidFill>
                          <a:effectLst/>
                          <a:latin typeface="+mn-lt"/>
                        </a:rPr>
                        <a:t>Fonctionnalité</a:t>
                      </a:r>
                    </a:p>
                  </a:txBody>
                  <a:tcPr marL="9525" marR="9525" marT="9525" marB="0" anchor="b"/>
                </a:tc>
                <a:tc>
                  <a:txBody>
                    <a:bodyPr/>
                    <a:lstStyle/>
                    <a:p>
                      <a:pPr rtl="0"/>
                      <a:r>
                        <a:rPr lang="fr-FR"/>
                        <a:t>Description</a:t>
                      </a:r>
                    </a:p>
                  </a:txBody>
                  <a:tcPr/>
                </a:tc>
                <a:extLst>
                  <a:ext uri="{0D108BD9-81ED-4DB2-BD59-A6C34878D82A}">
                    <a16:rowId xmlns:a16="http://schemas.microsoft.com/office/drawing/2014/main" val="3768427975"/>
                  </a:ext>
                </a:extLst>
              </a:tr>
              <a:tr h="265091">
                <a:tc>
                  <a:txBody>
                    <a:bodyPr/>
                    <a:lstStyle/>
                    <a:p>
                      <a:pPr algn="l" rtl="0" fontAlgn="b"/>
                      <a:r>
                        <a:rPr lang="fr-FR" sz="1400" b="0" i="0" u="none" strike="noStrike">
                          <a:solidFill>
                            <a:srgbClr val="000000"/>
                          </a:solidFill>
                          <a:effectLst/>
                          <a:latin typeface="+mn-lt"/>
                        </a:rPr>
                        <a:t>Activité</a:t>
                      </a:r>
                      <a:r>
                        <a:rPr lang="fr-FR" sz="1400" b="0" i="0" u="none" strike="noStrike" baseline="0">
                          <a:solidFill>
                            <a:srgbClr val="000000"/>
                          </a:solidFill>
                          <a:effectLst/>
                          <a:latin typeface="+mn-lt"/>
                        </a:rPr>
                        <a:t> du mode physique de Packet Tracer</a:t>
                      </a:r>
                    </a:p>
                  </a:txBody>
                  <a:tcPr marL="9525" marR="9525" marT="9525" marB="0" anchor="b"/>
                </a:tc>
                <a:tc>
                  <a:txBody>
                    <a:bodyPr/>
                    <a:lstStyle/>
                    <a:p>
                      <a:pPr rtl="0"/>
                      <a:r>
                        <a:rPr lang="fr-FR"/>
                        <a:t>Ces activités sont effectuées à l'aide de Packet Tracer en mode </a:t>
                      </a:r>
                      <a:r>
                        <a:rPr lang="fr-FR" baseline="0"/>
                        <a:t>physique.</a:t>
                      </a:r>
                    </a:p>
                  </a:txBody>
                  <a:tcPr/>
                </a:tc>
                <a:extLst>
                  <a:ext uri="{0D108BD9-81ED-4DB2-BD59-A6C34878D82A}">
                    <a16:rowId xmlns:a16="http://schemas.microsoft.com/office/drawing/2014/main" val="2989889794"/>
                  </a:ext>
                </a:extLst>
              </a:tr>
              <a:tr h="265091">
                <a:tc>
                  <a:txBody>
                    <a:bodyPr/>
                    <a:lstStyle/>
                    <a:p>
                      <a:pPr algn="l" rtl="0" fontAlgn="b"/>
                      <a:r>
                        <a:rPr lang="fr-FR" sz="1400" b="0" i="0" u="none" strike="noStrike">
                          <a:solidFill>
                            <a:srgbClr val="000000"/>
                          </a:solidFill>
                          <a:effectLst/>
                          <a:latin typeface="+mn-lt"/>
                        </a:rPr>
                        <a:t>Travaux Pratiques</a:t>
                      </a:r>
                    </a:p>
                  </a:txBody>
                  <a:tcPr marL="9525" marR="9525" marT="9525" marB="0" anchor="b"/>
                </a:tc>
                <a:tc>
                  <a:txBody>
                    <a:bodyPr/>
                    <a:lstStyle/>
                    <a:p>
                      <a:pPr rtl="0"/>
                      <a:r>
                        <a:rPr lang="fr-FR"/>
                        <a:t>Travaux Pratiques conçus pour travailler avec des équipements physiques.</a:t>
                      </a:r>
                    </a:p>
                  </a:txBody>
                  <a:tcPr/>
                </a:tc>
                <a:extLst>
                  <a:ext uri="{0D108BD9-81ED-4DB2-BD59-A6C34878D82A}">
                    <a16:rowId xmlns:a16="http://schemas.microsoft.com/office/drawing/2014/main" val="2258594367"/>
                  </a:ext>
                </a:extLst>
              </a:tr>
              <a:tr h="26509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Activités en classe</a:t>
                      </a:r>
                    </a:p>
                    <a:p>
                      <a:pPr algn="l" fontAlgn="b"/>
                      <a:endParaRPr lang="en-US" sz="1400" b="0" i="0" u="none" strike="noStrike" dirty="0">
                        <a:solidFill>
                          <a:srgbClr val="000000"/>
                        </a:solidFill>
                        <a:effectLst/>
                        <a:latin typeface="+mn-lt"/>
                      </a:endParaRPr>
                    </a:p>
                  </a:txBody>
                  <a:tcPr marL="9525" marR="9525" marT="9525" marB="0" anchor="b"/>
                </a:tc>
                <a:tc>
                  <a:txBody>
                    <a:bodyPr/>
                    <a:lstStyle/>
                    <a:p>
                      <a:pPr rtl="0"/>
                      <a:r>
                        <a:rPr lang="fr-FR"/>
                        <a:t>Ces informations se trouvent sur la page Ressources de l'instructeur. Les activités de classe sont conçues pour faciliter l'apprentissage, la discussion en classe et la collaboration.</a:t>
                      </a:r>
                    </a:p>
                  </a:txBody>
                  <a:tcPr/>
                </a:tc>
                <a:extLst>
                  <a:ext uri="{0D108BD9-81ED-4DB2-BD59-A6C34878D82A}">
                    <a16:rowId xmlns:a16="http://schemas.microsoft.com/office/drawing/2014/main" val="1125566603"/>
                  </a:ext>
                </a:extLst>
              </a:tr>
              <a:tr h="265091">
                <a:tc>
                  <a:txBody>
                    <a:bodyPr/>
                    <a:lstStyle/>
                    <a:p>
                      <a:pPr algn="l" rtl="0" fontAlgn="b"/>
                      <a:r>
                        <a:rPr lang="fr-FR" sz="1400" b="0" i="0" u="none" strike="noStrike">
                          <a:solidFill>
                            <a:srgbClr val="000000"/>
                          </a:solidFill>
                          <a:effectLst/>
                          <a:latin typeface="+mn-lt"/>
                        </a:rPr>
                        <a:t>Questionnaires sur le module</a:t>
                      </a:r>
                    </a:p>
                  </a:txBody>
                  <a:tcPr marL="9525" marR="9525" marT="9525" marB="0" anchor="b"/>
                </a:tc>
                <a:tc>
                  <a:txBody>
                    <a:bodyPr/>
                    <a:lstStyle/>
                    <a:p>
                      <a:pPr rtl="0"/>
                      <a:r>
                        <a:rPr lang="fr-FR"/>
                        <a:t>Des évaluations automatiques qui intègrent les concepts et les compétences acquises tout au long de la série de rubriques présentées dans le module.</a:t>
                      </a:r>
                    </a:p>
                  </a:txBody>
                  <a:tcPr/>
                </a:tc>
                <a:extLst>
                  <a:ext uri="{0D108BD9-81ED-4DB2-BD59-A6C34878D82A}">
                    <a16:rowId xmlns:a16="http://schemas.microsoft.com/office/drawing/2014/main" val="831502776"/>
                  </a:ext>
                </a:extLst>
              </a:tr>
              <a:tr h="265091">
                <a:tc>
                  <a:txBody>
                    <a:bodyPr/>
                    <a:lstStyle/>
                    <a:p>
                      <a:pPr algn="l" rtl="0" fontAlgn="b"/>
                      <a:r>
                        <a:rPr lang="fr-FR" sz="1400" b="0" i="0" u="none" strike="noStrike">
                          <a:solidFill>
                            <a:srgbClr val="000000"/>
                          </a:solidFill>
                          <a:effectLst/>
                          <a:latin typeface="+mn-lt"/>
                        </a:rPr>
                        <a:t>Résumé du module</a:t>
                      </a:r>
                    </a:p>
                  </a:txBody>
                  <a:tcPr marL="9525" marR="9525" marT="9525" marB="0" anchor="b"/>
                </a:tc>
                <a:tc>
                  <a:txBody>
                    <a:bodyPr/>
                    <a:lstStyle/>
                    <a:p>
                      <a:pPr rtl="0"/>
                      <a:r>
                        <a:rPr lang="fr-FR"/>
                        <a:t>Récapte brièvement le contenu du module.</a:t>
                      </a:r>
                    </a:p>
                  </a:txBody>
                  <a:tcPr/>
                </a:tc>
                <a:extLst>
                  <a:ext uri="{0D108BD9-81ED-4DB2-BD59-A6C34878D82A}">
                    <a16:rowId xmlns:a16="http://schemas.microsoft.com/office/drawing/2014/main" val="2267046280"/>
                  </a:ext>
                </a:extLst>
              </a:tr>
            </a:tbl>
          </a:graphicData>
        </a:graphic>
      </p:graphicFrame>
    </p:spTree>
    <p:custDataLst>
      <p:tags r:id="rId1"/>
    </p:custDataLst>
    <p:extLst>
      <p:ext uri="{BB962C8B-B14F-4D97-AF65-F5344CB8AC3E}">
        <p14:creationId xmlns:p14="http://schemas.microsoft.com/office/powerpoint/2010/main" val="1999839338"/>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Segmenter un réseau IPv4 en sous-réseaux</a:t>
            </a:r>
            <a:br>
              <a:rPr lang="en-US" dirty="0"/>
            </a:br>
            <a:r>
              <a:rPr lang="fr-FR" sz="2400"/>
              <a:t>Segmentation des réseaux à la limite d'octet</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431971" y="855419"/>
            <a:ext cx="8280057" cy="1114783"/>
          </a:xfrm>
        </p:spPr>
        <p:txBody>
          <a:bodyPr/>
          <a:lstStyle/>
          <a:p>
            <a:pPr marL="342900" indent="-342900" algn="l" rtl="0">
              <a:buFont typeface="Arial" panose="020B0604020202020204" pitchFamily="34" charset="0"/>
              <a:buChar char="•"/>
            </a:pPr>
            <a:r>
              <a:rPr lang="fr-FR" sz="1600">
                <a:solidFill>
                  <a:srgbClr val="000000"/>
                </a:solidFill>
              </a:rPr>
              <a:t>Le plus simple est de segmenter les réseaux à la limite d'octet de /8, /16 et /24. </a:t>
            </a:r>
          </a:p>
          <a:p>
            <a:pPr marL="342900" indent="-342900" algn="l">
              <a:buFont typeface="Arial" panose="020B0604020202020204" pitchFamily="34" charset="0"/>
              <a:buChar char="•"/>
            </a:pPr>
            <a:endParaRPr lang="en-CA" sz="1600" dirty="0">
              <a:solidFill>
                <a:srgbClr val="000000"/>
              </a:solidFill>
            </a:endParaRPr>
          </a:p>
          <a:p>
            <a:pPr marL="342900" indent="-342900" algn="l" rtl="0">
              <a:buFont typeface="Arial" panose="020B0604020202020204" pitchFamily="34" charset="0"/>
              <a:buChar char="•"/>
            </a:pPr>
            <a:r>
              <a:rPr lang="fr-FR" sz="1600">
                <a:solidFill>
                  <a:srgbClr val="000000"/>
                </a:solidFill>
              </a:rPr>
              <a:t>Notez que l'utilisation de préfixes plus longs réduit le nombre d'hôtes par sous-réseau.</a:t>
            </a:r>
          </a:p>
        </p:txBody>
      </p:sp>
      <p:graphicFrame>
        <p:nvGraphicFramePr>
          <p:cNvPr id="5" name="Table 4">
            <a:extLst>
              <a:ext uri="{FF2B5EF4-FFF2-40B4-BE49-F238E27FC236}">
                <a16:creationId xmlns:a16="http://schemas.microsoft.com/office/drawing/2014/main" id="{AB61C527-BCD3-42E1-8735-11AC62583EC0}"/>
              </a:ext>
            </a:extLst>
          </p:cNvPr>
          <p:cNvGraphicFramePr>
            <a:graphicFrameLocks noGrp="1"/>
          </p:cNvGraphicFramePr>
          <p:nvPr>
            <p:extLst>
              <p:ext uri="{D42A27DB-BD31-4B8C-83A1-F6EECF244321}">
                <p14:modId xmlns:p14="http://schemas.microsoft.com/office/powerpoint/2010/main" val="1984700362"/>
              </p:ext>
            </p:extLst>
          </p:nvPr>
        </p:nvGraphicFramePr>
        <p:xfrm>
          <a:off x="991974" y="2111017"/>
          <a:ext cx="6896100" cy="1567180"/>
        </p:xfrm>
        <a:graphic>
          <a:graphicData uri="http://schemas.openxmlformats.org/drawingml/2006/table">
            <a:tbl>
              <a:tblPr firstRow="1" bandRow="1">
                <a:tableStyleId>{5C22544A-7EE6-4342-B048-85BDC9FD1C3A}</a:tableStyleId>
              </a:tblPr>
              <a:tblGrid>
                <a:gridCol w="1103376">
                  <a:extLst>
                    <a:ext uri="{9D8B030D-6E8A-4147-A177-3AD203B41FA5}">
                      <a16:colId xmlns:a16="http://schemas.microsoft.com/office/drawing/2014/main" val="401309278"/>
                    </a:ext>
                  </a:extLst>
                </a:gridCol>
                <a:gridCol w="1215438">
                  <a:extLst>
                    <a:ext uri="{9D8B030D-6E8A-4147-A177-3AD203B41FA5}">
                      <a16:colId xmlns:a16="http://schemas.microsoft.com/office/drawing/2014/main" val="1282189193"/>
                    </a:ext>
                  </a:extLst>
                </a:gridCol>
                <a:gridCol w="3473910">
                  <a:extLst>
                    <a:ext uri="{9D8B030D-6E8A-4147-A177-3AD203B41FA5}">
                      <a16:colId xmlns:a16="http://schemas.microsoft.com/office/drawing/2014/main" val="2307218981"/>
                    </a:ext>
                  </a:extLst>
                </a:gridCol>
                <a:gridCol w="1103376">
                  <a:extLst>
                    <a:ext uri="{9D8B030D-6E8A-4147-A177-3AD203B41FA5}">
                      <a16:colId xmlns:a16="http://schemas.microsoft.com/office/drawing/2014/main" val="1338141003"/>
                    </a:ext>
                  </a:extLst>
                </a:gridCol>
              </a:tblGrid>
              <a:tr h="370840">
                <a:tc>
                  <a:txBody>
                    <a:bodyPr/>
                    <a:lstStyle/>
                    <a:p>
                      <a:pPr algn="l" rtl="0" fontAlgn="ctr"/>
                      <a:r>
                        <a:rPr lang="fr-FR" sz="1100" b="1">
                          <a:effectLst/>
                        </a:rPr>
                        <a:t>Longueur de préfixe</a:t>
                      </a:r>
                    </a:p>
                  </a:txBody>
                  <a:tcPr marL="31750" marR="31750" marT="31750" marB="31750" anchor="ctr"/>
                </a:tc>
                <a:tc>
                  <a:txBody>
                    <a:bodyPr/>
                    <a:lstStyle/>
                    <a:p>
                      <a:pPr algn="l" rtl="0" fontAlgn="ctr"/>
                      <a:r>
                        <a:rPr lang="fr-FR" sz="1100" b="1">
                          <a:effectLst/>
                        </a:rPr>
                        <a:t>Masque de sous-réseau</a:t>
                      </a:r>
                    </a:p>
                  </a:txBody>
                  <a:tcPr marL="31750" marR="31750" marT="31750" marB="31750" anchor="ctr"/>
                </a:tc>
                <a:tc>
                  <a:txBody>
                    <a:bodyPr/>
                    <a:lstStyle/>
                    <a:p>
                      <a:pPr algn="l" rtl="0" fontAlgn="ctr"/>
                      <a:r>
                        <a:rPr lang="fr-FR" sz="1100" b="1">
                          <a:effectLst/>
                        </a:rPr>
                        <a:t>Masque de sous-réseau (binaire) (n= réseau, h= hôte)</a:t>
                      </a:r>
                    </a:p>
                  </a:txBody>
                  <a:tcPr marL="31750" marR="31750" marT="31750" marB="31750" anchor="ctr"/>
                </a:tc>
                <a:tc>
                  <a:txBody>
                    <a:bodyPr/>
                    <a:lstStyle/>
                    <a:p>
                      <a:pPr algn="l" rtl="0" fontAlgn="ctr"/>
                      <a:r>
                        <a:rPr lang="fr-FR" sz="1100" b="1">
                          <a:effectLst/>
                        </a:rPr>
                        <a:t>Nombre d'hôtes</a:t>
                      </a:r>
                    </a:p>
                  </a:txBody>
                  <a:tcPr marL="31750" marR="31750" marT="31750" marB="31750" anchor="ctr"/>
                </a:tc>
                <a:extLst>
                  <a:ext uri="{0D108BD9-81ED-4DB2-BD59-A6C34878D82A}">
                    <a16:rowId xmlns:a16="http://schemas.microsoft.com/office/drawing/2014/main" val="400614944"/>
                  </a:ext>
                </a:extLst>
              </a:tr>
              <a:tr h="370840">
                <a:tc>
                  <a:txBody>
                    <a:bodyPr/>
                    <a:lstStyle/>
                    <a:p>
                      <a:pPr rtl="0" fontAlgn="ctr"/>
                      <a:r>
                        <a:rPr lang="fr-FR" sz="1100" b="1">
                          <a:effectLst/>
                        </a:rPr>
                        <a:t>/8</a:t>
                      </a:r>
                    </a:p>
                  </a:txBody>
                  <a:tcPr marL="31750" marR="31750" marT="31750" marB="31750" anchor="ctr"/>
                </a:tc>
                <a:tc>
                  <a:txBody>
                    <a:bodyPr/>
                    <a:lstStyle/>
                    <a:p>
                      <a:pPr rtl="0" fontAlgn="ctr"/>
                      <a:r>
                        <a:rPr lang="fr-FR" sz="1100" b="1">
                          <a:effectLst/>
                        </a:rPr>
                        <a:t>255</a:t>
                      </a:r>
                      <a:r>
                        <a:rPr lang="fr-FR" sz="1100" b="0">
                          <a:effectLst/>
                        </a:rPr>
                        <a:t>.0.0.0</a:t>
                      </a:r>
                    </a:p>
                  </a:txBody>
                  <a:tcPr marL="31750" marR="31750" marT="31750" marB="31750" anchor="ctr"/>
                </a:tc>
                <a:tc>
                  <a:txBody>
                    <a:bodyPr/>
                    <a:lstStyle/>
                    <a:p>
                      <a:pPr rtl="0" fontAlgn="ctr"/>
                      <a:r>
                        <a:rPr lang="fr-FR" sz="1100" b="1">
                          <a:effectLst/>
                          <a:latin typeface="Courier New" panose="02070309020205020404" pitchFamily="49" charset="0"/>
                          <a:cs typeface="Courier New" panose="02070309020205020404" pitchFamily="49" charset="0"/>
                        </a:rPr>
                        <a:t>nnnnnnnn</a:t>
                      </a:r>
                      <a:r>
                        <a:rPr lang="fr-FR" sz="1100" b="0">
                          <a:effectLst/>
                          <a:latin typeface="Courier New" panose="02070309020205020404" pitchFamily="49" charset="0"/>
                          <a:cs typeface="Courier New" panose="02070309020205020404" pitchFamily="49" charset="0"/>
                        </a:rPr>
                        <a:t>.hhhhhhhh.hhhhhhhh.hhhhhhhh </a:t>
                      </a:r>
                      <a:br>
                        <a:rPr lang="en-CA" sz="1100" b="0" dirty="0">
                          <a:effectLst/>
                          <a:latin typeface="Courier New" panose="02070309020205020404" pitchFamily="49" charset="0"/>
                          <a:cs typeface="Courier New" panose="02070309020205020404" pitchFamily="49" charset="0"/>
                        </a:rPr>
                      </a:br>
                      <a:r>
                        <a:rPr lang="fr-FR" sz="1100" b="1">
                          <a:effectLst/>
                          <a:latin typeface="Courier New" panose="02070309020205020404" pitchFamily="49" charset="0"/>
                          <a:cs typeface="Courier New" panose="02070309020205020404" pitchFamily="49" charset="0"/>
                        </a:rPr>
                        <a:t>11111111</a:t>
                      </a:r>
                      <a:r>
                        <a:rPr lang="fr-FR" sz="1100" b="0">
                          <a:effectLst/>
                          <a:latin typeface="Courier New" panose="02070309020205020404" pitchFamily="49" charset="0"/>
                          <a:cs typeface="Courier New" panose="02070309020205020404" pitchFamily="49" charset="0"/>
                        </a:rPr>
                        <a:t>.00000000.00000000.00000000</a:t>
                      </a:r>
                    </a:p>
                  </a:txBody>
                  <a:tcPr marL="31750" marR="31750" marT="31750" marB="31750" anchor="ctr"/>
                </a:tc>
                <a:tc>
                  <a:txBody>
                    <a:bodyPr/>
                    <a:lstStyle/>
                    <a:p>
                      <a:pPr rtl="0" fontAlgn="ctr"/>
                      <a:r>
                        <a:rPr lang="fr-FR" sz="1000" b="0">
                          <a:effectLst/>
                        </a:rPr>
                        <a:t>16777214</a:t>
                      </a:r>
                    </a:p>
                  </a:txBody>
                  <a:tcPr marL="31750" marR="31750" marT="31750" marB="31750" anchor="ctr"/>
                </a:tc>
                <a:extLst>
                  <a:ext uri="{0D108BD9-81ED-4DB2-BD59-A6C34878D82A}">
                    <a16:rowId xmlns:a16="http://schemas.microsoft.com/office/drawing/2014/main" val="2637917206"/>
                  </a:ext>
                </a:extLst>
              </a:tr>
              <a:tr h="370840">
                <a:tc>
                  <a:txBody>
                    <a:bodyPr/>
                    <a:lstStyle/>
                    <a:p>
                      <a:pPr rtl="0" fontAlgn="ctr"/>
                      <a:r>
                        <a:rPr lang="fr-FR" sz="1100" b="1">
                          <a:effectLst/>
                        </a:rPr>
                        <a:t>/16</a:t>
                      </a:r>
                    </a:p>
                  </a:txBody>
                  <a:tcPr marL="31750" marR="31750" marT="31750" marB="31750" anchor="ctr"/>
                </a:tc>
                <a:tc>
                  <a:txBody>
                    <a:bodyPr/>
                    <a:lstStyle/>
                    <a:p>
                      <a:pPr rtl="0" fontAlgn="ctr"/>
                      <a:r>
                        <a:rPr lang="fr-FR" sz="1100" b="1">
                          <a:effectLst/>
                        </a:rPr>
                        <a:t>255.255</a:t>
                      </a:r>
                      <a:r>
                        <a:rPr lang="fr-FR" sz="1100" b="0">
                          <a:effectLst/>
                        </a:rPr>
                        <a:t>.0.0</a:t>
                      </a:r>
                    </a:p>
                  </a:txBody>
                  <a:tcPr marL="31750" marR="31750" marT="31750" marB="31750" anchor="ctr"/>
                </a:tc>
                <a:tc>
                  <a:txBody>
                    <a:bodyPr/>
                    <a:lstStyle/>
                    <a:p>
                      <a:pPr rtl="0" fontAlgn="ctr"/>
                      <a:r>
                        <a:rPr lang="fr-FR" sz="1100" b="1">
                          <a:effectLst/>
                          <a:latin typeface="Courier New" panose="02070309020205020404" pitchFamily="49" charset="0"/>
                          <a:cs typeface="Courier New" panose="02070309020205020404" pitchFamily="49" charset="0"/>
                        </a:rPr>
                        <a:t>nnnnnnnn.nnnnnnnn</a:t>
                      </a:r>
                      <a:r>
                        <a:rPr lang="fr-FR" sz="1100" b="0">
                          <a:effectLst/>
                          <a:latin typeface="Courier New" panose="02070309020205020404" pitchFamily="49" charset="0"/>
                          <a:cs typeface="Courier New" panose="02070309020205020404" pitchFamily="49" charset="0"/>
                        </a:rPr>
                        <a:t>.hhhhhhhh.hhhhhhhh </a:t>
                      </a:r>
                      <a:br>
                        <a:rPr lang="en-CA" sz="1100" b="0" dirty="0">
                          <a:effectLst/>
                          <a:latin typeface="Courier New" panose="02070309020205020404" pitchFamily="49" charset="0"/>
                          <a:cs typeface="Courier New" panose="02070309020205020404" pitchFamily="49" charset="0"/>
                        </a:rPr>
                      </a:br>
                      <a:r>
                        <a:rPr lang="fr-FR" sz="1100" b="1">
                          <a:effectLst/>
                          <a:latin typeface="Courier New" panose="02070309020205020404" pitchFamily="49" charset="0"/>
                          <a:cs typeface="Courier New" panose="02070309020205020404" pitchFamily="49" charset="0"/>
                        </a:rPr>
                        <a:t>11111111.11111111</a:t>
                      </a:r>
                      <a:r>
                        <a:rPr lang="fr-FR" sz="1100" b="0">
                          <a:effectLst/>
                          <a:latin typeface="Courier New" panose="02070309020205020404" pitchFamily="49" charset="0"/>
                          <a:cs typeface="Courier New" panose="02070309020205020404" pitchFamily="49" charset="0"/>
                        </a:rPr>
                        <a:t>.00000000.00000000</a:t>
                      </a:r>
                    </a:p>
                  </a:txBody>
                  <a:tcPr marL="31750" marR="31750" marT="31750" marB="31750" anchor="ctr"/>
                </a:tc>
                <a:tc>
                  <a:txBody>
                    <a:bodyPr/>
                    <a:lstStyle/>
                    <a:p>
                      <a:pPr rtl="0" fontAlgn="ctr"/>
                      <a:r>
                        <a:rPr lang="fr-FR" sz="1000" b="0">
                          <a:effectLst/>
                        </a:rPr>
                        <a:t>65534</a:t>
                      </a:r>
                    </a:p>
                  </a:txBody>
                  <a:tcPr marL="31750" marR="31750" marT="31750" marB="31750" anchor="ctr"/>
                </a:tc>
                <a:extLst>
                  <a:ext uri="{0D108BD9-81ED-4DB2-BD59-A6C34878D82A}">
                    <a16:rowId xmlns:a16="http://schemas.microsoft.com/office/drawing/2014/main" val="1750285378"/>
                  </a:ext>
                </a:extLst>
              </a:tr>
              <a:tr h="370840">
                <a:tc>
                  <a:txBody>
                    <a:bodyPr/>
                    <a:lstStyle/>
                    <a:p>
                      <a:pPr rtl="0" fontAlgn="ctr"/>
                      <a:r>
                        <a:rPr lang="fr-FR" sz="1100" b="1">
                          <a:effectLst/>
                        </a:rPr>
                        <a:t>/24</a:t>
                      </a:r>
                    </a:p>
                  </a:txBody>
                  <a:tcPr marL="31750" marR="31750" marT="31750" marB="31750" anchor="ctr"/>
                </a:tc>
                <a:tc>
                  <a:txBody>
                    <a:bodyPr/>
                    <a:lstStyle/>
                    <a:p>
                      <a:pPr rtl="0" fontAlgn="ctr"/>
                      <a:r>
                        <a:rPr lang="fr-FR" sz="1100" b="1">
                          <a:effectLst/>
                        </a:rPr>
                        <a:t>255.255.255</a:t>
                      </a:r>
                      <a:r>
                        <a:rPr lang="fr-FR" sz="1100" b="0">
                          <a:effectLst/>
                        </a:rPr>
                        <a:t>.0</a:t>
                      </a:r>
                    </a:p>
                  </a:txBody>
                  <a:tcPr marL="31750" marR="31750" marT="31750" marB="31750" anchor="ctr"/>
                </a:tc>
                <a:tc>
                  <a:txBody>
                    <a:bodyPr/>
                    <a:lstStyle/>
                    <a:p>
                      <a:pPr rtl="0" fontAlgn="ctr"/>
                      <a:r>
                        <a:rPr lang="fr-FR" sz="1100" b="1">
                          <a:effectLst/>
                          <a:latin typeface="Courier New" panose="02070309020205020404" pitchFamily="49" charset="0"/>
                          <a:cs typeface="Courier New" panose="02070309020205020404" pitchFamily="49" charset="0"/>
                        </a:rPr>
                        <a:t>nnnnnnnn.nnnnnnnn</a:t>
                      </a:r>
                      <a:r>
                        <a:rPr lang="fr-FR" sz="1100" b="0">
                          <a:effectLst/>
                          <a:latin typeface="Courier New" panose="02070309020205020404" pitchFamily="49" charset="0"/>
                          <a:cs typeface="Courier New" panose="02070309020205020404" pitchFamily="49" charset="0"/>
                        </a:rPr>
                        <a:t>.</a:t>
                      </a:r>
                      <a:r>
                        <a:rPr lang="fr-FR" sz="1100" b="1">
                          <a:effectLst/>
                          <a:latin typeface="Courier New" panose="02070309020205020404" pitchFamily="49" charset="0"/>
                          <a:cs typeface="Courier New" panose="02070309020205020404" pitchFamily="49" charset="0"/>
                        </a:rPr>
                        <a:t>nnnnnnnn</a:t>
                      </a:r>
                      <a:r>
                        <a:rPr lang="fr-FR" sz="1100" b="0">
                          <a:effectLst/>
                          <a:latin typeface="Courier New" panose="02070309020205020404" pitchFamily="49" charset="0"/>
                          <a:cs typeface="Courier New" panose="02070309020205020404" pitchFamily="49" charset="0"/>
                        </a:rPr>
                        <a:t>.hhhhhhhh </a:t>
                      </a:r>
                      <a:br>
                        <a:rPr lang="en-CA" sz="1100" b="0" dirty="0">
                          <a:effectLst/>
                          <a:latin typeface="Courier New" panose="02070309020205020404" pitchFamily="49" charset="0"/>
                          <a:cs typeface="Courier New" panose="02070309020205020404" pitchFamily="49" charset="0"/>
                        </a:rPr>
                      </a:br>
                      <a:r>
                        <a:rPr lang="fr-FR" sz="1100" b="1">
                          <a:effectLst/>
                          <a:latin typeface="Courier New" panose="02070309020205020404" pitchFamily="49" charset="0"/>
                          <a:cs typeface="Courier New" panose="02070309020205020404" pitchFamily="49" charset="0"/>
                        </a:rPr>
                        <a:t>11111111.11111111.11111111</a:t>
                      </a:r>
                      <a:r>
                        <a:rPr lang="fr-FR" sz="1100" b="0">
                          <a:effectLst/>
                          <a:latin typeface="Courier New" panose="02070309020205020404" pitchFamily="49" charset="0"/>
                          <a:cs typeface="Courier New" panose="02070309020205020404" pitchFamily="49" charset="0"/>
                        </a:rPr>
                        <a:t>.00000000</a:t>
                      </a:r>
                    </a:p>
                  </a:txBody>
                  <a:tcPr marL="31750" marR="31750" marT="31750" marB="31750" anchor="ctr"/>
                </a:tc>
                <a:tc>
                  <a:txBody>
                    <a:bodyPr/>
                    <a:lstStyle/>
                    <a:p>
                      <a:pPr rtl="0" fontAlgn="ctr"/>
                      <a:r>
                        <a:rPr lang="fr-FR" sz="1000" b="0">
                          <a:effectLst/>
                        </a:rPr>
                        <a:t>254</a:t>
                      </a:r>
                    </a:p>
                  </a:txBody>
                  <a:tcPr marL="31750" marR="31750" marT="31750" marB="31750" anchor="ctr"/>
                </a:tc>
                <a:extLst>
                  <a:ext uri="{0D108BD9-81ED-4DB2-BD59-A6C34878D82A}">
                    <a16:rowId xmlns:a16="http://schemas.microsoft.com/office/drawing/2014/main" val="2444667633"/>
                  </a:ext>
                </a:extLst>
              </a:tr>
            </a:tbl>
          </a:graphicData>
        </a:graphic>
      </p:graphicFrame>
    </p:spTree>
    <p:extLst>
      <p:ext uri="{BB962C8B-B14F-4D97-AF65-F5344CB8AC3E}">
        <p14:creationId xmlns:p14="http://schemas.microsoft.com/office/powerpoint/2010/main" val="38203779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Segmenter un réseau IPv4 en sous-réseaux</a:t>
            </a:r>
            <a:br>
              <a:rPr lang="en-US" dirty="0"/>
            </a:br>
            <a:r>
              <a:rPr lang="fr-FR" sz="2400"/>
              <a:t> Création de sous-réseaux au niveau de la limite d'octet (suite)</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457200" y="807768"/>
            <a:ext cx="8280057" cy="362511"/>
          </a:xfrm>
        </p:spPr>
        <p:txBody>
          <a:bodyPr/>
          <a:lstStyle/>
          <a:p>
            <a:pPr marL="342900" indent="-342900" algn="l" rtl="0">
              <a:buFont typeface="Arial" panose="020B0604020202020204" pitchFamily="34" charset="0"/>
              <a:buChar char="•"/>
            </a:pPr>
            <a:r>
              <a:rPr lang="fr-FR" sz="1600">
                <a:solidFill>
                  <a:srgbClr val="000000"/>
                </a:solidFill>
              </a:rPr>
              <a:t>Dans le premier tableau 10.0.0.0/8 est sous-réseau en utilisant /16 et dans le deuxième tableau, un masque /24.</a:t>
            </a:r>
          </a:p>
        </p:txBody>
      </p:sp>
      <p:graphicFrame>
        <p:nvGraphicFramePr>
          <p:cNvPr id="2" name="Table 1">
            <a:extLst>
              <a:ext uri="{FF2B5EF4-FFF2-40B4-BE49-F238E27FC236}">
                <a16:creationId xmlns:a16="http://schemas.microsoft.com/office/drawing/2014/main" id="{61270C55-FA5F-44D6-BE83-71DEA8A80121}"/>
              </a:ext>
            </a:extLst>
          </p:cNvPr>
          <p:cNvGraphicFramePr>
            <a:graphicFrameLocks noGrp="1"/>
          </p:cNvGraphicFramePr>
          <p:nvPr>
            <p:extLst>
              <p:ext uri="{D42A27DB-BD31-4B8C-83A1-F6EECF244321}">
                <p14:modId xmlns:p14="http://schemas.microsoft.com/office/powerpoint/2010/main" val="440006946"/>
              </p:ext>
            </p:extLst>
          </p:nvPr>
        </p:nvGraphicFramePr>
        <p:xfrm>
          <a:off x="457200" y="1246211"/>
          <a:ext cx="3870960" cy="3435080"/>
        </p:xfrm>
        <a:graphic>
          <a:graphicData uri="http://schemas.openxmlformats.org/drawingml/2006/table">
            <a:tbl>
              <a:tblPr firstRow="1" bandRow="1">
                <a:tableStyleId>{5C22544A-7EE6-4342-B048-85BDC9FD1C3A}</a:tableStyleId>
              </a:tblPr>
              <a:tblGrid>
                <a:gridCol w="1116314">
                  <a:extLst>
                    <a:ext uri="{9D8B030D-6E8A-4147-A177-3AD203B41FA5}">
                      <a16:colId xmlns:a16="http://schemas.microsoft.com/office/drawing/2014/main" val="1832368472"/>
                    </a:ext>
                  </a:extLst>
                </a:gridCol>
                <a:gridCol w="1741186">
                  <a:extLst>
                    <a:ext uri="{9D8B030D-6E8A-4147-A177-3AD203B41FA5}">
                      <a16:colId xmlns:a16="http://schemas.microsoft.com/office/drawing/2014/main" val="3133033927"/>
                    </a:ext>
                  </a:extLst>
                </a:gridCol>
                <a:gridCol w="1013460">
                  <a:extLst>
                    <a:ext uri="{9D8B030D-6E8A-4147-A177-3AD203B41FA5}">
                      <a16:colId xmlns:a16="http://schemas.microsoft.com/office/drawing/2014/main" val="1854765229"/>
                    </a:ext>
                  </a:extLst>
                </a:gridCol>
              </a:tblGrid>
              <a:tr h="409211">
                <a:tc>
                  <a:txBody>
                    <a:bodyPr/>
                    <a:lstStyle/>
                    <a:p>
                      <a:pPr algn="l" rtl="0" fontAlgn="ctr"/>
                      <a:r>
                        <a:rPr lang="fr-FR" sz="1000" b="1">
                          <a:effectLst/>
                        </a:rPr>
                        <a:t>Adresse de sous-réseau</a:t>
                      </a:r>
                      <a:br>
                        <a:rPr lang="en-CA" sz="1000" b="1" dirty="0">
                          <a:effectLst/>
                        </a:rPr>
                      </a:br>
                      <a:r>
                        <a:rPr lang="fr-FR" sz="1000" b="0">
                          <a:effectLst/>
                        </a:rPr>
                        <a:t>(256 sous-réseaux possibles)</a:t>
                      </a:r>
                    </a:p>
                  </a:txBody>
                  <a:tcPr marL="31750" marR="31750" marT="31750" marB="31750" anchor="ctr"/>
                </a:tc>
                <a:tc>
                  <a:txBody>
                    <a:bodyPr/>
                    <a:lstStyle/>
                    <a:p>
                      <a:pPr algn="l" rtl="0" fontAlgn="ctr"/>
                      <a:r>
                        <a:rPr lang="fr-FR" sz="1000" b="1">
                          <a:effectLst/>
                        </a:rPr>
                        <a:t>Plage d'hôtes</a:t>
                      </a:r>
                      <a:br>
                        <a:rPr lang="en-CA" sz="1000" b="1" dirty="0">
                          <a:effectLst/>
                        </a:rPr>
                      </a:br>
                      <a:r>
                        <a:rPr lang="fr-FR" sz="1000" b="0">
                          <a:effectLst/>
                        </a:rPr>
                        <a:t>(65534 hôtes possibles par sous-réseau)</a:t>
                      </a:r>
                    </a:p>
                  </a:txBody>
                  <a:tcPr marL="31750" marR="31750" marT="31750" marB="31750" anchor="ctr"/>
                </a:tc>
                <a:tc>
                  <a:txBody>
                    <a:bodyPr/>
                    <a:lstStyle/>
                    <a:p>
                      <a:pPr algn="l" rtl="0" fontAlgn="ctr"/>
                      <a:r>
                        <a:rPr lang="fr-FR" sz="1000" b="1">
                          <a:effectLst/>
                        </a:rPr>
                        <a:t>Diffusion</a:t>
                      </a:r>
                    </a:p>
                  </a:txBody>
                  <a:tcPr marL="31750" marR="31750" marT="31750" marB="31750" anchor="ctr"/>
                </a:tc>
                <a:extLst>
                  <a:ext uri="{0D108BD9-81ED-4DB2-BD59-A6C34878D82A}">
                    <a16:rowId xmlns:a16="http://schemas.microsoft.com/office/drawing/2014/main" val="3621925027"/>
                  </a:ext>
                </a:extLst>
              </a:tr>
              <a:tr h="291438">
                <a:tc>
                  <a:txBody>
                    <a:bodyPr/>
                    <a:lstStyle/>
                    <a:p>
                      <a:pPr rtl="0" fontAlgn="ctr"/>
                      <a:r>
                        <a:rPr lang="fr-FR" sz="1000" b="1">
                          <a:effectLst/>
                        </a:rPr>
                        <a:t>10.0</a:t>
                      </a:r>
                      <a:r>
                        <a:rPr lang="fr-FR" sz="1000" b="0">
                          <a:effectLst/>
                        </a:rPr>
                        <a:t>.0.0</a:t>
                      </a:r>
                      <a:r>
                        <a:rPr lang="fr-FR" sz="1000" b="1">
                          <a:effectLst/>
                        </a:rPr>
                        <a:t>/16</a:t>
                      </a:r>
                    </a:p>
                  </a:txBody>
                  <a:tcPr marL="31750" marR="31750" marT="31750" marB="31750" anchor="ctr"/>
                </a:tc>
                <a:tc>
                  <a:txBody>
                    <a:bodyPr/>
                    <a:lstStyle/>
                    <a:p>
                      <a:pPr rtl="0" fontAlgn="ctr"/>
                      <a:r>
                        <a:rPr lang="fr-FR" sz="1000" b="1">
                          <a:effectLst/>
                        </a:rPr>
                        <a:t>10.0</a:t>
                      </a:r>
                      <a:r>
                        <a:rPr lang="fr-FR" sz="1000" b="0">
                          <a:effectLst/>
                        </a:rPr>
                        <a:t>.0.1 - </a:t>
                      </a:r>
                      <a:r>
                        <a:rPr lang="fr-FR" sz="1000" b="1">
                          <a:effectLst/>
                        </a:rPr>
                        <a:t>10.0</a:t>
                      </a:r>
                      <a:r>
                        <a:rPr lang="fr-FR" sz="1000" b="0">
                          <a:effectLst/>
                        </a:rPr>
                        <a:t>.255.254 </a:t>
                      </a:r>
                    </a:p>
                  </a:txBody>
                  <a:tcPr marL="31750" marR="31750" marT="31750" marB="31750" anchor="ctr"/>
                </a:tc>
                <a:tc>
                  <a:txBody>
                    <a:bodyPr/>
                    <a:lstStyle/>
                    <a:p>
                      <a:pPr rtl="0" fontAlgn="ctr"/>
                      <a:r>
                        <a:rPr lang="fr-FR" sz="1000" b="1">
                          <a:effectLst/>
                        </a:rPr>
                        <a:t>10.0</a:t>
                      </a:r>
                      <a:r>
                        <a:rPr lang="fr-FR" sz="1000" b="0">
                          <a:effectLst/>
                        </a:rPr>
                        <a:t>.255.255</a:t>
                      </a:r>
                    </a:p>
                  </a:txBody>
                  <a:tcPr marL="31750" marR="31750" marT="31750" marB="31750" anchor="ctr"/>
                </a:tc>
                <a:extLst>
                  <a:ext uri="{0D108BD9-81ED-4DB2-BD59-A6C34878D82A}">
                    <a16:rowId xmlns:a16="http://schemas.microsoft.com/office/drawing/2014/main" val="2643493669"/>
                  </a:ext>
                </a:extLst>
              </a:tr>
              <a:tr h="291438">
                <a:tc>
                  <a:txBody>
                    <a:bodyPr/>
                    <a:lstStyle/>
                    <a:p>
                      <a:pPr rtl="0" fontAlgn="ctr"/>
                      <a:r>
                        <a:rPr lang="fr-FR" sz="1000" b="1">
                          <a:effectLst/>
                        </a:rPr>
                        <a:t>10.1.</a:t>
                      </a:r>
                      <a:r>
                        <a:rPr lang="fr-FR" sz="1000" b="0">
                          <a:effectLst/>
                        </a:rPr>
                        <a:t>0,0</a:t>
                      </a:r>
                      <a:r>
                        <a:rPr lang="fr-FR" sz="1000" b="1">
                          <a:effectLst/>
                        </a:rPr>
                        <a:t>/16</a:t>
                      </a:r>
                    </a:p>
                  </a:txBody>
                  <a:tcPr marL="31750" marR="31750" marT="31750" marB="31750" anchor="ctr"/>
                </a:tc>
                <a:tc>
                  <a:txBody>
                    <a:bodyPr/>
                    <a:lstStyle/>
                    <a:p>
                      <a:pPr rtl="0" fontAlgn="ctr"/>
                      <a:r>
                        <a:rPr lang="fr-FR" sz="1000" b="1">
                          <a:effectLst/>
                        </a:rPr>
                        <a:t>10,1</a:t>
                      </a:r>
                      <a:r>
                        <a:rPr lang="fr-FR" sz="1000" b="0">
                          <a:effectLst/>
                        </a:rPr>
                        <a:t>.0.1 - </a:t>
                      </a:r>
                      <a:r>
                        <a:rPr lang="fr-FR" sz="1000" b="1">
                          <a:effectLst/>
                        </a:rPr>
                        <a:t>10,1</a:t>
                      </a:r>
                      <a:r>
                        <a:rPr lang="fr-FR" sz="1000" b="0">
                          <a:effectLst/>
                        </a:rPr>
                        <a:t>.255.254 </a:t>
                      </a:r>
                    </a:p>
                  </a:txBody>
                  <a:tcPr marL="31750" marR="31750" marT="31750" marB="31750" anchor="ctr"/>
                </a:tc>
                <a:tc>
                  <a:txBody>
                    <a:bodyPr/>
                    <a:lstStyle/>
                    <a:p>
                      <a:pPr rtl="0" fontAlgn="ctr"/>
                      <a:r>
                        <a:rPr lang="fr-FR" sz="1000" b="1">
                          <a:effectLst/>
                        </a:rPr>
                        <a:t>10.1</a:t>
                      </a:r>
                      <a:r>
                        <a:rPr lang="fr-FR" sz="1000" b="0">
                          <a:effectLst/>
                        </a:rPr>
                        <a:t>.255.255</a:t>
                      </a:r>
                    </a:p>
                  </a:txBody>
                  <a:tcPr marL="31750" marR="31750" marT="31750" marB="31750" anchor="ctr"/>
                </a:tc>
                <a:extLst>
                  <a:ext uri="{0D108BD9-81ED-4DB2-BD59-A6C34878D82A}">
                    <a16:rowId xmlns:a16="http://schemas.microsoft.com/office/drawing/2014/main" val="1459356146"/>
                  </a:ext>
                </a:extLst>
              </a:tr>
              <a:tr h="291438">
                <a:tc>
                  <a:txBody>
                    <a:bodyPr/>
                    <a:lstStyle/>
                    <a:p>
                      <a:pPr rtl="0" fontAlgn="ctr"/>
                      <a:r>
                        <a:rPr lang="fr-FR" sz="1000" b="1">
                          <a:effectLst/>
                        </a:rPr>
                        <a:t>10.2</a:t>
                      </a:r>
                      <a:r>
                        <a:rPr lang="fr-FR" sz="1000" b="0">
                          <a:effectLst/>
                        </a:rPr>
                        <a:t>.0.0</a:t>
                      </a:r>
                      <a:r>
                        <a:rPr lang="fr-FR" sz="1000" b="1">
                          <a:effectLst/>
                        </a:rPr>
                        <a:t>/16</a:t>
                      </a:r>
                    </a:p>
                  </a:txBody>
                  <a:tcPr marL="31750" marR="31750" marT="31750" marB="31750" anchor="ctr"/>
                </a:tc>
                <a:tc>
                  <a:txBody>
                    <a:bodyPr/>
                    <a:lstStyle/>
                    <a:p>
                      <a:pPr rtl="0" fontAlgn="ctr"/>
                      <a:r>
                        <a:rPr lang="fr-FR" sz="1000" b="1">
                          <a:effectLst/>
                        </a:rPr>
                        <a:t>10.2</a:t>
                      </a:r>
                      <a:r>
                        <a:rPr lang="fr-FR" sz="1000" b="0">
                          <a:effectLst/>
                        </a:rPr>
                        <a:t>.0.1 - </a:t>
                      </a:r>
                      <a:r>
                        <a:rPr lang="fr-FR" sz="1000" b="1">
                          <a:effectLst/>
                        </a:rPr>
                        <a:t>10.2</a:t>
                      </a:r>
                      <a:r>
                        <a:rPr lang="fr-FR" sz="1000" b="0">
                          <a:effectLst/>
                        </a:rPr>
                        <a:t>.255.254 </a:t>
                      </a:r>
                    </a:p>
                  </a:txBody>
                  <a:tcPr marL="31750" marR="31750" marT="31750" marB="31750" anchor="ctr"/>
                </a:tc>
                <a:tc>
                  <a:txBody>
                    <a:bodyPr/>
                    <a:lstStyle/>
                    <a:p>
                      <a:pPr rtl="0" fontAlgn="ctr"/>
                      <a:r>
                        <a:rPr lang="fr-FR" sz="1000" b="1">
                          <a:effectLst/>
                        </a:rPr>
                        <a:t>10.2</a:t>
                      </a:r>
                      <a:r>
                        <a:rPr lang="fr-FR" sz="1000" b="0">
                          <a:effectLst/>
                        </a:rPr>
                        <a:t>.255.255</a:t>
                      </a:r>
                    </a:p>
                  </a:txBody>
                  <a:tcPr marL="31750" marR="31750" marT="31750" marB="31750" anchor="ctr"/>
                </a:tc>
                <a:extLst>
                  <a:ext uri="{0D108BD9-81ED-4DB2-BD59-A6C34878D82A}">
                    <a16:rowId xmlns:a16="http://schemas.microsoft.com/office/drawing/2014/main" val="417579166"/>
                  </a:ext>
                </a:extLst>
              </a:tr>
              <a:tr h="291438">
                <a:tc>
                  <a:txBody>
                    <a:bodyPr/>
                    <a:lstStyle/>
                    <a:p>
                      <a:pPr rtl="0" fontAlgn="ctr"/>
                      <a:r>
                        <a:rPr lang="fr-FR" sz="1000" b="1">
                          <a:effectLst/>
                        </a:rPr>
                        <a:t>10,3</a:t>
                      </a:r>
                      <a:r>
                        <a:rPr lang="fr-FR" sz="1000" b="0">
                          <a:effectLst/>
                        </a:rPr>
                        <a:t>0,0,0</a:t>
                      </a:r>
                      <a:r>
                        <a:rPr lang="fr-FR" sz="1000" b="1">
                          <a:effectLst/>
                        </a:rPr>
                        <a:t>/16</a:t>
                      </a:r>
                    </a:p>
                  </a:txBody>
                  <a:tcPr marL="31750" marR="31750" marT="31750" marB="31750" anchor="ctr"/>
                </a:tc>
                <a:tc>
                  <a:txBody>
                    <a:bodyPr/>
                    <a:lstStyle/>
                    <a:p>
                      <a:pPr rtl="0" fontAlgn="ctr"/>
                      <a:r>
                        <a:rPr lang="fr-FR" sz="1000" b="1">
                          <a:effectLst/>
                        </a:rPr>
                        <a:t>10.3</a:t>
                      </a:r>
                      <a:r>
                        <a:rPr lang="fr-FR" sz="1000" b="0">
                          <a:effectLst/>
                        </a:rPr>
                        <a:t>.0.1 - </a:t>
                      </a:r>
                      <a:r>
                        <a:rPr lang="fr-FR" sz="1000" b="1">
                          <a:effectLst/>
                        </a:rPr>
                        <a:t>10.3</a:t>
                      </a:r>
                      <a:r>
                        <a:rPr lang="fr-FR" sz="1000" b="0">
                          <a:effectLst/>
                        </a:rPr>
                        <a:t>.255.254 </a:t>
                      </a:r>
                    </a:p>
                  </a:txBody>
                  <a:tcPr marL="31750" marR="31750" marT="31750" marB="31750" anchor="ctr"/>
                </a:tc>
                <a:tc>
                  <a:txBody>
                    <a:bodyPr/>
                    <a:lstStyle/>
                    <a:p>
                      <a:pPr rtl="0" fontAlgn="ctr"/>
                      <a:r>
                        <a:rPr lang="fr-FR" sz="1000" b="1">
                          <a:effectLst/>
                        </a:rPr>
                        <a:t>10.3</a:t>
                      </a:r>
                      <a:r>
                        <a:rPr lang="fr-FR" sz="1000" b="0">
                          <a:effectLst/>
                        </a:rPr>
                        <a:t>.255.255</a:t>
                      </a:r>
                    </a:p>
                  </a:txBody>
                  <a:tcPr marL="31750" marR="31750" marT="31750" marB="31750" anchor="ctr"/>
                </a:tc>
                <a:extLst>
                  <a:ext uri="{0D108BD9-81ED-4DB2-BD59-A6C34878D82A}">
                    <a16:rowId xmlns:a16="http://schemas.microsoft.com/office/drawing/2014/main" val="1246693201"/>
                  </a:ext>
                </a:extLst>
              </a:tr>
              <a:tr h="291438">
                <a:tc>
                  <a:txBody>
                    <a:bodyPr/>
                    <a:lstStyle/>
                    <a:p>
                      <a:pPr rtl="0" fontAlgn="ctr"/>
                      <a:r>
                        <a:rPr lang="fr-FR" sz="1000" b="1">
                          <a:effectLst/>
                        </a:rPr>
                        <a:t>10,4</a:t>
                      </a:r>
                      <a:r>
                        <a:rPr lang="fr-FR" sz="1000" b="0">
                          <a:effectLst/>
                        </a:rPr>
                        <a:t>0,0,0</a:t>
                      </a:r>
                      <a:r>
                        <a:rPr lang="fr-FR" sz="1000" b="1">
                          <a:effectLst/>
                        </a:rPr>
                        <a:t>/16</a:t>
                      </a:r>
                    </a:p>
                  </a:txBody>
                  <a:tcPr marL="31750" marR="31750" marT="31750" marB="31750" anchor="ctr"/>
                </a:tc>
                <a:tc>
                  <a:txBody>
                    <a:bodyPr/>
                    <a:lstStyle/>
                    <a:p>
                      <a:pPr rtl="0" fontAlgn="ctr"/>
                      <a:r>
                        <a:rPr lang="fr-FR" sz="1000" b="1">
                          <a:effectLst/>
                        </a:rPr>
                        <a:t>10.4</a:t>
                      </a:r>
                      <a:r>
                        <a:rPr lang="fr-FR" sz="1000" b="0">
                          <a:effectLst/>
                        </a:rPr>
                        <a:t>.0.1 - </a:t>
                      </a:r>
                      <a:r>
                        <a:rPr lang="fr-FR" sz="1000" b="1">
                          <a:effectLst/>
                        </a:rPr>
                        <a:t>10.4</a:t>
                      </a:r>
                      <a:r>
                        <a:rPr lang="fr-FR" sz="1000" b="0">
                          <a:effectLst/>
                        </a:rPr>
                        <a:t>.255.254 </a:t>
                      </a:r>
                    </a:p>
                  </a:txBody>
                  <a:tcPr marL="31750" marR="31750" marT="31750" marB="31750" anchor="ctr"/>
                </a:tc>
                <a:tc>
                  <a:txBody>
                    <a:bodyPr/>
                    <a:lstStyle/>
                    <a:p>
                      <a:pPr rtl="0" fontAlgn="ctr"/>
                      <a:r>
                        <a:rPr lang="fr-FR" sz="1000" b="1">
                          <a:effectLst/>
                        </a:rPr>
                        <a:t>10.4</a:t>
                      </a:r>
                      <a:r>
                        <a:rPr lang="fr-FR" sz="1000" b="0">
                          <a:effectLst/>
                        </a:rPr>
                        <a:t>.255.255</a:t>
                      </a:r>
                    </a:p>
                  </a:txBody>
                  <a:tcPr marL="31750" marR="31750" marT="31750" marB="31750" anchor="ctr"/>
                </a:tc>
                <a:extLst>
                  <a:ext uri="{0D108BD9-81ED-4DB2-BD59-A6C34878D82A}">
                    <a16:rowId xmlns:a16="http://schemas.microsoft.com/office/drawing/2014/main" val="1260802008"/>
                  </a:ext>
                </a:extLst>
              </a:tr>
              <a:tr h="291438">
                <a:tc>
                  <a:txBody>
                    <a:bodyPr/>
                    <a:lstStyle/>
                    <a:p>
                      <a:pPr rtl="0" fontAlgn="ctr"/>
                      <a:r>
                        <a:rPr lang="fr-FR" sz="1000" b="1">
                          <a:effectLst/>
                        </a:rPr>
                        <a:t>10,5</a:t>
                      </a:r>
                      <a:r>
                        <a:rPr lang="fr-FR" sz="1000" b="0">
                          <a:effectLst/>
                        </a:rPr>
                        <a:t>0,0,0</a:t>
                      </a:r>
                      <a:r>
                        <a:rPr lang="fr-FR" sz="1000" b="1">
                          <a:effectLst/>
                        </a:rPr>
                        <a:t>/16</a:t>
                      </a:r>
                    </a:p>
                  </a:txBody>
                  <a:tcPr marL="31750" marR="31750" marT="31750" marB="31750" anchor="ctr"/>
                </a:tc>
                <a:tc>
                  <a:txBody>
                    <a:bodyPr/>
                    <a:lstStyle/>
                    <a:p>
                      <a:pPr rtl="0" fontAlgn="ctr"/>
                      <a:r>
                        <a:rPr lang="fr-FR" sz="1000" b="1">
                          <a:effectLst/>
                        </a:rPr>
                        <a:t>10,5</a:t>
                      </a:r>
                      <a:r>
                        <a:rPr lang="fr-FR" sz="1000" b="0">
                          <a:effectLst/>
                        </a:rPr>
                        <a:t>.0.1 - </a:t>
                      </a:r>
                      <a:r>
                        <a:rPr lang="fr-FR" sz="1000" b="1">
                          <a:effectLst/>
                        </a:rPr>
                        <a:t>10,5</a:t>
                      </a:r>
                      <a:r>
                        <a:rPr lang="fr-FR" sz="1000" b="0">
                          <a:effectLst/>
                        </a:rPr>
                        <a:t>.255.254 </a:t>
                      </a:r>
                    </a:p>
                  </a:txBody>
                  <a:tcPr marL="31750" marR="31750" marT="31750" marB="31750" anchor="ctr"/>
                </a:tc>
                <a:tc>
                  <a:txBody>
                    <a:bodyPr/>
                    <a:lstStyle/>
                    <a:p>
                      <a:pPr rtl="0" fontAlgn="ctr"/>
                      <a:r>
                        <a:rPr lang="fr-FR" sz="1000" b="1">
                          <a:effectLst/>
                        </a:rPr>
                        <a:t>10.5</a:t>
                      </a:r>
                      <a:r>
                        <a:rPr lang="fr-FR" sz="1000" b="0">
                          <a:effectLst/>
                        </a:rPr>
                        <a:t>.255.255</a:t>
                      </a:r>
                    </a:p>
                  </a:txBody>
                  <a:tcPr marL="31750" marR="31750" marT="31750" marB="31750" anchor="ctr"/>
                </a:tc>
                <a:extLst>
                  <a:ext uri="{0D108BD9-81ED-4DB2-BD59-A6C34878D82A}">
                    <a16:rowId xmlns:a16="http://schemas.microsoft.com/office/drawing/2014/main" val="1140251696"/>
                  </a:ext>
                </a:extLst>
              </a:tr>
              <a:tr h="291438">
                <a:tc>
                  <a:txBody>
                    <a:bodyPr/>
                    <a:lstStyle/>
                    <a:p>
                      <a:pPr rtl="0" fontAlgn="ctr"/>
                      <a:r>
                        <a:rPr lang="fr-FR" sz="1000" b="1">
                          <a:effectLst/>
                        </a:rPr>
                        <a:t>10,6</a:t>
                      </a:r>
                      <a:r>
                        <a:rPr lang="fr-FR" sz="1000" b="0">
                          <a:effectLst/>
                        </a:rPr>
                        <a:t>0,0,0</a:t>
                      </a:r>
                      <a:r>
                        <a:rPr lang="fr-FR" sz="1000" b="1">
                          <a:effectLst/>
                        </a:rPr>
                        <a:t>/16</a:t>
                      </a:r>
                    </a:p>
                  </a:txBody>
                  <a:tcPr marL="31750" marR="31750" marT="31750" marB="31750" anchor="ctr"/>
                </a:tc>
                <a:tc>
                  <a:txBody>
                    <a:bodyPr/>
                    <a:lstStyle/>
                    <a:p>
                      <a:pPr rtl="0" fontAlgn="ctr"/>
                      <a:r>
                        <a:rPr lang="fr-FR" sz="1000" b="1">
                          <a:effectLst/>
                        </a:rPr>
                        <a:t>10.6</a:t>
                      </a:r>
                      <a:r>
                        <a:rPr lang="fr-FR" sz="1000" b="0">
                          <a:effectLst/>
                        </a:rPr>
                        <a:t>.0.1 - </a:t>
                      </a:r>
                      <a:r>
                        <a:rPr lang="fr-FR" sz="1000" b="1">
                          <a:effectLst/>
                        </a:rPr>
                        <a:t>10.6</a:t>
                      </a:r>
                      <a:r>
                        <a:rPr lang="fr-FR" sz="1000" b="0">
                          <a:effectLst/>
                        </a:rPr>
                        <a:t>.255.254 </a:t>
                      </a:r>
                    </a:p>
                  </a:txBody>
                  <a:tcPr marL="31750" marR="31750" marT="31750" marB="31750" anchor="ctr"/>
                </a:tc>
                <a:tc>
                  <a:txBody>
                    <a:bodyPr/>
                    <a:lstStyle/>
                    <a:p>
                      <a:pPr rtl="0" fontAlgn="ctr"/>
                      <a:r>
                        <a:rPr lang="fr-FR" sz="1000" b="1">
                          <a:effectLst/>
                        </a:rPr>
                        <a:t>10.6</a:t>
                      </a:r>
                      <a:r>
                        <a:rPr lang="fr-FR" sz="1000" b="0">
                          <a:effectLst/>
                        </a:rPr>
                        <a:t>.255.255</a:t>
                      </a:r>
                    </a:p>
                  </a:txBody>
                  <a:tcPr marL="31750" marR="31750" marT="31750" marB="31750" anchor="ctr"/>
                </a:tc>
                <a:extLst>
                  <a:ext uri="{0D108BD9-81ED-4DB2-BD59-A6C34878D82A}">
                    <a16:rowId xmlns:a16="http://schemas.microsoft.com/office/drawing/2014/main" val="1579384603"/>
                  </a:ext>
                </a:extLst>
              </a:tr>
              <a:tr h="291438">
                <a:tc>
                  <a:txBody>
                    <a:bodyPr/>
                    <a:lstStyle/>
                    <a:p>
                      <a:pPr rtl="0" fontAlgn="ctr"/>
                      <a:r>
                        <a:rPr lang="fr-FR" sz="1000" b="1">
                          <a:effectLst/>
                        </a:rPr>
                        <a:t>10,7</a:t>
                      </a:r>
                      <a:r>
                        <a:rPr lang="fr-FR" sz="1000" b="0">
                          <a:effectLst/>
                        </a:rPr>
                        <a:t>0,0,0</a:t>
                      </a:r>
                      <a:r>
                        <a:rPr lang="fr-FR" sz="1000" b="1">
                          <a:effectLst/>
                        </a:rPr>
                        <a:t>/16</a:t>
                      </a:r>
                    </a:p>
                  </a:txBody>
                  <a:tcPr marL="31750" marR="31750" marT="31750" marB="31750" anchor="ctr"/>
                </a:tc>
                <a:tc>
                  <a:txBody>
                    <a:bodyPr/>
                    <a:lstStyle/>
                    <a:p>
                      <a:pPr rtl="0" fontAlgn="ctr"/>
                      <a:r>
                        <a:rPr lang="fr-FR" sz="1000" b="1">
                          <a:effectLst/>
                        </a:rPr>
                        <a:t>10,7</a:t>
                      </a:r>
                      <a:r>
                        <a:rPr lang="fr-FR" sz="1000" b="0">
                          <a:effectLst/>
                        </a:rPr>
                        <a:t>.0.1 - </a:t>
                      </a:r>
                      <a:r>
                        <a:rPr lang="fr-FR" sz="1000" b="1">
                          <a:effectLst/>
                        </a:rPr>
                        <a:t>10,7</a:t>
                      </a:r>
                      <a:r>
                        <a:rPr lang="fr-FR" sz="1000" b="0">
                          <a:effectLst/>
                        </a:rPr>
                        <a:t>.255.254 </a:t>
                      </a:r>
                    </a:p>
                  </a:txBody>
                  <a:tcPr marL="31750" marR="31750" marT="31750" marB="31750" anchor="ctr"/>
                </a:tc>
                <a:tc>
                  <a:txBody>
                    <a:bodyPr/>
                    <a:lstStyle/>
                    <a:p>
                      <a:pPr rtl="0" fontAlgn="ctr"/>
                      <a:r>
                        <a:rPr lang="fr-FR" sz="1000" b="1">
                          <a:effectLst/>
                        </a:rPr>
                        <a:t>10.7</a:t>
                      </a:r>
                      <a:r>
                        <a:rPr lang="fr-FR" sz="1000" b="0">
                          <a:effectLst/>
                        </a:rPr>
                        <a:t>.255.255</a:t>
                      </a:r>
                    </a:p>
                  </a:txBody>
                  <a:tcPr marL="31750" marR="31750" marT="31750" marB="31750" anchor="ctr"/>
                </a:tc>
                <a:extLst>
                  <a:ext uri="{0D108BD9-81ED-4DB2-BD59-A6C34878D82A}">
                    <a16:rowId xmlns:a16="http://schemas.microsoft.com/office/drawing/2014/main" val="1319694656"/>
                  </a:ext>
                </a:extLst>
              </a:tr>
              <a:tr h="291438">
                <a:tc>
                  <a:txBody>
                    <a:bodyPr/>
                    <a:lstStyle/>
                    <a:p>
                      <a:pPr rtl="0" fontAlgn="ctr"/>
                      <a:r>
                        <a:rPr lang="fr-FR" sz="1000" b="0">
                          <a:effectLst/>
                        </a:rPr>
                        <a:t>...</a:t>
                      </a:r>
                    </a:p>
                  </a:txBody>
                  <a:tcPr marL="31750" marR="31750" marT="31750" marB="31750" anchor="ctr"/>
                </a:tc>
                <a:tc>
                  <a:txBody>
                    <a:bodyPr/>
                    <a:lstStyle/>
                    <a:p>
                      <a:pPr rtl="0" fontAlgn="ctr"/>
                      <a:r>
                        <a:rPr lang="fr-FR" sz="1000" b="0">
                          <a:effectLst/>
                        </a:rPr>
                        <a:t>...</a:t>
                      </a:r>
                    </a:p>
                  </a:txBody>
                  <a:tcPr marL="31750" marR="31750" marT="31750" marB="31750" anchor="ctr"/>
                </a:tc>
                <a:tc>
                  <a:txBody>
                    <a:bodyPr/>
                    <a:lstStyle/>
                    <a:p>
                      <a:pPr rtl="0" fontAlgn="ctr"/>
                      <a:r>
                        <a:rPr lang="fr-FR" sz="1000" b="0">
                          <a:effectLst/>
                        </a:rPr>
                        <a:t>...</a:t>
                      </a:r>
                    </a:p>
                  </a:txBody>
                  <a:tcPr marL="31750" marR="31750" marT="31750" marB="31750" anchor="ctr"/>
                </a:tc>
                <a:extLst>
                  <a:ext uri="{0D108BD9-81ED-4DB2-BD59-A6C34878D82A}">
                    <a16:rowId xmlns:a16="http://schemas.microsoft.com/office/drawing/2014/main" val="3511108504"/>
                  </a:ext>
                </a:extLst>
              </a:tr>
              <a:tr h="291438">
                <a:tc>
                  <a:txBody>
                    <a:bodyPr/>
                    <a:lstStyle/>
                    <a:p>
                      <a:pPr rtl="0" fontAlgn="ctr"/>
                      <a:r>
                        <a:rPr lang="fr-FR" sz="1000" b="1">
                          <a:effectLst/>
                        </a:rPr>
                        <a:t>10.255</a:t>
                      </a:r>
                      <a:r>
                        <a:rPr lang="fr-FR" sz="1000" b="0">
                          <a:effectLst/>
                        </a:rPr>
                        <a:t>.0.0</a:t>
                      </a:r>
                      <a:r>
                        <a:rPr lang="fr-FR" sz="1000" b="1">
                          <a:effectLst/>
                        </a:rPr>
                        <a:t>/16</a:t>
                      </a:r>
                    </a:p>
                  </a:txBody>
                  <a:tcPr marL="31750" marR="31750" marT="31750" marB="31750" anchor="ctr"/>
                </a:tc>
                <a:tc>
                  <a:txBody>
                    <a:bodyPr/>
                    <a:lstStyle/>
                    <a:p>
                      <a:pPr rtl="0" fontAlgn="ctr"/>
                      <a:r>
                        <a:rPr lang="fr-FR" sz="1000" b="1">
                          <a:effectLst/>
                        </a:rPr>
                        <a:t>10.255</a:t>
                      </a:r>
                      <a:r>
                        <a:rPr lang="fr-FR" sz="1000" b="0">
                          <a:effectLst/>
                        </a:rPr>
                        <a:t>.0.1 - </a:t>
                      </a:r>
                      <a:r>
                        <a:rPr lang="fr-FR" sz="1000" b="1">
                          <a:effectLst/>
                        </a:rPr>
                        <a:t>10.255</a:t>
                      </a:r>
                      <a:r>
                        <a:rPr lang="fr-FR" sz="1000" b="0">
                          <a:effectLst/>
                        </a:rPr>
                        <a:t>.255.254 </a:t>
                      </a:r>
                    </a:p>
                  </a:txBody>
                  <a:tcPr marL="31750" marR="31750" marT="31750" marB="31750" anchor="ctr"/>
                </a:tc>
                <a:tc>
                  <a:txBody>
                    <a:bodyPr/>
                    <a:lstStyle/>
                    <a:p>
                      <a:pPr rtl="0" fontAlgn="ctr"/>
                      <a:r>
                        <a:rPr lang="fr-FR" sz="1000" b="1">
                          <a:effectLst/>
                        </a:rPr>
                        <a:t>10.255</a:t>
                      </a:r>
                      <a:r>
                        <a:rPr lang="fr-FR" sz="1000" b="0">
                          <a:effectLst/>
                        </a:rPr>
                        <a:t>.255.255</a:t>
                      </a:r>
                    </a:p>
                  </a:txBody>
                  <a:tcPr marL="31750" marR="31750" marT="31750" marB="31750" anchor="ctr"/>
                </a:tc>
                <a:extLst>
                  <a:ext uri="{0D108BD9-81ED-4DB2-BD59-A6C34878D82A}">
                    <a16:rowId xmlns:a16="http://schemas.microsoft.com/office/drawing/2014/main" val="336941723"/>
                  </a:ext>
                </a:extLst>
              </a:tr>
            </a:tbl>
          </a:graphicData>
        </a:graphic>
      </p:graphicFrame>
      <p:graphicFrame>
        <p:nvGraphicFramePr>
          <p:cNvPr id="7" name="Table 6">
            <a:extLst>
              <a:ext uri="{FF2B5EF4-FFF2-40B4-BE49-F238E27FC236}">
                <a16:creationId xmlns:a16="http://schemas.microsoft.com/office/drawing/2014/main" id="{1A119983-4ED6-4A9F-ABB0-451D571C31AD}"/>
              </a:ext>
            </a:extLst>
          </p:cNvPr>
          <p:cNvGraphicFramePr>
            <a:graphicFrameLocks noGrp="1"/>
          </p:cNvGraphicFramePr>
          <p:nvPr>
            <p:extLst>
              <p:ext uri="{D42A27DB-BD31-4B8C-83A1-F6EECF244321}">
                <p14:modId xmlns:p14="http://schemas.microsoft.com/office/powerpoint/2010/main" val="425671318"/>
              </p:ext>
            </p:extLst>
          </p:nvPr>
        </p:nvGraphicFramePr>
        <p:xfrm>
          <a:off x="4671059" y="1246212"/>
          <a:ext cx="4152901" cy="3435608"/>
        </p:xfrm>
        <a:graphic>
          <a:graphicData uri="http://schemas.openxmlformats.org/drawingml/2006/table">
            <a:tbl>
              <a:tblPr firstRow="1" bandRow="1">
                <a:tableStyleId>{5C22544A-7EE6-4342-B048-85BDC9FD1C3A}</a:tableStyleId>
              </a:tblPr>
              <a:tblGrid>
                <a:gridCol w="1197621">
                  <a:extLst>
                    <a:ext uri="{9D8B030D-6E8A-4147-A177-3AD203B41FA5}">
                      <a16:colId xmlns:a16="http://schemas.microsoft.com/office/drawing/2014/main" val="1832368472"/>
                    </a:ext>
                  </a:extLst>
                </a:gridCol>
                <a:gridCol w="1998805">
                  <a:extLst>
                    <a:ext uri="{9D8B030D-6E8A-4147-A177-3AD203B41FA5}">
                      <a16:colId xmlns:a16="http://schemas.microsoft.com/office/drawing/2014/main" val="3133033927"/>
                    </a:ext>
                  </a:extLst>
                </a:gridCol>
                <a:gridCol w="956475">
                  <a:extLst>
                    <a:ext uri="{9D8B030D-6E8A-4147-A177-3AD203B41FA5}">
                      <a16:colId xmlns:a16="http://schemas.microsoft.com/office/drawing/2014/main" val="1854765229"/>
                    </a:ext>
                  </a:extLst>
                </a:gridCol>
              </a:tblGrid>
              <a:tr h="520177">
                <a:tc>
                  <a:txBody>
                    <a:bodyPr/>
                    <a:lstStyle/>
                    <a:p>
                      <a:pPr algn="l" rtl="0" fontAlgn="ctr"/>
                      <a:r>
                        <a:rPr lang="fr-FR" sz="1000" b="1">
                          <a:effectLst/>
                        </a:rPr>
                        <a:t>Adresse de sous-réseau</a:t>
                      </a:r>
                      <a:br>
                        <a:rPr lang="en-CA" sz="1000" b="1" dirty="0">
                          <a:effectLst/>
                        </a:rPr>
                      </a:br>
                      <a:r>
                        <a:rPr lang="fr-FR" sz="1000" b="0">
                          <a:effectLst/>
                        </a:rPr>
                        <a:t>(65,536 sous-réseaux possibles)</a:t>
                      </a:r>
                    </a:p>
                  </a:txBody>
                  <a:tcPr marL="31750" marR="31750" marT="31750" marB="31750" anchor="ctr"/>
                </a:tc>
                <a:tc>
                  <a:txBody>
                    <a:bodyPr/>
                    <a:lstStyle/>
                    <a:p>
                      <a:pPr algn="l" rtl="0" fontAlgn="ctr"/>
                      <a:r>
                        <a:rPr lang="fr-FR" sz="1000" b="1">
                          <a:effectLst/>
                        </a:rPr>
                        <a:t>Plage d'hôtes</a:t>
                      </a:r>
                      <a:br>
                        <a:rPr lang="en-CA" sz="1000" b="1" dirty="0">
                          <a:effectLst/>
                        </a:rPr>
                      </a:br>
                      <a:r>
                        <a:rPr lang="fr-FR" sz="1000" b="0">
                          <a:effectLst/>
                        </a:rPr>
                        <a:t>(254 hôtes possibles par sous-réseau)</a:t>
                      </a:r>
                    </a:p>
                  </a:txBody>
                  <a:tcPr marL="31750" marR="31750" marT="31750" marB="31750" anchor="ctr"/>
                </a:tc>
                <a:tc>
                  <a:txBody>
                    <a:bodyPr/>
                    <a:lstStyle/>
                    <a:p>
                      <a:pPr algn="l" rtl="0" fontAlgn="ctr"/>
                      <a:r>
                        <a:rPr lang="fr-FR" sz="1000" b="1">
                          <a:effectLst/>
                        </a:rPr>
                        <a:t>Diffusion</a:t>
                      </a:r>
                    </a:p>
                  </a:txBody>
                  <a:tcPr marL="31750" marR="31750" marT="31750" marB="31750" anchor="ctr"/>
                </a:tc>
                <a:extLst>
                  <a:ext uri="{0D108BD9-81ED-4DB2-BD59-A6C34878D82A}">
                    <a16:rowId xmlns:a16="http://schemas.microsoft.com/office/drawing/2014/main" val="3621925027"/>
                  </a:ext>
                </a:extLst>
              </a:tr>
              <a:tr h="242909">
                <a:tc>
                  <a:txBody>
                    <a:bodyPr/>
                    <a:lstStyle/>
                    <a:p>
                      <a:pPr rtl="0" fontAlgn="ctr"/>
                      <a:r>
                        <a:rPr lang="fr-FR" sz="1000" b="1">
                          <a:effectLst/>
                        </a:rPr>
                        <a:t>10,0.0</a:t>
                      </a:r>
                      <a:r>
                        <a:rPr lang="fr-FR" sz="1000" b="0">
                          <a:effectLst/>
                        </a:rPr>
                        <a:t>.0</a:t>
                      </a:r>
                      <a:r>
                        <a:rPr lang="fr-FR" sz="1000" b="1">
                          <a:effectLst/>
                        </a:rPr>
                        <a:t>/24</a:t>
                      </a:r>
                    </a:p>
                  </a:txBody>
                  <a:tcPr marL="31750" marR="31750" marT="31750" marB="31750" anchor="ctr"/>
                </a:tc>
                <a:tc>
                  <a:txBody>
                    <a:bodyPr/>
                    <a:lstStyle/>
                    <a:p>
                      <a:pPr rtl="0" fontAlgn="ctr"/>
                      <a:r>
                        <a:rPr lang="fr-FR" sz="1000" b="1">
                          <a:effectLst/>
                        </a:rPr>
                        <a:t>10.0.0</a:t>
                      </a:r>
                      <a:r>
                        <a:rPr lang="fr-FR" sz="1000" b="0">
                          <a:effectLst/>
                        </a:rPr>
                        <a:t>.1 - </a:t>
                      </a:r>
                      <a:r>
                        <a:rPr lang="fr-FR" sz="1000" b="1">
                          <a:effectLst/>
                        </a:rPr>
                        <a:t>10.0.0</a:t>
                      </a:r>
                      <a:r>
                        <a:rPr lang="fr-FR" sz="1000" b="0">
                          <a:effectLst/>
                        </a:rPr>
                        <a:t>.254</a:t>
                      </a:r>
                    </a:p>
                  </a:txBody>
                  <a:tcPr marL="31750" marR="31750" marT="31750" marB="31750" anchor="ctr"/>
                </a:tc>
                <a:tc>
                  <a:txBody>
                    <a:bodyPr/>
                    <a:lstStyle/>
                    <a:p>
                      <a:pPr rtl="0" fontAlgn="ctr"/>
                      <a:r>
                        <a:rPr lang="fr-FR" sz="1000" b="1">
                          <a:effectLst/>
                        </a:rPr>
                        <a:t>10,0,0</a:t>
                      </a:r>
                      <a:r>
                        <a:rPr lang="fr-FR" sz="1000" b="0">
                          <a:effectLst/>
                        </a:rPr>
                        <a:t>.255</a:t>
                      </a:r>
                    </a:p>
                  </a:txBody>
                  <a:tcPr marL="31750" marR="31750" marT="31750" marB="31750" anchor="ctr"/>
                </a:tc>
                <a:extLst>
                  <a:ext uri="{0D108BD9-81ED-4DB2-BD59-A6C34878D82A}">
                    <a16:rowId xmlns:a16="http://schemas.microsoft.com/office/drawing/2014/main" val="1648350670"/>
                  </a:ext>
                </a:extLst>
              </a:tr>
              <a:tr h="242909">
                <a:tc>
                  <a:txBody>
                    <a:bodyPr/>
                    <a:lstStyle/>
                    <a:p>
                      <a:pPr rtl="0" fontAlgn="ctr"/>
                      <a:r>
                        <a:rPr lang="fr-FR" sz="1000" b="1">
                          <a:effectLst/>
                        </a:rPr>
                        <a:t>10,0,1</a:t>
                      </a:r>
                      <a:r>
                        <a:rPr lang="fr-FR" sz="1000" b="0">
                          <a:effectLst/>
                        </a:rPr>
                        <a:t>.0</a:t>
                      </a:r>
                      <a:r>
                        <a:rPr lang="fr-FR" sz="1000" b="1">
                          <a:effectLst/>
                        </a:rPr>
                        <a:t>/24</a:t>
                      </a:r>
                    </a:p>
                  </a:txBody>
                  <a:tcPr marL="31750" marR="31750" marT="31750" marB="31750" anchor="ctr"/>
                </a:tc>
                <a:tc>
                  <a:txBody>
                    <a:bodyPr/>
                    <a:lstStyle/>
                    <a:p>
                      <a:pPr rtl="0" fontAlgn="ctr"/>
                      <a:r>
                        <a:rPr lang="fr-FR" sz="1000" b="1">
                          <a:effectLst/>
                        </a:rPr>
                        <a:t>10.0.1</a:t>
                      </a:r>
                      <a:r>
                        <a:rPr lang="fr-FR" sz="1000" b="0">
                          <a:effectLst/>
                        </a:rPr>
                        <a:t>.1 - </a:t>
                      </a:r>
                      <a:r>
                        <a:rPr lang="fr-FR" sz="1000" b="1">
                          <a:effectLst/>
                        </a:rPr>
                        <a:t>10.0.1</a:t>
                      </a:r>
                      <a:r>
                        <a:rPr lang="fr-FR" sz="1000" b="0">
                          <a:effectLst/>
                        </a:rPr>
                        <a:t>.254</a:t>
                      </a:r>
                    </a:p>
                  </a:txBody>
                  <a:tcPr marL="31750" marR="31750" marT="31750" marB="31750" anchor="ctr"/>
                </a:tc>
                <a:tc>
                  <a:txBody>
                    <a:bodyPr/>
                    <a:lstStyle/>
                    <a:p>
                      <a:pPr rtl="0" fontAlgn="ctr"/>
                      <a:r>
                        <a:rPr lang="fr-FR" sz="1000" b="1">
                          <a:effectLst/>
                        </a:rPr>
                        <a:t>10.0.1</a:t>
                      </a:r>
                      <a:r>
                        <a:rPr lang="fr-FR" sz="1000" b="0">
                          <a:effectLst/>
                        </a:rPr>
                        <a:t>.255</a:t>
                      </a:r>
                    </a:p>
                  </a:txBody>
                  <a:tcPr marL="31750" marR="31750" marT="31750" marB="31750" anchor="ctr"/>
                </a:tc>
                <a:extLst>
                  <a:ext uri="{0D108BD9-81ED-4DB2-BD59-A6C34878D82A}">
                    <a16:rowId xmlns:a16="http://schemas.microsoft.com/office/drawing/2014/main" val="2838933585"/>
                  </a:ext>
                </a:extLst>
              </a:tr>
              <a:tr h="242909">
                <a:tc>
                  <a:txBody>
                    <a:bodyPr/>
                    <a:lstStyle/>
                    <a:p>
                      <a:pPr rtl="0" fontAlgn="ctr"/>
                      <a:r>
                        <a:rPr lang="fr-FR" sz="1000" b="1">
                          <a:effectLst/>
                        </a:rPr>
                        <a:t>10.0.2</a:t>
                      </a:r>
                      <a:r>
                        <a:rPr lang="fr-FR" sz="1000" b="0">
                          <a:effectLst/>
                        </a:rPr>
                        <a:t>.0</a:t>
                      </a:r>
                      <a:r>
                        <a:rPr lang="fr-FR" sz="1000" b="1">
                          <a:effectLst/>
                        </a:rPr>
                        <a:t>/24</a:t>
                      </a:r>
                    </a:p>
                  </a:txBody>
                  <a:tcPr marL="31750" marR="31750" marT="31750" marB="31750" anchor="ctr"/>
                </a:tc>
                <a:tc>
                  <a:txBody>
                    <a:bodyPr/>
                    <a:lstStyle/>
                    <a:p>
                      <a:pPr rtl="0" fontAlgn="ctr"/>
                      <a:r>
                        <a:rPr lang="fr-FR" sz="1000" b="1">
                          <a:effectLst/>
                        </a:rPr>
                        <a:t>10.0.2</a:t>
                      </a:r>
                      <a:r>
                        <a:rPr lang="fr-FR" sz="1000" b="0">
                          <a:effectLst/>
                        </a:rPr>
                        <a:t>.1 - </a:t>
                      </a:r>
                      <a:r>
                        <a:rPr lang="fr-FR" sz="1000" b="1">
                          <a:effectLst/>
                        </a:rPr>
                        <a:t>10.0.2</a:t>
                      </a:r>
                      <a:r>
                        <a:rPr lang="fr-FR" sz="1000" b="0">
                          <a:effectLst/>
                        </a:rPr>
                        <a:t>.254</a:t>
                      </a:r>
                    </a:p>
                  </a:txBody>
                  <a:tcPr marL="31750" marR="31750" marT="31750" marB="31750" anchor="ctr"/>
                </a:tc>
                <a:tc>
                  <a:txBody>
                    <a:bodyPr/>
                    <a:lstStyle/>
                    <a:p>
                      <a:pPr rtl="0" fontAlgn="ctr"/>
                      <a:r>
                        <a:rPr lang="fr-FR" sz="1000" b="1">
                          <a:effectLst/>
                        </a:rPr>
                        <a:t>10.0.2</a:t>
                      </a:r>
                      <a:r>
                        <a:rPr lang="fr-FR" sz="1000" b="0">
                          <a:effectLst/>
                        </a:rPr>
                        <a:t>.255</a:t>
                      </a:r>
                    </a:p>
                  </a:txBody>
                  <a:tcPr marL="31750" marR="31750" marT="31750" marB="31750" anchor="ctr"/>
                </a:tc>
                <a:extLst>
                  <a:ext uri="{0D108BD9-81ED-4DB2-BD59-A6C34878D82A}">
                    <a16:rowId xmlns:a16="http://schemas.microsoft.com/office/drawing/2014/main" val="2643493669"/>
                  </a:ext>
                </a:extLst>
              </a:tr>
              <a:tr h="242909">
                <a:tc>
                  <a:txBody>
                    <a:bodyPr/>
                    <a:lstStyle/>
                    <a:p>
                      <a:pPr rtl="0" fontAlgn="ctr"/>
                      <a:r>
                        <a:rPr lang="fr-FR" sz="1000" b="0">
                          <a:effectLst/>
                        </a:rPr>
                        <a:t>…</a:t>
                      </a:r>
                    </a:p>
                  </a:txBody>
                  <a:tcPr marL="31750" marR="31750" marT="31750" marB="31750" anchor="ctr"/>
                </a:tc>
                <a:tc>
                  <a:txBody>
                    <a:bodyPr/>
                    <a:lstStyle/>
                    <a:p>
                      <a:pPr rtl="0" fontAlgn="ctr"/>
                      <a:r>
                        <a:rPr lang="fr-FR" sz="1000" b="0">
                          <a:effectLst/>
                        </a:rPr>
                        <a:t>…</a:t>
                      </a:r>
                    </a:p>
                  </a:txBody>
                  <a:tcPr marL="31750" marR="31750" marT="31750" marB="31750" anchor="ctr"/>
                </a:tc>
                <a:tc>
                  <a:txBody>
                    <a:bodyPr/>
                    <a:lstStyle/>
                    <a:p>
                      <a:pPr rtl="0" fontAlgn="ctr"/>
                      <a:r>
                        <a:rPr lang="fr-FR" sz="1000" b="0">
                          <a:effectLst/>
                        </a:rPr>
                        <a:t>…</a:t>
                      </a:r>
                    </a:p>
                  </a:txBody>
                  <a:tcPr marL="31750" marR="31750" marT="31750" marB="31750" anchor="ctr"/>
                </a:tc>
                <a:extLst>
                  <a:ext uri="{0D108BD9-81ED-4DB2-BD59-A6C34878D82A}">
                    <a16:rowId xmlns:a16="http://schemas.microsoft.com/office/drawing/2014/main" val="1459356146"/>
                  </a:ext>
                </a:extLst>
              </a:tr>
              <a:tr h="242909">
                <a:tc>
                  <a:txBody>
                    <a:bodyPr/>
                    <a:lstStyle/>
                    <a:p>
                      <a:pPr rtl="0" fontAlgn="ctr"/>
                      <a:r>
                        <a:rPr lang="fr-FR" sz="1000" b="1">
                          <a:effectLst/>
                        </a:rPr>
                        <a:t>10.0.255</a:t>
                      </a:r>
                      <a:r>
                        <a:rPr lang="fr-FR" sz="1000" b="0">
                          <a:effectLst/>
                        </a:rPr>
                        <a:t>.0</a:t>
                      </a:r>
                      <a:r>
                        <a:rPr lang="fr-FR" sz="1000" b="1">
                          <a:effectLst/>
                        </a:rPr>
                        <a:t>/24</a:t>
                      </a:r>
                    </a:p>
                  </a:txBody>
                  <a:tcPr marL="31750" marR="31750" marT="31750" marB="31750" anchor="ctr"/>
                </a:tc>
                <a:tc>
                  <a:txBody>
                    <a:bodyPr/>
                    <a:lstStyle/>
                    <a:p>
                      <a:pPr rtl="0" fontAlgn="ctr"/>
                      <a:r>
                        <a:rPr lang="fr-FR" sz="1000" b="1">
                          <a:effectLst/>
                        </a:rPr>
                        <a:t>10.0.255</a:t>
                      </a:r>
                      <a:r>
                        <a:rPr lang="fr-FR" sz="1000" b="0">
                          <a:effectLst/>
                        </a:rPr>
                        <a:t>.1 - </a:t>
                      </a:r>
                      <a:r>
                        <a:rPr lang="fr-FR" sz="1000" b="1">
                          <a:effectLst/>
                        </a:rPr>
                        <a:t>10.0.255</a:t>
                      </a:r>
                      <a:r>
                        <a:rPr lang="fr-FR" sz="1000" b="0">
                          <a:effectLst/>
                        </a:rPr>
                        <a:t>.254</a:t>
                      </a:r>
                    </a:p>
                  </a:txBody>
                  <a:tcPr marL="31750" marR="31750" marT="31750" marB="31750" anchor="ctr"/>
                </a:tc>
                <a:tc>
                  <a:txBody>
                    <a:bodyPr/>
                    <a:lstStyle/>
                    <a:p>
                      <a:pPr rtl="0" fontAlgn="ctr"/>
                      <a:r>
                        <a:rPr lang="fr-FR" sz="1000" b="1">
                          <a:effectLst/>
                        </a:rPr>
                        <a:t>10.0.255</a:t>
                      </a:r>
                      <a:r>
                        <a:rPr lang="fr-FR" sz="1000" b="0">
                          <a:effectLst/>
                        </a:rPr>
                        <a:t>.255</a:t>
                      </a:r>
                    </a:p>
                  </a:txBody>
                  <a:tcPr marL="31750" marR="31750" marT="31750" marB="31750" anchor="ctr"/>
                </a:tc>
                <a:extLst>
                  <a:ext uri="{0D108BD9-81ED-4DB2-BD59-A6C34878D82A}">
                    <a16:rowId xmlns:a16="http://schemas.microsoft.com/office/drawing/2014/main" val="417579166"/>
                  </a:ext>
                </a:extLst>
              </a:tr>
              <a:tr h="242909">
                <a:tc>
                  <a:txBody>
                    <a:bodyPr/>
                    <a:lstStyle/>
                    <a:p>
                      <a:pPr rtl="0" fontAlgn="ctr"/>
                      <a:r>
                        <a:rPr lang="fr-FR" sz="1000" b="1">
                          <a:effectLst/>
                        </a:rPr>
                        <a:t>10.1.0</a:t>
                      </a:r>
                      <a:r>
                        <a:rPr lang="fr-FR" sz="1000" b="0">
                          <a:effectLst/>
                        </a:rPr>
                        <a:t>.0</a:t>
                      </a:r>
                      <a:r>
                        <a:rPr lang="fr-FR" sz="1000" b="1">
                          <a:effectLst/>
                        </a:rPr>
                        <a:t>/24</a:t>
                      </a:r>
                    </a:p>
                  </a:txBody>
                  <a:tcPr marL="31750" marR="31750" marT="31750" marB="31750" anchor="ctr"/>
                </a:tc>
                <a:tc>
                  <a:txBody>
                    <a:bodyPr/>
                    <a:lstStyle/>
                    <a:p>
                      <a:pPr rtl="0" fontAlgn="ctr"/>
                      <a:r>
                        <a:rPr lang="fr-FR" sz="1000" b="1">
                          <a:effectLst/>
                        </a:rPr>
                        <a:t>10.1.0</a:t>
                      </a:r>
                      <a:r>
                        <a:rPr lang="fr-FR" sz="1000" b="0">
                          <a:effectLst/>
                        </a:rPr>
                        <a:t>.1 - </a:t>
                      </a:r>
                      <a:r>
                        <a:rPr lang="fr-FR" sz="1000" b="1">
                          <a:effectLst/>
                        </a:rPr>
                        <a:t>10.1.0</a:t>
                      </a:r>
                      <a:r>
                        <a:rPr lang="fr-FR" sz="1000" b="0">
                          <a:effectLst/>
                        </a:rPr>
                        <a:t>.254</a:t>
                      </a:r>
                    </a:p>
                  </a:txBody>
                  <a:tcPr marL="31750" marR="31750" marT="31750" marB="31750" anchor="ctr"/>
                </a:tc>
                <a:tc>
                  <a:txBody>
                    <a:bodyPr/>
                    <a:lstStyle/>
                    <a:p>
                      <a:pPr rtl="0" fontAlgn="ctr"/>
                      <a:r>
                        <a:rPr lang="fr-FR" sz="1000" b="1">
                          <a:effectLst/>
                        </a:rPr>
                        <a:t>10.1.0</a:t>
                      </a:r>
                      <a:r>
                        <a:rPr lang="fr-FR" sz="1000" b="0">
                          <a:effectLst/>
                        </a:rPr>
                        <a:t>.255</a:t>
                      </a:r>
                    </a:p>
                  </a:txBody>
                  <a:tcPr marL="31750" marR="31750" marT="31750" marB="31750" anchor="ctr"/>
                </a:tc>
                <a:extLst>
                  <a:ext uri="{0D108BD9-81ED-4DB2-BD59-A6C34878D82A}">
                    <a16:rowId xmlns:a16="http://schemas.microsoft.com/office/drawing/2014/main" val="1246693201"/>
                  </a:ext>
                </a:extLst>
              </a:tr>
              <a:tr h="242909">
                <a:tc>
                  <a:txBody>
                    <a:bodyPr/>
                    <a:lstStyle/>
                    <a:p>
                      <a:pPr rtl="0" fontAlgn="ctr"/>
                      <a:r>
                        <a:rPr lang="fr-FR" sz="1000" b="1">
                          <a:effectLst/>
                        </a:rPr>
                        <a:t>10.1.1</a:t>
                      </a:r>
                      <a:r>
                        <a:rPr lang="fr-FR" sz="1000" b="0">
                          <a:effectLst/>
                        </a:rPr>
                        <a:t>.0</a:t>
                      </a:r>
                      <a:r>
                        <a:rPr lang="fr-FR" sz="1000" b="1">
                          <a:effectLst/>
                        </a:rPr>
                        <a:t>/24</a:t>
                      </a:r>
                    </a:p>
                  </a:txBody>
                  <a:tcPr marL="31750" marR="31750" marT="31750" marB="31750" anchor="ctr"/>
                </a:tc>
                <a:tc>
                  <a:txBody>
                    <a:bodyPr/>
                    <a:lstStyle/>
                    <a:p>
                      <a:pPr rtl="0" fontAlgn="ctr"/>
                      <a:r>
                        <a:rPr lang="fr-FR" sz="1000" b="1">
                          <a:effectLst/>
                        </a:rPr>
                        <a:t>10.1.1</a:t>
                      </a:r>
                      <a:r>
                        <a:rPr lang="fr-FR" sz="1000" b="0">
                          <a:effectLst/>
                        </a:rPr>
                        <a:t>.1 - </a:t>
                      </a:r>
                      <a:r>
                        <a:rPr lang="fr-FR" sz="1000" b="1">
                          <a:effectLst/>
                        </a:rPr>
                        <a:t>10.1.1</a:t>
                      </a:r>
                      <a:r>
                        <a:rPr lang="fr-FR" sz="1000" b="0">
                          <a:effectLst/>
                        </a:rPr>
                        <a:t>.254</a:t>
                      </a:r>
                    </a:p>
                  </a:txBody>
                  <a:tcPr marL="31750" marR="31750" marT="31750" marB="31750" anchor="ctr"/>
                </a:tc>
                <a:tc>
                  <a:txBody>
                    <a:bodyPr/>
                    <a:lstStyle/>
                    <a:p>
                      <a:pPr rtl="0" fontAlgn="ctr"/>
                      <a:r>
                        <a:rPr lang="fr-FR" sz="1000" b="1">
                          <a:effectLst/>
                        </a:rPr>
                        <a:t>10.1.1</a:t>
                      </a:r>
                      <a:r>
                        <a:rPr lang="fr-FR" sz="1000" b="0">
                          <a:effectLst/>
                        </a:rPr>
                        <a:t>.255</a:t>
                      </a:r>
                    </a:p>
                  </a:txBody>
                  <a:tcPr marL="31750" marR="31750" marT="31750" marB="31750" anchor="ctr"/>
                </a:tc>
                <a:extLst>
                  <a:ext uri="{0D108BD9-81ED-4DB2-BD59-A6C34878D82A}">
                    <a16:rowId xmlns:a16="http://schemas.microsoft.com/office/drawing/2014/main" val="1260802008"/>
                  </a:ext>
                </a:extLst>
              </a:tr>
              <a:tr h="242909">
                <a:tc>
                  <a:txBody>
                    <a:bodyPr/>
                    <a:lstStyle/>
                    <a:p>
                      <a:pPr rtl="0" fontAlgn="ctr"/>
                      <a:r>
                        <a:rPr lang="fr-FR" sz="1000" b="1">
                          <a:effectLst/>
                        </a:rPr>
                        <a:t>10.1.2</a:t>
                      </a:r>
                      <a:r>
                        <a:rPr lang="fr-FR" sz="1000" b="0">
                          <a:effectLst/>
                        </a:rPr>
                        <a:t>.0</a:t>
                      </a:r>
                      <a:r>
                        <a:rPr lang="fr-FR" sz="1000" b="1">
                          <a:effectLst/>
                        </a:rPr>
                        <a:t>/24</a:t>
                      </a:r>
                    </a:p>
                  </a:txBody>
                  <a:tcPr marL="31750" marR="31750" marT="31750" marB="31750" anchor="ctr"/>
                </a:tc>
                <a:tc>
                  <a:txBody>
                    <a:bodyPr/>
                    <a:lstStyle/>
                    <a:p>
                      <a:pPr rtl="0" fontAlgn="ctr"/>
                      <a:r>
                        <a:rPr lang="fr-FR" sz="1000" b="1">
                          <a:effectLst/>
                        </a:rPr>
                        <a:t>10.1.2</a:t>
                      </a:r>
                      <a:r>
                        <a:rPr lang="fr-FR" sz="1000" b="0">
                          <a:effectLst/>
                        </a:rPr>
                        <a:t>.1 - </a:t>
                      </a:r>
                      <a:r>
                        <a:rPr lang="fr-FR" sz="1000" b="1">
                          <a:effectLst/>
                        </a:rPr>
                        <a:t>10.1.2</a:t>
                      </a:r>
                      <a:r>
                        <a:rPr lang="fr-FR" sz="1000" b="0">
                          <a:effectLst/>
                        </a:rPr>
                        <a:t>.254</a:t>
                      </a:r>
                    </a:p>
                  </a:txBody>
                  <a:tcPr marL="31750" marR="31750" marT="31750" marB="31750" anchor="ctr"/>
                </a:tc>
                <a:tc>
                  <a:txBody>
                    <a:bodyPr/>
                    <a:lstStyle/>
                    <a:p>
                      <a:pPr rtl="0" fontAlgn="ctr"/>
                      <a:r>
                        <a:rPr lang="fr-FR" sz="1000" b="1">
                          <a:effectLst/>
                        </a:rPr>
                        <a:t>10.1.2</a:t>
                      </a:r>
                      <a:r>
                        <a:rPr lang="fr-FR" sz="1000" b="0">
                          <a:effectLst/>
                        </a:rPr>
                        <a:t>.255</a:t>
                      </a:r>
                    </a:p>
                  </a:txBody>
                  <a:tcPr marL="31750" marR="31750" marT="31750" marB="31750" anchor="ctr"/>
                </a:tc>
                <a:extLst>
                  <a:ext uri="{0D108BD9-81ED-4DB2-BD59-A6C34878D82A}">
                    <a16:rowId xmlns:a16="http://schemas.microsoft.com/office/drawing/2014/main" val="1140251696"/>
                  </a:ext>
                </a:extLst>
              </a:tr>
              <a:tr h="242909">
                <a:tc>
                  <a:txBody>
                    <a:bodyPr/>
                    <a:lstStyle/>
                    <a:p>
                      <a:pPr rtl="0" fontAlgn="ctr"/>
                      <a:r>
                        <a:rPr lang="fr-FR" sz="1000" b="0">
                          <a:effectLst/>
                        </a:rPr>
                        <a:t>…</a:t>
                      </a:r>
                    </a:p>
                  </a:txBody>
                  <a:tcPr marL="31750" marR="31750" marT="31750" marB="31750" anchor="ctr"/>
                </a:tc>
                <a:tc>
                  <a:txBody>
                    <a:bodyPr/>
                    <a:lstStyle/>
                    <a:p>
                      <a:pPr rtl="0" fontAlgn="ctr"/>
                      <a:r>
                        <a:rPr lang="fr-FR" sz="1000" b="0">
                          <a:effectLst/>
                        </a:rPr>
                        <a:t>…</a:t>
                      </a:r>
                    </a:p>
                  </a:txBody>
                  <a:tcPr marL="31750" marR="31750" marT="31750" marB="31750" anchor="ctr"/>
                </a:tc>
                <a:tc>
                  <a:txBody>
                    <a:bodyPr/>
                    <a:lstStyle/>
                    <a:p>
                      <a:pPr rtl="0" fontAlgn="ctr"/>
                      <a:r>
                        <a:rPr lang="fr-FR" sz="1000" b="0">
                          <a:effectLst/>
                        </a:rPr>
                        <a:t>…</a:t>
                      </a:r>
                    </a:p>
                  </a:txBody>
                  <a:tcPr marL="31750" marR="31750" marT="31750" marB="31750" anchor="ctr"/>
                </a:tc>
                <a:extLst>
                  <a:ext uri="{0D108BD9-81ED-4DB2-BD59-A6C34878D82A}">
                    <a16:rowId xmlns:a16="http://schemas.microsoft.com/office/drawing/2014/main" val="1579384603"/>
                  </a:ext>
                </a:extLst>
              </a:tr>
              <a:tr h="242909">
                <a:tc>
                  <a:txBody>
                    <a:bodyPr/>
                    <a:lstStyle/>
                    <a:p>
                      <a:pPr rtl="0" fontAlgn="ctr"/>
                      <a:r>
                        <a:rPr lang="fr-FR" sz="1000" b="1">
                          <a:effectLst/>
                        </a:rPr>
                        <a:t>10.100.0</a:t>
                      </a:r>
                      <a:r>
                        <a:rPr lang="fr-FR" sz="1000" b="0">
                          <a:effectLst/>
                        </a:rPr>
                        <a:t>.0</a:t>
                      </a:r>
                      <a:r>
                        <a:rPr lang="fr-FR" sz="1000" b="1">
                          <a:effectLst/>
                        </a:rPr>
                        <a:t>/24</a:t>
                      </a:r>
                    </a:p>
                  </a:txBody>
                  <a:tcPr marL="31750" marR="31750" marT="31750" marB="31750" anchor="ctr"/>
                </a:tc>
                <a:tc>
                  <a:txBody>
                    <a:bodyPr/>
                    <a:lstStyle/>
                    <a:p>
                      <a:pPr rtl="0" fontAlgn="ctr"/>
                      <a:r>
                        <a:rPr lang="fr-FR" sz="1000" b="1">
                          <a:effectLst/>
                        </a:rPr>
                        <a:t>10.100.0</a:t>
                      </a:r>
                      <a:r>
                        <a:rPr lang="fr-FR" sz="1000" b="0">
                          <a:effectLst/>
                        </a:rPr>
                        <a:t>.1 - </a:t>
                      </a:r>
                      <a:r>
                        <a:rPr lang="fr-FR" sz="1000" b="1">
                          <a:effectLst/>
                        </a:rPr>
                        <a:t>10.100.0</a:t>
                      </a:r>
                      <a:r>
                        <a:rPr lang="fr-FR" sz="1000" b="0">
                          <a:effectLst/>
                        </a:rPr>
                        <a:t>.254</a:t>
                      </a:r>
                    </a:p>
                  </a:txBody>
                  <a:tcPr marL="31750" marR="31750" marT="31750" marB="31750" anchor="ctr"/>
                </a:tc>
                <a:tc>
                  <a:txBody>
                    <a:bodyPr/>
                    <a:lstStyle/>
                    <a:p>
                      <a:pPr rtl="0" fontAlgn="ctr"/>
                      <a:r>
                        <a:rPr lang="fr-FR" sz="1000" b="1">
                          <a:effectLst/>
                        </a:rPr>
                        <a:t>10.100.0</a:t>
                      </a:r>
                      <a:r>
                        <a:rPr lang="fr-FR" sz="1000" b="0">
                          <a:effectLst/>
                        </a:rPr>
                        <a:t>.255</a:t>
                      </a:r>
                    </a:p>
                  </a:txBody>
                  <a:tcPr marL="31750" marR="31750" marT="31750" marB="31750" anchor="ctr"/>
                </a:tc>
                <a:extLst>
                  <a:ext uri="{0D108BD9-81ED-4DB2-BD59-A6C34878D82A}">
                    <a16:rowId xmlns:a16="http://schemas.microsoft.com/office/drawing/2014/main" val="1319694656"/>
                  </a:ext>
                </a:extLst>
              </a:tr>
              <a:tr h="242909">
                <a:tc>
                  <a:txBody>
                    <a:bodyPr/>
                    <a:lstStyle/>
                    <a:p>
                      <a:pPr rtl="0" fontAlgn="ctr"/>
                      <a:r>
                        <a:rPr lang="fr-FR" sz="1000" b="0">
                          <a:effectLst/>
                        </a:rPr>
                        <a:t>...</a:t>
                      </a:r>
                    </a:p>
                  </a:txBody>
                  <a:tcPr marL="31750" marR="31750" marT="31750" marB="31750" anchor="ctr"/>
                </a:tc>
                <a:tc>
                  <a:txBody>
                    <a:bodyPr/>
                    <a:lstStyle/>
                    <a:p>
                      <a:pPr rtl="0" fontAlgn="ctr"/>
                      <a:r>
                        <a:rPr lang="fr-FR" sz="1000" b="0">
                          <a:effectLst/>
                        </a:rPr>
                        <a:t>...</a:t>
                      </a:r>
                    </a:p>
                  </a:txBody>
                  <a:tcPr marL="31750" marR="31750" marT="31750" marB="31750" anchor="ctr"/>
                </a:tc>
                <a:tc>
                  <a:txBody>
                    <a:bodyPr/>
                    <a:lstStyle/>
                    <a:p>
                      <a:pPr rtl="0" fontAlgn="ctr"/>
                      <a:r>
                        <a:rPr lang="fr-FR" sz="1000" b="0">
                          <a:effectLst/>
                        </a:rPr>
                        <a:t>...</a:t>
                      </a:r>
                    </a:p>
                  </a:txBody>
                  <a:tcPr marL="31750" marR="31750" marT="31750" marB="31750" anchor="ctr"/>
                </a:tc>
                <a:extLst>
                  <a:ext uri="{0D108BD9-81ED-4DB2-BD59-A6C34878D82A}">
                    <a16:rowId xmlns:a16="http://schemas.microsoft.com/office/drawing/2014/main" val="3511108504"/>
                  </a:ext>
                </a:extLst>
              </a:tr>
              <a:tr h="242909">
                <a:tc>
                  <a:txBody>
                    <a:bodyPr/>
                    <a:lstStyle/>
                    <a:p>
                      <a:pPr rtl="0" fontAlgn="ctr"/>
                      <a:r>
                        <a:rPr lang="fr-FR" sz="1000" b="1">
                          <a:effectLst/>
                        </a:rPr>
                        <a:t>10.255.255</a:t>
                      </a:r>
                      <a:r>
                        <a:rPr lang="fr-FR" sz="1000" b="0">
                          <a:effectLst/>
                        </a:rPr>
                        <a:t>.0</a:t>
                      </a:r>
                      <a:r>
                        <a:rPr lang="fr-FR" sz="1000" b="1">
                          <a:effectLst/>
                        </a:rPr>
                        <a:t>/24</a:t>
                      </a:r>
                    </a:p>
                  </a:txBody>
                  <a:tcPr marL="31750" marR="31750" marT="31750" marB="31750" anchor="ctr"/>
                </a:tc>
                <a:tc>
                  <a:txBody>
                    <a:bodyPr/>
                    <a:lstStyle/>
                    <a:p>
                      <a:pPr rtl="0" fontAlgn="ctr"/>
                      <a:r>
                        <a:rPr lang="fr-FR" sz="1000" b="1">
                          <a:effectLst/>
                        </a:rPr>
                        <a:t>10.255.255</a:t>
                      </a:r>
                      <a:r>
                        <a:rPr lang="fr-FR" sz="1000" b="0">
                          <a:effectLst/>
                        </a:rPr>
                        <a:t>.1 - </a:t>
                      </a:r>
                      <a:r>
                        <a:rPr lang="fr-FR" sz="1000" b="1">
                          <a:effectLst/>
                        </a:rPr>
                        <a:t>10.2255.255</a:t>
                      </a:r>
                      <a:r>
                        <a:rPr lang="fr-FR" sz="1000" b="0">
                          <a:effectLst/>
                        </a:rPr>
                        <a:t>.254</a:t>
                      </a:r>
                    </a:p>
                  </a:txBody>
                  <a:tcPr marL="31750" marR="31750" marT="31750" marB="31750" anchor="ctr"/>
                </a:tc>
                <a:tc>
                  <a:txBody>
                    <a:bodyPr/>
                    <a:lstStyle/>
                    <a:p>
                      <a:pPr rtl="0" fontAlgn="ctr"/>
                      <a:r>
                        <a:rPr lang="fr-FR" sz="1000" b="1">
                          <a:effectLst/>
                        </a:rPr>
                        <a:t>10.255.255</a:t>
                      </a:r>
                      <a:r>
                        <a:rPr lang="fr-FR" sz="1000" b="0">
                          <a:effectLst/>
                        </a:rPr>
                        <a:t>.255</a:t>
                      </a:r>
                    </a:p>
                  </a:txBody>
                  <a:tcPr marL="31750" marR="31750" marT="31750" marB="31750" anchor="ctr"/>
                </a:tc>
                <a:extLst>
                  <a:ext uri="{0D108BD9-81ED-4DB2-BD59-A6C34878D82A}">
                    <a16:rowId xmlns:a16="http://schemas.microsoft.com/office/drawing/2014/main" val="336941723"/>
                  </a:ext>
                </a:extLst>
              </a:tr>
            </a:tbl>
          </a:graphicData>
        </a:graphic>
      </p:graphicFrame>
    </p:spTree>
    <p:extLst>
      <p:ext uri="{BB962C8B-B14F-4D97-AF65-F5344CB8AC3E}">
        <p14:creationId xmlns:p14="http://schemas.microsoft.com/office/powerpoint/2010/main" val="39185412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Segmenter un réseau IPv4 en sous-réseaux</a:t>
            </a:r>
            <a:br>
              <a:rPr lang="en-US" dirty="0"/>
            </a:br>
            <a:r>
              <a:rPr lang="fr-FR" sz="2400"/>
              <a:t> Création de sous-réseaux au niveau de la limite d'octet</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431971" y="855419"/>
            <a:ext cx="8280057" cy="464334"/>
          </a:xfrm>
        </p:spPr>
        <p:txBody>
          <a:bodyPr/>
          <a:lstStyle/>
          <a:p>
            <a:pPr marL="342900" indent="-342900" algn="l" rtl="0">
              <a:buFont typeface="Arial" panose="020B0604020202020204" pitchFamily="34" charset="0"/>
              <a:buChar char="•"/>
            </a:pPr>
            <a:r>
              <a:rPr lang="fr-FR" sz="1600">
                <a:solidFill>
                  <a:srgbClr val="000000"/>
                </a:solidFill>
              </a:rPr>
              <a:t>Reportez-vous au tableau pour voir six façons de sous-réseau d'un réseau /24.</a:t>
            </a:r>
          </a:p>
        </p:txBody>
      </p:sp>
      <p:graphicFrame>
        <p:nvGraphicFramePr>
          <p:cNvPr id="5" name="Table 4">
            <a:extLst>
              <a:ext uri="{FF2B5EF4-FFF2-40B4-BE49-F238E27FC236}">
                <a16:creationId xmlns:a16="http://schemas.microsoft.com/office/drawing/2014/main" id="{3EE5DF15-7779-4ED6-8960-EFEFE4B7C5F0}"/>
              </a:ext>
            </a:extLst>
          </p:cNvPr>
          <p:cNvGraphicFramePr>
            <a:graphicFrameLocks noGrp="1"/>
          </p:cNvGraphicFramePr>
          <p:nvPr>
            <p:extLst>
              <p:ext uri="{D42A27DB-BD31-4B8C-83A1-F6EECF244321}">
                <p14:modId xmlns:p14="http://schemas.microsoft.com/office/powerpoint/2010/main" val="2088557391"/>
              </p:ext>
            </p:extLst>
          </p:nvPr>
        </p:nvGraphicFramePr>
        <p:xfrm>
          <a:off x="1207769" y="1457067"/>
          <a:ext cx="6728460" cy="2595880"/>
        </p:xfrm>
        <a:graphic>
          <a:graphicData uri="http://schemas.openxmlformats.org/drawingml/2006/table">
            <a:tbl>
              <a:tblPr firstRow="1" bandRow="1">
                <a:tableStyleId>{5C22544A-7EE6-4342-B048-85BDC9FD1C3A}</a:tableStyleId>
              </a:tblPr>
              <a:tblGrid>
                <a:gridCol w="960120">
                  <a:extLst>
                    <a:ext uri="{9D8B030D-6E8A-4147-A177-3AD203B41FA5}">
                      <a16:colId xmlns:a16="http://schemas.microsoft.com/office/drawing/2014/main" val="3173678455"/>
                    </a:ext>
                  </a:extLst>
                </a:gridCol>
                <a:gridCol w="1203960">
                  <a:extLst>
                    <a:ext uri="{9D8B030D-6E8A-4147-A177-3AD203B41FA5}">
                      <a16:colId xmlns:a16="http://schemas.microsoft.com/office/drawing/2014/main" val="1538934761"/>
                    </a:ext>
                  </a:extLst>
                </a:gridCol>
                <a:gridCol w="3092530">
                  <a:extLst>
                    <a:ext uri="{9D8B030D-6E8A-4147-A177-3AD203B41FA5}">
                      <a16:colId xmlns:a16="http://schemas.microsoft.com/office/drawing/2014/main" val="1045760004"/>
                    </a:ext>
                  </a:extLst>
                </a:gridCol>
                <a:gridCol w="747950">
                  <a:extLst>
                    <a:ext uri="{9D8B030D-6E8A-4147-A177-3AD203B41FA5}">
                      <a16:colId xmlns:a16="http://schemas.microsoft.com/office/drawing/2014/main" val="2485496051"/>
                    </a:ext>
                  </a:extLst>
                </a:gridCol>
                <a:gridCol w="723900">
                  <a:extLst>
                    <a:ext uri="{9D8B030D-6E8A-4147-A177-3AD203B41FA5}">
                      <a16:colId xmlns:a16="http://schemas.microsoft.com/office/drawing/2014/main" val="660007875"/>
                    </a:ext>
                  </a:extLst>
                </a:gridCol>
              </a:tblGrid>
              <a:tr h="370840">
                <a:tc>
                  <a:txBody>
                    <a:bodyPr/>
                    <a:lstStyle/>
                    <a:p>
                      <a:pPr algn="l" rtl="0" fontAlgn="ctr"/>
                      <a:r>
                        <a:rPr lang="fr-FR" sz="1000" b="1">
                          <a:effectLst/>
                        </a:rPr>
                        <a:t>Longueur de préfixe</a:t>
                      </a:r>
                    </a:p>
                  </a:txBody>
                  <a:tcPr marL="31750" marR="31750" marT="31750" marB="31750" anchor="ctr"/>
                </a:tc>
                <a:tc>
                  <a:txBody>
                    <a:bodyPr/>
                    <a:lstStyle/>
                    <a:p>
                      <a:pPr algn="l" rtl="0" fontAlgn="ctr"/>
                      <a:r>
                        <a:rPr lang="fr-FR" sz="1000" b="1">
                          <a:effectLst/>
                        </a:rPr>
                        <a:t>Masque de sous-réseau</a:t>
                      </a:r>
                    </a:p>
                  </a:txBody>
                  <a:tcPr marL="31750" marR="31750" marT="31750" marB="31750" anchor="ctr"/>
                </a:tc>
                <a:tc>
                  <a:txBody>
                    <a:bodyPr/>
                    <a:lstStyle/>
                    <a:p>
                      <a:pPr algn="l" rtl="0" fontAlgn="ctr"/>
                      <a:r>
                        <a:rPr lang="fr-FR" sz="1000" b="1">
                          <a:effectLst/>
                        </a:rPr>
                        <a:t>Masque de sous-réseau (binaire)</a:t>
                      </a:r>
                      <a:br>
                        <a:rPr lang="en-CA" sz="1000" b="1" dirty="0">
                          <a:effectLst/>
                        </a:rPr>
                      </a:br>
                      <a:r>
                        <a:rPr lang="fr-FR" sz="1000" b="1">
                          <a:effectLst/>
                        </a:rPr>
                        <a:t>(n = réseau, h = hôte)</a:t>
                      </a:r>
                    </a:p>
                  </a:txBody>
                  <a:tcPr marL="31750" marR="31750" marT="31750" marB="31750" anchor="ctr"/>
                </a:tc>
                <a:tc>
                  <a:txBody>
                    <a:bodyPr/>
                    <a:lstStyle/>
                    <a:p>
                      <a:pPr algn="l" rtl="0" fontAlgn="ctr"/>
                      <a:r>
                        <a:rPr lang="fr-FR" sz="1000" b="1">
                          <a:effectLst/>
                        </a:rPr>
                        <a:t>Nombre de sous-réseaux</a:t>
                      </a:r>
                    </a:p>
                  </a:txBody>
                  <a:tcPr marL="31750" marR="31750" marT="31750" marB="31750" anchor="ctr"/>
                </a:tc>
                <a:tc>
                  <a:txBody>
                    <a:bodyPr/>
                    <a:lstStyle/>
                    <a:p>
                      <a:pPr algn="l" rtl="0" fontAlgn="ctr"/>
                      <a:r>
                        <a:rPr lang="fr-FR" sz="1000" b="1">
                          <a:effectLst/>
                        </a:rPr>
                        <a:t>Nombre d'hôtes</a:t>
                      </a:r>
                    </a:p>
                  </a:txBody>
                  <a:tcPr marL="31750" marR="31750" marT="31750" marB="31750" anchor="ctr"/>
                </a:tc>
                <a:extLst>
                  <a:ext uri="{0D108BD9-81ED-4DB2-BD59-A6C34878D82A}">
                    <a16:rowId xmlns:a16="http://schemas.microsoft.com/office/drawing/2014/main" val="2275849055"/>
                  </a:ext>
                </a:extLst>
              </a:tr>
              <a:tr h="370840">
                <a:tc>
                  <a:txBody>
                    <a:bodyPr/>
                    <a:lstStyle/>
                    <a:p>
                      <a:pPr rtl="0" fontAlgn="ctr"/>
                      <a:r>
                        <a:rPr lang="fr-FR" sz="1000" b="0">
                          <a:effectLst/>
                        </a:rPr>
                        <a:t>/25</a:t>
                      </a:r>
                    </a:p>
                  </a:txBody>
                  <a:tcPr marL="31750" marR="31750" marT="31750" marB="31750" anchor="ctr"/>
                </a:tc>
                <a:tc>
                  <a:txBody>
                    <a:bodyPr/>
                    <a:lstStyle/>
                    <a:p>
                      <a:pPr rtl="0" fontAlgn="ctr"/>
                      <a:r>
                        <a:rPr lang="fr-FR" sz="1000" b="0">
                          <a:effectLst/>
                        </a:rPr>
                        <a:t>255.255.255.128</a:t>
                      </a:r>
                    </a:p>
                  </a:txBody>
                  <a:tcPr marL="31750" marR="31750" marT="31750" marB="31750" anchor="ctr"/>
                </a:tc>
                <a:tc>
                  <a:txBody>
                    <a:bodyPr/>
                    <a:lstStyle/>
                    <a:p>
                      <a:pPr rtl="0" fontAlgn="ctr"/>
                      <a:r>
                        <a:rPr lang="fr-FR" sz="1000" b="0">
                          <a:effectLst/>
                          <a:latin typeface="Courier New" panose="02070309020205020404" pitchFamily="49" charset="0"/>
                          <a:cs typeface="Courier New" panose="02070309020205020404" pitchFamily="49" charset="0"/>
                        </a:rPr>
                        <a:t>nnnnnnnn.nnnnnnnn.nnnnnnnn.</a:t>
                      </a:r>
                      <a:r>
                        <a:rPr lang="fr-FR" sz="1000" b="1">
                          <a:effectLst/>
                          <a:latin typeface="Courier New" panose="02070309020205020404" pitchFamily="49" charset="0"/>
                          <a:cs typeface="Courier New" panose="02070309020205020404" pitchFamily="49" charset="0"/>
                        </a:rPr>
                        <a:t>n</a:t>
                      </a:r>
                      <a:r>
                        <a:rPr lang="fr-FR" sz="1000" b="0">
                          <a:effectLst/>
                          <a:latin typeface="Courier New" panose="02070309020205020404" pitchFamily="49" charset="0"/>
                          <a:cs typeface="Courier New" panose="02070309020205020404" pitchFamily="49" charset="0"/>
                        </a:rPr>
                        <a:t>hhhhhhh</a:t>
                      </a:r>
                      <a:br>
                        <a:rPr lang="en-CA" sz="1000" b="0" dirty="0">
                          <a:effectLst/>
                          <a:latin typeface="Courier New" panose="02070309020205020404" pitchFamily="49" charset="0"/>
                          <a:cs typeface="Courier New" panose="02070309020205020404" pitchFamily="49" charset="0"/>
                        </a:rPr>
                      </a:br>
                      <a:r>
                        <a:rPr lang="fr-FR" sz="1000" b="0">
                          <a:effectLst/>
                          <a:latin typeface="Courier New" panose="02070309020205020404" pitchFamily="49" charset="0"/>
                          <a:cs typeface="Courier New" panose="02070309020205020404" pitchFamily="49" charset="0"/>
                        </a:rPr>
                        <a:t>11111111.11111111.11111111.</a:t>
                      </a:r>
                      <a:r>
                        <a:rPr lang="fr-FR" sz="1000" b="1">
                          <a:effectLst/>
                          <a:latin typeface="Courier New" panose="02070309020205020404" pitchFamily="49" charset="0"/>
                          <a:cs typeface="Courier New" panose="02070309020205020404" pitchFamily="49" charset="0"/>
                        </a:rPr>
                        <a:t>1</a:t>
                      </a:r>
                      <a:r>
                        <a:rPr lang="fr-FR" sz="1000" b="0">
                          <a:effectLst/>
                          <a:latin typeface="Courier New" panose="02070309020205020404" pitchFamily="49" charset="0"/>
                          <a:cs typeface="Courier New" panose="02070309020205020404" pitchFamily="49" charset="0"/>
                        </a:rPr>
                        <a:t>0000000</a:t>
                      </a:r>
                    </a:p>
                  </a:txBody>
                  <a:tcPr marL="31750" marR="31750" marT="31750" marB="31750" anchor="ctr"/>
                </a:tc>
                <a:tc>
                  <a:txBody>
                    <a:bodyPr/>
                    <a:lstStyle/>
                    <a:p>
                      <a:pPr rtl="0" fontAlgn="ctr"/>
                      <a:r>
                        <a:rPr lang="fr-FR" sz="1000" b="1">
                          <a:effectLst/>
                        </a:rPr>
                        <a:t>2</a:t>
                      </a:r>
                    </a:p>
                  </a:txBody>
                  <a:tcPr marL="31750" marR="31750" marT="31750" marB="31750" anchor="ctr"/>
                </a:tc>
                <a:tc>
                  <a:txBody>
                    <a:bodyPr/>
                    <a:lstStyle/>
                    <a:p>
                      <a:pPr rtl="0" fontAlgn="ctr"/>
                      <a:r>
                        <a:rPr lang="fr-FR" sz="1000" b="0">
                          <a:effectLst/>
                        </a:rPr>
                        <a:t>126</a:t>
                      </a:r>
                    </a:p>
                  </a:txBody>
                  <a:tcPr marL="31750" marR="31750" marT="31750" marB="31750" anchor="ctr"/>
                </a:tc>
                <a:extLst>
                  <a:ext uri="{0D108BD9-81ED-4DB2-BD59-A6C34878D82A}">
                    <a16:rowId xmlns:a16="http://schemas.microsoft.com/office/drawing/2014/main" val="1601271128"/>
                  </a:ext>
                </a:extLst>
              </a:tr>
              <a:tr h="370840">
                <a:tc>
                  <a:txBody>
                    <a:bodyPr/>
                    <a:lstStyle/>
                    <a:p>
                      <a:pPr rtl="0" fontAlgn="ctr"/>
                      <a:r>
                        <a:rPr lang="fr-FR" sz="1000" b="0">
                          <a:effectLst/>
                        </a:rPr>
                        <a:t>/26</a:t>
                      </a:r>
                    </a:p>
                  </a:txBody>
                  <a:tcPr marL="31750" marR="31750" marT="31750" marB="31750" anchor="ctr"/>
                </a:tc>
                <a:tc>
                  <a:txBody>
                    <a:bodyPr/>
                    <a:lstStyle/>
                    <a:p>
                      <a:pPr rtl="0" fontAlgn="ctr"/>
                      <a:r>
                        <a:rPr lang="fr-FR" sz="1000" b="0">
                          <a:effectLst/>
                        </a:rPr>
                        <a:t>255.255.255.192</a:t>
                      </a:r>
                    </a:p>
                  </a:txBody>
                  <a:tcPr marL="31750" marR="31750" marT="31750" marB="31750" anchor="ctr"/>
                </a:tc>
                <a:tc>
                  <a:txBody>
                    <a:bodyPr/>
                    <a:lstStyle/>
                    <a:p>
                      <a:pPr rtl="0" fontAlgn="ctr"/>
                      <a:r>
                        <a:rPr lang="fr-FR" sz="1000" b="0">
                          <a:effectLst/>
                          <a:latin typeface="Courier New" panose="02070309020205020404" pitchFamily="49" charset="0"/>
                          <a:cs typeface="Courier New" panose="02070309020205020404" pitchFamily="49" charset="0"/>
                        </a:rPr>
                        <a:t>nnnnnnnn.nnnnnnnn.nnnnnnnn.</a:t>
                      </a:r>
                      <a:r>
                        <a:rPr lang="fr-FR" sz="1000" b="1">
                          <a:effectLst/>
                          <a:latin typeface="Courier New" panose="02070309020205020404" pitchFamily="49" charset="0"/>
                          <a:cs typeface="Courier New" panose="02070309020205020404" pitchFamily="49" charset="0"/>
                        </a:rPr>
                        <a:t>nn</a:t>
                      </a:r>
                      <a:r>
                        <a:rPr lang="fr-FR" sz="1000" b="0">
                          <a:effectLst/>
                          <a:latin typeface="Courier New" panose="02070309020205020404" pitchFamily="49" charset="0"/>
                          <a:cs typeface="Courier New" panose="02070309020205020404" pitchFamily="49" charset="0"/>
                        </a:rPr>
                        <a:t>hhhhhh</a:t>
                      </a:r>
                      <a:br>
                        <a:rPr lang="en-CA" sz="1000" b="0" dirty="0">
                          <a:effectLst/>
                          <a:latin typeface="Courier New" panose="02070309020205020404" pitchFamily="49" charset="0"/>
                          <a:cs typeface="Courier New" panose="02070309020205020404" pitchFamily="49" charset="0"/>
                        </a:rPr>
                      </a:br>
                      <a:r>
                        <a:rPr lang="fr-FR" sz="1000" b="0">
                          <a:effectLst/>
                          <a:latin typeface="Courier New" panose="02070309020205020404" pitchFamily="49" charset="0"/>
                          <a:cs typeface="Courier New" panose="02070309020205020404" pitchFamily="49" charset="0"/>
                        </a:rPr>
                        <a:t>11111111.11111111.11111111.</a:t>
                      </a:r>
                      <a:r>
                        <a:rPr lang="fr-FR" sz="1000" b="1">
                          <a:effectLst/>
                          <a:latin typeface="Courier New" panose="02070309020205020404" pitchFamily="49" charset="0"/>
                          <a:cs typeface="Courier New" panose="02070309020205020404" pitchFamily="49" charset="0"/>
                        </a:rPr>
                        <a:t>11</a:t>
                      </a:r>
                      <a:r>
                        <a:rPr lang="fr-FR" sz="1000" b="0">
                          <a:effectLst/>
                          <a:latin typeface="Courier New" panose="02070309020205020404" pitchFamily="49" charset="0"/>
                          <a:cs typeface="Courier New" panose="02070309020205020404" pitchFamily="49" charset="0"/>
                        </a:rPr>
                        <a:t>000000</a:t>
                      </a:r>
                    </a:p>
                  </a:txBody>
                  <a:tcPr marL="31750" marR="31750" marT="31750" marB="31750" anchor="ctr"/>
                </a:tc>
                <a:tc>
                  <a:txBody>
                    <a:bodyPr/>
                    <a:lstStyle/>
                    <a:p>
                      <a:pPr rtl="0" fontAlgn="ctr"/>
                      <a:r>
                        <a:rPr lang="fr-FR" sz="1000" b="1">
                          <a:effectLst/>
                        </a:rPr>
                        <a:t>4</a:t>
                      </a:r>
                    </a:p>
                  </a:txBody>
                  <a:tcPr marL="31750" marR="31750" marT="31750" marB="31750" anchor="ctr"/>
                </a:tc>
                <a:tc>
                  <a:txBody>
                    <a:bodyPr/>
                    <a:lstStyle/>
                    <a:p>
                      <a:pPr rtl="0" fontAlgn="ctr"/>
                      <a:r>
                        <a:rPr lang="fr-FR" sz="1000" b="0">
                          <a:effectLst/>
                        </a:rPr>
                        <a:t>62</a:t>
                      </a:r>
                    </a:p>
                  </a:txBody>
                  <a:tcPr marL="31750" marR="31750" marT="31750" marB="31750" anchor="ctr"/>
                </a:tc>
                <a:extLst>
                  <a:ext uri="{0D108BD9-81ED-4DB2-BD59-A6C34878D82A}">
                    <a16:rowId xmlns:a16="http://schemas.microsoft.com/office/drawing/2014/main" val="1999121572"/>
                  </a:ext>
                </a:extLst>
              </a:tr>
              <a:tr h="370840">
                <a:tc>
                  <a:txBody>
                    <a:bodyPr/>
                    <a:lstStyle/>
                    <a:p>
                      <a:pPr rtl="0" fontAlgn="ctr"/>
                      <a:r>
                        <a:rPr lang="fr-FR" sz="1000" b="0">
                          <a:effectLst/>
                        </a:rPr>
                        <a:t>/27</a:t>
                      </a:r>
                    </a:p>
                  </a:txBody>
                  <a:tcPr marL="31750" marR="31750" marT="31750" marB="31750" anchor="ctr"/>
                </a:tc>
                <a:tc>
                  <a:txBody>
                    <a:bodyPr/>
                    <a:lstStyle/>
                    <a:p>
                      <a:pPr rtl="0" fontAlgn="ctr"/>
                      <a:r>
                        <a:rPr lang="fr-FR" sz="1000" b="0">
                          <a:effectLst/>
                        </a:rPr>
                        <a:t>255.255.255.224</a:t>
                      </a:r>
                    </a:p>
                  </a:txBody>
                  <a:tcPr marL="31750" marR="31750" marT="31750" marB="31750" anchor="ctr"/>
                </a:tc>
                <a:tc>
                  <a:txBody>
                    <a:bodyPr/>
                    <a:lstStyle/>
                    <a:p>
                      <a:pPr rtl="0" fontAlgn="ctr"/>
                      <a:r>
                        <a:rPr lang="fr-FR" sz="1000" b="0">
                          <a:effectLst/>
                          <a:latin typeface="Courier New" panose="02070309020205020404" pitchFamily="49" charset="0"/>
                          <a:cs typeface="Courier New" panose="02070309020205020404" pitchFamily="49" charset="0"/>
                        </a:rPr>
                        <a:t>nnnnnnnn.nnnnnnnn.nnnnnnnn.</a:t>
                      </a:r>
                      <a:r>
                        <a:rPr lang="fr-FR" sz="1000" b="1">
                          <a:effectLst/>
                          <a:latin typeface="Courier New" panose="02070309020205020404" pitchFamily="49" charset="0"/>
                          <a:cs typeface="Courier New" panose="02070309020205020404" pitchFamily="49" charset="0"/>
                        </a:rPr>
                        <a:t>nnn</a:t>
                      </a:r>
                      <a:r>
                        <a:rPr lang="fr-FR" sz="1000" b="0">
                          <a:effectLst/>
                          <a:latin typeface="Courier New" panose="02070309020205020404" pitchFamily="49" charset="0"/>
                          <a:cs typeface="Courier New" panose="02070309020205020404" pitchFamily="49" charset="0"/>
                        </a:rPr>
                        <a:t>hhhhh</a:t>
                      </a:r>
                      <a:br>
                        <a:rPr lang="en-CA" sz="1000" b="0" dirty="0">
                          <a:effectLst/>
                          <a:latin typeface="Courier New" panose="02070309020205020404" pitchFamily="49" charset="0"/>
                          <a:cs typeface="Courier New" panose="02070309020205020404" pitchFamily="49" charset="0"/>
                        </a:rPr>
                      </a:br>
                      <a:r>
                        <a:rPr lang="fr-FR" sz="1000" b="0">
                          <a:effectLst/>
                          <a:latin typeface="Courier New" panose="02070309020205020404" pitchFamily="49" charset="0"/>
                          <a:cs typeface="Courier New" panose="02070309020205020404" pitchFamily="49" charset="0"/>
                        </a:rPr>
                        <a:t>11111111.11111111.11111111.</a:t>
                      </a:r>
                      <a:r>
                        <a:rPr lang="fr-FR" sz="1000" b="1">
                          <a:effectLst/>
                          <a:latin typeface="Courier New" panose="02070309020205020404" pitchFamily="49" charset="0"/>
                          <a:cs typeface="Courier New" panose="02070309020205020404" pitchFamily="49" charset="0"/>
                        </a:rPr>
                        <a:t>111</a:t>
                      </a:r>
                      <a:r>
                        <a:rPr lang="fr-FR" sz="1000" b="0">
                          <a:effectLst/>
                          <a:latin typeface="Courier New" panose="02070309020205020404" pitchFamily="49" charset="0"/>
                          <a:cs typeface="Courier New" panose="02070309020205020404" pitchFamily="49" charset="0"/>
                        </a:rPr>
                        <a:t>00000</a:t>
                      </a:r>
                    </a:p>
                  </a:txBody>
                  <a:tcPr marL="31750" marR="31750" marT="31750" marB="31750" anchor="ctr"/>
                </a:tc>
                <a:tc>
                  <a:txBody>
                    <a:bodyPr/>
                    <a:lstStyle/>
                    <a:p>
                      <a:pPr rtl="0" fontAlgn="ctr"/>
                      <a:r>
                        <a:rPr lang="fr-FR" sz="1000" b="1">
                          <a:effectLst/>
                        </a:rPr>
                        <a:t>8</a:t>
                      </a:r>
                    </a:p>
                  </a:txBody>
                  <a:tcPr marL="31750" marR="31750" marT="31750" marB="31750" anchor="ctr"/>
                </a:tc>
                <a:tc>
                  <a:txBody>
                    <a:bodyPr/>
                    <a:lstStyle/>
                    <a:p>
                      <a:pPr rtl="0" fontAlgn="ctr"/>
                      <a:r>
                        <a:rPr lang="fr-FR" sz="1000" b="0">
                          <a:effectLst/>
                        </a:rPr>
                        <a:t>30</a:t>
                      </a:r>
                    </a:p>
                  </a:txBody>
                  <a:tcPr marL="31750" marR="31750" marT="31750" marB="31750" anchor="ctr"/>
                </a:tc>
                <a:extLst>
                  <a:ext uri="{0D108BD9-81ED-4DB2-BD59-A6C34878D82A}">
                    <a16:rowId xmlns:a16="http://schemas.microsoft.com/office/drawing/2014/main" val="346473952"/>
                  </a:ext>
                </a:extLst>
              </a:tr>
              <a:tr h="370840">
                <a:tc>
                  <a:txBody>
                    <a:bodyPr/>
                    <a:lstStyle/>
                    <a:p>
                      <a:pPr rtl="0" fontAlgn="ctr"/>
                      <a:r>
                        <a:rPr lang="fr-FR" sz="1000" b="0">
                          <a:effectLst/>
                        </a:rPr>
                        <a:t>/28</a:t>
                      </a:r>
                    </a:p>
                  </a:txBody>
                  <a:tcPr marL="31750" marR="31750" marT="31750" marB="31750" anchor="ctr"/>
                </a:tc>
                <a:tc>
                  <a:txBody>
                    <a:bodyPr/>
                    <a:lstStyle/>
                    <a:p>
                      <a:pPr rtl="0" fontAlgn="ctr"/>
                      <a:r>
                        <a:rPr lang="fr-FR" sz="1000" b="0">
                          <a:effectLst/>
                        </a:rPr>
                        <a:t>255.255.255.240</a:t>
                      </a:r>
                    </a:p>
                  </a:txBody>
                  <a:tcPr marL="31750" marR="31750" marT="31750" marB="31750" anchor="ctr"/>
                </a:tc>
                <a:tc>
                  <a:txBody>
                    <a:bodyPr/>
                    <a:lstStyle/>
                    <a:p>
                      <a:pPr rtl="0" fontAlgn="ctr"/>
                      <a:r>
                        <a:rPr lang="fr-FR" sz="1000" b="0">
                          <a:effectLst/>
                          <a:latin typeface="Courier New" panose="02070309020205020404" pitchFamily="49" charset="0"/>
                          <a:cs typeface="Courier New" panose="02070309020205020404" pitchFamily="49" charset="0"/>
                        </a:rPr>
                        <a:t>nnnnnnnn.nnnnnnnn.nnnnnnnn.</a:t>
                      </a:r>
                      <a:r>
                        <a:rPr lang="fr-FR" sz="1000" b="1">
                          <a:effectLst/>
                          <a:latin typeface="Courier New" panose="02070309020205020404" pitchFamily="49" charset="0"/>
                          <a:cs typeface="Courier New" panose="02070309020205020404" pitchFamily="49" charset="0"/>
                        </a:rPr>
                        <a:t>nnnn</a:t>
                      </a:r>
                      <a:r>
                        <a:rPr lang="fr-FR" sz="1000" b="0">
                          <a:effectLst/>
                          <a:latin typeface="Courier New" panose="02070309020205020404" pitchFamily="49" charset="0"/>
                          <a:cs typeface="Courier New" panose="02070309020205020404" pitchFamily="49" charset="0"/>
                        </a:rPr>
                        <a:t>hhhh</a:t>
                      </a:r>
                      <a:br>
                        <a:rPr lang="en-CA" sz="1000" b="0" dirty="0">
                          <a:effectLst/>
                          <a:latin typeface="Courier New" panose="02070309020205020404" pitchFamily="49" charset="0"/>
                          <a:cs typeface="Courier New" panose="02070309020205020404" pitchFamily="49" charset="0"/>
                        </a:rPr>
                      </a:br>
                      <a:r>
                        <a:rPr lang="fr-FR" sz="1000" b="0">
                          <a:effectLst/>
                          <a:latin typeface="Courier New" panose="02070309020205020404" pitchFamily="49" charset="0"/>
                          <a:cs typeface="Courier New" panose="02070309020205020404" pitchFamily="49" charset="0"/>
                        </a:rPr>
                        <a:t>11111111.11111111.11111111.</a:t>
                      </a:r>
                      <a:r>
                        <a:rPr lang="fr-FR" sz="1000" b="1">
                          <a:effectLst/>
                          <a:latin typeface="Courier New" panose="02070309020205020404" pitchFamily="49" charset="0"/>
                          <a:cs typeface="Courier New" panose="02070309020205020404" pitchFamily="49" charset="0"/>
                        </a:rPr>
                        <a:t>1111</a:t>
                      </a:r>
                      <a:r>
                        <a:rPr lang="fr-FR" sz="1000" b="0">
                          <a:effectLst/>
                          <a:latin typeface="Courier New" panose="02070309020205020404" pitchFamily="49" charset="0"/>
                          <a:cs typeface="Courier New" panose="02070309020205020404" pitchFamily="49" charset="0"/>
                        </a:rPr>
                        <a:t>0000</a:t>
                      </a:r>
                    </a:p>
                  </a:txBody>
                  <a:tcPr marL="31750" marR="31750" marT="31750" marB="31750" anchor="ctr"/>
                </a:tc>
                <a:tc>
                  <a:txBody>
                    <a:bodyPr/>
                    <a:lstStyle/>
                    <a:p>
                      <a:pPr rtl="0" fontAlgn="ctr"/>
                      <a:r>
                        <a:rPr lang="fr-FR" sz="1000" b="1">
                          <a:effectLst/>
                        </a:rPr>
                        <a:t>16</a:t>
                      </a:r>
                    </a:p>
                  </a:txBody>
                  <a:tcPr marL="31750" marR="31750" marT="31750" marB="31750" anchor="ctr"/>
                </a:tc>
                <a:tc>
                  <a:txBody>
                    <a:bodyPr/>
                    <a:lstStyle/>
                    <a:p>
                      <a:pPr rtl="0" fontAlgn="ctr"/>
                      <a:r>
                        <a:rPr lang="fr-FR" sz="1000" b="0">
                          <a:effectLst/>
                        </a:rPr>
                        <a:t>14</a:t>
                      </a:r>
                    </a:p>
                  </a:txBody>
                  <a:tcPr marL="31750" marR="31750" marT="31750" marB="31750" anchor="ctr"/>
                </a:tc>
                <a:extLst>
                  <a:ext uri="{0D108BD9-81ED-4DB2-BD59-A6C34878D82A}">
                    <a16:rowId xmlns:a16="http://schemas.microsoft.com/office/drawing/2014/main" val="1694683452"/>
                  </a:ext>
                </a:extLst>
              </a:tr>
              <a:tr h="370840">
                <a:tc>
                  <a:txBody>
                    <a:bodyPr/>
                    <a:lstStyle/>
                    <a:p>
                      <a:pPr rtl="0" fontAlgn="ctr"/>
                      <a:r>
                        <a:rPr lang="fr-FR" sz="1000" b="0">
                          <a:effectLst/>
                        </a:rPr>
                        <a:t>/29</a:t>
                      </a:r>
                    </a:p>
                  </a:txBody>
                  <a:tcPr marL="31750" marR="31750" marT="31750" marB="31750" anchor="ctr"/>
                </a:tc>
                <a:tc>
                  <a:txBody>
                    <a:bodyPr/>
                    <a:lstStyle/>
                    <a:p>
                      <a:pPr rtl="0" fontAlgn="ctr"/>
                      <a:r>
                        <a:rPr lang="fr-FR" sz="1000" b="0">
                          <a:effectLst/>
                        </a:rPr>
                        <a:t>255.255.255.248</a:t>
                      </a:r>
                    </a:p>
                  </a:txBody>
                  <a:tcPr marL="31750" marR="31750" marT="31750" marB="31750" anchor="ctr"/>
                </a:tc>
                <a:tc>
                  <a:txBody>
                    <a:bodyPr/>
                    <a:lstStyle/>
                    <a:p>
                      <a:pPr rtl="0" fontAlgn="ctr"/>
                      <a:r>
                        <a:rPr lang="fr-FR" sz="1000" b="0">
                          <a:effectLst/>
                          <a:latin typeface="Courier New" panose="02070309020205020404" pitchFamily="49" charset="0"/>
                          <a:cs typeface="Courier New" panose="02070309020205020404" pitchFamily="49" charset="0"/>
                        </a:rPr>
                        <a:t>nnnnnnnn.nnnnnnnn.nnnnnnnn.</a:t>
                      </a:r>
                      <a:r>
                        <a:rPr lang="fr-FR" sz="1000" b="1">
                          <a:effectLst/>
                          <a:latin typeface="Courier New" panose="02070309020205020404" pitchFamily="49" charset="0"/>
                          <a:cs typeface="Courier New" panose="02070309020205020404" pitchFamily="49" charset="0"/>
                        </a:rPr>
                        <a:t>nnnnn</a:t>
                      </a:r>
                      <a:r>
                        <a:rPr lang="fr-FR" sz="1000" b="0">
                          <a:effectLst/>
                          <a:latin typeface="Courier New" panose="02070309020205020404" pitchFamily="49" charset="0"/>
                          <a:cs typeface="Courier New" panose="02070309020205020404" pitchFamily="49" charset="0"/>
                        </a:rPr>
                        <a:t>hhh</a:t>
                      </a:r>
                      <a:br>
                        <a:rPr lang="en-CA" sz="1000" b="0" dirty="0">
                          <a:effectLst/>
                          <a:latin typeface="Courier New" panose="02070309020205020404" pitchFamily="49" charset="0"/>
                          <a:cs typeface="Courier New" panose="02070309020205020404" pitchFamily="49" charset="0"/>
                        </a:rPr>
                      </a:br>
                      <a:r>
                        <a:rPr lang="fr-FR" sz="1000" b="0">
                          <a:effectLst/>
                          <a:latin typeface="Courier New" panose="02070309020205020404" pitchFamily="49" charset="0"/>
                          <a:cs typeface="Courier New" panose="02070309020205020404" pitchFamily="49" charset="0"/>
                        </a:rPr>
                        <a:t>11111111.11111111.11111111.</a:t>
                      </a:r>
                      <a:r>
                        <a:rPr lang="fr-FR" sz="1000" b="1">
                          <a:effectLst/>
                          <a:latin typeface="Courier New" panose="02070309020205020404" pitchFamily="49" charset="0"/>
                          <a:cs typeface="Courier New" panose="02070309020205020404" pitchFamily="49" charset="0"/>
                        </a:rPr>
                        <a:t>11111</a:t>
                      </a:r>
                      <a:r>
                        <a:rPr lang="fr-FR" sz="1000" b="0">
                          <a:effectLst/>
                          <a:latin typeface="Courier New" panose="02070309020205020404" pitchFamily="49" charset="0"/>
                          <a:cs typeface="Courier New" panose="02070309020205020404" pitchFamily="49" charset="0"/>
                        </a:rPr>
                        <a:t>000</a:t>
                      </a:r>
                    </a:p>
                  </a:txBody>
                  <a:tcPr marL="31750" marR="31750" marT="31750" marB="31750" anchor="ctr"/>
                </a:tc>
                <a:tc>
                  <a:txBody>
                    <a:bodyPr/>
                    <a:lstStyle/>
                    <a:p>
                      <a:pPr rtl="0" fontAlgn="ctr"/>
                      <a:r>
                        <a:rPr lang="fr-FR" sz="1000" b="1">
                          <a:effectLst/>
                        </a:rPr>
                        <a:t>32</a:t>
                      </a:r>
                    </a:p>
                  </a:txBody>
                  <a:tcPr marL="31750" marR="31750" marT="31750" marB="31750" anchor="ctr"/>
                </a:tc>
                <a:tc>
                  <a:txBody>
                    <a:bodyPr/>
                    <a:lstStyle/>
                    <a:p>
                      <a:pPr rtl="0" fontAlgn="ctr"/>
                      <a:r>
                        <a:rPr lang="fr-FR" sz="1000" b="0">
                          <a:effectLst/>
                        </a:rPr>
                        <a:t>6</a:t>
                      </a:r>
                    </a:p>
                  </a:txBody>
                  <a:tcPr marL="31750" marR="31750" marT="31750" marB="31750" anchor="ctr"/>
                </a:tc>
                <a:extLst>
                  <a:ext uri="{0D108BD9-81ED-4DB2-BD59-A6C34878D82A}">
                    <a16:rowId xmlns:a16="http://schemas.microsoft.com/office/drawing/2014/main" val="2090259769"/>
                  </a:ext>
                </a:extLst>
              </a:tr>
              <a:tr h="370840">
                <a:tc>
                  <a:txBody>
                    <a:bodyPr/>
                    <a:lstStyle/>
                    <a:p>
                      <a:pPr rtl="0" fontAlgn="ctr"/>
                      <a:r>
                        <a:rPr lang="fr-FR" sz="1000" b="0">
                          <a:effectLst/>
                        </a:rPr>
                        <a:t>/30</a:t>
                      </a:r>
                    </a:p>
                  </a:txBody>
                  <a:tcPr marL="31750" marR="31750" marT="31750" marB="31750" anchor="ctr"/>
                </a:tc>
                <a:tc>
                  <a:txBody>
                    <a:bodyPr/>
                    <a:lstStyle/>
                    <a:p>
                      <a:pPr rtl="0" fontAlgn="ctr"/>
                      <a:r>
                        <a:rPr lang="fr-FR" sz="1000" b="0">
                          <a:effectLst/>
                        </a:rPr>
                        <a:t>255.255.255.252</a:t>
                      </a:r>
                    </a:p>
                  </a:txBody>
                  <a:tcPr marL="31750" marR="31750" marT="31750" marB="31750" anchor="ctr"/>
                </a:tc>
                <a:tc>
                  <a:txBody>
                    <a:bodyPr/>
                    <a:lstStyle/>
                    <a:p>
                      <a:pPr rtl="0" fontAlgn="ctr"/>
                      <a:r>
                        <a:rPr lang="fr-FR" sz="1000" b="0">
                          <a:effectLst/>
                          <a:latin typeface="Courier New" panose="02070309020205020404" pitchFamily="49" charset="0"/>
                          <a:cs typeface="Courier New" panose="02070309020205020404" pitchFamily="49" charset="0"/>
                        </a:rPr>
                        <a:t>nnnnnnnn.nnnnnnnn.nnnnnnnn.</a:t>
                      </a:r>
                      <a:r>
                        <a:rPr lang="fr-FR" sz="1000" b="1">
                          <a:effectLst/>
                          <a:latin typeface="Courier New" panose="02070309020205020404" pitchFamily="49" charset="0"/>
                          <a:cs typeface="Courier New" panose="02070309020205020404" pitchFamily="49" charset="0"/>
                        </a:rPr>
                        <a:t>nnnnnn</a:t>
                      </a:r>
                      <a:r>
                        <a:rPr lang="fr-FR" sz="1000" b="0">
                          <a:effectLst/>
                          <a:latin typeface="Courier New" panose="02070309020205020404" pitchFamily="49" charset="0"/>
                          <a:cs typeface="Courier New" panose="02070309020205020404" pitchFamily="49" charset="0"/>
                        </a:rPr>
                        <a:t>hh</a:t>
                      </a:r>
                      <a:br>
                        <a:rPr lang="en-CA" sz="1000" b="0" dirty="0">
                          <a:effectLst/>
                          <a:latin typeface="Courier New" panose="02070309020205020404" pitchFamily="49" charset="0"/>
                          <a:cs typeface="Courier New" panose="02070309020205020404" pitchFamily="49" charset="0"/>
                        </a:rPr>
                      </a:br>
                      <a:r>
                        <a:rPr lang="fr-FR" sz="1000" b="0">
                          <a:effectLst/>
                          <a:latin typeface="Courier New" panose="02070309020205020404" pitchFamily="49" charset="0"/>
                          <a:cs typeface="Courier New" panose="02070309020205020404" pitchFamily="49" charset="0"/>
                        </a:rPr>
                        <a:t>11111111.11111111.11111111.</a:t>
                      </a:r>
                      <a:r>
                        <a:rPr lang="fr-FR" sz="1000" b="1">
                          <a:effectLst/>
                          <a:latin typeface="Courier New" panose="02070309020205020404" pitchFamily="49" charset="0"/>
                          <a:cs typeface="Courier New" panose="02070309020205020404" pitchFamily="49" charset="0"/>
                        </a:rPr>
                        <a:t>111111</a:t>
                      </a:r>
                      <a:r>
                        <a:rPr lang="fr-FR" sz="1000" b="0">
                          <a:effectLst/>
                          <a:latin typeface="Courier New" panose="02070309020205020404" pitchFamily="49" charset="0"/>
                          <a:cs typeface="Courier New" panose="02070309020205020404" pitchFamily="49" charset="0"/>
                        </a:rPr>
                        <a:t>00</a:t>
                      </a:r>
                    </a:p>
                  </a:txBody>
                  <a:tcPr marL="31750" marR="31750" marT="31750" marB="31750" anchor="ctr"/>
                </a:tc>
                <a:tc>
                  <a:txBody>
                    <a:bodyPr/>
                    <a:lstStyle/>
                    <a:p>
                      <a:pPr rtl="0" fontAlgn="ctr"/>
                      <a:r>
                        <a:rPr lang="fr-FR" sz="1000" b="1">
                          <a:effectLst/>
                        </a:rPr>
                        <a:t>64</a:t>
                      </a:r>
                    </a:p>
                  </a:txBody>
                  <a:tcPr marL="31750" marR="31750" marT="31750" marB="31750" anchor="ctr"/>
                </a:tc>
                <a:tc>
                  <a:txBody>
                    <a:bodyPr/>
                    <a:lstStyle/>
                    <a:p>
                      <a:pPr rtl="0" fontAlgn="ctr"/>
                      <a:r>
                        <a:rPr lang="fr-FR" sz="1000" b="0">
                          <a:effectLst/>
                        </a:rPr>
                        <a:t>2</a:t>
                      </a:r>
                    </a:p>
                  </a:txBody>
                  <a:tcPr marL="31750" marR="31750" marT="31750" marB="31750" anchor="ctr"/>
                </a:tc>
                <a:extLst>
                  <a:ext uri="{0D108BD9-81ED-4DB2-BD59-A6C34878D82A}">
                    <a16:rowId xmlns:a16="http://schemas.microsoft.com/office/drawing/2014/main" val="4211026032"/>
                  </a:ext>
                </a:extLst>
              </a:tr>
            </a:tbl>
          </a:graphicData>
        </a:graphic>
      </p:graphicFrame>
    </p:spTree>
    <p:extLst>
      <p:ext uri="{BB962C8B-B14F-4D97-AF65-F5344CB8AC3E}">
        <p14:creationId xmlns:p14="http://schemas.microsoft.com/office/powerpoint/2010/main" val="31869571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Segmenter un réseau IPv4 en sous-réseaux</a:t>
            </a:r>
            <a:br>
              <a:rPr lang="en-US" dirty="0"/>
            </a:br>
            <a:r>
              <a:rPr lang="fr-FR" sz="2400"/>
              <a:t>Démonstration vidéo – Le masque de sous-réseau</a:t>
            </a:r>
          </a:p>
        </p:txBody>
      </p:sp>
      <p:sp>
        <p:nvSpPr>
          <p:cNvPr id="4" name="Content Placeholder 3">
            <a:extLst>
              <a:ext uri="{FF2B5EF4-FFF2-40B4-BE49-F238E27FC236}">
                <a16:creationId xmlns:a16="http://schemas.microsoft.com/office/drawing/2014/main" id="{C9D46F16-EEA0-4615-BEC6-329F2EA79979}"/>
              </a:ext>
            </a:extLst>
          </p:cNvPr>
          <p:cNvSpPr>
            <a:spLocks noGrp="1"/>
          </p:cNvSpPr>
          <p:nvPr>
            <p:ph idx="1"/>
          </p:nvPr>
        </p:nvSpPr>
        <p:spPr>
          <a:xfrm>
            <a:off x="431971" y="855419"/>
            <a:ext cx="8280057" cy="3073946"/>
          </a:xfrm>
        </p:spPr>
        <p:txBody>
          <a:bodyPr/>
          <a:lstStyle/>
          <a:p>
            <a:pPr marL="342900" indent="-342900" algn="l" rtl="0">
              <a:buFont typeface="Arial" panose="020B0604020202020204" pitchFamily="34" charset="0"/>
              <a:buChar char="•"/>
            </a:pPr>
            <a:r>
              <a:rPr lang="fr-FR" sz="1600">
                <a:solidFill>
                  <a:srgbClr val="000000"/>
                </a:solidFill>
              </a:rPr>
              <a:t>Cette vidéo démontrera le processus de sous-réseau.</a:t>
            </a:r>
          </a:p>
        </p:txBody>
      </p:sp>
    </p:spTree>
    <p:extLst>
      <p:ext uri="{BB962C8B-B14F-4D97-AF65-F5344CB8AC3E}">
        <p14:creationId xmlns:p14="http://schemas.microsoft.com/office/powerpoint/2010/main" val="8753521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Segmentation un réseau IPv4 en sous-réseaux</a:t>
            </a:r>
            <a:br>
              <a:rPr lang="en-US" dirty="0"/>
            </a:br>
            <a:r>
              <a:rPr lang="fr-FR" sz="2400"/>
              <a:t>Démonstration vidéo – Segmenter en sous-réseaux à l'aide du nombre magique</a:t>
            </a:r>
          </a:p>
        </p:txBody>
      </p:sp>
      <p:sp>
        <p:nvSpPr>
          <p:cNvPr id="4" name="Content Placeholder 3">
            <a:extLst>
              <a:ext uri="{FF2B5EF4-FFF2-40B4-BE49-F238E27FC236}">
                <a16:creationId xmlns:a16="http://schemas.microsoft.com/office/drawing/2014/main" id="{462DA5F1-C9EC-4870-AFDB-E640F921A2A8}"/>
              </a:ext>
            </a:extLst>
          </p:cNvPr>
          <p:cNvSpPr>
            <a:spLocks noGrp="1"/>
          </p:cNvSpPr>
          <p:nvPr>
            <p:ph idx="1"/>
          </p:nvPr>
        </p:nvSpPr>
        <p:spPr>
          <a:xfrm>
            <a:off x="431971" y="855419"/>
            <a:ext cx="8280057" cy="3073946"/>
          </a:xfrm>
        </p:spPr>
        <p:txBody>
          <a:bodyPr/>
          <a:lstStyle/>
          <a:p>
            <a:pPr marL="342900" indent="-342900" algn="l" rtl="0">
              <a:buFont typeface="Arial" panose="020B0604020202020204" pitchFamily="34" charset="0"/>
              <a:buChar char="•"/>
            </a:pPr>
            <a:r>
              <a:rPr lang="fr-FR" sz="1600">
                <a:solidFill>
                  <a:srgbClr val="000000"/>
                </a:solidFill>
              </a:rPr>
              <a:t>Cette vidéo présentera une démonstration de sous-réseaux avec le nombre magique.</a:t>
            </a:r>
          </a:p>
        </p:txBody>
      </p:sp>
    </p:spTree>
    <p:extLst>
      <p:ext uri="{BB962C8B-B14F-4D97-AF65-F5344CB8AC3E}">
        <p14:creationId xmlns:p14="http://schemas.microsoft.com/office/powerpoint/2010/main" val="7838107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Segmentation un réseau IPv4 en sous- réseaux</a:t>
            </a:r>
            <a:br>
              <a:rPr lang="en-US" dirty="0"/>
            </a:br>
            <a:r>
              <a:rPr lang="fr-FR" sz="2400"/>
              <a:t>Packet Tracer - Segmentation un réseau IPv4 en sous- réseaux</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431971" y="855419"/>
            <a:ext cx="8280057" cy="3073946"/>
          </a:xfrm>
        </p:spPr>
        <p:txBody>
          <a:bodyPr/>
          <a:lstStyle/>
          <a:p>
            <a:pPr marL="0" indent="0" algn="l" rtl="0">
              <a:spcBef>
                <a:spcPts val="0"/>
              </a:spcBef>
            </a:pPr>
            <a:r>
              <a:rPr lang="fr-FR" sz="1600">
                <a:solidFill>
                  <a:srgbClr val="000000"/>
                </a:solidFill>
              </a:rPr>
              <a:t>Dans le cadre de ce Packet Tracer, vous ferez ce qui suit :</a:t>
            </a:r>
          </a:p>
          <a:p>
            <a:pPr marL="0" indent="0" algn="l">
              <a:spcBef>
                <a:spcPts val="0"/>
              </a:spcBef>
            </a:pPr>
            <a:endParaRPr lang="en-US" sz="1600" dirty="0">
              <a:solidFill>
                <a:srgbClr val="000000"/>
              </a:solidFill>
            </a:endParaRPr>
          </a:p>
          <a:p>
            <a:pPr marL="285750" indent="-285750" algn="l" defTabSz="684213" rtl="0" fontAlgn="base">
              <a:spcBef>
                <a:spcPts val="600"/>
              </a:spcBef>
              <a:spcAft>
                <a:spcPts val="600"/>
              </a:spcAft>
              <a:buClr>
                <a:schemeClr val="tx2"/>
              </a:buClr>
              <a:buSzPct val="90000"/>
              <a:buFont typeface="Arial" panose="020B0604020202020204" pitchFamily="34" charset="0"/>
              <a:buChar char="•"/>
            </a:pPr>
            <a:r>
              <a:rPr lang="fr-FR" sz="1600">
                <a:solidFill>
                  <a:srgbClr val="000000"/>
                </a:solidFill>
              </a:rPr>
              <a:t>Conception d'un schéma d'adressage IPv4 comportant des sous-réseaux</a:t>
            </a:r>
          </a:p>
          <a:p>
            <a:pPr marL="285750" indent="-285750" algn="l" defTabSz="684213" rtl="0" fontAlgn="base">
              <a:spcBef>
                <a:spcPts val="600"/>
              </a:spcBef>
              <a:spcAft>
                <a:spcPts val="600"/>
              </a:spcAft>
              <a:buClr>
                <a:schemeClr val="tx2"/>
              </a:buClr>
              <a:buSzPct val="90000"/>
              <a:buFont typeface="Arial" panose="020B0604020202020204" pitchFamily="34" charset="0"/>
              <a:buChar char="•"/>
            </a:pPr>
            <a:r>
              <a:rPr lang="fr-FR" sz="1600">
                <a:solidFill>
                  <a:srgbClr val="000000"/>
                </a:solidFill>
              </a:rPr>
              <a:t>Configurer les périphériques</a:t>
            </a:r>
          </a:p>
          <a:p>
            <a:pPr marL="285750" indent="-285750" algn="l" defTabSz="684213" rtl="0" fontAlgn="base">
              <a:spcBef>
                <a:spcPts val="600"/>
              </a:spcBef>
              <a:spcAft>
                <a:spcPts val="600"/>
              </a:spcAft>
              <a:buClr>
                <a:schemeClr val="tx2"/>
              </a:buClr>
              <a:buSzPct val="90000"/>
              <a:buFont typeface="Arial" panose="020B0604020202020204" pitchFamily="34" charset="0"/>
              <a:buChar char="•"/>
            </a:pPr>
            <a:r>
              <a:rPr lang="fr-FR" sz="1600">
                <a:solidFill>
                  <a:srgbClr val="000000"/>
                </a:solidFill>
              </a:rPr>
              <a:t>Tester le réseau et résoudre les problèmes</a:t>
            </a:r>
          </a:p>
          <a:p>
            <a:pPr marL="342900" indent="-342900" algn="l">
              <a:buFont typeface="Arial" panose="020B0604020202020204" pitchFamily="34" charset="0"/>
              <a:buChar char="•"/>
            </a:pPr>
            <a:endParaRPr lang="en-US" sz="1600" dirty="0">
              <a:solidFill>
                <a:srgbClr val="000000"/>
              </a:solidFill>
            </a:endParaRPr>
          </a:p>
        </p:txBody>
      </p:sp>
    </p:spTree>
    <p:extLst>
      <p:ext uri="{BB962C8B-B14F-4D97-AF65-F5344CB8AC3E}">
        <p14:creationId xmlns:p14="http://schemas.microsoft.com/office/powerpoint/2010/main" val="41704217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pPr rtl="0"/>
            <a:r>
              <a:rPr lang="fr-FR">
                <a:solidFill>
                  <a:schemeClr val="accent5">
                    <a:lumMod val="40000"/>
                    <a:lumOff val="60000"/>
                  </a:schemeClr>
                </a:solidFill>
              </a:rPr>
              <a:t>11.6 Création de sous-réseaux avec le préfixe /16 et /8</a:t>
            </a:r>
          </a:p>
        </p:txBody>
      </p:sp>
    </p:spTree>
    <p:custDataLst>
      <p:tags r:id="rId1"/>
    </p:custDataLst>
    <p:extLst>
      <p:ext uri="{BB962C8B-B14F-4D97-AF65-F5344CB8AC3E}">
        <p14:creationId xmlns:p14="http://schemas.microsoft.com/office/powerpoint/2010/main" val="1804441035"/>
      </p:ext>
    </p:extLst>
  </p:cSld>
  <p:clrMapOvr>
    <a:masterClrMapping/>
  </p:clrMapOvr>
  <p:transition spd="slow">
    <p:wip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Sous-réseaux avec le préfixe /16 et /8</a:t>
            </a:r>
            <a:br>
              <a:rPr lang="en-US" dirty="0"/>
            </a:br>
            <a:r>
              <a:rPr lang="fr-FR" sz="2400"/>
              <a:t>Créer des sous-réseaux avec un préfixe /16</a:t>
            </a:r>
          </a:p>
        </p:txBody>
      </p:sp>
      <p:sp>
        <p:nvSpPr>
          <p:cNvPr id="7" name="Content Placeholder 3">
            <a:extLst>
              <a:ext uri="{FF2B5EF4-FFF2-40B4-BE49-F238E27FC236}">
                <a16:creationId xmlns:a16="http://schemas.microsoft.com/office/drawing/2014/main" id="{A92F2256-EB3D-415D-8AD3-8D728E435B5E}"/>
              </a:ext>
            </a:extLst>
          </p:cNvPr>
          <p:cNvSpPr>
            <a:spLocks noGrp="1"/>
          </p:cNvSpPr>
          <p:nvPr>
            <p:ph idx="1"/>
          </p:nvPr>
        </p:nvSpPr>
        <p:spPr>
          <a:xfrm>
            <a:off x="347128" y="855419"/>
            <a:ext cx="2875109" cy="3073946"/>
          </a:xfrm>
        </p:spPr>
        <p:txBody>
          <a:bodyPr/>
          <a:lstStyle/>
          <a:p>
            <a:pPr marL="342900" indent="-342900" algn="l" rtl="0">
              <a:buFont typeface="Arial" panose="020B0604020202020204" pitchFamily="34" charset="0"/>
              <a:buChar char="•"/>
            </a:pPr>
            <a:r>
              <a:rPr lang="fr-FR" sz="1600">
                <a:solidFill>
                  <a:srgbClr val="000000"/>
                </a:solidFill>
              </a:rPr>
              <a:t>Le tableau indique les différents scénarios qui permettent de segmenter un préfixe /16 en sous-réseaux.</a:t>
            </a:r>
          </a:p>
        </p:txBody>
      </p:sp>
      <p:graphicFrame>
        <p:nvGraphicFramePr>
          <p:cNvPr id="2" name="Table 1">
            <a:extLst>
              <a:ext uri="{FF2B5EF4-FFF2-40B4-BE49-F238E27FC236}">
                <a16:creationId xmlns:a16="http://schemas.microsoft.com/office/drawing/2014/main" id="{CDE0FA95-43CC-4153-B365-8C3E8D1B3BEC}"/>
              </a:ext>
            </a:extLst>
          </p:cNvPr>
          <p:cNvGraphicFramePr>
            <a:graphicFrameLocks noGrp="1"/>
          </p:cNvGraphicFramePr>
          <p:nvPr>
            <p:extLst>
              <p:ext uri="{D42A27DB-BD31-4B8C-83A1-F6EECF244321}">
                <p14:modId xmlns:p14="http://schemas.microsoft.com/office/powerpoint/2010/main" val="1627133914"/>
              </p:ext>
            </p:extLst>
          </p:nvPr>
        </p:nvGraphicFramePr>
        <p:xfrm>
          <a:off x="3259945" y="617507"/>
          <a:ext cx="5836920" cy="4488180"/>
        </p:xfrm>
        <a:graphic>
          <a:graphicData uri="http://schemas.openxmlformats.org/drawingml/2006/table">
            <a:tbl>
              <a:tblPr firstRow="1" bandRow="1">
                <a:tableStyleId>{5C22544A-7EE6-4342-B048-85BDC9FD1C3A}</a:tableStyleId>
              </a:tblPr>
              <a:tblGrid>
                <a:gridCol w="1003499">
                  <a:extLst>
                    <a:ext uri="{9D8B030D-6E8A-4147-A177-3AD203B41FA5}">
                      <a16:colId xmlns:a16="http://schemas.microsoft.com/office/drawing/2014/main" val="3400914921"/>
                    </a:ext>
                  </a:extLst>
                </a:gridCol>
                <a:gridCol w="1033188">
                  <a:extLst>
                    <a:ext uri="{9D8B030D-6E8A-4147-A177-3AD203B41FA5}">
                      <a16:colId xmlns:a16="http://schemas.microsoft.com/office/drawing/2014/main" val="2755569675"/>
                    </a:ext>
                  </a:extLst>
                </a:gridCol>
                <a:gridCol w="2410773">
                  <a:extLst>
                    <a:ext uri="{9D8B030D-6E8A-4147-A177-3AD203B41FA5}">
                      <a16:colId xmlns:a16="http://schemas.microsoft.com/office/drawing/2014/main" val="2977755399"/>
                    </a:ext>
                  </a:extLst>
                </a:gridCol>
                <a:gridCol w="725510">
                  <a:extLst>
                    <a:ext uri="{9D8B030D-6E8A-4147-A177-3AD203B41FA5}">
                      <a16:colId xmlns:a16="http://schemas.microsoft.com/office/drawing/2014/main" val="1257793725"/>
                    </a:ext>
                  </a:extLst>
                </a:gridCol>
                <a:gridCol w="663950">
                  <a:extLst>
                    <a:ext uri="{9D8B030D-6E8A-4147-A177-3AD203B41FA5}">
                      <a16:colId xmlns:a16="http://schemas.microsoft.com/office/drawing/2014/main" val="859093634"/>
                    </a:ext>
                  </a:extLst>
                </a:gridCol>
              </a:tblGrid>
              <a:tr h="159578">
                <a:tc>
                  <a:txBody>
                    <a:bodyPr/>
                    <a:lstStyle/>
                    <a:p>
                      <a:pPr algn="l" rtl="0" fontAlgn="ctr"/>
                      <a:r>
                        <a:rPr lang="fr-FR" sz="800" b="1">
                          <a:effectLst/>
                        </a:rPr>
                        <a:t>Longueur de préfixe</a:t>
                      </a:r>
                    </a:p>
                  </a:txBody>
                  <a:tcPr marL="31750" marR="31750" marT="31750" marB="31750" anchor="ctr"/>
                </a:tc>
                <a:tc>
                  <a:txBody>
                    <a:bodyPr/>
                    <a:lstStyle/>
                    <a:p>
                      <a:pPr algn="l" rtl="0" fontAlgn="ctr"/>
                      <a:r>
                        <a:rPr lang="fr-FR" sz="800" b="1">
                          <a:effectLst/>
                        </a:rPr>
                        <a:t>Masque de sous-réseau</a:t>
                      </a:r>
                    </a:p>
                  </a:txBody>
                  <a:tcPr marL="31750" marR="31750" marT="31750" marB="31750" anchor="ctr"/>
                </a:tc>
                <a:tc>
                  <a:txBody>
                    <a:bodyPr/>
                    <a:lstStyle/>
                    <a:p>
                      <a:pPr algn="l" rtl="0" fontAlgn="ctr"/>
                      <a:r>
                        <a:rPr lang="fr-FR" sz="800" b="1">
                          <a:effectLst/>
                        </a:rPr>
                        <a:t>Network Address (n = network, h = host)</a:t>
                      </a:r>
                    </a:p>
                  </a:txBody>
                  <a:tcPr marL="31750" marR="31750" marT="31750" marB="31750" anchor="ctr"/>
                </a:tc>
                <a:tc>
                  <a:txBody>
                    <a:bodyPr/>
                    <a:lstStyle/>
                    <a:p>
                      <a:pPr algn="l" rtl="0" fontAlgn="ctr"/>
                      <a:r>
                        <a:rPr lang="fr-FR" sz="800" b="1">
                          <a:effectLst/>
                        </a:rPr>
                        <a:t>Nombre de sous-réseaux</a:t>
                      </a:r>
                    </a:p>
                  </a:txBody>
                  <a:tcPr marL="31750" marR="31750" marT="31750" marB="31750" anchor="ctr"/>
                </a:tc>
                <a:tc>
                  <a:txBody>
                    <a:bodyPr/>
                    <a:lstStyle/>
                    <a:p>
                      <a:pPr algn="l" rtl="0" fontAlgn="ctr"/>
                      <a:r>
                        <a:rPr lang="fr-FR" sz="800" b="1">
                          <a:effectLst/>
                        </a:rPr>
                        <a:t>Nombre d'hôtes</a:t>
                      </a:r>
                    </a:p>
                  </a:txBody>
                  <a:tcPr marL="31750" marR="31750" marT="31750" marB="31750" anchor="ctr"/>
                </a:tc>
                <a:extLst>
                  <a:ext uri="{0D108BD9-81ED-4DB2-BD59-A6C34878D82A}">
                    <a16:rowId xmlns:a16="http://schemas.microsoft.com/office/drawing/2014/main" val="334953287"/>
                  </a:ext>
                </a:extLst>
              </a:tr>
              <a:tr h="264506">
                <a:tc>
                  <a:txBody>
                    <a:bodyPr/>
                    <a:lstStyle/>
                    <a:p>
                      <a:pPr rtl="0" fontAlgn="ctr"/>
                      <a:r>
                        <a:rPr lang="fr-FR" sz="800" b="0">
                          <a:effectLst/>
                        </a:rPr>
                        <a:t>/17</a:t>
                      </a:r>
                    </a:p>
                  </a:txBody>
                  <a:tcPr marL="31750" marR="31750" marT="31750" marB="31750" anchor="ctr"/>
                </a:tc>
                <a:tc>
                  <a:txBody>
                    <a:bodyPr/>
                    <a:lstStyle/>
                    <a:p>
                      <a:pPr rtl="0" fontAlgn="ctr"/>
                      <a:r>
                        <a:rPr lang="fr-FR" sz="800" b="0">
                          <a:effectLst/>
                        </a:rPr>
                        <a:t>255.255.</a:t>
                      </a:r>
                      <a:r>
                        <a:rPr lang="fr-FR" sz="800" b="1">
                          <a:effectLst/>
                        </a:rPr>
                        <a:t>128</a:t>
                      </a:r>
                      <a:r>
                        <a:rPr lang="fr-FR" sz="800" b="0">
                          <a:effectLst/>
                        </a:rPr>
                        <a:t>.0</a:t>
                      </a:r>
                    </a:p>
                  </a:txBody>
                  <a:tcPr marL="31750" marR="31750" marT="31750" marB="31750" anchor="ctr"/>
                </a:tc>
                <a:tc>
                  <a:txBody>
                    <a:bodyPr/>
                    <a:lstStyle/>
                    <a:p>
                      <a:pPr rtl="0" fontAlgn="ctr"/>
                      <a:r>
                        <a:rPr lang="fr-FR" sz="800" b="0">
                          <a:effectLst/>
                          <a:latin typeface="Courier New" panose="02070309020205020404" pitchFamily="49" charset="0"/>
                          <a:cs typeface="Courier New" panose="02070309020205020404" pitchFamily="49" charset="0"/>
                        </a:rPr>
                        <a:t>nnnnnnnn.nnnnnnnn.</a:t>
                      </a:r>
                      <a:r>
                        <a:rPr lang="fr-FR" sz="800" b="1">
                          <a:effectLst/>
                          <a:latin typeface="Courier New" panose="02070309020205020404" pitchFamily="49" charset="0"/>
                          <a:cs typeface="Courier New" panose="02070309020205020404" pitchFamily="49" charset="0"/>
                        </a:rPr>
                        <a:t>n</a:t>
                      </a:r>
                      <a:r>
                        <a:rPr lang="fr-FR" sz="800" b="0">
                          <a:effectLst/>
                          <a:latin typeface="Courier New" panose="02070309020205020404" pitchFamily="49" charset="0"/>
                          <a:cs typeface="Courier New" panose="02070309020205020404" pitchFamily="49" charset="0"/>
                        </a:rPr>
                        <a:t>hhhhhhh.hhhhhhhh </a:t>
                      </a:r>
                      <a:br>
                        <a:rPr lang="en-CA" sz="800" b="0" dirty="0">
                          <a:effectLst/>
                          <a:latin typeface="Courier New" panose="02070309020205020404" pitchFamily="49" charset="0"/>
                          <a:cs typeface="Courier New" panose="02070309020205020404" pitchFamily="49" charset="0"/>
                        </a:rPr>
                      </a:br>
                      <a:r>
                        <a:rPr lang="fr-FR" sz="800" b="0">
                          <a:effectLst/>
                          <a:latin typeface="Courier New" panose="02070309020205020404" pitchFamily="49" charset="0"/>
                          <a:cs typeface="Courier New" panose="02070309020205020404" pitchFamily="49" charset="0"/>
                        </a:rPr>
                        <a:t>11111111.11111111.</a:t>
                      </a:r>
                      <a:r>
                        <a:rPr lang="fr-FR" sz="800" b="1">
                          <a:effectLst/>
                          <a:latin typeface="Courier New" panose="02070309020205020404" pitchFamily="49" charset="0"/>
                          <a:cs typeface="Courier New" panose="02070309020205020404" pitchFamily="49" charset="0"/>
                        </a:rPr>
                        <a:t>1</a:t>
                      </a:r>
                      <a:r>
                        <a:rPr lang="fr-FR" sz="800" b="0">
                          <a:effectLst/>
                          <a:latin typeface="Courier New" panose="02070309020205020404" pitchFamily="49" charset="0"/>
                          <a:cs typeface="Courier New" panose="02070309020205020404" pitchFamily="49" charset="0"/>
                        </a:rPr>
                        <a:t>0000000.00000000</a:t>
                      </a:r>
                    </a:p>
                  </a:txBody>
                  <a:tcPr marL="31750" marR="31750" marT="31750" marB="31750" anchor="ctr"/>
                </a:tc>
                <a:tc>
                  <a:txBody>
                    <a:bodyPr/>
                    <a:lstStyle/>
                    <a:p>
                      <a:pPr rtl="0" fontAlgn="ctr"/>
                      <a:r>
                        <a:rPr lang="fr-FR" sz="800" b="1">
                          <a:effectLst/>
                        </a:rPr>
                        <a:t>2</a:t>
                      </a:r>
                    </a:p>
                  </a:txBody>
                  <a:tcPr marL="31750" marR="31750" marT="31750" marB="31750" anchor="ctr"/>
                </a:tc>
                <a:tc>
                  <a:txBody>
                    <a:bodyPr/>
                    <a:lstStyle/>
                    <a:p>
                      <a:pPr rtl="0" fontAlgn="ctr"/>
                      <a:r>
                        <a:rPr lang="fr-FR" sz="800" b="0">
                          <a:effectLst/>
                        </a:rPr>
                        <a:t>32766</a:t>
                      </a:r>
                    </a:p>
                  </a:txBody>
                  <a:tcPr marL="31750" marR="31750" marT="31750" marB="31750" anchor="ctr"/>
                </a:tc>
                <a:extLst>
                  <a:ext uri="{0D108BD9-81ED-4DB2-BD59-A6C34878D82A}">
                    <a16:rowId xmlns:a16="http://schemas.microsoft.com/office/drawing/2014/main" val="1543777364"/>
                  </a:ext>
                </a:extLst>
              </a:tr>
              <a:tr h="264506">
                <a:tc>
                  <a:txBody>
                    <a:bodyPr/>
                    <a:lstStyle/>
                    <a:p>
                      <a:pPr rtl="0" fontAlgn="ctr"/>
                      <a:r>
                        <a:rPr lang="fr-FR" sz="800" b="0">
                          <a:effectLst/>
                        </a:rPr>
                        <a:t>/18</a:t>
                      </a:r>
                    </a:p>
                  </a:txBody>
                  <a:tcPr marL="31750" marR="31750" marT="31750" marB="31750" anchor="ctr"/>
                </a:tc>
                <a:tc>
                  <a:txBody>
                    <a:bodyPr/>
                    <a:lstStyle/>
                    <a:p>
                      <a:pPr rtl="0" fontAlgn="ctr"/>
                      <a:r>
                        <a:rPr lang="fr-FR" sz="800" b="0">
                          <a:effectLst/>
                        </a:rPr>
                        <a:t>255.255.</a:t>
                      </a:r>
                      <a:r>
                        <a:rPr lang="fr-FR" sz="800" b="1" kern="1200">
                          <a:solidFill>
                            <a:schemeClr val="dk1"/>
                          </a:solidFill>
                          <a:effectLst/>
                          <a:latin typeface="+mn-lt"/>
                          <a:ea typeface="+mn-ea"/>
                          <a:cs typeface="+mn-cs"/>
                        </a:rPr>
                        <a:t>192</a:t>
                      </a:r>
                      <a:r>
                        <a:rPr lang="fr-FR" sz="800" b="0">
                          <a:effectLst/>
                        </a:rPr>
                        <a:t>.0</a:t>
                      </a:r>
                    </a:p>
                  </a:txBody>
                  <a:tcPr marL="31750" marR="31750" marT="31750" marB="31750" anchor="ctr"/>
                </a:tc>
                <a:tc>
                  <a:txBody>
                    <a:bodyPr/>
                    <a:lstStyle/>
                    <a:p>
                      <a:pPr rtl="0" fontAlgn="ctr"/>
                      <a:r>
                        <a:rPr lang="fr-FR" sz="800" b="0">
                          <a:effectLst/>
                          <a:latin typeface="Courier New" panose="02070309020205020404" pitchFamily="49" charset="0"/>
                          <a:cs typeface="Courier New" panose="02070309020205020404" pitchFamily="49" charset="0"/>
                        </a:rPr>
                        <a:t>nnnnnnnnnnnnnnnnn. </a:t>
                      </a:r>
                      <a:r>
                        <a:rPr lang="fr-FR" sz="800" b="1">
                          <a:effectLst/>
                          <a:latin typeface="Courier New" panose="02070309020205020404" pitchFamily="49" charset="0"/>
                          <a:cs typeface="Courier New" panose="02070309020205020404" pitchFamily="49" charset="0"/>
                        </a:rPr>
                        <a:t>nn</a:t>
                      </a:r>
                      <a:r>
                        <a:rPr lang="fr-FR" sz="800" b="0">
                          <a:effectLst/>
                          <a:latin typeface="Courier New" panose="02070309020205020404" pitchFamily="49" charset="0"/>
                          <a:cs typeface="Courier New" panose="02070309020205020404" pitchFamily="49" charset="0"/>
                        </a:rPr>
                        <a:t>hhhhhhhhhhhhhh </a:t>
                      </a:r>
                      <a:br>
                        <a:rPr lang="en-CA" sz="800" b="0" dirty="0">
                          <a:effectLst/>
                          <a:latin typeface="Courier New" panose="02070309020205020404" pitchFamily="49" charset="0"/>
                          <a:cs typeface="Courier New" panose="02070309020205020404" pitchFamily="49" charset="0"/>
                        </a:rPr>
                      </a:br>
                      <a:r>
                        <a:rPr lang="fr-FR" sz="800" b="0">
                          <a:effectLst/>
                          <a:latin typeface="Courier New" panose="02070309020205020404" pitchFamily="49" charset="0"/>
                          <a:cs typeface="Courier New" panose="02070309020205020404" pitchFamily="49" charset="0"/>
                        </a:rPr>
                        <a:t>1111111111.</a:t>
                      </a:r>
                      <a:r>
                        <a:rPr lang="fr-FR" sz="800" b="1">
                          <a:effectLst/>
                          <a:latin typeface="Courier New" panose="02070309020205020404" pitchFamily="49" charset="0"/>
                          <a:cs typeface="Courier New" panose="02070309020205020404" pitchFamily="49" charset="0"/>
                        </a:rPr>
                        <a:t>11</a:t>
                      </a:r>
                      <a:r>
                        <a:rPr lang="fr-FR" sz="800" b="0">
                          <a:effectLst/>
                          <a:latin typeface="Courier New" panose="02070309020205020404" pitchFamily="49" charset="0"/>
                          <a:cs typeface="Courier New" panose="02070309020205020404" pitchFamily="49" charset="0"/>
                        </a:rPr>
                        <a:t>000000.00000000</a:t>
                      </a:r>
                    </a:p>
                  </a:txBody>
                  <a:tcPr marL="31750" marR="31750" marT="31750" marB="31750" anchor="ctr"/>
                </a:tc>
                <a:tc>
                  <a:txBody>
                    <a:bodyPr/>
                    <a:lstStyle/>
                    <a:p>
                      <a:pPr rtl="0" fontAlgn="ctr"/>
                      <a:r>
                        <a:rPr lang="fr-FR" sz="800" b="1">
                          <a:effectLst/>
                        </a:rPr>
                        <a:t>4</a:t>
                      </a:r>
                    </a:p>
                  </a:txBody>
                  <a:tcPr marL="31750" marR="31750" marT="31750" marB="31750" anchor="ctr"/>
                </a:tc>
                <a:tc>
                  <a:txBody>
                    <a:bodyPr/>
                    <a:lstStyle/>
                    <a:p>
                      <a:pPr rtl="0" fontAlgn="ctr"/>
                      <a:r>
                        <a:rPr lang="fr-FR" sz="800" b="0">
                          <a:effectLst/>
                        </a:rPr>
                        <a:t>16382</a:t>
                      </a:r>
                    </a:p>
                  </a:txBody>
                  <a:tcPr marL="31750" marR="31750" marT="31750" marB="31750" anchor="ctr"/>
                </a:tc>
                <a:extLst>
                  <a:ext uri="{0D108BD9-81ED-4DB2-BD59-A6C34878D82A}">
                    <a16:rowId xmlns:a16="http://schemas.microsoft.com/office/drawing/2014/main" val="507666450"/>
                  </a:ext>
                </a:extLst>
              </a:tr>
              <a:tr h="264506">
                <a:tc>
                  <a:txBody>
                    <a:bodyPr/>
                    <a:lstStyle/>
                    <a:p>
                      <a:pPr rtl="0" fontAlgn="ctr"/>
                      <a:r>
                        <a:rPr lang="fr-FR" sz="800" b="0">
                          <a:effectLst/>
                        </a:rPr>
                        <a:t>/19</a:t>
                      </a:r>
                    </a:p>
                  </a:txBody>
                  <a:tcPr marL="31750" marR="31750" marT="31750" marB="31750" anchor="ctr"/>
                </a:tc>
                <a:tc>
                  <a:txBody>
                    <a:bodyPr/>
                    <a:lstStyle/>
                    <a:p>
                      <a:pPr rtl="0" fontAlgn="ctr"/>
                      <a:r>
                        <a:rPr lang="fr-FR" sz="800" b="0">
                          <a:effectLst/>
                        </a:rPr>
                        <a:t>255.255.</a:t>
                      </a:r>
                      <a:r>
                        <a:rPr lang="fr-FR" sz="800" b="1" kern="1200">
                          <a:solidFill>
                            <a:schemeClr val="dk1"/>
                          </a:solidFill>
                          <a:effectLst/>
                          <a:latin typeface="+mn-lt"/>
                          <a:ea typeface="+mn-ea"/>
                          <a:cs typeface="+mn-cs"/>
                        </a:rPr>
                        <a:t>224</a:t>
                      </a:r>
                      <a:r>
                        <a:rPr lang="fr-FR" sz="800" b="0">
                          <a:effectLst/>
                        </a:rPr>
                        <a:t>.0</a:t>
                      </a:r>
                    </a:p>
                  </a:txBody>
                  <a:tcPr marL="31750" marR="31750" marT="31750" marB="31750" anchor="ctr"/>
                </a:tc>
                <a:tc>
                  <a:txBody>
                    <a:bodyPr/>
                    <a:lstStyle/>
                    <a:p>
                      <a:pPr rtl="0" fontAlgn="ctr"/>
                      <a:r>
                        <a:rPr lang="fr-FR" sz="800" b="0">
                          <a:effectLst/>
                          <a:latin typeface="Courier New" panose="02070309020205020404" pitchFamily="49" charset="0"/>
                          <a:cs typeface="Courier New" panose="02070309020205020404" pitchFamily="49" charset="0"/>
                        </a:rPr>
                        <a:t>nnnnnnnnnnnnnnnnn. </a:t>
                      </a:r>
                      <a:r>
                        <a:rPr lang="fr-FR" sz="800" b="1">
                          <a:effectLst/>
                          <a:latin typeface="Courier New" panose="02070309020205020404" pitchFamily="49" charset="0"/>
                          <a:cs typeface="Courier New" panose="02070309020205020404" pitchFamily="49" charset="0"/>
                        </a:rPr>
                        <a:t>nnnn</a:t>
                      </a:r>
                      <a:r>
                        <a:rPr lang="fr-FR" sz="800" b="0">
                          <a:effectLst/>
                          <a:latin typeface="Courier New" panose="02070309020205020404" pitchFamily="49" charset="0"/>
                          <a:cs typeface="Courier New" panose="02070309020205020404" pitchFamily="49" charset="0"/>
                        </a:rPr>
                        <a:t>hhhhhhhhhhhh </a:t>
                      </a:r>
                      <a:br>
                        <a:rPr lang="en-CA" sz="800" b="0" dirty="0">
                          <a:effectLst/>
                          <a:latin typeface="Courier New" panose="02070309020205020404" pitchFamily="49" charset="0"/>
                          <a:cs typeface="Courier New" panose="02070309020205020404" pitchFamily="49" charset="0"/>
                        </a:rPr>
                      </a:br>
                      <a:r>
                        <a:rPr lang="fr-FR" sz="800" b="0">
                          <a:effectLst/>
                          <a:latin typeface="Courier New" panose="02070309020205020404" pitchFamily="49" charset="0"/>
                          <a:cs typeface="Courier New" panose="02070309020205020404" pitchFamily="49" charset="0"/>
                        </a:rPr>
                        <a:t>1111111111.</a:t>
                      </a:r>
                      <a:r>
                        <a:rPr lang="fr-FR" sz="800" b="1">
                          <a:effectLst/>
                          <a:latin typeface="Courier New" panose="02070309020205020404" pitchFamily="49" charset="0"/>
                          <a:cs typeface="Courier New" panose="02070309020205020404" pitchFamily="49" charset="0"/>
                        </a:rPr>
                        <a:t>111</a:t>
                      </a:r>
                      <a:r>
                        <a:rPr lang="fr-FR" sz="800" b="0">
                          <a:effectLst/>
                          <a:latin typeface="Courier New" panose="02070309020205020404" pitchFamily="49" charset="0"/>
                          <a:cs typeface="Courier New" panose="02070309020205020404" pitchFamily="49" charset="0"/>
                        </a:rPr>
                        <a:t>00000.00000000</a:t>
                      </a:r>
                    </a:p>
                  </a:txBody>
                  <a:tcPr marL="31750" marR="31750" marT="31750" marB="31750" anchor="ctr"/>
                </a:tc>
                <a:tc>
                  <a:txBody>
                    <a:bodyPr/>
                    <a:lstStyle/>
                    <a:p>
                      <a:pPr rtl="0" fontAlgn="ctr"/>
                      <a:r>
                        <a:rPr lang="fr-FR" sz="800" b="1">
                          <a:effectLst/>
                        </a:rPr>
                        <a:t>8</a:t>
                      </a:r>
                    </a:p>
                  </a:txBody>
                  <a:tcPr marL="31750" marR="31750" marT="31750" marB="31750" anchor="ctr"/>
                </a:tc>
                <a:tc>
                  <a:txBody>
                    <a:bodyPr/>
                    <a:lstStyle/>
                    <a:p>
                      <a:pPr rtl="0" fontAlgn="ctr"/>
                      <a:r>
                        <a:rPr lang="fr-FR" sz="800" b="0">
                          <a:effectLst/>
                        </a:rPr>
                        <a:t>8190</a:t>
                      </a:r>
                    </a:p>
                  </a:txBody>
                  <a:tcPr marL="31750" marR="31750" marT="31750" marB="31750" anchor="ctr"/>
                </a:tc>
                <a:extLst>
                  <a:ext uri="{0D108BD9-81ED-4DB2-BD59-A6C34878D82A}">
                    <a16:rowId xmlns:a16="http://schemas.microsoft.com/office/drawing/2014/main" val="895088631"/>
                  </a:ext>
                </a:extLst>
              </a:tr>
              <a:tr h="264506">
                <a:tc>
                  <a:txBody>
                    <a:bodyPr/>
                    <a:lstStyle/>
                    <a:p>
                      <a:pPr rtl="0" fontAlgn="ctr"/>
                      <a:r>
                        <a:rPr lang="fr-FR" sz="800" b="0">
                          <a:effectLst/>
                        </a:rPr>
                        <a:t>/20</a:t>
                      </a:r>
                    </a:p>
                  </a:txBody>
                  <a:tcPr marL="31750" marR="31750" marT="31750" marB="31750" anchor="ctr"/>
                </a:tc>
                <a:tc>
                  <a:txBody>
                    <a:bodyPr/>
                    <a:lstStyle/>
                    <a:p>
                      <a:pPr rtl="0" fontAlgn="ctr"/>
                      <a:r>
                        <a:rPr lang="fr-FR" sz="800" b="0">
                          <a:effectLst/>
                        </a:rPr>
                        <a:t>255.255.</a:t>
                      </a:r>
                      <a:r>
                        <a:rPr lang="fr-FR" sz="800" b="1" kern="1200">
                          <a:solidFill>
                            <a:schemeClr val="dk1"/>
                          </a:solidFill>
                          <a:effectLst/>
                          <a:latin typeface="+mn-lt"/>
                          <a:ea typeface="+mn-ea"/>
                          <a:cs typeface="+mn-cs"/>
                        </a:rPr>
                        <a:t>240</a:t>
                      </a:r>
                      <a:r>
                        <a:rPr lang="fr-FR" sz="800" b="0">
                          <a:effectLst/>
                        </a:rPr>
                        <a:t>.0</a:t>
                      </a:r>
                    </a:p>
                  </a:txBody>
                  <a:tcPr marL="31750" marR="31750" marT="31750" marB="31750" anchor="ctr"/>
                </a:tc>
                <a:tc>
                  <a:txBody>
                    <a:bodyPr/>
                    <a:lstStyle/>
                    <a:p>
                      <a:pPr rtl="0" fontAlgn="ctr"/>
                      <a:r>
                        <a:rPr lang="fr-FR" sz="800" b="0">
                          <a:effectLst/>
                          <a:latin typeface="Courier New" panose="02070309020205020404" pitchFamily="49" charset="0"/>
                          <a:cs typeface="Courier New" panose="02070309020205020404" pitchFamily="49" charset="0"/>
                        </a:rPr>
                        <a:t>nnnnnnnnnnnnnnnnn. </a:t>
                      </a:r>
                      <a:r>
                        <a:rPr lang="fr-FR" sz="800" b="1">
                          <a:effectLst/>
                          <a:latin typeface="Courier New" panose="02070309020205020404" pitchFamily="49" charset="0"/>
                          <a:cs typeface="Courier New" panose="02070309020205020404" pitchFamily="49" charset="0"/>
                        </a:rPr>
                        <a:t>nnnn</a:t>
                      </a:r>
                      <a:r>
                        <a:rPr lang="fr-FR" sz="800" b="0">
                          <a:effectLst/>
                          <a:latin typeface="Courier New" panose="02070309020205020404" pitchFamily="49" charset="0"/>
                          <a:cs typeface="Courier New" panose="02070309020205020404" pitchFamily="49" charset="0"/>
                        </a:rPr>
                        <a:t>hhhhhhhhhhh </a:t>
                      </a:r>
                      <a:br>
                        <a:rPr lang="en-CA" sz="800" b="0" dirty="0">
                          <a:effectLst/>
                          <a:latin typeface="Courier New" panose="02070309020205020404" pitchFamily="49" charset="0"/>
                          <a:cs typeface="Courier New" panose="02070309020205020404" pitchFamily="49" charset="0"/>
                        </a:rPr>
                      </a:br>
                      <a:r>
                        <a:rPr lang="fr-FR" sz="800" b="0">
                          <a:effectLst/>
                          <a:latin typeface="Courier New" panose="02070309020205020404" pitchFamily="49" charset="0"/>
                          <a:cs typeface="Courier New" panose="02070309020205020404" pitchFamily="49" charset="0"/>
                        </a:rPr>
                        <a:t>1111111111.</a:t>
                      </a:r>
                      <a:r>
                        <a:rPr lang="fr-FR" sz="800" b="1">
                          <a:effectLst/>
                          <a:latin typeface="Courier New" panose="02070309020205020404" pitchFamily="49" charset="0"/>
                          <a:cs typeface="Courier New" panose="02070309020205020404" pitchFamily="49" charset="0"/>
                        </a:rPr>
                        <a:t>1111</a:t>
                      </a:r>
                      <a:r>
                        <a:rPr lang="fr-FR" sz="800" b="0">
                          <a:effectLst/>
                          <a:latin typeface="Courier New" panose="02070309020205020404" pitchFamily="49" charset="0"/>
                          <a:cs typeface="Courier New" panose="02070309020205020404" pitchFamily="49" charset="0"/>
                        </a:rPr>
                        <a:t>0000.00000000</a:t>
                      </a:r>
                    </a:p>
                  </a:txBody>
                  <a:tcPr marL="31750" marR="31750" marT="31750" marB="31750" anchor="ctr"/>
                </a:tc>
                <a:tc>
                  <a:txBody>
                    <a:bodyPr/>
                    <a:lstStyle/>
                    <a:p>
                      <a:pPr rtl="0" fontAlgn="ctr"/>
                      <a:r>
                        <a:rPr lang="fr-FR" sz="800" b="1">
                          <a:effectLst/>
                        </a:rPr>
                        <a:t>16</a:t>
                      </a:r>
                    </a:p>
                  </a:txBody>
                  <a:tcPr marL="31750" marR="31750" marT="31750" marB="31750" anchor="ctr"/>
                </a:tc>
                <a:tc>
                  <a:txBody>
                    <a:bodyPr/>
                    <a:lstStyle/>
                    <a:p>
                      <a:pPr rtl="0" fontAlgn="ctr"/>
                      <a:r>
                        <a:rPr lang="fr-FR" sz="800" b="0">
                          <a:effectLst/>
                        </a:rPr>
                        <a:t>4094</a:t>
                      </a:r>
                    </a:p>
                  </a:txBody>
                  <a:tcPr marL="31750" marR="31750" marT="31750" marB="31750" anchor="ctr"/>
                </a:tc>
                <a:extLst>
                  <a:ext uri="{0D108BD9-81ED-4DB2-BD59-A6C34878D82A}">
                    <a16:rowId xmlns:a16="http://schemas.microsoft.com/office/drawing/2014/main" val="3687745671"/>
                  </a:ext>
                </a:extLst>
              </a:tr>
              <a:tr h="264506">
                <a:tc>
                  <a:txBody>
                    <a:bodyPr/>
                    <a:lstStyle/>
                    <a:p>
                      <a:pPr rtl="0" fontAlgn="ctr"/>
                      <a:r>
                        <a:rPr lang="fr-FR" sz="800" b="0">
                          <a:effectLst/>
                        </a:rPr>
                        <a:t>/21</a:t>
                      </a:r>
                    </a:p>
                  </a:txBody>
                  <a:tcPr marL="31750" marR="31750" marT="31750" marB="31750" anchor="ctr"/>
                </a:tc>
                <a:tc>
                  <a:txBody>
                    <a:bodyPr/>
                    <a:lstStyle/>
                    <a:p>
                      <a:pPr rtl="0" fontAlgn="ctr"/>
                      <a:r>
                        <a:rPr lang="fr-FR" sz="800" b="0">
                          <a:effectLst/>
                        </a:rPr>
                        <a:t>255.255.</a:t>
                      </a:r>
                      <a:r>
                        <a:rPr lang="fr-FR" sz="800" b="1" kern="1200">
                          <a:solidFill>
                            <a:schemeClr val="dk1"/>
                          </a:solidFill>
                          <a:effectLst/>
                          <a:latin typeface="+mn-lt"/>
                          <a:ea typeface="+mn-ea"/>
                          <a:cs typeface="+mn-cs"/>
                        </a:rPr>
                        <a:t>248</a:t>
                      </a:r>
                      <a:r>
                        <a:rPr lang="fr-FR" sz="800" b="0">
                          <a:effectLst/>
                        </a:rPr>
                        <a:t>.0</a:t>
                      </a:r>
                    </a:p>
                  </a:txBody>
                  <a:tcPr marL="31750" marR="31750" marT="31750" marB="31750" anchor="ctr"/>
                </a:tc>
                <a:tc>
                  <a:txBody>
                    <a:bodyPr/>
                    <a:lstStyle/>
                    <a:p>
                      <a:pPr rtl="0" fontAlgn="ctr"/>
                      <a:r>
                        <a:rPr lang="fr-FR" sz="800" b="0">
                          <a:effectLst/>
                          <a:latin typeface="Courier New" panose="02070309020205020404" pitchFamily="49" charset="0"/>
                          <a:cs typeface="Courier New" panose="02070309020205020404" pitchFamily="49" charset="0"/>
                        </a:rPr>
                        <a:t>nnnnnnnnnnnnnnnnn. </a:t>
                      </a:r>
                      <a:r>
                        <a:rPr lang="fr-FR" sz="800" b="1">
                          <a:effectLst/>
                          <a:latin typeface="Courier New" panose="02070309020205020404" pitchFamily="49" charset="0"/>
                          <a:cs typeface="Courier New" panose="02070309020205020404" pitchFamily="49" charset="0"/>
                        </a:rPr>
                        <a:t>nnnnn</a:t>
                      </a:r>
                      <a:r>
                        <a:rPr lang="fr-FR" sz="800" b="0">
                          <a:effectLst/>
                          <a:latin typeface="Courier New" panose="02070309020205020404" pitchFamily="49" charset="0"/>
                          <a:cs typeface="Courier New" panose="02070309020205020404" pitchFamily="49" charset="0"/>
                        </a:rPr>
                        <a:t>hhhhhhhhhh </a:t>
                      </a:r>
                      <a:br>
                        <a:rPr lang="en-CA" sz="800" b="0" dirty="0">
                          <a:effectLst/>
                          <a:latin typeface="Courier New" panose="02070309020205020404" pitchFamily="49" charset="0"/>
                          <a:cs typeface="Courier New" panose="02070309020205020404" pitchFamily="49" charset="0"/>
                        </a:rPr>
                      </a:br>
                      <a:r>
                        <a:rPr lang="fr-FR" sz="800" b="0">
                          <a:effectLst/>
                          <a:latin typeface="Courier New" panose="02070309020205020404" pitchFamily="49" charset="0"/>
                          <a:cs typeface="Courier New" panose="02070309020205020404" pitchFamily="49" charset="0"/>
                        </a:rPr>
                        <a:t>1111111111.</a:t>
                      </a:r>
                      <a:r>
                        <a:rPr lang="fr-FR" sz="800" b="1">
                          <a:effectLst/>
                          <a:latin typeface="Courier New" panose="02070309020205020404" pitchFamily="49" charset="0"/>
                          <a:cs typeface="Courier New" panose="02070309020205020404" pitchFamily="49" charset="0"/>
                        </a:rPr>
                        <a:t>11111</a:t>
                      </a:r>
                      <a:r>
                        <a:rPr lang="fr-FR" sz="800" b="0">
                          <a:effectLst/>
                          <a:latin typeface="Courier New" panose="02070309020205020404" pitchFamily="49" charset="0"/>
                          <a:cs typeface="Courier New" panose="02070309020205020404" pitchFamily="49" charset="0"/>
                        </a:rPr>
                        <a:t>000.00000000</a:t>
                      </a:r>
                    </a:p>
                  </a:txBody>
                  <a:tcPr marL="31750" marR="31750" marT="31750" marB="31750" anchor="ctr"/>
                </a:tc>
                <a:tc>
                  <a:txBody>
                    <a:bodyPr/>
                    <a:lstStyle/>
                    <a:p>
                      <a:pPr rtl="0" fontAlgn="ctr"/>
                      <a:r>
                        <a:rPr lang="fr-FR" sz="800" b="1">
                          <a:effectLst/>
                        </a:rPr>
                        <a:t>32</a:t>
                      </a:r>
                    </a:p>
                  </a:txBody>
                  <a:tcPr marL="31750" marR="31750" marT="31750" marB="31750" anchor="ctr"/>
                </a:tc>
                <a:tc>
                  <a:txBody>
                    <a:bodyPr/>
                    <a:lstStyle/>
                    <a:p>
                      <a:pPr rtl="0" fontAlgn="ctr"/>
                      <a:r>
                        <a:rPr lang="fr-FR" sz="800" b="0">
                          <a:effectLst/>
                        </a:rPr>
                        <a:t>2046</a:t>
                      </a:r>
                    </a:p>
                  </a:txBody>
                  <a:tcPr marL="31750" marR="31750" marT="31750" marB="31750" anchor="ctr"/>
                </a:tc>
                <a:extLst>
                  <a:ext uri="{0D108BD9-81ED-4DB2-BD59-A6C34878D82A}">
                    <a16:rowId xmlns:a16="http://schemas.microsoft.com/office/drawing/2014/main" val="1717418088"/>
                  </a:ext>
                </a:extLst>
              </a:tr>
              <a:tr h="264506">
                <a:tc>
                  <a:txBody>
                    <a:bodyPr/>
                    <a:lstStyle/>
                    <a:p>
                      <a:pPr rtl="0" fontAlgn="ctr"/>
                      <a:r>
                        <a:rPr lang="fr-FR" sz="800" b="0">
                          <a:effectLst/>
                        </a:rPr>
                        <a:t>/22</a:t>
                      </a:r>
                    </a:p>
                  </a:txBody>
                  <a:tcPr marL="31750" marR="31750" marT="31750" marB="31750" anchor="ctr"/>
                </a:tc>
                <a:tc>
                  <a:txBody>
                    <a:bodyPr/>
                    <a:lstStyle/>
                    <a:p>
                      <a:pPr rtl="0" fontAlgn="ctr"/>
                      <a:r>
                        <a:rPr lang="fr-FR" sz="800" b="0">
                          <a:effectLst/>
                        </a:rPr>
                        <a:t>255.255.</a:t>
                      </a:r>
                      <a:r>
                        <a:rPr lang="fr-FR" sz="800" b="1" kern="1200">
                          <a:solidFill>
                            <a:schemeClr val="dk1"/>
                          </a:solidFill>
                          <a:effectLst/>
                          <a:latin typeface="+mn-lt"/>
                          <a:ea typeface="+mn-ea"/>
                          <a:cs typeface="+mn-cs"/>
                        </a:rPr>
                        <a:t>252</a:t>
                      </a:r>
                      <a:r>
                        <a:rPr lang="fr-FR" sz="800" b="0">
                          <a:effectLst/>
                        </a:rPr>
                        <a:t>.0</a:t>
                      </a:r>
                    </a:p>
                  </a:txBody>
                  <a:tcPr marL="31750" marR="31750" marT="31750" marB="31750" anchor="ctr"/>
                </a:tc>
                <a:tc>
                  <a:txBody>
                    <a:bodyPr/>
                    <a:lstStyle/>
                    <a:p>
                      <a:pPr rtl="0" fontAlgn="ctr"/>
                      <a:r>
                        <a:rPr lang="fr-FR" sz="800" b="0">
                          <a:effectLst/>
                          <a:latin typeface="Courier New" panose="02070309020205020404" pitchFamily="49" charset="0"/>
                          <a:cs typeface="Courier New" panose="02070309020205020404" pitchFamily="49" charset="0"/>
                        </a:rPr>
                        <a:t>nnnnnnnnnnnnnnnnn. </a:t>
                      </a:r>
                      <a:r>
                        <a:rPr lang="fr-FR" sz="800" b="1">
                          <a:effectLst/>
                          <a:latin typeface="Courier New" panose="02070309020205020404" pitchFamily="49" charset="0"/>
                          <a:cs typeface="Courier New" panose="02070309020205020404" pitchFamily="49" charset="0"/>
                        </a:rPr>
                        <a:t>nnnnnn</a:t>
                      </a:r>
                      <a:r>
                        <a:rPr lang="fr-FR" sz="800" b="0">
                          <a:effectLst/>
                          <a:latin typeface="Courier New" panose="02070309020205020404" pitchFamily="49" charset="0"/>
                          <a:cs typeface="Courier New" panose="02070309020205020404" pitchFamily="49" charset="0"/>
                        </a:rPr>
                        <a:t>hh.hhhhhhhhh </a:t>
                      </a:r>
                      <a:br>
                        <a:rPr lang="en-CA" sz="800" b="0" dirty="0">
                          <a:effectLst/>
                          <a:latin typeface="Courier New" panose="02070309020205020404" pitchFamily="49" charset="0"/>
                          <a:cs typeface="Courier New" panose="02070309020205020404" pitchFamily="49" charset="0"/>
                        </a:rPr>
                      </a:br>
                      <a:r>
                        <a:rPr lang="fr-FR" sz="800" b="0">
                          <a:effectLst/>
                          <a:latin typeface="Courier New" panose="02070309020205020404" pitchFamily="49" charset="0"/>
                          <a:cs typeface="Courier New" panose="02070309020205020404" pitchFamily="49" charset="0"/>
                        </a:rPr>
                        <a:t>1111111111.</a:t>
                      </a:r>
                      <a:r>
                        <a:rPr lang="fr-FR" sz="800" b="1">
                          <a:effectLst/>
                          <a:latin typeface="Courier New" panose="02070309020205020404" pitchFamily="49" charset="0"/>
                          <a:cs typeface="Courier New" panose="02070309020205020404" pitchFamily="49" charset="0"/>
                        </a:rPr>
                        <a:t>111111</a:t>
                      </a:r>
                      <a:r>
                        <a:rPr lang="fr-FR" sz="800" b="0">
                          <a:effectLst/>
                          <a:latin typeface="Courier New" panose="02070309020205020404" pitchFamily="49" charset="0"/>
                          <a:cs typeface="Courier New" panose="02070309020205020404" pitchFamily="49" charset="0"/>
                        </a:rPr>
                        <a:t>00.00000000</a:t>
                      </a:r>
                    </a:p>
                  </a:txBody>
                  <a:tcPr marL="31750" marR="31750" marT="31750" marB="31750" anchor="ctr"/>
                </a:tc>
                <a:tc>
                  <a:txBody>
                    <a:bodyPr/>
                    <a:lstStyle/>
                    <a:p>
                      <a:pPr rtl="0" fontAlgn="ctr"/>
                      <a:r>
                        <a:rPr lang="fr-FR" sz="800" b="1">
                          <a:effectLst/>
                        </a:rPr>
                        <a:t>64</a:t>
                      </a:r>
                    </a:p>
                  </a:txBody>
                  <a:tcPr marL="31750" marR="31750" marT="31750" marB="31750" anchor="ctr"/>
                </a:tc>
                <a:tc>
                  <a:txBody>
                    <a:bodyPr/>
                    <a:lstStyle/>
                    <a:p>
                      <a:pPr rtl="0" fontAlgn="ctr"/>
                      <a:r>
                        <a:rPr lang="fr-FR" sz="800" b="0">
                          <a:effectLst/>
                        </a:rPr>
                        <a:t>1022</a:t>
                      </a:r>
                    </a:p>
                  </a:txBody>
                  <a:tcPr marL="31750" marR="31750" marT="31750" marB="31750" anchor="ctr"/>
                </a:tc>
                <a:extLst>
                  <a:ext uri="{0D108BD9-81ED-4DB2-BD59-A6C34878D82A}">
                    <a16:rowId xmlns:a16="http://schemas.microsoft.com/office/drawing/2014/main" val="2297882614"/>
                  </a:ext>
                </a:extLst>
              </a:tr>
              <a:tr h="264506">
                <a:tc>
                  <a:txBody>
                    <a:bodyPr/>
                    <a:lstStyle/>
                    <a:p>
                      <a:pPr rtl="0" fontAlgn="ctr"/>
                      <a:r>
                        <a:rPr lang="fr-FR" sz="800" b="0">
                          <a:effectLst/>
                        </a:rPr>
                        <a:t>/23</a:t>
                      </a:r>
                    </a:p>
                  </a:txBody>
                  <a:tcPr marL="31750" marR="31750" marT="31750" marB="31750" anchor="ctr"/>
                </a:tc>
                <a:tc>
                  <a:txBody>
                    <a:bodyPr/>
                    <a:lstStyle/>
                    <a:p>
                      <a:pPr rtl="0" fontAlgn="ctr"/>
                      <a:r>
                        <a:rPr lang="fr-FR" sz="800" b="0">
                          <a:effectLst/>
                        </a:rPr>
                        <a:t>255.255.</a:t>
                      </a:r>
                      <a:r>
                        <a:rPr lang="fr-FR" sz="800" b="1" kern="1200">
                          <a:solidFill>
                            <a:schemeClr val="dk1"/>
                          </a:solidFill>
                          <a:effectLst/>
                          <a:latin typeface="+mn-lt"/>
                          <a:ea typeface="+mn-ea"/>
                          <a:cs typeface="+mn-cs"/>
                        </a:rPr>
                        <a:t>254</a:t>
                      </a:r>
                      <a:r>
                        <a:rPr lang="fr-FR" sz="800" b="0">
                          <a:effectLst/>
                        </a:rPr>
                        <a:t>.0</a:t>
                      </a:r>
                    </a:p>
                  </a:txBody>
                  <a:tcPr marL="31750" marR="31750" marT="31750" marB="31750" anchor="ctr"/>
                </a:tc>
                <a:tc>
                  <a:txBody>
                    <a:bodyPr/>
                    <a:lstStyle/>
                    <a:p>
                      <a:pPr rtl="0" fontAlgn="ctr"/>
                      <a:r>
                        <a:rPr lang="fr-FR" sz="800" b="0">
                          <a:effectLst/>
                          <a:latin typeface="Courier New" panose="02070309020205020404" pitchFamily="49" charset="0"/>
                          <a:cs typeface="Courier New" panose="02070309020205020404" pitchFamily="49" charset="0"/>
                        </a:rPr>
                        <a:t>nnnnnnnnnnnnnnnnn. </a:t>
                      </a:r>
                      <a:r>
                        <a:rPr lang="fr-FR" sz="800" b="1">
                          <a:effectLst/>
                          <a:latin typeface="Courier New" panose="02070309020205020404" pitchFamily="49" charset="0"/>
                          <a:cs typeface="Courier New" panose="02070309020205020404" pitchFamily="49" charset="0"/>
                        </a:rPr>
                        <a:t>nnnnnnn</a:t>
                      </a:r>
                      <a:r>
                        <a:rPr lang="fr-FR" sz="800" b="0">
                          <a:effectLst/>
                          <a:latin typeface="Courier New" panose="02070309020205020404" pitchFamily="49" charset="0"/>
                          <a:cs typeface="Courier New" panose="02070309020205020404" pitchFamily="49" charset="0"/>
                        </a:rPr>
                        <a:t>h.hhhhhhhh </a:t>
                      </a:r>
                      <a:br>
                        <a:rPr lang="en-CA" sz="800" b="0" dirty="0">
                          <a:effectLst/>
                          <a:latin typeface="Courier New" panose="02070309020205020404" pitchFamily="49" charset="0"/>
                          <a:cs typeface="Courier New" panose="02070309020205020404" pitchFamily="49" charset="0"/>
                        </a:rPr>
                      </a:br>
                      <a:r>
                        <a:rPr lang="fr-FR" sz="800" b="0">
                          <a:effectLst/>
                          <a:latin typeface="Courier New" panose="02070309020205020404" pitchFamily="49" charset="0"/>
                          <a:cs typeface="Courier New" panose="02070309020205020404" pitchFamily="49" charset="0"/>
                        </a:rPr>
                        <a:t>1111111111.</a:t>
                      </a:r>
                      <a:r>
                        <a:rPr lang="fr-FR" sz="800" b="1">
                          <a:effectLst/>
                          <a:latin typeface="Courier New" panose="02070309020205020404" pitchFamily="49" charset="0"/>
                          <a:cs typeface="Courier New" panose="02070309020205020404" pitchFamily="49" charset="0"/>
                        </a:rPr>
                        <a:t>1111111</a:t>
                      </a:r>
                      <a:r>
                        <a:rPr lang="fr-FR" sz="800" b="0">
                          <a:effectLst/>
                          <a:latin typeface="Courier New" panose="02070309020205020404" pitchFamily="49" charset="0"/>
                          <a:cs typeface="Courier New" panose="02070309020205020404" pitchFamily="49" charset="0"/>
                        </a:rPr>
                        <a:t>0.00000000</a:t>
                      </a:r>
                    </a:p>
                  </a:txBody>
                  <a:tcPr marL="31750" marR="31750" marT="31750" marB="31750" anchor="ctr"/>
                </a:tc>
                <a:tc>
                  <a:txBody>
                    <a:bodyPr/>
                    <a:lstStyle/>
                    <a:p>
                      <a:pPr rtl="0" fontAlgn="ctr"/>
                      <a:r>
                        <a:rPr lang="fr-FR" sz="800" b="1">
                          <a:effectLst/>
                        </a:rPr>
                        <a:t>128</a:t>
                      </a:r>
                    </a:p>
                  </a:txBody>
                  <a:tcPr marL="31750" marR="31750" marT="31750" marB="31750" anchor="ctr"/>
                </a:tc>
                <a:tc>
                  <a:txBody>
                    <a:bodyPr/>
                    <a:lstStyle/>
                    <a:p>
                      <a:pPr rtl="0" fontAlgn="ctr"/>
                      <a:r>
                        <a:rPr lang="fr-FR" sz="800" b="0">
                          <a:effectLst/>
                        </a:rPr>
                        <a:t>510</a:t>
                      </a:r>
                    </a:p>
                  </a:txBody>
                  <a:tcPr marL="31750" marR="31750" marT="31750" marB="31750" anchor="ctr"/>
                </a:tc>
                <a:extLst>
                  <a:ext uri="{0D108BD9-81ED-4DB2-BD59-A6C34878D82A}">
                    <a16:rowId xmlns:a16="http://schemas.microsoft.com/office/drawing/2014/main" val="4013125813"/>
                  </a:ext>
                </a:extLst>
              </a:tr>
              <a:tr h="264506">
                <a:tc>
                  <a:txBody>
                    <a:bodyPr/>
                    <a:lstStyle/>
                    <a:p>
                      <a:pPr rtl="0" fontAlgn="ctr"/>
                      <a:r>
                        <a:rPr lang="fr-FR" sz="800" b="0">
                          <a:effectLst/>
                        </a:rPr>
                        <a:t>/24</a:t>
                      </a:r>
                    </a:p>
                  </a:txBody>
                  <a:tcPr marL="31750" marR="31750" marT="31750" marB="31750" anchor="ctr"/>
                </a:tc>
                <a:tc>
                  <a:txBody>
                    <a:bodyPr/>
                    <a:lstStyle/>
                    <a:p>
                      <a:pPr rtl="0" fontAlgn="ctr"/>
                      <a:r>
                        <a:rPr lang="fr-FR" sz="800" b="0">
                          <a:effectLst/>
                        </a:rPr>
                        <a:t>255.255.</a:t>
                      </a:r>
                      <a:r>
                        <a:rPr lang="fr-FR" sz="800" b="1" kern="1200">
                          <a:solidFill>
                            <a:schemeClr val="dk1"/>
                          </a:solidFill>
                          <a:effectLst/>
                          <a:latin typeface="+mn-lt"/>
                          <a:ea typeface="+mn-ea"/>
                          <a:cs typeface="+mn-cs"/>
                        </a:rPr>
                        <a:t>255</a:t>
                      </a:r>
                      <a:r>
                        <a:rPr lang="fr-FR" sz="800" b="0">
                          <a:effectLst/>
                        </a:rPr>
                        <a:t>.</a:t>
                      </a:r>
                      <a:r>
                        <a:rPr lang="fr-FR" sz="800" b="1">
                          <a:effectLst/>
                        </a:rPr>
                        <a:t>0</a:t>
                      </a:r>
                    </a:p>
                  </a:txBody>
                  <a:tcPr marL="31750" marR="31750" marT="31750" marB="31750" anchor="ctr"/>
                </a:tc>
                <a:tc>
                  <a:txBody>
                    <a:bodyPr/>
                    <a:lstStyle/>
                    <a:p>
                      <a:pPr rtl="0" fontAlgn="ctr"/>
                      <a:r>
                        <a:rPr lang="fr-FR" sz="800" b="0">
                          <a:effectLst/>
                          <a:latin typeface="Courier New" panose="02070309020205020404" pitchFamily="49" charset="0"/>
                          <a:cs typeface="Courier New" panose="02070309020205020404" pitchFamily="49" charset="0"/>
                        </a:rPr>
                        <a:t>nnnnnnnnnnnnnnnnn. </a:t>
                      </a:r>
                      <a:r>
                        <a:rPr lang="fr-FR" sz="800" b="1">
                          <a:effectLst/>
                          <a:latin typeface="Courier New" panose="02070309020205020404" pitchFamily="49" charset="0"/>
                          <a:cs typeface="Courier New" panose="02070309020205020404" pitchFamily="49" charset="0"/>
                        </a:rPr>
                        <a:t>nnnnnnnn</a:t>
                      </a:r>
                      <a:r>
                        <a:rPr lang="fr-FR" sz="800" b="0">
                          <a:effectLst/>
                          <a:latin typeface="Courier New" panose="02070309020205020404" pitchFamily="49" charset="0"/>
                          <a:cs typeface="Courier New" panose="02070309020205020404" pitchFamily="49" charset="0"/>
                        </a:rPr>
                        <a:t>.hhhhhhh </a:t>
                      </a:r>
                      <a:br>
                        <a:rPr lang="en-CA" sz="800" b="0" dirty="0">
                          <a:effectLst/>
                          <a:latin typeface="Courier New" panose="02070309020205020404" pitchFamily="49" charset="0"/>
                          <a:cs typeface="Courier New" panose="02070309020205020404" pitchFamily="49" charset="0"/>
                        </a:rPr>
                      </a:br>
                      <a:r>
                        <a:rPr lang="fr-FR" sz="800" b="0">
                          <a:effectLst/>
                          <a:latin typeface="Courier New" panose="02070309020205020404" pitchFamily="49" charset="0"/>
                          <a:cs typeface="Courier New" panose="02070309020205020404" pitchFamily="49" charset="0"/>
                        </a:rPr>
                        <a:t>1111111111.</a:t>
                      </a:r>
                      <a:r>
                        <a:rPr lang="fr-FR" sz="800" b="1">
                          <a:effectLst/>
                          <a:latin typeface="Courier New" panose="02070309020205020404" pitchFamily="49" charset="0"/>
                          <a:cs typeface="Courier New" panose="02070309020205020404" pitchFamily="49" charset="0"/>
                        </a:rPr>
                        <a:t>11111111</a:t>
                      </a:r>
                      <a:r>
                        <a:rPr lang="fr-FR" sz="800" b="0">
                          <a:effectLst/>
                          <a:latin typeface="Courier New" panose="02070309020205020404" pitchFamily="49" charset="0"/>
                          <a:cs typeface="Courier New" panose="02070309020205020404" pitchFamily="49" charset="0"/>
                        </a:rPr>
                        <a:t>.00000000</a:t>
                      </a:r>
                    </a:p>
                  </a:txBody>
                  <a:tcPr marL="31750" marR="31750" marT="31750" marB="31750" anchor="ctr"/>
                </a:tc>
                <a:tc>
                  <a:txBody>
                    <a:bodyPr/>
                    <a:lstStyle/>
                    <a:p>
                      <a:pPr rtl="0" fontAlgn="ctr"/>
                      <a:r>
                        <a:rPr lang="fr-FR" sz="800" b="1">
                          <a:effectLst/>
                        </a:rPr>
                        <a:t>256</a:t>
                      </a:r>
                    </a:p>
                  </a:txBody>
                  <a:tcPr marL="31750" marR="31750" marT="31750" marB="31750" anchor="ctr"/>
                </a:tc>
                <a:tc>
                  <a:txBody>
                    <a:bodyPr/>
                    <a:lstStyle/>
                    <a:p>
                      <a:pPr rtl="0" fontAlgn="ctr"/>
                      <a:r>
                        <a:rPr lang="fr-FR" sz="800" b="0">
                          <a:effectLst/>
                        </a:rPr>
                        <a:t>254</a:t>
                      </a:r>
                    </a:p>
                  </a:txBody>
                  <a:tcPr marL="31750" marR="31750" marT="31750" marB="31750" anchor="ctr"/>
                </a:tc>
                <a:extLst>
                  <a:ext uri="{0D108BD9-81ED-4DB2-BD59-A6C34878D82A}">
                    <a16:rowId xmlns:a16="http://schemas.microsoft.com/office/drawing/2014/main" val="2556719010"/>
                  </a:ext>
                </a:extLst>
              </a:tr>
              <a:tr h="264506">
                <a:tc>
                  <a:txBody>
                    <a:bodyPr/>
                    <a:lstStyle/>
                    <a:p>
                      <a:pPr rtl="0" fontAlgn="ctr"/>
                      <a:r>
                        <a:rPr lang="fr-FR" sz="800" b="0">
                          <a:effectLst/>
                        </a:rPr>
                        <a:t>/25</a:t>
                      </a:r>
                    </a:p>
                  </a:txBody>
                  <a:tcPr marL="31750" marR="31750" marT="31750" marB="31750" anchor="ctr"/>
                </a:tc>
                <a:tc>
                  <a:txBody>
                    <a:bodyPr/>
                    <a:lstStyle/>
                    <a:p>
                      <a:pPr rtl="0" fontAlgn="ctr"/>
                      <a:r>
                        <a:rPr lang="fr-FR" sz="800" b="0">
                          <a:effectLst/>
                        </a:rPr>
                        <a:t>255.255.</a:t>
                      </a:r>
                      <a:r>
                        <a:rPr lang="fr-FR" sz="800" b="1" kern="1200">
                          <a:solidFill>
                            <a:schemeClr val="dk1"/>
                          </a:solidFill>
                          <a:effectLst/>
                          <a:latin typeface="+mn-lt"/>
                          <a:ea typeface="+mn-ea"/>
                          <a:cs typeface="+mn-cs"/>
                        </a:rPr>
                        <a:t>255</a:t>
                      </a:r>
                      <a:r>
                        <a:rPr lang="fr-FR" sz="800" b="0">
                          <a:effectLst/>
                        </a:rPr>
                        <a:t>.</a:t>
                      </a:r>
                      <a:r>
                        <a:rPr lang="fr-FR" sz="800" b="1">
                          <a:effectLst/>
                        </a:rPr>
                        <a:t>128</a:t>
                      </a:r>
                    </a:p>
                  </a:txBody>
                  <a:tcPr marL="31750" marR="31750" marT="31750" marB="31750" anchor="ctr"/>
                </a:tc>
                <a:tc>
                  <a:txBody>
                    <a:bodyPr/>
                    <a:lstStyle/>
                    <a:p>
                      <a:pPr rtl="0" fontAlgn="ctr"/>
                      <a:r>
                        <a:rPr lang="fr-FR" sz="800" b="0">
                          <a:effectLst/>
                          <a:latin typeface="Courier New" panose="02070309020205020404" pitchFamily="49" charset="0"/>
                          <a:cs typeface="Courier New" panose="02070309020205020404" pitchFamily="49" charset="0"/>
                        </a:rPr>
                        <a:t>nnnnnnnnnnnnnnnnn. </a:t>
                      </a:r>
                      <a:r>
                        <a:rPr lang="fr-FR" sz="800" b="1">
                          <a:effectLst/>
                          <a:latin typeface="Courier New" panose="02070309020205020404" pitchFamily="49" charset="0"/>
                          <a:cs typeface="Courier New" panose="02070309020205020404" pitchFamily="49" charset="0"/>
                        </a:rPr>
                        <a:t>nnnnnnnnn.n</a:t>
                      </a:r>
                      <a:r>
                        <a:rPr lang="fr-FR" sz="800" b="0">
                          <a:effectLst/>
                          <a:latin typeface="Courier New" panose="02070309020205020404" pitchFamily="49" charset="0"/>
                          <a:cs typeface="Courier New" panose="02070309020205020404" pitchFamily="49" charset="0"/>
                        </a:rPr>
                        <a:t>hhhhhhh </a:t>
                      </a:r>
                      <a:br>
                        <a:rPr lang="en-CA" sz="800" b="0" dirty="0">
                          <a:effectLst/>
                          <a:latin typeface="Courier New" panose="02070309020205020404" pitchFamily="49" charset="0"/>
                          <a:cs typeface="Courier New" panose="02070309020205020404" pitchFamily="49" charset="0"/>
                        </a:rPr>
                      </a:br>
                      <a:r>
                        <a:rPr lang="fr-FR" sz="800" b="0">
                          <a:effectLst/>
                          <a:latin typeface="Courier New" panose="02070309020205020404" pitchFamily="49" charset="0"/>
                          <a:cs typeface="Courier New" panose="02070309020205020404" pitchFamily="49" charset="0"/>
                        </a:rPr>
                        <a:t>1111111111.</a:t>
                      </a:r>
                      <a:r>
                        <a:rPr lang="fr-FR" sz="800" b="1">
                          <a:effectLst/>
                          <a:latin typeface="Courier New" panose="02070309020205020404" pitchFamily="49" charset="0"/>
                          <a:cs typeface="Courier New" panose="02070309020205020404" pitchFamily="49" charset="0"/>
                        </a:rPr>
                        <a:t>11111111.1</a:t>
                      </a:r>
                      <a:r>
                        <a:rPr lang="fr-FR" sz="800" b="0">
                          <a:effectLst/>
                          <a:latin typeface="Courier New" panose="02070309020205020404" pitchFamily="49" charset="0"/>
                          <a:cs typeface="Courier New" panose="02070309020205020404" pitchFamily="49" charset="0"/>
                        </a:rPr>
                        <a:t>0000000</a:t>
                      </a:r>
                    </a:p>
                  </a:txBody>
                  <a:tcPr marL="31750" marR="31750" marT="31750" marB="31750" anchor="ctr"/>
                </a:tc>
                <a:tc>
                  <a:txBody>
                    <a:bodyPr/>
                    <a:lstStyle/>
                    <a:p>
                      <a:pPr rtl="0" fontAlgn="ctr"/>
                      <a:r>
                        <a:rPr lang="fr-FR" sz="800" b="1">
                          <a:effectLst/>
                        </a:rPr>
                        <a:t>512  </a:t>
                      </a:r>
                    </a:p>
                  </a:txBody>
                  <a:tcPr marL="31750" marR="31750" marT="31750" marB="31750" anchor="ctr"/>
                </a:tc>
                <a:tc>
                  <a:txBody>
                    <a:bodyPr/>
                    <a:lstStyle/>
                    <a:p>
                      <a:pPr rtl="0" fontAlgn="ctr"/>
                      <a:r>
                        <a:rPr lang="fr-FR" sz="800" b="0">
                          <a:effectLst/>
                        </a:rPr>
                        <a:t>126</a:t>
                      </a:r>
                    </a:p>
                  </a:txBody>
                  <a:tcPr marL="31750" marR="31750" marT="31750" marB="31750" anchor="ctr"/>
                </a:tc>
                <a:extLst>
                  <a:ext uri="{0D108BD9-81ED-4DB2-BD59-A6C34878D82A}">
                    <a16:rowId xmlns:a16="http://schemas.microsoft.com/office/drawing/2014/main" val="857005324"/>
                  </a:ext>
                </a:extLst>
              </a:tr>
              <a:tr h="264506">
                <a:tc>
                  <a:txBody>
                    <a:bodyPr/>
                    <a:lstStyle/>
                    <a:p>
                      <a:pPr rtl="0" fontAlgn="ctr"/>
                      <a:r>
                        <a:rPr lang="fr-FR" sz="800" b="0">
                          <a:effectLst/>
                        </a:rPr>
                        <a:t>/26</a:t>
                      </a:r>
                    </a:p>
                  </a:txBody>
                  <a:tcPr marL="31750" marR="31750" marT="31750" marB="31750" anchor="ctr"/>
                </a:tc>
                <a:tc>
                  <a:txBody>
                    <a:bodyPr/>
                    <a:lstStyle/>
                    <a:p>
                      <a:pPr rtl="0" fontAlgn="ctr"/>
                      <a:r>
                        <a:rPr lang="fr-FR" sz="800" b="0">
                          <a:effectLst/>
                        </a:rPr>
                        <a:t>255.255.</a:t>
                      </a:r>
                      <a:r>
                        <a:rPr lang="fr-FR" sz="800" b="1" kern="1200">
                          <a:solidFill>
                            <a:schemeClr val="dk1"/>
                          </a:solidFill>
                          <a:effectLst/>
                          <a:latin typeface="+mn-lt"/>
                          <a:ea typeface="+mn-ea"/>
                          <a:cs typeface="+mn-cs"/>
                        </a:rPr>
                        <a:t>255</a:t>
                      </a:r>
                      <a:r>
                        <a:rPr lang="fr-FR" sz="800" b="0">
                          <a:effectLst/>
                        </a:rPr>
                        <a:t>.</a:t>
                      </a:r>
                      <a:r>
                        <a:rPr lang="fr-FR" sz="800" b="1">
                          <a:effectLst/>
                        </a:rPr>
                        <a:t>192</a:t>
                      </a:r>
                    </a:p>
                  </a:txBody>
                  <a:tcPr marL="31750" marR="31750" marT="31750" marB="31750" anchor="ctr"/>
                </a:tc>
                <a:tc>
                  <a:txBody>
                    <a:bodyPr/>
                    <a:lstStyle/>
                    <a:p>
                      <a:pPr rtl="0" fontAlgn="ctr"/>
                      <a:r>
                        <a:rPr lang="fr-FR" sz="800" b="0">
                          <a:effectLst/>
                          <a:latin typeface="Courier New" panose="02070309020205020404" pitchFamily="49" charset="0"/>
                          <a:cs typeface="Courier New" panose="02070309020205020404" pitchFamily="49" charset="0"/>
                        </a:rPr>
                        <a:t>nnnnnnnnnnnnnnnnn. </a:t>
                      </a:r>
                      <a:r>
                        <a:rPr lang="fr-FR" sz="800" b="1">
                          <a:effectLst/>
                          <a:latin typeface="Courier New" panose="02070309020205020404" pitchFamily="49" charset="0"/>
                          <a:cs typeface="Courier New" panose="02070309020205020404" pitchFamily="49" charset="0"/>
                        </a:rPr>
                        <a:t>nnnnnnnnn.nn</a:t>
                      </a:r>
                      <a:r>
                        <a:rPr lang="fr-FR" sz="800" b="0">
                          <a:effectLst/>
                          <a:latin typeface="Courier New" panose="02070309020205020404" pitchFamily="49" charset="0"/>
                          <a:cs typeface="Courier New" panose="02070309020205020404" pitchFamily="49" charset="0"/>
                        </a:rPr>
                        <a:t>hhhhhhh </a:t>
                      </a:r>
                      <a:br>
                        <a:rPr lang="en-CA" sz="800" b="0" dirty="0">
                          <a:effectLst/>
                          <a:latin typeface="Courier New" panose="02070309020205020404" pitchFamily="49" charset="0"/>
                          <a:cs typeface="Courier New" panose="02070309020205020404" pitchFamily="49" charset="0"/>
                        </a:rPr>
                      </a:br>
                      <a:r>
                        <a:rPr lang="fr-FR" sz="800" b="0">
                          <a:effectLst/>
                          <a:latin typeface="Courier New" panose="02070309020205020404" pitchFamily="49" charset="0"/>
                          <a:cs typeface="Courier New" panose="02070309020205020404" pitchFamily="49" charset="0"/>
                        </a:rPr>
                        <a:t>1111111111.</a:t>
                      </a:r>
                      <a:r>
                        <a:rPr lang="fr-FR" sz="800" b="1">
                          <a:effectLst/>
                          <a:latin typeface="Courier New" panose="02070309020205020404" pitchFamily="49" charset="0"/>
                          <a:cs typeface="Courier New" panose="02070309020205020404" pitchFamily="49" charset="0"/>
                        </a:rPr>
                        <a:t>11111111.11</a:t>
                      </a:r>
                      <a:r>
                        <a:rPr lang="fr-FR" sz="800" b="0">
                          <a:effectLst/>
                          <a:latin typeface="Courier New" panose="02070309020205020404" pitchFamily="49" charset="0"/>
                          <a:cs typeface="Courier New" panose="02070309020205020404" pitchFamily="49" charset="0"/>
                        </a:rPr>
                        <a:t>000000</a:t>
                      </a:r>
                    </a:p>
                  </a:txBody>
                  <a:tcPr marL="31750" marR="31750" marT="31750" marB="31750" anchor="ctr"/>
                </a:tc>
                <a:tc>
                  <a:txBody>
                    <a:bodyPr/>
                    <a:lstStyle/>
                    <a:p>
                      <a:pPr rtl="0" fontAlgn="ctr"/>
                      <a:r>
                        <a:rPr lang="fr-FR" sz="800" b="1">
                          <a:effectLst/>
                        </a:rPr>
                        <a:t>1024</a:t>
                      </a:r>
                    </a:p>
                  </a:txBody>
                  <a:tcPr marL="31750" marR="31750" marT="31750" marB="31750" anchor="ctr"/>
                </a:tc>
                <a:tc>
                  <a:txBody>
                    <a:bodyPr/>
                    <a:lstStyle/>
                    <a:p>
                      <a:pPr rtl="0" fontAlgn="ctr"/>
                      <a:r>
                        <a:rPr lang="fr-FR" sz="800" b="0">
                          <a:effectLst/>
                        </a:rPr>
                        <a:t>62</a:t>
                      </a:r>
                    </a:p>
                  </a:txBody>
                  <a:tcPr marL="31750" marR="31750" marT="31750" marB="31750" anchor="ctr"/>
                </a:tc>
                <a:extLst>
                  <a:ext uri="{0D108BD9-81ED-4DB2-BD59-A6C34878D82A}">
                    <a16:rowId xmlns:a16="http://schemas.microsoft.com/office/drawing/2014/main" val="884378750"/>
                  </a:ext>
                </a:extLst>
              </a:tr>
              <a:tr h="264506">
                <a:tc>
                  <a:txBody>
                    <a:bodyPr/>
                    <a:lstStyle/>
                    <a:p>
                      <a:pPr rtl="0" fontAlgn="ctr"/>
                      <a:r>
                        <a:rPr lang="fr-FR" sz="800" b="0">
                          <a:effectLst/>
                        </a:rPr>
                        <a:t>/27</a:t>
                      </a:r>
                    </a:p>
                  </a:txBody>
                  <a:tcPr marL="31750" marR="31750" marT="31750" marB="31750" anchor="ctr"/>
                </a:tc>
                <a:tc>
                  <a:txBody>
                    <a:bodyPr/>
                    <a:lstStyle/>
                    <a:p>
                      <a:pPr rtl="0" fontAlgn="ctr"/>
                      <a:r>
                        <a:rPr lang="fr-FR" sz="800" b="0">
                          <a:effectLst/>
                        </a:rPr>
                        <a:t>255.255.</a:t>
                      </a:r>
                      <a:r>
                        <a:rPr lang="fr-FR" sz="800" b="1" kern="1200">
                          <a:solidFill>
                            <a:schemeClr val="dk1"/>
                          </a:solidFill>
                          <a:effectLst/>
                          <a:latin typeface="+mn-lt"/>
                          <a:ea typeface="+mn-ea"/>
                          <a:cs typeface="+mn-cs"/>
                        </a:rPr>
                        <a:t>255</a:t>
                      </a:r>
                      <a:r>
                        <a:rPr lang="fr-FR" sz="800" b="0">
                          <a:effectLst/>
                        </a:rPr>
                        <a:t>.</a:t>
                      </a:r>
                      <a:r>
                        <a:rPr lang="fr-FR" sz="800" b="1">
                          <a:effectLst/>
                        </a:rPr>
                        <a:t>224</a:t>
                      </a:r>
                    </a:p>
                  </a:txBody>
                  <a:tcPr marL="31750" marR="31750" marT="31750" marB="31750" anchor="ctr"/>
                </a:tc>
                <a:tc>
                  <a:txBody>
                    <a:bodyPr/>
                    <a:lstStyle/>
                    <a:p>
                      <a:pPr rtl="0" fontAlgn="ctr"/>
                      <a:r>
                        <a:rPr lang="fr-FR" sz="800" b="0">
                          <a:effectLst/>
                          <a:latin typeface="Courier New" panose="02070309020205020404" pitchFamily="49" charset="0"/>
                          <a:cs typeface="Courier New" panose="02070309020205020404" pitchFamily="49" charset="0"/>
                        </a:rPr>
                        <a:t>nnnnnnnnnnnnnnnnn. </a:t>
                      </a:r>
                      <a:r>
                        <a:rPr lang="fr-FR" sz="800" b="1">
                          <a:effectLst/>
                          <a:latin typeface="Courier New" panose="02070309020205020404" pitchFamily="49" charset="0"/>
                          <a:cs typeface="Courier New" panose="02070309020205020404" pitchFamily="49" charset="0"/>
                        </a:rPr>
                        <a:t>nnnnnnnnnnnnn</a:t>
                      </a:r>
                      <a:r>
                        <a:rPr lang="fr-FR" sz="800" b="0">
                          <a:effectLst/>
                          <a:latin typeface="Courier New" panose="02070309020205020404" pitchFamily="49" charset="0"/>
                          <a:cs typeface="Courier New" panose="02070309020205020404" pitchFamily="49" charset="0"/>
                        </a:rPr>
                        <a:t>hhhhh </a:t>
                      </a:r>
                      <a:br>
                        <a:rPr lang="en-CA" sz="800" b="0" dirty="0">
                          <a:effectLst/>
                          <a:latin typeface="Courier New" panose="02070309020205020404" pitchFamily="49" charset="0"/>
                          <a:cs typeface="Courier New" panose="02070309020205020404" pitchFamily="49" charset="0"/>
                        </a:rPr>
                      </a:br>
                      <a:r>
                        <a:rPr lang="fr-FR" sz="800" b="0">
                          <a:effectLst/>
                          <a:latin typeface="Courier New" panose="02070309020205020404" pitchFamily="49" charset="0"/>
                          <a:cs typeface="Courier New" panose="02070309020205020404" pitchFamily="49" charset="0"/>
                        </a:rPr>
                        <a:t>1111111111.</a:t>
                      </a:r>
                      <a:r>
                        <a:rPr lang="fr-FR" sz="800" b="1">
                          <a:effectLst/>
                          <a:latin typeface="Courier New" panose="02070309020205020404" pitchFamily="49" charset="0"/>
                          <a:cs typeface="Courier New" panose="02070309020205020404" pitchFamily="49" charset="0"/>
                        </a:rPr>
                        <a:t>11111111.111</a:t>
                      </a:r>
                      <a:r>
                        <a:rPr lang="fr-FR" sz="800" b="0">
                          <a:effectLst/>
                          <a:latin typeface="Courier New" panose="02070309020205020404" pitchFamily="49" charset="0"/>
                          <a:cs typeface="Courier New" panose="02070309020205020404" pitchFamily="49" charset="0"/>
                        </a:rPr>
                        <a:t>00000</a:t>
                      </a:r>
                    </a:p>
                  </a:txBody>
                  <a:tcPr marL="31750" marR="31750" marT="31750" marB="31750" anchor="ctr"/>
                </a:tc>
                <a:tc>
                  <a:txBody>
                    <a:bodyPr/>
                    <a:lstStyle/>
                    <a:p>
                      <a:pPr rtl="0" fontAlgn="ctr"/>
                      <a:r>
                        <a:rPr lang="fr-FR" sz="800" b="1">
                          <a:effectLst/>
                        </a:rPr>
                        <a:t>2048</a:t>
                      </a:r>
                    </a:p>
                  </a:txBody>
                  <a:tcPr marL="31750" marR="31750" marT="31750" marB="31750" anchor="ctr"/>
                </a:tc>
                <a:tc>
                  <a:txBody>
                    <a:bodyPr/>
                    <a:lstStyle/>
                    <a:p>
                      <a:pPr rtl="0" fontAlgn="ctr"/>
                      <a:r>
                        <a:rPr lang="fr-FR" sz="800" b="0">
                          <a:effectLst/>
                        </a:rPr>
                        <a:t>30</a:t>
                      </a:r>
                    </a:p>
                  </a:txBody>
                  <a:tcPr marL="31750" marR="31750" marT="31750" marB="31750" anchor="ctr"/>
                </a:tc>
                <a:extLst>
                  <a:ext uri="{0D108BD9-81ED-4DB2-BD59-A6C34878D82A}">
                    <a16:rowId xmlns:a16="http://schemas.microsoft.com/office/drawing/2014/main" val="3662949982"/>
                  </a:ext>
                </a:extLst>
              </a:tr>
              <a:tr h="264506">
                <a:tc>
                  <a:txBody>
                    <a:bodyPr/>
                    <a:lstStyle/>
                    <a:p>
                      <a:pPr rtl="0" fontAlgn="ctr"/>
                      <a:r>
                        <a:rPr lang="fr-FR" sz="800" b="0">
                          <a:effectLst/>
                        </a:rPr>
                        <a:t>/28</a:t>
                      </a:r>
                    </a:p>
                  </a:txBody>
                  <a:tcPr marL="31750" marR="31750" marT="31750" marB="31750" anchor="ctr"/>
                </a:tc>
                <a:tc>
                  <a:txBody>
                    <a:bodyPr/>
                    <a:lstStyle/>
                    <a:p>
                      <a:pPr rtl="0" fontAlgn="ctr"/>
                      <a:r>
                        <a:rPr lang="fr-FR" sz="800" b="0">
                          <a:effectLst/>
                        </a:rPr>
                        <a:t>255.255</a:t>
                      </a:r>
                      <a:r>
                        <a:rPr lang="fr-FR" sz="800" b="1" kern="1200">
                          <a:solidFill>
                            <a:schemeClr val="dk1"/>
                          </a:solidFill>
                          <a:effectLst/>
                          <a:latin typeface="+mn-lt"/>
                          <a:ea typeface="+mn-ea"/>
                          <a:cs typeface="+mn-cs"/>
                        </a:rPr>
                        <a:t>.255.</a:t>
                      </a:r>
                      <a:r>
                        <a:rPr lang="fr-FR" sz="800" b="1">
                          <a:effectLst/>
                        </a:rPr>
                        <a:t>240</a:t>
                      </a:r>
                    </a:p>
                  </a:txBody>
                  <a:tcPr marL="31750" marR="31750" marT="31750" marB="31750" anchor="ctr"/>
                </a:tc>
                <a:tc>
                  <a:txBody>
                    <a:bodyPr/>
                    <a:lstStyle/>
                    <a:p>
                      <a:pPr rtl="0" fontAlgn="ctr"/>
                      <a:r>
                        <a:rPr lang="fr-FR" sz="800" b="0">
                          <a:effectLst/>
                          <a:latin typeface="Courier New" panose="02070309020205020404" pitchFamily="49" charset="0"/>
                          <a:cs typeface="Courier New" panose="02070309020205020404" pitchFamily="49" charset="0"/>
                        </a:rPr>
                        <a:t>nnnnnnnnnnnnnnnnn. </a:t>
                      </a:r>
                      <a:r>
                        <a:rPr lang="fr-FR" sz="800" b="1">
                          <a:effectLst/>
                          <a:latin typeface="Courier New" panose="02070309020205020404" pitchFamily="49" charset="0"/>
                          <a:cs typeface="Courier New" panose="02070309020205020404" pitchFamily="49" charset="0"/>
                        </a:rPr>
                        <a:t>nnnnnnnnnnnnnn</a:t>
                      </a:r>
                      <a:r>
                        <a:rPr lang="fr-FR" sz="800" b="0">
                          <a:effectLst/>
                          <a:latin typeface="Courier New" panose="02070309020205020404" pitchFamily="49" charset="0"/>
                          <a:cs typeface="Courier New" panose="02070309020205020404" pitchFamily="49" charset="0"/>
                        </a:rPr>
                        <a:t>hhhh </a:t>
                      </a:r>
                      <a:br>
                        <a:rPr lang="en-CA" sz="800" b="0" dirty="0">
                          <a:effectLst/>
                          <a:latin typeface="Courier New" panose="02070309020205020404" pitchFamily="49" charset="0"/>
                          <a:cs typeface="Courier New" panose="02070309020205020404" pitchFamily="49" charset="0"/>
                        </a:rPr>
                      </a:br>
                      <a:r>
                        <a:rPr lang="fr-FR" sz="800" b="0">
                          <a:effectLst/>
                          <a:latin typeface="Courier New" panose="02070309020205020404" pitchFamily="49" charset="0"/>
                          <a:cs typeface="Courier New" panose="02070309020205020404" pitchFamily="49" charset="0"/>
                        </a:rPr>
                        <a:t>1111111111.</a:t>
                      </a:r>
                      <a:r>
                        <a:rPr lang="fr-FR" sz="800" b="1">
                          <a:effectLst/>
                          <a:latin typeface="Courier New" panose="02070309020205020404" pitchFamily="49" charset="0"/>
                          <a:cs typeface="Courier New" panose="02070309020205020404" pitchFamily="49" charset="0"/>
                        </a:rPr>
                        <a:t>11111111.1111</a:t>
                      </a:r>
                      <a:r>
                        <a:rPr lang="fr-FR" sz="800" b="0">
                          <a:effectLst/>
                          <a:latin typeface="Courier New" panose="02070309020205020404" pitchFamily="49" charset="0"/>
                          <a:cs typeface="Courier New" panose="02070309020205020404" pitchFamily="49" charset="0"/>
                        </a:rPr>
                        <a:t>0000</a:t>
                      </a:r>
                    </a:p>
                  </a:txBody>
                  <a:tcPr marL="31750" marR="31750" marT="31750" marB="31750" anchor="ctr"/>
                </a:tc>
                <a:tc>
                  <a:txBody>
                    <a:bodyPr/>
                    <a:lstStyle/>
                    <a:p>
                      <a:pPr rtl="0" fontAlgn="ctr"/>
                      <a:r>
                        <a:rPr lang="fr-FR" sz="800" b="1">
                          <a:effectLst/>
                        </a:rPr>
                        <a:t>4096</a:t>
                      </a:r>
                    </a:p>
                  </a:txBody>
                  <a:tcPr marL="31750" marR="31750" marT="31750" marB="31750" anchor="ctr"/>
                </a:tc>
                <a:tc>
                  <a:txBody>
                    <a:bodyPr/>
                    <a:lstStyle/>
                    <a:p>
                      <a:pPr rtl="0" fontAlgn="ctr"/>
                      <a:r>
                        <a:rPr lang="fr-FR" sz="800" b="0">
                          <a:effectLst/>
                        </a:rPr>
                        <a:t>14</a:t>
                      </a:r>
                    </a:p>
                  </a:txBody>
                  <a:tcPr marL="31750" marR="31750" marT="31750" marB="31750" anchor="ctr"/>
                </a:tc>
                <a:extLst>
                  <a:ext uri="{0D108BD9-81ED-4DB2-BD59-A6C34878D82A}">
                    <a16:rowId xmlns:a16="http://schemas.microsoft.com/office/drawing/2014/main" val="247945818"/>
                  </a:ext>
                </a:extLst>
              </a:tr>
              <a:tr h="264506">
                <a:tc>
                  <a:txBody>
                    <a:bodyPr/>
                    <a:lstStyle/>
                    <a:p>
                      <a:pPr rtl="0" fontAlgn="ctr"/>
                      <a:r>
                        <a:rPr lang="fr-FR" sz="800" b="0">
                          <a:effectLst/>
                        </a:rPr>
                        <a:t>/29</a:t>
                      </a:r>
                    </a:p>
                  </a:txBody>
                  <a:tcPr marL="31750" marR="31750" marT="31750" marB="31750" anchor="ctr"/>
                </a:tc>
                <a:tc>
                  <a:txBody>
                    <a:bodyPr/>
                    <a:lstStyle/>
                    <a:p>
                      <a:pPr rtl="0" fontAlgn="ctr"/>
                      <a:r>
                        <a:rPr lang="fr-FR" sz="800" b="0">
                          <a:effectLst/>
                        </a:rPr>
                        <a:t>255.255.</a:t>
                      </a:r>
                      <a:r>
                        <a:rPr lang="fr-FR" sz="800" b="1" kern="1200">
                          <a:solidFill>
                            <a:schemeClr val="dk1"/>
                          </a:solidFill>
                          <a:effectLst/>
                          <a:latin typeface="+mn-lt"/>
                          <a:ea typeface="+mn-ea"/>
                          <a:cs typeface="+mn-cs"/>
                        </a:rPr>
                        <a:t>255</a:t>
                      </a:r>
                      <a:r>
                        <a:rPr lang="fr-FR" sz="800" b="0">
                          <a:effectLst/>
                        </a:rPr>
                        <a:t>.</a:t>
                      </a:r>
                      <a:r>
                        <a:rPr lang="fr-FR" sz="800" b="1">
                          <a:effectLst/>
                        </a:rPr>
                        <a:t>248</a:t>
                      </a:r>
                    </a:p>
                  </a:txBody>
                  <a:tcPr marL="31750" marR="31750" marT="31750" marB="31750" anchor="ctr"/>
                </a:tc>
                <a:tc>
                  <a:txBody>
                    <a:bodyPr/>
                    <a:lstStyle/>
                    <a:p>
                      <a:pPr rtl="0" fontAlgn="ctr"/>
                      <a:r>
                        <a:rPr lang="fr-FR" sz="800" b="0">
                          <a:effectLst/>
                          <a:latin typeface="Courier New" panose="02070309020205020404" pitchFamily="49" charset="0"/>
                          <a:cs typeface="Courier New" panose="02070309020205020404" pitchFamily="49" charset="0"/>
                        </a:rPr>
                        <a:t>nnnnnnnnnnnnnnnnn. </a:t>
                      </a:r>
                      <a:r>
                        <a:rPr lang="fr-FR" sz="800" b="1">
                          <a:effectLst/>
                          <a:latin typeface="Courier New" panose="02070309020205020404" pitchFamily="49" charset="0"/>
                          <a:cs typeface="Courier New" panose="02070309020205020404" pitchFamily="49" charset="0"/>
                        </a:rPr>
                        <a:t>nnnnnnnnnnnnnn</a:t>
                      </a:r>
                      <a:r>
                        <a:rPr lang="fr-FR" sz="800" b="0">
                          <a:effectLst/>
                          <a:latin typeface="Courier New" panose="02070309020205020404" pitchFamily="49" charset="0"/>
                          <a:cs typeface="Courier New" panose="02070309020205020404" pitchFamily="49" charset="0"/>
                        </a:rPr>
                        <a:t>hhhh </a:t>
                      </a:r>
                      <a:br>
                        <a:rPr lang="en-CA" sz="800" b="0" dirty="0">
                          <a:effectLst/>
                          <a:latin typeface="Courier New" panose="02070309020205020404" pitchFamily="49" charset="0"/>
                          <a:cs typeface="Courier New" panose="02070309020205020404" pitchFamily="49" charset="0"/>
                        </a:rPr>
                      </a:br>
                      <a:r>
                        <a:rPr lang="fr-FR" sz="800" b="0">
                          <a:effectLst/>
                          <a:latin typeface="Courier New" panose="02070309020205020404" pitchFamily="49" charset="0"/>
                          <a:cs typeface="Courier New" panose="02070309020205020404" pitchFamily="49" charset="0"/>
                        </a:rPr>
                        <a:t>1111111111.</a:t>
                      </a:r>
                      <a:r>
                        <a:rPr lang="fr-FR" sz="800" b="1">
                          <a:effectLst/>
                          <a:latin typeface="Courier New" panose="02070309020205020404" pitchFamily="49" charset="0"/>
                          <a:cs typeface="Courier New" panose="02070309020205020404" pitchFamily="49" charset="0"/>
                        </a:rPr>
                        <a:t>11111111.11111</a:t>
                      </a:r>
                      <a:r>
                        <a:rPr lang="fr-FR" sz="800" b="0">
                          <a:effectLst/>
                          <a:latin typeface="Courier New" panose="02070309020205020404" pitchFamily="49" charset="0"/>
                          <a:cs typeface="Courier New" panose="02070309020205020404" pitchFamily="49" charset="0"/>
                        </a:rPr>
                        <a:t>000</a:t>
                      </a:r>
                    </a:p>
                  </a:txBody>
                  <a:tcPr marL="31750" marR="31750" marT="31750" marB="31750" anchor="ctr"/>
                </a:tc>
                <a:tc>
                  <a:txBody>
                    <a:bodyPr/>
                    <a:lstStyle/>
                    <a:p>
                      <a:pPr rtl="0" fontAlgn="ctr"/>
                      <a:r>
                        <a:rPr lang="fr-FR" sz="800" b="1">
                          <a:effectLst/>
                        </a:rPr>
                        <a:t>8192</a:t>
                      </a:r>
                    </a:p>
                  </a:txBody>
                  <a:tcPr marL="31750" marR="31750" marT="31750" marB="31750" anchor="ctr"/>
                </a:tc>
                <a:tc>
                  <a:txBody>
                    <a:bodyPr/>
                    <a:lstStyle/>
                    <a:p>
                      <a:pPr rtl="0" fontAlgn="ctr"/>
                      <a:r>
                        <a:rPr lang="fr-FR" sz="800" b="0">
                          <a:effectLst/>
                        </a:rPr>
                        <a:t>6</a:t>
                      </a:r>
                    </a:p>
                  </a:txBody>
                  <a:tcPr marL="31750" marR="31750" marT="31750" marB="31750" anchor="ctr"/>
                </a:tc>
                <a:extLst>
                  <a:ext uri="{0D108BD9-81ED-4DB2-BD59-A6C34878D82A}">
                    <a16:rowId xmlns:a16="http://schemas.microsoft.com/office/drawing/2014/main" val="2719294433"/>
                  </a:ext>
                </a:extLst>
              </a:tr>
              <a:tr h="264506">
                <a:tc>
                  <a:txBody>
                    <a:bodyPr/>
                    <a:lstStyle/>
                    <a:p>
                      <a:pPr rtl="0" fontAlgn="ctr"/>
                      <a:r>
                        <a:rPr lang="fr-FR" sz="800" b="0">
                          <a:effectLst/>
                        </a:rPr>
                        <a:t>/30</a:t>
                      </a:r>
                    </a:p>
                  </a:txBody>
                  <a:tcPr marL="31750" marR="31750" marT="31750" marB="31750" anchor="ctr"/>
                </a:tc>
                <a:tc>
                  <a:txBody>
                    <a:bodyPr/>
                    <a:lstStyle/>
                    <a:p>
                      <a:pPr rtl="0" fontAlgn="ctr"/>
                      <a:r>
                        <a:rPr lang="fr-FR" sz="800" b="0">
                          <a:effectLst/>
                        </a:rPr>
                        <a:t>255.255.</a:t>
                      </a:r>
                      <a:r>
                        <a:rPr lang="fr-FR" sz="800" b="1" kern="1200">
                          <a:solidFill>
                            <a:schemeClr val="dk1"/>
                          </a:solidFill>
                          <a:effectLst/>
                          <a:latin typeface="+mn-lt"/>
                          <a:ea typeface="+mn-ea"/>
                          <a:cs typeface="+mn-cs"/>
                        </a:rPr>
                        <a:t>255.</a:t>
                      </a:r>
                      <a:r>
                        <a:rPr lang="fr-FR" sz="800" b="1">
                          <a:effectLst/>
                        </a:rPr>
                        <a:t>252</a:t>
                      </a:r>
                    </a:p>
                  </a:txBody>
                  <a:tcPr marL="31750" marR="31750" marT="31750" marB="31750" anchor="ctr"/>
                </a:tc>
                <a:tc>
                  <a:txBody>
                    <a:bodyPr/>
                    <a:lstStyle/>
                    <a:p>
                      <a:pPr rtl="0" fontAlgn="ctr"/>
                      <a:r>
                        <a:rPr lang="fr-FR" sz="800" b="0">
                          <a:effectLst/>
                          <a:latin typeface="Courier New" panose="02070309020205020404" pitchFamily="49" charset="0"/>
                          <a:cs typeface="Courier New" panose="02070309020205020404" pitchFamily="49" charset="0"/>
                        </a:rPr>
                        <a:t>nnnnnnnnnnnnnnnnn. </a:t>
                      </a:r>
                      <a:r>
                        <a:rPr lang="fr-FR" sz="800" b="1">
                          <a:effectLst/>
                          <a:latin typeface="Courier New" panose="02070309020205020404" pitchFamily="49" charset="0"/>
                          <a:cs typeface="Courier New" panose="02070309020205020404" pitchFamily="49" charset="0"/>
                        </a:rPr>
                        <a:t>nnnnnnnnnnnnnnn</a:t>
                      </a:r>
                      <a:r>
                        <a:rPr lang="fr-FR" sz="800" b="0">
                          <a:effectLst/>
                          <a:latin typeface="Courier New" panose="02070309020205020404" pitchFamily="49" charset="0"/>
                          <a:cs typeface="Courier New" panose="02070309020205020404" pitchFamily="49" charset="0"/>
                        </a:rPr>
                        <a:t>hh </a:t>
                      </a:r>
                      <a:br>
                        <a:rPr lang="en-CA" sz="800" b="0" dirty="0">
                          <a:effectLst/>
                          <a:latin typeface="Courier New" panose="02070309020205020404" pitchFamily="49" charset="0"/>
                          <a:cs typeface="Courier New" panose="02070309020205020404" pitchFamily="49" charset="0"/>
                        </a:rPr>
                      </a:br>
                      <a:r>
                        <a:rPr lang="fr-FR" sz="800" b="0">
                          <a:effectLst/>
                          <a:latin typeface="Courier New" panose="02070309020205020404" pitchFamily="49" charset="0"/>
                          <a:cs typeface="Courier New" panose="02070309020205020404" pitchFamily="49" charset="0"/>
                        </a:rPr>
                        <a:t>1111111111.</a:t>
                      </a:r>
                      <a:r>
                        <a:rPr lang="fr-FR" sz="800" b="1">
                          <a:effectLst/>
                          <a:latin typeface="Courier New" panose="02070309020205020404" pitchFamily="49" charset="0"/>
                          <a:cs typeface="Courier New" panose="02070309020205020404" pitchFamily="49" charset="0"/>
                        </a:rPr>
                        <a:t>11111111.111111</a:t>
                      </a:r>
                      <a:r>
                        <a:rPr lang="fr-FR" sz="800" b="0">
                          <a:effectLst/>
                          <a:latin typeface="Courier New" panose="02070309020205020404" pitchFamily="49" charset="0"/>
                          <a:cs typeface="Courier New" panose="02070309020205020404" pitchFamily="49" charset="0"/>
                        </a:rPr>
                        <a:t>00</a:t>
                      </a:r>
                    </a:p>
                  </a:txBody>
                  <a:tcPr marL="31750" marR="31750" marT="31750" marB="31750" anchor="ctr"/>
                </a:tc>
                <a:tc>
                  <a:txBody>
                    <a:bodyPr/>
                    <a:lstStyle/>
                    <a:p>
                      <a:pPr rtl="0" fontAlgn="ctr"/>
                      <a:r>
                        <a:rPr lang="fr-FR" sz="800" b="1">
                          <a:effectLst/>
                        </a:rPr>
                        <a:t>16384</a:t>
                      </a:r>
                    </a:p>
                  </a:txBody>
                  <a:tcPr marL="31750" marR="31750" marT="31750" marB="31750" anchor="ctr"/>
                </a:tc>
                <a:tc>
                  <a:txBody>
                    <a:bodyPr/>
                    <a:lstStyle/>
                    <a:p>
                      <a:pPr rtl="0" fontAlgn="ctr"/>
                      <a:r>
                        <a:rPr lang="fr-FR" sz="800" b="0">
                          <a:effectLst/>
                        </a:rPr>
                        <a:t>2</a:t>
                      </a:r>
                    </a:p>
                  </a:txBody>
                  <a:tcPr marL="31750" marR="31750" marT="31750" marB="31750" anchor="ctr"/>
                </a:tc>
                <a:extLst>
                  <a:ext uri="{0D108BD9-81ED-4DB2-BD59-A6C34878D82A}">
                    <a16:rowId xmlns:a16="http://schemas.microsoft.com/office/drawing/2014/main" val="1088457338"/>
                  </a:ext>
                </a:extLst>
              </a:tr>
            </a:tbl>
          </a:graphicData>
        </a:graphic>
      </p:graphicFrame>
    </p:spTree>
    <p:extLst>
      <p:ext uri="{BB962C8B-B14F-4D97-AF65-F5344CB8AC3E}">
        <p14:creationId xmlns:p14="http://schemas.microsoft.com/office/powerpoint/2010/main" val="7434978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Création de sous-réseaux avec le préfixe /16 et /8</a:t>
            </a:r>
            <a:br>
              <a:rPr lang="en-US" dirty="0"/>
            </a:br>
            <a:r>
              <a:rPr lang="fr-FR" sz="2400"/>
              <a:t>Créer 100 sous-réseaux avec un préfixe /16</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431971" y="864845"/>
            <a:ext cx="5403221" cy="3669447"/>
          </a:xfrm>
        </p:spPr>
        <p:txBody>
          <a:bodyPr/>
          <a:lstStyle/>
          <a:p>
            <a:pPr marL="0" indent="0" algn="l" rtl="0"/>
            <a:r>
              <a:rPr lang="fr-FR" sz="1600">
                <a:solidFill>
                  <a:srgbClr val="000000"/>
                </a:solidFill>
              </a:rPr>
              <a:t>Considérons une grande entreprise qui nécessite au moins 100 sous-réseaux et qui a choisi l'adresse privée 172.16.0.0/16 comme adresse de réseau interne.</a:t>
            </a:r>
          </a:p>
          <a:p>
            <a:pPr marL="342900" indent="-342900" algn="l">
              <a:buFont typeface="Arial" panose="020B0604020202020204" pitchFamily="34" charset="0"/>
              <a:buChar char="•"/>
            </a:pPr>
            <a:endParaRPr lang="en-CA" sz="1600" dirty="0">
              <a:solidFill>
                <a:srgbClr val="000000"/>
              </a:solidFill>
            </a:endParaRPr>
          </a:p>
          <a:p>
            <a:pPr marL="342900" indent="-342900" algn="l" rtl="0">
              <a:buFont typeface="Arial" panose="020B0604020202020204" pitchFamily="34" charset="0"/>
              <a:buChar char="•"/>
            </a:pPr>
            <a:r>
              <a:rPr lang="fr-FR" sz="1600">
                <a:solidFill>
                  <a:srgbClr val="000000"/>
                </a:solidFill>
              </a:rPr>
              <a:t>La figure indique le nombre de sous-réseaux qui peuvent être créés si l'on emprunte des bits au troisième et au quatrième octets. </a:t>
            </a:r>
          </a:p>
          <a:p>
            <a:pPr marL="342900" indent="-342900" algn="l" rtl="0">
              <a:buFont typeface="Arial" panose="020B0604020202020204" pitchFamily="34" charset="0"/>
              <a:buChar char="•"/>
            </a:pPr>
            <a:r>
              <a:rPr lang="fr-FR" sz="1600">
                <a:solidFill>
                  <a:srgbClr val="000000"/>
                </a:solidFill>
              </a:rPr>
              <a:t>Notez qu'il y a maintenant jusqu'à 14 bits hôtes qui peuvent être empruntés (c'est-à-dire que les deux derniers bits ne peuvent pas être empruntés).</a:t>
            </a:r>
          </a:p>
          <a:p>
            <a:pPr marL="342900" indent="-342900" algn="l">
              <a:buFont typeface="Arial" panose="020B0604020202020204" pitchFamily="34" charset="0"/>
              <a:buChar char="•"/>
            </a:pPr>
            <a:endParaRPr lang="en-CA" sz="1600" dirty="0">
              <a:solidFill>
                <a:srgbClr val="000000"/>
              </a:solidFill>
            </a:endParaRPr>
          </a:p>
          <a:p>
            <a:pPr marL="0" indent="0" algn="l" rtl="0"/>
            <a:r>
              <a:rPr lang="fr-FR" sz="1600">
                <a:solidFill>
                  <a:srgbClr val="000000"/>
                </a:solidFill>
              </a:rPr>
              <a:t>Pour obtenir les 100 sous-réseaux nécessaires à l'entreprise, il faudrait emprunter 7 bits (c'est-à-dire 2</a:t>
            </a:r>
            <a:r>
              <a:rPr lang="fr-FR" sz="1600" baseline="30000">
                <a:solidFill>
                  <a:srgbClr val="000000"/>
                </a:solidFill>
              </a:rPr>
              <a:t>7</a:t>
            </a:r>
            <a:r>
              <a:rPr lang="fr-FR" sz="1600">
                <a:solidFill>
                  <a:srgbClr val="000000"/>
                </a:solidFill>
              </a:rPr>
              <a:t>= 128 sous-réseaux) (pour un total de 128 sous-réseaux).</a:t>
            </a:r>
          </a:p>
        </p:txBody>
      </p:sp>
      <p:pic>
        <p:nvPicPr>
          <p:cNvPr id="2" name="Picture 1">
            <a:extLst>
              <a:ext uri="{FF2B5EF4-FFF2-40B4-BE49-F238E27FC236}">
                <a16:creationId xmlns:a16="http://schemas.microsoft.com/office/drawing/2014/main" id="{7D912EB9-9234-4648-AF24-14759A57CE1E}"/>
              </a:ext>
            </a:extLst>
          </p:cNvPr>
          <p:cNvPicPr>
            <a:picLocks noChangeAspect="1"/>
          </p:cNvPicPr>
          <p:nvPr/>
        </p:nvPicPr>
        <p:blipFill>
          <a:blip r:embed="rId3"/>
          <a:stretch>
            <a:fillRect/>
          </a:stretch>
        </p:blipFill>
        <p:spPr>
          <a:xfrm>
            <a:off x="6102029" y="855419"/>
            <a:ext cx="2914800" cy="2806844"/>
          </a:xfrm>
          <a:prstGeom prst="rect">
            <a:avLst/>
          </a:prstGeom>
        </p:spPr>
      </p:pic>
    </p:spTree>
    <p:extLst>
      <p:ext uri="{BB962C8B-B14F-4D97-AF65-F5344CB8AC3E}">
        <p14:creationId xmlns:p14="http://schemas.microsoft.com/office/powerpoint/2010/main" val="11772662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Création de sous-réseaux avec le préfixe /8</a:t>
            </a:r>
            <a:br>
              <a:rPr lang="en-US" dirty="0"/>
            </a:br>
            <a:r>
              <a:rPr lang="fr-FR" sz="2400"/>
              <a:t>Créer 100 sous-réseaux avec un préfixe /8</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431971" y="855419"/>
            <a:ext cx="4863929" cy="3073946"/>
          </a:xfrm>
        </p:spPr>
        <p:txBody>
          <a:bodyPr/>
          <a:lstStyle/>
          <a:p>
            <a:pPr marL="0" indent="0" algn="l" rtl="0"/>
            <a:r>
              <a:rPr lang="fr-FR" sz="1600">
                <a:solidFill>
                  <a:srgbClr val="000000"/>
                </a:solidFill>
              </a:rPr>
              <a:t>Prenons le cas d'un petit FAI qui exige 1000 sous-réseaux pour ses clients en utilisant l'adresse de réseau 10.0.0.0/8, ce qui signifie qu'il y a 8 bits dans la partie réseau et 24 bits d'hôte disponibles à emprunter pour le sous-réseau. </a:t>
            </a:r>
          </a:p>
          <a:p>
            <a:pPr marL="342900" indent="-342900" algn="l" rtl="0">
              <a:buFont typeface="Arial" panose="020B0604020202020204" pitchFamily="34" charset="0"/>
              <a:buChar char="•"/>
            </a:pPr>
            <a:r>
              <a:rPr lang="fr-FR" sz="1400">
                <a:solidFill>
                  <a:srgbClr val="000000"/>
                </a:solidFill>
              </a:rPr>
              <a:t>La figure indique le nombre de sous-réseaux qui peuvent être créés si l'on emprunte des bits au deuxième et au troisième octets. </a:t>
            </a:r>
          </a:p>
          <a:p>
            <a:pPr marL="342900" indent="-342900" algn="l" rtl="0">
              <a:buFont typeface="Arial" panose="020B0604020202020204" pitchFamily="34" charset="0"/>
              <a:buChar char="•"/>
            </a:pPr>
            <a:r>
              <a:rPr lang="fr-FR" sz="1400">
                <a:solidFill>
                  <a:srgbClr val="000000"/>
                </a:solidFill>
              </a:rPr>
              <a:t>Notez qu'il y a maintenant jusqu'à 22 bits hôtes qui peuvent être empruntés (c'est-à-dire que les deux derniers bits ne peuvent pas être empruntés).</a:t>
            </a:r>
          </a:p>
          <a:p>
            <a:pPr marL="342900" indent="-342900" algn="l">
              <a:buFont typeface="Arial" panose="020B0604020202020204" pitchFamily="34" charset="0"/>
              <a:buChar char="•"/>
            </a:pPr>
            <a:endParaRPr lang="en-CA" sz="1600" dirty="0">
              <a:solidFill>
                <a:srgbClr val="000000"/>
              </a:solidFill>
            </a:endParaRPr>
          </a:p>
          <a:p>
            <a:pPr marL="0" indent="0" algn="l" rtl="0"/>
            <a:r>
              <a:rPr lang="fr-FR" sz="1600">
                <a:solidFill>
                  <a:srgbClr val="000000"/>
                </a:solidFill>
              </a:rPr>
              <a:t>Pour obtenir les 1000 sous-réseaux nécessaires à l'entreprise, il faudrait emprunter 10 bits (c'est-à-dire 2</a:t>
            </a:r>
            <a:r>
              <a:rPr lang="fr-FR" sz="1600" baseline="30000">
                <a:solidFill>
                  <a:srgbClr val="000000"/>
                </a:solidFill>
              </a:rPr>
              <a:t>10</a:t>
            </a:r>
            <a:r>
              <a:rPr lang="fr-FR" sz="1600">
                <a:solidFill>
                  <a:srgbClr val="000000"/>
                </a:solidFill>
              </a:rPr>
              <a:t>= 1024 sous-réseaux) (pour un total de 128 sous-réseaux).</a:t>
            </a:r>
          </a:p>
        </p:txBody>
      </p:sp>
      <p:pic>
        <p:nvPicPr>
          <p:cNvPr id="6" name="Picture 5">
            <a:extLst>
              <a:ext uri="{FF2B5EF4-FFF2-40B4-BE49-F238E27FC236}">
                <a16:creationId xmlns:a16="http://schemas.microsoft.com/office/drawing/2014/main" id="{750D50AE-022A-4CE2-A161-C94FE631C328}"/>
              </a:ext>
            </a:extLst>
          </p:cNvPr>
          <p:cNvPicPr>
            <a:picLocks noChangeAspect="1"/>
          </p:cNvPicPr>
          <p:nvPr/>
        </p:nvPicPr>
        <p:blipFill>
          <a:blip r:embed="rId3"/>
          <a:stretch>
            <a:fillRect/>
          </a:stretch>
        </p:blipFill>
        <p:spPr>
          <a:xfrm>
            <a:off x="5399726" y="826108"/>
            <a:ext cx="3648229" cy="2424738"/>
          </a:xfrm>
          <a:prstGeom prst="rect">
            <a:avLst/>
          </a:prstGeom>
        </p:spPr>
      </p:pic>
    </p:spTree>
    <p:extLst>
      <p:ext uri="{BB962C8B-B14F-4D97-AF65-F5344CB8AC3E}">
        <p14:creationId xmlns:p14="http://schemas.microsoft.com/office/powerpoint/2010/main" val="5708629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3"/>
          <p:cNvSpPr>
            <a:spLocks noGrp="1" noChangeArrowheads="1"/>
          </p:cNvSpPr>
          <p:nvPr>
            <p:ph type="title"/>
          </p:nvPr>
        </p:nvSpPr>
        <p:spPr/>
        <p:txBody>
          <a:bodyPr/>
          <a:lstStyle/>
          <a:p>
            <a:pPr rtl="0" eaLnBrk="1" hangingPunct="1"/>
            <a:r>
              <a:rPr lang="fr-FR"/>
              <a:t>Vérifiez votre compréhension</a:t>
            </a:r>
          </a:p>
        </p:txBody>
      </p:sp>
      <p:sp>
        <p:nvSpPr>
          <p:cNvPr id="7171" name="Rectangle 34"/>
          <p:cNvSpPr>
            <a:spLocks noGrp="1" noChangeArrowheads="1"/>
          </p:cNvSpPr>
          <p:nvPr>
            <p:ph idx="1"/>
          </p:nvPr>
        </p:nvSpPr>
        <p:spPr>
          <a:xfrm>
            <a:off x="145357" y="965201"/>
            <a:ext cx="8878570" cy="3643747"/>
          </a:xfrm>
        </p:spPr>
        <p:txBody>
          <a:bodyPr/>
          <a:lstStyle/>
          <a:p>
            <a:pPr rtl="0">
              <a:spcBef>
                <a:spcPct val="30000"/>
              </a:spcBef>
              <a:buFont typeface="Arial" panose="020B0604020202020204" pitchFamily="34" charset="0"/>
              <a:buChar char="•"/>
            </a:pPr>
            <a:r>
              <a:rPr lang="fr-FR"/>
              <a:t>Les activités Vérifiez votre compréhension sont conçues pour permettre aux élèves de déterminer rapidement s'ils comprennent le contenu et s'ils peuvent poursuivre ou s'ils ont besoin de revoir. </a:t>
            </a:r>
          </a:p>
          <a:p>
            <a:pPr rtl="0">
              <a:spcBef>
                <a:spcPct val="30000"/>
              </a:spcBef>
              <a:buFont typeface="Arial" panose="020B0604020202020204" pitchFamily="34" charset="0"/>
              <a:buChar char="•"/>
            </a:pPr>
            <a:r>
              <a:rPr lang="fr-FR"/>
              <a:t>Les exercices du module Vérifiez votre compréhension </a:t>
            </a:r>
            <a:r>
              <a:rPr lang="fr-FR" b="1" i="1"/>
              <a:t>ne sont pas</a:t>
            </a:r>
            <a:r>
              <a:rPr lang="fr-FR"/>
              <a:t> comptés dans la note finale des candidats.</a:t>
            </a:r>
          </a:p>
          <a:p>
            <a:pPr rtl="0">
              <a:spcBef>
                <a:spcPct val="30000"/>
              </a:spcBef>
              <a:buFont typeface="Arial" panose="020B0604020202020204" pitchFamily="34" charset="0"/>
              <a:buChar char="•"/>
            </a:pPr>
            <a:r>
              <a:rPr lang="fr-FR"/>
              <a:t>Il n'existe aucune diapositive distincte pour ces exercices dans le fichier PPT. Ils sont répertoriés dans les notes de la diapositive qui apparaissent avant ces exercices.</a:t>
            </a:r>
          </a:p>
          <a:p>
            <a:pPr marL="0" indent="0" eaLnBrk="1" hangingPunct="1">
              <a:spcBef>
                <a:spcPct val="30000"/>
              </a:spcBef>
              <a:buNone/>
            </a:pPr>
            <a:endParaRPr lang="en-US" dirty="0"/>
          </a:p>
          <a:p>
            <a:pPr eaLnBrk="1" hangingPunct="1">
              <a:spcBef>
                <a:spcPct val="30000"/>
              </a:spcBef>
            </a:pPr>
            <a:endParaRPr lang="en-US" dirty="0"/>
          </a:p>
        </p:txBody>
      </p:sp>
    </p:spTree>
    <p:custDataLst>
      <p:tags r:id="rId1"/>
    </p:custDataLst>
    <p:extLst>
      <p:ext uri="{BB962C8B-B14F-4D97-AF65-F5344CB8AC3E}">
        <p14:creationId xmlns:p14="http://schemas.microsoft.com/office/powerpoint/2010/main" val="34472702"/>
      </p:ext>
    </p:extLst>
  </p:cSld>
  <p:clrMapOvr>
    <a:masterClrMapping/>
  </p:clrMapOvr>
  <p:transition spd="slow">
    <p:wipe/>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Création de sous-réseaux avec le préfixe /16 et /8</a:t>
            </a:r>
            <a:br>
              <a:rPr lang="en-US" dirty="0"/>
            </a:br>
            <a:r>
              <a:rPr lang="fr-FR" sz="2400"/>
              <a:t>Démonstration vidéo - Segmentation en sous-réseaux sur plusieurs octets</a:t>
            </a:r>
          </a:p>
        </p:txBody>
      </p:sp>
      <p:sp>
        <p:nvSpPr>
          <p:cNvPr id="7" name="Content Placeholder 3">
            <a:extLst>
              <a:ext uri="{FF2B5EF4-FFF2-40B4-BE49-F238E27FC236}">
                <a16:creationId xmlns:a16="http://schemas.microsoft.com/office/drawing/2014/main" id="{8F956245-A45E-4456-B4A9-43F254AE2811}"/>
              </a:ext>
            </a:extLst>
          </p:cNvPr>
          <p:cNvSpPr txBox="1">
            <a:spLocks/>
          </p:cNvSpPr>
          <p:nvPr/>
        </p:nvSpPr>
        <p:spPr>
          <a:xfrm>
            <a:off x="431971" y="855419"/>
            <a:ext cx="8345488"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lang="en-US" sz="2000" b="0" i="0" kern="1200" baseline="0">
                <a:solidFill>
                  <a:schemeClr val="bg1"/>
                </a:solidFill>
                <a:latin typeface="+mn-lt"/>
                <a:ea typeface="ＭＳ Ｐゴシック" charset="0"/>
                <a:cs typeface="CiscoSans ExtraLight"/>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0" indent="0" algn="l" rtl="0"/>
            <a:r>
              <a:rPr lang="fr-FR" sz="1600">
                <a:solidFill>
                  <a:srgbClr val="000000"/>
                </a:solidFill>
              </a:rPr>
              <a:t>Cette vidéo présentera la création de sous-réseaux sur plusieurs octets.</a:t>
            </a:r>
          </a:p>
        </p:txBody>
      </p:sp>
    </p:spTree>
    <p:extLst>
      <p:ext uri="{BB962C8B-B14F-4D97-AF65-F5344CB8AC3E}">
        <p14:creationId xmlns:p14="http://schemas.microsoft.com/office/powerpoint/2010/main" val="37424401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Création de sous-réseaux avec le préfixe /16 et /8</a:t>
            </a:r>
            <a:br>
              <a:rPr lang="en-US" dirty="0"/>
            </a:br>
            <a:r>
              <a:rPr lang="fr-FR" sz="2400"/>
              <a:t>Travaux pratiques - Formules de calcul des sous-réseaux IPv4</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431971" y="855419"/>
            <a:ext cx="8280057" cy="3073946"/>
          </a:xfrm>
        </p:spPr>
        <p:txBody>
          <a:bodyPr/>
          <a:lstStyle/>
          <a:p>
            <a:pPr marL="0" indent="0" algn="l" rtl="0"/>
            <a:r>
              <a:rPr lang="fr-FR" sz="1600">
                <a:solidFill>
                  <a:srgbClr val="000000"/>
                </a:solidFill>
              </a:rPr>
              <a:t>Au cours de ce travaux pratiques, vous réaliserez les objectifs suivants :</a:t>
            </a:r>
          </a:p>
          <a:p>
            <a:pPr marL="342900" indent="-342900" algn="l">
              <a:buFont typeface="Arial" panose="020B0604020202020204" pitchFamily="34" charset="0"/>
              <a:buChar char="•"/>
            </a:pPr>
            <a:endParaRPr lang="en-CA" sz="1600" dirty="0">
              <a:solidFill>
                <a:srgbClr val="000000"/>
              </a:solidFill>
            </a:endParaRPr>
          </a:p>
          <a:p>
            <a:pPr marL="342900" indent="-342900" algn="l" rtl="0">
              <a:buFont typeface="Arial" panose="020B0604020202020204" pitchFamily="34" charset="0"/>
              <a:buChar char="•"/>
            </a:pPr>
            <a:r>
              <a:rPr lang="fr-FR" sz="1600">
                <a:solidFill>
                  <a:srgbClr val="000000"/>
                </a:solidFill>
              </a:rPr>
              <a:t>Partie 1: Déterminer le sous-réseau d'adresses IPv4</a:t>
            </a:r>
          </a:p>
          <a:p>
            <a:pPr marL="342900" indent="-342900" algn="l" rtl="0">
              <a:buFont typeface="Arial" panose="020B0604020202020204" pitchFamily="34" charset="0"/>
              <a:buChar char="•"/>
            </a:pPr>
            <a:r>
              <a:rPr lang="fr-FR" sz="1600">
                <a:solidFill>
                  <a:srgbClr val="000000"/>
                </a:solidFill>
              </a:rPr>
              <a:t>Partie 2: Calculer le sous-réseau d'adresses IPv4</a:t>
            </a:r>
          </a:p>
        </p:txBody>
      </p:sp>
    </p:spTree>
    <p:extLst>
      <p:ext uri="{BB962C8B-B14F-4D97-AF65-F5344CB8AC3E}">
        <p14:creationId xmlns:p14="http://schemas.microsoft.com/office/powerpoint/2010/main" val="34973529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pPr rtl="0"/>
            <a:r>
              <a:rPr lang="fr-FR">
                <a:solidFill>
                  <a:schemeClr val="accent5">
                    <a:lumMod val="40000"/>
                    <a:lumOff val="60000"/>
                  </a:schemeClr>
                </a:solidFill>
              </a:rPr>
              <a:t>11.7 Segmentation du réseau selon ses besoins</a:t>
            </a:r>
          </a:p>
        </p:txBody>
      </p:sp>
    </p:spTree>
    <p:custDataLst>
      <p:tags r:id="rId1"/>
    </p:custDataLst>
    <p:extLst>
      <p:ext uri="{BB962C8B-B14F-4D97-AF65-F5344CB8AC3E}">
        <p14:creationId xmlns:p14="http://schemas.microsoft.com/office/powerpoint/2010/main" val="1599129250"/>
      </p:ext>
    </p:extLst>
  </p:cSld>
  <p:clrMapOvr>
    <a:masterClrMapping/>
  </p:clrMapOvr>
  <p:transition spd="slow">
    <p:wipe/>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Sous-réseau pour répondre aux exigences</a:t>
            </a:r>
            <a:br>
              <a:rPr lang="en-US" dirty="0"/>
            </a:br>
            <a:r>
              <a:rPr lang="fr-FR" sz="2400"/>
              <a:t>Sous-réseau privé et espace d'adressage IPv4 public</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431971" y="855419"/>
            <a:ext cx="4985849" cy="3073946"/>
          </a:xfrm>
        </p:spPr>
        <p:txBody>
          <a:bodyPr/>
          <a:lstStyle/>
          <a:p>
            <a:pPr marL="0" indent="0" algn="l" rtl="0"/>
            <a:r>
              <a:rPr lang="fr-FR" sz="1600">
                <a:solidFill>
                  <a:srgbClr val="000000"/>
                </a:solidFill>
              </a:rPr>
              <a:t>Réseaux d'entreprises ont:</a:t>
            </a:r>
          </a:p>
          <a:p>
            <a:pPr marL="342900" indent="-342900" algn="l" rtl="0">
              <a:buFont typeface="Arial" panose="020B0604020202020204" pitchFamily="34" charset="0"/>
              <a:buChar char="•"/>
            </a:pPr>
            <a:r>
              <a:rPr lang="fr-FR" sz="1600">
                <a:solidFill>
                  <a:srgbClr val="000000"/>
                </a:solidFill>
              </a:rPr>
              <a:t>Intranet - Réseau interne d'une entreprise utilise généralement des adresses IPv4 privées.</a:t>
            </a:r>
          </a:p>
          <a:p>
            <a:pPr marL="342900" indent="-342900" algn="l" rtl="0">
              <a:buFont typeface="Arial" panose="020B0604020202020204" pitchFamily="34" charset="0"/>
              <a:buChar char="•"/>
            </a:pPr>
            <a:r>
              <a:rPr lang="fr-FR" sz="1600">
                <a:solidFill>
                  <a:srgbClr val="000000"/>
                </a:solidFill>
              </a:rPr>
              <a:t>DMZ — Une entreprise internet face aux serveurs. Les périphériques de la DMZ utilisent des adresses IPv4 publiques.</a:t>
            </a:r>
          </a:p>
          <a:p>
            <a:pPr marL="342900" indent="-342900" algn="l">
              <a:buFont typeface="Arial" panose="020B0604020202020204" pitchFamily="34" charset="0"/>
              <a:buChar char="•"/>
            </a:pPr>
            <a:endParaRPr lang="en-CA" sz="1600" dirty="0">
              <a:solidFill>
                <a:srgbClr val="000000"/>
              </a:solidFill>
            </a:endParaRPr>
          </a:p>
          <a:p>
            <a:pPr marL="342900" indent="-342900" algn="l" rtl="0">
              <a:buFont typeface="Arial" panose="020B0604020202020204" pitchFamily="34" charset="0"/>
              <a:buChar char="•"/>
            </a:pPr>
            <a:r>
              <a:rPr lang="fr-FR" sz="1600">
                <a:solidFill>
                  <a:srgbClr val="000000"/>
                </a:solidFill>
              </a:rPr>
              <a:t>Une entreprise pourrait utiliser le 10.0.0.0/8 et le sous-réseau sur la limite du réseau /16 ou /24. </a:t>
            </a:r>
          </a:p>
          <a:p>
            <a:pPr marL="342900" indent="-342900" algn="l">
              <a:buFont typeface="Arial" panose="020B0604020202020204" pitchFamily="34" charset="0"/>
              <a:buChar char="•"/>
            </a:pPr>
            <a:endParaRPr lang="en-CA" sz="1600" dirty="0">
              <a:solidFill>
                <a:srgbClr val="000000"/>
              </a:solidFill>
            </a:endParaRPr>
          </a:p>
          <a:p>
            <a:pPr marL="342900" indent="-342900" algn="l" rtl="0">
              <a:buFont typeface="Arial" panose="020B0604020202020204" pitchFamily="34" charset="0"/>
              <a:buChar char="•"/>
            </a:pPr>
            <a:r>
              <a:rPr lang="fr-FR" sz="1600">
                <a:solidFill>
                  <a:srgbClr val="000000"/>
                </a:solidFill>
              </a:rPr>
              <a:t>Les périphériques DMZ devraient être configurés avec des adresses IP publiques.</a:t>
            </a:r>
          </a:p>
        </p:txBody>
      </p:sp>
      <p:pic>
        <p:nvPicPr>
          <p:cNvPr id="2" name="Picture 1">
            <a:extLst>
              <a:ext uri="{FF2B5EF4-FFF2-40B4-BE49-F238E27FC236}">
                <a16:creationId xmlns:a16="http://schemas.microsoft.com/office/drawing/2014/main" id="{32D669F9-6546-4D50-B5D4-ED794ADFFF31}"/>
              </a:ext>
            </a:extLst>
          </p:cNvPr>
          <p:cNvPicPr>
            <a:picLocks noChangeAspect="1"/>
          </p:cNvPicPr>
          <p:nvPr/>
        </p:nvPicPr>
        <p:blipFill>
          <a:blip r:embed="rId3"/>
          <a:stretch>
            <a:fillRect/>
          </a:stretch>
        </p:blipFill>
        <p:spPr>
          <a:xfrm>
            <a:off x="5374134" y="1118336"/>
            <a:ext cx="3581835" cy="2392363"/>
          </a:xfrm>
          <a:prstGeom prst="rect">
            <a:avLst/>
          </a:prstGeom>
        </p:spPr>
      </p:pic>
    </p:spTree>
    <p:extLst>
      <p:ext uri="{BB962C8B-B14F-4D97-AF65-F5344CB8AC3E}">
        <p14:creationId xmlns:p14="http://schemas.microsoft.com/office/powerpoint/2010/main" val="18044872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Segmentation du réseau selon ses besoins</a:t>
            </a:r>
            <a:br>
              <a:rPr lang="en-US" dirty="0"/>
            </a:br>
            <a:r>
              <a:rPr lang="fr-FR" sz="2000"/>
              <a:t>Réduire les adresses IPv4 de l'hôte inutilisées et maximiser les sous-réseaux</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431971" y="855419"/>
            <a:ext cx="8280057" cy="973381"/>
          </a:xfrm>
        </p:spPr>
        <p:txBody>
          <a:bodyPr/>
          <a:lstStyle/>
          <a:p>
            <a:pPr marL="0" indent="0" algn="l" rtl="0"/>
            <a:r>
              <a:rPr lang="fr-FR" sz="1600">
                <a:solidFill>
                  <a:srgbClr val="000000"/>
                </a:solidFill>
              </a:rPr>
              <a:t>Deux considérations sont à prendre en compte lors de la planification de sous-réseaux: </a:t>
            </a:r>
          </a:p>
          <a:p>
            <a:pPr marL="342900" indent="-342900" algn="l" rtl="0">
              <a:buFont typeface="Arial" panose="020B0604020202020204" pitchFamily="34" charset="0"/>
              <a:buChar char="•"/>
            </a:pPr>
            <a:r>
              <a:rPr lang="fr-FR" sz="1600">
                <a:solidFill>
                  <a:srgbClr val="000000"/>
                </a:solidFill>
              </a:rPr>
              <a:t>Le nombre d'adresses d'hôte nécessaires pour chaque réseau. </a:t>
            </a:r>
          </a:p>
          <a:p>
            <a:pPr marL="342900" indent="-342900" algn="l" rtl="0">
              <a:buFont typeface="Arial" panose="020B0604020202020204" pitchFamily="34" charset="0"/>
              <a:buChar char="•"/>
            </a:pPr>
            <a:r>
              <a:rPr lang="fr-FR" sz="1600">
                <a:solidFill>
                  <a:srgbClr val="000000"/>
                </a:solidFill>
              </a:rPr>
              <a:t>Le nombre de sous-réseaux nécessaires.</a:t>
            </a:r>
          </a:p>
          <a:p>
            <a:pPr marL="342900" indent="-342900" algn="l">
              <a:buFont typeface="Arial" panose="020B0604020202020204" pitchFamily="34" charset="0"/>
              <a:buChar char="•"/>
            </a:pPr>
            <a:endParaRPr lang="en-US" sz="1600" dirty="0">
              <a:solidFill>
                <a:srgbClr val="000000"/>
              </a:solidFill>
            </a:endParaRPr>
          </a:p>
        </p:txBody>
      </p:sp>
      <p:graphicFrame>
        <p:nvGraphicFramePr>
          <p:cNvPr id="6" name="Table 5">
            <a:extLst>
              <a:ext uri="{FF2B5EF4-FFF2-40B4-BE49-F238E27FC236}">
                <a16:creationId xmlns:a16="http://schemas.microsoft.com/office/drawing/2014/main" id="{2FCC84FF-7C82-4B7C-A9C2-37AE1AC6A2DC}"/>
              </a:ext>
            </a:extLst>
          </p:cNvPr>
          <p:cNvGraphicFramePr>
            <a:graphicFrameLocks noGrp="1"/>
          </p:cNvGraphicFramePr>
          <p:nvPr>
            <p:extLst>
              <p:ext uri="{D42A27DB-BD31-4B8C-83A1-F6EECF244321}">
                <p14:modId xmlns:p14="http://schemas.microsoft.com/office/powerpoint/2010/main" val="3854510119"/>
              </p:ext>
            </p:extLst>
          </p:nvPr>
        </p:nvGraphicFramePr>
        <p:xfrm>
          <a:off x="1207769" y="1944355"/>
          <a:ext cx="6728460" cy="2595880"/>
        </p:xfrm>
        <a:graphic>
          <a:graphicData uri="http://schemas.openxmlformats.org/drawingml/2006/table">
            <a:tbl>
              <a:tblPr firstRow="1" bandRow="1">
                <a:tableStyleId>{5C22544A-7EE6-4342-B048-85BDC9FD1C3A}</a:tableStyleId>
              </a:tblPr>
              <a:tblGrid>
                <a:gridCol w="960120">
                  <a:extLst>
                    <a:ext uri="{9D8B030D-6E8A-4147-A177-3AD203B41FA5}">
                      <a16:colId xmlns:a16="http://schemas.microsoft.com/office/drawing/2014/main" val="3173678455"/>
                    </a:ext>
                  </a:extLst>
                </a:gridCol>
                <a:gridCol w="1203960">
                  <a:extLst>
                    <a:ext uri="{9D8B030D-6E8A-4147-A177-3AD203B41FA5}">
                      <a16:colId xmlns:a16="http://schemas.microsoft.com/office/drawing/2014/main" val="1538934761"/>
                    </a:ext>
                  </a:extLst>
                </a:gridCol>
                <a:gridCol w="3092530">
                  <a:extLst>
                    <a:ext uri="{9D8B030D-6E8A-4147-A177-3AD203B41FA5}">
                      <a16:colId xmlns:a16="http://schemas.microsoft.com/office/drawing/2014/main" val="1045760004"/>
                    </a:ext>
                  </a:extLst>
                </a:gridCol>
                <a:gridCol w="747950">
                  <a:extLst>
                    <a:ext uri="{9D8B030D-6E8A-4147-A177-3AD203B41FA5}">
                      <a16:colId xmlns:a16="http://schemas.microsoft.com/office/drawing/2014/main" val="2485496051"/>
                    </a:ext>
                  </a:extLst>
                </a:gridCol>
                <a:gridCol w="723900">
                  <a:extLst>
                    <a:ext uri="{9D8B030D-6E8A-4147-A177-3AD203B41FA5}">
                      <a16:colId xmlns:a16="http://schemas.microsoft.com/office/drawing/2014/main" val="660007875"/>
                    </a:ext>
                  </a:extLst>
                </a:gridCol>
              </a:tblGrid>
              <a:tr h="370840">
                <a:tc>
                  <a:txBody>
                    <a:bodyPr/>
                    <a:lstStyle/>
                    <a:p>
                      <a:pPr algn="l" rtl="0" fontAlgn="ctr"/>
                      <a:r>
                        <a:rPr lang="fr-FR" sz="1000" b="1">
                          <a:effectLst/>
                        </a:rPr>
                        <a:t>Longueur de préfixe</a:t>
                      </a:r>
                    </a:p>
                  </a:txBody>
                  <a:tcPr marL="31750" marR="31750" marT="31750" marB="31750" anchor="ctr"/>
                </a:tc>
                <a:tc>
                  <a:txBody>
                    <a:bodyPr/>
                    <a:lstStyle/>
                    <a:p>
                      <a:pPr algn="l" rtl="0" fontAlgn="ctr"/>
                      <a:r>
                        <a:rPr lang="fr-FR" sz="1000" b="1">
                          <a:effectLst/>
                        </a:rPr>
                        <a:t>Masque de sous-réseau</a:t>
                      </a:r>
                    </a:p>
                  </a:txBody>
                  <a:tcPr marL="31750" marR="31750" marT="31750" marB="31750" anchor="ctr"/>
                </a:tc>
                <a:tc>
                  <a:txBody>
                    <a:bodyPr/>
                    <a:lstStyle/>
                    <a:p>
                      <a:pPr algn="l" rtl="0" fontAlgn="ctr"/>
                      <a:r>
                        <a:rPr lang="fr-FR" sz="1000" b="1">
                          <a:effectLst/>
                        </a:rPr>
                        <a:t>Masque de sous-réseau (binaire)</a:t>
                      </a:r>
                      <a:br>
                        <a:rPr lang="en-CA" sz="1000" b="1" dirty="0">
                          <a:effectLst/>
                        </a:rPr>
                      </a:br>
                      <a:r>
                        <a:rPr lang="fr-FR" sz="1000" b="1">
                          <a:effectLst/>
                        </a:rPr>
                        <a:t>(n = réseau, h = hôte)</a:t>
                      </a:r>
                    </a:p>
                  </a:txBody>
                  <a:tcPr marL="31750" marR="31750" marT="31750" marB="31750" anchor="ctr"/>
                </a:tc>
                <a:tc>
                  <a:txBody>
                    <a:bodyPr/>
                    <a:lstStyle/>
                    <a:p>
                      <a:pPr algn="l" rtl="0" fontAlgn="ctr"/>
                      <a:r>
                        <a:rPr lang="fr-FR" sz="1000" b="1">
                          <a:effectLst/>
                        </a:rPr>
                        <a:t>Nombre de sous-réseaux</a:t>
                      </a:r>
                    </a:p>
                  </a:txBody>
                  <a:tcPr marL="31750" marR="31750" marT="31750" marB="31750" anchor="ctr"/>
                </a:tc>
                <a:tc>
                  <a:txBody>
                    <a:bodyPr/>
                    <a:lstStyle/>
                    <a:p>
                      <a:pPr algn="l" rtl="0" fontAlgn="ctr"/>
                      <a:r>
                        <a:rPr lang="fr-FR" sz="1000" b="1">
                          <a:effectLst/>
                        </a:rPr>
                        <a:t>Nombre d'hôtes</a:t>
                      </a:r>
                    </a:p>
                  </a:txBody>
                  <a:tcPr marL="31750" marR="31750" marT="31750" marB="31750" anchor="ctr"/>
                </a:tc>
                <a:extLst>
                  <a:ext uri="{0D108BD9-81ED-4DB2-BD59-A6C34878D82A}">
                    <a16:rowId xmlns:a16="http://schemas.microsoft.com/office/drawing/2014/main" val="2275849055"/>
                  </a:ext>
                </a:extLst>
              </a:tr>
              <a:tr h="370840">
                <a:tc>
                  <a:txBody>
                    <a:bodyPr/>
                    <a:lstStyle/>
                    <a:p>
                      <a:pPr rtl="0" fontAlgn="ctr"/>
                      <a:r>
                        <a:rPr lang="fr-FR" sz="1000" b="0">
                          <a:effectLst/>
                        </a:rPr>
                        <a:t>/25</a:t>
                      </a:r>
                    </a:p>
                  </a:txBody>
                  <a:tcPr marL="31750" marR="31750" marT="31750" marB="31750" anchor="ctr"/>
                </a:tc>
                <a:tc>
                  <a:txBody>
                    <a:bodyPr/>
                    <a:lstStyle/>
                    <a:p>
                      <a:pPr rtl="0" fontAlgn="ctr"/>
                      <a:r>
                        <a:rPr lang="fr-FR" sz="1000" b="0">
                          <a:effectLst/>
                        </a:rPr>
                        <a:t>255.255.255.128</a:t>
                      </a:r>
                    </a:p>
                  </a:txBody>
                  <a:tcPr marL="31750" marR="31750" marT="31750" marB="31750" anchor="ctr"/>
                </a:tc>
                <a:tc>
                  <a:txBody>
                    <a:bodyPr/>
                    <a:lstStyle/>
                    <a:p>
                      <a:pPr rtl="0" fontAlgn="ctr"/>
                      <a:r>
                        <a:rPr lang="fr-FR" sz="1000" b="0">
                          <a:effectLst/>
                          <a:latin typeface="Courier New" panose="02070309020205020404" pitchFamily="49" charset="0"/>
                          <a:cs typeface="Courier New" panose="02070309020205020404" pitchFamily="49" charset="0"/>
                        </a:rPr>
                        <a:t>nnnnnnnn.nnnnnnnn.nnnnnnnn.</a:t>
                      </a:r>
                      <a:r>
                        <a:rPr lang="fr-FR" sz="1000" b="1">
                          <a:effectLst/>
                          <a:latin typeface="Courier New" panose="02070309020205020404" pitchFamily="49" charset="0"/>
                          <a:cs typeface="Courier New" panose="02070309020205020404" pitchFamily="49" charset="0"/>
                        </a:rPr>
                        <a:t>n</a:t>
                      </a:r>
                      <a:r>
                        <a:rPr lang="fr-FR" sz="1000" b="0">
                          <a:effectLst/>
                          <a:latin typeface="Courier New" panose="02070309020205020404" pitchFamily="49" charset="0"/>
                          <a:cs typeface="Courier New" panose="02070309020205020404" pitchFamily="49" charset="0"/>
                        </a:rPr>
                        <a:t>hhhhhhh</a:t>
                      </a:r>
                      <a:br>
                        <a:rPr lang="en-CA" sz="1000" b="0" dirty="0">
                          <a:effectLst/>
                          <a:latin typeface="Courier New" panose="02070309020205020404" pitchFamily="49" charset="0"/>
                          <a:cs typeface="Courier New" panose="02070309020205020404" pitchFamily="49" charset="0"/>
                        </a:rPr>
                      </a:br>
                      <a:r>
                        <a:rPr lang="fr-FR" sz="1000" b="0">
                          <a:effectLst/>
                          <a:latin typeface="Courier New" panose="02070309020205020404" pitchFamily="49" charset="0"/>
                          <a:cs typeface="Courier New" panose="02070309020205020404" pitchFamily="49" charset="0"/>
                        </a:rPr>
                        <a:t>11111111.11111111.11111111.</a:t>
                      </a:r>
                      <a:r>
                        <a:rPr lang="fr-FR" sz="1000" b="1">
                          <a:effectLst/>
                          <a:latin typeface="Courier New" panose="02070309020205020404" pitchFamily="49" charset="0"/>
                          <a:cs typeface="Courier New" panose="02070309020205020404" pitchFamily="49" charset="0"/>
                        </a:rPr>
                        <a:t>1</a:t>
                      </a:r>
                      <a:r>
                        <a:rPr lang="fr-FR" sz="1000" b="0">
                          <a:effectLst/>
                          <a:latin typeface="Courier New" panose="02070309020205020404" pitchFamily="49" charset="0"/>
                          <a:cs typeface="Courier New" panose="02070309020205020404" pitchFamily="49" charset="0"/>
                        </a:rPr>
                        <a:t>0000000</a:t>
                      </a:r>
                    </a:p>
                  </a:txBody>
                  <a:tcPr marL="31750" marR="31750" marT="31750" marB="31750" anchor="ctr"/>
                </a:tc>
                <a:tc>
                  <a:txBody>
                    <a:bodyPr/>
                    <a:lstStyle/>
                    <a:p>
                      <a:pPr rtl="0" fontAlgn="ctr"/>
                      <a:r>
                        <a:rPr lang="fr-FR" sz="1000" b="1">
                          <a:effectLst/>
                        </a:rPr>
                        <a:t>2</a:t>
                      </a:r>
                    </a:p>
                  </a:txBody>
                  <a:tcPr marL="31750" marR="31750" marT="31750" marB="31750" anchor="ctr"/>
                </a:tc>
                <a:tc>
                  <a:txBody>
                    <a:bodyPr/>
                    <a:lstStyle/>
                    <a:p>
                      <a:pPr rtl="0" fontAlgn="ctr"/>
                      <a:r>
                        <a:rPr lang="fr-FR" sz="1000" b="0">
                          <a:effectLst/>
                        </a:rPr>
                        <a:t>126</a:t>
                      </a:r>
                    </a:p>
                  </a:txBody>
                  <a:tcPr marL="31750" marR="31750" marT="31750" marB="31750" anchor="ctr"/>
                </a:tc>
                <a:extLst>
                  <a:ext uri="{0D108BD9-81ED-4DB2-BD59-A6C34878D82A}">
                    <a16:rowId xmlns:a16="http://schemas.microsoft.com/office/drawing/2014/main" val="1601271128"/>
                  </a:ext>
                </a:extLst>
              </a:tr>
              <a:tr h="370840">
                <a:tc>
                  <a:txBody>
                    <a:bodyPr/>
                    <a:lstStyle/>
                    <a:p>
                      <a:pPr rtl="0" fontAlgn="ctr"/>
                      <a:r>
                        <a:rPr lang="fr-FR" sz="1000" b="0">
                          <a:effectLst/>
                        </a:rPr>
                        <a:t>/26</a:t>
                      </a:r>
                    </a:p>
                  </a:txBody>
                  <a:tcPr marL="31750" marR="31750" marT="31750" marB="31750" anchor="ctr"/>
                </a:tc>
                <a:tc>
                  <a:txBody>
                    <a:bodyPr/>
                    <a:lstStyle/>
                    <a:p>
                      <a:pPr rtl="0" fontAlgn="ctr"/>
                      <a:r>
                        <a:rPr lang="fr-FR" sz="1000" b="0">
                          <a:effectLst/>
                        </a:rPr>
                        <a:t>255.255.255.192</a:t>
                      </a:r>
                    </a:p>
                  </a:txBody>
                  <a:tcPr marL="31750" marR="31750" marT="31750" marB="31750" anchor="ctr"/>
                </a:tc>
                <a:tc>
                  <a:txBody>
                    <a:bodyPr/>
                    <a:lstStyle/>
                    <a:p>
                      <a:pPr rtl="0" fontAlgn="ctr"/>
                      <a:r>
                        <a:rPr lang="fr-FR" sz="1000" b="0">
                          <a:effectLst/>
                          <a:latin typeface="Courier New" panose="02070309020205020404" pitchFamily="49" charset="0"/>
                          <a:cs typeface="Courier New" panose="02070309020205020404" pitchFamily="49" charset="0"/>
                        </a:rPr>
                        <a:t>nnnnnnnn.nnnnnnnn.nnnnnnnn.</a:t>
                      </a:r>
                      <a:r>
                        <a:rPr lang="fr-FR" sz="1000" b="1">
                          <a:effectLst/>
                          <a:latin typeface="Courier New" panose="02070309020205020404" pitchFamily="49" charset="0"/>
                          <a:cs typeface="Courier New" panose="02070309020205020404" pitchFamily="49" charset="0"/>
                        </a:rPr>
                        <a:t>nn</a:t>
                      </a:r>
                      <a:r>
                        <a:rPr lang="fr-FR" sz="1000" b="0">
                          <a:effectLst/>
                          <a:latin typeface="Courier New" panose="02070309020205020404" pitchFamily="49" charset="0"/>
                          <a:cs typeface="Courier New" panose="02070309020205020404" pitchFamily="49" charset="0"/>
                        </a:rPr>
                        <a:t>hhhhhh</a:t>
                      </a:r>
                      <a:br>
                        <a:rPr lang="en-CA" sz="1000" b="0" dirty="0">
                          <a:effectLst/>
                          <a:latin typeface="Courier New" panose="02070309020205020404" pitchFamily="49" charset="0"/>
                          <a:cs typeface="Courier New" panose="02070309020205020404" pitchFamily="49" charset="0"/>
                        </a:rPr>
                      </a:br>
                      <a:r>
                        <a:rPr lang="fr-FR" sz="1000" b="0">
                          <a:effectLst/>
                          <a:latin typeface="Courier New" panose="02070309020205020404" pitchFamily="49" charset="0"/>
                          <a:cs typeface="Courier New" panose="02070309020205020404" pitchFamily="49" charset="0"/>
                        </a:rPr>
                        <a:t>11111111.11111111.11111111.</a:t>
                      </a:r>
                      <a:r>
                        <a:rPr lang="fr-FR" sz="1000" b="1">
                          <a:effectLst/>
                          <a:latin typeface="Courier New" panose="02070309020205020404" pitchFamily="49" charset="0"/>
                          <a:cs typeface="Courier New" panose="02070309020205020404" pitchFamily="49" charset="0"/>
                        </a:rPr>
                        <a:t>11</a:t>
                      </a:r>
                      <a:r>
                        <a:rPr lang="fr-FR" sz="1000" b="0">
                          <a:effectLst/>
                          <a:latin typeface="Courier New" panose="02070309020205020404" pitchFamily="49" charset="0"/>
                          <a:cs typeface="Courier New" panose="02070309020205020404" pitchFamily="49" charset="0"/>
                        </a:rPr>
                        <a:t>000000</a:t>
                      </a:r>
                    </a:p>
                  </a:txBody>
                  <a:tcPr marL="31750" marR="31750" marT="31750" marB="31750" anchor="ctr"/>
                </a:tc>
                <a:tc>
                  <a:txBody>
                    <a:bodyPr/>
                    <a:lstStyle/>
                    <a:p>
                      <a:pPr rtl="0" fontAlgn="ctr"/>
                      <a:r>
                        <a:rPr lang="fr-FR" sz="1000" b="1">
                          <a:effectLst/>
                        </a:rPr>
                        <a:t>4</a:t>
                      </a:r>
                    </a:p>
                  </a:txBody>
                  <a:tcPr marL="31750" marR="31750" marT="31750" marB="31750" anchor="ctr"/>
                </a:tc>
                <a:tc>
                  <a:txBody>
                    <a:bodyPr/>
                    <a:lstStyle/>
                    <a:p>
                      <a:pPr rtl="0" fontAlgn="ctr"/>
                      <a:r>
                        <a:rPr lang="fr-FR" sz="1000" b="0">
                          <a:effectLst/>
                        </a:rPr>
                        <a:t>62</a:t>
                      </a:r>
                    </a:p>
                  </a:txBody>
                  <a:tcPr marL="31750" marR="31750" marT="31750" marB="31750" anchor="ctr"/>
                </a:tc>
                <a:extLst>
                  <a:ext uri="{0D108BD9-81ED-4DB2-BD59-A6C34878D82A}">
                    <a16:rowId xmlns:a16="http://schemas.microsoft.com/office/drawing/2014/main" val="1999121572"/>
                  </a:ext>
                </a:extLst>
              </a:tr>
              <a:tr h="370840">
                <a:tc>
                  <a:txBody>
                    <a:bodyPr/>
                    <a:lstStyle/>
                    <a:p>
                      <a:pPr rtl="0" fontAlgn="ctr"/>
                      <a:r>
                        <a:rPr lang="fr-FR" sz="1000" b="0">
                          <a:effectLst/>
                        </a:rPr>
                        <a:t>/27</a:t>
                      </a:r>
                    </a:p>
                  </a:txBody>
                  <a:tcPr marL="31750" marR="31750" marT="31750" marB="31750" anchor="ctr"/>
                </a:tc>
                <a:tc>
                  <a:txBody>
                    <a:bodyPr/>
                    <a:lstStyle/>
                    <a:p>
                      <a:pPr rtl="0" fontAlgn="ctr"/>
                      <a:r>
                        <a:rPr lang="fr-FR" sz="1000" b="0">
                          <a:effectLst/>
                        </a:rPr>
                        <a:t>255.255.255.224</a:t>
                      </a:r>
                    </a:p>
                  </a:txBody>
                  <a:tcPr marL="31750" marR="31750" marT="31750" marB="31750" anchor="ctr"/>
                </a:tc>
                <a:tc>
                  <a:txBody>
                    <a:bodyPr/>
                    <a:lstStyle/>
                    <a:p>
                      <a:pPr rtl="0" fontAlgn="ctr"/>
                      <a:r>
                        <a:rPr lang="fr-FR" sz="1000" b="0">
                          <a:effectLst/>
                          <a:latin typeface="Courier New" panose="02070309020205020404" pitchFamily="49" charset="0"/>
                          <a:cs typeface="Courier New" panose="02070309020205020404" pitchFamily="49" charset="0"/>
                        </a:rPr>
                        <a:t>nnnnnnnn.nnnnnnnn.nnnnnnnn.</a:t>
                      </a:r>
                      <a:r>
                        <a:rPr lang="fr-FR" sz="1000" b="1">
                          <a:effectLst/>
                          <a:latin typeface="Courier New" panose="02070309020205020404" pitchFamily="49" charset="0"/>
                          <a:cs typeface="Courier New" panose="02070309020205020404" pitchFamily="49" charset="0"/>
                        </a:rPr>
                        <a:t>nnn</a:t>
                      </a:r>
                      <a:r>
                        <a:rPr lang="fr-FR" sz="1000" b="0">
                          <a:effectLst/>
                          <a:latin typeface="Courier New" panose="02070309020205020404" pitchFamily="49" charset="0"/>
                          <a:cs typeface="Courier New" panose="02070309020205020404" pitchFamily="49" charset="0"/>
                        </a:rPr>
                        <a:t>hhhhh</a:t>
                      </a:r>
                      <a:br>
                        <a:rPr lang="en-CA" sz="1000" b="0" dirty="0">
                          <a:effectLst/>
                          <a:latin typeface="Courier New" panose="02070309020205020404" pitchFamily="49" charset="0"/>
                          <a:cs typeface="Courier New" panose="02070309020205020404" pitchFamily="49" charset="0"/>
                        </a:rPr>
                      </a:br>
                      <a:r>
                        <a:rPr lang="fr-FR" sz="1000" b="0">
                          <a:effectLst/>
                          <a:latin typeface="Courier New" panose="02070309020205020404" pitchFamily="49" charset="0"/>
                          <a:cs typeface="Courier New" panose="02070309020205020404" pitchFamily="49" charset="0"/>
                        </a:rPr>
                        <a:t>11111111.11111111.11111111.</a:t>
                      </a:r>
                      <a:r>
                        <a:rPr lang="fr-FR" sz="1000" b="1">
                          <a:effectLst/>
                          <a:latin typeface="Courier New" panose="02070309020205020404" pitchFamily="49" charset="0"/>
                          <a:cs typeface="Courier New" panose="02070309020205020404" pitchFamily="49" charset="0"/>
                        </a:rPr>
                        <a:t>111</a:t>
                      </a:r>
                      <a:r>
                        <a:rPr lang="fr-FR" sz="1000" b="0">
                          <a:effectLst/>
                          <a:latin typeface="Courier New" panose="02070309020205020404" pitchFamily="49" charset="0"/>
                          <a:cs typeface="Courier New" panose="02070309020205020404" pitchFamily="49" charset="0"/>
                        </a:rPr>
                        <a:t>00000</a:t>
                      </a:r>
                    </a:p>
                  </a:txBody>
                  <a:tcPr marL="31750" marR="31750" marT="31750" marB="31750" anchor="ctr"/>
                </a:tc>
                <a:tc>
                  <a:txBody>
                    <a:bodyPr/>
                    <a:lstStyle/>
                    <a:p>
                      <a:pPr rtl="0" fontAlgn="ctr"/>
                      <a:r>
                        <a:rPr lang="fr-FR" sz="1000" b="1">
                          <a:effectLst/>
                        </a:rPr>
                        <a:t>8</a:t>
                      </a:r>
                    </a:p>
                  </a:txBody>
                  <a:tcPr marL="31750" marR="31750" marT="31750" marB="31750" anchor="ctr"/>
                </a:tc>
                <a:tc>
                  <a:txBody>
                    <a:bodyPr/>
                    <a:lstStyle/>
                    <a:p>
                      <a:pPr rtl="0" fontAlgn="ctr"/>
                      <a:r>
                        <a:rPr lang="fr-FR" sz="1000" b="0">
                          <a:effectLst/>
                        </a:rPr>
                        <a:t>30</a:t>
                      </a:r>
                    </a:p>
                  </a:txBody>
                  <a:tcPr marL="31750" marR="31750" marT="31750" marB="31750" anchor="ctr"/>
                </a:tc>
                <a:extLst>
                  <a:ext uri="{0D108BD9-81ED-4DB2-BD59-A6C34878D82A}">
                    <a16:rowId xmlns:a16="http://schemas.microsoft.com/office/drawing/2014/main" val="346473952"/>
                  </a:ext>
                </a:extLst>
              </a:tr>
              <a:tr h="370840">
                <a:tc>
                  <a:txBody>
                    <a:bodyPr/>
                    <a:lstStyle/>
                    <a:p>
                      <a:pPr rtl="0" fontAlgn="ctr"/>
                      <a:r>
                        <a:rPr lang="fr-FR" sz="1000" b="0">
                          <a:effectLst/>
                        </a:rPr>
                        <a:t>/28</a:t>
                      </a:r>
                    </a:p>
                  </a:txBody>
                  <a:tcPr marL="31750" marR="31750" marT="31750" marB="31750" anchor="ctr"/>
                </a:tc>
                <a:tc>
                  <a:txBody>
                    <a:bodyPr/>
                    <a:lstStyle/>
                    <a:p>
                      <a:pPr rtl="0" fontAlgn="ctr"/>
                      <a:r>
                        <a:rPr lang="fr-FR" sz="1000" b="0">
                          <a:effectLst/>
                        </a:rPr>
                        <a:t>255.255.255.240</a:t>
                      </a:r>
                    </a:p>
                  </a:txBody>
                  <a:tcPr marL="31750" marR="31750" marT="31750" marB="31750" anchor="ctr"/>
                </a:tc>
                <a:tc>
                  <a:txBody>
                    <a:bodyPr/>
                    <a:lstStyle/>
                    <a:p>
                      <a:pPr rtl="0" fontAlgn="ctr"/>
                      <a:r>
                        <a:rPr lang="fr-FR" sz="1000" b="0">
                          <a:effectLst/>
                          <a:latin typeface="Courier New" panose="02070309020205020404" pitchFamily="49" charset="0"/>
                          <a:cs typeface="Courier New" panose="02070309020205020404" pitchFamily="49" charset="0"/>
                        </a:rPr>
                        <a:t>nnnnnnnn.nnnnnnnn.nnnnnnnn.</a:t>
                      </a:r>
                      <a:r>
                        <a:rPr lang="fr-FR" sz="1000" b="1">
                          <a:effectLst/>
                          <a:latin typeface="Courier New" panose="02070309020205020404" pitchFamily="49" charset="0"/>
                          <a:cs typeface="Courier New" panose="02070309020205020404" pitchFamily="49" charset="0"/>
                        </a:rPr>
                        <a:t>nnnn</a:t>
                      </a:r>
                      <a:r>
                        <a:rPr lang="fr-FR" sz="1000" b="0">
                          <a:effectLst/>
                          <a:latin typeface="Courier New" panose="02070309020205020404" pitchFamily="49" charset="0"/>
                          <a:cs typeface="Courier New" panose="02070309020205020404" pitchFamily="49" charset="0"/>
                        </a:rPr>
                        <a:t>hhhh</a:t>
                      </a:r>
                      <a:br>
                        <a:rPr lang="en-CA" sz="1000" b="0" dirty="0">
                          <a:effectLst/>
                          <a:latin typeface="Courier New" panose="02070309020205020404" pitchFamily="49" charset="0"/>
                          <a:cs typeface="Courier New" panose="02070309020205020404" pitchFamily="49" charset="0"/>
                        </a:rPr>
                      </a:br>
                      <a:r>
                        <a:rPr lang="fr-FR" sz="1000" b="0">
                          <a:effectLst/>
                          <a:latin typeface="Courier New" panose="02070309020205020404" pitchFamily="49" charset="0"/>
                          <a:cs typeface="Courier New" panose="02070309020205020404" pitchFamily="49" charset="0"/>
                        </a:rPr>
                        <a:t>11111111.11111111.11111111.</a:t>
                      </a:r>
                      <a:r>
                        <a:rPr lang="fr-FR" sz="1000" b="1">
                          <a:effectLst/>
                          <a:latin typeface="Courier New" panose="02070309020205020404" pitchFamily="49" charset="0"/>
                          <a:cs typeface="Courier New" panose="02070309020205020404" pitchFamily="49" charset="0"/>
                        </a:rPr>
                        <a:t>1111</a:t>
                      </a:r>
                      <a:r>
                        <a:rPr lang="fr-FR" sz="1000" b="0">
                          <a:effectLst/>
                          <a:latin typeface="Courier New" panose="02070309020205020404" pitchFamily="49" charset="0"/>
                          <a:cs typeface="Courier New" panose="02070309020205020404" pitchFamily="49" charset="0"/>
                        </a:rPr>
                        <a:t>0000</a:t>
                      </a:r>
                    </a:p>
                  </a:txBody>
                  <a:tcPr marL="31750" marR="31750" marT="31750" marB="31750" anchor="ctr"/>
                </a:tc>
                <a:tc>
                  <a:txBody>
                    <a:bodyPr/>
                    <a:lstStyle/>
                    <a:p>
                      <a:pPr rtl="0" fontAlgn="ctr"/>
                      <a:r>
                        <a:rPr lang="fr-FR" sz="1000" b="1">
                          <a:effectLst/>
                        </a:rPr>
                        <a:t>16</a:t>
                      </a:r>
                    </a:p>
                  </a:txBody>
                  <a:tcPr marL="31750" marR="31750" marT="31750" marB="31750" anchor="ctr"/>
                </a:tc>
                <a:tc>
                  <a:txBody>
                    <a:bodyPr/>
                    <a:lstStyle/>
                    <a:p>
                      <a:pPr rtl="0" fontAlgn="ctr"/>
                      <a:r>
                        <a:rPr lang="fr-FR" sz="1000" b="0">
                          <a:effectLst/>
                        </a:rPr>
                        <a:t>14</a:t>
                      </a:r>
                    </a:p>
                  </a:txBody>
                  <a:tcPr marL="31750" marR="31750" marT="31750" marB="31750" anchor="ctr"/>
                </a:tc>
                <a:extLst>
                  <a:ext uri="{0D108BD9-81ED-4DB2-BD59-A6C34878D82A}">
                    <a16:rowId xmlns:a16="http://schemas.microsoft.com/office/drawing/2014/main" val="1694683452"/>
                  </a:ext>
                </a:extLst>
              </a:tr>
              <a:tr h="370840">
                <a:tc>
                  <a:txBody>
                    <a:bodyPr/>
                    <a:lstStyle/>
                    <a:p>
                      <a:pPr rtl="0" fontAlgn="ctr"/>
                      <a:r>
                        <a:rPr lang="fr-FR" sz="1000" b="0">
                          <a:effectLst/>
                        </a:rPr>
                        <a:t>/29</a:t>
                      </a:r>
                    </a:p>
                  </a:txBody>
                  <a:tcPr marL="31750" marR="31750" marT="31750" marB="31750" anchor="ctr"/>
                </a:tc>
                <a:tc>
                  <a:txBody>
                    <a:bodyPr/>
                    <a:lstStyle/>
                    <a:p>
                      <a:pPr rtl="0" fontAlgn="ctr"/>
                      <a:r>
                        <a:rPr lang="fr-FR" sz="1000" b="0">
                          <a:effectLst/>
                        </a:rPr>
                        <a:t>255.255.255.248</a:t>
                      </a:r>
                    </a:p>
                  </a:txBody>
                  <a:tcPr marL="31750" marR="31750" marT="31750" marB="31750" anchor="ctr"/>
                </a:tc>
                <a:tc>
                  <a:txBody>
                    <a:bodyPr/>
                    <a:lstStyle/>
                    <a:p>
                      <a:pPr rtl="0" fontAlgn="ctr"/>
                      <a:r>
                        <a:rPr lang="fr-FR" sz="1000" b="0">
                          <a:effectLst/>
                          <a:latin typeface="Courier New" panose="02070309020205020404" pitchFamily="49" charset="0"/>
                          <a:cs typeface="Courier New" panose="02070309020205020404" pitchFamily="49" charset="0"/>
                        </a:rPr>
                        <a:t>nnnnnnnn.nnnnnnnn.nnnnnnnn.</a:t>
                      </a:r>
                      <a:r>
                        <a:rPr lang="fr-FR" sz="1000" b="1">
                          <a:effectLst/>
                          <a:latin typeface="Courier New" panose="02070309020205020404" pitchFamily="49" charset="0"/>
                          <a:cs typeface="Courier New" panose="02070309020205020404" pitchFamily="49" charset="0"/>
                        </a:rPr>
                        <a:t>nnnnn</a:t>
                      </a:r>
                      <a:r>
                        <a:rPr lang="fr-FR" sz="1000" b="0">
                          <a:effectLst/>
                          <a:latin typeface="Courier New" panose="02070309020205020404" pitchFamily="49" charset="0"/>
                          <a:cs typeface="Courier New" panose="02070309020205020404" pitchFamily="49" charset="0"/>
                        </a:rPr>
                        <a:t>hhh</a:t>
                      </a:r>
                      <a:br>
                        <a:rPr lang="en-CA" sz="1000" b="0" dirty="0">
                          <a:effectLst/>
                          <a:latin typeface="Courier New" panose="02070309020205020404" pitchFamily="49" charset="0"/>
                          <a:cs typeface="Courier New" panose="02070309020205020404" pitchFamily="49" charset="0"/>
                        </a:rPr>
                      </a:br>
                      <a:r>
                        <a:rPr lang="fr-FR" sz="1000" b="0">
                          <a:effectLst/>
                          <a:latin typeface="Courier New" panose="02070309020205020404" pitchFamily="49" charset="0"/>
                          <a:cs typeface="Courier New" panose="02070309020205020404" pitchFamily="49" charset="0"/>
                        </a:rPr>
                        <a:t>11111111.11111111.11111111.</a:t>
                      </a:r>
                      <a:r>
                        <a:rPr lang="fr-FR" sz="1000" b="1">
                          <a:effectLst/>
                          <a:latin typeface="Courier New" panose="02070309020205020404" pitchFamily="49" charset="0"/>
                          <a:cs typeface="Courier New" panose="02070309020205020404" pitchFamily="49" charset="0"/>
                        </a:rPr>
                        <a:t>11111</a:t>
                      </a:r>
                      <a:r>
                        <a:rPr lang="fr-FR" sz="1000" b="0">
                          <a:effectLst/>
                          <a:latin typeface="Courier New" panose="02070309020205020404" pitchFamily="49" charset="0"/>
                          <a:cs typeface="Courier New" panose="02070309020205020404" pitchFamily="49" charset="0"/>
                        </a:rPr>
                        <a:t>000</a:t>
                      </a:r>
                    </a:p>
                  </a:txBody>
                  <a:tcPr marL="31750" marR="31750" marT="31750" marB="31750" anchor="ctr"/>
                </a:tc>
                <a:tc>
                  <a:txBody>
                    <a:bodyPr/>
                    <a:lstStyle/>
                    <a:p>
                      <a:pPr rtl="0" fontAlgn="ctr"/>
                      <a:r>
                        <a:rPr lang="fr-FR" sz="1000" b="1">
                          <a:effectLst/>
                        </a:rPr>
                        <a:t>32</a:t>
                      </a:r>
                    </a:p>
                  </a:txBody>
                  <a:tcPr marL="31750" marR="31750" marT="31750" marB="31750" anchor="ctr"/>
                </a:tc>
                <a:tc>
                  <a:txBody>
                    <a:bodyPr/>
                    <a:lstStyle/>
                    <a:p>
                      <a:pPr rtl="0" fontAlgn="ctr"/>
                      <a:r>
                        <a:rPr lang="fr-FR" sz="1000" b="0">
                          <a:effectLst/>
                        </a:rPr>
                        <a:t>6</a:t>
                      </a:r>
                    </a:p>
                  </a:txBody>
                  <a:tcPr marL="31750" marR="31750" marT="31750" marB="31750" anchor="ctr"/>
                </a:tc>
                <a:extLst>
                  <a:ext uri="{0D108BD9-81ED-4DB2-BD59-A6C34878D82A}">
                    <a16:rowId xmlns:a16="http://schemas.microsoft.com/office/drawing/2014/main" val="2090259769"/>
                  </a:ext>
                </a:extLst>
              </a:tr>
              <a:tr h="370840">
                <a:tc>
                  <a:txBody>
                    <a:bodyPr/>
                    <a:lstStyle/>
                    <a:p>
                      <a:pPr rtl="0" fontAlgn="ctr"/>
                      <a:r>
                        <a:rPr lang="fr-FR" sz="1000" b="0">
                          <a:effectLst/>
                        </a:rPr>
                        <a:t>/30</a:t>
                      </a:r>
                    </a:p>
                  </a:txBody>
                  <a:tcPr marL="31750" marR="31750" marT="31750" marB="31750" anchor="ctr"/>
                </a:tc>
                <a:tc>
                  <a:txBody>
                    <a:bodyPr/>
                    <a:lstStyle/>
                    <a:p>
                      <a:pPr rtl="0" fontAlgn="ctr"/>
                      <a:r>
                        <a:rPr lang="fr-FR" sz="1000" b="0">
                          <a:effectLst/>
                        </a:rPr>
                        <a:t>255.255.255.252</a:t>
                      </a:r>
                    </a:p>
                  </a:txBody>
                  <a:tcPr marL="31750" marR="31750" marT="31750" marB="31750" anchor="ctr"/>
                </a:tc>
                <a:tc>
                  <a:txBody>
                    <a:bodyPr/>
                    <a:lstStyle/>
                    <a:p>
                      <a:pPr rtl="0" fontAlgn="ctr"/>
                      <a:r>
                        <a:rPr lang="fr-FR" sz="1000" b="0">
                          <a:effectLst/>
                          <a:latin typeface="Courier New" panose="02070309020205020404" pitchFamily="49" charset="0"/>
                          <a:cs typeface="Courier New" panose="02070309020205020404" pitchFamily="49" charset="0"/>
                        </a:rPr>
                        <a:t>nnnnnnnn.nnnnnnnn.nnnnnnnn.</a:t>
                      </a:r>
                      <a:r>
                        <a:rPr lang="fr-FR" sz="1000" b="1">
                          <a:effectLst/>
                          <a:latin typeface="Courier New" panose="02070309020205020404" pitchFamily="49" charset="0"/>
                          <a:cs typeface="Courier New" panose="02070309020205020404" pitchFamily="49" charset="0"/>
                        </a:rPr>
                        <a:t>nnnnnn</a:t>
                      </a:r>
                      <a:r>
                        <a:rPr lang="fr-FR" sz="1000" b="0">
                          <a:effectLst/>
                          <a:latin typeface="Courier New" panose="02070309020205020404" pitchFamily="49" charset="0"/>
                          <a:cs typeface="Courier New" panose="02070309020205020404" pitchFamily="49" charset="0"/>
                        </a:rPr>
                        <a:t>hh</a:t>
                      </a:r>
                      <a:br>
                        <a:rPr lang="en-CA" sz="1000" b="0" dirty="0">
                          <a:effectLst/>
                          <a:latin typeface="Courier New" panose="02070309020205020404" pitchFamily="49" charset="0"/>
                          <a:cs typeface="Courier New" panose="02070309020205020404" pitchFamily="49" charset="0"/>
                        </a:rPr>
                      </a:br>
                      <a:r>
                        <a:rPr lang="fr-FR" sz="1000" b="0">
                          <a:effectLst/>
                          <a:latin typeface="Courier New" panose="02070309020205020404" pitchFamily="49" charset="0"/>
                          <a:cs typeface="Courier New" panose="02070309020205020404" pitchFamily="49" charset="0"/>
                        </a:rPr>
                        <a:t>11111111.11111111.11111111.</a:t>
                      </a:r>
                      <a:r>
                        <a:rPr lang="fr-FR" sz="1000" b="1">
                          <a:effectLst/>
                          <a:latin typeface="Courier New" panose="02070309020205020404" pitchFamily="49" charset="0"/>
                          <a:cs typeface="Courier New" panose="02070309020205020404" pitchFamily="49" charset="0"/>
                        </a:rPr>
                        <a:t>111111</a:t>
                      </a:r>
                      <a:r>
                        <a:rPr lang="fr-FR" sz="1000" b="0">
                          <a:effectLst/>
                          <a:latin typeface="Courier New" panose="02070309020205020404" pitchFamily="49" charset="0"/>
                          <a:cs typeface="Courier New" panose="02070309020205020404" pitchFamily="49" charset="0"/>
                        </a:rPr>
                        <a:t>00</a:t>
                      </a:r>
                    </a:p>
                  </a:txBody>
                  <a:tcPr marL="31750" marR="31750" marT="31750" marB="31750" anchor="ctr"/>
                </a:tc>
                <a:tc>
                  <a:txBody>
                    <a:bodyPr/>
                    <a:lstStyle/>
                    <a:p>
                      <a:pPr rtl="0" fontAlgn="ctr"/>
                      <a:r>
                        <a:rPr lang="fr-FR" sz="1000" b="1">
                          <a:effectLst/>
                        </a:rPr>
                        <a:t>64</a:t>
                      </a:r>
                    </a:p>
                  </a:txBody>
                  <a:tcPr marL="31750" marR="31750" marT="31750" marB="31750" anchor="ctr"/>
                </a:tc>
                <a:tc>
                  <a:txBody>
                    <a:bodyPr/>
                    <a:lstStyle/>
                    <a:p>
                      <a:pPr rtl="0" fontAlgn="ctr"/>
                      <a:r>
                        <a:rPr lang="fr-FR" sz="1000" b="0">
                          <a:effectLst/>
                        </a:rPr>
                        <a:t>2</a:t>
                      </a:r>
                    </a:p>
                  </a:txBody>
                  <a:tcPr marL="31750" marR="31750" marT="31750" marB="31750" anchor="ctr"/>
                </a:tc>
                <a:extLst>
                  <a:ext uri="{0D108BD9-81ED-4DB2-BD59-A6C34878D82A}">
                    <a16:rowId xmlns:a16="http://schemas.microsoft.com/office/drawing/2014/main" val="4211026032"/>
                  </a:ext>
                </a:extLst>
              </a:tr>
            </a:tbl>
          </a:graphicData>
        </a:graphic>
      </p:graphicFrame>
      <p:cxnSp>
        <p:nvCxnSpPr>
          <p:cNvPr id="10" name="Connector: Elbow 9">
            <a:extLst>
              <a:ext uri="{FF2B5EF4-FFF2-40B4-BE49-F238E27FC236}">
                <a16:creationId xmlns:a16="http://schemas.microsoft.com/office/drawing/2014/main" id="{52049570-73E8-4725-BB39-4CAE9ED89E03}"/>
              </a:ext>
            </a:extLst>
          </p:cNvPr>
          <p:cNvCxnSpPr>
            <a:cxnSpLocks/>
          </p:cNvCxnSpPr>
          <p:nvPr/>
        </p:nvCxnSpPr>
        <p:spPr>
          <a:xfrm>
            <a:off x="6019800" y="1304168"/>
            <a:ext cx="1516380" cy="602479"/>
          </a:xfrm>
          <a:prstGeom prst="bentConnector2">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Connector: Elbow 12">
            <a:extLst>
              <a:ext uri="{FF2B5EF4-FFF2-40B4-BE49-F238E27FC236}">
                <a16:creationId xmlns:a16="http://schemas.microsoft.com/office/drawing/2014/main" id="{FFFCA02D-B099-4C7E-83CA-8A71906FCE6C}"/>
              </a:ext>
            </a:extLst>
          </p:cNvPr>
          <p:cNvCxnSpPr>
            <a:cxnSpLocks/>
          </p:cNvCxnSpPr>
          <p:nvPr/>
        </p:nvCxnSpPr>
        <p:spPr>
          <a:xfrm>
            <a:off x="4709160" y="1605407"/>
            <a:ext cx="2119081" cy="301240"/>
          </a:xfrm>
          <a:prstGeom prst="bentConnector2">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170780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Segmentation du réseau selon ses besoins</a:t>
            </a:r>
            <a:br>
              <a:rPr lang="en-US" dirty="0"/>
            </a:br>
            <a:r>
              <a:rPr lang="fr-FR" sz="2400"/>
              <a:t>Exemple de besoins d'un réseau</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431972" y="855419"/>
            <a:ext cx="4709280" cy="3073946"/>
          </a:xfrm>
        </p:spPr>
        <p:txBody>
          <a:bodyPr/>
          <a:lstStyle/>
          <a:p>
            <a:pPr marL="342900" indent="-342900" algn="l" rtl="0">
              <a:buFont typeface="Arial" panose="020B0604020202020204" pitchFamily="34" charset="0"/>
              <a:buChar char="•"/>
            </a:pPr>
            <a:r>
              <a:rPr lang="fr-FR" sz="1600">
                <a:solidFill>
                  <a:srgbClr val="000000"/>
                </a:solidFill>
              </a:rPr>
              <a:t>Dans cet exemple, le siège social a attribué l'adresse réseau publique 172.16.0.0/22 (10 bits d'hôte) par son ISP (FAI) qui fournisse 1022 adresses d'hôte.</a:t>
            </a:r>
          </a:p>
          <a:p>
            <a:pPr marL="342900" indent="-342900" algn="l">
              <a:buFont typeface="Arial" panose="020B0604020202020204" pitchFamily="34" charset="0"/>
              <a:buChar char="•"/>
            </a:pPr>
            <a:endParaRPr lang="en-CA" sz="1600" dirty="0">
              <a:solidFill>
                <a:srgbClr val="000000"/>
              </a:solidFill>
            </a:endParaRPr>
          </a:p>
          <a:p>
            <a:pPr marL="342900" indent="-342900" algn="l" rtl="0">
              <a:buFont typeface="Arial" panose="020B0604020202020204" pitchFamily="34" charset="0"/>
              <a:buChar char="•"/>
            </a:pPr>
            <a:r>
              <a:rPr lang="fr-FR" sz="1600">
                <a:solidFill>
                  <a:srgbClr val="000000"/>
                </a:solidFill>
              </a:rPr>
              <a:t>Il y a cinq sites et donc cinq connexions Internet, ce qui signifie que l'organisation a besoin de 10 sous-réseaux avec le plus grand sous-réseau nécessite 40 adresses.</a:t>
            </a:r>
          </a:p>
          <a:p>
            <a:pPr marL="342900" indent="-342900" algn="l">
              <a:buFont typeface="Arial" panose="020B0604020202020204" pitchFamily="34" charset="0"/>
              <a:buChar char="•"/>
            </a:pPr>
            <a:endParaRPr lang="en-CA" sz="1600" dirty="0">
              <a:solidFill>
                <a:srgbClr val="000000"/>
              </a:solidFill>
            </a:endParaRPr>
          </a:p>
          <a:p>
            <a:pPr marL="342900" indent="-342900" algn="l" rtl="0">
              <a:buFont typeface="Arial" panose="020B0604020202020204" pitchFamily="34" charset="0"/>
              <a:buChar char="•"/>
            </a:pPr>
            <a:r>
              <a:rPr lang="fr-FR" sz="1600">
                <a:solidFill>
                  <a:srgbClr val="000000"/>
                </a:solidFill>
              </a:rPr>
              <a:t>Il a attribué 10 sous-réseaux avec un masque de sous-réseau /26 (c'est-à-dire 255.255.255.192).</a:t>
            </a:r>
          </a:p>
          <a:p>
            <a:pPr marL="342900" indent="-342900" algn="l">
              <a:buFont typeface="Arial" panose="020B0604020202020204" pitchFamily="34" charset="0"/>
              <a:buChar char="•"/>
            </a:pPr>
            <a:endParaRPr lang="en-US" sz="1600" dirty="0">
              <a:solidFill>
                <a:srgbClr val="000000"/>
              </a:solidFill>
            </a:endParaRPr>
          </a:p>
        </p:txBody>
      </p:sp>
      <p:pic>
        <p:nvPicPr>
          <p:cNvPr id="2" name="Picture 1">
            <a:extLst>
              <a:ext uri="{FF2B5EF4-FFF2-40B4-BE49-F238E27FC236}">
                <a16:creationId xmlns:a16="http://schemas.microsoft.com/office/drawing/2014/main" id="{E326F2B6-A5EE-4BC1-9196-BEEE11210114}"/>
              </a:ext>
            </a:extLst>
          </p:cNvPr>
          <p:cNvPicPr>
            <a:picLocks noChangeAspect="1"/>
          </p:cNvPicPr>
          <p:nvPr/>
        </p:nvPicPr>
        <p:blipFill>
          <a:blip r:embed="rId3"/>
          <a:stretch>
            <a:fillRect/>
          </a:stretch>
        </p:blipFill>
        <p:spPr>
          <a:xfrm>
            <a:off x="5600700" y="925762"/>
            <a:ext cx="3031600" cy="1088497"/>
          </a:xfrm>
          <a:prstGeom prst="rect">
            <a:avLst/>
          </a:prstGeom>
        </p:spPr>
      </p:pic>
      <p:pic>
        <p:nvPicPr>
          <p:cNvPr id="5" name="Picture 4">
            <a:extLst>
              <a:ext uri="{FF2B5EF4-FFF2-40B4-BE49-F238E27FC236}">
                <a16:creationId xmlns:a16="http://schemas.microsoft.com/office/drawing/2014/main" id="{A4D967D5-2BEE-4CAF-BF74-C8F6AFDA0F51}"/>
              </a:ext>
            </a:extLst>
          </p:cNvPr>
          <p:cNvPicPr>
            <a:picLocks noChangeAspect="1"/>
          </p:cNvPicPr>
          <p:nvPr/>
        </p:nvPicPr>
        <p:blipFill>
          <a:blip r:embed="rId4"/>
          <a:stretch>
            <a:fillRect/>
          </a:stretch>
        </p:blipFill>
        <p:spPr>
          <a:xfrm>
            <a:off x="5273229" y="2208184"/>
            <a:ext cx="3616498" cy="2406479"/>
          </a:xfrm>
          <a:prstGeom prst="rect">
            <a:avLst/>
          </a:prstGeom>
        </p:spPr>
      </p:pic>
    </p:spTree>
    <p:extLst>
      <p:ext uri="{BB962C8B-B14F-4D97-AF65-F5344CB8AC3E}">
        <p14:creationId xmlns:p14="http://schemas.microsoft.com/office/powerpoint/2010/main" val="20882032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Segmentation du réseau selon ses besoins</a:t>
            </a:r>
            <a:br>
              <a:rPr lang="en-US" dirty="0"/>
            </a:br>
            <a:r>
              <a:rPr lang="fr-FR" sz="2400"/>
              <a:t>Packet Tracer - Scénario de segmentation en sous-réseaux</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431971" y="855419"/>
            <a:ext cx="8280057" cy="3073946"/>
          </a:xfrm>
        </p:spPr>
        <p:txBody>
          <a:bodyPr/>
          <a:lstStyle/>
          <a:p>
            <a:pPr marL="0" indent="0" algn="l" rtl="0">
              <a:spcBef>
                <a:spcPts val="0"/>
              </a:spcBef>
            </a:pPr>
            <a:r>
              <a:rPr lang="fr-FR" sz="1600">
                <a:solidFill>
                  <a:srgbClr val="000000"/>
                </a:solidFill>
              </a:rPr>
              <a:t>Dans le cadre de ce Packet Tracer, vous ferez ce qui suit :</a:t>
            </a:r>
          </a:p>
          <a:p>
            <a:pPr marL="0" indent="0" algn="l">
              <a:spcBef>
                <a:spcPts val="0"/>
              </a:spcBef>
            </a:pPr>
            <a:endParaRPr lang="en-US" sz="1600" dirty="0">
              <a:solidFill>
                <a:srgbClr val="000000"/>
              </a:solidFill>
            </a:endParaRPr>
          </a:p>
          <a:p>
            <a:pPr marL="285750" indent="-285750" algn="l" defTabSz="684213" rtl="0" fontAlgn="base">
              <a:spcBef>
                <a:spcPts val="600"/>
              </a:spcBef>
              <a:spcAft>
                <a:spcPts val="600"/>
              </a:spcAft>
              <a:buClr>
                <a:schemeClr val="tx2"/>
              </a:buClr>
              <a:buSzPct val="90000"/>
              <a:buFont typeface="Arial" panose="020B0604020202020204" pitchFamily="34" charset="0"/>
              <a:buChar char="•"/>
            </a:pPr>
            <a:r>
              <a:rPr lang="fr-FR" sz="1600">
                <a:solidFill>
                  <a:srgbClr val="000000"/>
                </a:solidFill>
              </a:rPr>
              <a:t>Concevoir un schéma d'adressage IP</a:t>
            </a:r>
          </a:p>
          <a:p>
            <a:pPr marL="285750" indent="-285750" algn="l" defTabSz="684213" rtl="0" fontAlgn="base">
              <a:spcBef>
                <a:spcPts val="600"/>
              </a:spcBef>
              <a:spcAft>
                <a:spcPts val="600"/>
              </a:spcAft>
              <a:buClr>
                <a:schemeClr val="tx2"/>
              </a:buClr>
              <a:buSzPct val="90000"/>
              <a:buFont typeface="Arial" panose="020B0604020202020204" pitchFamily="34" charset="0"/>
              <a:buChar char="•"/>
            </a:pPr>
            <a:r>
              <a:rPr lang="fr-FR" sz="1600">
                <a:solidFill>
                  <a:srgbClr val="000000"/>
                </a:solidFill>
              </a:rPr>
              <a:t>Attribuer des adresses IP aux périphériques réseau et vérifier la connectivité</a:t>
            </a:r>
          </a:p>
          <a:p>
            <a:pPr marL="342900" indent="-342900" algn="l">
              <a:buFont typeface="Arial" panose="020B0604020202020204" pitchFamily="34" charset="0"/>
              <a:buChar char="•"/>
            </a:pPr>
            <a:endParaRPr lang="en-US" sz="1600" dirty="0">
              <a:solidFill>
                <a:srgbClr val="000000"/>
              </a:solidFill>
            </a:endParaRPr>
          </a:p>
        </p:txBody>
      </p:sp>
    </p:spTree>
    <p:extLst>
      <p:ext uri="{BB962C8B-B14F-4D97-AF65-F5344CB8AC3E}">
        <p14:creationId xmlns:p14="http://schemas.microsoft.com/office/powerpoint/2010/main" val="18987860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pPr rtl="0"/>
            <a:r>
              <a:rPr lang="fr-FR">
                <a:solidFill>
                  <a:schemeClr val="accent5">
                    <a:lumMod val="40000"/>
                    <a:lumOff val="60000"/>
                  </a:schemeClr>
                </a:solidFill>
              </a:rPr>
              <a:t>11.8 VLSM</a:t>
            </a:r>
            <a:br>
              <a:rPr lang="en-CA" dirty="0">
                <a:solidFill>
                  <a:schemeClr val="accent5">
                    <a:lumMod val="40000"/>
                    <a:lumOff val="60000"/>
                  </a:schemeClr>
                </a:solidFill>
              </a:rPr>
            </a:br>
            <a:endParaRPr lang="en-CA" dirty="0">
              <a:solidFill>
                <a:schemeClr val="accent5">
                  <a:lumMod val="40000"/>
                  <a:lumOff val="60000"/>
                </a:schemeClr>
              </a:solidFill>
            </a:endParaRPr>
          </a:p>
        </p:txBody>
      </p:sp>
    </p:spTree>
    <p:custDataLst>
      <p:tags r:id="rId1"/>
    </p:custDataLst>
    <p:extLst>
      <p:ext uri="{BB962C8B-B14F-4D97-AF65-F5344CB8AC3E}">
        <p14:creationId xmlns:p14="http://schemas.microsoft.com/office/powerpoint/2010/main" val="616898405"/>
      </p:ext>
    </p:extLst>
  </p:cSld>
  <p:clrMapOvr>
    <a:masterClrMapping/>
  </p:clrMapOvr>
  <p:transition spd="slow">
    <p:wipe/>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br>
              <a:rPr lang="en-US" dirty="0"/>
            </a:br>
            <a:r>
              <a:rPr lang="fr-FR" sz="2400"/>
              <a:t>Vidéo VLSM — Notions de base VLSM</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431971" y="855419"/>
            <a:ext cx="8280057" cy="3073946"/>
          </a:xfrm>
        </p:spPr>
        <p:txBody>
          <a:bodyPr/>
          <a:lstStyle/>
          <a:p>
            <a:pPr marL="342900" indent="-342900" algn="l" rtl="0">
              <a:buFont typeface="Arial" panose="020B0604020202020204" pitchFamily="34" charset="0"/>
              <a:buChar char="•"/>
            </a:pPr>
            <a:r>
              <a:rPr lang="fr-FR" sz="1600">
                <a:solidFill>
                  <a:srgbClr val="000000"/>
                </a:solidFill>
              </a:rPr>
              <a:t>Cette vidéo expliquera les bases de VLSM.</a:t>
            </a:r>
          </a:p>
        </p:txBody>
      </p:sp>
    </p:spTree>
    <p:extLst>
      <p:ext uri="{BB962C8B-B14F-4D97-AF65-F5344CB8AC3E}">
        <p14:creationId xmlns:p14="http://schemas.microsoft.com/office/powerpoint/2010/main" val="6353940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VLSM</a:t>
            </a:r>
            <a:br>
              <a:rPr lang="en-US" dirty="0"/>
            </a:br>
            <a:r>
              <a:rPr lang="fr-FR" sz="2400"/>
              <a:t>Vidéo - Exemple de VLSM</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431971" y="855419"/>
            <a:ext cx="8280057" cy="3073946"/>
          </a:xfrm>
        </p:spPr>
        <p:txBody>
          <a:bodyPr/>
          <a:lstStyle/>
          <a:p>
            <a:pPr marL="342900" indent="-342900" algn="l" rtl="0">
              <a:buFont typeface="Arial" panose="020B0604020202020204" pitchFamily="34" charset="0"/>
              <a:buChar char="•"/>
            </a:pPr>
            <a:r>
              <a:rPr lang="fr-FR" sz="1600">
                <a:solidFill>
                  <a:srgbClr val="000000"/>
                </a:solidFill>
              </a:rPr>
              <a:t>Cette vidéo présentera la création de sous-réseaux spécifiques aux besoins du réseau.</a:t>
            </a:r>
          </a:p>
        </p:txBody>
      </p:sp>
    </p:spTree>
    <p:extLst>
      <p:ext uri="{BB962C8B-B14F-4D97-AF65-F5344CB8AC3E}">
        <p14:creationId xmlns:p14="http://schemas.microsoft.com/office/powerpoint/2010/main" val="18574713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3"/>
          <p:cNvSpPr>
            <a:spLocks noGrp="1" noChangeArrowheads="1"/>
          </p:cNvSpPr>
          <p:nvPr>
            <p:ph type="title"/>
          </p:nvPr>
        </p:nvSpPr>
        <p:spPr/>
        <p:txBody>
          <a:bodyPr/>
          <a:lstStyle/>
          <a:p>
            <a:pPr rtl="0" eaLnBrk="1" hangingPunct="1"/>
            <a:r>
              <a:rPr lang="fr-FR"/>
              <a:t>Activités du mode physique du Packet Tracer :</a:t>
            </a:r>
          </a:p>
        </p:txBody>
      </p:sp>
      <p:sp>
        <p:nvSpPr>
          <p:cNvPr id="4" name="Rectangle 34">
            <a:extLst>
              <a:ext uri="{FF2B5EF4-FFF2-40B4-BE49-F238E27FC236}">
                <a16:creationId xmlns:a16="http://schemas.microsoft.com/office/drawing/2014/main" id="{08FDDB5E-A0F2-A445-A3E2-506D151576AB}"/>
              </a:ext>
            </a:extLst>
          </p:cNvPr>
          <p:cNvSpPr txBox="1">
            <a:spLocks noChangeArrowheads="1"/>
          </p:cNvSpPr>
          <p:nvPr/>
        </p:nvSpPr>
        <p:spPr bwMode="auto">
          <a:xfrm>
            <a:off x="132715" y="982690"/>
            <a:ext cx="8878570" cy="3643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rtl="0">
              <a:spcBef>
                <a:spcPct val="30000"/>
              </a:spcBef>
              <a:buFont typeface="Arial" panose="020B0604020202020204" pitchFamily="34" charset="0"/>
              <a:buChar char="•"/>
            </a:pPr>
            <a:r>
              <a:rPr lang="fr-FR"/>
              <a:t>Ces activités sont effectuées à l'aide du traceur de paquets en mode physique. </a:t>
            </a:r>
          </a:p>
          <a:p>
            <a:pPr rtl="0">
              <a:spcBef>
                <a:spcPct val="30000"/>
              </a:spcBef>
              <a:buFont typeface="Arial" panose="020B0604020202020204" pitchFamily="34" charset="0"/>
              <a:buChar char="•"/>
            </a:pPr>
            <a:r>
              <a:rPr lang="fr-FR"/>
              <a:t>Ils sont conçus pour émuler les travaux pratiques correspondants. </a:t>
            </a:r>
          </a:p>
          <a:p>
            <a:pPr rtl="0">
              <a:spcBef>
                <a:spcPct val="30000"/>
              </a:spcBef>
              <a:buFont typeface="Arial" panose="020B0604020202020204" pitchFamily="34" charset="0"/>
              <a:buChar char="•"/>
            </a:pPr>
            <a:r>
              <a:rPr lang="fr-FR"/>
              <a:t>Ils peuvent être utilisés à la place du laboratoire lorsque l'accès à l'équipement physique n'est pas possible. </a:t>
            </a:r>
          </a:p>
          <a:p>
            <a:pPr rtl="0">
              <a:spcBef>
                <a:spcPct val="30000"/>
              </a:spcBef>
              <a:buFont typeface="Arial" panose="020B0604020202020204" pitchFamily="34" charset="0"/>
              <a:buChar char="•"/>
            </a:pPr>
            <a:r>
              <a:rPr lang="fr-FR"/>
              <a:t>Souvent, ces activités n'ont pas le niveau d'échafaudages qui est présent dans les activités PT qui précèdent immédiatement ces activités.</a:t>
            </a:r>
          </a:p>
          <a:p>
            <a:pPr marL="0" indent="0">
              <a:spcBef>
                <a:spcPct val="30000"/>
              </a:spcBef>
              <a:buFont typeface="Wingdings" panose="05000000000000000000" pitchFamily="2" charset="2"/>
              <a:buNone/>
            </a:pPr>
            <a:endParaRPr lang="en-US" dirty="0"/>
          </a:p>
          <a:p>
            <a:pPr>
              <a:spcBef>
                <a:spcPct val="30000"/>
              </a:spcBef>
            </a:pPr>
            <a:endParaRPr lang="en-US" dirty="0"/>
          </a:p>
        </p:txBody>
      </p:sp>
    </p:spTree>
    <p:custDataLst>
      <p:tags r:id="rId1"/>
    </p:custDataLst>
    <p:extLst>
      <p:ext uri="{BB962C8B-B14F-4D97-AF65-F5344CB8AC3E}">
        <p14:creationId xmlns:p14="http://schemas.microsoft.com/office/powerpoint/2010/main" val="2278866781"/>
      </p:ext>
    </p:extLst>
  </p:cSld>
  <p:clrMapOvr>
    <a:masterClrMapping/>
  </p:clrMapOvr>
  <p:transition spd="slow">
    <p:wipe/>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2400"/>
              <a:t>Conservation des adresses IPv4</a:t>
            </a:r>
            <a:r>
              <a:rPr lang="fr-FR" sz="1600"/>
              <a:t>VLSM</a:t>
            </a:r>
            <a:br>
              <a:rPr lang="en-US" dirty="0"/>
            </a:br>
            <a:endParaRPr lang="en-US" dirty="0"/>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431971" y="855419"/>
            <a:ext cx="8280057" cy="1510709"/>
          </a:xfrm>
        </p:spPr>
        <p:txBody>
          <a:bodyPr/>
          <a:lstStyle/>
          <a:p>
            <a:pPr marL="0" indent="0" algn="l" rtl="0"/>
            <a:r>
              <a:rPr lang="fr-FR" sz="1600">
                <a:solidFill>
                  <a:srgbClr val="000000"/>
                </a:solidFill>
              </a:rPr>
              <a:t>Compte tenu de la topologie, 7 sous-réseaux sont nécessaires (c'est-à-dire quatre LAN et trois liaisons WAN) et le plus grand nombre d'hôtes se trouve dans le bureau D avec 28 hôtes.</a:t>
            </a:r>
          </a:p>
          <a:p>
            <a:pPr marL="342900" indent="-342900" algn="l">
              <a:buFont typeface="Arial" panose="020B0604020202020204" pitchFamily="34" charset="0"/>
              <a:buChar char="•"/>
            </a:pPr>
            <a:endParaRPr lang="en-US" sz="1600" dirty="0">
              <a:solidFill>
                <a:srgbClr val="000000"/>
              </a:solidFill>
            </a:endParaRPr>
          </a:p>
          <a:p>
            <a:pPr marL="342900" indent="-342900" algn="l" rtl="0">
              <a:buFont typeface="Arial" panose="020B0604020202020204" pitchFamily="34" charset="0"/>
              <a:buChar char="•"/>
            </a:pPr>
            <a:r>
              <a:rPr lang="fr-FR" sz="1600">
                <a:solidFill>
                  <a:srgbClr val="000000"/>
                </a:solidFill>
              </a:rPr>
              <a:t>Un masque /27 fournirait 8 sous-réseaux de 30 adresses IP hôtes et prendrait donc en charge cette topologie.</a:t>
            </a:r>
          </a:p>
          <a:p>
            <a:pPr marL="342900" indent="-342900" algn="l">
              <a:buFont typeface="Arial" panose="020B0604020202020204" pitchFamily="34" charset="0"/>
              <a:buChar char="•"/>
            </a:pPr>
            <a:endParaRPr lang="en-US" sz="1600" dirty="0">
              <a:solidFill>
                <a:srgbClr val="000000"/>
              </a:solidFill>
            </a:endParaRPr>
          </a:p>
          <a:p>
            <a:pPr marL="342900" indent="-342900" algn="l">
              <a:buFont typeface="Arial" panose="020B0604020202020204" pitchFamily="34" charset="0"/>
              <a:buChar char="•"/>
            </a:pPr>
            <a:endParaRPr lang="en-US" sz="1600" dirty="0">
              <a:solidFill>
                <a:srgbClr val="000000"/>
              </a:solidFill>
            </a:endParaRPr>
          </a:p>
          <a:p>
            <a:pPr marL="342900" indent="-342900" algn="l">
              <a:buFont typeface="Arial" panose="020B0604020202020204" pitchFamily="34" charset="0"/>
              <a:buChar char="•"/>
            </a:pPr>
            <a:endParaRPr lang="en-US" sz="1600" dirty="0">
              <a:solidFill>
                <a:srgbClr val="000000"/>
              </a:solidFill>
            </a:endParaRPr>
          </a:p>
        </p:txBody>
      </p:sp>
      <p:pic>
        <p:nvPicPr>
          <p:cNvPr id="2" name="Picture 1">
            <a:extLst>
              <a:ext uri="{FF2B5EF4-FFF2-40B4-BE49-F238E27FC236}">
                <a16:creationId xmlns:a16="http://schemas.microsoft.com/office/drawing/2014/main" id="{3D6B421B-63BE-47B3-B5D3-2A12580CC07D}"/>
              </a:ext>
            </a:extLst>
          </p:cNvPr>
          <p:cNvPicPr>
            <a:picLocks noChangeAspect="1"/>
          </p:cNvPicPr>
          <p:nvPr/>
        </p:nvPicPr>
        <p:blipFill>
          <a:blip r:embed="rId3"/>
          <a:stretch>
            <a:fillRect/>
          </a:stretch>
        </p:blipFill>
        <p:spPr>
          <a:xfrm>
            <a:off x="1730096" y="2771225"/>
            <a:ext cx="5683805" cy="1542972"/>
          </a:xfrm>
          <a:prstGeom prst="rect">
            <a:avLst/>
          </a:prstGeom>
        </p:spPr>
      </p:pic>
    </p:spTree>
    <p:extLst>
      <p:ext uri="{BB962C8B-B14F-4D97-AF65-F5344CB8AC3E}">
        <p14:creationId xmlns:p14="http://schemas.microsoft.com/office/powerpoint/2010/main" val="37742756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VLSM</a:t>
            </a:r>
            <a:br>
              <a:rPr lang="en-US" dirty="0"/>
            </a:br>
            <a:r>
              <a:rPr lang="fr-FR" sz="2400"/>
              <a:t>Conservation des adresses IPv4 (suite)</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431971" y="855419"/>
            <a:ext cx="6091377" cy="944845"/>
          </a:xfrm>
        </p:spPr>
        <p:txBody>
          <a:bodyPr/>
          <a:lstStyle/>
          <a:p>
            <a:pPr marL="0" indent="0" algn="l" rtl="0"/>
            <a:r>
              <a:rPr lang="fr-FR" sz="1600">
                <a:solidFill>
                  <a:srgbClr val="000000"/>
                </a:solidFill>
              </a:rPr>
              <a:t>Cependant, les liaisons WAN point à point nécessitent seulement deux adresses et gaspillent donc 28 adresses chacune pour un total de 84 adresses inutilisées.</a:t>
            </a:r>
          </a:p>
          <a:p>
            <a:pPr marL="342900" indent="-342900" algn="l">
              <a:buFont typeface="Arial" panose="020B0604020202020204" pitchFamily="34" charset="0"/>
              <a:buChar char="•"/>
            </a:pPr>
            <a:endParaRPr lang="en-US" sz="1600" dirty="0">
              <a:solidFill>
                <a:srgbClr val="000000"/>
              </a:solidFill>
            </a:endParaRPr>
          </a:p>
          <a:p>
            <a:pPr marL="342900" indent="-342900" algn="l">
              <a:buFont typeface="Arial" panose="020B0604020202020204" pitchFamily="34" charset="0"/>
              <a:buChar char="•"/>
            </a:pPr>
            <a:endParaRPr lang="en-US" sz="1600" dirty="0">
              <a:solidFill>
                <a:srgbClr val="000000"/>
              </a:solidFill>
            </a:endParaRPr>
          </a:p>
        </p:txBody>
      </p:sp>
      <p:pic>
        <p:nvPicPr>
          <p:cNvPr id="5" name="Picture 4">
            <a:extLst>
              <a:ext uri="{FF2B5EF4-FFF2-40B4-BE49-F238E27FC236}">
                <a16:creationId xmlns:a16="http://schemas.microsoft.com/office/drawing/2014/main" id="{3739215E-8970-45B2-8162-265CF46FAA0E}"/>
              </a:ext>
            </a:extLst>
          </p:cNvPr>
          <p:cNvPicPr>
            <a:picLocks noChangeAspect="1"/>
          </p:cNvPicPr>
          <p:nvPr/>
        </p:nvPicPr>
        <p:blipFill>
          <a:blip r:embed="rId3"/>
          <a:stretch>
            <a:fillRect/>
          </a:stretch>
        </p:blipFill>
        <p:spPr>
          <a:xfrm>
            <a:off x="6632093" y="731837"/>
            <a:ext cx="2221789" cy="944845"/>
          </a:xfrm>
          <a:prstGeom prst="rect">
            <a:avLst/>
          </a:prstGeom>
        </p:spPr>
      </p:pic>
      <p:pic>
        <p:nvPicPr>
          <p:cNvPr id="2" name="Picture 1">
            <a:extLst>
              <a:ext uri="{FF2B5EF4-FFF2-40B4-BE49-F238E27FC236}">
                <a16:creationId xmlns:a16="http://schemas.microsoft.com/office/drawing/2014/main" id="{3D6B421B-63BE-47B3-B5D3-2A12580CC07D}"/>
              </a:ext>
            </a:extLst>
          </p:cNvPr>
          <p:cNvPicPr>
            <a:picLocks noChangeAspect="1"/>
          </p:cNvPicPr>
          <p:nvPr/>
        </p:nvPicPr>
        <p:blipFill>
          <a:blip r:embed="rId4"/>
          <a:stretch>
            <a:fillRect/>
          </a:stretch>
        </p:blipFill>
        <p:spPr>
          <a:xfrm>
            <a:off x="1730097" y="1800264"/>
            <a:ext cx="5683805" cy="1542972"/>
          </a:xfrm>
          <a:prstGeom prst="rect">
            <a:avLst/>
          </a:prstGeom>
        </p:spPr>
      </p:pic>
      <p:sp>
        <p:nvSpPr>
          <p:cNvPr id="6" name="Content Placeholder 3">
            <a:extLst>
              <a:ext uri="{FF2B5EF4-FFF2-40B4-BE49-F238E27FC236}">
                <a16:creationId xmlns:a16="http://schemas.microsoft.com/office/drawing/2014/main" id="{C9D0A209-0C20-474A-8988-82BCE662C636}"/>
              </a:ext>
            </a:extLst>
          </p:cNvPr>
          <p:cNvSpPr txBox="1">
            <a:spLocks/>
          </p:cNvSpPr>
          <p:nvPr/>
        </p:nvSpPr>
        <p:spPr>
          <a:xfrm>
            <a:off x="431971" y="3343237"/>
            <a:ext cx="8280058" cy="1304964"/>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lang="en-US" sz="2000" b="0" i="0" kern="1200" baseline="0">
                <a:solidFill>
                  <a:schemeClr val="bg1"/>
                </a:solidFill>
                <a:latin typeface="+mn-lt"/>
                <a:ea typeface="ＭＳ Ｐゴシック" charset="0"/>
                <a:cs typeface="CiscoSans ExtraLight"/>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342900" indent="-342900" algn="l" rtl="0">
              <a:buFont typeface="Arial" panose="020B0604020202020204" pitchFamily="34" charset="0"/>
              <a:buChar char="•"/>
            </a:pPr>
            <a:r>
              <a:rPr lang="fr-FR" sz="1600">
                <a:solidFill>
                  <a:srgbClr val="000000"/>
                </a:solidFill>
              </a:rPr>
              <a:t>L'application d'un schéma de création de sous-réseaux classique à un scénario n'est pas très efficace.</a:t>
            </a:r>
          </a:p>
          <a:p>
            <a:pPr marL="342900" indent="-342900" algn="l">
              <a:buFont typeface="Arial" panose="020B0604020202020204" pitchFamily="34" charset="0"/>
              <a:buChar char="•"/>
            </a:pPr>
            <a:endParaRPr lang="en-CA" sz="1600" dirty="0">
              <a:solidFill>
                <a:srgbClr val="000000"/>
              </a:solidFill>
            </a:endParaRPr>
          </a:p>
          <a:p>
            <a:pPr marL="342900" indent="-342900" algn="l" rtl="0">
              <a:buFont typeface="Arial" panose="020B0604020202020204" pitchFamily="34" charset="0"/>
              <a:buChar char="•"/>
            </a:pPr>
            <a:r>
              <a:rPr lang="fr-FR" sz="1600">
                <a:solidFill>
                  <a:srgbClr val="000000"/>
                </a:solidFill>
              </a:rPr>
              <a:t>VLSM a été développé pour éviter le gaspillage d'adresses en nous permettant de segmenter un réseau en sous-réseau.</a:t>
            </a:r>
          </a:p>
        </p:txBody>
      </p:sp>
    </p:spTree>
    <p:extLst>
      <p:ext uri="{BB962C8B-B14F-4D97-AF65-F5344CB8AC3E}">
        <p14:creationId xmlns:p14="http://schemas.microsoft.com/office/powerpoint/2010/main" val="20171261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VLSM</a:t>
            </a:r>
            <a:br>
              <a:rPr lang="en-US" dirty="0"/>
            </a:br>
            <a:r>
              <a:rPr lang="fr-FR" sz="2400"/>
              <a:t>VLSM</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215154" y="855420"/>
            <a:ext cx="5519249" cy="2411390"/>
          </a:xfrm>
        </p:spPr>
        <p:txBody>
          <a:bodyPr/>
          <a:lstStyle/>
          <a:p>
            <a:pPr marL="342900" indent="-342900" algn="l" rtl="0">
              <a:buFont typeface="Arial" panose="020B0604020202020204" pitchFamily="34" charset="0"/>
              <a:buChar char="•"/>
            </a:pPr>
            <a:r>
              <a:rPr lang="fr-FR" sz="1600">
                <a:solidFill>
                  <a:srgbClr val="000000"/>
                </a:solidFill>
              </a:rPr>
              <a:t>Le côté gauche affiche le schéma de sous-réseau traditionnel (c'est-à-dire le même masque de sous-réseau) tandis que le côté droit illustre comment le VLSM peut être utilisé pour segmenter un réseau en sous-réseau et diviser le dernier sous-réseau en huit /30 sous-réseaux.</a:t>
            </a:r>
          </a:p>
          <a:p>
            <a:pPr marL="342900" indent="-342900" algn="l">
              <a:buFont typeface="Arial" panose="020B0604020202020204" pitchFamily="34" charset="0"/>
              <a:buChar char="•"/>
            </a:pPr>
            <a:endParaRPr lang="en-CA" sz="1600" dirty="0">
              <a:solidFill>
                <a:srgbClr val="000000"/>
              </a:solidFill>
            </a:endParaRPr>
          </a:p>
          <a:p>
            <a:pPr marL="342900" indent="-342900" algn="l" rtl="0">
              <a:buFont typeface="Arial" panose="020B0604020202020204" pitchFamily="34" charset="0"/>
              <a:buChar char="•"/>
            </a:pPr>
            <a:r>
              <a:rPr lang="fr-FR" sz="1600">
                <a:solidFill>
                  <a:srgbClr val="000000"/>
                </a:solidFill>
              </a:rPr>
              <a:t>Lorsque vous utilisez le VLSM, commencez toujours par vous assurer que les exigences en matière d'hôte du plus grand sous-réseau sont atteintes, puis continuez la segmentation de reseau jusqu'à ce que les exigences d'hôte du plus petit sous-réseau soient atteintes.</a:t>
            </a:r>
          </a:p>
          <a:p>
            <a:pPr marL="342900" indent="-342900" algn="l">
              <a:buFont typeface="Arial" panose="020B0604020202020204" pitchFamily="34" charset="0"/>
              <a:buChar char="•"/>
            </a:pPr>
            <a:endParaRPr lang="en-CA" sz="1600" dirty="0">
              <a:solidFill>
                <a:srgbClr val="000000"/>
              </a:solidFill>
            </a:endParaRPr>
          </a:p>
          <a:p>
            <a:pPr marL="342900" indent="-342900" algn="l" rtl="0">
              <a:buFont typeface="Arial" panose="020B0604020202020204" pitchFamily="34" charset="0"/>
              <a:buChar char="•"/>
            </a:pPr>
            <a:r>
              <a:rPr lang="fr-FR" sz="1600">
                <a:solidFill>
                  <a:srgbClr val="000000"/>
                </a:solidFill>
              </a:rPr>
              <a:t>La topologie ainsi obtenue grâce à l'application de VLSM.</a:t>
            </a:r>
          </a:p>
        </p:txBody>
      </p:sp>
      <p:pic>
        <p:nvPicPr>
          <p:cNvPr id="9" name="Picture 8">
            <a:extLst>
              <a:ext uri="{FF2B5EF4-FFF2-40B4-BE49-F238E27FC236}">
                <a16:creationId xmlns:a16="http://schemas.microsoft.com/office/drawing/2014/main" id="{1C165FDB-636B-41FC-BD50-01D67FA8F4AC}"/>
              </a:ext>
            </a:extLst>
          </p:cNvPr>
          <p:cNvPicPr>
            <a:picLocks noChangeAspect="1"/>
          </p:cNvPicPr>
          <p:nvPr/>
        </p:nvPicPr>
        <p:blipFill>
          <a:blip r:embed="rId3"/>
          <a:stretch>
            <a:fillRect/>
          </a:stretch>
        </p:blipFill>
        <p:spPr>
          <a:xfrm>
            <a:off x="5884531" y="941078"/>
            <a:ext cx="3199159" cy="1960964"/>
          </a:xfrm>
          <a:prstGeom prst="rect">
            <a:avLst/>
          </a:prstGeom>
        </p:spPr>
      </p:pic>
      <p:pic>
        <p:nvPicPr>
          <p:cNvPr id="8" name="Picture 7">
            <a:extLst>
              <a:ext uri="{FF2B5EF4-FFF2-40B4-BE49-F238E27FC236}">
                <a16:creationId xmlns:a16="http://schemas.microsoft.com/office/drawing/2014/main" id="{7745AD4C-7A7F-4FE5-B2F2-0DE8D4398B37}"/>
              </a:ext>
            </a:extLst>
          </p:cNvPr>
          <p:cNvPicPr>
            <a:picLocks noChangeAspect="1"/>
          </p:cNvPicPr>
          <p:nvPr/>
        </p:nvPicPr>
        <p:blipFill>
          <a:blip r:embed="rId4"/>
          <a:stretch>
            <a:fillRect/>
          </a:stretch>
        </p:blipFill>
        <p:spPr>
          <a:xfrm>
            <a:off x="4632308" y="3313944"/>
            <a:ext cx="4484235" cy="1438970"/>
          </a:xfrm>
          <a:prstGeom prst="rect">
            <a:avLst/>
          </a:prstGeom>
        </p:spPr>
      </p:pic>
    </p:spTree>
    <p:extLst>
      <p:ext uri="{BB962C8B-B14F-4D97-AF65-F5344CB8AC3E}">
        <p14:creationId xmlns:p14="http://schemas.microsoft.com/office/powerpoint/2010/main" val="3108651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VLSM</a:t>
            </a:r>
            <a:br>
              <a:rPr lang="en-US" dirty="0"/>
            </a:br>
            <a:r>
              <a:rPr lang="fr-FR" sz="2400"/>
              <a:t>Attribution d'adresse de topologie VLSM</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431971" y="855419"/>
            <a:ext cx="8280057" cy="788446"/>
          </a:xfrm>
        </p:spPr>
        <p:txBody>
          <a:bodyPr/>
          <a:lstStyle/>
          <a:p>
            <a:pPr marL="342900" indent="-342900" algn="l" rtl="0">
              <a:buFont typeface="Arial" panose="020B0604020202020204" pitchFamily="34" charset="0"/>
              <a:buChar char="•"/>
            </a:pPr>
            <a:r>
              <a:rPr lang="fr-FR" sz="1600">
                <a:solidFill>
                  <a:srgbClr val="000000"/>
                </a:solidFill>
              </a:rPr>
              <a:t>Grâce aux sous-réseaux VLSM, les réseaux LAN et les routeurs peuvent être traités sans gaspillage inutile, comme indiqué dans le diagramme de topologie logique.</a:t>
            </a:r>
          </a:p>
          <a:p>
            <a:pPr marL="342900" indent="-342900" algn="l">
              <a:buFont typeface="Arial" panose="020B0604020202020204" pitchFamily="34" charset="0"/>
              <a:buChar char="•"/>
            </a:pPr>
            <a:endParaRPr lang="en-CA" sz="1600" dirty="0">
              <a:solidFill>
                <a:srgbClr val="000000"/>
              </a:solidFill>
            </a:endParaRPr>
          </a:p>
        </p:txBody>
      </p:sp>
      <p:pic>
        <p:nvPicPr>
          <p:cNvPr id="2" name="Picture 1">
            <a:extLst>
              <a:ext uri="{FF2B5EF4-FFF2-40B4-BE49-F238E27FC236}">
                <a16:creationId xmlns:a16="http://schemas.microsoft.com/office/drawing/2014/main" id="{682F67DF-F387-422D-A1F1-5FB6AE72223B}"/>
              </a:ext>
            </a:extLst>
          </p:cNvPr>
          <p:cNvPicPr>
            <a:picLocks noChangeAspect="1"/>
          </p:cNvPicPr>
          <p:nvPr/>
        </p:nvPicPr>
        <p:blipFill>
          <a:blip r:embed="rId3"/>
          <a:stretch>
            <a:fillRect/>
          </a:stretch>
        </p:blipFill>
        <p:spPr>
          <a:xfrm>
            <a:off x="984799" y="1700427"/>
            <a:ext cx="7174401" cy="2753604"/>
          </a:xfrm>
          <a:prstGeom prst="rect">
            <a:avLst/>
          </a:prstGeom>
        </p:spPr>
      </p:pic>
    </p:spTree>
    <p:extLst>
      <p:ext uri="{BB962C8B-B14F-4D97-AF65-F5344CB8AC3E}">
        <p14:creationId xmlns:p14="http://schemas.microsoft.com/office/powerpoint/2010/main" val="1097214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pPr rtl="0"/>
            <a:r>
              <a:rPr lang="fr-FR">
                <a:solidFill>
                  <a:schemeClr val="accent5">
                    <a:lumMod val="40000"/>
                    <a:lumOff val="60000"/>
                  </a:schemeClr>
                </a:solidFill>
              </a:rPr>
              <a:t>11.9 La conception structurée</a:t>
            </a:r>
            <a:br>
              <a:rPr lang="en-CA" dirty="0">
                <a:solidFill>
                  <a:schemeClr val="accent5">
                    <a:lumMod val="40000"/>
                    <a:lumOff val="60000"/>
                  </a:schemeClr>
                </a:solidFill>
              </a:rPr>
            </a:br>
            <a:endParaRPr lang="en-CA" dirty="0">
              <a:solidFill>
                <a:schemeClr val="accent5">
                  <a:lumMod val="40000"/>
                  <a:lumOff val="60000"/>
                </a:schemeClr>
              </a:solidFill>
            </a:endParaRPr>
          </a:p>
        </p:txBody>
      </p:sp>
    </p:spTree>
    <p:custDataLst>
      <p:tags r:id="rId1"/>
    </p:custDataLst>
    <p:extLst>
      <p:ext uri="{BB962C8B-B14F-4D97-AF65-F5344CB8AC3E}">
        <p14:creationId xmlns:p14="http://schemas.microsoft.com/office/powerpoint/2010/main" val="3214535095"/>
      </p:ext>
    </p:extLst>
  </p:cSld>
  <p:clrMapOvr>
    <a:masterClrMapping/>
  </p:clrMapOvr>
  <p:transition spd="slow">
    <p:wipe/>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La conception structurée </a:t>
            </a:r>
            <a:br>
              <a:rPr lang="en-US" dirty="0"/>
            </a:br>
            <a:r>
              <a:rPr lang="fr-FR" sz="2400"/>
              <a:t>Planification de l'adressage réseau</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431971" y="855419"/>
            <a:ext cx="8280057" cy="3073946"/>
          </a:xfrm>
        </p:spPr>
        <p:txBody>
          <a:bodyPr/>
          <a:lstStyle/>
          <a:p>
            <a:pPr marL="0" indent="0" algn="l" rtl="0"/>
            <a:r>
              <a:rPr lang="fr-FR" sz="1600">
                <a:solidFill>
                  <a:srgbClr val="000000"/>
                </a:solidFill>
              </a:rPr>
              <a:t>La planification des sous-réseaux nécessite de développer une solution évolutive pour un réseau d'entreprise. </a:t>
            </a:r>
          </a:p>
          <a:p>
            <a:pPr marL="342900" indent="-342900" algn="l" rtl="0">
              <a:buFont typeface="Arial" panose="020B0604020202020204" pitchFamily="34" charset="0"/>
              <a:buChar char="•"/>
            </a:pPr>
            <a:r>
              <a:rPr lang="fr-FR" sz="1400">
                <a:solidFill>
                  <a:srgbClr val="000000"/>
                </a:solidFill>
              </a:rPr>
              <a:t>Pour élaborer un schéma d'adressage IPv4 à l'échelle du réseau, vous devez savoir combien de sous-réseaux sont nécessaires, combien d'hôtes particulier un sous-réseau requiert, quels périphériques font partie du sous-réseau, quelles parties de votre réseau utilisent des adresses privées et lesquelles utilisent des adresses publiques, et bien d'autres facteurs déterminants. </a:t>
            </a:r>
          </a:p>
          <a:p>
            <a:pPr marL="342900" indent="-342900" algn="l">
              <a:buFont typeface="Arial" panose="020B0604020202020204" pitchFamily="34" charset="0"/>
              <a:buChar char="•"/>
            </a:pPr>
            <a:endParaRPr lang="en-CA" sz="1400" dirty="0">
              <a:solidFill>
                <a:srgbClr val="000000"/>
              </a:solidFill>
            </a:endParaRPr>
          </a:p>
          <a:p>
            <a:pPr marL="0" indent="0" algn="l" rtl="0"/>
            <a:r>
              <a:rPr lang="fr-FR" sz="1600">
                <a:solidFill>
                  <a:srgbClr val="000000"/>
                </a:solidFill>
              </a:rPr>
              <a:t>Observez les besoins de l'entreprise en termes d'utilisation du réseau et la structure appropriée des sous-réseaux. </a:t>
            </a:r>
          </a:p>
          <a:p>
            <a:pPr marL="342900" indent="-342900" algn="l" rtl="0">
              <a:buFont typeface="Arial" panose="020B0604020202020204" pitchFamily="34" charset="0"/>
              <a:buChar char="•"/>
            </a:pPr>
            <a:r>
              <a:rPr lang="fr-FR" sz="1400">
                <a:solidFill>
                  <a:srgbClr val="000000"/>
                </a:solidFill>
              </a:rPr>
              <a:t>Effectuer une étude des besoins du réseau en examinant l'ensemble du réseau afin de déterminer comment chaque zone sera segmentée. </a:t>
            </a:r>
          </a:p>
          <a:p>
            <a:pPr marL="342900" indent="-342900" algn="l" rtl="0">
              <a:buFont typeface="Arial" panose="020B0604020202020204" pitchFamily="34" charset="0"/>
              <a:buChar char="•"/>
            </a:pPr>
            <a:r>
              <a:rPr lang="fr-FR" sz="1400">
                <a:solidFill>
                  <a:srgbClr val="000000"/>
                </a:solidFill>
              </a:rPr>
              <a:t>Déterminez le nombre des sous-réseaux d'hôte disponibles et le nombre de sous-réseaux nécessaires. </a:t>
            </a:r>
          </a:p>
          <a:p>
            <a:pPr marL="342900" indent="-342900" algn="l" rtl="0">
              <a:buFont typeface="Arial" panose="020B0604020202020204" pitchFamily="34" charset="0"/>
              <a:buChar char="•"/>
            </a:pPr>
            <a:r>
              <a:rPr lang="fr-FR" sz="1400">
                <a:solidFill>
                  <a:srgbClr val="000000"/>
                </a:solidFill>
              </a:rPr>
              <a:t>Déterminez les pools d'adresses DHCP et les pools VLAN de couche 2.</a:t>
            </a:r>
          </a:p>
        </p:txBody>
      </p:sp>
    </p:spTree>
    <p:extLst>
      <p:ext uri="{BB962C8B-B14F-4D97-AF65-F5344CB8AC3E}">
        <p14:creationId xmlns:p14="http://schemas.microsoft.com/office/powerpoint/2010/main" val="26744755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Conception structurée</a:t>
            </a:r>
            <a:br>
              <a:rPr lang="en-US" dirty="0"/>
            </a:br>
            <a:r>
              <a:rPr lang="fr-FR" sz="2400"/>
              <a:t>Attribution d'adresse de périphérique</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431971" y="855419"/>
            <a:ext cx="8280057" cy="3073946"/>
          </a:xfrm>
        </p:spPr>
        <p:txBody>
          <a:bodyPr/>
          <a:lstStyle/>
          <a:p>
            <a:pPr marL="0" indent="0" algn="l" rtl="0"/>
            <a:r>
              <a:rPr lang="fr-FR" sz="1600">
                <a:solidFill>
                  <a:srgbClr val="000000"/>
                </a:solidFill>
              </a:rPr>
              <a:t>Dans un réseau, il existe différents types d'appareils nécessitant des adresses:</a:t>
            </a:r>
          </a:p>
          <a:p>
            <a:pPr marL="342900" indent="-342900" algn="l" rtl="0">
              <a:buFont typeface="Arial" panose="020B0604020202020204" pitchFamily="34" charset="0"/>
              <a:buChar char="•"/>
            </a:pPr>
            <a:r>
              <a:rPr lang="fr-FR" sz="1400" b="1">
                <a:solidFill>
                  <a:srgbClr val="000000"/>
                </a:solidFill>
              </a:rPr>
              <a:t>Clients des utilisateurs finaux </a:t>
            </a:r>
            <a:r>
              <a:rPr lang="fr-FR" sz="1400">
                <a:solidFill>
                  <a:srgbClr val="000000"/>
                </a:solidFill>
              </a:rPr>
              <a:t>- La plupart utilisent DHCP pour réduire les erreurs et la charge pesant sur le personnel de support réseau. Les clients IPv6 peuvent obtenir des informations d'adressage avec DHCPv6 ou SLAAC.</a:t>
            </a:r>
          </a:p>
          <a:p>
            <a:pPr marL="342900" indent="-342900" algn="l" rtl="0">
              <a:buFont typeface="Arial" panose="020B0604020202020204" pitchFamily="34" charset="0"/>
              <a:buChar char="•"/>
            </a:pPr>
            <a:r>
              <a:rPr lang="fr-FR" sz="1400" b="1">
                <a:solidFill>
                  <a:srgbClr val="000000"/>
                </a:solidFill>
              </a:rPr>
              <a:t>Les serveurs et les périphériques </a:t>
            </a:r>
            <a:r>
              <a:rPr lang="fr-FR" sz="1400">
                <a:solidFill>
                  <a:srgbClr val="000000"/>
                </a:solidFill>
              </a:rPr>
              <a:t>doivent avoir une adresse IP statique prévisible.</a:t>
            </a:r>
            <a:r>
              <a:rPr lang="fr-FR" sz="1400" b="1">
                <a:solidFill>
                  <a:srgbClr val="000000"/>
                </a:solidFill>
              </a:rPr>
              <a:t> </a:t>
            </a:r>
          </a:p>
          <a:p>
            <a:pPr marL="342900" indent="-342900" algn="l" rtl="0">
              <a:buFont typeface="Arial" panose="020B0604020202020204" pitchFamily="34" charset="0"/>
              <a:buChar char="•"/>
            </a:pPr>
            <a:r>
              <a:rPr lang="fr-FR" sz="1400" b="1">
                <a:solidFill>
                  <a:srgbClr val="000000"/>
                </a:solidFill>
              </a:rPr>
              <a:t>Serveurs accessibles à partir l'internet </a:t>
            </a:r>
            <a:r>
              <a:rPr lang="fr-FR" sz="1400">
                <a:solidFill>
                  <a:srgbClr val="000000"/>
                </a:solidFill>
              </a:rPr>
              <a:t>— Les serveurs doivent avoir une adresse IPv4 publique, le plus souvent accessible via NAT.</a:t>
            </a:r>
            <a:r>
              <a:rPr lang="fr-FR" sz="1400" b="1">
                <a:solidFill>
                  <a:srgbClr val="000000"/>
                </a:solidFill>
              </a:rPr>
              <a:t> </a:t>
            </a:r>
          </a:p>
          <a:p>
            <a:pPr marL="342900" indent="-342900" algn="l" rtl="0">
              <a:buFont typeface="Arial" panose="020B0604020202020204" pitchFamily="34" charset="0"/>
              <a:buChar char="•"/>
            </a:pPr>
            <a:r>
              <a:rPr lang="fr-FR" sz="1400" b="1">
                <a:solidFill>
                  <a:srgbClr val="000000"/>
                </a:solidFill>
              </a:rPr>
              <a:t>Les périphériques intermédiaires </a:t>
            </a:r>
            <a:r>
              <a:rPr lang="fr-FR" sz="1400">
                <a:solidFill>
                  <a:srgbClr val="000000"/>
                </a:solidFill>
              </a:rPr>
              <a:t>– Des adresses sont attribuées à ces périphériques pour la gestion, la surveillance et la sécurité du réseau.</a:t>
            </a:r>
            <a:r>
              <a:rPr lang="fr-FR" sz="1400" b="1">
                <a:solidFill>
                  <a:srgbClr val="000000"/>
                </a:solidFill>
              </a:rPr>
              <a:t> </a:t>
            </a:r>
          </a:p>
          <a:p>
            <a:pPr marL="342900" indent="-342900" algn="l" rtl="0">
              <a:buFont typeface="Arial" panose="020B0604020202020204" pitchFamily="34" charset="0"/>
              <a:buChar char="•"/>
            </a:pPr>
            <a:r>
              <a:rPr lang="fr-FR" sz="1400" b="1">
                <a:solidFill>
                  <a:srgbClr val="000000"/>
                </a:solidFill>
              </a:rPr>
              <a:t>Passerelle</a:t>
            </a:r>
            <a:r>
              <a:rPr lang="fr-FR" sz="1400">
                <a:solidFill>
                  <a:srgbClr val="000000"/>
                </a:solidFill>
              </a:rPr>
              <a:t> : les routeurs et les périphériques de pare-feu sont une passerelle pour les hôtes de ce réseau. </a:t>
            </a:r>
          </a:p>
          <a:p>
            <a:pPr marL="342900" indent="-342900" algn="l">
              <a:buFont typeface="Arial" panose="020B0604020202020204" pitchFamily="34" charset="0"/>
              <a:buChar char="•"/>
            </a:pPr>
            <a:endParaRPr lang="en-CA" sz="1600" dirty="0">
              <a:solidFill>
                <a:srgbClr val="000000"/>
              </a:solidFill>
            </a:endParaRPr>
          </a:p>
          <a:p>
            <a:pPr marL="0" indent="0" algn="l" rtl="0"/>
            <a:r>
              <a:rPr lang="fr-FR" sz="1600">
                <a:solidFill>
                  <a:srgbClr val="000000"/>
                </a:solidFill>
              </a:rPr>
              <a:t>Lors du développement d'un schéma d'adressage IP, il est généralement recommandé que vous définissiez un modèle d'attribution des adresses pour chaque type de périphérique. </a:t>
            </a:r>
          </a:p>
        </p:txBody>
      </p:sp>
    </p:spTree>
    <p:extLst>
      <p:ext uri="{BB962C8B-B14F-4D97-AF65-F5344CB8AC3E}">
        <p14:creationId xmlns:p14="http://schemas.microsoft.com/office/powerpoint/2010/main" val="5103279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Conception structurée</a:t>
            </a:r>
            <a:br>
              <a:rPr lang="en-US" dirty="0"/>
            </a:br>
            <a:r>
              <a:rPr lang="fr-FR" sz="2400"/>
              <a:t>Packet Tracer - Pratique de conception et mise en œuvre d'un système d'adressage avec des VLSM</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431971" y="855419"/>
            <a:ext cx="8280057" cy="3073946"/>
          </a:xfrm>
        </p:spPr>
        <p:txBody>
          <a:bodyPr/>
          <a:lstStyle/>
          <a:p>
            <a:pPr marL="0" indent="0" algn="l" rtl="0">
              <a:spcBef>
                <a:spcPts val="0"/>
              </a:spcBef>
            </a:pPr>
            <a:r>
              <a:rPr lang="fr-FR" sz="1600">
                <a:solidFill>
                  <a:srgbClr val="000000"/>
                </a:solidFill>
              </a:rPr>
              <a:t>Dans le cadre de ce Packet Tracer, vous ferez ce qui suit :</a:t>
            </a:r>
          </a:p>
          <a:p>
            <a:pPr marL="0" indent="0" algn="l">
              <a:spcBef>
                <a:spcPts val="0"/>
              </a:spcBef>
            </a:pPr>
            <a:endParaRPr lang="en-US" sz="1600" dirty="0">
              <a:solidFill>
                <a:srgbClr val="000000"/>
              </a:solidFill>
            </a:endParaRPr>
          </a:p>
          <a:p>
            <a:pPr marL="285750" indent="-285750" algn="l" defTabSz="684213" rtl="0" fontAlgn="base">
              <a:spcBef>
                <a:spcPts val="600"/>
              </a:spcBef>
              <a:spcAft>
                <a:spcPts val="600"/>
              </a:spcAft>
              <a:buClr>
                <a:schemeClr val="tx2"/>
              </a:buClr>
              <a:buSzPct val="90000"/>
              <a:buFont typeface="Arial" panose="020B0604020202020204" pitchFamily="34" charset="0"/>
              <a:buChar char="•"/>
            </a:pPr>
            <a:r>
              <a:rPr lang="fr-FR" sz="1600">
                <a:solidFill>
                  <a:srgbClr val="000000"/>
                </a:solidFill>
              </a:rPr>
              <a:t>Étudier les besoins du réseau</a:t>
            </a:r>
          </a:p>
          <a:p>
            <a:pPr marL="285750" indent="-285750" algn="l" defTabSz="684213" rtl="0" fontAlgn="base">
              <a:spcBef>
                <a:spcPts val="600"/>
              </a:spcBef>
              <a:spcAft>
                <a:spcPts val="600"/>
              </a:spcAft>
              <a:buClr>
                <a:schemeClr val="tx2"/>
              </a:buClr>
              <a:buSzPct val="90000"/>
              <a:buFont typeface="Arial" panose="020B0604020202020204" pitchFamily="34" charset="0"/>
              <a:buChar char="•"/>
            </a:pPr>
            <a:r>
              <a:rPr lang="fr-FR" sz="1600">
                <a:solidFill>
                  <a:srgbClr val="000000"/>
                </a:solidFill>
              </a:rPr>
              <a:t>Concevoir le schéma d'adressage VLSM</a:t>
            </a:r>
          </a:p>
          <a:p>
            <a:pPr marL="285750" indent="-285750" algn="l" defTabSz="684213" rtl="0" fontAlgn="base">
              <a:spcBef>
                <a:spcPts val="600"/>
              </a:spcBef>
              <a:spcAft>
                <a:spcPts val="600"/>
              </a:spcAft>
              <a:buClr>
                <a:schemeClr val="tx2"/>
              </a:buClr>
              <a:buSzPct val="90000"/>
              <a:buFont typeface="Arial" panose="020B0604020202020204" pitchFamily="34" charset="0"/>
              <a:buChar char="•"/>
            </a:pPr>
            <a:r>
              <a:rPr lang="fr-FR" sz="1600">
                <a:solidFill>
                  <a:srgbClr val="000000"/>
                </a:solidFill>
              </a:rPr>
              <a:t>Attribuer des adresses IP aux périphériques et vérifier la connectivité</a:t>
            </a:r>
          </a:p>
          <a:p>
            <a:pPr marL="342900" indent="-342900" algn="l">
              <a:buFont typeface="Arial" panose="020B0604020202020204" pitchFamily="34" charset="0"/>
              <a:buChar char="•"/>
            </a:pPr>
            <a:endParaRPr lang="en-CA" sz="1600" dirty="0">
              <a:solidFill>
                <a:srgbClr val="000000"/>
              </a:solidFill>
            </a:endParaRPr>
          </a:p>
        </p:txBody>
      </p:sp>
    </p:spTree>
    <p:extLst>
      <p:ext uri="{BB962C8B-B14F-4D97-AF65-F5344CB8AC3E}">
        <p14:creationId xmlns:p14="http://schemas.microsoft.com/office/powerpoint/2010/main" val="31865863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47520"/>
            <a:ext cx="8280314" cy="970280"/>
          </a:xfrm>
        </p:spPr>
        <p:txBody>
          <a:bodyPr/>
          <a:lstStyle/>
          <a:p>
            <a:pPr rtl="0"/>
            <a:r>
              <a:rPr lang="fr-FR">
                <a:solidFill>
                  <a:schemeClr val="accent5">
                    <a:lumMod val="40000"/>
                    <a:lumOff val="60000"/>
                  </a:schemeClr>
                </a:solidFill>
              </a:rPr>
              <a:t>11.10 Module pratique et questionnaire</a:t>
            </a:r>
          </a:p>
        </p:txBody>
      </p:sp>
    </p:spTree>
    <p:custDataLst>
      <p:tags r:id="rId1"/>
    </p:custDataLst>
    <p:extLst>
      <p:ext uri="{BB962C8B-B14F-4D97-AF65-F5344CB8AC3E}">
        <p14:creationId xmlns:p14="http://schemas.microsoft.com/office/powerpoint/2010/main" val="410599242"/>
      </p:ext>
    </p:extLst>
  </p:cSld>
  <p:clrMapOvr>
    <a:masterClrMapping/>
  </p:clrMapOvr>
  <p:transition spd="slow">
    <p:wipe/>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9144000" cy="731837"/>
          </a:xfrm>
        </p:spPr>
        <p:txBody>
          <a:bodyPr/>
          <a:lstStyle/>
          <a:p>
            <a:pPr rtl="0"/>
            <a:r>
              <a:rPr lang="fr-FR" sz="1600"/>
              <a:t>La conception structurée</a:t>
            </a:r>
            <a:br>
              <a:rPr lang="en-US" dirty="0"/>
            </a:br>
            <a:r>
              <a:rPr lang="fr-FR" sz="2300"/>
              <a:t>Packet Tracer - Conception et mise en œuvre d'un schéma d'adressage VLSM</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431971" y="855419"/>
            <a:ext cx="8280057" cy="3073946"/>
          </a:xfrm>
        </p:spPr>
        <p:txBody>
          <a:bodyPr/>
          <a:lstStyle/>
          <a:p>
            <a:pPr marL="0" indent="0" algn="l" rtl="0">
              <a:spcBef>
                <a:spcPts val="0"/>
              </a:spcBef>
            </a:pPr>
            <a:r>
              <a:rPr lang="fr-FR" sz="1600">
                <a:solidFill>
                  <a:srgbClr val="000000"/>
                </a:solidFill>
              </a:rPr>
              <a:t>Dans le cadre de ce Packet Tracer, vous ferez ce qui suit :</a:t>
            </a:r>
          </a:p>
          <a:p>
            <a:pPr marL="0" indent="0" algn="l">
              <a:spcBef>
                <a:spcPts val="0"/>
              </a:spcBef>
            </a:pPr>
            <a:endParaRPr lang="en-US" sz="1600" dirty="0">
              <a:solidFill>
                <a:srgbClr val="000000"/>
              </a:solidFill>
            </a:endParaRPr>
          </a:p>
          <a:p>
            <a:pPr marL="285750" indent="-285750" algn="l" defTabSz="684213" rtl="0" fontAlgn="base">
              <a:spcBef>
                <a:spcPts val="600"/>
              </a:spcBef>
              <a:spcAft>
                <a:spcPts val="600"/>
              </a:spcAft>
              <a:buClr>
                <a:schemeClr val="tx2"/>
              </a:buClr>
              <a:buSzPct val="90000"/>
              <a:buFont typeface="Arial" panose="020B0604020202020204" pitchFamily="34" charset="0"/>
              <a:buChar char="•"/>
            </a:pPr>
            <a:r>
              <a:rPr lang="fr-FR" sz="1600">
                <a:solidFill>
                  <a:srgbClr val="000000"/>
                </a:solidFill>
              </a:rPr>
              <a:t>Concevoir un schéma d'adressage IP VLSM compte tenu des exigences</a:t>
            </a:r>
          </a:p>
          <a:p>
            <a:pPr marL="285750" indent="-285750" algn="l" defTabSz="684213" rtl="0" fontAlgn="base">
              <a:spcBef>
                <a:spcPts val="600"/>
              </a:spcBef>
              <a:spcAft>
                <a:spcPts val="600"/>
              </a:spcAft>
              <a:buClr>
                <a:schemeClr val="tx2"/>
              </a:buClr>
              <a:buSzPct val="90000"/>
              <a:buFont typeface="Arial" panose="020B0604020202020204" pitchFamily="34" charset="0"/>
              <a:buChar char="•"/>
            </a:pPr>
            <a:r>
              <a:rPr lang="fr-FR" sz="1600">
                <a:solidFill>
                  <a:srgbClr val="000000"/>
                </a:solidFill>
              </a:rPr>
              <a:t>Configurer l'adressage sur les périphériques réseau et les hôtes</a:t>
            </a:r>
          </a:p>
          <a:p>
            <a:pPr marL="285750" indent="-285750" algn="l" defTabSz="684213" rtl="0" fontAlgn="base">
              <a:spcBef>
                <a:spcPts val="600"/>
              </a:spcBef>
              <a:spcAft>
                <a:spcPts val="600"/>
              </a:spcAft>
              <a:buClr>
                <a:schemeClr val="tx2"/>
              </a:buClr>
              <a:buSzPct val="90000"/>
              <a:buFont typeface="Arial" panose="020B0604020202020204" pitchFamily="34" charset="0"/>
              <a:buChar char="•"/>
            </a:pPr>
            <a:r>
              <a:rPr lang="fr-FR" sz="1600">
                <a:solidFill>
                  <a:srgbClr val="000000"/>
                </a:solidFill>
              </a:rPr>
              <a:t>Vérifier la connectivité IP</a:t>
            </a:r>
          </a:p>
          <a:p>
            <a:pPr marL="285750" indent="-285750" algn="l" defTabSz="684213" rtl="0" fontAlgn="base">
              <a:spcBef>
                <a:spcPts val="600"/>
              </a:spcBef>
              <a:spcAft>
                <a:spcPts val="600"/>
              </a:spcAft>
              <a:buClr>
                <a:schemeClr val="tx2"/>
              </a:buClr>
              <a:buSzPct val="90000"/>
              <a:buFont typeface="Arial" panose="020B0604020202020204" pitchFamily="34" charset="0"/>
              <a:buChar char="•"/>
            </a:pPr>
            <a:r>
              <a:rPr lang="fr-FR" sz="1600">
                <a:solidFill>
                  <a:srgbClr val="000000"/>
                </a:solidFill>
              </a:rPr>
              <a:t>Résolution des problèmes de connectivité.</a:t>
            </a:r>
          </a:p>
        </p:txBody>
      </p:sp>
    </p:spTree>
    <p:extLst>
      <p:ext uri="{BB962C8B-B14F-4D97-AF65-F5344CB8AC3E}">
        <p14:creationId xmlns:p14="http://schemas.microsoft.com/office/powerpoint/2010/main" val="25564313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3"/>
          <p:cNvSpPr>
            <a:spLocks noGrp="1" noChangeArrowheads="1"/>
          </p:cNvSpPr>
          <p:nvPr>
            <p:ph type="title"/>
          </p:nvPr>
        </p:nvSpPr>
        <p:spPr/>
        <p:txBody>
          <a:bodyPr/>
          <a:lstStyle/>
          <a:p>
            <a:pPr rtl="0"/>
            <a:r>
              <a:rPr lang="fr-FR"/>
              <a:t>Module 11: Activités</a:t>
            </a:r>
          </a:p>
        </p:txBody>
      </p:sp>
      <p:sp>
        <p:nvSpPr>
          <p:cNvPr id="6147" name="Rectangle 34"/>
          <p:cNvSpPr>
            <a:spLocks noGrp="1" noChangeArrowheads="1"/>
          </p:cNvSpPr>
          <p:nvPr>
            <p:ph idx="1"/>
          </p:nvPr>
        </p:nvSpPr>
        <p:spPr>
          <a:xfrm>
            <a:off x="144065" y="798945"/>
            <a:ext cx="8853286" cy="281056"/>
          </a:xfrm>
        </p:spPr>
        <p:txBody>
          <a:bodyPr/>
          <a:lstStyle/>
          <a:p>
            <a:pPr rtl="0">
              <a:buFont typeface="Arial" panose="020B0604020202020204" pitchFamily="34" charset="0"/>
              <a:buChar char="•"/>
            </a:pPr>
            <a:r>
              <a:rPr lang="fr-FR"/>
              <a:t>Quelles sont les activités associées à ce module?</a:t>
            </a:r>
          </a:p>
          <a:p>
            <a:endParaRPr lang="en-US" dirty="0"/>
          </a:p>
          <a:p>
            <a:endParaRPr lang="en-US" dirty="0"/>
          </a:p>
          <a:p>
            <a:endParaRPr lang="en-US" dirty="0"/>
          </a:p>
        </p:txBody>
      </p:sp>
      <p:graphicFrame>
        <p:nvGraphicFramePr>
          <p:cNvPr id="7" name="Content Placeholder 3"/>
          <p:cNvGraphicFramePr>
            <a:graphicFrameLocks/>
          </p:cNvGraphicFramePr>
          <p:nvPr>
            <p:extLst>
              <p:ext uri="{D42A27DB-BD31-4B8C-83A1-F6EECF244321}">
                <p14:modId xmlns:p14="http://schemas.microsoft.com/office/powerpoint/2010/main" val="2334995895"/>
              </p:ext>
            </p:extLst>
          </p:nvPr>
        </p:nvGraphicFramePr>
        <p:xfrm>
          <a:off x="432000" y="1127135"/>
          <a:ext cx="8229418" cy="3458490"/>
        </p:xfrm>
        <a:graphic>
          <a:graphicData uri="http://schemas.openxmlformats.org/drawingml/2006/table">
            <a:tbl>
              <a:tblPr firstRow="1" bandRow="1">
                <a:tableStyleId>{5C22544A-7EE6-4342-B048-85BDC9FD1C3A}</a:tableStyleId>
              </a:tblPr>
              <a:tblGrid>
                <a:gridCol w="1129733">
                  <a:extLst>
                    <a:ext uri="{9D8B030D-6E8A-4147-A177-3AD203B41FA5}">
                      <a16:colId xmlns:a16="http://schemas.microsoft.com/office/drawing/2014/main" val="20001"/>
                    </a:ext>
                  </a:extLst>
                </a:gridCol>
                <a:gridCol w="1857736">
                  <a:extLst>
                    <a:ext uri="{9D8B030D-6E8A-4147-A177-3AD203B41FA5}">
                      <a16:colId xmlns:a16="http://schemas.microsoft.com/office/drawing/2014/main" val="3156509146"/>
                    </a:ext>
                  </a:extLst>
                </a:gridCol>
                <a:gridCol w="4080076">
                  <a:extLst>
                    <a:ext uri="{9D8B030D-6E8A-4147-A177-3AD203B41FA5}">
                      <a16:colId xmlns:a16="http://schemas.microsoft.com/office/drawing/2014/main" val="20002"/>
                    </a:ext>
                  </a:extLst>
                </a:gridCol>
                <a:gridCol w="1161873">
                  <a:extLst>
                    <a:ext uri="{9D8B030D-6E8A-4147-A177-3AD203B41FA5}">
                      <a16:colId xmlns:a16="http://schemas.microsoft.com/office/drawing/2014/main" val="20003"/>
                    </a:ext>
                  </a:extLst>
                </a:gridCol>
              </a:tblGrid>
              <a:tr h="301434">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lang="fr-FR" sz="1200"/>
                        <a:t>N° de page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200"/>
                        <a:t>Type d'exercice</a:t>
                      </a:r>
                    </a:p>
                  </a:txBody>
                  <a:tcPr marL="68580" marR="68580" marT="34290" marB="34290" anchor="ctr"/>
                </a:tc>
                <a:tc>
                  <a:txBody>
                    <a:bodyPr/>
                    <a:lstStyle/>
                    <a:p>
                      <a:pPr rtl="0"/>
                      <a:r>
                        <a:rPr lang="fr-FR" sz="1200"/>
                        <a:t>Nom de l'exercice</a:t>
                      </a:r>
                    </a:p>
                  </a:txBody>
                  <a:tcPr marL="68580" marR="68580" marT="34290" marB="34290" anchor="ctr"/>
                </a:tc>
                <a:tc>
                  <a:txBody>
                    <a:bodyPr/>
                    <a:lstStyle/>
                    <a:p>
                      <a:pPr rtl="0"/>
                      <a:r>
                        <a:rPr lang="fr-FR" sz="1200"/>
                        <a:t>Facultatif ?</a:t>
                      </a:r>
                    </a:p>
                  </a:txBody>
                  <a:tcPr marL="68580" marR="68580" marT="34290" marB="34290" anchor="ctr"/>
                </a:tc>
                <a:extLst>
                  <a:ext uri="{0D108BD9-81ED-4DB2-BD59-A6C34878D82A}">
                    <a16:rowId xmlns:a16="http://schemas.microsoft.com/office/drawing/2014/main" val="10000"/>
                  </a:ext>
                </a:extLst>
              </a:tr>
              <a:tr h="350784">
                <a:tc>
                  <a:txBody>
                    <a:bodyPr/>
                    <a:lstStyle/>
                    <a:p>
                      <a:pPr algn="ctr" rtl="0"/>
                      <a:r>
                        <a:rPr lang="fr-FR" sz="1100"/>
                        <a:t>11.1.5</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Vidéo</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Réseau, hôte et adresses de diffusion</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effectLst/>
                          <a:uLnTx/>
                          <a:uFillTx/>
                        </a:rPr>
                        <a:t>Recommandation</a:t>
                      </a:r>
                    </a:p>
                  </a:txBody>
                  <a:tcPr marL="68580" marR="68580" marT="34290" marB="34290" anchor="ctr"/>
                </a:tc>
                <a:extLst>
                  <a:ext uri="{0D108BD9-81ED-4DB2-BD59-A6C34878D82A}">
                    <a16:rowId xmlns:a16="http://schemas.microsoft.com/office/drawing/2014/main" val="1049020341"/>
                  </a:ext>
                </a:extLst>
              </a:tr>
              <a:tr h="350784">
                <a:tc>
                  <a:txBody>
                    <a:bodyPr/>
                    <a:lstStyle/>
                    <a:p>
                      <a:pPr algn="ctr" rtl="0"/>
                      <a:r>
                        <a:rPr lang="fr-FR" sz="1100"/>
                        <a:t>11.1.7</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Activité</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Utilisation de l'opération AND pour déterminer l'adresse réseau</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effectLst/>
                          <a:uLnTx/>
                          <a:uFillTx/>
                        </a:rPr>
                        <a:t>Recommandation</a:t>
                      </a:r>
                    </a:p>
                  </a:txBody>
                  <a:tcPr marL="68580" marR="68580" marT="34290" marB="34290" anchor="ctr"/>
                </a:tc>
                <a:extLst>
                  <a:ext uri="{0D108BD9-81ED-4DB2-BD59-A6C34878D82A}">
                    <a16:rowId xmlns:a16="http://schemas.microsoft.com/office/drawing/2014/main" val="38039395"/>
                  </a:ext>
                </a:extLst>
              </a:tr>
              <a:tr h="350784">
                <a:tc>
                  <a:txBody>
                    <a:bodyPr/>
                    <a:lstStyle/>
                    <a:p>
                      <a:pPr algn="ctr" rtl="0"/>
                      <a:r>
                        <a:rPr lang="fr-FR" sz="1100"/>
                        <a:t>11.1.8</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t>Vérifiez vos connaissances</a:t>
                      </a:r>
                    </a:p>
                  </a:txBody>
                  <a:tcPr marL="68580" marR="68580" marT="34290" marB="34290" anchor="ctr"/>
                </a:tc>
                <a:tc>
                  <a:txBody>
                    <a:bodyPr/>
                    <a:lstStyle/>
                    <a:p>
                      <a:pPr rtl="0"/>
                      <a:r>
                        <a:rPr lang="fr-FR" sz="1100"/>
                        <a:t>Structure de l'adresse IPv4</a:t>
                      </a:r>
                    </a:p>
                  </a:txBody>
                  <a:tcPr marL="68580" marR="68580" marT="34290" marB="34290" anchor="ctr"/>
                </a:tc>
                <a:tc>
                  <a:txBody>
                    <a:bodyPr/>
                    <a:lstStyle/>
                    <a:p>
                      <a:pPr rtl="0"/>
                      <a:r>
                        <a:rPr lang="fr-FR" sz="1100"/>
                        <a:t>Recommandé</a:t>
                      </a:r>
                    </a:p>
                  </a:txBody>
                  <a:tcPr marL="68580" marR="68580" marT="34290" marB="34290" anchor="ctr"/>
                </a:tc>
                <a:extLst>
                  <a:ext uri="{0D108BD9-81ED-4DB2-BD59-A6C34878D82A}">
                    <a16:rowId xmlns:a16="http://schemas.microsoft.com/office/drawing/2014/main" val="10001"/>
                  </a:ext>
                </a:extLst>
              </a:tr>
              <a:tr h="350784">
                <a:tc>
                  <a:txBody>
                    <a:bodyPr/>
                    <a:lstStyle/>
                    <a:p>
                      <a:pPr algn="ctr" rtl="0"/>
                      <a:r>
                        <a:rPr lang="fr-FR" sz="1100"/>
                        <a:t>11.2.4</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Activité</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Monodiffusion, diffusion ou multidiffusion</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effectLst/>
                          <a:uLnTx/>
                          <a:uFillTx/>
                        </a:rPr>
                        <a:t>Recommandé</a:t>
                      </a:r>
                    </a:p>
                  </a:txBody>
                  <a:tcPr marL="68580" marR="68580" marT="34290" marB="34290" anchor="ctr"/>
                </a:tc>
                <a:extLst>
                  <a:ext uri="{0D108BD9-81ED-4DB2-BD59-A6C34878D82A}">
                    <a16:rowId xmlns:a16="http://schemas.microsoft.com/office/drawing/2014/main" val="2582900979"/>
                  </a:ext>
                </a:extLst>
              </a:tr>
              <a:tr h="350784">
                <a:tc>
                  <a:txBody>
                    <a:bodyPr/>
                    <a:lstStyle/>
                    <a:p>
                      <a:pPr algn="ctr" rtl="0"/>
                      <a:r>
                        <a:rPr lang="fr-FR" sz="1100"/>
                        <a:t>11.3.3</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a:ln>
                            <a:noFill/>
                          </a:ln>
                          <a:solidFill>
                            <a:srgbClr val="58585B"/>
                          </a:solidFill>
                          <a:effectLst/>
                          <a:uLnTx/>
                          <a:uFillTx/>
                          <a:latin typeface="Arial"/>
                          <a:ea typeface="+mn-ea"/>
                          <a:cs typeface="+mn-cs"/>
                        </a:rPr>
                        <a:t>Activité</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Autoriser ou bloquer les adresses IPv4</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effectLst/>
                          <a:uLnTx/>
                          <a:uFillTx/>
                        </a:rPr>
                        <a:t>Recommandé</a:t>
                      </a:r>
                    </a:p>
                  </a:txBody>
                  <a:tcPr marL="68580" marR="68580" marT="34290" marB="34290" anchor="ctr"/>
                </a:tc>
                <a:extLst>
                  <a:ext uri="{0D108BD9-81ED-4DB2-BD59-A6C34878D82A}">
                    <a16:rowId xmlns:a16="http://schemas.microsoft.com/office/drawing/2014/main" val="3522544737"/>
                  </a:ext>
                </a:extLst>
              </a:tr>
              <a:tr h="350784">
                <a:tc>
                  <a:txBody>
                    <a:bodyPr/>
                    <a:lstStyle/>
                    <a:p>
                      <a:pPr algn="ctr" rtl="0"/>
                      <a:r>
                        <a:rPr lang="fr-FR" sz="1100"/>
                        <a:t>11.3.7</a:t>
                      </a: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a:ln>
                            <a:noFill/>
                          </a:ln>
                          <a:solidFill>
                            <a:srgbClr val="58585B"/>
                          </a:solidFill>
                          <a:effectLst/>
                          <a:uLnTx/>
                          <a:uFillTx/>
                          <a:latin typeface="Arial"/>
                          <a:ea typeface="+mn-ea"/>
                          <a:cs typeface="+mn-cs"/>
                        </a:rPr>
                        <a:t>Activité</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Adresse IPv4 publiques et privées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effectLst/>
                          <a:uLnTx/>
                          <a:uFillTx/>
                        </a:rPr>
                        <a:t>Recommandation</a:t>
                      </a:r>
                    </a:p>
                  </a:txBody>
                  <a:tcPr marL="68580" marR="68580" marT="34290" marB="34290" anchor="ctr"/>
                </a:tc>
                <a:extLst>
                  <a:ext uri="{0D108BD9-81ED-4DB2-BD59-A6C34878D82A}">
                    <a16:rowId xmlns:a16="http://schemas.microsoft.com/office/drawing/2014/main" val="3001172460"/>
                  </a:ext>
                </a:extLst>
              </a:tr>
              <a:tr h="350784">
                <a:tc>
                  <a:txBody>
                    <a:bodyPr/>
                    <a:lstStyle/>
                    <a:p>
                      <a:pPr algn="ctr" rtl="0"/>
                      <a:r>
                        <a:rPr lang="fr-FR" sz="1100"/>
                        <a:t>11.3.8</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t>Vérifiez vos connaissances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Les types d'adresses IPv4</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effectLst/>
                          <a:uLnTx/>
                          <a:uFillTx/>
                        </a:rPr>
                        <a:t>Recommandation</a:t>
                      </a:r>
                    </a:p>
                  </a:txBody>
                  <a:tcPr marL="68580" marR="68580" marT="34290" marB="34290" anchor="ctr"/>
                </a:tc>
                <a:extLst>
                  <a:ext uri="{0D108BD9-81ED-4DB2-BD59-A6C34878D82A}">
                    <a16:rowId xmlns:a16="http://schemas.microsoft.com/office/drawing/2014/main" val="322206681"/>
                  </a:ext>
                </a:extLst>
              </a:tr>
              <a:tr h="350784">
                <a:tc>
                  <a:txBody>
                    <a:bodyPr/>
                    <a:lstStyle/>
                    <a:p>
                      <a:pPr algn="ctr" rtl="0"/>
                      <a:r>
                        <a:rPr lang="fr-FR" sz="1100"/>
                        <a:t>11.4.4</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t>Vérifiez vos connaissances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Segmentation du réseau</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effectLst/>
                          <a:uLnTx/>
                          <a:uFillTx/>
                        </a:rPr>
                        <a:t>Recommandation</a:t>
                      </a:r>
                    </a:p>
                  </a:txBody>
                  <a:tcPr marL="68580" marR="68580" marT="34290" marB="34290" anchor="ctr"/>
                </a:tc>
                <a:extLst>
                  <a:ext uri="{0D108BD9-81ED-4DB2-BD59-A6C34878D82A}">
                    <a16:rowId xmlns:a16="http://schemas.microsoft.com/office/drawing/2014/main" val="529209024"/>
                  </a:ext>
                </a:extLst>
              </a:tr>
              <a:tr h="350784">
                <a:tc>
                  <a:txBody>
                    <a:bodyPr/>
                    <a:lstStyle/>
                    <a:p>
                      <a:pPr algn="ctr" rtl="0"/>
                      <a:r>
                        <a:rPr lang="fr-FR" sz="1100" kern="1200">
                          <a:solidFill>
                            <a:schemeClr val="dk1"/>
                          </a:solidFill>
                          <a:latin typeface="+mn-lt"/>
                          <a:ea typeface="+mn-ea"/>
                          <a:cs typeface="+mn-cs"/>
                        </a:rPr>
                        <a:t>11.5.3</a:t>
                      </a: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100" kern="1200">
                          <a:solidFill>
                            <a:schemeClr val="dk1"/>
                          </a:solidFill>
                          <a:latin typeface="+mn-lt"/>
                          <a:ea typeface="+mn-ea"/>
                          <a:cs typeface="+mn-cs"/>
                        </a:rPr>
                        <a:t>Vidéo</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kern="1200">
                          <a:solidFill>
                            <a:schemeClr val="dk1"/>
                          </a:solidFill>
                          <a:latin typeface="+mn-lt"/>
                          <a:ea typeface="+mn-ea"/>
                          <a:cs typeface="+mn-cs"/>
                        </a:rPr>
                        <a:t>Masque de sous-réseau</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kern="1200">
                          <a:solidFill>
                            <a:schemeClr val="dk1"/>
                          </a:solidFill>
                          <a:latin typeface="+mn-lt"/>
                          <a:ea typeface="+mn-ea"/>
                          <a:cs typeface="+mn-cs"/>
                        </a:rPr>
                        <a:t>Recommandation</a:t>
                      </a:r>
                    </a:p>
                  </a:txBody>
                  <a:tcPr marL="68580" marR="68580" marT="34290" marB="34290" anchor="ctr"/>
                </a:tc>
                <a:extLst>
                  <a:ext uri="{0D108BD9-81ED-4DB2-BD59-A6C34878D82A}">
                    <a16:rowId xmlns:a16="http://schemas.microsoft.com/office/drawing/2014/main" val="587265571"/>
                  </a:ext>
                </a:extLst>
              </a:tr>
            </a:tbl>
          </a:graphicData>
        </a:graphic>
      </p:graphicFrame>
    </p:spTree>
    <p:custDataLst>
      <p:tags r:id="rId1"/>
    </p:custDataLst>
    <p:extLst>
      <p:ext uri="{BB962C8B-B14F-4D97-AF65-F5344CB8AC3E}">
        <p14:creationId xmlns:p14="http://schemas.microsoft.com/office/powerpoint/2010/main" val="2145273728"/>
      </p:ext>
    </p:extLst>
  </p:cSld>
  <p:clrMapOvr>
    <a:masterClrMapping/>
  </p:clrMapOvr>
  <p:transition spd="slow">
    <p:wipe/>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265242" y="1580233"/>
            <a:ext cx="7815004" cy="2478331"/>
          </a:xfrm>
        </p:spPr>
        <p:txBody>
          <a:bodyPr/>
          <a:lstStyle/>
          <a:p>
            <a:pPr marL="0" indent="0" algn="l" defTabSz="684213" rtl="0" fontAlgn="base">
              <a:spcBef>
                <a:spcPts val="600"/>
              </a:spcBef>
              <a:spcAft>
                <a:spcPts val="600"/>
              </a:spcAft>
              <a:buClr>
                <a:schemeClr val="tx2"/>
              </a:buClr>
              <a:buSzPct val="90000"/>
            </a:pPr>
            <a:r>
              <a:rPr lang="fr-FR" sz="1800">
                <a:solidFill>
                  <a:srgbClr val="000000"/>
                </a:solidFill>
              </a:rPr>
              <a:t>Dans les deux activités mode physique du Packet Tracer et dans les Travaux Pratiques, vous remplirez les objectifs suivants:</a:t>
            </a:r>
          </a:p>
          <a:p>
            <a:pPr marL="342900" indent="-342900" algn="l" rtl="0">
              <a:buFont typeface="Arial" panose="020B0604020202020204" pitchFamily="34" charset="0"/>
              <a:buChar char="•"/>
            </a:pPr>
            <a:r>
              <a:rPr lang="fr-FR" sz="1800">
                <a:solidFill>
                  <a:srgbClr val="000000"/>
                </a:solidFill>
              </a:rPr>
              <a:t>Examiner les besoins du réseau</a:t>
            </a:r>
          </a:p>
          <a:p>
            <a:pPr marL="342900" indent="-342900" algn="l" rtl="0">
              <a:buFont typeface="Arial" panose="020B0604020202020204" pitchFamily="34" charset="0"/>
              <a:buChar char="•"/>
            </a:pPr>
            <a:r>
              <a:rPr lang="fr-FR" sz="1800">
                <a:solidFill>
                  <a:srgbClr val="000000"/>
                </a:solidFill>
              </a:rPr>
              <a:t>Concevoir le schéma d'adresses VLSM</a:t>
            </a:r>
          </a:p>
          <a:p>
            <a:pPr marL="342900" indent="-342900" algn="l" rtl="0">
              <a:buFont typeface="Arial" panose="020B0604020202020204" pitchFamily="34" charset="0"/>
              <a:buChar char="•"/>
            </a:pPr>
            <a:r>
              <a:rPr lang="fr-FR" sz="1800">
                <a:solidFill>
                  <a:srgbClr val="000000"/>
                </a:solidFill>
              </a:rPr>
              <a:t>Câbler et configurer le réseau IPv4</a:t>
            </a:r>
          </a:p>
        </p:txBody>
      </p:sp>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1487055"/>
          </a:xfrm>
        </p:spPr>
        <p:txBody>
          <a:bodyPr/>
          <a:lstStyle/>
          <a:p>
            <a:pPr rtl="0"/>
            <a:r>
              <a:rPr lang="fr-FR" sz="1600"/>
              <a:t>La conception structurée</a:t>
            </a:r>
            <a:br>
              <a:rPr lang="en-US" dirty="0"/>
            </a:br>
            <a:r>
              <a:rPr lang="fr-FR" sz="2400"/>
              <a:t>Packet Tracer – </a:t>
            </a:r>
            <a:r>
              <a:rPr kumimoji="0" lang="fr-FR" sz="2400" b="0" i="0" u="none" strike="noStrike" kern="1200" cap="none" spc="0" normalizeH="0" baseline="0">
                <a:ln>
                  <a:noFill/>
                </a:ln>
                <a:solidFill>
                  <a:srgbClr val="004C69"/>
                </a:solidFill>
                <a:effectLst/>
                <a:uLnTx/>
                <a:uFillTx/>
                <a:latin typeface="Arial"/>
                <a:ea typeface="ＭＳ Ｐゴシック" charset="0"/>
              </a:rPr>
              <a:t>Conception et mise en œuvre d'un schéma d'adressage VLSM - Mode Physique</a:t>
            </a:r>
            <a:br>
              <a:rPr lang="en-US" sz="2400" dirty="0"/>
            </a:br>
            <a:r>
              <a:rPr lang="fr-FR" sz="2400"/>
              <a:t>Travaux Pratiques – Conception et mise en œuvre d'un schéma d'adressage VLSM</a:t>
            </a:r>
          </a:p>
        </p:txBody>
      </p:sp>
    </p:spTree>
    <p:extLst>
      <p:ext uri="{BB962C8B-B14F-4D97-AF65-F5344CB8AC3E}">
        <p14:creationId xmlns:p14="http://schemas.microsoft.com/office/powerpoint/2010/main" val="42365279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lang="fr-FR" sz="1400">
                <a:latin typeface="Arial" charset="0"/>
              </a:rPr>
              <a:t>Module Pratique et Questionnaire</a:t>
            </a:r>
            <a:br>
              <a:rPr lang="en-US" dirty="0">
                <a:latin typeface="Arial" charset="0"/>
              </a:rPr>
            </a:br>
            <a:r>
              <a:rPr lang="fr-FR">
                <a:latin typeface="Arial" charset="0"/>
              </a:rPr>
              <a:t>Qu'est-ce que j'ai appris dans ce module?</a:t>
            </a:r>
          </a:p>
        </p:txBody>
      </p:sp>
      <p:sp>
        <p:nvSpPr>
          <p:cNvPr id="2" name="Content Placeholder 1">
            <a:extLst>
              <a:ext uri="{FF2B5EF4-FFF2-40B4-BE49-F238E27FC236}">
                <a16:creationId xmlns:a16="http://schemas.microsoft.com/office/drawing/2014/main" id="{BAC22E0C-A8B9-7D4B-BC8E-95F5947642E5}"/>
              </a:ext>
            </a:extLst>
          </p:cNvPr>
          <p:cNvSpPr>
            <a:spLocks noGrp="1"/>
          </p:cNvSpPr>
          <p:nvPr>
            <p:ph idx="1"/>
          </p:nvPr>
        </p:nvSpPr>
        <p:spPr/>
        <p:txBody>
          <a:bodyPr/>
          <a:lstStyle/>
          <a:p>
            <a:pPr marL="182563" indent="-166688" rtl="0">
              <a:spcBef>
                <a:spcPts val="300"/>
              </a:spcBef>
              <a:spcAft>
                <a:spcPts val="300"/>
              </a:spcAft>
              <a:buFont typeface="Arial" panose="020B0604020202020204" pitchFamily="34" charset="0"/>
              <a:buChar char="•"/>
            </a:pPr>
            <a:r>
              <a:rPr lang="fr-FR" sz="1600"/>
              <a:t>La structure d'adressage IP est constituée d'une adresse réseau hiérarchique 32 bits qui identifie un réseau et une partie hôte. Les périphériques réseau utilisent un processus appelé ANDing à l'aide de l'adresse IP et du masque de sous-réseau associé pour identifier les parties réseau et hôte.</a:t>
            </a:r>
          </a:p>
          <a:p>
            <a:pPr marL="182563" indent="-166688" rtl="0">
              <a:spcBef>
                <a:spcPts val="300"/>
              </a:spcBef>
              <a:spcAft>
                <a:spcPts val="300"/>
              </a:spcAft>
              <a:buFont typeface="Arial" panose="020B0604020202020204" pitchFamily="34" charset="0"/>
              <a:buChar char="•"/>
            </a:pPr>
            <a:r>
              <a:rPr lang="fr-FR" sz="1600"/>
              <a:t>Les paquets IPv4 de destination peuvent être monodiffusion, diffusion et multidiffusion.</a:t>
            </a:r>
          </a:p>
          <a:p>
            <a:pPr marL="182563" indent="-166688" rtl="0">
              <a:spcBef>
                <a:spcPts val="300"/>
              </a:spcBef>
              <a:spcAft>
                <a:spcPts val="300"/>
              </a:spcAft>
              <a:buFont typeface="Arial" panose="020B0604020202020204" pitchFamily="34" charset="0"/>
              <a:buChar char="•"/>
            </a:pPr>
            <a:r>
              <a:rPr lang="fr-FR" sz="1600"/>
              <a:t>Il existe des adresses IP routables globalement telles qu'assignées par l'IANA et il existe trois plages d'adresses IP privées qui ne peuvent pas être routées globalement mais peuvent être utilisées sur tous les réseaux privés internes.</a:t>
            </a:r>
          </a:p>
          <a:p>
            <a:pPr marL="182563" indent="-166688" rtl="0">
              <a:spcBef>
                <a:spcPts val="300"/>
              </a:spcBef>
              <a:spcAft>
                <a:spcPts val="300"/>
              </a:spcAft>
              <a:buFont typeface="Arial" panose="020B0604020202020204" pitchFamily="34" charset="0"/>
              <a:buChar char="•"/>
            </a:pPr>
            <a:r>
              <a:rPr lang="fr-FR" sz="1600"/>
              <a:t>Réduisez les grands domaines de diffusion à l'aide de sous-réseaux pour créer des domaines de diffusion plus petits, réduire le trafic réseau global et améliorer les performances du réseau. </a:t>
            </a:r>
          </a:p>
          <a:p>
            <a:pPr marL="182563" indent="-166688" rtl="0">
              <a:spcBef>
                <a:spcPts val="300"/>
              </a:spcBef>
              <a:spcAft>
                <a:spcPts val="300"/>
              </a:spcAft>
              <a:buFont typeface="Arial" panose="020B0604020202020204" pitchFamily="34" charset="0"/>
              <a:buChar char="•"/>
            </a:pPr>
            <a:r>
              <a:rPr lang="fr-FR" sz="1600"/>
              <a:t>Créer des sous-réseaux IPv4 en utilisant un ou plusieurs bits d'hôte en tant que bits réseau. Cependant, les réseaux sont plus facilement segmentés en sous-réseaux à la limite des octets /8, /16 et /24.</a:t>
            </a:r>
          </a:p>
          <a:p>
            <a:pPr marL="182563" indent="-166688" rtl="0">
              <a:spcBef>
                <a:spcPts val="300"/>
              </a:spcBef>
              <a:spcAft>
                <a:spcPts val="300"/>
              </a:spcAft>
              <a:buFont typeface="Arial" panose="020B0604020202020204" pitchFamily="34" charset="0"/>
              <a:buChar char="•"/>
            </a:pPr>
            <a:r>
              <a:rPr lang="fr-FR" sz="1600"/>
              <a:t>Les plus grands réseaux peuvent être segmenter en sous-réseaux aux limites /8 ou /16.</a:t>
            </a:r>
          </a:p>
          <a:p>
            <a:pPr marL="182563" indent="-166688" rtl="0">
              <a:spcBef>
                <a:spcPts val="300"/>
              </a:spcBef>
              <a:spcAft>
                <a:spcPts val="300"/>
              </a:spcAft>
              <a:buFont typeface="Arial" panose="020B0604020202020204" pitchFamily="34" charset="0"/>
              <a:buChar char="•"/>
            </a:pPr>
            <a:r>
              <a:rPr lang="fr-FR" sz="1600"/>
              <a:t>Utilisez VLSM pour réduire le nombre d'adresses hôtes inutilisées par sous-réseau.</a:t>
            </a:r>
          </a:p>
          <a:p>
            <a:pPr marL="173037" indent="-342900">
              <a:spcBef>
                <a:spcPts val="300"/>
              </a:spcBef>
              <a:spcAft>
                <a:spcPts val="300"/>
              </a:spcAft>
              <a:buFont typeface="Arial" panose="020B0604020202020204" pitchFamily="34" charset="0"/>
              <a:buChar char="•"/>
            </a:pPr>
            <a:endParaRPr lang="en-US" sz="1600" dirty="0"/>
          </a:p>
        </p:txBody>
      </p:sp>
    </p:spTree>
    <p:custDataLst>
      <p:tags r:id="rId1"/>
    </p:custDataLst>
    <p:extLst>
      <p:ext uri="{BB962C8B-B14F-4D97-AF65-F5344CB8AC3E}">
        <p14:creationId xmlns:p14="http://schemas.microsoft.com/office/powerpoint/2010/main" val="2548999575"/>
      </p:ext>
    </p:extLst>
  </p:cSld>
  <p:clrMapOvr>
    <a:masterClrMapping/>
  </p:clrMapOvr>
  <p:transition spd="slow">
    <p:wipe/>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lang="fr-FR" sz="1400">
                <a:latin typeface="Arial" charset="0"/>
              </a:rPr>
              <a:t>Module pratique et questionnaire</a:t>
            </a:r>
            <a:br>
              <a:rPr lang="en-US" dirty="0">
                <a:latin typeface="Arial" charset="0"/>
              </a:rPr>
            </a:br>
            <a:r>
              <a:rPr lang="fr-FR">
                <a:latin typeface="Arial" charset="0"/>
              </a:rPr>
              <a:t>Qu'est-ce que j'ai appris dans ce module? (Cont.)</a:t>
            </a:r>
          </a:p>
        </p:txBody>
      </p:sp>
      <p:sp>
        <p:nvSpPr>
          <p:cNvPr id="2" name="Content Placeholder 1">
            <a:extLst>
              <a:ext uri="{FF2B5EF4-FFF2-40B4-BE49-F238E27FC236}">
                <a16:creationId xmlns:a16="http://schemas.microsoft.com/office/drawing/2014/main" id="{BAC22E0C-A8B9-7D4B-BC8E-95F5947642E5}"/>
              </a:ext>
            </a:extLst>
          </p:cNvPr>
          <p:cNvSpPr>
            <a:spLocks noGrp="1"/>
          </p:cNvSpPr>
          <p:nvPr>
            <p:ph idx="1"/>
          </p:nvPr>
        </p:nvSpPr>
        <p:spPr/>
        <p:txBody>
          <a:bodyPr/>
          <a:lstStyle/>
          <a:p>
            <a:pPr marL="182563" indent="-166688" rtl="0">
              <a:spcBef>
                <a:spcPts val="300"/>
              </a:spcBef>
              <a:spcAft>
                <a:spcPts val="300"/>
              </a:spcAft>
              <a:buFont typeface="Arial" panose="020B0604020202020204" pitchFamily="34" charset="0"/>
              <a:buChar char="•"/>
            </a:pPr>
            <a:r>
              <a:rPr lang="fr-FR" sz="1600"/>
              <a:t>la méthode VLSM permet de diviser un espace réseau en parties inégales. Commencez toujours par répondre aux besoins en hôtes du plus grand sous-réseau. Poursuivez la segmentation jusqu'à ce que les besoins en hôtes du plus petit sous-réseau soient satisfaits. </a:t>
            </a:r>
          </a:p>
          <a:p>
            <a:pPr marL="182563" indent="-166688" rtl="0">
              <a:spcBef>
                <a:spcPts val="300"/>
              </a:spcBef>
              <a:spcAft>
                <a:spcPts val="300"/>
              </a:spcAft>
              <a:buFont typeface="Arial" panose="020B0604020202020204" pitchFamily="34" charset="0"/>
              <a:buChar char="•"/>
            </a:pPr>
            <a:r>
              <a:rPr lang="fr-FR" sz="1600"/>
              <a:t>Lorsque vous créez un système d'adressage réseau, tenez compte des exigences internes, DMZ et externes. Utiliser un système d'adressage IP interne cohérent avec un modèle défini d'attribution des adresses à chaque type de périphérique.</a:t>
            </a:r>
          </a:p>
        </p:txBody>
      </p:sp>
    </p:spTree>
    <p:custDataLst>
      <p:tags r:id="rId1"/>
    </p:custDataLst>
    <p:extLst>
      <p:ext uri="{BB962C8B-B14F-4D97-AF65-F5344CB8AC3E}">
        <p14:creationId xmlns:p14="http://schemas.microsoft.com/office/powerpoint/2010/main" val="3916308058"/>
      </p:ext>
    </p:extLst>
  </p:cSld>
  <p:clrMapOvr>
    <a:masterClrMapping/>
  </p:clrMapOvr>
  <p:transition spd="slow">
    <p:wipe/>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a:xfrm>
            <a:off x="1" y="41394"/>
            <a:ext cx="9144000" cy="609056"/>
          </a:xfrm>
        </p:spPr>
        <p:txBody>
          <a:bodyPr/>
          <a:lstStyle/>
          <a:p>
            <a:pPr rtl="0" eaLnBrk="1" hangingPunct="1"/>
            <a:r>
              <a:rPr lang="fr-FR" sz="1400">
                <a:latin typeface="Arial" charset="0"/>
              </a:rPr>
              <a:t>Module 11: Adressage IPv4</a:t>
            </a:r>
            <a:br>
              <a:rPr lang="en-US" dirty="0">
                <a:latin typeface="Arial" charset="0"/>
              </a:rPr>
            </a:br>
            <a:r>
              <a:rPr lang="fr-FR">
                <a:latin typeface="Arial" charset="0"/>
              </a:rPr>
              <a:t>Nouveaux termes et commandes</a:t>
            </a:r>
          </a:p>
        </p:txBody>
      </p:sp>
      <p:graphicFrame>
        <p:nvGraphicFramePr>
          <p:cNvPr id="9" name="Table 9">
            <a:extLst>
              <a:ext uri="{FF2B5EF4-FFF2-40B4-BE49-F238E27FC236}">
                <a16:creationId xmlns:a16="http://schemas.microsoft.com/office/drawing/2014/main" id="{F2480B83-AF5E-4A70-B69B-F1E3A8FAC758}"/>
              </a:ext>
            </a:extLst>
          </p:cNvPr>
          <p:cNvGraphicFramePr>
            <a:graphicFrameLocks noGrp="1"/>
          </p:cNvGraphicFramePr>
          <p:nvPr>
            <p:ph idx="1"/>
            <p:extLst>
              <p:ext uri="{D42A27DB-BD31-4B8C-83A1-F6EECF244321}">
                <p14:modId xmlns:p14="http://schemas.microsoft.com/office/powerpoint/2010/main" val="3603603940"/>
              </p:ext>
            </p:extLst>
          </p:nvPr>
        </p:nvGraphicFramePr>
        <p:xfrm>
          <a:off x="144463" y="798513"/>
          <a:ext cx="8853486" cy="3078480"/>
        </p:xfrm>
        <a:graphic>
          <a:graphicData uri="http://schemas.openxmlformats.org/drawingml/2006/table">
            <a:tbl>
              <a:tblPr firstRow="1" bandRow="1">
                <a:tableStyleId>{F5AB1C69-6EDB-4FF4-983F-18BD219EF322}</a:tableStyleId>
              </a:tblPr>
              <a:tblGrid>
                <a:gridCol w="4426743">
                  <a:extLst>
                    <a:ext uri="{9D8B030D-6E8A-4147-A177-3AD203B41FA5}">
                      <a16:colId xmlns:a16="http://schemas.microsoft.com/office/drawing/2014/main" val="3270854437"/>
                    </a:ext>
                  </a:extLst>
                </a:gridCol>
                <a:gridCol w="4426743">
                  <a:extLst>
                    <a:ext uri="{9D8B030D-6E8A-4147-A177-3AD203B41FA5}">
                      <a16:colId xmlns:a16="http://schemas.microsoft.com/office/drawing/2014/main" val="1988644124"/>
                    </a:ext>
                  </a:extLst>
                </a:gridCol>
              </a:tblGrid>
              <a:tr h="370840">
                <a:tc>
                  <a:txBody>
                    <a:bodyPr/>
                    <a:lstStyle/>
                    <a:p>
                      <a:pPr marL="285750" indent="-285750" rtl="0">
                        <a:buFont typeface="Arial" panose="020B0604020202020204" pitchFamily="34" charset="0"/>
                        <a:buChar char="•"/>
                      </a:pPr>
                      <a:r>
                        <a:rPr lang="fr-FR" b="0">
                          <a:solidFill>
                            <a:srgbClr val="000000"/>
                          </a:solidFill>
                        </a:rPr>
                        <a:t>longueur de préfixe</a:t>
                      </a:r>
                    </a:p>
                    <a:p>
                      <a:pPr marL="285750" indent="-285750" rtl="0">
                        <a:buFont typeface="Arial" panose="020B0604020202020204" pitchFamily="34" charset="0"/>
                        <a:buChar char="•"/>
                      </a:pPr>
                      <a:r>
                        <a:rPr lang="fr-FR" b="0">
                          <a:solidFill>
                            <a:srgbClr val="000000"/>
                          </a:solidFill>
                        </a:rPr>
                        <a:t>logique AND (ET)</a:t>
                      </a:r>
                    </a:p>
                    <a:p>
                      <a:pPr marL="285750" indent="-285750" rtl="0">
                        <a:buFont typeface="Arial" panose="020B0604020202020204" pitchFamily="34" charset="0"/>
                        <a:buChar char="•"/>
                      </a:pPr>
                      <a:r>
                        <a:rPr lang="fr-FR" b="0">
                          <a:solidFill>
                            <a:srgbClr val="000000"/>
                          </a:solidFill>
                        </a:rPr>
                        <a:t>adresse de réseau</a:t>
                      </a:r>
                    </a:p>
                    <a:p>
                      <a:pPr marL="285750" indent="-285750" rtl="0">
                        <a:buFont typeface="Arial" panose="020B0604020202020204" pitchFamily="34" charset="0"/>
                        <a:buChar char="•"/>
                      </a:pPr>
                      <a:r>
                        <a:rPr lang="fr-FR" b="0">
                          <a:solidFill>
                            <a:srgbClr val="000000"/>
                          </a:solidFill>
                        </a:rPr>
                        <a:t>l'adresse de diffusion</a:t>
                      </a:r>
                    </a:p>
                    <a:p>
                      <a:pPr marL="285750" indent="-285750" rtl="0">
                        <a:buFont typeface="Arial" panose="020B0604020202020204" pitchFamily="34" charset="0"/>
                        <a:buChar char="•"/>
                      </a:pPr>
                      <a:r>
                        <a:rPr lang="fr-FR" b="0">
                          <a:solidFill>
                            <a:srgbClr val="000000"/>
                          </a:solidFill>
                        </a:rPr>
                        <a:t>Première adresse utilisable</a:t>
                      </a:r>
                    </a:p>
                    <a:p>
                      <a:pPr marL="285750" indent="-285750" rtl="0">
                        <a:buFont typeface="Arial" panose="020B0604020202020204" pitchFamily="34" charset="0"/>
                        <a:buChar char="•"/>
                      </a:pPr>
                      <a:r>
                        <a:rPr lang="fr-FR" b="0">
                          <a:solidFill>
                            <a:srgbClr val="000000"/>
                          </a:solidFill>
                        </a:rPr>
                        <a:t>Dernière adresse utilisable</a:t>
                      </a:r>
                    </a:p>
                    <a:p>
                      <a:pPr marL="285750" indent="-285750" rtl="0">
                        <a:buFont typeface="Arial" panose="020B0604020202020204" pitchFamily="34" charset="0"/>
                        <a:buChar char="•"/>
                      </a:pPr>
                      <a:r>
                        <a:rPr lang="fr-FR" b="0">
                          <a:solidFill>
                            <a:srgbClr val="000000"/>
                          </a:solidFill>
                        </a:rPr>
                        <a:t>Transmission en monodiffusion, diffusion et multidiffusion</a:t>
                      </a:r>
                    </a:p>
                    <a:p>
                      <a:pPr marL="285750" indent="-285750" rtl="0">
                        <a:buFont typeface="Arial" panose="020B0604020202020204" pitchFamily="34" charset="0"/>
                        <a:buChar char="•"/>
                      </a:pPr>
                      <a:r>
                        <a:rPr lang="fr-FR" b="0">
                          <a:solidFill>
                            <a:srgbClr val="000000"/>
                          </a:solidFill>
                        </a:rPr>
                        <a:t>adresse privée</a:t>
                      </a:r>
                    </a:p>
                    <a:p>
                      <a:pPr marL="285750" indent="-285750" rtl="0">
                        <a:buFont typeface="Arial" panose="020B0604020202020204" pitchFamily="34" charset="0"/>
                        <a:buChar char="•"/>
                      </a:pPr>
                      <a:r>
                        <a:rPr lang="fr-FR" b="0">
                          <a:solidFill>
                            <a:srgbClr val="000000"/>
                          </a:solidFill>
                        </a:rPr>
                        <a:t>Adresses publiques</a:t>
                      </a:r>
                    </a:p>
                    <a:p>
                      <a:pPr marL="285750" indent="-285750" rtl="0">
                        <a:buFont typeface="Arial" panose="020B0604020202020204" pitchFamily="34" charset="0"/>
                        <a:buChar char="•"/>
                      </a:pPr>
                      <a:r>
                        <a:rPr lang="fr-FR" b="0">
                          <a:solidFill>
                            <a:srgbClr val="000000"/>
                          </a:solidFill>
                        </a:rPr>
                        <a:t>Traduction d'adresses de réseau (NAT)</a:t>
                      </a:r>
                    </a:p>
                    <a:p>
                      <a:pPr marL="285750" indent="-285750" rtl="0">
                        <a:buFont typeface="Arial" panose="020B0604020202020204" pitchFamily="34" charset="0"/>
                        <a:buChar char="•"/>
                      </a:pPr>
                      <a:r>
                        <a:rPr lang="fr-FR" b="0">
                          <a:solidFill>
                            <a:srgbClr val="000000"/>
                          </a:solidFill>
                        </a:rPr>
                        <a:t>Adresses de bouclage</a:t>
                      </a:r>
                    </a:p>
                    <a:p>
                      <a:pPr marL="285750" indent="-285750" rtl="0">
                        <a:buFont typeface="Arial" panose="020B0604020202020204" pitchFamily="34" charset="0"/>
                        <a:buChar char="•"/>
                      </a:pPr>
                      <a:r>
                        <a:rPr lang="fr-FR" b="0">
                          <a:solidFill>
                            <a:srgbClr val="000000"/>
                          </a:solidFill>
                        </a:rPr>
                        <a:t>Adresse IPv4 APIPA (Automatic Private IP Addressing)</a:t>
                      </a:r>
                    </a:p>
                    <a:p>
                      <a:pPr marL="285750" indent="-285750" rtl="0">
                        <a:buFont typeface="Arial" panose="020B0604020202020204" pitchFamily="34" charset="0"/>
                        <a:buChar char="•"/>
                      </a:pPr>
                      <a:r>
                        <a:rPr lang="fr-FR" b="0">
                          <a:solidFill>
                            <a:srgbClr val="000000"/>
                          </a:solidFill>
                        </a:rPr>
                        <a:t>adressage de classe (classe A, B, C, D et 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rtl="0"/>
                      <a:r>
                        <a:rPr lang="fr-FR" b="0">
                          <a:solidFill>
                            <a:srgbClr val="000000"/>
                          </a:solidFill>
                        </a:rPr>
                        <a:t>Internet Assigned Numbers Authority (IANA)</a:t>
                      </a:r>
                    </a:p>
                    <a:p>
                      <a:pPr rtl="0"/>
                      <a:r>
                        <a:rPr lang="fr-FR" b="0">
                          <a:solidFill>
                            <a:srgbClr val="000000"/>
                          </a:solidFill>
                        </a:rPr>
                        <a:t>Organismes d'enregistrement Internet locaux</a:t>
                      </a:r>
                    </a:p>
                    <a:p>
                      <a:pPr rtl="0"/>
                      <a:r>
                        <a:rPr lang="fr-FR" b="0">
                          <a:solidFill>
                            <a:srgbClr val="000000"/>
                          </a:solidFill>
                        </a:rPr>
                        <a:t>Afrinic, APNIC, ARIN, LACNIC et RIPE NCC </a:t>
                      </a:r>
                    </a:p>
                    <a:p>
                      <a:pPr rtl="0"/>
                      <a:r>
                        <a:rPr lang="fr-FR" b="0">
                          <a:solidFill>
                            <a:srgbClr val="000000"/>
                          </a:solidFill>
                        </a:rPr>
                        <a:t>domaines de diffusion</a:t>
                      </a:r>
                    </a:p>
                    <a:p>
                      <a:pPr rtl="0"/>
                      <a:r>
                        <a:rPr lang="fr-FR" b="0">
                          <a:solidFill>
                            <a:srgbClr val="000000"/>
                          </a:solidFill>
                        </a:rPr>
                        <a:t>sous-réseaux</a:t>
                      </a:r>
                    </a:p>
                    <a:p>
                      <a:pPr rtl="0"/>
                      <a:r>
                        <a:rPr lang="fr-FR" b="0">
                          <a:solidFill>
                            <a:srgbClr val="000000"/>
                          </a:solidFill>
                        </a:rPr>
                        <a:t>limite d’octet</a:t>
                      </a:r>
                    </a:p>
                    <a:p>
                      <a:pPr rtl="0"/>
                      <a:r>
                        <a:rPr lang="fr-FR" b="0">
                          <a:solidFill>
                            <a:srgbClr val="000000"/>
                          </a:solidFill>
                        </a:rPr>
                        <a:t>VLSM (variable-length subnet mask) </a:t>
                      </a:r>
                    </a:p>
                    <a:p>
                      <a:endParaRPr lang="en-US" b="0" dirty="0">
                        <a:solidFill>
                          <a:srgbClr val="000000"/>
                        </a:solidFill>
                      </a:endParaRPr>
                    </a:p>
                    <a:p>
                      <a:endParaRPr lang="en-US" dirty="0">
                        <a:solidFill>
                          <a:srgbClr val="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08796709"/>
                  </a:ext>
                </a:extLst>
              </a:tr>
            </a:tbl>
          </a:graphicData>
        </a:graphic>
      </p:graphicFrame>
    </p:spTree>
    <p:custDataLst>
      <p:tags r:id="rId1"/>
    </p:custDataLst>
    <p:extLst>
      <p:ext uri="{BB962C8B-B14F-4D97-AF65-F5344CB8AC3E}">
        <p14:creationId xmlns:p14="http://schemas.microsoft.com/office/powerpoint/2010/main" val="3271745509"/>
      </p:ext>
    </p:extLst>
  </p:cSld>
  <p:clrMapOvr>
    <a:masterClrMapping/>
  </p:clrMapOvr>
  <p:transition spd="slow">
    <p:wipe/>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4190828277"/>
      </p:ext>
    </p:ext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3"/>
          <p:cNvSpPr>
            <a:spLocks noGrp="1" noChangeArrowheads="1"/>
          </p:cNvSpPr>
          <p:nvPr>
            <p:ph type="title"/>
          </p:nvPr>
        </p:nvSpPr>
        <p:spPr/>
        <p:txBody>
          <a:bodyPr/>
          <a:lstStyle/>
          <a:p>
            <a:pPr rtl="0"/>
            <a:r>
              <a:rPr lang="fr-FR"/>
              <a:t>Module 11 : Activités (Suite)</a:t>
            </a:r>
          </a:p>
        </p:txBody>
      </p:sp>
      <p:sp>
        <p:nvSpPr>
          <p:cNvPr id="6147" name="Rectangle 34"/>
          <p:cNvSpPr>
            <a:spLocks noGrp="1" noChangeArrowheads="1"/>
          </p:cNvSpPr>
          <p:nvPr>
            <p:ph idx="1"/>
          </p:nvPr>
        </p:nvSpPr>
        <p:spPr>
          <a:xfrm>
            <a:off x="144065" y="798945"/>
            <a:ext cx="8853286" cy="281056"/>
          </a:xfrm>
        </p:spPr>
        <p:txBody>
          <a:bodyPr/>
          <a:lstStyle/>
          <a:p>
            <a:pPr rtl="0">
              <a:buFont typeface="Arial" panose="020B0604020202020204" pitchFamily="34" charset="0"/>
              <a:buChar char="•"/>
            </a:pPr>
            <a:r>
              <a:rPr lang="fr-FR"/>
              <a:t>Quelles sont les activités associées à ce module?</a:t>
            </a:r>
          </a:p>
          <a:p>
            <a:endParaRPr lang="en-US" dirty="0"/>
          </a:p>
          <a:p>
            <a:endParaRPr lang="en-US" dirty="0"/>
          </a:p>
          <a:p>
            <a:endParaRPr lang="en-US" dirty="0"/>
          </a:p>
        </p:txBody>
      </p:sp>
      <p:graphicFrame>
        <p:nvGraphicFramePr>
          <p:cNvPr id="7" name="Content Placeholder 3"/>
          <p:cNvGraphicFramePr>
            <a:graphicFrameLocks/>
          </p:cNvGraphicFramePr>
          <p:nvPr>
            <p:extLst>
              <p:ext uri="{D42A27DB-BD31-4B8C-83A1-F6EECF244321}">
                <p14:modId xmlns:p14="http://schemas.microsoft.com/office/powerpoint/2010/main" val="2344504215"/>
              </p:ext>
            </p:extLst>
          </p:nvPr>
        </p:nvGraphicFramePr>
        <p:xfrm>
          <a:off x="432000" y="1117708"/>
          <a:ext cx="8229418" cy="3458490"/>
        </p:xfrm>
        <a:graphic>
          <a:graphicData uri="http://schemas.openxmlformats.org/drawingml/2006/table">
            <a:tbl>
              <a:tblPr firstRow="1" bandRow="1">
                <a:tableStyleId>{5C22544A-7EE6-4342-B048-85BDC9FD1C3A}</a:tableStyleId>
              </a:tblPr>
              <a:tblGrid>
                <a:gridCol w="1129733">
                  <a:extLst>
                    <a:ext uri="{9D8B030D-6E8A-4147-A177-3AD203B41FA5}">
                      <a16:colId xmlns:a16="http://schemas.microsoft.com/office/drawing/2014/main" val="20001"/>
                    </a:ext>
                  </a:extLst>
                </a:gridCol>
                <a:gridCol w="1857736">
                  <a:extLst>
                    <a:ext uri="{9D8B030D-6E8A-4147-A177-3AD203B41FA5}">
                      <a16:colId xmlns:a16="http://schemas.microsoft.com/office/drawing/2014/main" val="3156509146"/>
                    </a:ext>
                  </a:extLst>
                </a:gridCol>
                <a:gridCol w="4080076">
                  <a:extLst>
                    <a:ext uri="{9D8B030D-6E8A-4147-A177-3AD203B41FA5}">
                      <a16:colId xmlns:a16="http://schemas.microsoft.com/office/drawing/2014/main" val="20002"/>
                    </a:ext>
                  </a:extLst>
                </a:gridCol>
                <a:gridCol w="1161873">
                  <a:extLst>
                    <a:ext uri="{9D8B030D-6E8A-4147-A177-3AD203B41FA5}">
                      <a16:colId xmlns:a16="http://schemas.microsoft.com/office/drawing/2014/main" val="20003"/>
                    </a:ext>
                  </a:extLst>
                </a:gridCol>
              </a:tblGrid>
              <a:tr h="301434">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lang="fr-FR" sz="1200"/>
                        <a:t>N° de page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200"/>
                        <a:t>Type d'exercice</a:t>
                      </a:r>
                    </a:p>
                  </a:txBody>
                  <a:tcPr marL="68580" marR="68580" marT="34290" marB="34290" anchor="ctr"/>
                </a:tc>
                <a:tc>
                  <a:txBody>
                    <a:bodyPr/>
                    <a:lstStyle/>
                    <a:p>
                      <a:pPr rtl="0"/>
                      <a:r>
                        <a:rPr lang="fr-FR" sz="1200"/>
                        <a:t>Nom de l'exercice</a:t>
                      </a:r>
                    </a:p>
                  </a:txBody>
                  <a:tcPr marL="68580" marR="68580" marT="34290" marB="34290" anchor="ctr"/>
                </a:tc>
                <a:tc>
                  <a:txBody>
                    <a:bodyPr/>
                    <a:lstStyle/>
                    <a:p>
                      <a:pPr rtl="0"/>
                      <a:r>
                        <a:rPr lang="fr-FR" sz="1200"/>
                        <a:t>Facultatif ?</a:t>
                      </a:r>
                    </a:p>
                  </a:txBody>
                  <a:tcPr marL="68580" marR="68580" marT="34290" marB="34290" anchor="ctr"/>
                </a:tc>
                <a:extLst>
                  <a:ext uri="{0D108BD9-81ED-4DB2-BD59-A6C34878D82A}">
                    <a16:rowId xmlns:a16="http://schemas.microsoft.com/office/drawing/2014/main" val="10000"/>
                  </a:ext>
                </a:extLst>
              </a:tr>
              <a:tr h="350784">
                <a:tc>
                  <a:txBody>
                    <a:bodyPr/>
                    <a:lstStyle/>
                    <a:p>
                      <a:pPr algn="ctr" rtl="0"/>
                      <a:r>
                        <a:rPr lang="fr-FR" sz="1100" kern="1200">
                          <a:solidFill>
                            <a:schemeClr val="dk1"/>
                          </a:solidFill>
                          <a:latin typeface="+mn-lt"/>
                          <a:ea typeface="+mn-ea"/>
                          <a:cs typeface="+mn-cs"/>
                        </a:rPr>
                        <a:t>11.5.4</a:t>
                      </a: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100" kern="1200">
                          <a:solidFill>
                            <a:schemeClr val="dk1"/>
                          </a:solidFill>
                          <a:latin typeface="+mn-lt"/>
                          <a:ea typeface="+mn-ea"/>
                          <a:cs typeface="+mn-cs"/>
                        </a:rPr>
                        <a:t>Vidéo</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kern="1200">
                          <a:solidFill>
                            <a:schemeClr val="dk1"/>
                          </a:solidFill>
                          <a:latin typeface="+mn-lt"/>
                          <a:ea typeface="+mn-ea"/>
                          <a:cs typeface="+mn-cs"/>
                        </a:rPr>
                        <a:t>Sous-réseau avec le numéro magique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kern="1200">
                          <a:solidFill>
                            <a:schemeClr val="dk1"/>
                          </a:solidFill>
                          <a:latin typeface="+mn-lt"/>
                          <a:ea typeface="+mn-ea"/>
                          <a:cs typeface="+mn-cs"/>
                        </a:rPr>
                        <a:t>Recommandation</a:t>
                      </a:r>
                    </a:p>
                  </a:txBody>
                  <a:tcPr marL="68580" marR="68580" marT="34290" marB="34290" anchor="ctr"/>
                </a:tc>
                <a:extLst>
                  <a:ext uri="{0D108BD9-81ED-4DB2-BD59-A6C34878D82A}">
                    <a16:rowId xmlns:a16="http://schemas.microsoft.com/office/drawing/2014/main" val="3954574810"/>
                  </a:ext>
                </a:extLst>
              </a:tr>
              <a:tr h="350784">
                <a:tc>
                  <a:txBody>
                    <a:bodyPr/>
                    <a:lstStyle/>
                    <a:p>
                      <a:pPr algn="ctr" rtl="0"/>
                      <a:r>
                        <a:rPr lang="fr-FR" sz="1100" kern="1200">
                          <a:solidFill>
                            <a:schemeClr val="dk1"/>
                          </a:solidFill>
                          <a:latin typeface="+mn-lt"/>
                          <a:ea typeface="+mn-ea"/>
                          <a:cs typeface="+mn-cs"/>
                        </a:rPr>
                        <a:t>11.5.5</a:t>
                      </a: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100" kern="1200">
                          <a:solidFill>
                            <a:schemeClr val="dk1"/>
                          </a:solidFill>
                          <a:latin typeface="+mn-lt"/>
                          <a:ea typeface="+mn-ea"/>
                          <a:cs typeface="+mn-cs"/>
                        </a:rPr>
                        <a:t>Packet Tracer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kern="1200">
                          <a:solidFill>
                            <a:schemeClr val="dk1"/>
                          </a:solidFill>
                          <a:latin typeface="+mn-lt"/>
                          <a:ea typeface="+mn-ea"/>
                          <a:cs typeface="+mn-cs"/>
                        </a:rPr>
                        <a:t>Sous-réseau d'un réseau IPv4</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kern="1200">
                          <a:solidFill>
                            <a:schemeClr val="dk1"/>
                          </a:solidFill>
                          <a:latin typeface="+mn-lt"/>
                          <a:ea typeface="+mn-ea"/>
                          <a:cs typeface="+mn-cs"/>
                        </a:rPr>
                        <a:t>Recommandation</a:t>
                      </a:r>
                    </a:p>
                  </a:txBody>
                  <a:tcPr marL="68580" marR="68580" marT="34290" marB="34290" anchor="ctr"/>
                </a:tc>
                <a:extLst>
                  <a:ext uri="{0D108BD9-81ED-4DB2-BD59-A6C34878D82A}">
                    <a16:rowId xmlns:a16="http://schemas.microsoft.com/office/drawing/2014/main" val="3057775100"/>
                  </a:ext>
                </a:extLst>
              </a:tr>
              <a:tr h="350784">
                <a:tc>
                  <a:txBody>
                    <a:bodyPr/>
                    <a:lstStyle/>
                    <a:p>
                      <a:pPr algn="ctr" rtl="0"/>
                      <a:r>
                        <a:rPr lang="fr-FR" sz="1100" kern="1200">
                          <a:solidFill>
                            <a:schemeClr val="dk1"/>
                          </a:solidFill>
                          <a:latin typeface="+mn-lt"/>
                          <a:ea typeface="+mn-ea"/>
                          <a:cs typeface="+mn-cs"/>
                        </a:rPr>
                        <a:t>11.6.4</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kern="1200">
                          <a:solidFill>
                            <a:schemeClr val="dk1"/>
                          </a:solidFill>
                          <a:latin typeface="+mn-lt"/>
                          <a:ea typeface="+mn-ea"/>
                          <a:cs typeface="+mn-cs"/>
                        </a:rPr>
                        <a:t>Vidéo</a:t>
                      </a:r>
                    </a:p>
                  </a:txBody>
                  <a:tcPr marL="68580" marR="68580" marT="34290" marB="34290" anchor="ctr"/>
                </a:tc>
                <a:tc>
                  <a:txBody>
                    <a:bodyPr/>
                    <a:lstStyle/>
                    <a:p>
                      <a:pPr rtl="0"/>
                      <a:r>
                        <a:rPr lang="fr-FR" sz="1100" kern="1200">
                          <a:solidFill>
                            <a:schemeClr val="dk1"/>
                          </a:solidFill>
                          <a:latin typeface="+mn-lt"/>
                          <a:ea typeface="+mn-ea"/>
                          <a:cs typeface="+mn-cs"/>
                        </a:rPr>
                        <a:t>Sous-réseau sur plusieurs octets</a:t>
                      </a:r>
                    </a:p>
                  </a:txBody>
                  <a:tcPr marL="68580" marR="68580" marT="34290" marB="34290" anchor="ctr"/>
                </a:tc>
                <a:tc>
                  <a:txBody>
                    <a:bodyPr/>
                    <a:lstStyle/>
                    <a:p>
                      <a:pPr rtl="0"/>
                      <a:r>
                        <a:rPr lang="fr-FR" sz="1100" kern="1200">
                          <a:solidFill>
                            <a:schemeClr val="dk1"/>
                          </a:solidFill>
                          <a:latin typeface="+mn-lt"/>
                          <a:ea typeface="+mn-ea"/>
                          <a:cs typeface="+mn-cs"/>
                        </a:rPr>
                        <a:t>Recommandation</a:t>
                      </a:r>
                    </a:p>
                  </a:txBody>
                  <a:tcPr marL="68580" marR="68580" marT="34290" marB="34290" anchor="ctr"/>
                </a:tc>
                <a:extLst>
                  <a:ext uri="{0D108BD9-81ED-4DB2-BD59-A6C34878D82A}">
                    <a16:rowId xmlns:a16="http://schemas.microsoft.com/office/drawing/2014/main" val="61874528"/>
                  </a:ext>
                </a:extLst>
              </a:tr>
              <a:tr h="350784">
                <a:tc>
                  <a:txBody>
                    <a:bodyPr/>
                    <a:lstStyle/>
                    <a:p>
                      <a:pPr algn="ctr" rtl="0"/>
                      <a:r>
                        <a:rPr lang="fr-FR" sz="1100" kern="1200">
                          <a:solidFill>
                            <a:schemeClr val="dk1"/>
                          </a:solidFill>
                          <a:latin typeface="+mn-lt"/>
                          <a:ea typeface="+mn-ea"/>
                          <a:cs typeface="+mn-cs"/>
                        </a:rPr>
                        <a:t>11.6.5</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kern="1200">
                          <a:solidFill>
                            <a:schemeClr val="dk1"/>
                          </a:solidFill>
                          <a:latin typeface="+mn-lt"/>
                          <a:ea typeface="+mn-ea"/>
                          <a:cs typeface="+mn-cs"/>
                        </a:rPr>
                        <a:t>Activité</a:t>
                      </a:r>
                    </a:p>
                  </a:txBody>
                  <a:tcPr marL="68580" marR="68580" marT="34290" marB="34290" anchor="ctr"/>
                </a:tc>
                <a:tc>
                  <a:txBody>
                    <a:bodyPr/>
                    <a:lstStyle/>
                    <a:p>
                      <a:pPr rtl="0"/>
                      <a:r>
                        <a:rPr lang="fr-FR" sz="1100" kern="1200">
                          <a:solidFill>
                            <a:schemeClr val="dk1"/>
                          </a:solidFill>
                          <a:latin typeface="+mn-lt"/>
                          <a:ea typeface="+mn-ea"/>
                          <a:cs typeface="+mn-cs"/>
                        </a:rPr>
                        <a:t>Déterminer le masque de sous-réseau</a:t>
                      </a:r>
                    </a:p>
                  </a:txBody>
                  <a:tcPr marL="68580" marR="68580" marT="34290" marB="34290" anchor="ctr"/>
                </a:tc>
                <a:tc>
                  <a:txBody>
                    <a:bodyPr/>
                    <a:lstStyle/>
                    <a:p>
                      <a:pPr rtl="0"/>
                      <a:r>
                        <a:rPr lang="fr-FR" sz="1100" kern="1200">
                          <a:solidFill>
                            <a:schemeClr val="dk1"/>
                          </a:solidFill>
                          <a:latin typeface="+mn-lt"/>
                          <a:ea typeface="+mn-ea"/>
                          <a:cs typeface="+mn-cs"/>
                        </a:rPr>
                        <a:t>Recommandé</a:t>
                      </a:r>
                    </a:p>
                  </a:txBody>
                  <a:tcPr marL="68580" marR="68580" marT="34290" marB="34290" anchor="ctr"/>
                </a:tc>
                <a:extLst>
                  <a:ext uri="{0D108BD9-81ED-4DB2-BD59-A6C34878D82A}">
                    <a16:rowId xmlns:a16="http://schemas.microsoft.com/office/drawing/2014/main" val="336677826"/>
                  </a:ext>
                </a:extLst>
              </a:tr>
              <a:tr h="350784">
                <a:tc>
                  <a:txBody>
                    <a:bodyPr/>
                    <a:lstStyle/>
                    <a:p>
                      <a:pPr algn="ctr" rtl="0"/>
                      <a:r>
                        <a:rPr lang="fr-FR" sz="1100" kern="1200">
                          <a:solidFill>
                            <a:schemeClr val="dk1"/>
                          </a:solidFill>
                          <a:latin typeface="+mn-lt"/>
                          <a:ea typeface="+mn-ea"/>
                          <a:cs typeface="+mn-cs"/>
                        </a:rPr>
                        <a:t>11.6.6</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kern="1200">
                          <a:solidFill>
                            <a:schemeClr val="dk1"/>
                          </a:solidFill>
                          <a:latin typeface="+mn-lt"/>
                          <a:ea typeface="+mn-ea"/>
                          <a:cs typeface="+mn-cs"/>
                        </a:rPr>
                        <a:t>de prototypage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kern="1200">
                          <a:solidFill>
                            <a:schemeClr val="dk1"/>
                          </a:solidFill>
                          <a:latin typeface="+mn-lt"/>
                          <a:ea typeface="+mn-ea"/>
                          <a:cs typeface="+mn-cs"/>
                        </a:rPr>
                        <a:t>Calculer les sous-réseaux IPv4</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kern="1200">
                          <a:solidFill>
                            <a:schemeClr val="dk1"/>
                          </a:solidFill>
                          <a:latin typeface="+mn-lt"/>
                          <a:ea typeface="+mn-ea"/>
                          <a:cs typeface="+mn-cs"/>
                        </a:rPr>
                        <a:t>Recommandation</a:t>
                      </a:r>
                    </a:p>
                  </a:txBody>
                  <a:tcPr marL="68580" marR="68580" marT="34290" marB="34290" anchor="ctr"/>
                </a:tc>
                <a:extLst>
                  <a:ext uri="{0D108BD9-81ED-4DB2-BD59-A6C34878D82A}">
                    <a16:rowId xmlns:a16="http://schemas.microsoft.com/office/drawing/2014/main" val="2582900979"/>
                  </a:ext>
                </a:extLst>
              </a:tr>
              <a:tr h="350784">
                <a:tc>
                  <a:txBody>
                    <a:bodyPr/>
                    <a:lstStyle/>
                    <a:p>
                      <a:pPr algn="ctr" rtl="0"/>
                      <a:r>
                        <a:rPr lang="fr-FR" sz="1100" kern="1200">
                          <a:solidFill>
                            <a:schemeClr val="dk1"/>
                          </a:solidFill>
                          <a:latin typeface="+mn-lt"/>
                          <a:ea typeface="+mn-ea"/>
                          <a:cs typeface="+mn-cs"/>
                        </a:rPr>
                        <a:t>11.7.4</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kern="1200">
                          <a:solidFill>
                            <a:schemeClr val="dk1"/>
                          </a:solidFill>
                          <a:latin typeface="+mn-lt"/>
                          <a:ea typeface="+mn-ea"/>
                          <a:cs typeface="+mn-cs"/>
                        </a:rPr>
                        <a:t>Activité</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kern="1200">
                          <a:solidFill>
                            <a:schemeClr val="dk1"/>
                          </a:solidFill>
                          <a:latin typeface="+mn-lt"/>
                          <a:ea typeface="+mn-ea"/>
                          <a:cs typeface="+mn-cs"/>
                        </a:rPr>
                        <a:t>Déterminer le nombre de bits à emprunter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kern="1200">
                          <a:solidFill>
                            <a:schemeClr val="dk1"/>
                          </a:solidFill>
                          <a:latin typeface="+mn-lt"/>
                          <a:ea typeface="+mn-ea"/>
                          <a:cs typeface="+mn-cs"/>
                        </a:rPr>
                        <a:t>Recommandé</a:t>
                      </a:r>
                    </a:p>
                  </a:txBody>
                  <a:tcPr marL="68580" marR="68580" marT="34290" marB="34290" anchor="ctr"/>
                </a:tc>
                <a:extLst>
                  <a:ext uri="{0D108BD9-81ED-4DB2-BD59-A6C34878D82A}">
                    <a16:rowId xmlns:a16="http://schemas.microsoft.com/office/drawing/2014/main" val="3522544737"/>
                  </a:ext>
                </a:extLst>
              </a:tr>
              <a:tr h="350784">
                <a:tc>
                  <a:txBody>
                    <a:bodyPr/>
                    <a:lstStyle/>
                    <a:p>
                      <a:pPr algn="ctr" rtl="0"/>
                      <a:r>
                        <a:rPr lang="fr-FR" sz="1100" kern="1200">
                          <a:solidFill>
                            <a:schemeClr val="dk1"/>
                          </a:solidFill>
                          <a:latin typeface="+mn-lt"/>
                          <a:ea typeface="+mn-ea"/>
                          <a:cs typeface="+mn-cs"/>
                        </a:rPr>
                        <a:t>11.7.5</a:t>
                      </a: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100" kern="1200">
                          <a:solidFill>
                            <a:schemeClr val="dk1"/>
                          </a:solidFill>
                          <a:latin typeface="+mn-lt"/>
                          <a:ea typeface="+mn-ea"/>
                          <a:cs typeface="+mn-cs"/>
                        </a:rPr>
                        <a:t>Packet Tracer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kern="1200">
                          <a:solidFill>
                            <a:schemeClr val="dk1"/>
                          </a:solidFill>
                          <a:latin typeface="+mn-lt"/>
                          <a:ea typeface="+mn-ea"/>
                          <a:cs typeface="+mn-cs"/>
                        </a:rPr>
                        <a:t>Scénario de création de sous-réseaux</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kern="1200">
                          <a:solidFill>
                            <a:schemeClr val="dk1"/>
                          </a:solidFill>
                          <a:latin typeface="+mn-lt"/>
                          <a:ea typeface="+mn-ea"/>
                          <a:cs typeface="+mn-cs"/>
                        </a:rPr>
                        <a:t>Recommandation</a:t>
                      </a:r>
                    </a:p>
                  </a:txBody>
                  <a:tcPr marL="68580" marR="68580" marT="34290" marB="34290" anchor="ctr"/>
                </a:tc>
                <a:extLst>
                  <a:ext uri="{0D108BD9-81ED-4DB2-BD59-A6C34878D82A}">
                    <a16:rowId xmlns:a16="http://schemas.microsoft.com/office/drawing/2014/main" val="3001172460"/>
                  </a:ext>
                </a:extLst>
              </a:tr>
              <a:tr h="350784">
                <a:tc>
                  <a:txBody>
                    <a:bodyPr/>
                    <a:lstStyle/>
                    <a:p>
                      <a:pPr algn="ctr" rtl="0"/>
                      <a:r>
                        <a:rPr lang="fr-FR" sz="1100" kern="1200">
                          <a:solidFill>
                            <a:schemeClr val="dk1"/>
                          </a:solidFill>
                          <a:latin typeface="+mn-lt"/>
                          <a:ea typeface="+mn-ea"/>
                          <a:cs typeface="+mn-cs"/>
                        </a:rPr>
                        <a:t>11.8.1</a:t>
                      </a: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100" kern="1200">
                          <a:solidFill>
                            <a:schemeClr val="dk1"/>
                          </a:solidFill>
                          <a:latin typeface="+mn-lt"/>
                          <a:ea typeface="+mn-ea"/>
                          <a:cs typeface="+mn-cs"/>
                        </a:rPr>
                        <a:t>Vidéo</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kern="1200">
                          <a:solidFill>
                            <a:schemeClr val="dk1"/>
                          </a:solidFill>
                          <a:latin typeface="+mn-lt"/>
                          <a:ea typeface="+mn-ea"/>
                          <a:cs typeface="+mn-cs"/>
                        </a:rPr>
                        <a:t>Notions de base VLSM</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kern="1200">
                          <a:solidFill>
                            <a:schemeClr val="dk1"/>
                          </a:solidFill>
                          <a:latin typeface="+mn-lt"/>
                          <a:ea typeface="+mn-ea"/>
                          <a:cs typeface="+mn-cs"/>
                        </a:rPr>
                        <a:t>Recommandation</a:t>
                      </a:r>
                    </a:p>
                  </a:txBody>
                  <a:tcPr marL="68580" marR="68580" marT="34290" marB="34290" anchor="ctr"/>
                </a:tc>
                <a:extLst>
                  <a:ext uri="{0D108BD9-81ED-4DB2-BD59-A6C34878D82A}">
                    <a16:rowId xmlns:a16="http://schemas.microsoft.com/office/drawing/2014/main" val="4005649858"/>
                  </a:ext>
                </a:extLst>
              </a:tr>
              <a:tr h="350784">
                <a:tc>
                  <a:txBody>
                    <a:bodyPr/>
                    <a:lstStyle/>
                    <a:p>
                      <a:pPr algn="ctr" rtl="0"/>
                      <a:r>
                        <a:rPr lang="fr-FR" sz="1100" kern="1200">
                          <a:solidFill>
                            <a:schemeClr val="dk1"/>
                          </a:solidFill>
                          <a:latin typeface="+mn-lt"/>
                          <a:ea typeface="+mn-ea"/>
                          <a:cs typeface="+mn-cs"/>
                        </a:rPr>
                        <a:t>11.8.2</a:t>
                      </a: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100" kern="1200">
                          <a:solidFill>
                            <a:schemeClr val="dk1"/>
                          </a:solidFill>
                          <a:latin typeface="+mn-lt"/>
                          <a:ea typeface="+mn-ea"/>
                          <a:cs typeface="+mn-cs"/>
                        </a:rPr>
                        <a:t>Vidéo</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kern="1200">
                          <a:solidFill>
                            <a:schemeClr val="dk1"/>
                          </a:solidFill>
                          <a:latin typeface="+mn-lt"/>
                          <a:ea typeface="+mn-ea"/>
                          <a:cs typeface="+mn-cs"/>
                        </a:rPr>
                        <a:t>Exemple de VLSM</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kern="1200">
                          <a:solidFill>
                            <a:schemeClr val="dk1"/>
                          </a:solidFill>
                          <a:latin typeface="+mn-lt"/>
                          <a:ea typeface="+mn-ea"/>
                          <a:cs typeface="+mn-cs"/>
                        </a:rPr>
                        <a:t>Recommandé</a:t>
                      </a:r>
                    </a:p>
                  </a:txBody>
                  <a:tcPr marL="68580" marR="68580" marT="34290" marB="34290" anchor="ctr"/>
                </a:tc>
                <a:extLst>
                  <a:ext uri="{0D108BD9-81ED-4DB2-BD59-A6C34878D82A}">
                    <a16:rowId xmlns:a16="http://schemas.microsoft.com/office/drawing/2014/main" val="2958805830"/>
                  </a:ext>
                </a:extLst>
              </a:tr>
            </a:tbl>
          </a:graphicData>
        </a:graphic>
      </p:graphicFrame>
    </p:spTree>
    <p:custDataLst>
      <p:tags r:id="rId1"/>
    </p:custDataLst>
    <p:extLst>
      <p:ext uri="{BB962C8B-B14F-4D97-AF65-F5344CB8AC3E}">
        <p14:creationId xmlns:p14="http://schemas.microsoft.com/office/powerpoint/2010/main" val="4235437004"/>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3"/>
          <p:cNvSpPr>
            <a:spLocks noGrp="1" noChangeArrowheads="1"/>
          </p:cNvSpPr>
          <p:nvPr>
            <p:ph type="title"/>
          </p:nvPr>
        </p:nvSpPr>
        <p:spPr/>
        <p:txBody>
          <a:bodyPr/>
          <a:lstStyle/>
          <a:p>
            <a:pPr rtl="0"/>
            <a:r>
              <a:rPr lang="fr-FR"/>
              <a:t>Module 11 : Activités (Suite)</a:t>
            </a:r>
          </a:p>
        </p:txBody>
      </p:sp>
      <p:sp>
        <p:nvSpPr>
          <p:cNvPr id="6147" name="Rectangle 34"/>
          <p:cNvSpPr>
            <a:spLocks noGrp="1" noChangeArrowheads="1"/>
          </p:cNvSpPr>
          <p:nvPr>
            <p:ph idx="1"/>
          </p:nvPr>
        </p:nvSpPr>
        <p:spPr>
          <a:xfrm>
            <a:off x="144065" y="798945"/>
            <a:ext cx="8853286" cy="281056"/>
          </a:xfrm>
        </p:spPr>
        <p:txBody>
          <a:bodyPr/>
          <a:lstStyle/>
          <a:p>
            <a:pPr rtl="0">
              <a:buFont typeface="Arial" panose="020B0604020202020204" pitchFamily="34" charset="0"/>
              <a:buChar char="•"/>
            </a:pPr>
            <a:r>
              <a:rPr lang="fr-FR"/>
              <a:t>Quelles sont les activités associées à ce module?</a:t>
            </a:r>
          </a:p>
          <a:p>
            <a:endParaRPr lang="en-US" dirty="0"/>
          </a:p>
          <a:p>
            <a:endParaRPr lang="en-US" dirty="0"/>
          </a:p>
          <a:p>
            <a:endParaRPr lang="en-US" dirty="0"/>
          </a:p>
        </p:txBody>
      </p:sp>
      <p:graphicFrame>
        <p:nvGraphicFramePr>
          <p:cNvPr id="7" name="Content Placeholder 3"/>
          <p:cNvGraphicFramePr>
            <a:graphicFrameLocks/>
          </p:cNvGraphicFramePr>
          <p:nvPr>
            <p:extLst>
              <p:ext uri="{D42A27DB-BD31-4B8C-83A1-F6EECF244321}">
                <p14:modId xmlns:p14="http://schemas.microsoft.com/office/powerpoint/2010/main" val="332580387"/>
              </p:ext>
            </p:extLst>
          </p:nvPr>
        </p:nvGraphicFramePr>
        <p:xfrm>
          <a:off x="432000" y="1127135"/>
          <a:ext cx="8229418" cy="2626854"/>
        </p:xfrm>
        <a:graphic>
          <a:graphicData uri="http://schemas.openxmlformats.org/drawingml/2006/table">
            <a:tbl>
              <a:tblPr firstRow="1" bandRow="1">
                <a:tableStyleId>{5C22544A-7EE6-4342-B048-85BDC9FD1C3A}</a:tableStyleId>
              </a:tblPr>
              <a:tblGrid>
                <a:gridCol w="1129733">
                  <a:extLst>
                    <a:ext uri="{9D8B030D-6E8A-4147-A177-3AD203B41FA5}">
                      <a16:colId xmlns:a16="http://schemas.microsoft.com/office/drawing/2014/main" val="20001"/>
                    </a:ext>
                  </a:extLst>
                </a:gridCol>
                <a:gridCol w="1857736">
                  <a:extLst>
                    <a:ext uri="{9D8B030D-6E8A-4147-A177-3AD203B41FA5}">
                      <a16:colId xmlns:a16="http://schemas.microsoft.com/office/drawing/2014/main" val="3156509146"/>
                    </a:ext>
                  </a:extLst>
                </a:gridCol>
                <a:gridCol w="4080076">
                  <a:extLst>
                    <a:ext uri="{9D8B030D-6E8A-4147-A177-3AD203B41FA5}">
                      <a16:colId xmlns:a16="http://schemas.microsoft.com/office/drawing/2014/main" val="20002"/>
                    </a:ext>
                  </a:extLst>
                </a:gridCol>
                <a:gridCol w="1161873">
                  <a:extLst>
                    <a:ext uri="{9D8B030D-6E8A-4147-A177-3AD203B41FA5}">
                      <a16:colId xmlns:a16="http://schemas.microsoft.com/office/drawing/2014/main" val="20003"/>
                    </a:ext>
                  </a:extLst>
                </a:gridCol>
              </a:tblGrid>
              <a:tr h="301434">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lang="fr-FR" sz="1200"/>
                        <a:t>N° de page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200"/>
                        <a:t>Type d'exercice</a:t>
                      </a:r>
                    </a:p>
                  </a:txBody>
                  <a:tcPr marL="68580" marR="68580" marT="34290" marB="34290" anchor="ctr"/>
                </a:tc>
                <a:tc>
                  <a:txBody>
                    <a:bodyPr/>
                    <a:lstStyle/>
                    <a:p>
                      <a:pPr rtl="0"/>
                      <a:r>
                        <a:rPr lang="fr-FR" sz="1200"/>
                        <a:t>Nom de l'exercice</a:t>
                      </a:r>
                    </a:p>
                  </a:txBody>
                  <a:tcPr marL="68580" marR="68580" marT="34290" marB="34290" anchor="ctr"/>
                </a:tc>
                <a:tc>
                  <a:txBody>
                    <a:bodyPr/>
                    <a:lstStyle/>
                    <a:p>
                      <a:pPr rtl="0"/>
                      <a:r>
                        <a:rPr lang="fr-FR" sz="1200"/>
                        <a:t>Facultatif ?</a:t>
                      </a:r>
                    </a:p>
                  </a:txBody>
                  <a:tcPr marL="68580" marR="68580" marT="34290" marB="34290" anchor="ctr"/>
                </a:tc>
                <a:extLst>
                  <a:ext uri="{0D108BD9-81ED-4DB2-BD59-A6C34878D82A}">
                    <a16:rowId xmlns:a16="http://schemas.microsoft.com/office/drawing/2014/main" val="10000"/>
                  </a:ext>
                </a:extLst>
              </a:tr>
              <a:tr h="350784">
                <a:tc>
                  <a:txBody>
                    <a:bodyPr/>
                    <a:lstStyle/>
                    <a:p>
                      <a:pPr algn="ctr" rtl="0"/>
                      <a:r>
                        <a:rPr lang="fr-FR" sz="1100" kern="1200">
                          <a:solidFill>
                            <a:schemeClr val="dk1"/>
                          </a:solidFill>
                          <a:latin typeface="+mn-lt"/>
                          <a:ea typeface="+mn-ea"/>
                          <a:cs typeface="+mn-cs"/>
                        </a:rPr>
                        <a:t>11.8.6</a:t>
                      </a: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100" kern="1200">
                          <a:solidFill>
                            <a:schemeClr val="dk1"/>
                          </a:solidFill>
                          <a:latin typeface="+mn-lt"/>
                          <a:ea typeface="+mn-ea"/>
                          <a:cs typeface="+mn-cs"/>
                        </a:rPr>
                        <a:t>Activité</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kern="1200">
                          <a:solidFill>
                            <a:schemeClr val="dk1"/>
                          </a:solidFill>
                          <a:latin typeface="+mn-lt"/>
                          <a:ea typeface="+mn-ea"/>
                          <a:cs typeface="+mn-cs"/>
                        </a:rPr>
                        <a:t>Le VLSM dans la pratique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kern="1200">
                          <a:solidFill>
                            <a:schemeClr val="dk1"/>
                          </a:solidFill>
                          <a:latin typeface="+mn-lt"/>
                          <a:ea typeface="+mn-ea"/>
                          <a:cs typeface="+mn-cs"/>
                        </a:rPr>
                        <a:t>Recommandation</a:t>
                      </a:r>
                    </a:p>
                  </a:txBody>
                  <a:tcPr marL="68580" marR="68580" marT="34290" marB="34290" anchor="ctr"/>
                </a:tc>
                <a:extLst>
                  <a:ext uri="{0D108BD9-81ED-4DB2-BD59-A6C34878D82A}">
                    <a16:rowId xmlns:a16="http://schemas.microsoft.com/office/drawing/2014/main" val="322206681"/>
                  </a:ext>
                </a:extLst>
              </a:tr>
              <a:tr h="350784">
                <a:tc>
                  <a:txBody>
                    <a:bodyPr/>
                    <a:lstStyle/>
                    <a:p>
                      <a:pPr algn="ctr" rtl="0"/>
                      <a:r>
                        <a:rPr lang="fr-FR" sz="1100" kern="1200">
                          <a:solidFill>
                            <a:schemeClr val="dk1"/>
                          </a:solidFill>
                          <a:latin typeface="+mn-lt"/>
                          <a:ea typeface="+mn-ea"/>
                          <a:cs typeface="+mn-cs"/>
                        </a:rPr>
                        <a:t>11.9.3</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kern="1200">
                          <a:solidFill>
                            <a:schemeClr val="dk1"/>
                          </a:solidFill>
                          <a:latin typeface="+mn-lt"/>
                          <a:ea typeface="+mn-ea"/>
                          <a:cs typeface="+mn-cs"/>
                        </a:rPr>
                        <a:t>Packet Tracer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kern="1200">
                          <a:solidFill>
                            <a:schemeClr val="dk1"/>
                          </a:solidFill>
                          <a:latin typeface="+mn-lt"/>
                          <a:ea typeface="+mn-ea"/>
                          <a:cs typeface="+mn-cs"/>
                        </a:rPr>
                        <a:t>Pratique de conception et de mise en œuvre VLSM</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kern="1200">
                          <a:solidFill>
                            <a:schemeClr val="dk1"/>
                          </a:solidFill>
                          <a:latin typeface="+mn-lt"/>
                          <a:ea typeface="+mn-ea"/>
                          <a:cs typeface="+mn-cs"/>
                        </a:rPr>
                        <a:t>Recommandation</a:t>
                      </a:r>
                    </a:p>
                  </a:txBody>
                  <a:tcPr marL="68580" marR="68580" marT="34290" marB="34290" anchor="ctr"/>
                </a:tc>
                <a:extLst>
                  <a:ext uri="{0D108BD9-81ED-4DB2-BD59-A6C34878D82A}">
                    <a16:rowId xmlns:a16="http://schemas.microsoft.com/office/drawing/2014/main" val="3406068602"/>
                  </a:ext>
                </a:extLst>
              </a:tr>
              <a:tr h="350784">
                <a:tc>
                  <a:txBody>
                    <a:bodyPr/>
                    <a:lstStyle/>
                    <a:p>
                      <a:pPr marL="0" algn="ctr" defTabSz="685777" rtl="0" eaLnBrk="1" latinLnBrk="0" hangingPunct="1"/>
                      <a:r>
                        <a:rPr lang="fr-FR" sz="1100" kern="1200">
                          <a:solidFill>
                            <a:schemeClr val="dk1"/>
                          </a:solidFill>
                          <a:latin typeface="+mn-lt"/>
                          <a:ea typeface="+mn-ea"/>
                          <a:cs typeface="+mn-cs"/>
                        </a:rPr>
                        <a:t>11.10.1</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kern="1200">
                          <a:solidFill>
                            <a:schemeClr val="dk1"/>
                          </a:solidFill>
                          <a:latin typeface="+mn-lt"/>
                          <a:ea typeface="+mn-ea"/>
                          <a:cs typeface="+mn-cs"/>
                        </a:rPr>
                        <a:t>Packet Tracer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kern="1200">
                          <a:solidFill>
                            <a:schemeClr val="dk1"/>
                          </a:solidFill>
                          <a:latin typeface="+mn-lt"/>
                          <a:ea typeface="+mn-ea"/>
                          <a:cs typeface="+mn-cs"/>
                        </a:rPr>
                        <a:t>Conception et mise en œuvre d'un système d'adressage VLSM</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kern="1200">
                          <a:solidFill>
                            <a:schemeClr val="dk1"/>
                          </a:solidFill>
                          <a:latin typeface="+mn-lt"/>
                          <a:ea typeface="+mn-ea"/>
                          <a:cs typeface="+mn-cs"/>
                        </a:rPr>
                        <a:t>Recommandation</a:t>
                      </a:r>
                    </a:p>
                  </a:txBody>
                  <a:tcPr marL="68580" marR="68580" marT="34290" marB="34290" anchor="ctr"/>
                </a:tc>
                <a:extLst>
                  <a:ext uri="{0D108BD9-81ED-4DB2-BD59-A6C34878D82A}">
                    <a16:rowId xmlns:a16="http://schemas.microsoft.com/office/drawing/2014/main" val="3514539205"/>
                  </a:ext>
                </a:extLst>
              </a:tr>
              <a:tr h="350784">
                <a:tc>
                  <a:txBody>
                    <a:bodyPr/>
                    <a:lstStyle/>
                    <a:p>
                      <a:pPr marL="0" algn="ctr" defTabSz="685777" rtl="0" eaLnBrk="1" latinLnBrk="0" hangingPunct="1"/>
                      <a:r>
                        <a:rPr lang="fr-FR" sz="1100" kern="1200">
                          <a:solidFill>
                            <a:schemeClr val="dk1"/>
                          </a:solidFill>
                          <a:latin typeface="+mn-lt"/>
                          <a:ea typeface="+mn-ea"/>
                          <a:cs typeface="+mn-cs"/>
                        </a:rPr>
                        <a:t>11.10.2</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kern="1200">
                          <a:solidFill>
                            <a:schemeClr val="dk1"/>
                          </a:solidFill>
                          <a:latin typeface="+mn-lt"/>
                          <a:ea typeface="+mn-ea"/>
                          <a:cs typeface="+mn-cs"/>
                        </a:rPr>
                        <a:t>Mode physique du Packet Tracer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kern="1200">
                          <a:solidFill>
                            <a:schemeClr val="dk1"/>
                          </a:solidFill>
                          <a:latin typeface="+mn-lt"/>
                          <a:ea typeface="+mn-ea"/>
                          <a:cs typeface="+mn-cs"/>
                        </a:rPr>
                        <a:t>Packet Tracer - Concevoir et mettre en œuvre un système d'adressage VLSM - Mode Physique</a:t>
                      </a:r>
                    </a:p>
                    <a:p>
                      <a:pPr marL="0" marR="0" lvl="0" indent="0" algn="l" defTabSz="685777" rtl="0" eaLnBrk="1" fontAlgn="auto" latinLnBrk="0" hangingPunct="1">
                        <a:lnSpc>
                          <a:spcPct val="100000"/>
                        </a:lnSpc>
                        <a:spcBef>
                          <a:spcPts val="0"/>
                        </a:spcBef>
                        <a:spcAft>
                          <a:spcPts val="0"/>
                        </a:spcAft>
                        <a:buClrTx/>
                        <a:buSzTx/>
                        <a:buFontTx/>
                        <a:buNone/>
                        <a:tabLst/>
                        <a:defRPr/>
                      </a:pPr>
                      <a:endParaRPr lang="en-US" sz="1100" kern="1200" dirty="0">
                        <a:solidFill>
                          <a:schemeClr val="dk1"/>
                        </a:solidFill>
                        <a:latin typeface="+mn-lt"/>
                        <a:ea typeface="+mn-ea"/>
                        <a:cs typeface="+mn-cs"/>
                      </a:endParaRP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kern="1200">
                          <a:solidFill>
                            <a:schemeClr val="dk1"/>
                          </a:solidFill>
                          <a:latin typeface="+mn-lt"/>
                          <a:ea typeface="+mn-ea"/>
                          <a:cs typeface="+mn-cs"/>
                        </a:rPr>
                        <a:t>Recommandation</a:t>
                      </a:r>
                    </a:p>
                    <a:p>
                      <a:pPr marL="0" marR="0" lvl="0" indent="0" algn="l" defTabSz="685777" rtl="0" eaLnBrk="1" fontAlgn="auto" latinLnBrk="0" hangingPunct="1">
                        <a:lnSpc>
                          <a:spcPct val="100000"/>
                        </a:lnSpc>
                        <a:spcBef>
                          <a:spcPts val="0"/>
                        </a:spcBef>
                        <a:spcAft>
                          <a:spcPts val="0"/>
                        </a:spcAft>
                        <a:buClrTx/>
                        <a:buSzTx/>
                        <a:buFontTx/>
                        <a:buNone/>
                        <a:tabLst/>
                        <a:defRPr/>
                      </a:pPr>
                      <a:endParaRPr lang="en-US" sz="1100" kern="1200" noProof="0" dirty="0">
                        <a:solidFill>
                          <a:schemeClr val="dk1"/>
                        </a:solidFill>
                        <a:latin typeface="+mn-lt"/>
                        <a:ea typeface="+mn-ea"/>
                        <a:cs typeface="+mn-cs"/>
                      </a:endParaRPr>
                    </a:p>
                  </a:txBody>
                  <a:tcPr marL="68580" marR="68580" marT="34290" marB="34290" anchor="ctr"/>
                </a:tc>
                <a:extLst>
                  <a:ext uri="{0D108BD9-81ED-4DB2-BD59-A6C34878D82A}">
                    <a16:rowId xmlns:a16="http://schemas.microsoft.com/office/drawing/2014/main" val="609230478"/>
                  </a:ext>
                </a:extLst>
              </a:tr>
              <a:tr h="350784">
                <a:tc>
                  <a:txBody>
                    <a:bodyPr/>
                    <a:lstStyle/>
                    <a:p>
                      <a:pPr marL="0" algn="ctr" defTabSz="685777" rtl="0" eaLnBrk="1" latinLnBrk="0" hangingPunct="1"/>
                      <a:r>
                        <a:rPr lang="fr-FR" sz="1100" kern="1200">
                          <a:solidFill>
                            <a:schemeClr val="dk1"/>
                          </a:solidFill>
                          <a:latin typeface="+mn-lt"/>
                          <a:ea typeface="+mn-ea"/>
                          <a:cs typeface="+mn-cs"/>
                        </a:rPr>
                        <a:t>11.10.2</a:t>
                      </a:r>
                    </a:p>
                  </a:txBody>
                  <a:tcPr marL="68580" marR="68580" marT="34290" marB="34290" anchor="ctr"/>
                </a:tc>
                <a:tc>
                  <a:txBody>
                    <a:bodyPr/>
                    <a:lstStyle/>
                    <a:p>
                      <a:pPr marL="0" marR="0" indent="0" algn="l" defTabSz="685777" rtl="0" eaLnBrk="1" fontAlgn="auto" latinLnBrk="0" hangingPunct="1">
                        <a:lnSpc>
                          <a:spcPct val="100000"/>
                        </a:lnSpc>
                        <a:spcBef>
                          <a:spcPts val="0"/>
                        </a:spcBef>
                        <a:spcAft>
                          <a:spcPts val="0"/>
                        </a:spcAft>
                        <a:buClrTx/>
                        <a:buSzTx/>
                        <a:buFontTx/>
                        <a:buNone/>
                        <a:tabLst/>
                        <a:defRPr/>
                      </a:pPr>
                      <a:r>
                        <a:rPr lang="fr-FR" sz="1100" kern="1200">
                          <a:solidFill>
                            <a:schemeClr val="dk1"/>
                          </a:solidFill>
                          <a:latin typeface="+mn-lt"/>
                          <a:ea typeface="+mn-ea"/>
                          <a:cs typeface="+mn-cs"/>
                        </a:rPr>
                        <a:t>de prototypage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kern="1200">
                          <a:solidFill>
                            <a:schemeClr val="dk1"/>
                          </a:solidFill>
                          <a:latin typeface="+mn-lt"/>
                          <a:ea typeface="+mn-ea"/>
                          <a:cs typeface="+mn-cs"/>
                        </a:rPr>
                        <a:t>Conception et mise en œuvre d'un système d'adressage VLSM</a:t>
                      </a:r>
                    </a:p>
                  </a:txBody>
                  <a:tcPr marL="68580" marR="68580" marT="34290" marB="34290" anchor="ctr"/>
                </a:tc>
                <a:tc>
                  <a:txBody>
                    <a:bodyPr/>
                    <a:lstStyle/>
                    <a:p>
                      <a:pPr marL="0" algn="l" defTabSz="685777" rtl="0" eaLnBrk="1" latinLnBrk="0" hangingPunct="1"/>
                      <a:r>
                        <a:rPr lang="fr-FR" sz="1100" kern="1200">
                          <a:solidFill>
                            <a:schemeClr val="dk1"/>
                          </a:solidFill>
                          <a:latin typeface="+mn-lt"/>
                          <a:ea typeface="+mn-ea"/>
                          <a:cs typeface="+mn-cs"/>
                        </a:rPr>
                        <a:t>Recommandation</a:t>
                      </a:r>
                    </a:p>
                  </a:txBody>
                  <a:tcPr marL="68580" marR="68580" marT="34290" marB="34290" anchor="ctr"/>
                </a:tc>
                <a:extLst>
                  <a:ext uri="{0D108BD9-81ED-4DB2-BD59-A6C34878D82A}">
                    <a16:rowId xmlns:a16="http://schemas.microsoft.com/office/drawing/2014/main" val="631969203"/>
                  </a:ext>
                </a:extLst>
              </a:tr>
              <a:tr h="350784">
                <a:tc>
                  <a:txBody>
                    <a:bodyPr/>
                    <a:lstStyle/>
                    <a:p>
                      <a:pPr marL="0" algn="ctr" defTabSz="685777" rtl="0" eaLnBrk="1" latinLnBrk="0" hangingPunct="1"/>
                      <a:r>
                        <a:rPr lang="fr-FR" sz="1100" kern="1200">
                          <a:solidFill>
                            <a:schemeClr val="dk1"/>
                          </a:solidFill>
                          <a:latin typeface="+mn-lt"/>
                          <a:ea typeface="+mn-ea"/>
                          <a:cs typeface="+mn-cs"/>
                        </a:rPr>
                        <a:t>11.10.4</a:t>
                      </a:r>
                    </a:p>
                  </a:txBody>
                  <a:tcPr marL="68580" marR="68580" marT="34290" marB="34290" anchor="ctr"/>
                </a:tc>
                <a:tc>
                  <a:txBody>
                    <a:bodyPr/>
                    <a:lstStyle/>
                    <a:p>
                      <a:pPr marL="0" marR="0" indent="0" algn="l" defTabSz="685777" rtl="0" eaLnBrk="1" fontAlgn="auto" latinLnBrk="0" hangingPunct="1">
                        <a:lnSpc>
                          <a:spcPct val="100000"/>
                        </a:lnSpc>
                        <a:spcBef>
                          <a:spcPts val="0"/>
                        </a:spcBef>
                        <a:spcAft>
                          <a:spcPts val="0"/>
                        </a:spcAft>
                        <a:buClrTx/>
                        <a:buSzTx/>
                        <a:buFontTx/>
                        <a:buNone/>
                        <a:tabLst/>
                        <a:defRPr/>
                      </a:pPr>
                      <a:r>
                        <a:rPr lang="fr-FR" sz="1100" kern="1200">
                          <a:solidFill>
                            <a:schemeClr val="dk1"/>
                          </a:solidFill>
                          <a:latin typeface="+mn-lt"/>
                          <a:ea typeface="+mn-ea"/>
                          <a:cs typeface="+mn-cs"/>
                        </a:rPr>
                        <a:t>Questionnaire du module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kern="1200">
                          <a:solidFill>
                            <a:schemeClr val="dk1"/>
                          </a:solidFill>
                          <a:latin typeface="+mn-lt"/>
                          <a:ea typeface="+mn-ea"/>
                          <a:cs typeface="+mn-cs"/>
                        </a:rPr>
                        <a:t>Adressage IPv4</a:t>
                      </a:r>
                    </a:p>
                  </a:txBody>
                  <a:tcPr marL="68580" marR="68580" marT="34290" marB="34290" anchor="ctr"/>
                </a:tc>
                <a:tc>
                  <a:txBody>
                    <a:bodyPr/>
                    <a:lstStyle/>
                    <a:p>
                      <a:pPr marL="0" algn="l" defTabSz="685777" rtl="0" eaLnBrk="1" latinLnBrk="0" hangingPunct="1"/>
                      <a:r>
                        <a:rPr lang="fr-FR" sz="1100" kern="1200">
                          <a:solidFill>
                            <a:schemeClr val="dk1"/>
                          </a:solidFill>
                          <a:latin typeface="+mn-lt"/>
                          <a:ea typeface="+mn-ea"/>
                          <a:cs typeface="+mn-cs"/>
                        </a:rPr>
                        <a:t>Recommandé</a:t>
                      </a:r>
                    </a:p>
                  </a:txBody>
                  <a:tcPr marL="68580" marR="68580" marT="34290" marB="34290" anchor="ctr"/>
                </a:tc>
                <a:extLst>
                  <a:ext uri="{0D108BD9-81ED-4DB2-BD59-A6C34878D82A}">
                    <a16:rowId xmlns:a16="http://schemas.microsoft.com/office/drawing/2014/main" val="4059192888"/>
                  </a:ext>
                </a:extLst>
              </a:tr>
            </a:tbl>
          </a:graphicData>
        </a:graphic>
      </p:graphicFrame>
    </p:spTree>
    <p:custDataLst>
      <p:tags r:id="rId1"/>
    </p:custDataLst>
    <p:extLst>
      <p:ext uri="{BB962C8B-B14F-4D97-AF65-F5344CB8AC3E}">
        <p14:creationId xmlns:p14="http://schemas.microsoft.com/office/powerpoint/2010/main" val="3567995096"/>
      </p:ext>
    </p:extLst>
  </p:cSld>
  <p:clrMapOvr>
    <a:masterClrMapping/>
  </p:clrMapOvr>
  <p:transition spd="slow">
    <p:wipe/>
  </p:transition>
</p:sld>
</file>

<file path=ppt/tags/tag1.xml><?xml version="1.0" encoding="utf-8"?>
<p:tagLst xmlns:a="http://schemas.openxmlformats.org/drawingml/2006/main" xmlns:r="http://schemas.openxmlformats.org/officeDocument/2006/relationships" xmlns:p="http://schemas.openxmlformats.org/presentationml/2006/main">
  <p:tag name="ARTICULATE_SLIDE_COUNT" val="65"/>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ITE7_Chp1_Example-1" id="{4A20ED44-3835-F149-9AE4-C332C230E09E}" vid="{AFB5BC48-58F8-AD45-912F-AE2AD65EB6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26516</TotalTime>
  <Words>6954</Words>
  <Application>Microsoft Office PowerPoint</Application>
  <PresentationFormat>On-screen Show (16:9)</PresentationFormat>
  <Paragraphs>1071</Paragraphs>
  <Slides>74</Slides>
  <Notes>72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74</vt:i4>
      </vt:variant>
    </vt:vector>
  </HeadingPairs>
  <TitlesOfParts>
    <vt:vector size="80" baseType="lpstr">
      <vt:lpstr>CiscoSans ExtraLight</vt:lpstr>
      <vt:lpstr>Arial</vt:lpstr>
      <vt:lpstr>Calibri</vt:lpstr>
      <vt:lpstr>Courier New</vt:lpstr>
      <vt:lpstr>Wingdings</vt:lpstr>
      <vt:lpstr>Default Theme</vt:lpstr>
      <vt:lpstr>Module 11: Adressage IPv4</vt:lpstr>
      <vt:lpstr>Contenu pédagogique de l'instructeur - Guide de planification du module 11</vt:lpstr>
      <vt:lpstr>À quoi s'attendre dans ce module</vt:lpstr>
      <vt:lpstr>À quoi s'attendre dans ce module (suite)</vt:lpstr>
      <vt:lpstr>Vérifiez votre compréhension</vt:lpstr>
      <vt:lpstr>Activités du mode physique du Packet Tracer :</vt:lpstr>
      <vt:lpstr>Module 11: Activités</vt:lpstr>
      <vt:lpstr>Module 11 : Activités (Suite)</vt:lpstr>
      <vt:lpstr>Module 11 : Activités (Suite)</vt:lpstr>
      <vt:lpstr>Module 11: Meilleures Pratiques</vt:lpstr>
      <vt:lpstr>Module 11: Meilleures Pratiques (Suite)</vt:lpstr>
      <vt:lpstr>Module 11: Meilleures Pratiques (Suite)</vt:lpstr>
      <vt:lpstr>Module 11: Meilleures Pratiques (Suite)</vt:lpstr>
      <vt:lpstr>Module 11: Meilleures Pratiques (Suite)</vt:lpstr>
      <vt:lpstr>Module 11: Adressage IPv4</vt:lpstr>
      <vt:lpstr>Objectifs du Module</vt:lpstr>
      <vt:lpstr>Objectifs du module (suite)</vt:lpstr>
      <vt:lpstr>11.1 Structure de l'adresse IPv4 </vt:lpstr>
      <vt:lpstr>La structure d'une adresse IPv4 Les parties réseau et hôte</vt:lpstr>
      <vt:lpstr>La structure d'une adresse IPv4 Le masque de sous-réseau</vt:lpstr>
      <vt:lpstr>La structure d'une adresse La longueur de préfixe</vt:lpstr>
      <vt:lpstr>Structure d'adresse IPv4 Détermination du réseau: AND (ET) logique</vt:lpstr>
      <vt:lpstr>La structure d'une adresse IPv4 Démonstration vidéo - réseau, hôte et adresses de diffusion</vt:lpstr>
      <vt:lpstr>La structure d'une adresse IPv4 Adresses réseau, d'hôte et de diffusion</vt:lpstr>
      <vt:lpstr>11.2 Adresses IPv4 de monodiffusion, de diffusion et de multidiffusion</vt:lpstr>
      <vt:lpstr>Adresses IPv4 de monodiffusion, de diffusion et de multidiffusion Monodiffusion</vt:lpstr>
      <vt:lpstr>Adresses IPv4 de monodiffusion, de diffusion et de multidiffusion Diffusion</vt:lpstr>
      <vt:lpstr>Adresses IPv4 de monodiffusion, de diffusion et de multidiffusion Multidiffusion</vt:lpstr>
      <vt:lpstr>11.3 Types d'adresses IPv4</vt:lpstr>
      <vt:lpstr>Types d'adresses IPv4 Les adresses IPv4 publiques et privées</vt:lpstr>
      <vt:lpstr>Types d'adresses IPv4 Routage vers l'internet</vt:lpstr>
      <vt:lpstr>Les types d'adresses IPv4 Les adresses IPv4 des utilisateurs spéciaux</vt:lpstr>
      <vt:lpstr>Les types d'adresses IPv4 Ancien système d'adressage par classe</vt:lpstr>
      <vt:lpstr>Types d'adresses IPv4  Attribution des adresses IP</vt:lpstr>
      <vt:lpstr>11.4 Segmentation du réseau </vt:lpstr>
      <vt:lpstr>La segmentation du réseau  Domaines de diffusion et de segmentation</vt:lpstr>
      <vt:lpstr>Segmentation du réseau Problèmes liés aux domaines de diffusion importants</vt:lpstr>
      <vt:lpstr>Segmentation du réseau Pourquoi créer des sous-réseaux ?</vt:lpstr>
      <vt:lpstr>11.5 Segmentation un réseau IPv4 en sous-réseaux </vt:lpstr>
      <vt:lpstr>Segmenter un réseau IPv4 en sous-réseaux Segmentation des réseaux à la limite d'octet</vt:lpstr>
      <vt:lpstr>Segmenter un réseau IPv4 en sous-réseaux  Création de sous-réseaux au niveau de la limite d'octet (suite)</vt:lpstr>
      <vt:lpstr>Segmenter un réseau IPv4 en sous-réseaux  Création de sous-réseaux au niveau de la limite d'octet</vt:lpstr>
      <vt:lpstr>Segmenter un réseau IPv4 en sous-réseaux Démonstration vidéo – Le masque de sous-réseau</vt:lpstr>
      <vt:lpstr>Segmentation un réseau IPv4 en sous-réseaux Démonstration vidéo – Segmenter en sous-réseaux à l'aide du nombre magique</vt:lpstr>
      <vt:lpstr>Segmentation un réseau IPv4 en sous- réseaux Packet Tracer - Segmentation un réseau IPv4 en sous- réseaux</vt:lpstr>
      <vt:lpstr>11.6 Création de sous-réseaux avec le préfixe /16 et /8</vt:lpstr>
      <vt:lpstr>Sous-réseaux avec le préfixe /16 et /8 Créer des sous-réseaux avec un préfixe /16</vt:lpstr>
      <vt:lpstr>Création de sous-réseaux avec le préfixe /16 et /8 Créer 100 sous-réseaux avec un préfixe /16</vt:lpstr>
      <vt:lpstr>Création de sous-réseaux avec le préfixe /8 Créer 100 sous-réseaux avec un préfixe /8</vt:lpstr>
      <vt:lpstr>Création de sous-réseaux avec le préfixe /16 et /8 Démonstration vidéo - Segmentation en sous-réseaux sur plusieurs octets</vt:lpstr>
      <vt:lpstr>Création de sous-réseaux avec le préfixe /16 et /8 Travaux pratiques - Formules de calcul des sous-réseaux IPv4</vt:lpstr>
      <vt:lpstr>11.7 Segmentation du réseau selon ses besoins</vt:lpstr>
      <vt:lpstr>Sous-réseau pour répondre aux exigences Sous-réseau privé et espace d'adressage IPv4 public</vt:lpstr>
      <vt:lpstr>Segmentation du réseau selon ses besoins Réduire les adresses IPv4 de l'hôte inutilisées et maximiser les sous-réseaux</vt:lpstr>
      <vt:lpstr>Segmentation du réseau selon ses besoins Exemple de besoins d'un réseau</vt:lpstr>
      <vt:lpstr>Segmentation du réseau selon ses besoins Packet Tracer - Scénario de segmentation en sous-réseaux</vt:lpstr>
      <vt:lpstr>11.8 VLSM </vt:lpstr>
      <vt:lpstr> Vidéo VLSM — Notions de base VLSM</vt:lpstr>
      <vt:lpstr>VLSM Vidéo - Exemple de VLSM</vt:lpstr>
      <vt:lpstr>Conservation des adresses IPv4VLSM </vt:lpstr>
      <vt:lpstr>VLSM Conservation des adresses IPv4 (suite)</vt:lpstr>
      <vt:lpstr>VLSM VLSM</vt:lpstr>
      <vt:lpstr>VLSM Attribution d'adresse de topologie VLSM</vt:lpstr>
      <vt:lpstr>11.9 La conception structurée </vt:lpstr>
      <vt:lpstr>La conception structurée  Planification de l'adressage réseau</vt:lpstr>
      <vt:lpstr>Conception structurée Attribution d'adresse de périphérique</vt:lpstr>
      <vt:lpstr>Conception structurée Packet Tracer - Pratique de conception et mise en œuvre d'un système d'adressage avec des VLSM</vt:lpstr>
      <vt:lpstr>11.10 Module pratique et questionnaire</vt:lpstr>
      <vt:lpstr>La conception structurée Packet Tracer - Conception et mise en œuvre d'un schéma d'adressage VLSM</vt:lpstr>
      <vt:lpstr>La conception structurée Packet Tracer – Conception et mise en œuvre d'un schéma d'adressage VLSM - Mode Physique Travaux Pratiques – Conception et mise en œuvre d'un schéma d'adressage VLSM</vt:lpstr>
      <vt:lpstr>Module Pratique et Questionnaire Qu'est-ce que j'ai appris dans ce module?</vt:lpstr>
      <vt:lpstr>Module pratique et questionnaire Qu'est-ce que j'ai appris dans ce module? (Cont.)</vt:lpstr>
      <vt:lpstr>Module 11: Adressage IPv4 Nouveaux termes et commandes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Basic Switch and End Device Configuration</dc:title>
  <dc:creator>Stephanie Harvey</dc:creator>
  <cp:lastModifiedBy>Jeff Luman -X (jluman - UNICON INC at Cisco)</cp:lastModifiedBy>
  <cp:revision>304</cp:revision>
  <dcterms:created xsi:type="dcterms:W3CDTF">2019-10-18T06:21:22Z</dcterms:created>
  <dcterms:modified xsi:type="dcterms:W3CDTF">2021-04-13T19:31:32Z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ies>
</file>