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7.xml" ContentType="application/vnd.openxmlformats-officedocument.presentationml.tags+xml"/>
  <Override PartName="/ppt/notesSlides/notesSlide36.xml" ContentType="application/vnd.openxmlformats-officedocument.presentationml.notesSlide+xml"/>
  <Override PartName="/ppt/tags/tag18.xml" ContentType="application/vnd.openxmlformats-officedocument.presentationml.tags+xml"/>
  <Override PartName="/ppt/notesSlides/notesSlide37.xml" ContentType="application/vnd.openxmlformats-officedocument.presentationml.notesSlide+xml"/>
  <Override PartName="/ppt/tags/tag19.xml" ContentType="application/vnd.openxmlformats-officedocument.presentationml.tags+xml"/>
  <Override PartName="/ppt/notesSlides/notesSlide38.xml" ContentType="application/vnd.openxmlformats-officedocument.presentationml.notesSlide+xml"/>
  <Override PartName="/ppt/tags/tag20.xml" ContentType="application/vnd.openxmlformats-officedocument.presentationml.tags+xml"/>
  <Override PartName="/ppt/notesSlides/notesSlide39.xml" ContentType="application/vnd.openxmlformats-officedocument.presentationml.notesSlide+xml"/>
  <Override PartName="/ppt/tags/tag21.xml" ContentType="application/vnd.openxmlformats-officedocument.presentationml.tags+xml"/>
  <Override PartName="/ppt/notesSlides/notesSlide40.xml" ContentType="application/vnd.openxmlformats-officedocument.presentationml.notesSlide+xml"/>
  <Override PartName="/ppt/tags/tag22.xml" ContentType="application/vnd.openxmlformats-officedocument.presentationml.tags+xml"/>
  <Override PartName="/ppt/notesSlides/notesSlide41.xml" ContentType="application/vnd.openxmlformats-officedocument.presentationml.notesSlide+xml"/>
  <Override PartName="/ppt/tags/tag23.xml" ContentType="application/vnd.openxmlformats-officedocument.presentationml.tags+xml"/>
  <Override PartName="/ppt/notesSlides/notesSlide42.xml" ContentType="application/vnd.openxmlformats-officedocument.presentationml.notesSlide+xml"/>
  <Override PartName="/ppt/tags/tag24.xml" ContentType="application/vnd.openxmlformats-officedocument.presentationml.tags+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7"/>
  </p:notesMasterIdLst>
  <p:sldIdLst>
    <p:sldId id="513" r:id="rId2"/>
    <p:sldId id="730" r:id="rId3"/>
    <p:sldId id="1070" r:id="rId4"/>
    <p:sldId id="1071" r:id="rId5"/>
    <p:sldId id="1053" r:id="rId6"/>
    <p:sldId id="763" r:id="rId7"/>
    <p:sldId id="1052" r:id="rId8"/>
    <p:sldId id="1069" r:id="rId9"/>
    <p:sldId id="1140" r:id="rId10"/>
    <p:sldId id="876" r:id="rId11"/>
    <p:sldId id="860" r:id="rId12"/>
    <p:sldId id="759" r:id="rId13"/>
    <p:sldId id="1108" r:id="rId14"/>
    <p:sldId id="1119" r:id="rId15"/>
    <p:sldId id="1120" r:id="rId16"/>
    <p:sldId id="1056" r:id="rId17"/>
    <p:sldId id="1097" r:id="rId18"/>
    <p:sldId id="1121" r:id="rId19"/>
    <p:sldId id="1122" r:id="rId20"/>
    <p:sldId id="1123" r:id="rId21"/>
    <p:sldId id="1124" r:id="rId22"/>
    <p:sldId id="1103" r:id="rId23"/>
    <p:sldId id="1115" r:id="rId24"/>
    <p:sldId id="1125" r:id="rId25"/>
    <p:sldId id="1126" r:id="rId26"/>
    <p:sldId id="1127" r:id="rId27"/>
    <p:sldId id="1128" r:id="rId28"/>
    <p:sldId id="1129" r:id="rId29"/>
    <p:sldId id="1130" r:id="rId30"/>
    <p:sldId id="1104" r:id="rId31"/>
    <p:sldId id="1118" r:id="rId32"/>
    <p:sldId id="1131" r:id="rId33"/>
    <p:sldId id="1132" r:id="rId34"/>
    <p:sldId id="1133" r:id="rId35"/>
    <p:sldId id="1134" r:id="rId36"/>
    <p:sldId id="1135" r:id="rId37"/>
    <p:sldId id="1136" r:id="rId38"/>
    <p:sldId id="957" r:id="rId39"/>
    <p:sldId id="958" r:id="rId40"/>
    <p:sldId id="1139" r:id="rId41"/>
    <p:sldId id="1137" r:id="rId42"/>
    <p:sldId id="1138" r:id="rId43"/>
    <p:sldId id="1141" r:id="rId44"/>
    <p:sldId id="874" r:id="rId45"/>
    <p:sldId id="291" r:id="rId46"/>
  </p:sldIdLst>
  <p:sldSz cx="9144000" cy="5143500" type="screen16x9"/>
  <p:notesSz cx="6858000" cy="9144000"/>
  <p:custDataLst>
    <p:tags r:id="rId4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7" autoAdjust="0"/>
    <p:restoredTop sz="75163" autoAdjust="0"/>
  </p:normalViewPr>
  <p:slideViewPr>
    <p:cSldViewPr snapToGrid="0" showGuides="1">
      <p:cViewPr varScale="1">
        <p:scale>
          <a:sx n="114" d="100"/>
          <a:sy n="114" d="100"/>
        </p:scale>
        <p:origin x="1662" y="90"/>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16.0  Fondamentaux de la sécurité des réseaux</a:t>
            </a:r>
          </a:p>
          <a:p>
            <a:pPr rtl="0"/>
            <a:r>
              <a:rPr lang="fr-FR"/>
              <a:t>16.1 Menaces et vulnérabilités de la sécurité</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16.1 - Menaces et vulnérabilités de la sécurité</a:t>
            </a:r>
          </a:p>
          <a:p>
            <a:pPr rtl="0"/>
            <a:r>
              <a:rPr lang="fr-FR"/>
              <a:t>16.1.1 – Types de menaces</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16.1 - Menaces et vulnérabilités de la sécurité</a:t>
            </a:r>
          </a:p>
          <a:p>
            <a:pPr rtl="0"/>
            <a:r>
              <a:rPr lang="fr-FR"/>
              <a:t>16.1.2 - Types de vulnérabilité</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1553780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16.1 : Menaces pour la sécurité et vulnérabilités</a:t>
            </a:r>
          </a:p>
          <a:p>
            <a:pPr rtl="0"/>
            <a:r>
              <a:rPr lang="fr-FR"/>
              <a:t>16.1.3 – Sécurité physique</a:t>
            </a:r>
          </a:p>
          <a:p>
            <a:pPr rtl="0"/>
            <a:r>
              <a:rPr lang="fr-FR"/>
              <a:t>16.1.4 — Vérifiez votre compréhension — Menaces et vulnérabilités de sécurité</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1870760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16.0 Fondamentaux de la sécurité des réseaux</a:t>
            </a:r>
          </a:p>
          <a:p>
            <a:pPr rtl="0"/>
            <a:r>
              <a:rPr lang="fr-FR"/>
              <a:t>16.2 Attaques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16.2 — Attaques réseau</a:t>
            </a:r>
          </a:p>
          <a:p>
            <a:pPr rtl="0"/>
            <a:r>
              <a:rPr lang="fr-FR"/>
              <a:t>6.2.1.1 – Types de malwares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033836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16.2 - Attaques réseau</a:t>
            </a:r>
          </a:p>
          <a:p>
            <a:pPr rtl="0"/>
            <a:r>
              <a:rPr lang="fr-FR"/>
              <a:t>16.2.2 – Attaques de reconnaissance</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15003447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16.2 - Attaques réseau</a:t>
            </a:r>
          </a:p>
          <a:p>
            <a:pPr rtl="0"/>
            <a:r>
              <a:rPr lang="fr-FR"/>
              <a:t>16.2.3 – Attaques par accès</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325797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16.2 - Attaques réseau</a:t>
            </a:r>
          </a:p>
          <a:p>
            <a:pPr rtl="0"/>
            <a:r>
              <a:rPr lang="fr-FR"/>
              <a:t>16.2.4 – Attaque par déni de service</a:t>
            </a:r>
          </a:p>
          <a:p>
            <a:pPr rtl="0"/>
            <a:r>
              <a:rPr lang="fr-FR"/>
              <a:t>16.2.5 - Vérifiez votre compréhension - Attaques de réseaux</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17525777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16.2 - Attaques réseau</a:t>
            </a:r>
          </a:p>
          <a:p>
            <a:pPr rtl="0"/>
            <a:r>
              <a:rPr lang="fr-FR"/>
              <a:t>16.2.6 - Travaux pratiques - Recherche des Menaces de la sécurité des réseaux</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9911735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16.0 Fondamentaux de la sécurité des réseaux</a:t>
            </a:r>
          </a:p>
          <a:p>
            <a:pPr rtl="0"/>
            <a:r>
              <a:rPr lang="fr-FR"/>
              <a:t>16.3 Atténuation des attaques de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16.3.1 - L'approche de défense en profondeur</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42257161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16.3.2 Conserver les sauvegardes</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2918817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16.3.3 - Mise à niveau, mise à jour et correctif</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7955864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16.3.4 - Authentification, autorisation et comptabilité</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5387749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16.3.5 - Pare-feu</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4875674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16.3.6 – Types de pare-feu</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287514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16.3 - Atténuation des attaques de réseaux</a:t>
            </a:r>
          </a:p>
          <a:p>
            <a:pPr rtl="0"/>
            <a:r>
              <a:rPr lang="fr-FR"/>
              <a:t>16.3.7 - Sécurité des terminaux</a:t>
            </a:r>
          </a:p>
          <a:p>
            <a:pPr rtl="0"/>
            <a:r>
              <a:rPr lang="fr-FR"/>
              <a:t>16.3.8 — Vérifiez votre compréhension — Atténuation des attaques réseau</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4329765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16.0 Fondamentaux de la sécurité des réseaux</a:t>
            </a:r>
          </a:p>
          <a:p>
            <a:pPr rtl="0"/>
            <a:r>
              <a:rPr lang="fr-FR"/>
              <a:t>16.4 – Sécurité de périphérique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16.4.1 - Cisco AutoSecure</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101571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16.4.2 - Mots de passe</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7050866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16.4.3 – Sécurité supplémentaire des mots de passe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34397847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16.4.4 - Activation de SSH</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3403885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16.4.5 –Désactiver les services inutilisés</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0425220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16.4.6 – Packet Tracer – Configuration de mots de passe sécurisés et de SSH</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34649475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 Fondamentaux de la sécurité des réseaux</a:t>
            </a:r>
          </a:p>
          <a:p>
            <a:pPr rtl="0"/>
            <a:r>
              <a:rPr lang="fr-FR"/>
              <a:t>16.4 – Sécurité de périphérique</a:t>
            </a:r>
          </a:p>
          <a:p>
            <a:pPr rtl="0"/>
            <a:r>
              <a:rPr lang="fr-FR"/>
              <a:t>16.4.7 Travaux pratiques- Configurer les périphériques réseau avec SSH</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38733812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16.0 Fondamentaux de la sécurité des réseaux</a:t>
            </a:r>
          </a:p>
          <a:p>
            <a:pPr rtl="0"/>
            <a:r>
              <a:rPr lang="fr-FR"/>
              <a:t>16.5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16- Fondamentaux de la sécurité des réseaux</a:t>
            </a:r>
          </a:p>
          <a:p>
            <a:pPr rtl="0"/>
            <a:r>
              <a:rPr lang="fr-FR" sz="1200"/>
              <a:t>16.5 – Module pratique et questionnaire</a:t>
            </a:r>
          </a:p>
          <a:p>
            <a:pPr rtl="0"/>
            <a:r>
              <a:rPr lang="fr-FR" sz="1200"/>
              <a:t>16.5.1 — Packet Tracer - Sécurisé les périphériques réseau</a:t>
            </a:r>
          </a:p>
        </p:txBody>
      </p:sp>
    </p:spTree>
    <p:extLst>
      <p:ext uri="{BB962C8B-B14F-4D97-AF65-F5344CB8AC3E}">
        <p14:creationId xmlns:p14="http://schemas.microsoft.com/office/powerpoint/2010/main" val="147682419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40</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16- Fondamentaux de la sécurité des réseaux</a:t>
            </a:r>
          </a:p>
          <a:p>
            <a:pPr rtl="0"/>
            <a:r>
              <a:rPr lang="fr-FR" sz="1200"/>
              <a:t>16.5 – Module pratique et questionnaire</a:t>
            </a:r>
          </a:p>
          <a:p>
            <a:pPr rtl="0"/>
            <a:r>
              <a:rPr lang="fr-FR" sz="1200"/>
              <a:t>16.5.2 Travaux pratiques - Sécurisation des périphériques réseau</a:t>
            </a:r>
          </a:p>
        </p:txBody>
      </p:sp>
    </p:spTree>
    <p:extLst>
      <p:ext uri="{BB962C8B-B14F-4D97-AF65-F5344CB8AC3E}">
        <p14:creationId xmlns:p14="http://schemas.microsoft.com/office/powerpoint/2010/main" val="374591425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16- Fondamentaux de la sécurité des réseaux</a:t>
            </a:r>
          </a:p>
          <a:p>
            <a:pPr rtl="0"/>
            <a:r>
              <a:rPr lang="fr-FR" sz="1200"/>
              <a:t>16.5 – Module pratique et questionnaire</a:t>
            </a:r>
          </a:p>
          <a:p>
            <a:pPr rtl="0"/>
            <a:r>
              <a:rPr lang="fr-FR" sz="1200"/>
              <a:t>16.5.3 – Qu'est-ce que j'ai appris dans ce module?</a:t>
            </a:r>
          </a:p>
        </p:txBody>
      </p:sp>
    </p:spTree>
    <p:extLst>
      <p:ext uri="{BB962C8B-B14F-4D97-AF65-F5344CB8AC3E}">
        <p14:creationId xmlns:p14="http://schemas.microsoft.com/office/powerpoint/2010/main" val="1139241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16- Fondamentaux de la sécurité des réseaux</a:t>
            </a:r>
          </a:p>
          <a:p>
            <a:pPr rtl="0"/>
            <a:r>
              <a:rPr lang="fr-FR" sz="1200"/>
              <a:t>16.5 – Module pratique et questionnaire</a:t>
            </a:r>
          </a:p>
          <a:p>
            <a:pPr rtl="0"/>
            <a:r>
              <a:rPr lang="fr-FR" sz="1200"/>
              <a:t>16.5.3 – Qu'est-ce que j'ai appris dans ce module? (Suite)</a:t>
            </a:r>
          </a:p>
          <a:p>
            <a:pPr rtl="0"/>
            <a:r>
              <a:rPr lang="fr-FR" sz="1200"/>
              <a:t>16.5.4 – Module Questionnaire – Fondamentaux de la sécurité des réseaux</a:t>
            </a:r>
          </a:p>
        </p:txBody>
      </p:sp>
    </p:spTree>
    <p:extLst>
      <p:ext uri="{BB962C8B-B14F-4D97-AF65-F5344CB8AC3E}">
        <p14:creationId xmlns:p14="http://schemas.microsoft.com/office/powerpoint/2010/main" val="25279157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16- Fondamentaux de la sécurité des réseaux</a:t>
            </a:r>
          </a:p>
          <a:p>
            <a:pPr rtl="0"/>
            <a:r>
              <a:rPr lang="fr-FR" sz="1200"/>
              <a:t>16.5 – Module pratique et questionnaire</a:t>
            </a:r>
          </a:p>
          <a:p>
            <a:pPr rtl="0"/>
            <a:r>
              <a:rPr lang="fr-FR" sz="1200"/>
              <a:t>16.5.3 – Qu'est-ce que j'ai appris dans ce module? (Suite)</a:t>
            </a:r>
          </a:p>
          <a:p>
            <a:pPr rtl="0"/>
            <a:r>
              <a:rPr lang="fr-FR" sz="1200"/>
              <a:t>16.5.4 – Module Questionnaire – Fondamentaux de la sécurité des réseaux</a:t>
            </a:r>
          </a:p>
        </p:txBody>
      </p:sp>
    </p:spTree>
    <p:extLst>
      <p:ext uri="{BB962C8B-B14F-4D97-AF65-F5344CB8AC3E}">
        <p14:creationId xmlns:p14="http://schemas.microsoft.com/office/powerpoint/2010/main" val="60118104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44</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469938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buFontTx/>
              <a:buNone/>
            </a:pPr>
            <a:r>
              <a:rPr lang="fr-FR" b="0" baseline="0"/>
              <a:t>Introduction aux Réseaux v</a:t>
            </a:r>
            <a:r>
              <a:rPr lang="fr-FR" b="0"/>
              <a:t>7.0 (ITN)</a:t>
            </a:r>
          </a:p>
          <a:p>
            <a:pPr rtl="0"/>
            <a:r>
              <a:rPr lang="fr-FR"/>
              <a:t>Module 16 : Fondamentaux de la sécurité des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16- Fondamentaux de la sécurité des réseaux</a:t>
            </a:r>
          </a:p>
          <a:p>
            <a:pPr rtl="0">
              <a:buFontTx/>
              <a:buNone/>
            </a:pPr>
            <a:r>
              <a:rPr lang="fr-FR"/>
              <a:t>16.0.2-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2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16 : Fondamentaux de la sécurité des réseaux</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 </a:t>
            </a:r>
          </a:p>
          <a:p>
            <a:endParaRPr lang="en-US" dirty="0"/>
          </a:p>
        </p:txBody>
      </p:sp>
      <p:sp>
        <p:nvSpPr>
          <p:cNvPr id="8" name="Text Placeholder 4">
            <a:extLst>
              <a:ext uri="{FF2B5EF4-FFF2-40B4-BE49-F238E27FC236}">
                <a16:creationId xmlns:a16="http://schemas.microsoft.com/office/drawing/2014/main" id="{DEB00D16-BB33-4302-8D78-11857FF3E2F9}"/>
              </a:ext>
            </a:extLst>
          </p:cNvPr>
          <p:cNvSpPr>
            <a:spLocks noGrp="1"/>
          </p:cNvSpPr>
          <p:nvPr/>
        </p:nvSpPr>
        <p:spPr>
          <a:xfrm>
            <a:off x="469497" y="3118536"/>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solidFill>
                  <a:schemeClr val="bg2">
                    <a:lumMod val="40000"/>
                    <a:lumOff val="60000"/>
                  </a:schemeClr>
                </a:solidFill>
              </a:rPr>
              <a:t>Contenu Pédagogique de l'instructeur</a:t>
            </a: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16 : Fondamentaux de la sécurité des réseaux</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Titre du Module: </a:t>
            </a:r>
            <a:r>
              <a:rPr lang="fr-FR" sz="1400">
                <a:solidFill>
                  <a:schemeClr val="tx1"/>
                </a:solidFill>
                <a:ea typeface="Calibri" panose="020F0502020204030204" pitchFamily="34" charset="0"/>
                <a:cs typeface="Calibri" panose="020F0502020204030204" pitchFamily="34" charset="0"/>
              </a:rPr>
              <a:t>Fondamentaux de la sécurité des réseaux</a:t>
            </a:r>
          </a:p>
          <a:p>
            <a:pPr marL="0" lvl="0" indent="0" defTabSz="914400" eaLnBrk="0" hangingPunct="0">
              <a:spcBef>
                <a:spcPct val="0"/>
              </a:spcBef>
              <a:spcAft>
                <a:spcPct val="0"/>
              </a:spcAft>
              <a:buClrTx/>
              <a:buSzTx/>
              <a:buNone/>
            </a:pPr>
            <a:endParaRPr lang="en-US" altLang="en-US" sz="1400" dirty="0">
              <a:solidFill>
                <a:schemeClr val="tx1"/>
              </a:solidFill>
            </a:endParaRPr>
          </a:p>
          <a:p>
            <a:pPr marL="0" lvl="0" indent="0" defTabSz="914400" rtl="0" eaLnBrk="0" hangingPunct="0">
              <a:spcBef>
                <a:spcPct val="0"/>
              </a:spcBef>
              <a:spcAft>
                <a:spcPct val="0"/>
              </a:spcAft>
              <a:buClrTx/>
              <a:buSzTx/>
              <a:buNone/>
            </a:pPr>
            <a:r>
              <a:rPr lang="fr-FR" sz="1400" b="1">
                <a:solidFill>
                  <a:schemeClr val="tx1"/>
                </a:solidFill>
                <a:ea typeface="Calibri" panose="020F0502020204030204" pitchFamily="34" charset="0"/>
                <a:cs typeface="Calibri" panose="020F0502020204030204" pitchFamily="34" charset="0"/>
              </a:rPr>
              <a:t>Objectif du module</a:t>
            </a:r>
            <a:r>
              <a:rPr lang="fr-FR" sz="1400">
                <a:solidFill>
                  <a:schemeClr val="tx1"/>
                </a:solidFill>
                <a:ea typeface="Calibri" panose="020F0502020204030204" pitchFamily="34" charset="0"/>
                <a:cs typeface="Calibri" panose="020F0502020204030204" pitchFamily="34" charset="0"/>
              </a:rPr>
              <a:t>: </a:t>
            </a:r>
            <a:r>
              <a:rPr lang="fr-FR" sz="1400"/>
              <a:t>Configurer les commutateurs et les routeurs avec des fonctions de durcissement des dispositifs pour renforcer la sécurité.</a:t>
            </a:r>
          </a:p>
          <a:p>
            <a:endParaRPr lang="en-US" dirty="0"/>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870007306"/>
              </p:ext>
            </p:extLst>
          </p:nvPr>
        </p:nvGraphicFramePr>
        <p:xfrm>
          <a:off x="692252" y="2036966"/>
          <a:ext cx="7756912" cy="2156460"/>
        </p:xfrm>
        <a:graphic>
          <a:graphicData uri="http://schemas.openxmlformats.org/drawingml/2006/table">
            <a:tbl>
              <a:tblPr firstRow="1" bandRow="1">
                <a:tableStyleId>{5C22544A-7EE6-4342-B048-85BDC9FD1C3A}</a:tableStyleId>
              </a:tblPr>
              <a:tblGrid>
                <a:gridCol w="3427672">
                  <a:extLst>
                    <a:ext uri="{9D8B030D-6E8A-4147-A177-3AD203B41FA5}">
                      <a16:colId xmlns:a16="http://schemas.microsoft.com/office/drawing/2014/main" val="2579019526"/>
                    </a:ext>
                  </a:extLst>
                </a:gridCol>
                <a:gridCol w="4329240">
                  <a:extLst>
                    <a:ext uri="{9D8B030D-6E8A-4147-A177-3AD203B41FA5}">
                      <a16:colId xmlns:a16="http://schemas.microsoft.com/office/drawing/2014/main" val="1764220437"/>
                    </a:ext>
                  </a:extLst>
                </a:gridCol>
              </a:tblGrid>
              <a:tr h="37084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370840">
                <a:tc>
                  <a:txBody>
                    <a:bodyPr/>
                    <a:lstStyle/>
                    <a:p>
                      <a:pPr rtl="0" fontAlgn="ctr"/>
                      <a:r>
                        <a:rPr lang="fr-FR" b="1">
                          <a:solidFill>
                            <a:schemeClr val="bg1"/>
                          </a:solidFill>
                          <a:effectLst/>
                        </a:rPr>
                        <a:t>Menaces pour la sécurité et vulnérabilités</a:t>
                      </a:r>
                    </a:p>
                  </a:txBody>
                  <a:tcPr marL="47625" marR="47625" marT="47625" marB="47625" anchor="ctr">
                    <a:solidFill>
                      <a:schemeClr val="accent1"/>
                    </a:solidFill>
                  </a:tcPr>
                </a:tc>
                <a:tc>
                  <a:txBody>
                    <a:bodyPr/>
                    <a:lstStyle/>
                    <a:p>
                      <a:pPr rtl="0" fontAlgn="ctr"/>
                      <a:r>
                        <a:rPr lang="fr-FR" b="0">
                          <a:effectLst/>
                        </a:rPr>
                        <a:t>Expliquer pourquoi des mesures de sécurité de base sont nécessaires pour les périphériques réseau.</a:t>
                      </a:r>
                    </a:p>
                  </a:txBody>
                  <a:tcPr marL="47625" marR="47625" marT="47625" marB="47625" anchor="ctr"/>
                </a:tc>
                <a:extLst>
                  <a:ext uri="{0D108BD9-81ED-4DB2-BD59-A6C34878D82A}">
                    <a16:rowId xmlns:a16="http://schemas.microsoft.com/office/drawing/2014/main" val="3150950737"/>
                  </a:ext>
                </a:extLst>
              </a:tr>
              <a:tr h="370840">
                <a:tc>
                  <a:txBody>
                    <a:bodyPr/>
                    <a:lstStyle/>
                    <a:p>
                      <a:pPr rtl="0" fontAlgn="ctr"/>
                      <a:r>
                        <a:rPr lang="fr-FR" b="1">
                          <a:solidFill>
                            <a:schemeClr val="bg1"/>
                          </a:solidFill>
                          <a:effectLst/>
                        </a:rPr>
                        <a:t>Attaques du réseau</a:t>
                      </a:r>
                    </a:p>
                  </a:txBody>
                  <a:tcPr marL="47625" marR="47625" marT="47625" marB="47625" anchor="ctr">
                    <a:solidFill>
                      <a:schemeClr val="accent1"/>
                    </a:solidFill>
                  </a:tcPr>
                </a:tc>
                <a:tc>
                  <a:txBody>
                    <a:bodyPr/>
                    <a:lstStyle/>
                    <a:p>
                      <a:pPr rtl="0" fontAlgn="ctr"/>
                      <a:r>
                        <a:rPr lang="fr-FR" b="0">
                          <a:effectLst/>
                        </a:rPr>
                        <a:t>Identifier les vulnérabilités.</a:t>
                      </a:r>
                    </a:p>
                  </a:txBody>
                  <a:tcPr marL="47625" marR="47625" marT="47625" marB="47625" anchor="ctr"/>
                </a:tc>
                <a:extLst>
                  <a:ext uri="{0D108BD9-81ED-4DB2-BD59-A6C34878D82A}">
                    <a16:rowId xmlns:a16="http://schemas.microsoft.com/office/drawing/2014/main" val="2772085455"/>
                  </a:ext>
                </a:extLst>
              </a:tr>
              <a:tr h="370840">
                <a:tc>
                  <a:txBody>
                    <a:bodyPr/>
                    <a:lstStyle/>
                    <a:p>
                      <a:pPr rtl="0" fontAlgn="ctr"/>
                      <a:r>
                        <a:rPr lang="fr-FR" b="1">
                          <a:solidFill>
                            <a:schemeClr val="bg1"/>
                          </a:solidFill>
                          <a:effectLst/>
                        </a:rPr>
                        <a:t>Maîtrise des attaques du réseau</a:t>
                      </a:r>
                    </a:p>
                  </a:txBody>
                  <a:tcPr marL="47625" marR="47625" marT="47625" marB="47625" anchor="ctr">
                    <a:solidFill>
                      <a:schemeClr val="accent1"/>
                    </a:solidFill>
                  </a:tcPr>
                </a:tc>
                <a:tc>
                  <a:txBody>
                    <a:bodyPr/>
                    <a:lstStyle/>
                    <a:p>
                      <a:pPr rtl="0" fontAlgn="ctr"/>
                      <a:r>
                        <a:rPr lang="fr-FR" b="0">
                          <a:effectLst/>
                        </a:rPr>
                        <a:t>Identifier les techniques générales de maîtrise des menaces.</a:t>
                      </a:r>
                    </a:p>
                  </a:txBody>
                  <a:tcPr marL="47625" marR="47625" marT="47625" marB="47625" anchor="ctr"/>
                </a:tc>
                <a:extLst>
                  <a:ext uri="{0D108BD9-81ED-4DB2-BD59-A6C34878D82A}">
                    <a16:rowId xmlns:a16="http://schemas.microsoft.com/office/drawing/2014/main" val="3228802595"/>
                  </a:ext>
                </a:extLst>
              </a:tr>
              <a:tr h="370840">
                <a:tc>
                  <a:txBody>
                    <a:bodyPr/>
                    <a:lstStyle/>
                    <a:p>
                      <a:pPr rtl="0" fontAlgn="ctr"/>
                      <a:r>
                        <a:rPr lang="fr-FR" b="1">
                          <a:solidFill>
                            <a:schemeClr val="bg1"/>
                          </a:solidFill>
                          <a:effectLst/>
                        </a:rPr>
                        <a:t>Sécurité des périphériques</a:t>
                      </a:r>
                    </a:p>
                  </a:txBody>
                  <a:tcPr marL="47625" marR="47625" marT="47625" marB="47625" anchor="ctr">
                    <a:solidFill>
                      <a:schemeClr val="accent1"/>
                    </a:solidFill>
                  </a:tcPr>
                </a:tc>
                <a:tc>
                  <a:txBody>
                    <a:bodyPr/>
                    <a:lstStyle/>
                    <a:p>
                      <a:pPr rtl="0" fontAlgn="ctr"/>
                      <a:r>
                        <a:rPr lang="fr-FR" b="0">
                          <a:effectLst/>
                        </a:rPr>
                        <a:t>Configurer les périphériques réseau en utilisant des fonctionnalités de sécurisation renforcées pour maîtriser les menaces pour la sécurité.</a:t>
                      </a:r>
                    </a:p>
                  </a:txBody>
                  <a:tcPr marL="47625" marR="47625" marT="47625" marB="47625" anchor="ctr"/>
                </a:tc>
                <a:extLst>
                  <a:ext uri="{0D108BD9-81ED-4DB2-BD59-A6C34878D82A}">
                    <a16:rowId xmlns:a16="http://schemas.microsoft.com/office/drawing/2014/main" val="313480994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16.1 Menaces et vulnérabilités de la sécurité</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de la sécurité</a:t>
            </a:r>
            <a:br>
              <a:rPr lang="en-US" dirty="0"/>
            </a:br>
            <a:r>
              <a:rPr lang="fr-FR" sz="2400"/>
              <a:t>Types de menaces</a:t>
            </a:r>
          </a:p>
        </p:txBody>
      </p:sp>
      <p:sp>
        <p:nvSpPr>
          <p:cNvPr id="4" name="Content Placeholder 3">
            <a:extLst>
              <a:ext uri="{FF2B5EF4-FFF2-40B4-BE49-F238E27FC236}">
                <a16:creationId xmlns:a16="http://schemas.microsoft.com/office/drawing/2014/main" id="{1F842ADA-E5AB-0E45-818A-AEC8B90B4109}"/>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Les attaques contre un réseau peuvent être dévastatrices et peuvent entraîner une perte de temps et d'argent en raison des dommages ou du vol d'informations ou de biens importants. Les intrus peuvent accéder à un réseau en exploitant les failles logicielles, en lançant des attaques matérielles ou en devinant l'identifiant et le mot de passe d'un utilisateur. Les intrus qui obtiennent l'accès en modifiant les logiciels ou en exploitant les vulnérabilités des logiciels sont appelés acteurs de menace.</a:t>
            </a:r>
          </a:p>
          <a:p>
            <a:pPr marL="0" indent="0" algn="l"/>
            <a:endParaRPr lang="en-US" sz="1600" dirty="0">
              <a:solidFill>
                <a:srgbClr val="000000"/>
              </a:solidFill>
            </a:endParaRPr>
          </a:p>
          <a:p>
            <a:pPr marL="0" indent="0" algn="l" rtl="0"/>
            <a:r>
              <a:rPr lang="fr-FR" sz="1600">
                <a:solidFill>
                  <a:srgbClr val="000000"/>
                </a:solidFill>
              </a:rPr>
              <a:t>Une fois que l'acteur de menace a accédé au réseau, quatre types de menaces peuvent apparaître :</a:t>
            </a:r>
          </a:p>
          <a:p>
            <a:pPr marL="415985" lvl="1" indent="-342900" rtl="0">
              <a:buFont typeface="Arial" panose="020B0604020202020204" pitchFamily="34" charset="0"/>
              <a:buChar char="•"/>
            </a:pPr>
            <a:r>
              <a:rPr lang="fr-FR" sz="1600">
                <a:solidFill>
                  <a:srgbClr val="000000"/>
                </a:solidFill>
              </a:rPr>
              <a:t>Vol d'informations</a:t>
            </a:r>
          </a:p>
          <a:p>
            <a:pPr marL="415985" lvl="1" indent="-342900" rtl="0">
              <a:buFont typeface="Arial" panose="020B0604020202020204" pitchFamily="34" charset="0"/>
              <a:buChar char="•"/>
            </a:pPr>
            <a:r>
              <a:rPr lang="fr-FR" sz="1600">
                <a:solidFill>
                  <a:srgbClr val="000000"/>
                </a:solidFill>
              </a:rPr>
              <a:t>Perte et manipulation de données</a:t>
            </a:r>
          </a:p>
          <a:p>
            <a:pPr marL="415985" lvl="1" indent="-342900" rtl="0">
              <a:buFont typeface="Arial" panose="020B0604020202020204" pitchFamily="34" charset="0"/>
              <a:buChar char="•"/>
            </a:pPr>
            <a:r>
              <a:rPr lang="fr-FR" sz="1600">
                <a:solidFill>
                  <a:srgbClr val="000000"/>
                </a:solidFill>
              </a:rPr>
              <a:t>Usurpation d'identité</a:t>
            </a:r>
          </a:p>
          <a:p>
            <a:pPr marL="415985" lvl="1" indent="-342900" rtl="0">
              <a:buFont typeface="Arial" panose="020B0604020202020204" pitchFamily="34" charset="0"/>
              <a:buChar char="•"/>
            </a:pPr>
            <a:r>
              <a:rPr lang="fr-FR" sz="1600">
                <a:solidFill>
                  <a:srgbClr val="000000"/>
                </a:solidFill>
              </a:rPr>
              <a:t>Interruption de service</a:t>
            </a: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de la sécurité</a:t>
            </a:r>
            <a:br>
              <a:rPr lang="en-US" dirty="0"/>
            </a:br>
            <a:r>
              <a:rPr lang="fr-FR" sz="2400"/>
              <a:t>Types de vulnérabilités</a:t>
            </a:r>
          </a:p>
        </p:txBody>
      </p:sp>
      <p:sp>
        <p:nvSpPr>
          <p:cNvPr id="5" name="Content Placeholder 4">
            <a:extLst>
              <a:ext uri="{FF2B5EF4-FFF2-40B4-BE49-F238E27FC236}">
                <a16:creationId xmlns:a16="http://schemas.microsoft.com/office/drawing/2014/main" id="{FA41A9FF-8CDE-E44C-BE13-FAE40B97A3EE}"/>
              </a:ext>
            </a:extLst>
          </p:cNvPr>
          <p:cNvSpPr>
            <a:spLocks noGrp="1"/>
          </p:cNvSpPr>
          <p:nvPr>
            <p:ph idx="1"/>
          </p:nvPr>
        </p:nvSpPr>
        <p:spPr>
          <a:xfrm>
            <a:off x="123825" y="638175"/>
            <a:ext cx="8588203" cy="3923165"/>
          </a:xfrm>
        </p:spPr>
        <p:txBody>
          <a:bodyPr/>
          <a:lstStyle/>
          <a:p>
            <a:pPr marL="0" indent="0" algn="l" rtl="0"/>
            <a:r>
              <a:rPr lang="fr-FR" sz="1600">
                <a:solidFill>
                  <a:srgbClr val="000000"/>
                </a:solidFill>
              </a:rPr>
              <a:t>La vulnérabilité est le degré de faiblesse inhérent à tout réseau ou périphérique. Un certain degré de vulnérabilité est inhérent aux routeurs, aux commutateurs, aux ordinateurs de bureau, aux serveurs et même aux dispositifs de sécurité. En général, les périphériques réseau attaqués sont des terminaux comme les serveurs et les ordinateurs de bureau. </a:t>
            </a:r>
          </a:p>
          <a:p>
            <a:pPr marL="0" indent="0" algn="l" rtl="0"/>
            <a:r>
              <a:rPr lang="fr-FR" sz="1600">
                <a:solidFill>
                  <a:srgbClr val="000000"/>
                </a:solidFill>
              </a:rPr>
              <a:t>Vulnérabilités ou faiblesses interviennent principalement à trois niveaux :</a:t>
            </a:r>
          </a:p>
          <a:p>
            <a:pPr marL="342900" indent="-342900" algn="l" rtl="0">
              <a:buFont typeface="Arial" panose="020B0604020202020204" pitchFamily="34" charset="0"/>
              <a:buChar char="•"/>
            </a:pPr>
            <a:r>
              <a:rPr lang="fr-FR" sz="1600">
                <a:solidFill>
                  <a:srgbClr val="000000"/>
                </a:solidFill>
              </a:rPr>
              <a:t>Les vulnérabilités technologiques peuvent inclure des faiblesses du protocole TCP/IP, des faiblesses du système d'exploitation et des faiblesses de l'équipement réseau.</a:t>
            </a:r>
          </a:p>
          <a:p>
            <a:pPr marL="358835" lvl="1" indent="-285750" rtl="0">
              <a:buFont typeface="Arial" panose="020B0604020202020204" pitchFamily="34" charset="0"/>
              <a:buChar char="•"/>
            </a:pPr>
            <a:r>
              <a:rPr lang="fr-FR" sz="1600">
                <a:solidFill>
                  <a:srgbClr val="000000"/>
                </a:solidFill>
              </a:rPr>
              <a:t>Les vulnérabilités de configuration peuvent inclure des comptes d'utilisateur non sécurisés, des comptes système avec des mots de passe faciles à deviner, des services internet mal configurés, des paramètres par défaut non sécurisés et un équipement réseau mal configuré.</a:t>
            </a:r>
          </a:p>
          <a:p>
            <a:pPr marL="358835" lvl="1" indent="-285750" rtl="0">
              <a:buFont typeface="Arial" panose="020B0604020202020204" pitchFamily="34" charset="0"/>
              <a:buChar char="•"/>
            </a:pPr>
            <a:r>
              <a:rPr lang="fr-FR" sz="1600">
                <a:solidFill>
                  <a:srgbClr val="000000"/>
                </a:solidFill>
              </a:rPr>
              <a:t>Les vulnérabilités de la politique de sécurité peuvent inclure l'absence d'une politique de sécurité écrite, la politique, le manque de continuité de l'authentification, les contrôles d'accès logiques non appliqués, l'installation et les modifications de logiciels et de matériel ne respectant pas la politique, et un plan de reprise après sinistre inexistant.</a:t>
            </a:r>
          </a:p>
          <a:p>
            <a:pPr marL="73085" lvl="1" indent="0" rtl="0">
              <a:buNone/>
            </a:pPr>
            <a:r>
              <a:rPr lang="fr-FR" sz="1600">
                <a:solidFill>
                  <a:srgbClr val="000000"/>
                </a:solidFill>
              </a:rPr>
              <a:t>Ces trois sources de vulnérabilité peuvent laisser un réseau ou un dispositif ouvert à diverses attaques, y compris les attaques par code malveillant et les attaques de réseau.</a:t>
            </a:r>
          </a:p>
          <a:p>
            <a:pPr marL="73085" lvl="1" indent="0">
              <a:buNone/>
            </a:pPr>
            <a:endParaRPr lang="en-US" dirty="0">
              <a:solidFill>
                <a:srgbClr val="000000"/>
              </a:solidFill>
            </a:endParaRPr>
          </a:p>
        </p:txBody>
      </p:sp>
    </p:spTree>
    <p:extLst>
      <p:ext uri="{BB962C8B-B14F-4D97-AF65-F5344CB8AC3E}">
        <p14:creationId xmlns:p14="http://schemas.microsoft.com/office/powerpoint/2010/main" val="1528713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Menaces et vulnérabilités de la sécurité</a:t>
            </a:r>
            <a:br>
              <a:rPr lang="en-US" dirty="0"/>
            </a:br>
            <a:r>
              <a:rPr lang="fr-FR" sz="2400"/>
              <a:t>Sécurité physique</a:t>
            </a:r>
          </a:p>
        </p:txBody>
      </p:sp>
      <p:sp>
        <p:nvSpPr>
          <p:cNvPr id="4" name="Content Placeholder 3">
            <a:extLst>
              <a:ext uri="{FF2B5EF4-FFF2-40B4-BE49-F238E27FC236}">
                <a16:creationId xmlns:a16="http://schemas.microsoft.com/office/drawing/2014/main" id="{A94E9617-78ED-F348-B02A-ACCF736F03DA}"/>
              </a:ext>
            </a:extLst>
          </p:cNvPr>
          <p:cNvSpPr>
            <a:spLocks noGrp="1"/>
          </p:cNvSpPr>
          <p:nvPr>
            <p:ph idx="1"/>
          </p:nvPr>
        </p:nvSpPr>
        <p:spPr>
          <a:xfrm>
            <a:off x="474662" y="731837"/>
            <a:ext cx="8280057" cy="3689897"/>
          </a:xfrm>
        </p:spPr>
        <p:txBody>
          <a:bodyPr/>
          <a:lstStyle/>
          <a:p>
            <a:pPr marL="0" indent="0" algn="l" rtl="0"/>
            <a:r>
              <a:rPr lang="fr-FR" sz="1600">
                <a:solidFill>
                  <a:srgbClr val="000000"/>
                </a:solidFill>
              </a:rPr>
              <a:t>Si les ressources du réseau peuvent être physiquement compromises, un acteur de menace peut refuser l'utilisation des ressources du réseau. Les quatre catégories de menaces physiques sont les suivantes :</a:t>
            </a:r>
          </a:p>
          <a:p>
            <a:pPr marL="415985" lvl="1" indent="-342900" rtl="0">
              <a:buFont typeface="Arial" panose="020B0604020202020204" pitchFamily="34" charset="0"/>
              <a:buChar char="•"/>
            </a:pPr>
            <a:r>
              <a:rPr lang="fr-FR" sz="1600" b="1">
                <a:solidFill>
                  <a:srgbClr val="000000"/>
                </a:solidFill>
              </a:rPr>
              <a:t>Menaces matérielles -</a:t>
            </a:r>
            <a:r>
              <a:rPr lang="fr-FR" sz="1600">
                <a:solidFill>
                  <a:srgbClr val="000000"/>
                </a:solidFill>
              </a:rPr>
              <a:t> Cela comprend les dommages physiques aux serveurs, routeurs, commutateurs, installations de câblage et postes de travail.</a:t>
            </a:r>
          </a:p>
          <a:p>
            <a:pPr marL="415985" lvl="1" indent="-342900" rtl="0">
              <a:buFont typeface="Arial" panose="020B0604020202020204" pitchFamily="34" charset="0"/>
              <a:buChar char="•"/>
            </a:pPr>
            <a:r>
              <a:rPr lang="fr-FR" sz="1600" b="1">
                <a:solidFill>
                  <a:srgbClr val="000000"/>
                </a:solidFill>
              </a:rPr>
              <a:t>Menaces environnementales -</a:t>
            </a:r>
            <a:r>
              <a:rPr lang="fr-FR" sz="1600">
                <a:solidFill>
                  <a:srgbClr val="000000"/>
                </a:solidFill>
              </a:rPr>
              <a:t> Cela comprend les extrêmes de température (trop chaud ou trop froid) ou les extrêmes d'humidité (trop humide ou trop sec).</a:t>
            </a:r>
          </a:p>
          <a:p>
            <a:pPr marL="415985" lvl="1" indent="-342900" rtl="0">
              <a:buFont typeface="Arial" panose="020B0604020202020204" pitchFamily="34" charset="0"/>
              <a:buChar char="•"/>
            </a:pPr>
            <a:r>
              <a:rPr lang="fr-FR" sz="1600" b="1">
                <a:solidFill>
                  <a:srgbClr val="000000"/>
                </a:solidFill>
              </a:rPr>
              <a:t>Menaces électriques -</a:t>
            </a:r>
            <a:r>
              <a:rPr lang="fr-FR" sz="1600">
                <a:solidFill>
                  <a:srgbClr val="000000"/>
                </a:solidFill>
              </a:rPr>
              <a:t> Cela comprend les pointes de tension, tension d'alimentation insuffisante (chutes de tension), alimentation non contrôlée (bruit) et coupure totale de l'alimentation.</a:t>
            </a:r>
          </a:p>
          <a:p>
            <a:pPr marL="415985" lvl="1" indent="-342900" rtl="0">
              <a:buFont typeface="Arial" panose="020B0604020202020204" pitchFamily="34" charset="0"/>
              <a:buChar char="•"/>
            </a:pPr>
            <a:r>
              <a:rPr lang="fr-FR" sz="1600" b="1">
                <a:solidFill>
                  <a:srgbClr val="000000"/>
                </a:solidFill>
              </a:rPr>
              <a:t>Menaces de maintenance -</a:t>
            </a:r>
            <a:r>
              <a:rPr lang="fr-FR" sz="1600">
                <a:solidFill>
                  <a:srgbClr val="000000"/>
                </a:solidFill>
              </a:rPr>
              <a:t> Cela comprend la mauvaise manipulation des principaux composants électriques (décharge électrostatique), le manque de pièces de rechange essentielles, le mauvais câblage et le mauvais étiquetage.</a:t>
            </a:r>
          </a:p>
          <a:p>
            <a:pPr marL="0" indent="0" algn="l"/>
            <a:endParaRPr lang="en-US" sz="1600" dirty="0">
              <a:solidFill>
                <a:srgbClr val="000000"/>
              </a:solidFill>
            </a:endParaRPr>
          </a:p>
          <a:p>
            <a:pPr marL="0" indent="0" algn="l" rtl="0"/>
            <a:r>
              <a:rPr lang="fr-FR" sz="1600">
                <a:solidFill>
                  <a:srgbClr val="000000"/>
                </a:solidFill>
              </a:rPr>
              <a:t>Un bon plan de sécurité physique doit être élaboré et mis en œuvre pour régler ces problèmes. </a:t>
            </a:r>
          </a:p>
          <a:p>
            <a:pPr marL="342900" indent="-342900" algn="l">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819925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16.2 Attaques réseau</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Attaques réseau</a:t>
            </a:r>
            <a:br>
              <a:rPr lang="en-US" dirty="0"/>
            </a:br>
            <a:r>
              <a:rPr lang="fr-FR" sz="2400"/>
              <a:t>Types de logiciels malveillants</a:t>
            </a:r>
          </a:p>
        </p:txBody>
      </p:sp>
      <p:sp>
        <p:nvSpPr>
          <p:cNvPr id="7" name="Content Placeholder 6">
            <a:extLst>
              <a:ext uri="{FF2B5EF4-FFF2-40B4-BE49-F238E27FC236}">
                <a16:creationId xmlns:a16="http://schemas.microsoft.com/office/drawing/2014/main" id="{92ACB52D-A827-B043-A26A-2C368D806F8E}"/>
              </a:ext>
            </a:extLst>
          </p:cNvPr>
          <p:cNvSpPr>
            <a:spLocks noGrp="1"/>
          </p:cNvSpPr>
          <p:nvPr>
            <p:ph idx="1"/>
          </p:nvPr>
        </p:nvSpPr>
        <p:spPr>
          <a:xfrm>
            <a:off x="304800" y="763736"/>
            <a:ext cx="8449919" cy="3657998"/>
          </a:xfrm>
        </p:spPr>
        <p:txBody>
          <a:bodyPr/>
          <a:lstStyle/>
          <a:p>
            <a:pPr marL="0" indent="0" algn="l" rtl="0"/>
            <a:r>
              <a:rPr lang="fr-FR" sz="1600">
                <a:solidFill>
                  <a:srgbClr val="000000"/>
                </a:solidFill>
              </a:rPr>
              <a:t>Malware est l'abréviation de logiciel malveillant. Il s'agit d'un code ou d'un logiciel spécifiquement conçu pour endommager, perturber, voler ou infliger une action "mauvaise" ou illégitime sur des données, des hôtes ou des réseaux. Voici les types de logiciels malveillants :</a:t>
            </a:r>
          </a:p>
          <a:p>
            <a:pPr marL="415985" lvl="1" indent="-342900" rtl="0">
              <a:buFont typeface="Arial" panose="020B0604020202020204" pitchFamily="34" charset="0"/>
              <a:buChar char="•"/>
            </a:pPr>
            <a:r>
              <a:rPr lang="fr-FR" sz="1600" b="1">
                <a:solidFill>
                  <a:srgbClr val="000000"/>
                </a:solidFill>
              </a:rPr>
              <a:t>Virus - </a:t>
            </a:r>
            <a:r>
              <a:rPr lang="fr-FR" sz="1600">
                <a:solidFill>
                  <a:srgbClr val="000000"/>
                </a:solidFill>
              </a:rPr>
              <a:t>Un virus informatique est un type de logiciel malveillant qui se propage en insérant une copie de lui-même dans un autre programme et en en faisant partie. Il se transmet ainsi d'un ordinateur à un autre.</a:t>
            </a:r>
            <a:r>
              <a:rPr lang="fr-FR" sz="1600" b="1">
                <a:solidFill>
                  <a:srgbClr val="000000"/>
                </a:solidFill>
              </a:rPr>
              <a:t> </a:t>
            </a:r>
          </a:p>
          <a:p>
            <a:pPr marL="415985" lvl="1" indent="-342900" rtl="0">
              <a:buFont typeface="Arial" panose="020B0604020202020204" pitchFamily="34" charset="0"/>
              <a:buChar char="•"/>
            </a:pPr>
            <a:r>
              <a:rPr lang="fr-FR" sz="1600" b="1">
                <a:solidFill>
                  <a:srgbClr val="000000"/>
                </a:solidFill>
              </a:rPr>
              <a:t>Vers - </a:t>
            </a:r>
            <a:r>
              <a:rPr lang="fr-FR" sz="1600">
                <a:solidFill>
                  <a:srgbClr val="000000"/>
                </a:solidFill>
              </a:rPr>
              <a:t>Les vers informatiques sont similaires aux virus en ce sens qu'ils reproduisent des copies fonctionnelles d'eux-mêmes et peuvent causer le même type de dommages. Contrairement aux virus, qui nécessitent la diffusion d'un fichier hôte infecté, les vers sont des logiciels autonomes et ne requièrent pas de programme d'accueil ou d'intervention humaine pour se propager.</a:t>
            </a:r>
            <a:r>
              <a:rPr lang="fr-FR" sz="1600" b="1">
                <a:solidFill>
                  <a:srgbClr val="000000"/>
                </a:solidFill>
              </a:rPr>
              <a:t> </a:t>
            </a:r>
          </a:p>
          <a:p>
            <a:pPr marL="415985" lvl="1" indent="-342900" rtl="0">
              <a:buFont typeface="Arial" panose="020B0604020202020204" pitchFamily="34" charset="0"/>
              <a:buChar char="•"/>
            </a:pPr>
            <a:r>
              <a:rPr lang="fr-FR" sz="1600" b="1">
                <a:solidFill>
                  <a:srgbClr val="000000"/>
                </a:solidFill>
              </a:rPr>
              <a:t>Chevaux de Troie - </a:t>
            </a:r>
            <a:r>
              <a:rPr lang="fr-FR" sz="1600">
                <a:solidFill>
                  <a:srgbClr val="000000"/>
                </a:solidFill>
              </a:rPr>
              <a:t>Il s'agit d'un logiciel nuisible qui semble légitime. Contrairement aux virus et aux vers, les chevaux de Troie ne se reproduisent pas en infectant d'autres fichiers. Ils se répliquent. Les chevaux de Troie doivent se propager par le biais d'une interaction avec l'utilisateur, par exemple en ouvrant une pièce jointe à un courriel ou en téléchargeant et en exécutant un fichier sur l'internet.</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63631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Attaques réseaux</a:t>
            </a:r>
            <a:br>
              <a:rPr lang="en-US" dirty="0"/>
            </a:br>
            <a:r>
              <a:rPr lang="fr-FR" sz="2400"/>
              <a:t>Attaques de reconnaissance</a:t>
            </a:r>
          </a:p>
        </p:txBody>
      </p:sp>
      <p:sp>
        <p:nvSpPr>
          <p:cNvPr id="4" name="Content Placeholder 3">
            <a:extLst>
              <a:ext uri="{FF2B5EF4-FFF2-40B4-BE49-F238E27FC236}">
                <a16:creationId xmlns:a16="http://schemas.microsoft.com/office/drawing/2014/main" id="{E067B553-BAE5-144D-9EB3-2483E33A15F5}"/>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En plus des attaques de programmes malveillants, les réseaux peuvent également être la proie de différentes attaques de réseau. Les attaques de réseau peuvent être classées en trois catégories principales :</a:t>
            </a:r>
          </a:p>
          <a:p>
            <a:pPr marL="415985" lvl="1" indent="-342900" rtl="0">
              <a:buFont typeface="Arial" panose="020B0604020202020204" pitchFamily="34" charset="0"/>
              <a:buChar char="•"/>
            </a:pPr>
            <a:r>
              <a:rPr lang="fr-FR" b="1">
                <a:solidFill>
                  <a:srgbClr val="000000"/>
                </a:solidFill>
              </a:rPr>
              <a:t>Attaques de reconnaissance </a:t>
            </a:r>
            <a:r>
              <a:rPr lang="fr-FR">
                <a:solidFill>
                  <a:srgbClr val="000000"/>
                </a:solidFill>
              </a:rPr>
              <a:t>- Découverte et cartographie des systèmes, services ou vulnérabilités.</a:t>
            </a:r>
          </a:p>
          <a:p>
            <a:pPr marL="415985" lvl="1" indent="-342900" rtl="0">
              <a:buFont typeface="Arial" panose="020B0604020202020204" pitchFamily="34" charset="0"/>
              <a:buChar char="•"/>
            </a:pPr>
            <a:r>
              <a:rPr lang="fr-FR" b="1">
                <a:solidFill>
                  <a:srgbClr val="000000"/>
                </a:solidFill>
              </a:rPr>
              <a:t>Attaques d'accès </a:t>
            </a:r>
            <a:r>
              <a:rPr lang="fr-FR">
                <a:solidFill>
                  <a:srgbClr val="000000"/>
                </a:solidFill>
              </a:rPr>
              <a:t>- Manipulation non autorisée de données, d'accès au système ou de privilèges d'utilisateur.</a:t>
            </a:r>
          </a:p>
          <a:p>
            <a:pPr marL="415985" lvl="1" indent="-342900" rtl="0">
              <a:buFont typeface="Arial" panose="020B0604020202020204" pitchFamily="34" charset="0"/>
              <a:buChar char="•"/>
            </a:pPr>
            <a:r>
              <a:rPr lang="fr-FR" b="1">
                <a:solidFill>
                  <a:srgbClr val="000000"/>
                </a:solidFill>
              </a:rPr>
              <a:t>Déni de service </a:t>
            </a:r>
            <a:r>
              <a:rPr lang="fr-FR">
                <a:solidFill>
                  <a:srgbClr val="000000"/>
                </a:solidFill>
              </a:rPr>
              <a:t>- Désactivation ou corruption de réseaux, de systèmes ou de services.</a:t>
            </a:r>
          </a:p>
          <a:p>
            <a:pPr marL="0" indent="0" algn="l"/>
            <a:endParaRPr lang="en-US" sz="1600" dirty="0">
              <a:solidFill>
                <a:srgbClr val="000000"/>
              </a:solidFill>
            </a:endParaRPr>
          </a:p>
          <a:p>
            <a:pPr marL="0" indent="0" algn="l" rtl="0"/>
            <a:r>
              <a:rPr lang="fr-FR" sz="1600">
                <a:solidFill>
                  <a:srgbClr val="000000"/>
                </a:solidFill>
              </a:rPr>
              <a:t>Pour les attaques de reconnaissance, les acteurs externes de menace peuvent utiliser des outils Internet, tels que les utilitaires </a:t>
            </a:r>
            <a:r>
              <a:rPr lang="fr-FR" sz="1600" b="1">
                <a:solidFill>
                  <a:srgbClr val="000000"/>
                </a:solidFill>
              </a:rPr>
              <a:t>nslookup</a:t>
            </a:r>
            <a:r>
              <a:rPr lang="fr-FR" sz="1600">
                <a:solidFill>
                  <a:srgbClr val="000000"/>
                </a:solidFill>
              </a:rPr>
              <a:t> et </a:t>
            </a:r>
            <a:r>
              <a:rPr lang="fr-FR" sz="1600" b="1">
                <a:solidFill>
                  <a:srgbClr val="000000"/>
                </a:solidFill>
              </a:rPr>
              <a:t>whois</a:t>
            </a:r>
            <a:r>
              <a:rPr lang="fr-FR" sz="1600">
                <a:solidFill>
                  <a:srgbClr val="000000"/>
                </a:solidFill>
              </a:rPr>
              <a:t> , pour déterminer facilement l'espace d'adresse IP attribué à une société ou une entité donnée. Une fois l'espace d'adresses IP déterminé, un acteur de menace peut alors effectuer un ping sur les adresses IP accessibles au public afin d'identifier les adresses qui sont actives. </a:t>
            </a:r>
          </a:p>
        </p:txBody>
      </p:sp>
    </p:spTree>
    <p:extLst>
      <p:ext uri="{BB962C8B-B14F-4D97-AF65-F5344CB8AC3E}">
        <p14:creationId xmlns:p14="http://schemas.microsoft.com/office/powerpoint/2010/main" val="1577862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Attaques réseau</a:t>
            </a:r>
            <a:br>
              <a:rPr lang="en-US" dirty="0"/>
            </a:br>
            <a:r>
              <a:rPr lang="fr-FR" sz="2400"/>
              <a:t>Attaques par accèss</a:t>
            </a:r>
          </a:p>
        </p:txBody>
      </p:sp>
      <p:sp>
        <p:nvSpPr>
          <p:cNvPr id="5" name="Content Placeholder 4">
            <a:extLst>
              <a:ext uri="{FF2B5EF4-FFF2-40B4-BE49-F238E27FC236}">
                <a16:creationId xmlns:a16="http://schemas.microsoft.com/office/drawing/2014/main" id="{B9B45427-F5AC-4D45-8D34-7EA325594FCF}"/>
              </a:ext>
            </a:extLst>
          </p:cNvPr>
          <p:cNvSpPr>
            <a:spLocks noGrp="1"/>
          </p:cNvSpPr>
          <p:nvPr>
            <p:ph idx="1"/>
          </p:nvPr>
        </p:nvSpPr>
        <p:spPr>
          <a:xfrm>
            <a:off x="474662" y="790832"/>
            <a:ext cx="8280057" cy="3630902"/>
          </a:xfrm>
        </p:spPr>
        <p:txBody>
          <a:bodyPr/>
          <a:lstStyle/>
          <a:p>
            <a:pPr marL="0" indent="0" algn="l" rtl="0"/>
            <a:r>
              <a:rPr lang="fr-FR" sz="1600">
                <a:solidFill>
                  <a:srgbClr val="000000"/>
                </a:solidFill>
              </a:rPr>
              <a:t>Les attaques par accès exploitent les vulnérabilités connues des services d'authentification, services FTP et services web pour accéder à des comptes web, des bases de données confidentielles et d'autres informations sensibles. </a:t>
            </a:r>
          </a:p>
          <a:p>
            <a:pPr marL="0" indent="0" algn="l"/>
            <a:endParaRPr lang="en-US" sz="1600" dirty="0">
              <a:solidFill>
                <a:srgbClr val="000000"/>
              </a:solidFill>
            </a:endParaRPr>
          </a:p>
          <a:p>
            <a:pPr marL="0" indent="0" algn="l" rtl="0"/>
            <a:r>
              <a:rPr lang="fr-FR" sz="1600">
                <a:solidFill>
                  <a:srgbClr val="000000"/>
                </a:solidFill>
              </a:rPr>
              <a:t>Il existe quatre types d'attaques par accès : </a:t>
            </a:r>
          </a:p>
          <a:p>
            <a:pPr marL="415985" lvl="1" indent="-342900" rtl="0">
              <a:buFont typeface="Arial" panose="020B0604020202020204" pitchFamily="34" charset="0"/>
              <a:buChar char="•"/>
            </a:pPr>
            <a:r>
              <a:rPr lang="fr-FR" sz="1600" b="1">
                <a:solidFill>
                  <a:srgbClr val="000000"/>
                </a:solidFill>
              </a:rPr>
              <a:t>Attaques par mot de passe -</a:t>
            </a:r>
            <a:r>
              <a:rPr lang="fr-FR" sz="1600">
                <a:solidFill>
                  <a:srgbClr val="000000"/>
                </a:solidFill>
              </a:rPr>
              <a:t> Implémentation en utilisant la force brute, le cheval de Troie et les renifleurs de paquets</a:t>
            </a:r>
          </a:p>
          <a:p>
            <a:pPr marL="415985" lvl="1" indent="-342900" rtl="0">
              <a:buFont typeface="Arial" panose="020B0604020202020204" pitchFamily="34" charset="0"/>
              <a:buChar char="•"/>
            </a:pPr>
            <a:r>
              <a:rPr lang="fr-FR" sz="1600" b="1">
                <a:solidFill>
                  <a:srgbClr val="000000"/>
                </a:solidFill>
              </a:rPr>
              <a:t>Exploitation de la confiance - </a:t>
            </a:r>
            <a:r>
              <a:rPr lang="fr-FR" sz="1600">
                <a:solidFill>
                  <a:srgbClr val="000000"/>
                </a:solidFill>
              </a:rPr>
              <a:t> Un acteur de menace utilise des privilèges non autorisés pour accéder à un système, ce qui peut compromettre la cible. </a:t>
            </a:r>
          </a:p>
          <a:p>
            <a:pPr marL="415985" lvl="1" indent="-342900" rtl="0">
              <a:buFont typeface="Arial" panose="020B0604020202020204" pitchFamily="34" charset="0"/>
              <a:buChar char="•"/>
            </a:pPr>
            <a:r>
              <a:rPr lang="fr-FR" sz="1600" b="1">
                <a:solidFill>
                  <a:srgbClr val="000000"/>
                </a:solidFill>
              </a:rPr>
              <a:t>Redirection de port</a:t>
            </a:r>
            <a:r>
              <a:rPr lang="fr-FR" sz="1600">
                <a:solidFill>
                  <a:srgbClr val="000000"/>
                </a:solidFill>
              </a:rPr>
              <a:t>: - Un acteur de menace utilise un système compromis comme base pour des attaques contre d'autres cibles. Par exemple, un acteur de menace utilisant SSH (port 22) pour se connecter à un hôte A compromis. L'hôte B fait confiance à l'hôte A et, par conséquent, l'acteur de la menace peut utiliser Telnet (port 23) pour y accéder.</a:t>
            </a:r>
          </a:p>
          <a:p>
            <a:pPr marL="415985" lvl="1" indent="-342900" rtl="0">
              <a:buFont typeface="Arial" panose="020B0604020202020204" pitchFamily="34" charset="0"/>
              <a:buChar char="•"/>
            </a:pPr>
            <a:r>
              <a:rPr lang="fr-FR" sz="1600" b="1">
                <a:solidFill>
                  <a:srgbClr val="000000"/>
                </a:solidFill>
              </a:rPr>
              <a:t>Homme-au-milieu -</a:t>
            </a:r>
            <a:r>
              <a:rPr lang="fr-FR" sz="1600">
                <a:solidFill>
                  <a:srgbClr val="000000"/>
                </a:solidFill>
              </a:rPr>
              <a:t> L'acteur de menace est positionné entre deux entités légitimes afin de lire ou de modifier les données qui passent entre les deux parties.</a:t>
            </a:r>
          </a:p>
        </p:txBody>
      </p:sp>
    </p:spTree>
    <p:extLst>
      <p:ext uri="{BB962C8B-B14F-4D97-AF65-F5344CB8AC3E}">
        <p14:creationId xmlns:p14="http://schemas.microsoft.com/office/powerpoint/2010/main" val="130301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16 Planning Guide</a:t>
            </a:r>
          </a:p>
        </p:txBody>
      </p:sp>
      <p:sp>
        <p:nvSpPr>
          <p:cNvPr id="4099" name="Rectangle 34"/>
          <p:cNvSpPr>
            <a:spLocks noGrp="1" noChangeArrowheads="1"/>
          </p:cNvSpPr>
          <p:nvPr>
            <p:ph idx="1"/>
          </p:nvPr>
        </p:nvSpPr>
        <p:spPr>
          <a:xfrm>
            <a:off x="145357" y="808179"/>
            <a:ext cx="8855768" cy="3849545"/>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buFont typeface="Arial" panose="020B0604020202020204" pitchFamily="34" charset="0"/>
              <a:buChar char="•"/>
            </a:pPr>
            <a:r>
              <a:rPr lang="fr-FR"/>
              <a:t>Optional slides that you can use in the classroom</a:t>
            </a:r>
          </a:p>
          <a:p>
            <a:pPr lvl="1" rtl="0">
              <a:buFont typeface="Arial" panose="020B0604020202020204" pitchFamily="34" charset="0"/>
              <a:buChar char="•"/>
            </a:pPr>
            <a:r>
              <a:rPr lang="fr-FR"/>
              <a:t>Begins on slide # 10</a:t>
            </a:r>
          </a:p>
          <a:p>
            <a:pPr marL="0" indent="0" rtl="0">
              <a:buNone/>
            </a:pPr>
            <a:r>
              <a:rPr lang="fr-FR" b="1"/>
              <a:t>     Note</a:t>
            </a:r>
            <a:r>
              <a:rPr lang="fr-FR"/>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a:p>
            <a:endParaRPr lang="en-CA" dirty="0"/>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Attaques réseaux</a:t>
            </a:r>
            <a:br>
              <a:rPr lang="en-US" dirty="0"/>
            </a:br>
            <a:r>
              <a:rPr lang="fr-FR" sz="2400"/>
              <a:t>Attaques par déni de service</a:t>
            </a:r>
          </a:p>
        </p:txBody>
      </p:sp>
      <p:sp>
        <p:nvSpPr>
          <p:cNvPr id="4" name="Content Placeholder 3">
            <a:extLst>
              <a:ext uri="{FF2B5EF4-FFF2-40B4-BE49-F238E27FC236}">
                <a16:creationId xmlns:a16="http://schemas.microsoft.com/office/drawing/2014/main" id="{FF471778-F5B8-0740-BF78-E8482928F750}"/>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Les attaques par déni de service sont les plus médiatisées, mais constituent également l'une des formes d'attaque les plus difficiles à éliminer. Toutefois, la facilité de mise en œuvre des attaques DoS et leurs dégâts potentiellement importants retiennent toute l'attention des administrateurs de la sécurité.</a:t>
            </a:r>
          </a:p>
          <a:p>
            <a:pPr marL="342900" indent="-342900" algn="l" rtl="0">
              <a:buFont typeface="Arial" panose="020B0604020202020204" pitchFamily="34" charset="0"/>
              <a:buChar char="•"/>
            </a:pPr>
            <a:r>
              <a:rPr lang="fr-FR" sz="1600">
                <a:solidFill>
                  <a:srgbClr val="000000"/>
                </a:solidFill>
              </a:rPr>
              <a:t>Les attaques DoS peuvent prendre de nombreuses formes. Elles empêchent l'utilisation d'un service par les personnes autorisées en épuisant les ressources du système. Afin d'aider à prévenir les attaques DoS, il est important d'installer les dernières mises à jour de sécurité des systèmes d'exploitation et des applications.</a:t>
            </a:r>
          </a:p>
          <a:p>
            <a:pPr marL="342900" indent="-342900" algn="l" rtl="0">
              <a:buFont typeface="Arial" panose="020B0604020202020204" pitchFamily="34" charset="0"/>
              <a:buChar char="•"/>
            </a:pPr>
            <a:r>
              <a:rPr lang="fr-FR" sz="1600">
                <a:solidFill>
                  <a:srgbClr val="000000"/>
                </a:solidFill>
              </a:rPr>
              <a:t>Les attaques DoS sont un risque majeur car elles interrompent la communication et provoquent une perte de temps et d'argent importante. Ces attaques sont relativement simples à effectuer, même par des cyberpirates peu qualifiés.</a:t>
            </a:r>
          </a:p>
          <a:p>
            <a:pPr marL="342900" indent="-342900" algn="l" rtl="0">
              <a:buFont typeface="Arial" panose="020B0604020202020204" pitchFamily="34" charset="0"/>
              <a:buChar char="•"/>
            </a:pPr>
            <a:r>
              <a:rPr lang="fr-FR" sz="1600">
                <a:solidFill>
                  <a:srgbClr val="000000"/>
                </a:solidFill>
              </a:rPr>
              <a:t>Un DDoS est similaire à une attaque DoS, mais il provient de sources multiples et coordonnées. Par exemple, un acteur de menace construit un réseau d'hôtes infectés, appelés zombies. Un réseau de zombies est appelé un botnet. L'acteur de menace utilise un programme de commande et de contrôle (CNC) pour demander au botnet de zombies de mener une attaque DDoS.</a:t>
            </a:r>
          </a:p>
        </p:txBody>
      </p:sp>
    </p:spTree>
    <p:extLst>
      <p:ext uri="{BB962C8B-B14F-4D97-AF65-F5344CB8AC3E}">
        <p14:creationId xmlns:p14="http://schemas.microsoft.com/office/powerpoint/2010/main" val="38258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Network Attacks</a:t>
            </a:r>
            <a:br>
              <a:rPr lang="en-US" dirty="0"/>
            </a:br>
            <a:r>
              <a:rPr lang="fr-FR" sz="2400"/>
              <a:t>Travail pratique - Recherche des Menaces de la sécurité des réseaux</a:t>
            </a:r>
          </a:p>
        </p:txBody>
      </p:sp>
      <p:sp>
        <p:nvSpPr>
          <p:cNvPr id="5" name="Content Placeholder 4">
            <a:extLst>
              <a:ext uri="{FF2B5EF4-FFF2-40B4-BE49-F238E27FC236}">
                <a16:creationId xmlns:a16="http://schemas.microsoft.com/office/drawing/2014/main" id="{A5B1B16B-774E-DB43-B28A-A4E5C04BC29D}"/>
              </a:ext>
            </a:extLst>
          </p:cNvPr>
          <p:cNvSpPr>
            <a:spLocks noGrp="1"/>
          </p:cNvSpPr>
          <p:nvPr>
            <p:ph idx="1"/>
          </p:nvPr>
        </p:nvSpPr>
        <p:spPr>
          <a:xfrm>
            <a:off x="474662" y="763736"/>
            <a:ext cx="8280057" cy="3657998"/>
          </a:xfrm>
        </p:spPr>
        <p:txBody>
          <a:bodyPr/>
          <a:lstStyle/>
          <a:p>
            <a:pPr algn="l" rtl="0"/>
            <a:r>
              <a:rPr lang="fr-FR">
                <a:solidFill>
                  <a:srgbClr val="000000"/>
                </a:solidFill>
              </a:rPr>
              <a:t>Au cours de ces travaux pratiques, vous aborderez les points suivants :</a:t>
            </a:r>
          </a:p>
          <a:p>
            <a:pPr lvl="1" rtl="0"/>
            <a:r>
              <a:rPr lang="fr-FR" sz="1600">
                <a:solidFill>
                  <a:srgbClr val="000000"/>
                </a:solidFill>
              </a:rPr>
              <a:t>Partie 1 : Découvrir le site web SANS</a:t>
            </a:r>
          </a:p>
          <a:p>
            <a:pPr lvl="1" rtl="0"/>
            <a:r>
              <a:rPr lang="fr-FR" sz="1600">
                <a:solidFill>
                  <a:srgbClr val="000000"/>
                </a:solidFill>
              </a:rPr>
              <a:t>Partie 2 : Identifier les menaces pour la sécurité du réseau les plus récentes</a:t>
            </a:r>
          </a:p>
          <a:p>
            <a:pPr lvl="1" rtl="0"/>
            <a:r>
              <a:rPr lang="fr-FR" sz="1600">
                <a:solidFill>
                  <a:srgbClr val="000000"/>
                </a:solidFill>
              </a:rPr>
              <a:t>Partie 3 : Décrire en détail une menace spécifique pour la sécurité du réseau</a:t>
            </a:r>
          </a:p>
          <a:p>
            <a:pPr algn="l"/>
            <a:endParaRPr lang="en-US" dirty="0">
              <a:solidFill>
                <a:srgbClr val="000000"/>
              </a:solidFill>
            </a:endParaRPr>
          </a:p>
        </p:txBody>
      </p:sp>
    </p:spTree>
    <p:extLst>
      <p:ext uri="{BB962C8B-B14F-4D97-AF65-F5344CB8AC3E}">
        <p14:creationId xmlns:p14="http://schemas.microsoft.com/office/powerpoint/2010/main" val="1269657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16.3 Atténuation des attaques de réseaux</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L'approche de la défense en profondeur</a:t>
            </a:r>
          </a:p>
        </p:txBody>
      </p:sp>
      <p:sp>
        <p:nvSpPr>
          <p:cNvPr id="6" name="Rectangle 5">
            <a:extLst>
              <a:ext uri="{FF2B5EF4-FFF2-40B4-BE49-F238E27FC236}">
                <a16:creationId xmlns:a16="http://schemas.microsoft.com/office/drawing/2014/main" id="{29E8BC15-1425-E14F-991C-4BB9051652DA}"/>
              </a:ext>
            </a:extLst>
          </p:cNvPr>
          <p:cNvSpPr/>
          <p:nvPr/>
        </p:nvSpPr>
        <p:spPr>
          <a:xfrm>
            <a:off x="228391" y="763736"/>
            <a:ext cx="4491890" cy="4031873"/>
          </a:xfrm>
          <a:prstGeom prst="rect">
            <a:avLst/>
          </a:prstGeom>
        </p:spPr>
        <p:txBody>
          <a:bodyPr wrap="square">
            <a:spAutoFit/>
          </a:bodyPr>
          <a:lstStyle/>
          <a:p>
            <a:pPr rtl="0"/>
            <a:r>
              <a:rPr lang="fr-FR" sz="1600"/>
              <a:t>Pour atténuer les attaques réseau, vous devez d'abord sécuriser les périphériques, y compris les routeurs, les commutateurs, les serveurs et les hôtes. La plupart des organisations utilisent une approche de défense en profondeur (également connue sous le nom d'approche par couches) de la sécurité. Pour cela, divers appareils réseau et services doivent fonctionner en tandem.</a:t>
            </a:r>
          </a:p>
          <a:p>
            <a:endParaRPr lang="en-US" sz="1600" dirty="0"/>
          </a:p>
          <a:p>
            <a:pPr rtl="0"/>
            <a:r>
              <a:rPr lang="fr-FR" sz="1600"/>
              <a:t>Plusieurs dispositifs et services de sécurité sont mis en œuvre pour protéger les utilisateurs et les atouts d’une organisation contre les menaces TCP / IP:</a:t>
            </a:r>
          </a:p>
          <a:p>
            <a:pPr marL="742950" lvl="1" indent="-285750" rtl="0">
              <a:buFont typeface="Arial" panose="020B0604020202020204" pitchFamily="34" charset="0"/>
              <a:buChar char="•"/>
            </a:pPr>
            <a:r>
              <a:rPr lang="fr-FR" sz="1600"/>
              <a:t>VPN </a:t>
            </a:r>
          </a:p>
          <a:p>
            <a:pPr marL="742950" lvl="1" indent="-285750" rtl="0">
              <a:buFont typeface="Arial" panose="020B0604020202020204" pitchFamily="34" charset="0"/>
              <a:buChar char="•"/>
            </a:pPr>
            <a:r>
              <a:rPr lang="fr-FR" sz="1600"/>
              <a:t>Pare-feu ASA</a:t>
            </a:r>
          </a:p>
          <a:p>
            <a:pPr marL="742950" lvl="1" indent="-285750" rtl="0">
              <a:buFont typeface="Arial" panose="020B0604020202020204" pitchFamily="34" charset="0"/>
              <a:buChar char="•"/>
            </a:pPr>
            <a:r>
              <a:rPr lang="fr-FR" sz="1600"/>
              <a:t>IPS</a:t>
            </a:r>
          </a:p>
          <a:p>
            <a:pPr marL="742950" lvl="1" indent="-285750" rtl="0">
              <a:buFont typeface="Arial" panose="020B0604020202020204" pitchFamily="34" charset="0"/>
              <a:buChar char="•"/>
            </a:pPr>
            <a:r>
              <a:rPr lang="fr-FR" sz="1600"/>
              <a:t>ESA/WSA</a:t>
            </a:r>
          </a:p>
          <a:p>
            <a:pPr marL="742950" lvl="1" indent="-285750" rtl="0">
              <a:buFont typeface="Arial" panose="020B0604020202020204" pitchFamily="34" charset="0"/>
              <a:buChar char="•"/>
            </a:pPr>
            <a:r>
              <a:rPr lang="fr-FR" sz="1600"/>
              <a:t>Serveur AAA</a:t>
            </a:r>
          </a:p>
        </p:txBody>
      </p:sp>
      <p:pic>
        <p:nvPicPr>
          <p:cNvPr id="4" name="Content Placeholder 3">
            <a:extLst>
              <a:ext uri="{FF2B5EF4-FFF2-40B4-BE49-F238E27FC236}">
                <a16:creationId xmlns:a16="http://schemas.microsoft.com/office/drawing/2014/main" id="{4113A8A3-E3B9-4A40-AB98-4B5FFBA2D974}"/>
              </a:ext>
            </a:extLst>
          </p:cNvPr>
          <p:cNvPicPr>
            <a:picLocks noGrp="1" noChangeAspect="1"/>
          </p:cNvPicPr>
          <p:nvPr>
            <p:ph idx="1"/>
          </p:nvPr>
        </p:nvPicPr>
        <p:blipFill>
          <a:blip r:embed="rId3"/>
          <a:stretch>
            <a:fillRect/>
          </a:stretch>
        </p:blipFill>
        <p:spPr>
          <a:xfrm>
            <a:off x="4822941" y="1102561"/>
            <a:ext cx="3932031" cy="2938377"/>
          </a:xfrm>
        </p:spPr>
      </p:pic>
    </p:spTree>
    <p:extLst>
      <p:ext uri="{BB962C8B-B14F-4D97-AF65-F5344CB8AC3E}">
        <p14:creationId xmlns:p14="http://schemas.microsoft.com/office/powerpoint/2010/main" val="248442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Conserver les sauvegardes</a:t>
            </a:r>
          </a:p>
        </p:txBody>
      </p:sp>
      <p:sp>
        <p:nvSpPr>
          <p:cNvPr id="5" name="Content Placeholder 4">
            <a:extLst>
              <a:ext uri="{FF2B5EF4-FFF2-40B4-BE49-F238E27FC236}">
                <a16:creationId xmlns:a16="http://schemas.microsoft.com/office/drawing/2014/main" id="{0A2052EF-CCCA-7244-8B97-05B32CA41D92}"/>
              </a:ext>
            </a:extLst>
          </p:cNvPr>
          <p:cNvSpPr>
            <a:spLocks noGrp="1"/>
          </p:cNvSpPr>
          <p:nvPr>
            <p:ph idx="1"/>
          </p:nvPr>
        </p:nvSpPr>
        <p:spPr>
          <a:xfrm>
            <a:off x="133350" y="763736"/>
            <a:ext cx="8621369" cy="1293664"/>
          </a:xfrm>
        </p:spPr>
        <p:txBody>
          <a:bodyPr/>
          <a:lstStyle/>
          <a:p>
            <a:pPr marL="0" indent="0" algn="l" rtl="0"/>
            <a:r>
              <a:rPr lang="fr-FR" sz="1600">
                <a:solidFill>
                  <a:srgbClr val="000000"/>
                </a:solidFill>
              </a:rPr>
              <a:t>La sauvegarde des données est l'un des moyens de protection les plus efficaces contre la perte de données. La sauvegarde des données doit donc être effectuée régulièrement. Elle doit faire partie de la politique de sécurité. Les sauvegardes sont généralement stockées en dehors des installations, afin de protéger le support de sauvegarde en cas de sinistre dans le bâtiment principal. </a:t>
            </a:r>
          </a:p>
          <a:p>
            <a:pPr marL="0" indent="0" algn="l" rtl="0"/>
            <a:r>
              <a:rPr lang="fr-FR" sz="1600">
                <a:solidFill>
                  <a:srgbClr val="000000"/>
                </a:solidFill>
              </a:rPr>
              <a:t>Le tableau présente les considérations relatives à la sauvegarde et leurs descriptions.</a:t>
            </a:r>
          </a:p>
          <a:p>
            <a:pPr marL="342900" indent="-342900" algn="l">
              <a:buFont typeface="Arial" panose="020B0604020202020204" pitchFamily="34" charset="0"/>
              <a:buChar char="•"/>
            </a:pPr>
            <a:endParaRPr lang="en-US" sz="1400" dirty="0">
              <a:solidFill>
                <a:srgbClr val="000000"/>
              </a:solidFill>
            </a:endParaRPr>
          </a:p>
        </p:txBody>
      </p:sp>
      <p:graphicFrame>
        <p:nvGraphicFramePr>
          <p:cNvPr id="7" name="Table 6">
            <a:extLst>
              <a:ext uri="{FF2B5EF4-FFF2-40B4-BE49-F238E27FC236}">
                <a16:creationId xmlns:a16="http://schemas.microsoft.com/office/drawing/2014/main" id="{BFDDB9CF-5732-B04F-9B5F-86F9581E9B8C}"/>
              </a:ext>
            </a:extLst>
          </p:cNvPr>
          <p:cNvGraphicFramePr>
            <a:graphicFrameLocks noGrp="1"/>
          </p:cNvGraphicFramePr>
          <p:nvPr>
            <p:extLst>
              <p:ext uri="{D42A27DB-BD31-4B8C-83A1-F6EECF244321}">
                <p14:modId xmlns:p14="http://schemas.microsoft.com/office/powerpoint/2010/main" val="674457051"/>
              </p:ext>
            </p:extLst>
          </p:nvPr>
        </p:nvGraphicFramePr>
        <p:xfrm>
          <a:off x="704335" y="2170842"/>
          <a:ext cx="7641153" cy="2397760"/>
        </p:xfrm>
        <a:graphic>
          <a:graphicData uri="http://schemas.openxmlformats.org/drawingml/2006/table">
            <a:tbl>
              <a:tblPr firstRow="1" bandRow="1">
                <a:tableStyleId>{5C22544A-7EE6-4342-B048-85BDC9FD1C3A}</a:tableStyleId>
              </a:tblPr>
              <a:tblGrid>
                <a:gridCol w="1334530">
                  <a:extLst>
                    <a:ext uri="{9D8B030D-6E8A-4147-A177-3AD203B41FA5}">
                      <a16:colId xmlns:a16="http://schemas.microsoft.com/office/drawing/2014/main" val="3315903213"/>
                    </a:ext>
                  </a:extLst>
                </a:gridCol>
                <a:gridCol w="6306623">
                  <a:extLst>
                    <a:ext uri="{9D8B030D-6E8A-4147-A177-3AD203B41FA5}">
                      <a16:colId xmlns:a16="http://schemas.microsoft.com/office/drawing/2014/main" val="1742692061"/>
                    </a:ext>
                  </a:extLst>
                </a:gridCol>
              </a:tblGrid>
              <a:tr h="370840">
                <a:tc>
                  <a:txBody>
                    <a:bodyPr/>
                    <a:lstStyle/>
                    <a:p>
                      <a:pPr algn="l" rtl="0" fontAlgn="ctr"/>
                      <a:r>
                        <a:rPr lang="fr-FR" sz="1200" b="1">
                          <a:effectLst/>
                        </a:rPr>
                        <a:t>Intérêt</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a16="http://schemas.microsoft.com/office/drawing/2014/main" val="3224535824"/>
                  </a:ext>
                </a:extLst>
              </a:tr>
              <a:tr h="370840">
                <a:tc>
                  <a:txBody>
                    <a:bodyPr/>
                    <a:lstStyle/>
                    <a:p>
                      <a:pPr rtl="0" fontAlgn="ctr"/>
                      <a:r>
                        <a:rPr lang="fr-FR" sz="1200" b="0">
                          <a:solidFill>
                            <a:srgbClr val="000000"/>
                          </a:solidFill>
                          <a:effectLst/>
                        </a:rPr>
                        <a:t>Fréquence</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Sauvegardez régulièrement les données conformément à la politique de sécurité.</a:t>
                      </a:r>
                    </a:p>
                    <a:p>
                      <a:pPr rtl="0" fontAlgn="ctr">
                        <a:buFont typeface="Arial" panose="020B0604020202020204" pitchFamily="34" charset="0"/>
                        <a:buChar char="•"/>
                      </a:pPr>
                      <a:r>
                        <a:rPr lang="fr-FR" sz="1200" b="0">
                          <a:solidFill>
                            <a:srgbClr val="000000"/>
                          </a:solidFill>
                          <a:effectLst/>
                        </a:rPr>
                        <a:t>Les sauvegardes complètes peuvent prendre beaucoup de temps, c'est pourquoi il faut effectuer des sauvegardes mensuelles ou hebdomadaires avec des sauvegardes partielles fréquentes des fichiers modifiés.</a:t>
                      </a:r>
                    </a:p>
                  </a:txBody>
                  <a:tcPr marL="47625" marR="47625" marT="47625" marB="47625" anchor="ctr"/>
                </a:tc>
                <a:extLst>
                  <a:ext uri="{0D108BD9-81ED-4DB2-BD59-A6C34878D82A}">
                    <a16:rowId xmlns:a16="http://schemas.microsoft.com/office/drawing/2014/main" val="347220094"/>
                  </a:ext>
                </a:extLst>
              </a:tr>
              <a:tr h="370840">
                <a:tc>
                  <a:txBody>
                    <a:bodyPr/>
                    <a:lstStyle/>
                    <a:p>
                      <a:pPr rtl="0" fontAlgn="ctr"/>
                      <a:r>
                        <a:rPr lang="fr-FR" sz="1200" b="0">
                          <a:solidFill>
                            <a:srgbClr val="000000"/>
                          </a:solidFill>
                          <a:effectLst/>
                        </a:rPr>
                        <a:t>Stockage</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Validez toujours les sauvegardes afin de garantir l'intégrité des données et de valider les procédures de restauration des fichiers.</a:t>
                      </a:r>
                    </a:p>
                  </a:txBody>
                  <a:tcPr marL="47625" marR="47625" marT="47625" marB="47625" anchor="ctr"/>
                </a:tc>
                <a:extLst>
                  <a:ext uri="{0D108BD9-81ED-4DB2-BD59-A6C34878D82A}">
                    <a16:rowId xmlns:a16="http://schemas.microsoft.com/office/drawing/2014/main" val="1791246065"/>
                  </a:ext>
                </a:extLst>
              </a:tr>
              <a:tr h="370840">
                <a:tc>
                  <a:txBody>
                    <a:bodyPr/>
                    <a:lstStyle/>
                    <a:p>
                      <a:pPr rtl="0" fontAlgn="ctr"/>
                      <a:r>
                        <a:rPr lang="fr-FR" sz="1200" b="0">
                          <a:solidFill>
                            <a:srgbClr val="000000"/>
                          </a:solidFill>
                          <a:effectLst/>
                        </a:rPr>
                        <a:t>Sécurité</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Les sauvegardes doivent être stockées sur un site dédié et agréé. Le transfert des sauvegardes doit être effectué une fois par jour, par semaine ou par mois, conformément à la stratégie de sécurité.</a:t>
                      </a:r>
                    </a:p>
                  </a:txBody>
                  <a:tcPr marL="47625" marR="47625" marT="47625" marB="47625" anchor="ctr"/>
                </a:tc>
                <a:extLst>
                  <a:ext uri="{0D108BD9-81ED-4DB2-BD59-A6C34878D82A}">
                    <a16:rowId xmlns:a16="http://schemas.microsoft.com/office/drawing/2014/main" val="2225932627"/>
                  </a:ext>
                </a:extLst>
              </a:tr>
              <a:tr h="370840">
                <a:tc>
                  <a:txBody>
                    <a:bodyPr/>
                    <a:lstStyle/>
                    <a:p>
                      <a:pPr rtl="0" fontAlgn="ctr"/>
                      <a:r>
                        <a:rPr lang="fr-FR" sz="1200" b="0">
                          <a:solidFill>
                            <a:srgbClr val="000000"/>
                          </a:solidFill>
                          <a:effectLst/>
                        </a:rPr>
                        <a:t>Validation</a:t>
                      </a:r>
                    </a:p>
                  </a:txBody>
                  <a:tcPr marL="47625" marR="47625" marT="47625" marB="47625" anchor="ctr"/>
                </a:tc>
                <a:tc>
                  <a:txBody>
                    <a:bodyPr/>
                    <a:lstStyle/>
                    <a:p>
                      <a:pPr rtl="0" fontAlgn="ctr">
                        <a:buFont typeface="Arial" panose="020B0604020202020204" pitchFamily="34" charset="0"/>
                        <a:buChar char="•"/>
                      </a:pPr>
                      <a:r>
                        <a:rPr lang="fr-FR" sz="1200" b="0">
                          <a:solidFill>
                            <a:srgbClr val="000000"/>
                          </a:solidFill>
                          <a:effectLst/>
                        </a:rPr>
                        <a:t>Les sauvegardes doivent être protégées à l'aide de mots de passe forts. Le mot de passe est nécessaire pour restaurer les données.</a:t>
                      </a:r>
                    </a:p>
                  </a:txBody>
                  <a:tcPr marL="47625" marR="47625" marT="47625" marB="47625" anchor="ctr"/>
                </a:tc>
                <a:extLst>
                  <a:ext uri="{0D108BD9-81ED-4DB2-BD59-A6C34878D82A}">
                    <a16:rowId xmlns:a16="http://schemas.microsoft.com/office/drawing/2014/main" val="1845723784"/>
                  </a:ext>
                </a:extLst>
              </a:tr>
            </a:tbl>
          </a:graphicData>
        </a:graphic>
      </p:graphicFrame>
    </p:spTree>
    <p:extLst>
      <p:ext uri="{BB962C8B-B14F-4D97-AF65-F5344CB8AC3E}">
        <p14:creationId xmlns:p14="http://schemas.microsoft.com/office/powerpoint/2010/main" val="1474856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Mise à niveau, mise à jour et correctif</a:t>
            </a:r>
          </a:p>
        </p:txBody>
      </p:sp>
      <p:sp>
        <p:nvSpPr>
          <p:cNvPr id="4" name="Content Placeholder 3">
            <a:extLst>
              <a:ext uri="{FF2B5EF4-FFF2-40B4-BE49-F238E27FC236}">
                <a16:creationId xmlns:a16="http://schemas.microsoft.com/office/drawing/2014/main" id="{4CEE0CAE-B33F-7048-9C60-93C74AD209F6}"/>
              </a:ext>
            </a:extLst>
          </p:cNvPr>
          <p:cNvSpPr>
            <a:spLocks noGrp="1"/>
          </p:cNvSpPr>
          <p:nvPr>
            <p:ph idx="1"/>
          </p:nvPr>
        </p:nvSpPr>
        <p:spPr>
          <a:xfrm>
            <a:off x="474663" y="763736"/>
            <a:ext cx="4097337" cy="3657998"/>
          </a:xfrm>
        </p:spPr>
        <p:txBody>
          <a:bodyPr/>
          <a:lstStyle/>
          <a:p>
            <a:pPr marL="0" indent="0" algn="l" rtl="0"/>
            <a:r>
              <a:rPr lang="fr-FR" sz="1600">
                <a:solidFill>
                  <a:srgbClr val="000000"/>
                </a:solidFill>
              </a:rPr>
              <a:t>Au fur et à mesure que de nouveaux programmes malveillants apparaissent, les entreprises doivent acquérir la version la plus récente de leur logiciel antivirus.</a:t>
            </a:r>
          </a:p>
          <a:p>
            <a:pPr marL="285750" indent="-285750" algn="l" rtl="0">
              <a:buFont typeface="Arial" panose="020B0604020202020204" pitchFamily="34" charset="0"/>
              <a:buChar char="•"/>
            </a:pPr>
            <a:r>
              <a:rPr lang="fr-FR" sz="1600">
                <a:solidFill>
                  <a:srgbClr val="000000"/>
                </a:solidFill>
              </a:rPr>
              <a:t>La meilleure façon de limiter les risques d'attaque de ver est de télécharger les mises à jour de sécurité du fournisseur du système d'exploitation et d'appliquer des correctifs sur tous les systèmes vulnérables.</a:t>
            </a:r>
          </a:p>
          <a:p>
            <a:pPr marL="285750" indent="-285750" algn="l" rtl="0">
              <a:buFont typeface="Arial" panose="020B0604020202020204" pitchFamily="34" charset="0"/>
              <a:buChar char="•"/>
            </a:pPr>
            <a:r>
              <a:rPr lang="fr-FR" sz="1600">
                <a:solidFill>
                  <a:srgbClr val="000000"/>
                </a:solidFill>
              </a:rPr>
              <a:t>Une solution pour la gestion des correctifs de sécurité critiques consiste à s'assurer que tous les systèmes finaux téléchargent automatiquement les mises à jour.</a:t>
            </a:r>
          </a:p>
        </p:txBody>
      </p:sp>
      <p:pic>
        <p:nvPicPr>
          <p:cNvPr id="8" name="Picture 7">
            <a:extLst>
              <a:ext uri="{FF2B5EF4-FFF2-40B4-BE49-F238E27FC236}">
                <a16:creationId xmlns:a16="http://schemas.microsoft.com/office/drawing/2014/main" id="{CA3B1276-4D3A-B546-B0D3-54E99AE89A64}"/>
              </a:ext>
            </a:extLst>
          </p:cNvPr>
          <p:cNvPicPr>
            <a:picLocks noChangeAspect="1"/>
          </p:cNvPicPr>
          <p:nvPr/>
        </p:nvPicPr>
        <p:blipFill>
          <a:blip r:embed="rId3"/>
          <a:stretch>
            <a:fillRect/>
          </a:stretch>
        </p:blipFill>
        <p:spPr>
          <a:xfrm>
            <a:off x="4572000" y="1037966"/>
            <a:ext cx="4311859" cy="2501041"/>
          </a:xfrm>
          <a:prstGeom prst="rect">
            <a:avLst/>
          </a:prstGeom>
        </p:spPr>
      </p:pic>
    </p:spTree>
    <p:extLst>
      <p:ext uri="{BB962C8B-B14F-4D97-AF65-F5344CB8AC3E}">
        <p14:creationId xmlns:p14="http://schemas.microsoft.com/office/powerpoint/2010/main" val="2667065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Authentification, autorisation et comptabilité</a:t>
            </a:r>
          </a:p>
        </p:txBody>
      </p:sp>
      <p:sp>
        <p:nvSpPr>
          <p:cNvPr id="5" name="Content Placeholder 4">
            <a:extLst>
              <a:ext uri="{FF2B5EF4-FFF2-40B4-BE49-F238E27FC236}">
                <a16:creationId xmlns:a16="http://schemas.microsoft.com/office/drawing/2014/main" id="{F42DAB5F-C15E-E04B-84DE-6D7A5FEC0FF8}"/>
              </a:ext>
            </a:extLst>
          </p:cNvPr>
          <p:cNvSpPr>
            <a:spLocks noGrp="1"/>
          </p:cNvSpPr>
          <p:nvPr>
            <p:ph idx="1"/>
          </p:nvPr>
        </p:nvSpPr>
        <p:spPr>
          <a:xfrm>
            <a:off x="474663" y="763737"/>
            <a:ext cx="4252980" cy="3657998"/>
          </a:xfrm>
        </p:spPr>
        <p:txBody>
          <a:bodyPr/>
          <a:lstStyle/>
          <a:p>
            <a:pPr marL="0" indent="0" algn="l" rtl="0"/>
            <a:r>
              <a:rPr lang="fr-FR" sz="1600">
                <a:solidFill>
                  <a:srgbClr val="000000"/>
                </a:solidFill>
              </a:rPr>
              <a:t>Les services de sécurité des réseaux d'authentification, d'autorisation et de comptabilité (AAA, ou "triple A") fournissent le cadre principal pour mettre en place un contrôle d'accès sur les dispositifs de réseau.</a:t>
            </a:r>
          </a:p>
          <a:p>
            <a:pPr marL="342900" indent="-342900" algn="l" rtl="0">
              <a:buFont typeface="Arial" panose="020B0604020202020204" pitchFamily="34" charset="0"/>
              <a:buChar char="•"/>
            </a:pPr>
            <a:r>
              <a:rPr lang="fr-FR" sz="1600">
                <a:solidFill>
                  <a:srgbClr val="000000"/>
                </a:solidFill>
              </a:rPr>
              <a:t>L'AAA est un moyen de contrôler qui est autorisé à accéder à un réseau (authentification), quelles sont les actions qu'il effectue lors de l'accès au réseau (autorisation), et d'enregistrer ce qui a été fait pendant son séjour (comptabilité).</a:t>
            </a:r>
          </a:p>
          <a:p>
            <a:pPr marL="342900" indent="-342900" algn="l" rtl="0">
              <a:buFont typeface="Arial" panose="020B0604020202020204" pitchFamily="34" charset="0"/>
              <a:buChar char="•"/>
            </a:pPr>
            <a:r>
              <a:rPr lang="fr-FR" sz="1600">
                <a:solidFill>
                  <a:srgbClr val="000000"/>
                </a:solidFill>
              </a:rPr>
              <a:t>Le concept des services d'authentification, d'autorisation et de gestion des comptes est similaire à l'utilisation d'une carte de crédit. La carte bancaire identifie qui est autorisé à l'utiliser, combien cet utilisateur peut dépenser et les achats qu'il a effectués.</a:t>
            </a:r>
          </a:p>
          <a:p>
            <a:pPr marL="342900" indent="-342900" algn="l">
              <a:buFont typeface="Arial" panose="020B0604020202020204" pitchFamily="34" charset="0"/>
              <a:buChar char="•"/>
            </a:pPr>
            <a:endParaRPr lang="en-US" sz="1400" dirty="0">
              <a:solidFill>
                <a:srgbClr val="000000"/>
              </a:solidFill>
            </a:endParaRPr>
          </a:p>
        </p:txBody>
      </p:sp>
      <p:pic>
        <p:nvPicPr>
          <p:cNvPr id="2" name="Picture 1"/>
          <p:cNvPicPr>
            <a:picLocks noChangeAspect="1"/>
          </p:cNvPicPr>
          <p:nvPr/>
        </p:nvPicPr>
        <p:blipFill>
          <a:blip r:embed="rId3"/>
          <a:stretch>
            <a:fillRect/>
          </a:stretch>
        </p:blipFill>
        <p:spPr>
          <a:xfrm>
            <a:off x="4880069" y="943673"/>
            <a:ext cx="4263931" cy="3298125"/>
          </a:xfrm>
          <a:prstGeom prst="rect">
            <a:avLst/>
          </a:prstGeom>
        </p:spPr>
      </p:pic>
    </p:spTree>
    <p:extLst>
      <p:ext uri="{BB962C8B-B14F-4D97-AF65-F5344CB8AC3E}">
        <p14:creationId xmlns:p14="http://schemas.microsoft.com/office/powerpoint/2010/main" val="2957970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Pare-feu</a:t>
            </a:r>
          </a:p>
        </p:txBody>
      </p:sp>
      <p:sp>
        <p:nvSpPr>
          <p:cNvPr id="4" name="Content Placeholder 3">
            <a:extLst>
              <a:ext uri="{FF2B5EF4-FFF2-40B4-BE49-F238E27FC236}">
                <a16:creationId xmlns:a16="http://schemas.microsoft.com/office/drawing/2014/main" id="{F1AEB5ED-A167-6645-BE7C-2A7AF2A291E1}"/>
              </a:ext>
            </a:extLst>
          </p:cNvPr>
          <p:cNvSpPr>
            <a:spLocks noGrp="1"/>
          </p:cNvSpPr>
          <p:nvPr>
            <p:ph idx="1"/>
          </p:nvPr>
        </p:nvSpPr>
        <p:spPr>
          <a:xfrm>
            <a:off x="85725" y="763736"/>
            <a:ext cx="4530439" cy="3657998"/>
          </a:xfrm>
        </p:spPr>
        <p:txBody>
          <a:bodyPr/>
          <a:lstStyle/>
          <a:p>
            <a:pPr marL="0" indent="0" algn="l"/>
            <a:endParaRPr lang="en-US" sz="1600" dirty="0">
              <a:solidFill>
                <a:srgbClr val="000000"/>
              </a:solidFill>
            </a:endParaRPr>
          </a:p>
          <a:p>
            <a:pPr marL="0" indent="0" algn="l" rtl="0"/>
            <a:r>
              <a:rPr lang="fr-FR" sz="1600">
                <a:solidFill>
                  <a:srgbClr val="000000"/>
                </a:solidFill>
              </a:rPr>
              <a:t>Un pare-feu se trouve entre deux réseaux, ou plus, et contrôle le trafic entre eux tout en contribuant à interdire les accès non autorisés.</a:t>
            </a:r>
          </a:p>
          <a:p>
            <a:pPr marL="0" indent="0" algn="l"/>
            <a:endParaRPr lang="en-US" sz="1600" dirty="0">
              <a:solidFill>
                <a:srgbClr val="000000"/>
              </a:solidFill>
            </a:endParaRPr>
          </a:p>
          <a:p>
            <a:pPr marL="0" indent="0" algn="l" rtl="0"/>
            <a:r>
              <a:rPr lang="fr-FR" sz="1600">
                <a:solidFill>
                  <a:srgbClr val="000000"/>
                </a:solidFill>
              </a:rPr>
              <a:t>Un pare-feu permet aux utilisateurs externes de contrôler l'accès à des services spécifiques. Par exemple, les serveurs accessibles aux utilisateurs extérieurs sont généralement situés sur un réseau spécial appelé zone démilitarisée (DMZ). La DMZ permet à un administrateur de réseau d'appliquer des politiques spécifiques pour les hôtes connectés à ce réseau.</a:t>
            </a:r>
          </a:p>
        </p:txBody>
      </p:sp>
      <p:pic>
        <p:nvPicPr>
          <p:cNvPr id="8" name="Picture 7">
            <a:extLst>
              <a:ext uri="{FF2B5EF4-FFF2-40B4-BE49-F238E27FC236}">
                <a16:creationId xmlns:a16="http://schemas.microsoft.com/office/drawing/2014/main" id="{B9DC2CBC-4812-1544-ABD2-7293DEBBF12C}"/>
              </a:ext>
            </a:extLst>
          </p:cNvPr>
          <p:cNvPicPr>
            <a:picLocks noChangeAspect="1"/>
          </p:cNvPicPr>
          <p:nvPr/>
        </p:nvPicPr>
        <p:blipFill>
          <a:blip r:embed="rId3"/>
          <a:stretch>
            <a:fillRect/>
          </a:stretch>
        </p:blipFill>
        <p:spPr>
          <a:xfrm>
            <a:off x="4675145" y="448800"/>
            <a:ext cx="3611364" cy="1128551"/>
          </a:xfrm>
          <a:prstGeom prst="rect">
            <a:avLst/>
          </a:prstGeom>
        </p:spPr>
      </p:pic>
      <p:pic>
        <p:nvPicPr>
          <p:cNvPr id="10" name="Picture 9">
            <a:extLst>
              <a:ext uri="{FF2B5EF4-FFF2-40B4-BE49-F238E27FC236}">
                <a16:creationId xmlns:a16="http://schemas.microsoft.com/office/drawing/2014/main" id="{B64C9A1B-2D7F-4240-88EA-111FBDBB27F5}"/>
              </a:ext>
            </a:extLst>
          </p:cNvPr>
          <p:cNvPicPr>
            <a:picLocks noChangeAspect="1"/>
          </p:cNvPicPr>
          <p:nvPr/>
        </p:nvPicPr>
        <p:blipFill>
          <a:blip r:embed="rId4"/>
          <a:stretch>
            <a:fillRect/>
          </a:stretch>
        </p:blipFill>
        <p:spPr>
          <a:xfrm>
            <a:off x="4675144" y="1486889"/>
            <a:ext cx="3611365" cy="1106437"/>
          </a:xfrm>
          <a:prstGeom prst="rect">
            <a:avLst/>
          </a:prstGeom>
        </p:spPr>
      </p:pic>
      <p:pic>
        <p:nvPicPr>
          <p:cNvPr id="12" name="Picture 11">
            <a:extLst>
              <a:ext uri="{FF2B5EF4-FFF2-40B4-BE49-F238E27FC236}">
                <a16:creationId xmlns:a16="http://schemas.microsoft.com/office/drawing/2014/main" id="{CD80D756-D9AD-BB4E-8C8D-FF29770DE996}"/>
              </a:ext>
            </a:extLst>
          </p:cNvPr>
          <p:cNvPicPr>
            <a:picLocks noChangeAspect="1"/>
          </p:cNvPicPr>
          <p:nvPr/>
        </p:nvPicPr>
        <p:blipFill>
          <a:blip r:embed="rId5"/>
          <a:stretch>
            <a:fillRect/>
          </a:stretch>
        </p:blipFill>
        <p:spPr>
          <a:xfrm>
            <a:off x="4860959" y="2785952"/>
            <a:ext cx="3239733" cy="1839596"/>
          </a:xfrm>
          <a:prstGeom prst="rect">
            <a:avLst/>
          </a:prstGeom>
        </p:spPr>
      </p:pic>
    </p:spTree>
    <p:extLst>
      <p:ext uri="{BB962C8B-B14F-4D97-AF65-F5344CB8AC3E}">
        <p14:creationId xmlns:p14="http://schemas.microsoft.com/office/powerpoint/2010/main" val="20895737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Types de Pare-feu</a:t>
            </a:r>
          </a:p>
        </p:txBody>
      </p:sp>
      <p:sp>
        <p:nvSpPr>
          <p:cNvPr id="5" name="Content Placeholder 4">
            <a:extLst>
              <a:ext uri="{FF2B5EF4-FFF2-40B4-BE49-F238E27FC236}">
                <a16:creationId xmlns:a16="http://schemas.microsoft.com/office/drawing/2014/main" id="{56518DF6-F66A-404B-BAB8-473E33120000}"/>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Les produits pare-feu se présentent sous différentes formes. Ces produits utilisent différentes techniques pour déterminer ce qui sera autorisé ou non à accéder à un réseau. On trouve notamment les produits suivants :</a:t>
            </a:r>
          </a:p>
          <a:p>
            <a:pPr marL="358835" lvl="1" indent="-285750" rtl="0">
              <a:buFont typeface="Arial" panose="020B0604020202020204" pitchFamily="34" charset="0"/>
              <a:buChar char="•"/>
            </a:pPr>
            <a:r>
              <a:rPr lang="fr-FR" sz="1600" b="1">
                <a:solidFill>
                  <a:srgbClr val="000000"/>
                </a:solidFill>
              </a:rPr>
              <a:t>Filtrage des paquets</a:t>
            </a:r>
            <a:r>
              <a:rPr lang="fr-FR" sz="1600">
                <a:solidFill>
                  <a:srgbClr val="000000"/>
                </a:solidFill>
              </a:rPr>
              <a:t> - Empêche ou autorise l'accès sur la base d'adresses IP ou MAC</a:t>
            </a:r>
          </a:p>
          <a:p>
            <a:pPr marL="358835" lvl="1" indent="-285750" rtl="0">
              <a:buFont typeface="Arial" panose="020B0604020202020204" pitchFamily="34" charset="0"/>
              <a:buChar char="•"/>
            </a:pPr>
            <a:r>
              <a:rPr lang="fr-FR" sz="1600" b="1">
                <a:solidFill>
                  <a:srgbClr val="000000"/>
                </a:solidFill>
              </a:rPr>
              <a:t>Filtrage des applications</a:t>
            </a:r>
            <a:r>
              <a:rPr lang="fr-FR" sz="1600">
                <a:solidFill>
                  <a:srgbClr val="000000"/>
                </a:solidFill>
              </a:rPr>
              <a:t> - Empêche ou autorise l'accès à des types d'applications spécifiques en fonction des numéros de port</a:t>
            </a:r>
          </a:p>
          <a:p>
            <a:pPr marL="358835" lvl="1" indent="-285750" rtl="0">
              <a:buFont typeface="Arial" panose="020B0604020202020204" pitchFamily="34" charset="0"/>
              <a:buChar char="•"/>
            </a:pPr>
            <a:r>
              <a:rPr lang="fr-FR" sz="1600" b="1">
                <a:solidFill>
                  <a:srgbClr val="000000"/>
                </a:solidFill>
              </a:rPr>
              <a:t>Filtrage des URL</a:t>
            </a:r>
            <a:r>
              <a:rPr lang="fr-FR" sz="1600">
                <a:solidFill>
                  <a:srgbClr val="000000"/>
                </a:solidFill>
              </a:rPr>
              <a:t> - Empêche ou permet l'accès à des sites web basés sur des URL ou des mots clés spécifiques</a:t>
            </a:r>
          </a:p>
          <a:p>
            <a:pPr marL="358835" lvl="1" indent="-285750" rtl="0">
              <a:buFont typeface="Arial" panose="020B0604020202020204" pitchFamily="34" charset="0"/>
              <a:buChar char="•"/>
            </a:pPr>
            <a:r>
              <a:rPr lang="fr-FR" sz="1600" b="1">
                <a:solidFill>
                  <a:srgbClr val="000000"/>
                </a:solidFill>
              </a:rPr>
              <a:t>Inspection minutieuse des paquets (SPI)</a:t>
            </a:r>
            <a:r>
              <a:rPr lang="fr-FR" sz="1600">
                <a:solidFill>
                  <a:srgbClr val="000000"/>
                </a:solidFill>
              </a:rPr>
              <a:t> - Les paquets entrants doivent être des réponses légitimes aux demandes des hôtes internes. Les paquets non sollicités sont bloqués, sauf s'ils sont expressément autorisés. Le SPI peut également inclure la capacité de reconnaître et de filtrer des types d'attaques spécifiques, comme le déni de service (DoS).</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17666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Atténuation des attaques de réseaux</a:t>
            </a:r>
            <a:br>
              <a:rPr lang="en-US" dirty="0"/>
            </a:br>
            <a:r>
              <a:rPr lang="fr-FR" sz="2400"/>
              <a:t>Sécurité des points d'extrémité</a:t>
            </a:r>
          </a:p>
        </p:txBody>
      </p:sp>
      <p:sp>
        <p:nvSpPr>
          <p:cNvPr id="4" name="Content Placeholder 3">
            <a:extLst>
              <a:ext uri="{FF2B5EF4-FFF2-40B4-BE49-F238E27FC236}">
                <a16:creationId xmlns:a16="http://schemas.microsoft.com/office/drawing/2014/main" id="{D28EE6A9-38A8-5940-A05B-817C4E7C8310}"/>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Un point de terminaison, ou hôte, est un système informatique ou un périphérique qui tient lieu de client réseau. Les terminaux les plus courants sont les ordinateurs portables, les ordinateurs de bureau, les serveurs, les smartphones et les tablettes.</a:t>
            </a:r>
          </a:p>
          <a:p>
            <a:pPr marL="0" indent="0" algn="l"/>
            <a:endParaRPr lang="en-US" sz="1600" dirty="0">
              <a:solidFill>
                <a:srgbClr val="000000"/>
              </a:solidFill>
            </a:endParaRPr>
          </a:p>
          <a:p>
            <a:pPr marL="0" indent="0" algn="l" rtl="0"/>
            <a:r>
              <a:rPr lang="fr-FR" sz="1600">
                <a:solidFill>
                  <a:srgbClr val="000000"/>
                </a:solidFill>
              </a:rPr>
              <a:t>La sécurisation des points de terminaison est l'une des tâches les plus difficiles pour un administrateur réseau, car elle implique de prendre en compte le facteur humain. L'entreprise doit mettre en place des stratégies bien documentées et les employés doivent en être informés. </a:t>
            </a:r>
          </a:p>
          <a:p>
            <a:pPr marL="0" indent="0" algn="l"/>
            <a:endParaRPr lang="en-US" sz="1600" dirty="0">
              <a:solidFill>
                <a:srgbClr val="000000"/>
              </a:solidFill>
            </a:endParaRPr>
          </a:p>
          <a:p>
            <a:pPr marL="0" indent="0" algn="l" rtl="0"/>
            <a:r>
              <a:rPr lang="fr-FR" sz="1600">
                <a:solidFill>
                  <a:srgbClr val="000000"/>
                </a:solidFill>
              </a:rPr>
              <a:t>Ils doivent également être formés sur l'utilisation appropriée du réseau. Les stratégies incluent souvent l'utilisation de logiciels antivirus et la prévention des intrusions sur les hôtes. Des solutions plus complètes de sécurisation des terminaux reposent sur le contrôle de l'accès au réseau.</a:t>
            </a:r>
          </a:p>
        </p:txBody>
      </p:sp>
    </p:spTree>
    <p:extLst>
      <p:ext uri="{BB962C8B-B14F-4D97-AF65-F5344CB8AC3E}">
        <p14:creationId xmlns:p14="http://schemas.microsoft.com/office/powerpoint/2010/main" val="2695175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Plusieurs formats pour aider les étudiants à évaluer leur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étendre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16.4 – Sécurité de périphérique</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Cisco AutoSecure</a:t>
            </a:r>
          </a:p>
        </p:txBody>
      </p:sp>
      <p:sp>
        <p:nvSpPr>
          <p:cNvPr id="5" name="Content Placeholder 4">
            <a:extLst>
              <a:ext uri="{FF2B5EF4-FFF2-40B4-BE49-F238E27FC236}">
                <a16:creationId xmlns:a16="http://schemas.microsoft.com/office/drawing/2014/main" id="{58ED2B98-3FC5-0547-B3D3-64215AA81FB7}"/>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Lorsqu'un nouveau système d'exploitation est installé sur un périphérique, les paramètres de sécurité sont définis à l'aide des valeurs par défaut. Dans la plupart des cas, le niveau de sécurité correspondant n'est pas suffisant. Pour les routeurs Cisco, la fonction AutoSecure de Cisco peut être utilisée pour aider à sécuriser le système.</a:t>
            </a:r>
          </a:p>
          <a:p>
            <a:pPr marL="0" indent="0" algn="l"/>
            <a:endParaRPr lang="en-US" sz="1600" dirty="0">
              <a:solidFill>
                <a:srgbClr val="000000"/>
              </a:solidFill>
            </a:endParaRPr>
          </a:p>
          <a:p>
            <a:pPr marL="0" indent="0" algn="l" rtl="0"/>
            <a:r>
              <a:rPr lang="fr-FR" sz="1600">
                <a:solidFill>
                  <a:srgbClr val="000000"/>
                </a:solidFill>
              </a:rPr>
              <a:t>Voici également quelques étapes simples qu'il convient d'effectuer sur la plupart des systèmes d'exploitation :</a:t>
            </a:r>
          </a:p>
          <a:p>
            <a:pPr marL="415985" lvl="1" indent="-342900" rtl="0">
              <a:buFont typeface="Arial" panose="020B0604020202020204" pitchFamily="34" charset="0"/>
              <a:buChar char="•"/>
            </a:pPr>
            <a:r>
              <a:rPr lang="fr-FR" sz="1600">
                <a:solidFill>
                  <a:srgbClr val="000000"/>
                </a:solidFill>
              </a:rPr>
              <a:t>Changement immédiat des noms d'utilisateur et des mots de passe par défaut.</a:t>
            </a:r>
          </a:p>
          <a:p>
            <a:pPr marL="415985" lvl="1" indent="-342900" rtl="0">
              <a:buFont typeface="Arial" panose="020B0604020202020204" pitchFamily="34" charset="0"/>
              <a:buChar char="•"/>
            </a:pPr>
            <a:r>
              <a:rPr lang="fr-FR" sz="1600">
                <a:solidFill>
                  <a:srgbClr val="000000"/>
                </a:solidFill>
              </a:rPr>
              <a:t>Accès aux ressources du système limité strictement aux personnes autorisées à utiliser ces ressources.</a:t>
            </a:r>
          </a:p>
          <a:p>
            <a:pPr marL="415985" lvl="1" indent="-342900" rtl="0">
              <a:buFont typeface="Arial" panose="020B0604020202020204" pitchFamily="34" charset="0"/>
              <a:buChar char="•"/>
            </a:pPr>
            <a:r>
              <a:rPr lang="fr-FR" sz="1600">
                <a:solidFill>
                  <a:srgbClr val="000000"/>
                </a:solidFill>
              </a:rPr>
              <a:t>Désactivation des services et applications qui ne sont pas nécessaires et désinstallation dans la mesure du possible.</a:t>
            </a:r>
          </a:p>
          <a:p>
            <a:pPr marL="415985" lvl="1" indent="-342900" rtl="0">
              <a:buFont typeface="Arial" panose="020B0604020202020204" pitchFamily="34" charset="0"/>
              <a:buChar char="•"/>
            </a:pPr>
            <a:r>
              <a:rPr lang="fr-FR" sz="1600">
                <a:solidFill>
                  <a:srgbClr val="000000"/>
                </a:solidFill>
              </a:rPr>
              <a:t>Souvent, les périphériques expédiés par les fabricants ont été entreposés pendant un certain temps et ne disposent pas des correctifs les plus récents. Il est important de mettre à jour les logiciels et d'installer les correctifs de sécurité avant toute mise en œuvre.</a:t>
            </a: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p:txBody>
      </p:sp>
    </p:spTree>
    <p:extLst>
      <p:ext uri="{BB962C8B-B14F-4D97-AF65-F5344CB8AC3E}">
        <p14:creationId xmlns:p14="http://schemas.microsoft.com/office/powerpoint/2010/main" val="64762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Mots de passe</a:t>
            </a:r>
          </a:p>
        </p:txBody>
      </p:sp>
      <p:sp>
        <p:nvSpPr>
          <p:cNvPr id="4" name="Content Placeholder 3">
            <a:extLst>
              <a:ext uri="{FF2B5EF4-FFF2-40B4-BE49-F238E27FC236}">
                <a16:creationId xmlns:a16="http://schemas.microsoft.com/office/drawing/2014/main" id="{6F289C2A-4C2A-774B-84F0-F2FF0A7AC295}"/>
              </a:ext>
            </a:extLst>
          </p:cNvPr>
          <p:cNvSpPr>
            <a:spLocks noGrp="1"/>
          </p:cNvSpPr>
          <p:nvPr>
            <p:ph idx="1"/>
          </p:nvPr>
        </p:nvSpPr>
        <p:spPr>
          <a:xfrm>
            <a:off x="200026" y="628649"/>
            <a:ext cx="8943974" cy="4105275"/>
          </a:xfrm>
        </p:spPr>
        <p:txBody>
          <a:bodyPr/>
          <a:lstStyle/>
          <a:p>
            <a:pPr marL="0" indent="0" algn="l" rtl="0"/>
            <a:r>
              <a:rPr lang="fr-FR" sz="1500">
                <a:solidFill>
                  <a:srgbClr val="000000"/>
                </a:solidFill>
              </a:rPr>
              <a:t>Pour protéger les périphériques réseau, il est important d'utiliser des mots de passe forts. Voici quelques recommandations classiques à suivre :</a:t>
            </a:r>
          </a:p>
          <a:p>
            <a:pPr marL="358835" lvl="1" indent="-285750" rtl="0">
              <a:buFont typeface="Arial" panose="020B0604020202020204" pitchFamily="34" charset="0"/>
              <a:buChar char="•"/>
            </a:pPr>
            <a:r>
              <a:rPr lang="fr-FR" sz="1500">
                <a:solidFill>
                  <a:srgbClr val="000000"/>
                </a:solidFill>
              </a:rPr>
              <a:t>Utilisez un mot de passe d'une longueur d'au moins huit caractères, de préférence 10 caractères ou plus. </a:t>
            </a:r>
          </a:p>
          <a:p>
            <a:pPr marL="358835" lvl="1" indent="-285750" rtl="0">
              <a:buFont typeface="Arial" panose="020B0604020202020204" pitchFamily="34" charset="0"/>
              <a:buChar char="•"/>
            </a:pPr>
            <a:r>
              <a:rPr lang="fr-FR" sz="1500">
                <a:solidFill>
                  <a:srgbClr val="000000"/>
                </a:solidFill>
              </a:rPr>
              <a:t>Choisissez des mots de passe complexes. Utilisez une combinaison de lettres majuscules et minuscules, de chiffres, de symboles et d'espaces si elles sont autorisées.</a:t>
            </a:r>
          </a:p>
          <a:p>
            <a:pPr marL="358835" lvl="1" indent="-285750" rtl="0">
              <a:buFont typeface="Arial" panose="020B0604020202020204" pitchFamily="34" charset="0"/>
              <a:buChar char="•"/>
            </a:pPr>
            <a:r>
              <a:rPr lang="fr-FR" sz="1500">
                <a:solidFill>
                  <a:srgbClr val="000000"/>
                </a:solidFill>
              </a:rPr>
              <a:t>Évitez de répéter un même mot, d'utiliser des mots communs du dictionnaire, des lettres ou des chiffres consécutifs, les noms d'utilisateur, les noms des membres de votre famille ou de vos animaux domestiques, des informations biographiques telles que la date de naissance, les numéros d'identification, les noms de vos ascendants ou toute autre information facilement identifiable.</a:t>
            </a:r>
          </a:p>
          <a:p>
            <a:pPr marL="358835" lvl="1" indent="-285750" rtl="0">
              <a:buFont typeface="Arial" panose="020B0604020202020204" pitchFamily="34" charset="0"/>
              <a:buChar char="•"/>
            </a:pPr>
            <a:r>
              <a:rPr lang="fr-FR" sz="1500">
                <a:solidFill>
                  <a:srgbClr val="000000"/>
                </a:solidFill>
              </a:rPr>
              <a:t>Faites volontairement des fautes d'orthographe. Par exemple, Smith = Smyth = 5mYth ou Sécurité = 5ecur1te.</a:t>
            </a:r>
          </a:p>
          <a:p>
            <a:pPr marL="358835" lvl="1" indent="-285750" rtl="0">
              <a:buFont typeface="Arial" panose="020B0604020202020204" pitchFamily="34" charset="0"/>
              <a:buChar char="•"/>
            </a:pPr>
            <a:r>
              <a:rPr lang="fr-FR" sz="1500">
                <a:solidFill>
                  <a:srgbClr val="000000"/>
                </a:solidFill>
              </a:rPr>
              <a:t>Modifiez régulièrement votre mot de passe. Si un mot de passe est compromis sans le savoir, la possibilité pour l'acteur de menace d'utiliser le mot de passe est limitée.</a:t>
            </a:r>
          </a:p>
          <a:p>
            <a:pPr marL="358835" lvl="1" indent="-285750" rtl="0">
              <a:buFont typeface="Arial" panose="020B0604020202020204" pitchFamily="34" charset="0"/>
              <a:buChar char="•"/>
            </a:pPr>
            <a:r>
              <a:rPr lang="fr-FR" sz="1500">
                <a:solidFill>
                  <a:srgbClr val="000000"/>
                </a:solidFill>
              </a:rPr>
              <a:t>Ne notez pas les mots de passe sur des bouts de papier placés en évidence sur votre bureau ou sur votre écran.</a:t>
            </a:r>
          </a:p>
          <a:p>
            <a:pPr marL="0" indent="0" algn="l" rtl="0"/>
            <a:r>
              <a:rPr lang="fr-FR" sz="1500">
                <a:solidFill>
                  <a:srgbClr val="000000"/>
                </a:solidFill>
              </a:rPr>
              <a:t>Sur les routeurs Cisco, les espaces en début de mot de passe sont ignorés, mais ceux situés après le premier caractère sont pris en compte. Par conséquent, vous pouvez utiliser la barre d'espace pour créer un mot de passe fort composé d'une expression de plusieurs mots. On parle dans ce cas de phrase secrète. Une phrase de passe est souvent plus facile à retenir qu'un simple mot de passe. Elle est également plus longue et plus difficile à deviner.</a:t>
            </a:r>
          </a:p>
        </p:txBody>
      </p:sp>
    </p:spTree>
    <p:extLst>
      <p:ext uri="{BB962C8B-B14F-4D97-AF65-F5344CB8AC3E}">
        <p14:creationId xmlns:p14="http://schemas.microsoft.com/office/powerpoint/2010/main" val="33761629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Sécurité des mots de passe supplémentaires</a:t>
            </a:r>
          </a:p>
        </p:txBody>
      </p:sp>
      <p:sp>
        <p:nvSpPr>
          <p:cNvPr id="5" name="Content Placeholder 4">
            <a:extLst>
              <a:ext uri="{FF2B5EF4-FFF2-40B4-BE49-F238E27FC236}">
                <a16:creationId xmlns:a16="http://schemas.microsoft.com/office/drawing/2014/main" id="{5E5CFD92-7DEA-E848-9393-FBAD0175F59C}"/>
              </a:ext>
            </a:extLst>
          </p:cNvPr>
          <p:cNvSpPr>
            <a:spLocks noGrp="1"/>
          </p:cNvSpPr>
          <p:nvPr>
            <p:ph idx="1"/>
          </p:nvPr>
        </p:nvSpPr>
        <p:spPr>
          <a:xfrm>
            <a:off x="0" y="763736"/>
            <a:ext cx="4349579" cy="3855888"/>
          </a:xfrm>
        </p:spPr>
        <p:txBody>
          <a:bodyPr/>
          <a:lstStyle/>
          <a:p>
            <a:pPr marL="0" indent="0" algn="l" rtl="0"/>
            <a:r>
              <a:rPr lang="fr-FR" sz="1600">
                <a:solidFill>
                  <a:srgbClr val="000000"/>
                </a:solidFill>
              </a:rPr>
              <a:t>Plusieurs mesures peuvent être prises pour garantir que les mots de passe restent secrets sur un routeur et un commutateur Cisco, y compris ceux-ci :</a:t>
            </a:r>
          </a:p>
          <a:p>
            <a:pPr marL="415985" lvl="1" indent="-342900" rtl="0">
              <a:buFont typeface="Arial" panose="020B0604020202020204" pitchFamily="34" charset="0"/>
              <a:buChar char="•"/>
            </a:pPr>
            <a:r>
              <a:rPr lang="fr-FR" sz="1600">
                <a:solidFill>
                  <a:srgbClr val="000000"/>
                </a:solidFill>
              </a:rPr>
              <a:t>Cryptez tous les mots de passe en texte clair avec la commande </a:t>
            </a:r>
            <a:r>
              <a:rPr lang="fr-FR" sz="1600" b="1">
                <a:solidFill>
                  <a:srgbClr val="000000"/>
                </a:solidFill>
              </a:rPr>
              <a:t>service password-encryption</a:t>
            </a:r>
          </a:p>
          <a:p>
            <a:pPr marL="415985" lvl="1" indent="-342900" rtl="0">
              <a:buFont typeface="Arial" panose="020B0604020202020204" pitchFamily="34" charset="0"/>
              <a:buChar char="•"/>
            </a:pPr>
            <a:r>
              <a:rPr lang="fr-FR" sz="1600">
                <a:solidFill>
                  <a:srgbClr val="000000"/>
                </a:solidFill>
              </a:rPr>
              <a:t>Définissez une longueur minimale de mot de passe acceptable avec la commande </a:t>
            </a:r>
            <a:r>
              <a:rPr lang="fr-FR" sz="1600" b="1">
                <a:solidFill>
                  <a:srgbClr val="000000"/>
                </a:solidFill>
              </a:rPr>
              <a:t>security password min-length</a:t>
            </a:r>
          </a:p>
          <a:p>
            <a:pPr marL="415985" lvl="1" indent="-342900" rtl="0">
              <a:buFont typeface="Arial" panose="020B0604020202020204" pitchFamily="34" charset="0"/>
              <a:buChar char="•"/>
            </a:pPr>
            <a:r>
              <a:rPr lang="fr-FR" sz="1600">
                <a:solidFill>
                  <a:srgbClr val="000000"/>
                </a:solidFill>
              </a:rPr>
              <a:t>Dissuader les attaques par force brute de deviner le mot de passe avec la commande </a:t>
            </a:r>
            <a:r>
              <a:rPr lang="fr-FR" sz="1600" b="1">
                <a:solidFill>
                  <a:srgbClr val="000000"/>
                </a:solidFill>
              </a:rPr>
              <a:t>login block-for </a:t>
            </a:r>
            <a:r>
              <a:rPr lang="fr-FR" sz="1600" b="1" i="1">
                <a:solidFill>
                  <a:srgbClr val="000000"/>
                </a:solidFill>
              </a:rPr>
              <a:t>#</a:t>
            </a:r>
            <a:r>
              <a:rPr lang="fr-FR" sz="1600" b="1">
                <a:solidFill>
                  <a:srgbClr val="000000"/>
                </a:solidFill>
              </a:rPr>
              <a:t> attempts </a:t>
            </a:r>
            <a:r>
              <a:rPr lang="fr-FR" sz="1600" b="1" i="1">
                <a:solidFill>
                  <a:srgbClr val="000000"/>
                </a:solidFill>
              </a:rPr>
              <a:t>#</a:t>
            </a:r>
            <a:r>
              <a:rPr lang="fr-FR" sz="1600" b="1">
                <a:solidFill>
                  <a:srgbClr val="000000"/>
                </a:solidFill>
              </a:rPr>
              <a:t> within </a:t>
            </a:r>
            <a:r>
              <a:rPr lang="fr-FR" sz="1600" b="1" i="1">
                <a:solidFill>
                  <a:srgbClr val="000000"/>
                </a:solidFill>
              </a:rPr>
              <a:t># </a:t>
            </a:r>
            <a:r>
              <a:rPr lang="fr-FR" sz="1600">
                <a:solidFill>
                  <a:srgbClr val="000000"/>
                </a:solidFill>
              </a:rPr>
              <a:t> </a:t>
            </a:r>
          </a:p>
          <a:p>
            <a:pPr marL="415985" lvl="1" indent="-342900" rtl="0">
              <a:buFont typeface="Arial" panose="020B0604020202020204" pitchFamily="34" charset="0"/>
              <a:buChar char="•"/>
            </a:pPr>
            <a:r>
              <a:rPr lang="fr-FR" sz="1600">
                <a:solidFill>
                  <a:srgbClr val="000000"/>
                </a:solidFill>
              </a:rPr>
              <a:t>Désactivez un accès en mode EXEC privilégié inactif après une durée spécifiée à l'aide de la commande </a:t>
            </a:r>
            <a:r>
              <a:rPr lang="fr-FR" sz="1600" b="1">
                <a:solidFill>
                  <a:srgbClr val="000000"/>
                </a:solidFill>
              </a:rPr>
              <a:t>exec-timeout</a:t>
            </a:r>
            <a:r>
              <a:rPr lang="fr-FR" sz="1600">
                <a:solidFill>
                  <a:srgbClr val="000000"/>
                </a:solidFill>
              </a:rPr>
              <a:t> .</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a16="http://schemas.microsoft.com/office/drawing/2014/main" id="{A08643C7-ED48-7D44-A04A-1E402EFD59BF}"/>
              </a:ext>
            </a:extLst>
          </p:cNvPr>
          <p:cNvPicPr>
            <a:picLocks noChangeAspect="1"/>
          </p:cNvPicPr>
          <p:nvPr/>
        </p:nvPicPr>
        <p:blipFill>
          <a:blip r:embed="rId3"/>
          <a:stretch>
            <a:fillRect/>
          </a:stretch>
        </p:blipFill>
        <p:spPr>
          <a:xfrm>
            <a:off x="4349579" y="1180232"/>
            <a:ext cx="4377809" cy="2783036"/>
          </a:xfrm>
          <a:prstGeom prst="rect">
            <a:avLst/>
          </a:prstGeom>
        </p:spPr>
      </p:pic>
    </p:spTree>
    <p:extLst>
      <p:ext uri="{BB962C8B-B14F-4D97-AF65-F5344CB8AC3E}">
        <p14:creationId xmlns:p14="http://schemas.microsoft.com/office/powerpoint/2010/main" val="1392835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Activation de SSH</a:t>
            </a:r>
          </a:p>
        </p:txBody>
      </p:sp>
      <p:sp>
        <p:nvSpPr>
          <p:cNvPr id="4" name="Content Placeholder 3">
            <a:extLst>
              <a:ext uri="{FF2B5EF4-FFF2-40B4-BE49-F238E27FC236}">
                <a16:creationId xmlns:a16="http://schemas.microsoft.com/office/drawing/2014/main" id="{E578C5E5-D82C-6746-A97C-44478B5559D2}"/>
              </a:ext>
            </a:extLst>
          </p:cNvPr>
          <p:cNvSpPr>
            <a:spLocks noGrp="1"/>
          </p:cNvSpPr>
          <p:nvPr>
            <p:ph idx="1"/>
          </p:nvPr>
        </p:nvSpPr>
        <p:spPr>
          <a:xfrm>
            <a:off x="95250" y="666750"/>
            <a:ext cx="8905875" cy="3924300"/>
          </a:xfrm>
        </p:spPr>
        <p:txBody>
          <a:bodyPr/>
          <a:lstStyle/>
          <a:p>
            <a:pPr marL="0" indent="0" algn="l" rtl="0"/>
            <a:r>
              <a:rPr lang="fr-FR" sz="1600">
                <a:solidFill>
                  <a:srgbClr val="000000"/>
                </a:solidFill>
              </a:rPr>
              <a:t>Il est possible de configurer un dispositif Cisco pour supporter SSH en suivant les étapes suivantes :</a:t>
            </a:r>
          </a:p>
          <a:p>
            <a:pPr marL="342900" indent="-342900" algn="l" rtl="0">
              <a:buFont typeface="+mj-lt"/>
              <a:buAutoNum type="arabicPeriod"/>
            </a:pPr>
            <a:r>
              <a:rPr lang="fr-FR" sz="1400" b="1">
                <a:solidFill>
                  <a:srgbClr val="000000"/>
                </a:solidFill>
              </a:rPr>
              <a:t>Configurer un nom d'hôte unique pour l'appareil</a:t>
            </a:r>
            <a:r>
              <a:rPr lang="fr-FR" sz="1400">
                <a:solidFill>
                  <a:srgbClr val="000000"/>
                </a:solidFill>
              </a:rPr>
              <a:t>. Un appareil doit avoir un nom d'hôte unique autre que celui par défaut.</a:t>
            </a:r>
          </a:p>
          <a:p>
            <a:pPr marL="342900" indent="-342900" algn="l" rtl="0">
              <a:buFont typeface="+mj-lt"/>
              <a:buAutoNum type="arabicPeriod"/>
            </a:pPr>
            <a:r>
              <a:rPr lang="fr-FR" sz="1400" b="1">
                <a:solidFill>
                  <a:srgbClr val="000000"/>
                </a:solidFill>
              </a:rPr>
              <a:t>Configurer le nom de domaine IP</a:t>
            </a:r>
            <a:r>
              <a:rPr lang="fr-FR" sz="1400">
                <a:solidFill>
                  <a:srgbClr val="000000"/>
                </a:solidFill>
              </a:rPr>
              <a:t>. Configurez le nom de domaine IP du réseau en utilisant la commande  </a:t>
            </a:r>
            <a:r>
              <a:rPr lang="fr-FR" sz="1400" b="1">
                <a:solidFill>
                  <a:srgbClr val="000000"/>
                </a:solidFill>
              </a:rPr>
              <a:t>ip-domain name</a:t>
            </a:r>
            <a:r>
              <a:rPr lang="fr-FR" sz="1400">
                <a:solidFill>
                  <a:srgbClr val="000000"/>
                </a:solidFill>
              </a:rPr>
              <a:t>.</a:t>
            </a:r>
            <a:r>
              <a:rPr lang="fr-FR" sz="1400" b="1">
                <a:solidFill>
                  <a:srgbClr val="000000"/>
                </a:solidFill>
              </a:rPr>
              <a:t> du mode de configuration globale.</a:t>
            </a:r>
          </a:p>
          <a:p>
            <a:pPr marL="342900" indent="-342900" algn="l" rtl="0">
              <a:buFont typeface="+mj-lt"/>
              <a:buAutoNum type="arabicPeriod"/>
            </a:pPr>
            <a:r>
              <a:rPr lang="fr-FR" sz="1400" b="1">
                <a:solidFill>
                  <a:srgbClr val="000000"/>
                </a:solidFill>
              </a:rPr>
              <a:t>Générer une clé pour chiffrer le trafic SSH</a:t>
            </a:r>
            <a:r>
              <a:rPr lang="fr-FR" sz="1400">
                <a:solidFill>
                  <a:srgbClr val="000000"/>
                </a:solidFill>
              </a:rPr>
              <a:t>. SSH crypte le trafic entre la source et la destination. Cependant, pour ce faire, une clé d'authentification unique doit être générée à l'aide de la commande de configuration globale </a:t>
            </a:r>
            <a:r>
              <a:rPr lang="fr-FR" sz="1400" b="1">
                <a:solidFill>
                  <a:srgbClr val="000000"/>
                </a:solidFill>
              </a:rPr>
              <a:t>crypto key generate rsageneral-keys modulus</a:t>
            </a:r>
            <a:r>
              <a:rPr lang="fr-FR" sz="1400">
                <a:solidFill>
                  <a:srgbClr val="000000"/>
                </a:solidFill>
              </a:rPr>
              <a:t> </a:t>
            </a:r>
            <a:r>
              <a:rPr lang="fr-FR" sz="1400" i="1">
                <a:solidFill>
                  <a:srgbClr val="000000"/>
                </a:solidFill>
              </a:rPr>
              <a:t>bits</a:t>
            </a:r>
            <a:r>
              <a:rPr lang="fr-FR" sz="1400">
                <a:solidFill>
                  <a:srgbClr val="000000"/>
                </a:solidFill>
              </a:rPr>
              <a:t>. Le module de </a:t>
            </a:r>
            <a:r>
              <a:rPr lang="fr-FR" sz="1400" i="1">
                <a:solidFill>
                  <a:srgbClr val="000000"/>
                </a:solidFill>
              </a:rPr>
              <a:t>bits</a:t>
            </a:r>
            <a:r>
              <a:rPr lang="fr-FR" sz="1400">
                <a:solidFill>
                  <a:srgbClr val="000000"/>
                </a:solidFill>
              </a:rPr>
              <a:t> détermine la taille de la clé et peut être configuré de 360 bits à 2048 bits. Plus la valeur du bit est grande, plus la clé est sécurisée. Cependant, les valeurs de bits plus importantes prennent également plus de temps pour chiffrer et déchiffrer les informations. Il est recommandé d'utiliser un module d'au moins 1 024 bits.</a:t>
            </a:r>
          </a:p>
          <a:p>
            <a:pPr marL="342900" indent="-342900" algn="l" rtl="0">
              <a:buFont typeface="+mj-lt"/>
              <a:buAutoNum type="arabicPeriod"/>
            </a:pPr>
            <a:r>
              <a:rPr lang="fr-FR" sz="1400" b="1">
                <a:solidFill>
                  <a:srgbClr val="000000"/>
                </a:solidFill>
              </a:rPr>
              <a:t>Vérifiez ou créez une entrée de base de données locale</a:t>
            </a:r>
            <a:r>
              <a:rPr lang="fr-FR" sz="1400">
                <a:solidFill>
                  <a:srgbClr val="000000"/>
                </a:solidFill>
              </a:rPr>
              <a:t>. Créez une entrée de nom d'utilisateur dans la base de données locale à l'aide de la commande de configuration globale  </a:t>
            </a:r>
            <a:r>
              <a:rPr lang="fr-FR" sz="1400" b="1">
                <a:solidFill>
                  <a:srgbClr val="000000"/>
                </a:solidFill>
              </a:rPr>
              <a:t>username</a:t>
            </a:r>
            <a:r>
              <a:rPr lang="fr-FR" sz="1400">
                <a:solidFill>
                  <a:srgbClr val="000000"/>
                </a:solidFill>
              </a:rPr>
              <a:t> .</a:t>
            </a:r>
          </a:p>
          <a:p>
            <a:pPr marL="342900" indent="-342900" algn="l" rtl="0">
              <a:buFont typeface="+mj-lt"/>
              <a:buAutoNum type="arabicPeriod"/>
            </a:pPr>
            <a:r>
              <a:rPr lang="fr-FR" sz="1400" b="1">
                <a:solidFill>
                  <a:srgbClr val="000000"/>
                </a:solidFill>
              </a:rPr>
              <a:t>S'authentifier par rapport à la base de données locale</a:t>
            </a:r>
            <a:r>
              <a:rPr lang="fr-FR" sz="1400">
                <a:solidFill>
                  <a:srgbClr val="000000"/>
                </a:solidFill>
              </a:rPr>
              <a:t>. Utilisez la commande </a:t>
            </a:r>
            <a:r>
              <a:rPr lang="fr-FR" sz="1400" b="1">
                <a:solidFill>
                  <a:srgbClr val="000000"/>
                </a:solidFill>
              </a:rPr>
              <a:t>login local</a:t>
            </a:r>
            <a:r>
              <a:rPr lang="fr-FR" sz="1400">
                <a:solidFill>
                  <a:srgbClr val="000000"/>
                </a:solidFill>
              </a:rPr>
              <a:t> line configuration pour authentifier la ligne vty par rapport à la base de données locale.</a:t>
            </a:r>
          </a:p>
          <a:p>
            <a:pPr marL="342900" indent="-342900" algn="l" rtl="0">
              <a:buFont typeface="+mj-lt"/>
              <a:buAutoNum type="arabicPeriod"/>
            </a:pPr>
            <a:r>
              <a:rPr lang="fr-FR" sz="1400" b="1">
                <a:solidFill>
                  <a:srgbClr val="000000"/>
                </a:solidFill>
              </a:rPr>
              <a:t>Activer des sessions SSH vty entrantes</a:t>
            </a:r>
            <a:r>
              <a:rPr lang="fr-FR" sz="1400">
                <a:solidFill>
                  <a:srgbClr val="000000"/>
                </a:solidFill>
              </a:rPr>
              <a:t>. Par défaut, aucune session d'entrée n'est autorisée sur les lignes vty. Vous pouvez spécifier plusieurs protocoles d'entrée, y compris Telnet et SSH, à l'aide de la commande  </a:t>
            </a:r>
            <a:r>
              <a:rPr lang="fr-FR" sz="1400" b="1">
                <a:solidFill>
                  <a:srgbClr val="000000"/>
                </a:solidFill>
              </a:rPr>
              <a:t>transport input [ssh | telnet]</a:t>
            </a:r>
            <a:r>
              <a:rPr lang="fr-FR" sz="1400">
                <a:solidFill>
                  <a:srgbClr val="000000"/>
                </a:solidFill>
              </a:rPr>
              <a:t> .</a:t>
            </a:r>
          </a:p>
          <a:p>
            <a:pPr marL="342900" indent="-34290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65838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Désactiver les services inutilisés</a:t>
            </a:r>
          </a:p>
        </p:txBody>
      </p:sp>
      <p:sp>
        <p:nvSpPr>
          <p:cNvPr id="5" name="Content Placeholder 4">
            <a:extLst>
              <a:ext uri="{FF2B5EF4-FFF2-40B4-BE49-F238E27FC236}">
                <a16:creationId xmlns:a16="http://schemas.microsoft.com/office/drawing/2014/main" id="{0425FF23-EB6E-8346-A070-6A969A994128}"/>
              </a:ext>
            </a:extLst>
          </p:cNvPr>
          <p:cNvSpPr>
            <a:spLocks noGrp="1"/>
          </p:cNvSpPr>
          <p:nvPr>
            <p:ph idx="1"/>
          </p:nvPr>
        </p:nvSpPr>
        <p:spPr>
          <a:xfrm>
            <a:off x="142876" y="763736"/>
            <a:ext cx="8611844" cy="3657998"/>
          </a:xfrm>
        </p:spPr>
        <p:txBody>
          <a:bodyPr/>
          <a:lstStyle/>
          <a:p>
            <a:pPr marL="0" indent="0" algn="l" rtl="0"/>
            <a:r>
              <a:rPr lang="fr-FR" sz="1800">
                <a:solidFill>
                  <a:srgbClr val="000000"/>
                </a:solidFill>
              </a:rPr>
              <a:t>Les routeurs et commutateurs Cisco démarrent avec une liste de services actifs qui peuvent ou non être requis dans votre réseau. Désactivez tous les services inutilisés pour préserver les ressources système, telles que les cycles CPU et la RAM, et empêcher les acteurs de menaces d'exploiter ces services. </a:t>
            </a:r>
          </a:p>
          <a:p>
            <a:pPr marL="342900" indent="-342900" algn="l" rtl="0">
              <a:buFont typeface="Arial" panose="020B0604020202020204" pitchFamily="34" charset="0"/>
              <a:buChar char="•"/>
            </a:pPr>
            <a:r>
              <a:rPr lang="fr-FR" sz="1800">
                <a:solidFill>
                  <a:srgbClr val="000000"/>
                </a:solidFill>
              </a:rPr>
              <a:t>Le type de services activés par défaut varie en fonction de la version d'IOS. Par exemple, IOS-XE n'a généralement que les ports HTTPS et DHCP ouverts. Vous pouvez vérifier cela avec la commande </a:t>
            </a:r>
            <a:r>
              <a:rPr lang="fr-FR" sz="1800" b="1">
                <a:solidFill>
                  <a:srgbClr val="000000"/>
                </a:solidFill>
              </a:rPr>
              <a:t>show ip ports all</a:t>
            </a:r>
            <a:r>
              <a:rPr lang="fr-FR" sz="1800">
                <a:solidFill>
                  <a:srgbClr val="000000"/>
                </a:solidFill>
              </a:rPr>
              <a:t> .</a:t>
            </a:r>
          </a:p>
          <a:p>
            <a:pPr marL="342900" indent="-342900" algn="l" rtl="0">
              <a:buFont typeface="Arial" panose="020B0604020202020204" pitchFamily="34" charset="0"/>
              <a:buChar char="•"/>
            </a:pPr>
            <a:r>
              <a:rPr lang="fr-FR" sz="1800">
                <a:solidFill>
                  <a:srgbClr val="000000"/>
                </a:solidFill>
              </a:rPr>
              <a:t>Les versions IOS antérieures à IOS-XE utilisent la commande </a:t>
            </a:r>
            <a:r>
              <a:rPr lang="fr-FR" sz="1800" b="1">
                <a:solidFill>
                  <a:srgbClr val="000000"/>
                </a:solidFill>
              </a:rPr>
              <a:t>show control-plane host open-ports</a:t>
            </a:r>
            <a:r>
              <a:rPr lang="fr-FR" sz="1800">
                <a:solidFill>
                  <a:srgbClr val="000000"/>
                </a:solidFill>
              </a:rPr>
              <a:t> . </a:t>
            </a:r>
          </a:p>
        </p:txBody>
      </p:sp>
    </p:spTree>
    <p:extLst>
      <p:ext uri="{BB962C8B-B14F-4D97-AF65-F5344CB8AC3E}">
        <p14:creationId xmlns:p14="http://schemas.microsoft.com/office/powerpoint/2010/main" val="1874210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Packet Tracer – Configuration de mots de passe sécurisés et de SSH</a:t>
            </a:r>
          </a:p>
        </p:txBody>
      </p:sp>
      <p:sp>
        <p:nvSpPr>
          <p:cNvPr id="4" name="Content Placeholder 3">
            <a:extLst>
              <a:ext uri="{FF2B5EF4-FFF2-40B4-BE49-F238E27FC236}">
                <a16:creationId xmlns:a16="http://schemas.microsoft.com/office/drawing/2014/main" id="{BB66A6E1-E52E-0242-B883-D4BABEB274E6}"/>
              </a:ext>
            </a:extLst>
          </p:cNvPr>
          <p:cNvSpPr>
            <a:spLocks noGrp="1"/>
          </p:cNvSpPr>
          <p:nvPr>
            <p:ph idx="1"/>
          </p:nvPr>
        </p:nvSpPr>
        <p:spPr>
          <a:xfrm>
            <a:off x="474662" y="763736"/>
            <a:ext cx="8280057" cy="3657998"/>
          </a:xfrm>
        </p:spPr>
        <p:txBody>
          <a:bodyPr/>
          <a:lstStyle/>
          <a:p>
            <a:pPr marL="0" indent="0" algn="l" rtl="0"/>
            <a:r>
              <a:rPr lang="fr-FR">
                <a:solidFill>
                  <a:srgbClr val="000000"/>
                </a:solidFill>
              </a:rPr>
              <a:t>Dans ce Packet Tracer, vous allez configurer les mots de passe et SSH:</a:t>
            </a:r>
          </a:p>
          <a:p>
            <a:pPr marL="342900" indent="-342900" algn="l" rtl="0">
              <a:buFont typeface="Arial" panose="020B0604020202020204" pitchFamily="34" charset="0"/>
              <a:buChar char="•"/>
            </a:pPr>
            <a:r>
              <a:rPr lang="fr-FR">
                <a:solidFill>
                  <a:srgbClr val="000000"/>
                </a:solidFill>
              </a:rPr>
              <a:t>L'administrateur réseau vous a demandé de préparer RTA et SW1 pour le déploiement. Avant de le connecter au réseau, il faut mettre en place des mesures de sécurité. </a:t>
            </a:r>
          </a:p>
        </p:txBody>
      </p:sp>
    </p:spTree>
    <p:extLst>
      <p:ext uri="{BB962C8B-B14F-4D97-AF65-F5344CB8AC3E}">
        <p14:creationId xmlns:p14="http://schemas.microsoft.com/office/powerpoint/2010/main" val="3695759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Sécurité de périphérique</a:t>
            </a:r>
            <a:br>
              <a:rPr lang="en-US" dirty="0"/>
            </a:br>
            <a:r>
              <a:rPr lang="fr-FR" sz="2400"/>
              <a:t>Travaux pratiques- Configurer les périphériques réseau avec SSH</a:t>
            </a:r>
          </a:p>
        </p:txBody>
      </p:sp>
      <p:sp>
        <p:nvSpPr>
          <p:cNvPr id="5" name="Content Placeholder 4">
            <a:extLst>
              <a:ext uri="{FF2B5EF4-FFF2-40B4-BE49-F238E27FC236}">
                <a16:creationId xmlns:a16="http://schemas.microsoft.com/office/drawing/2014/main" id="{AD0FEBEB-B350-6D45-8DA6-C533CED0A4EE}"/>
              </a:ext>
            </a:extLst>
          </p:cNvPr>
          <p:cNvSpPr>
            <a:spLocks noGrp="1"/>
          </p:cNvSpPr>
          <p:nvPr>
            <p:ph idx="1"/>
          </p:nvPr>
        </p:nvSpPr>
        <p:spPr>
          <a:xfrm>
            <a:off x="474662" y="763736"/>
            <a:ext cx="8280057" cy="3657998"/>
          </a:xfrm>
        </p:spPr>
        <p:txBody>
          <a:bodyPr/>
          <a:lstStyle/>
          <a:p>
            <a:pPr algn="l" rtl="0"/>
            <a:r>
              <a:rPr lang="fr-FR">
                <a:solidFill>
                  <a:srgbClr val="000000"/>
                </a:solidFill>
              </a:rPr>
              <a:t>Au cours de ces travaux pratiques, vous aborderez les points suivants :</a:t>
            </a:r>
          </a:p>
          <a:p>
            <a:pPr marL="342900" indent="-342900" algn="l" rtl="0">
              <a:buFont typeface="Arial" panose="020B0604020202020204" pitchFamily="34" charset="0"/>
              <a:buChar char="•"/>
            </a:pPr>
            <a:r>
              <a:rPr lang="fr-FR">
                <a:solidFill>
                  <a:srgbClr val="000000"/>
                </a:solidFill>
              </a:rPr>
              <a:t>Partie 1 : Configurer les paramètres de base des périphériques</a:t>
            </a:r>
          </a:p>
          <a:p>
            <a:pPr marL="342900" indent="-342900" algn="l" rtl="0">
              <a:buFont typeface="Arial" panose="020B0604020202020204" pitchFamily="34" charset="0"/>
              <a:buChar char="•"/>
            </a:pPr>
            <a:r>
              <a:rPr lang="fr-FR">
                <a:solidFill>
                  <a:srgbClr val="000000"/>
                </a:solidFill>
              </a:rPr>
              <a:t>Partie 2 : Configurer le routeur pour l'accès SSH</a:t>
            </a:r>
          </a:p>
          <a:p>
            <a:pPr marL="342900" indent="-342900" algn="l" rtl="0">
              <a:buFont typeface="Arial" panose="020B0604020202020204" pitchFamily="34" charset="0"/>
              <a:buChar char="•"/>
            </a:pPr>
            <a:r>
              <a:rPr lang="fr-FR">
                <a:solidFill>
                  <a:srgbClr val="000000"/>
                </a:solidFill>
              </a:rPr>
              <a:t>Partie 3 : Configurer le commutateur pour l'accès SSH</a:t>
            </a:r>
          </a:p>
          <a:p>
            <a:pPr marL="342900" indent="-342900" algn="l" rtl="0">
              <a:buFont typeface="Arial" panose="020B0604020202020204" pitchFamily="34" charset="0"/>
              <a:buChar char="•"/>
            </a:pPr>
            <a:r>
              <a:rPr lang="fr-FR">
                <a:solidFill>
                  <a:srgbClr val="000000"/>
                </a:solidFill>
              </a:rPr>
              <a:t>Partie 4 : SSH à partir de l'interface en ligne de commande du commutateur</a:t>
            </a:r>
          </a:p>
          <a:p>
            <a:pPr algn="l"/>
            <a:endParaRPr lang="en-US" dirty="0">
              <a:solidFill>
                <a:srgbClr val="000000"/>
              </a:solidFill>
            </a:endParaRPr>
          </a:p>
        </p:txBody>
      </p:sp>
    </p:spTree>
    <p:extLst>
      <p:ext uri="{BB962C8B-B14F-4D97-AF65-F5344CB8AC3E}">
        <p14:creationId xmlns:p14="http://schemas.microsoft.com/office/powerpoint/2010/main" val="37353340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16.5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Travaux pratiques - Sécurisation des périphériques réseau</a:t>
            </a:r>
          </a:p>
        </p:txBody>
      </p:sp>
      <p:sp>
        <p:nvSpPr>
          <p:cNvPr id="2" name="Content Placeholder 1">
            <a:extLst>
              <a:ext uri="{FF2B5EF4-FFF2-40B4-BE49-F238E27FC236}">
                <a16:creationId xmlns:a16="http://schemas.microsoft.com/office/drawing/2014/main" id="{5A089923-7B5D-9F43-A978-2B3049869B63}"/>
              </a:ext>
            </a:extLst>
          </p:cNvPr>
          <p:cNvSpPr>
            <a:spLocks noGrp="1"/>
          </p:cNvSpPr>
          <p:nvPr>
            <p:ph idx="1"/>
          </p:nvPr>
        </p:nvSpPr>
        <p:spPr/>
        <p:txBody>
          <a:bodyPr/>
          <a:lstStyle/>
          <a:p>
            <a:pPr marL="0" indent="0" rtl="0">
              <a:buNone/>
            </a:pPr>
            <a:r>
              <a:rPr lang="fr-FR" sz="1800"/>
              <a:t>Dans cette activité, vous configurerez un routeur et un commutateur selon la liste d'exigences.</a:t>
            </a:r>
          </a:p>
          <a:p>
            <a:pPr marL="0" indent="0">
              <a:buNone/>
            </a:pPr>
            <a:br>
              <a:rPr lang="en-US" sz="1800" dirty="0"/>
            </a:br>
            <a:endParaRPr lang="en-US" sz="18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Récapitulez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Travaux pratiques - Sécurisation des périphériques réseau</a:t>
            </a:r>
          </a:p>
        </p:txBody>
      </p:sp>
      <p:sp>
        <p:nvSpPr>
          <p:cNvPr id="2" name="Content Placeholder 1">
            <a:extLst>
              <a:ext uri="{FF2B5EF4-FFF2-40B4-BE49-F238E27FC236}">
                <a16:creationId xmlns:a16="http://schemas.microsoft.com/office/drawing/2014/main" id="{5A089923-7B5D-9F43-A978-2B3049869B63}"/>
              </a:ext>
            </a:extLst>
          </p:cNvPr>
          <p:cNvSpPr>
            <a:spLocks noGrp="1"/>
          </p:cNvSpPr>
          <p:nvPr>
            <p:ph idx="1"/>
          </p:nvPr>
        </p:nvSpPr>
        <p:spPr/>
        <p:txBody>
          <a:bodyPr/>
          <a:lstStyle/>
          <a:p>
            <a:pPr marL="0" indent="0" defTabSz="457105" rtl="0" fontAlgn="auto">
              <a:spcBef>
                <a:spcPct val="20000"/>
              </a:spcBef>
              <a:spcAft>
                <a:spcPts val="0"/>
              </a:spcAft>
              <a:buClrTx/>
              <a:buSzTx/>
              <a:buNone/>
            </a:pPr>
            <a:r>
              <a:rPr lang="fr-FR" sz="1800"/>
              <a:t>Au cours de ces travaux pratiques, vous aborderez les points suivants :</a:t>
            </a:r>
          </a:p>
          <a:p>
            <a:pPr marL="342900" indent="-342900" defTabSz="457105" rtl="0" fontAlgn="auto">
              <a:spcBef>
                <a:spcPct val="20000"/>
              </a:spcBef>
              <a:spcAft>
                <a:spcPts val="0"/>
              </a:spcAft>
              <a:buClrTx/>
              <a:buSzTx/>
              <a:buFont typeface="Arial" panose="020B0604020202020204" pitchFamily="34" charset="0"/>
              <a:buChar char="•"/>
            </a:pPr>
            <a:r>
              <a:rPr lang="fr-FR" sz="1800"/>
              <a:t>Configurer les paramètres de base des appareils</a:t>
            </a:r>
          </a:p>
          <a:p>
            <a:pPr marL="342900" indent="-342900" defTabSz="457105" rtl="0" fontAlgn="auto">
              <a:spcBef>
                <a:spcPct val="20000"/>
              </a:spcBef>
              <a:spcAft>
                <a:spcPts val="0"/>
              </a:spcAft>
              <a:buClrTx/>
              <a:buSzTx/>
              <a:buFont typeface="Arial" panose="020B0604020202020204" pitchFamily="34" charset="0"/>
              <a:buChar char="•"/>
            </a:pPr>
            <a:r>
              <a:rPr lang="fr-FR" sz="1800"/>
              <a:t>Configurer les mesures de sécurité de base sur le routeur</a:t>
            </a:r>
          </a:p>
          <a:p>
            <a:pPr marL="342900" indent="-342900" defTabSz="457105" rtl="0" fontAlgn="auto">
              <a:spcBef>
                <a:spcPct val="20000"/>
              </a:spcBef>
              <a:spcAft>
                <a:spcPts val="0"/>
              </a:spcAft>
              <a:buClrTx/>
              <a:buSzTx/>
              <a:buFont typeface="Arial" panose="020B0604020202020204" pitchFamily="34" charset="0"/>
              <a:buChar char="•"/>
            </a:pPr>
            <a:r>
              <a:rPr lang="fr-FR" sz="1800"/>
              <a:t>Configurer les mesures de sécurité de base sur le commutateur</a:t>
            </a:r>
          </a:p>
          <a:p>
            <a:pPr marL="0" indent="0">
              <a:buNone/>
            </a:pPr>
            <a:br>
              <a:rPr lang="en-US" sz="1800" dirty="0"/>
            </a:br>
            <a:endParaRPr lang="en-US" sz="1800" dirty="0"/>
          </a:p>
        </p:txBody>
      </p:sp>
    </p:spTree>
    <p:custDataLst>
      <p:tags r:id="rId1"/>
    </p:custDataLst>
    <p:extLst>
      <p:ext uri="{BB962C8B-B14F-4D97-AF65-F5344CB8AC3E}">
        <p14:creationId xmlns:p14="http://schemas.microsoft.com/office/powerpoint/2010/main" val="2375646353"/>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17413907-4807-1B49-B489-9746A3749D2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Si l'acteur de menace accède au réseau, quatre types de menaces sont possibles : le vol d'informations, l'usurpation d'identité, la perte ou la manipulation de données et l'interruption de service. </a:t>
            </a:r>
          </a:p>
          <a:p>
            <a:pPr rtl="0">
              <a:spcBef>
                <a:spcPts val="0"/>
              </a:spcBef>
              <a:spcAft>
                <a:spcPts val="0"/>
              </a:spcAft>
              <a:buFont typeface="Arial" panose="020B0604020202020204" pitchFamily="34" charset="0"/>
              <a:buChar char="•"/>
            </a:pPr>
            <a:r>
              <a:rPr lang="fr-FR" sz="1600"/>
              <a:t>Trois vulnérabilités principales relatives à la technologie, à la configuration et à la politique de sécurité </a:t>
            </a:r>
          </a:p>
          <a:p>
            <a:pPr rtl="0">
              <a:spcBef>
                <a:spcPts val="0"/>
              </a:spcBef>
              <a:spcAft>
                <a:spcPts val="0"/>
              </a:spcAft>
              <a:buFont typeface="Arial" panose="020B0604020202020204" pitchFamily="34" charset="0"/>
              <a:buChar char="•"/>
            </a:pPr>
            <a:r>
              <a:rPr lang="fr-FR" sz="1600"/>
              <a:t>Les quatre catégories de menaces physiques sont : le matériel, l'environnement, l'électricité et la maintenance.</a:t>
            </a:r>
          </a:p>
          <a:p>
            <a:pPr rtl="0">
              <a:spcBef>
                <a:spcPts val="0"/>
              </a:spcBef>
              <a:spcAft>
                <a:spcPts val="0"/>
              </a:spcAft>
              <a:buFont typeface="Arial" panose="020B0604020202020204" pitchFamily="34" charset="0"/>
              <a:buChar char="•"/>
            </a:pPr>
            <a:r>
              <a:rPr lang="fr-FR" sz="1600"/>
              <a:t>Malware est l'abréviation de logiciel malveillant. Il s'agit d'un code ou d'un logiciel spécifiquement conçu pour endommager, perturber, voler ou infliger une action "mauvaise" ou illégitime sur des données, des hôtes ou des réseaux. Les virus, les vers et les chevaux de Troie sont des types de logiciels malveillants. </a:t>
            </a:r>
          </a:p>
          <a:p>
            <a:pPr rtl="0">
              <a:spcBef>
                <a:spcPts val="0"/>
              </a:spcBef>
              <a:spcAft>
                <a:spcPts val="0"/>
              </a:spcAft>
              <a:buFont typeface="Arial" panose="020B0604020202020204" pitchFamily="34" charset="0"/>
              <a:buChar char="•"/>
            </a:pPr>
            <a:r>
              <a:rPr lang="fr-FR" sz="1600"/>
              <a:t>Les attaques de réseau peuvent être classées en trois grandes catégories : reconnaissance, accès et déni de service. </a:t>
            </a:r>
          </a:p>
          <a:p>
            <a:pPr rtl="0">
              <a:spcBef>
                <a:spcPts val="0"/>
              </a:spcBef>
              <a:spcAft>
                <a:spcPts val="0"/>
              </a:spcAft>
              <a:buFont typeface="Arial" panose="020B0604020202020204" pitchFamily="34" charset="0"/>
              <a:buChar char="•"/>
            </a:pPr>
            <a:r>
              <a:rPr lang="fr-FR" sz="1600"/>
              <a:t>Pour atténuer les attaques réseau, vous devez d'abord sécuriser les périphériques, y compris les routeurs, les commutateurs, les serveurs et les hôtes. La plupart des organisations utilisent une approche défensive en matière de sécurité. Cela nécessite une combinaison de périphériques réseau et de services fonctionnant ensemble. </a:t>
            </a:r>
          </a:p>
          <a:p>
            <a:pPr rtl="0">
              <a:spcBef>
                <a:spcPts val="0"/>
              </a:spcBef>
              <a:spcAft>
                <a:spcPts val="0"/>
              </a:spcAft>
              <a:buFont typeface="Arial" panose="020B0604020202020204" pitchFamily="34" charset="0"/>
              <a:buChar char="•"/>
            </a:pPr>
            <a:r>
              <a:rPr lang="fr-FR" sz="1600"/>
              <a:t>Plusieurs périphériques et services de sécurité sont mis en œuvre pour protéger les utilisateurs et les ressources d'une organisation contre les menaces TCP/IP : VPN, pare-feu ASA, IPS, ESA/WSA et serveur AAA. </a:t>
            </a:r>
          </a:p>
        </p:txBody>
      </p:sp>
    </p:spTree>
    <p:custDataLst>
      <p:tags r:id="rId1"/>
    </p:custDataLst>
    <p:extLst>
      <p:ext uri="{BB962C8B-B14F-4D97-AF65-F5344CB8AC3E}">
        <p14:creationId xmlns:p14="http://schemas.microsoft.com/office/powerpoint/2010/main" val="153137688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a16="http://schemas.microsoft.com/office/drawing/2014/main" id="{17413907-4807-1B49-B489-9746A3749D2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périphériques d'infrastructure doivent avoir des sauvegardes de fichiers de configuration et d'images IOS sur un serveur FTP ou similaire. Si l'ordinateur ou un matériel de routeur échoue, les données ou la configuration peuvent être restaurées à l'aide de la copie de sauvegarde. </a:t>
            </a:r>
          </a:p>
          <a:p>
            <a:pPr rtl="0">
              <a:spcBef>
                <a:spcPts val="0"/>
              </a:spcBef>
              <a:spcAft>
                <a:spcPts val="0"/>
              </a:spcAft>
              <a:buFont typeface="Arial" panose="020B0604020202020204" pitchFamily="34" charset="0"/>
              <a:buChar char="•"/>
            </a:pPr>
            <a:r>
              <a:rPr lang="fr-FR" sz="1600"/>
              <a:t>La meilleure façon de limiter les risques d'attaque de ver est de télécharger les mises à jour de sécurité du fournisseur du système d'exploitation et d'appliquer des correctifs sur tous les systèmes vulnérables. Pour gérer les correctifs de sécurité critiques, assurez-vous que tous les systèmes finaux téléchargent automatiquement les mises à jour. </a:t>
            </a:r>
          </a:p>
          <a:p>
            <a:pPr rtl="0">
              <a:spcBef>
                <a:spcPts val="0"/>
              </a:spcBef>
              <a:spcAft>
                <a:spcPts val="0"/>
              </a:spcAft>
              <a:buFont typeface="Arial" panose="020B0604020202020204" pitchFamily="34" charset="0"/>
              <a:buChar char="•"/>
            </a:pPr>
            <a:r>
              <a:rPr lang="fr-FR" sz="1600"/>
              <a:t>Ces services permettent de contrôler les utilisateurs autorisés à accéder à un réseau (authentification), ce que ces derniers peuvent faire lorsqu'ils sont connectés (autorisation) et les actions qu'ils exécutent lors de l'accès au réseau (gestion des comptes). </a:t>
            </a:r>
          </a:p>
          <a:p>
            <a:pPr rtl="0">
              <a:spcBef>
                <a:spcPts val="0"/>
              </a:spcBef>
              <a:spcAft>
                <a:spcPts val="0"/>
              </a:spcAft>
              <a:buFont typeface="Arial" panose="020B0604020202020204" pitchFamily="34" charset="0"/>
              <a:buChar char="•"/>
            </a:pPr>
            <a:r>
              <a:rPr lang="fr-FR" sz="1600"/>
              <a:t>Un pare-feu se trouve entre deux réseaux, ou plus, et contrôle le trafic entre eux tout en contribuant à interdire les accès non autorisés. </a:t>
            </a:r>
          </a:p>
          <a:p>
            <a:pPr rtl="0">
              <a:spcBef>
                <a:spcPts val="0"/>
              </a:spcBef>
              <a:spcAft>
                <a:spcPts val="0"/>
              </a:spcAft>
              <a:buFont typeface="Arial" panose="020B0604020202020204" pitchFamily="34" charset="0"/>
              <a:buChar char="•"/>
            </a:pPr>
            <a:r>
              <a:rPr lang="fr-FR" sz="1600"/>
              <a:t>La sécurisation des terminaux est essentielle à la sécurité du réseau. Une entreprise doit avoir mis en place des politiques bien documentées, qui peuvent inclure l'utilisation d'un logiciel antivirus et la prévention des intrusions sur l'hôte. Des solutions plus complètes de sécurisation des terminaux reposent sur le contrôle de l'accès au réseau.</a:t>
            </a:r>
          </a:p>
          <a:p>
            <a:endParaRPr lang="en-US" sz="1200" dirty="0"/>
          </a:p>
        </p:txBody>
      </p:sp>
    </p:spTree>
    <p:custDataLst>
      <p:tags r:id="rId1"/>
    </p:custDataLst>
    <p:extLst>
      <p:ext uri="{BB962C8B-B14F-4D97-AF65-F5344CB8AC3E}">
        <p14:creationId xmlns:p14="http://schemas.microsoft.com/office/powerpoint/2010/main" val="2929623157"/>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a16="http://schemas.microsoft.com/office/drawing/2014/main" id="{17413907-4807-1B49-B489-9746A3749D2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Pour les routeurs Cisco, la fonction AutoSecure de Cisco peut être utilisée pour aider à sécuriser le système. Pour la plupart des systèmes d'exploitation, les noms d'utilisateur et mots de passe par défaut doivent être modifiés immédiatement, l'accès aux ressources système devrait être limité aux personnes autorisées à utiliser ces ressources, et tous les services et applications inutiles devraient être désactivés et désinstallés si possible. </a:t>
            </a:r>
          </a:p>
          <a:p>
            <a:pPr rtl="0">
              <a:spcBef>
                <a:spcPts val="0"/>
              </a:spcBef>
              <a:spcAft>
                <a:spcPts val="0"/>
              </a:spcAft>
              <a:buFont typeface="Arial" panose="020B0604020202020204" pitchFamily="34" charset="0"/>
              <a:buChar char="•"/>
            </a:pPr>
            <a:r>
              <a:rPr lang="fr-FR" sz="1600"/>
              <a:t>Pour protéger les périphériques réseau, il est important d'utiliser des mots de passe forts. Une phrase de passe est souvent plus facile à retenir qu'un simple mot de passe. Elle est également plus longue et plus difficile à deviner. </a:t>
            </a:r>
          </a:p>
          <a:p>
            <a:pPr rtl="0">
              <a:spcBef>
                <a:spcPts val="0"/>
              </a:spcBef>
              <a:spcAft>
                <a:spcPts val="0"/>
              </a:spcAft>
              <a:buFont typeface="Arial" panose="020B0604020202020204" pitchFamily="34" charset="0"/>
              <a:buChar char="•"/>
            </a:pPr>
            <a:r>
              <a:rPr lang="fr-FR" sz="1600"/>
              <a:t>Pour les routeurs et les commutateurs, chiffrez tous les mots de passe en texte clair, définissez une longueur de mot de passe minimale acceptable, dissuadez les attaques de deviner par mot de passe par force brute et désactivez un accès en mode EXEC privilégié inactif après une durée spécifiée.</a:t>
            </a:r>
          </a:p>
          <a:p>
            <a:pPr rtl="0">
              <a:spcBef>
                <a:spcPts val="0"/>
              </a:spcBef>
              <a:spcAft>
                <a:spcPts val="0"/>
              </a:spcAft>
              <a:buFont typeface="Arial" panose="020B0604020202020204" pitchFamily="34" charset="0"/>
              <a:buChar char="•"/>
            </a:pPr>
            <a:r>
              <a:rPr lang="fr-FR" sz="1600"/>
              <a:t>Configurez les périphériques appropriés pour prendre en charge SSH et désactivez les services inutilisés.</a:t>
            </a:r>
          </a:p>
          <a:p>
            <a:endParaRPr lang="en-US" sz="1200" dirty="0"/>
          </a:p>
        </p:txBody>
      </p:sp>
    </p:spTree>
    <p:custDataLst>
      <p:tags r:id="rId1"/>
    </p:custDataLst>
    <p:extLst>
      <p:ext uri="{BB962C8B-B14F-4D97-AF65-F5344CB8AC3E}">
        <p14:creationId xmlns:p14="http://schemas.microsoft.com/office/powerpoint/2010/main" val="783294431"/>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31869"/>
            <a:ext cx="9144000" cy="609056"/>
          </a:xfrm>
        </p:spPr>
        <p:txBody>
          <a:bodyPr/>
          <a:lstStyle/>
          <a:p>
            <a:pPr rtl="0" eaLnBrk="1" hangingPunct="1"/>
            <a:r>
              <a:rPr lang="fr-FR" sz="1400">
                <a:latin typeface="Arial" charset="0"/>
              </a:rPr>
              <a:t>Module 16: Network Security Fundamentals</a:t>
            </a:r>
            <a:br>
              <a:rPr lang="en-US" dirty="0">
                <a:latin typeface="Arial" charset="0"/>
              </a:rPr>
            </a:br>
            <a:r>
              <a:rPr lang="fr-FR">
                <a:latin typeface="Arial" charset="0"/>
              </a:rPr>
              <a:t>New Terms and Commands</a:t>
            </a:r>
          </a:p>
        </p:txBody>
      </p:sp>
      <p:sp>
        <p:nvSpPr>
          <p:cNvPr id="3" name="Content Placeholder 2">
            <a:extLst>
              <a:ext uri="{FF2B5EF4-FFF2-40B4-BE49-F238E27FC236}">
                <a16:creationId xmlns:a16="http://schemas.microsoft.com/office/drawing/2014/main" id="{CE8C6162-D86A-9644-A0EE-E1EE5E7020B3}"/>
              </a:ext>
            </a:extLst>
          </p:cNvPr>
          <p:cNvSpPr>
            <a:spLocks noGrp="1"/>
          </p:cNvSpPr>
          <p:nvPr>
            <p:ph idx="1"/>
          </p:nvPr>
        </p:nvSpPr>
        <p:spPr>
          <a:xfrm>
            <a:off x="239315" y="588237"/>
            <a:ext cx="4046935" cy="4125482"/>
          </a:xfrm>
          <a:ln>
            <a:solidFill>
              <a:schemeClr val="tx1">
                <a:lumMod val="50000"/>
              </a:schemeClr>
            </a:solidFill>
          </a:ln>
        </p:spPr>
        <p:txBody>
          <a:bodyPr/>
          <a:lstStyle/>
          <a:p>
            <a:pPr rtl="0">
              <a:buFont typeface="Arial" panose="020B0604020202020204" pitchFamily="34" charset="0"/>
              <a:buChar char="•"/>
            </a:pPr>
            <a:r>
              <a:rPr lang="fr-FR" sz="1600"/>
              <a:t>threat actor</a:t>
            </a:r>
          </a:p>
          <a:p>
            <a:pPr rtl="0">
              <a:buFont typeface="Arial" panose="020B0604020202020204" pitchFamily="34" charset="0"/>
              <a:buChar char="•"/>
            </a:pPr>
            <a:r>
              <a:rPr lang="fr-FR" sz="1600"/>
              <a:t>malware</a:t>
            </a:r>
          </a:p>
          <a:p>
            <a:pPr rtl="0">
              <a:buFont typeface="Arial" panose="020B0604020202020204" pitchFamily="34" charset="0"/>
              <a:buChar char="•"/>
            </a:pPr>
            <a:r>
              <a:rPr lang="fr-FR" sz="1600"/>
              <a:t>reconnaissance attacks</a:t>
            </a:r>
          </a:p>
          <a:p>
            <a:pPr rtl="0">
              <a:buFont typeface="Arial" panose="020B0604020202020204" pitchFamily="34" charset="0"/>
              <a:buChar char="•"/>
            </a:pPr>
            <a:r>
              <a:rPr lang="fr-FR" sz="1600"/>
              <a:t>access attacks</a:t>
            </a:r>
          </a:p>
          <a:p>
            <a:pPr rtl="0">
              <a:buFont typeface="Arial" panose="020B0604020202020204" pitchFamily="34" charset="0"/>
              <a:buChar char="•"/>
            </a:pPr>
            <a:r>
              <a:rPr lang="fr-FR" sz="1600"/>
              <a:t>defense-in-depth</a:t>
            </a:r>
          </a:p>
          <a:p>
            <a:pPr rtl="0">
              <a:buFont typeface="Arial" panose="020B0604020202020204" pitchFamily="34" charset="0"/>
              <a:buChar char="•"/>
            </a:pPr>
            <a:r>
              <a:rPr lang="fr-FR" sz="1600"/>
              <a:t>authentication, authorization, and accounting (AAA)</a:t>
            </a:r>
          </a:p>
          <a:p>
            <a:pPr rtl="0">
              <a:buFont typeface="Arial" panose="020B0604020202020204" pitchFamily="34" charset="0"/>
              <a:buChar char="•"/>
            </a:pPr>
            <a:r>
              <a:rPr lang="fr-FR" sz="1600"/>
              <a:t>demilitarized zone (DMZ)</a:t>
            </a:r>
          </a:p>
          <a:p>
            <a:pPr rtl="0">
              <a:buFont typeface="Arial" panose="020B0604020202020204" pitchFamily="34" charset="0"/>
              <a:buChar char="•"/>
            </a:pPr>
            <a:r>
              <a:rPr lang="fr-FR" sz="1600"/>
              <a:t>Cisco AutoSecure</a:t>
            </a:r>
          </a:p>
          <a:p>
            <a:pPr rtl="0">
              <a:buFont typeface="Arial" panose="020B0604020202020204" pitchFamily="34" charset="0"/>
              <a:buChar char="•"/>
            </a:pPr>
            <a:r>
              <a:rPr lang="fr-FR" sz="1600"/>
              <a:t>passphrase</a:t>
            </a:r>
          </a:p>
          <a:p>
            <a:pPr marL="0" indent="0">
              <a:buNone/>
            </a:pPr>
            <a:endParaRPr lang="en-US" sz="1600" dirty="0"/>
          </a:p>
          <a:p>
            <a:pPr marL="0" indent="0">
              <a:buNone/>
            </a:pPr>
            <a:endParaRPr lang="en-US" sz="1600" dirty="0"/>
          </a:p>
        </p:txBody>
      </p:sp>
      <p:sp>
        <p:nvSpPr>
          <p:cNvPr id="4" name="Content Placeholder 2">
            <a:extLst>
              <a:ext uri="{FF2B5EF4-FFF2-40B4-BE49-F238E27FC236}">
                <a16:creationId xmlns:a16="http://schemas.microsoft.com/office/drawing/2014/main" id="{17310FB2-2675-6243-8961-B699776A281B}"/>
              </a:ext>
            </a:extLst>
          </p:cNvPr>
          <p:cNvSpPr txBox="1">
            <a:spLocks/>
          </p:cNvSpPr>
          <p:nvPr/>
        </p:nvSpPr>
        <p:spPr bwMode="auto">
          <a:xfrm>
            <a:off x="4373162" y="588237"/>
            <a:ext cx="4427935" cy="4125482"/>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lang="fr-FR" sz="1600" b="1"/>
              <a:t>service password-encryption</a:t>
            </a:r>
          </a:p>
          <a:p>
            <a:pPr rtl="0">
              <a:buFont typeface="Arial" panose="020B0604020202020204" pitchFamily="34" charset="0"/>
              <a:buChar char="•"/>
            </a:pPr>
            <a:r>
              <a:rPr lang="fr-FR" sz="1600" b="1"/>
              <a:t>security passwords min-length </a:t>
            </a:r>
          </a:p>
          <a:p>
            <a:pPr rtl="0">
              <a:buFont typeface="Arial" panose="020B0604020202020204" pitchFamily="34" charset="0"/>
              <a:buChar char="•"/>
            </a:pPr>
            <a:r>
              <a:rPr lang="fr-FR" sz="1600" b="1"/>
              <a:t>login block-for</a:t>
            </a:r>
          </a:p>
          <a:p>
            <a:pPr rtl="0">
              <a:buFont typeface="Arial" panose="020B0604020202020204" pitchFamily="34" charset="0"/>
              <a:buChar char="•"/>
            </a:pPr>
            <a:r>
              <a:rPr lang="fr-FR" sz="1600" b="1"/>
              <a:t>exec-timeout</a:t>
            </a:r>
          </a:p>
          <a:p>
            <a:pPr rtl="0">
              <a:buFont typeface="Arial" panose="020B0604020202020204" pitchFamily="34" charset="0"/>
              <a:buChar char="•"/>
            </a:pPr>
            <a:r>
              <a:rPr lang="fr-FR" sz="1600" b="1"/>
              <a:t>crypto key generate rsa general-keys modulus</a:t>
            </a:r>
          </a:p>
          <a:p>
            <a:pPr rtl="0">
              <a:buFont typeface="Arial" panose="020B0604020202020204" pitchFamily="34" charset="0"/>
              <a:buChar char="•"/>
            </a:pPr>
            <a:r>
              <a:rPr lang="fr-FR" sz="1600" b="1"/>
              <a:t>username</a:t>
            </a:r>
            <a:r>
              <a:rPr lang="fr-FR" sz="1600"/>
              <a:t> </a:t>
            </a:r>
            <a:r>
              <a:rPr lang="fr-FR" sz="1600" b="1"/>
              <a:t>password | secret </a:t>
            </a:r>
          </a:p>
          <a:p>
            <a:pPr rtl="0">
              <a:buFont typeface="Arial" panose="020B0604020202020204" pitchFamily="34" charset="0"/>
              <a:buChar char="•"/>
            </a:pPr>
            <a:r>
              <a:rPr lang="fr-FR" sz="1600" b="1"/>
              <a:t>login local</a:t>
            </a:r>
          </a:p>
          <a:p>
            <a:pPr rtl="0">
              <a:buFont typeface="Arial" panose="020B0604020202020204" pitchFamily="34" charset="0"/>
              <a:buChar char="•"/>
            </a:pPr>
            <a:r>
              <a:rPr lang="fr-FR" sz="1600" b="1"/>
              <a:t>transport input ssh</a:t>
            </a:r>
          </a:p>
          <a:p>
            <a:pPr rtl="0">
              <a:buFont typeface="Arial" panose="020B0604020202020204" pitchFamily="34" charset="0"/>
              <a:buChar char="•"/>
            </a:pPr>
            <a:r>
              <a:rPr lang="fr-FR" sz="1600" b="1"/>
              <a:t>show ip ports all</a:t>
            </a:r>
          </a:p>
          <a:p>
            <a:pPr rtl="0">
              <a:buFont typeface="Arial" panose="020B0604020202020204" pitchFamily="34" charset="0"/>
              <a:buChar char="•"/>
            </a:pPr>
            <a:r>
              <a:rPr lang="fr-FR" sz="1600" b="1"/>
              <a:t>show control-plan host open-ports</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4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400"/>
              <a:t>Check Your Understanding activities </a:t>
            </a:r>
            <a:r>
              <a:rPr lang="fr-FR" sz="1400" b="1" i="1"/>
              <a:t>do not </a:t>
            </a:r>
            <a:r>
              <a:rPr lang="fr-FR" sz="1400"/>
              <a:t>affect student grades.</a:t>
            </a:r>
          </a:p>
          <a:p>
            <a:pPr rtl="0">
              <a:spcBef>
                <a:spcPct val="30000"/>
              </a:spcBef>
              <a:buFont typeface="Arial" panose="020B0604020202020204" pitchFamily="34" charset="0"/>
              <a:buChar char="•"/>
            </a:pPr>
            <a:r>
              <a:rPr lang="fr-FR" sz="14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16: Activities</a:t>
            </a:r>
          </a:p>
        </p:txBody>
      </p:sp>
      <p:graphicFrame>
        <p:nvGraphicFramePr>
          <p:cNvPr id="7" name="Content Placeholder 3"/>
          <p:cNvGraphicFramePr>
            <a:graphicFrameLocks/>
          </p:cNvGraphicFramePr>
          <p:nvPr>
            <p:extLst>
              <p:ext uri="{D42A27DB-BD31-4B8C-83A1-F6EECF244321}">
                <p14:modId xmlns:p14="http://schemas.microsoft.com/office/powerpoint/2010/main" val="2925386948"/>
              </p:ext>
            </p:extLst>
          </p:nvPr>
        </p:nvGraphicFramePr>
        <p:xfrm>
          <a:off x="455999" y="108204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16.1.4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Security Threats and Vulnerabilities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16.2.5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Network Attacks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16.2.6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Research Network Security Threats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16.3.8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Network Attack Mitigations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16.4.6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Secure Passwords and SSH</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16.4.7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Configure Network Devices with SSH</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16.5.1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Secure Network Devices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16.5.2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Secure Network Devices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406068602"/>
                  </a:ext>
                </a:extLst>
              </a:tr>
            </a:tbl>
          </a:graphicData>
        </a:graphic>
      </p:graphicFrame>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16: Best Practices</a:t>
            </a:r>
          </a:p>
        </p:txBody>
      </p:sp>
      <p:sp>
        <p:nvSpPr>
          <p:cNvPr id="11266" name="Rectangle 34"/>
          <p:cNvSpPr>
            <a:spLocks noGrp="1" noChangeArrowheads="1"/>
          </p:cNvSpPr>
          <p:nvPr>
            <p:ph idx="1"/>
          </p:nvPr>
        </p:nvSpPr>
        <p:spPr>
          <a:xfrm>
            <a:off x="0" y="598919"/>
            <a:ext cx="9289355" cy="4155319"/>
          </a:xfrm>
        </p:spPr>
        <p:txBody>
          <a:bodyPr/>
          <a:lstStyle/>
          <a:p>
            <a:pPr marL="0" indent="0" rtl="0">
              <a:lnSpc>
                <a:spcPct val="85000"/>
              </a:lnSpc>
              <a:spcBef>
                <a:spcPct val="30000"/>
              </a:spcBef>
              <a:buNone/>
            </a:pPr>
            <a:r>
              <a:rPr lang="fr-FR" sz="1550"/>
              <a:t>Prior to teaching Module 16, the instructor should:</a:t>
            </a:r>
          </a:p>
          <a:p>
            <a:pPr rtl="0">
              <a:lnSpc>
                <a:spcPct val="85000"/>
              </a:lnSpc>
              <a:spcBef>
                <a:spcPct val="30000"/>
              </a:spcBef>
              <a:buFont typeface="Arial" panose="020B0604020202020204" pitchFamily="34" charset="0"/>
              <a:buChar char="•"/>
            </a:pPr>
            <a:r>
              <a:rPr lang="fr-FR" sz="1550"/>
              <a:t>Review the activities and assessments for this module.</a:t>
            </a:r>
          </a:p>
          <a:p>
            <a:pPr rtl="0">
              <a:lnSpc>
                <a:spcPct val="85000"/>
              </a:lnSpc>
              <a:spcBef>
                <a:spcPct val="30000"/>
              </a:spcBef>
              <a:buFont typeface="Arial" panose="020B0604020202020204" pitchFamily="34" charset="0"/>
              <a:buChar char="•"/>
            </a:pPr>
            <a:r>
              <a:rPr lang="fr-FR" sz="1550"/>
              <a:t>Try to include as many questions as possible to keep students engaged during classroom presentation.</a:t>
            </a:r>
          </a:p>
          <a:p>
            <a:pPr marL="0" indent="0" rtl="0">
              <a:lnSpc>
                <a:spcPct val="85000"/>
              </a:lnSpc>
              <a:spcBef>
                <a:spcPct val="30000"/>
              </a:spcBef>
              <a:buNone/>
            </a:pPr>
            <a:r>
              <a:rPr lang="fr-FR" sz="1550"/>
              <a:t>Topic 16.1</a:t>
            </a:r>
          </a:p>
          <a:p>
            <a:pPr lvl="1" rtl="0">
              <a:lnSpc>
                <a:spcPct val="85000"/>
              </a:lnSpc>
              <a:spcBef>
                <a:spcPct val="30000"/>
              </a:spcBef>
            </a:pPr>
            <a:r>
              <a:rPr lang="fr-FR" sz="1550"/>
              <a:t>Ask the students or have a class discussion</a:t>
            </a:r>
          </a:p>
          <a:p>
            <a:pPr lvl="2" rtl="0">
              <a:lnSpc>
                <a:spcPct val="85000"/>
              </a:lnSpc>
              <a:spcBef>
                <a:spcPct val="30000"/>
              </a:spcBef>
            </a:pPr>
            <a:r>
              <a:rPr lang="fr-FR" sz="1550"/>
              <a:t>What is another threat that you can think of?</a:t>
            </a:r>
          </a:p>
          <a:p>
            <a:pPr lvl="2" rtl="0">
              <a:lnSpc>
                <a:spcPct val="85000"/>
              </a:lnSpc>
              <a:spcBef>
                <a:spcPct val="30000"/>
              </a:spcBef>
            </a:pPr>
            <a:r>
              <a:rPr lang="fr-FR" sz="1550"/>
              <a:t>Have you ever seen or experienced a lapse In physical security? Share your experience, if you can.</a:t>
            </a:r>
          </a:p>
          <a:p>
            <a:pPr marL="0" indent="0" rtl="0">
              <a:lnSpc>
                <a:spcPct val="85000"/>
              </a:lnSpc>
              <a:spcBef>
                <a:spcPct val="30000"/>
              </a:spcBef>
              <a:buNone/>
            </a:pPr>
            <a:r>
              <a:rPr lang="fr-FR" sz="1550"/>
              <a:t>Topic 16.2</a:t>
            </a:r>
          </a:p>
          <a:p>
            <a:pPr lvl="1" rtl="0">
              <a:lnSpc>
                <a:spcPct val="85000"/>
              </a:lnSpc>
              <a:spcBef>
                <a:spcPct val="30000"/>
              </a:spcBef>
            </a:pPr>
            <a:r>
              <a:rPr lang="fr-FR" sz="1550"/>
              <a:t>Ask the students or have a class discussion</a:t>
            </a:r>
          </a:p>
          <a:p>
            <a:pPr lvl="2" rtl="0">
              <a:lnSpc>
                <a:spcPct val="85000"/>
              </a:lnSpc>
              <a:spcBef>
                <a:spcPct val="30000"/>
              </a:spcBef>
            </a:pPr>
            <a:r>
              <a:rPr lang="fr-FR" sz="1550"/>
              <a:t>What methods might you use to protect yourself against reconnaissance attacks?</a:t>
            </a:r>
          </a:p>
          <a:p>
            <a:pPr lvl="2" rtl="0">
              <a:lnSpc>
                <a:spcPct val="85000"/>
              </a:lnSpc>
              <a:spcBef>
                <a:spcPct val="30000"/>
              </a:spcBef>
            </a:pPr>
            <a:r>
              <a:rPr lang="fr-FR" sz="1550"/>
              <a:t>Can you think of any other ways a Denial of Service (DoS) attack could be carried out, and what the impact might be?</a:t>
            </a:r>
          </a:p>
          <a:p>
            <a:pPr marL="0" indent="0">
              <a:lnSpc>
                <a:spcPct val="85000"/>
              </a:lnSpc>
              <a:spcBef>
                <a:spcPct val="30000"/>
              </a:spcBef>
              <a:buNone/>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16: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600"/>
              <a:t>Topic 16.1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another threat that you can think of?</a:t>
            </a:r>
          </a:p>
          <a:p>
            <a:pPr lvl="2" rtl="0">
              <a:lnSpc>
                <a:spcPct val="85000"/>
              </a:lnSpc>
              <a:spcBef>
                <a:spcPct val="30000"/>
              </a:spcBef>
            </a:pPr>
            <a:r>
              <a:rPr lang="fr-FR" sz="1600"/>
              <a:t>Have you ever seen or experienced a lapse In physical security? Share your experience.</a:t>
            </a:r>
          </a:p>
          <a:p>
            <a:pPr marL="0" indent="0" rtl="0">
              <a:lnSpc>
                <a:spcPct val="85000"/>
              </a:lnSpc>
              <a:spcBef>
                <a:spcPct val="30000"/>
              </a:spcBef>
              <a:buNone/>
            </a:pPr>
            <a:r>
              <a:rPr lang="fr-FR" sz="1600"/>
              <a:t>Topic 16.2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methods might you use to protect yourself against reconnaissance attacks?</a:t>
            </a:r>
          </a:p>
          <a:p>
            <a:pPr lvl="2" rtl="0">
              <a:lnSpc>
                <a:spcPct val="85000"/>
              </a:lnSpc>
              <a:spcBef>
                <a:spcPct val="30000"/>
              </a:spcBef>
            </a:pPr>
            <a:r>
              <a:rPr lang="fr-FR" sz="1600"/>
              <a:t>Can you think of any other ways a Denial of Service (DoS) attack could be carried out, and what the impact might be?</a:t>
            </a:r>
          </a:p>
          <a:p>
            <a:pPr marL="0" indent="0" eaLnBrk="1" hangingPunct="1">
              <a:lnSpc>
                <a:spcPct val="85000"/>
              </a:lnSpc>
              <a:spcBef>
                <a:spcPct val="30000"/>
              </a:spcBef>
              <a:buNone/>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16: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Topic 16.3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might the Defense-in-Depth approach to security be applied in a home network scenario?</a:t>
            </a:r>
          </a:p>
          <a:p>
            <a:pPr lvl="2" rtl="0">
              <a:lnSpc>
                <a:spcPct val="85000"/>
              </a:lnSpc>
              <a:spcBef>
                <a:spcPct val="30000"/>
              </a:spcBef>
            </a:pPr>
            <a:r>
              <a:rPr lang="fr-FR" sz="1600"/>
              <a:t>How do you think the Accounting part of AAA helps to provide security?</a:t>
            </a:r>
          </a:p>
          <a:p>
            <a:pPr marL="0" indent="0" rtl="0">
              <a:lnSpc>
                <a:spcPct val="85000"/>
              </a:lnSpc>
              <a:spcBef>
                <a:spcPct val="30000"/>
              </a:spcBef>
              <a:buNone/>
            </a:pPr>
            <a:r>
              <a:rPr lang="fr-FR" sz="1600"/>
              <a:t>Topic 16.4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other methods of supplying a password do you know of?</a:t>
            </a:r>
          </a:p>
          <a:p>
            <a:pPr lvl="2" rtl="0">
              <a:lnSpc>
                <a:spcPct val="85000"/>
              </a:lnSpc>
              <a:spcBef>
                <a:spcPct val="30000"/>
              </a:spcBef>
            </a:pPr>
            <a:r>
              <a:rPr lang="fr-FR" sz="1600"/>
              <a:t>Is remote terminal services all that can be done with SSH? Research the protocol capabilities and discuss.</a:t>
            </a:r>
          </a:p>
          <a:p>
            <a:pPr marL="261937" lvl="2" indent="0">
              <a:lnSpc>
                <a:spcPct val="85000"/>
              </a:lnSpc>
              <a:spcBef>
                <a:spcPct val="30000"/>
              </a:spcBef>
              <a:buNone/>
            </a:pPr>
            <a:endParaRPr lang="en-US" sz="1100" dirty="0"/>
          </a:p>
          <a:p>
            <a:pPr lvl="2">
              <a:lnSpc>
                <a:spcPct val="85000"/>
              </a:lnSpc>
              <a:spcBef>
                <a:spcPct val="30000"/>
              </a:spcBef>
            </a:pPr>
            <a:endParaRPr lang="en-US" sz="1100" dirty="0"/>
          </a:p>
          <a:p>
            <a:pPr>
              <a:lnSpc>
                <a:spcPct val="85000"/>
              </a:lnSpc>
              <a:spcBef>
                <a:spcPct val="30000"/>
              </a:spcBef>
            </a:pPr>
            <a:endParaRPr lang="en-US" sz="1400" dirty="0"/>
          </a:p>
          <a:p>
            <a:pPr marL="261937" lvl="2" indent="0">
              <a:lnSpc>
                <a:spcPct val="85000"/>
              </a:lnSpc>
              <a:spcBef>
                <a:spcPct val="30000"/>
              </a:spcBef>
              <a:buNone/>
            </a:pPr>
            <a:endParaRPr lang="en-US" sz="1100" dirty="0"/>
          </a:p>
          <a:p>
            <a:pPr>
              <a:lnSpc>
                <a:spcPct val="85000"/>
              </a:lnSpc>
              <a:spcBef>
                <a:spcPct val="30000"/>
              </a:spcBef>
            </a:pPr>
            <a:endParaRPr lang="en-US" sz="14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3672844654"/>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5361</TotalTime>
  <Words>6014</Words>
  <Application>Microsoft Office PowerPoint</Application>
  <PresentationFormat>On-screen Show (16:9)</PresentationFormat>
  <Paragraphs>485</Paragraphs>
  <Slides>45</Slides>
  <Notes>43</Notes>
  <HiddenSlides>7</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CiscoSans ExtraLight</vt:lpstr>
      <vt:lpstr>Wingdings</vt:lpstr>
      <vt:lpstr>Default Theme</vt:lpstr>
      <vt:lpstr>Module 16 : Fondamentaux de la sécurité des réseaux</vt:lpstr>
      <vt:lpstr>Instructor Materials – Module 16 Planning Guide</vt:lpstr>
      <vt:lpstr>À quoi s'attendre dans ce module?</vt:lpstr>
      <vt:lpstr>À quoi s'attendre dans ce module?</vt:lpstr>
      <vt:lpstr>Check Your Understanding</vt:lpstr>
      <vt:lpstr>Module 16: Activities</vt:lpstr>
      <vt:lpstr>Module 16: Best Practices</vt:lpstr>
      <vt:lpstr>Module 16: Best Practices (Cont.)</vt:lpstr>
      <vt:lpstr>Module 16: Best Practices (Cont.)</vt:lpstr>
      <vt:lpstr>Module 16 : Fondamentaux de la sécurité des réseaux</vt:lpstr>
      <vt:lpstr>Objectifs de ce module</vt:lpstr>
      <vt:lpstr>16.1 Menaces et vulnérabilités de la sécurité</vt:lpstr>
      <vt:lpstr>Menaces et vulnérabilités de la sécurité Types de menaces</vt:lpstr>
      <vt:lpstr>Menaces et vulnérabilités de la sécurité Types de vulnérabilités</vt:lpstr>
      <vt:lpstr>Menaces et vulnérabilités de la sécurité Sécurité physique</vt:lpstr>
      <vt:lpstr>16.2 Attaques réseau</vt:lpstr>
      <vt:lpstr>Attaques réseau Types de logiciels malveillants</vt:lpstr>
      <vt:lpstr>Attaques réseaux Attaques de reconnaissance</vt:lpstr>
      <vt:lpstr>Attaques réseau Attaques par accèss</vt:lpstr>
      <vt:lpstr>Attaques réseaux Attaques par déni de service</vt:lpstr>
      <vt:lpstr>Network Attacks Travail pratique - Recherche des Menaces de la sécurité des réseaux</vt:lpstr>
      <vt:lpstr>16.3 Atténuation des attaques de réseaux</vt:lpstr>
      <vt:lpstr>Atténuation des attaques de réseaux L'approche de la défense en profondeur</vt:lpstr>
      <vt:lpstr>Atténuation des attaques de réseaux Conserver les sauvegardes</vt:lpstr>
      <vt:lpstr>Atténuation des attaques de réseaux Mise à niveau, mise à jour et correctif</vt:lpstr>
      <vt:lpstr>Atténuation des attaques de réseaux Authentification, autorisation et comptabilité</vt:lpstr>
      <vt:lpstr>Atténuation des attaques de réseaux Pare-feu</vt:lpstr>
      <vt:lpstr>Atténuation des attaques de réseaux Types de Pare-feu</vt:lpstr>
      <vt:lpstr>Atténuation des attaques de réseaux Sécurité des points d'extrémité</vt:lpstr>
      <vt:lpstr>16.4 – Sécurité de périphérique</vt:lpstr>
      <vt:lpstr>Sécurité de périphérique Cisco AutoSecure</vt:lpstr>
      <vt:lpstr>Sécurité de périphérique Mots de passe</vt:lpstr>
      <vt:lpstr>Sécurité de périphérique Sécurité des mots de passe supplémentaires</vt:lpstr>
      <vt:lpstr>Sécurité de périphérique Activation de SSH</vt:lpstr>
      <vt:lpstr>Sécurité de périphérique Désactiver les services inutilisés</vt:lpstr>
      <vt:lpstr>Sécurité de périphérique Packet Tracer – Configuration de mots de passe sécurisés et de SSH</vt:lpstr>
      <vt:lpstr>Sécurité de périphérique Travaux pratiques- Configurer les périphériques réseau avec SSH</vt:lpstr>
      <vt:lpstr>16.5 Module pratique et questionnaire</vt:lpstr>
      <vt:lpstr>Module Pratique et Questionnaire Travaux pratiques - Sécurisation des périphériques réseau</vt:lpstr>
      <vt:lpstr>Module Pratique et Questionnaire Travaux pratiques - Sécurisation des périphériques réseau</vt:lpstr>
      <vt:lpstr>Module pratique et questionnaire Qu'est-ce que j'ai appris dans ce module?</vt:lpstr>
      <vt:lpstr>Module pratique et questionnaire Qu'est-ce que j'ai appris dans ce module? (Suite)</vt:lpstr>
      <vt:lpstr>Module pratique et questionnaire Qu'est-ce que j'ai appris dans ce module? (Suite)</vt:lpstr>
      <vt:lpstr>Module 16: Network Security Fundamentals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AMR AL-ENGBΛWY</cp:lastModifiedBy>
  <cp:revision>269</cp:revision>
  <dcterms:created xsi:type="dcterms:W3CDTF">2019-10-18T06:21:22Z</dcterms:created>
  <dcterms:modified xsi:type="dcterms:W3CDTF">2020-06-07T10:30:11Z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