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6.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7.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18.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tags/tag19.xml" ContentType="application/vnd.openxmlformats-officedocument.presentationml.tag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tags/tag20.xml" ContentType="application/vnd.openxmlformats-officedocument.presentationml.tags+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tags/tag21.xml" ContentType="application/vnd.openxmlformats-officedocument.presentationml.tags+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tags/tag22.xml" ContentType="application/vnd.openxmlformats-officedocument.presentationml.tags+xml"/>
  <Override PartName="/ppt/notesSlides/notesSlide62.xml" ContentType="application/vnd.openxmlformats-officedocument.presentationml.notesSlide+xml"/>
  <Override PartName="/ppt/tags/tag23.xml" ContentType="application/vnd.openxmlformats-officedocument.presentationml.tags+xml"/>
  <Override PartName="/ppt/notesSlides/notesSlide63.xml" ContentType="application/vnd.openxmlformats-officedocument.presentationml.notesSlide+xml"/>
  <Override PartName="/ppt/tags/tag24.xml" ContentType="application/vnd.openxmlformats-officedocument.presentationml.tags+xml"/>
  <Override PartName="/ppt/notesSlides/notesSlide64.xml" ContentType="application/vnd.openxmlformats-officedocument.presentationml.notesSlide+xml"/>
  <Override PartName="/ppt/tags/tag25.xml" ContentType="application/vnd.openxmlformats-officedocument.presentationml.tags+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9"/>
  </p:notesMasterIdLst>
  <p:sldIdLst>
    <p:sldId id="513" r:id="rId2"/>
    <p:sldId id="730" r:id="rId3"/>
    <p:sldId id="1209" r:id="rId4"/>
    <p:sldId id="1071" r:id="rId5"/>
    <p:sldId id="1053" r:id="rId6"/>
    <p:sldId id="763" r:id="rId7"/>
    <p:sldId id="1103" r:id="rId8"/>
    <p:sldId id="1052" r:id="rId9"/>
    <p:sldId id="1069" r:id="rId10"/>
    <p:sldId id="1148" r:id="rId11"/>
    <p:sldId id="1149" r:id="rId12"/>
    <p:sldId id="876" r:id="rId13"/>
    <p:sldId id="860" r:id="rId14"/>
    <p:sldId id="759" r:id="rId15"/>
    <p:sldId id="1054" r:id="rId16"/>
    <p:sldId id="1108" r:id="rId17"/>
    <p:sldId id="1109" r:id="rId18"/>
    <p:sldId id="1110" r:id="rId19"/>
    <p:sldId id="1111" r:id="rId20"/>
    <p:sldId id="1112" r:id="rId21"/>
    <p:sldId id="1113" r:id="rId22"/>
    <p:sldId id="1056" r:id="rId23"/>
    <p:sldId id="1057" r:id="rId24"/>
    <p:sldId id="1114" r:id="rId25"/>
    <p:sldId id="1115" r:id="rId26"/>
    <p:sldId id="1116" r:id="rId27"/>
    <p:sldId id="1093" r:id="rId28"/>
    <p:sldId id="1117" r:id="rId29"/>
    <p:sldId id="1063" r:id="rId30"/>
    <p:sldId id="1119" r:id="rId31"/>
    <p:sldId id="1120" r:id="rId32"/>
    <p:sldId id="1121" r:id="rId33"/>
    <p:sldId id="1122" r:id="rId34"/>
    <p:sldId id="1123" r:id="rId35"/>
    <p:sldId id="1124" r:id="rId36"/>
    <p:sldId id="1125" r:id="rId37"/>
    <p:sldId id="1118" r:id="rId38"/>
    <p:sldId id="957" r:id="rId39"/>
    <p:sldId id="1127" r:id="rId40"/>
    <p:sldId id="1126" r:id="rId41"/>
    <p:sldId id="1128" r:id="rId42"/>
    <p:sldId id="1129" r:id="rId43"/>
    <p:sldId id="1130" r:id="rId44"/>
    <p:sldId id="1105" r:id="rId45"/>
    <p:sldId id="1131" r:id="rId46"/>
    <p:sldId id="1132" r:id="rId47"/>
    <p:sldId id="1133" r:id="rId48"/>
    <p:sldId id="1134" r:id="rId49"/>
    <p:sldId id="1106" r:id="rId50"/>
    <p:sldId id="1136" r:id="rId51"/>
    <p:sldId id="1135" r:id="rId52"/>
    <p:sldId id="1137" r:id="rId53"/>
    <p:sldId id="1138" r:id="rId54"/>
    <p:sldId id="1139" r:id="rId55"/>
    <p:sldId id="1107" r:id="rId56"/>
    <p:sldId id="1140" r:id="rId57"/>
    <p:sldId id="1141" r:id="rId58"/>
    <p:sldId id="1143" r:id="rId59"/>
    <p:sldId id="1142" r:id="rId60"/>
    <p:sldId id="1144" r:id="rId61"/>
    <p:sldId id="1145" r:id="rId62"/>
    <p:sldId id="1146" r:id="rId63"/>
    <p:sldId id="1147" r:id="rId64"/>
    <p:sldId id="1104" r:id="rId65"/>
    <p:sldId id="958" r:id="rId66"/>
    <p:sldId id="874" r:id="rId67"/>
    <p:sldId id="291" r:id="rId68"/>
  </p:sldIdLst>
  <p:sldSz cx="9144000" cy="5143500" type="screen16x9"/>
  <p:notesSz cx="6858000" cy="9144000"/>
  <p:custDataLst>
    <p:tags r:id="rId70"/>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 id="3" name="Sue Livingston -X (suliving - UNICON INC at Cisco)" initials="SL-(-UIaC" lastIdx="29" clrIdx="3">
    <p:extLst/>
  </p:cmAuthor>
  <p:cmAuthor id="4" name="jagibbon" initials="jmg" lastIdx="8"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a:srgbClr val="000000"/>
    <a:srgbClr val="0000CC"/>
    <a:srgbClr val="000099"/>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05" autoAdjust="0"/>
    <p:restoredTop sz="84371" autoAdjust="0"/>
  </p:normalViewPr>
  <p:slideViewPr>
    <p:cSldViewPr snapToGrid="0" showGuides="1">
      <p:cViewPr varScale="1">
        <p:scale>
          <a:sx n="99" d="100"/>
          <a:sy n="99" d="100"/>
        </p:scale>
        <p:origin x="-1094" y="-7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gs" Target="tags/tag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5/2/2020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a:t>Programme Cisco Networking </a:t>
            </a:r>
            <a:r>
              <a:rPr lang="fr-FR" dirty="0" err="1"/>
              <a:t>Academy</a:t>
            </a:r>
            <a:r>
              <a:rPr lang="en-US" dirty="0"/>
              <a:t/>
            </a:r>
            <a:br>
              <a:rPr lang="en-US" dirty="0"/>
            </a:br>
            <a:r>
              <a:rPr lang="fr-FR" sz="1200" b="0" i="0" kern="1200" dirty="0" smtClean="0">
                <a:solidFill>
                  <a:schemeClr val="tx1"/>
                </a:solidFill>
                <a:effectLst/>
                <a:latin typeface="+mn-lt"/>
                <a:ea typeface="+mn-ea"/>
                <a:cs typeface="+mn-cs"/>
              </a:rPr>
              <a:t>Notions de base sur la commutation, le routage et le sans fil v7.0 (SRWE) </a:t>
            </a:r>
            <a:r>
              <a:rPr lang="fr-FR" dirty="0" smtClean="0"/>
              <a:t/>
            </a:r>
            <a:br>
              <a:rPr lang="fr-FR" dirty="0" smtClean="0"/>
            </a:br>
            <a:r>
              <a:rPr lang="fr-FR" dirty="0" smtClean="0"/>
              <a:t>Module </a:t>
            </a:r>
            <a:r>
              <a:rPr lang="fr-FR" dirty="0"/>
              <a:t>12: Concepts WLAN</a:t>
            </a:r>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a:t>Programme Cisco Networking </a:t>
            </a:r>
            <a:r>
              <a:rPr lang="fr-FR" dirty="0" err="1"/>
              <a:t>Academy</a:t>
            </a:r>
            <a:r>
              <a:rPr lang="en-US" dirty="0"/>
              <a:t/>
            </a:r>
            <a:br>
              <a:rPr lang="en-US" dirty="0"/>
            </a:br>
            <a:r>
              <a:rPr lang="fr-FR" dirty="0" smtClean="0"/>
              <a:t>Notions de base sur la commutation, le routage et le sans fil v7.0 (SRWE) </a:t>
            </a:r>
          </a:p>
          <a:p>
            <a:pPr marL="0" marR="0" lvl="0" indent="0" algn="l" defTabSz="457200" rtl="0" eaLnBrk="1" fontAlgn="auto" latinLnBrk="0" hangingPunct="1">
              <a:lnSpc>
                <a:spcPct val="100000"/>
              </a:lnSpc>
              <a:spcBef>
                <a:spcPts val="0"/>
              </a:spcBef>
              <a:spcAft>
                <a:spcPts val="0"/>
              </a:spcAft>
              <a:buClrTx/>
              <a:buSzTx/>
              <a:buFontTx/>
              <a:buNone/>
              <a:tabLst/>
              <a:defRPr/>
            </a:pPr>
            <a:r>
              <a:rPr lang="fr-FR" dirty="0" smtClean="0"/>
              <a:t>Module 12: Les Conceptions</a:t>
            </a:r>
            <a:r>
              <a:rPr lang="fr-FR" baseline="0" dirty="0" smtClean="0"/>
              <a:t> de</a:t>
            </a:r>
            <a:r>
              <a:rPr lang="fr-FR" dirty="0" smtClean="0"/>
              <a:t> WLAN</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508118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a:t>13</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12- Introduction</a:t>
            </a:r>
          </a:p>
          <a:p>
            <a:pPr rtl="0">
              <a:buFontTx/>
              <a:buNone/>
            </a:pPr>
            <a:r>
              <a:rPr lang="fr-FR"/>
              <a:t>12.0.2 – 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a:t>12 - Concepts WLAN</a:t>
            </a:r>
          </a:p>
          <a:p>
            <a:pPr rtl="0"/>
            <a:r>
              <a:rPr lang="fr-FR" dirty="0"/>
              <a:t>12.1 - </a:t>
            </a:r>
            <a:r>
              <a:rPr lang="fr-FR" dirty="0" smtClean="0"/>
              <a:t>Présentation de la technologie sans fil</a:t>
            </a: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a:t>12 - Concepts WLAN</a:t>
            </a:r>
          </a:p>
          <a:p>
            <a:pPr rtl="0"/>
            <a:r>
              <a:rPr lang="fr-FR" dirty="0"/>
              <a:t>12.1 - </a:t>
            </a:r>
            <a:r>
              <a:rPr lang="fr-FR" dirty="0" smtClean="0"/>
              <a:t>Présentation de la technologie sans fil</a:t>
            </a:r>
            <a:endParaRPr lang="fr-FR" dirty="0"/>
          </a:p>
          <a:p>
            <a:pPr rtl="0"/>
            <a:r>
              <a:rPr lang="fr-FR" dirty="0"/>
              <a:t>12.1.1 –Avantages du sans fil</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30923122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a:t>12 - Concepts WLAN</a:t>
            </a:r>
          </a:p>
          <a:p>
            <a:pPr rtl="0"/>
            <a:r>
              <a:rPr lang="fr-FR" dirty="0"/>
              <a:t>12.1 - </a:t>
            </a:r>
            <a:r>
              <a:rPr lang="fr-FR" dirty="0" smtClean="0"/>
              <a:t>Présentation de la technologie sans fil</a:t>
            </a:r>
          </a:p>
          <a:p>
            <a:pPr rtl="0"/>
            <a:r>
              <a:rPr lang="fr-FR" dirty="0" smtClean="0"/>
              <a:t>12.1.2 </a:t>
            </a:r>
            <a:r>
              <a:rPr lang="fr-FR" dirty="0"/>
              <a:t>–Types de réseaux sans fil</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17174500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a:t>12 - Concepts WLAN</a:t>
            </a:r>
          </a:p>
          <a:p>
            <a:pPr rtl="0"/>
            <a:r>
              <a:rPr lang="fr-FR" dirty="0"/>
              <a:t>12.1 - </a:t>
            </a:r>
            <a:r>
              <a:rPr lang="fr-FR" dirty="0" smtClean="0"/>
              <a:t>Présentation de la technologie sans fil</a:t>
            </a:r>
            <a:endParaRPr lang="fr-FR" dirty="0"/>
          </a:p>
          <a:p>
            <a:pPr rtl="0"/>
            <a:r>
              <a:rPr lang="fr-FR" dirty="0"/>
              <a:t>12.1.3 –Technologies sans fil</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31371257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a:t>12 - Concepts WLAN</a:t>
            </a:r>
          </a:p>
          <a:p>
            <a:pPr rtl="0"/>
            <a:r>
              <a:rPr lang="fr-FR" dirty="0"/>
              <a:t>12.1 - </a:t>
            </a:r>
            <a:r>
              <a:rPr lang="fr-FR" dirty="0" smtClean="0"/>
              <a:t>Présentation de la technologie sans fil</a:t>
            </a:r>
          </a:p>
          <a:p>
            <a:pPr rtl="0"/>
            <a:r>
              <a:rPr lang="fr-FR" dirty="0" smtClean="0"/>
              <a:t>12.1.3 </a:t>
            </a:r>
            <a:r>
              <a:rPr lang="fr-FR" dirty="0"/>
              <a:t>–Technologies sans fil (suite)</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22505952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Concepts WLAN</a:t>
            </a:r>
          </a:p>
          <a:p>
            <a:pPr rtl="0"/>
            <a:r>
              <a:rPr lang="fr-FR"/>
              <a:t>12.1 - Introduction au sans fil</a:t>
            </a:r>
          </a:p>
          <a:p>
            <a:pPr rtl="0"/>
            <a:r>
              <a:rPr lang="fr-FR"/>
              <a:t>12.1.4 - Norme 802.11</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19032507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a:t>12 </a:t>
            </a:r>
            <a:r>
              <a:rPr lang="fr-FR" dirty="0" smtClean="0"/>
              <a:t>– Les</a:t>
            </a:r>
            <a:r>
              <a:rPr lang="fr-FR" baseline="0" dirty="0" smtClean="0"/>
              <a:t> Conceptions </a:t>
            </a:r>
            <a:r>
              <a:rPr lang="fr-FR" dirty="0" smtClean="0"/>
              <a:t> </a:t>
            </a:r>
            <a:r>
              <a:rPr lang="fr-FR" dirty="0"/>
              <a:t>WLAN</a:t>
            </a:r>
          </a:p>
          <a:p>
            <a:pPr rtl="0"/>
            <a:r>
              <a:rPr lang="fr-FR" dirty="0"/>
              <a:t>12.1 - </a:t>
            </a:r>
            <a:r>
              <a:rPr lang="fr-FR" dirty="0" smtClean="0"/>
              <a:t>Présentation de la technologie sans fil</a:t>
            </a:r>
          </a:p>
          <a:p>
            <a:pPr rtl="0"/>
            <a:r>
              <a:rPr lang="fr-FR" dirty="0" smtClean="0"/>
              <a:t>12.1.5 </a:t>
            </a:r>
            <a:r>
              <a:rPr lang="fr-FR" dirty="0"/>
              <a:t>–Radiofréquence</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42502839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a:t>12 </a:t>
            </a:r>
            <a:r>
              <a:rPr lang="fr-FR" dirty="0" smtClean="0"/>
              <a:t>– Les Conceptions de WLAN</a:t>
            </a:r>
            <a:endParaRPr lang="fr-FR" dirty="0"/>
          </a:p>
          <a:p>
            <a:pPr rtl="0"/>
            <a:r>
              <a:rPr lang="fr-FR" dirty="0"/>
              <a:t>12.1 - </a:t>
            </a:r>
            <a:r>
              <a:rPr lang="fr-FR" dirty="0" smtClean="0"/>
              <a:t>Présentation de la technologie sans fil</a:t>
            </a:r>
          </a:p>
          <a:p>
            <a:pPr rtl="0"/>
            <a:r>
              <a:rPr lang="fr-FR" dirty="0" smtClean="0"/>
              <a:t>12.1.6 </a:t>
            </a:r>
            <a:r>
              <a:rPr lang="fr-FR" dirty="0"/>
              <a:t>- Organismes de normalisation sans fil</a:t>
            </a:r>
          </a:p>
          <a:p>
            <a:pPr rtl="0"/>
            <a:r>
              <a:rPr lang="fr-FR" dirty="0"/>
              <a:t>12.1.7 - Vérifiez votre compréhension - Introduction au sans fil</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2395844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12.2 </a:t>
            </a:r>
            <a:r>
              <a:rPr lang="fr-FR" dirty="0"/>
              <a:t>– Composants WLAN</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12.2 </a:t>
            </a:r>
            <a:r>
              <a:rPr lang="fr-FR" dirty="0"/>
              <a:t>–Composants WLAN</a:t>
            </a:r>
          </a:p>
          <a:p>
            <a:pPr rtl="0"/>
            <a:r>
              <a:rPr lang="fr-FR" dirty="0"/>
              <a:t>12.2.1 – Vidéo - Composants WLAN</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25521254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12.2 </a:t>
            </a:r>
            <a:r>
              <a:rPr lang="fr-FR" dirty="0"/>
              <a:t>– Composants WLAN</a:t>
            </a:r>
          </a:p>
          <a:p>
            <a:pPr rtl="0"/>
            <a:r>
              <a:rPr lang="fr-FR" dirty="0"/>
              <a:t>12.2.2 – Cartes réseau sans fil (</a:t>
            </a:r>
            <a:r>
              <a:rPr lang="fr-FR" dirty="0" err="1"/>
              <a:t>NICs</a:t>
            </a:r>
            <a:r>
              <a:rPr lang="fr-FR" dirty="0"/>
              <a:t>)</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9113707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Concepts WLAN</a:t>
            </a:r>
          </a:p>
          <a:p>
            <a:pPr rtl="0"/>
            <a:r>
              <a:rPr lang="fr-FR"/>
              <a:t>12.2 – Composants WLAN</a:t>
            </a:r>
          </a:p>
          <a:p>
            <a:pPr rtl="0"/>
            <a:r>
              <a:rPr lang="fr-FR"/>
              <a:t>12.2.3 – Routeur domestique sans fil</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21928293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12.2 </a:t>
            </a:r>
            <a:r>
              <a:rPr lang="fr-FR" dirty="0"/>
              <a:t>– Composants WLAN</a:t>
            </a:r>
          </a:p>
          <a:p>
            <a:pPr rtl="0"/>
            <a:r>
              <a:rPr lang="fr-FR" dirty="0"/>
              <a:t>12.2.4 – Point d'accès sans fil</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6603128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12.2 </a:t>
            </a:r>
            <a:r>
              <a:rPr lang="fr-FR" dirty="0"/>
              <a:t>– Composants WLAN</a:t>
            </a:r>
          </a:p>
          <a:p>
            <a:pPr rtl="0"/>
            <a:r>
              <a:rPr lang="fr-FR" dirty="0"/>
              <a:t>12.2.5 – Catégories AP</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36943519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12.2 </a:t>
            </a:r>
            <a:r>
              <a:rPr lang="fr-FR" dirty="0"/>
              <a:t>– Composants WLAN</a:t>
            </a:r>
          </a:p>
          <a:p>
            <a:pPr rtl="0"/>
            <a:r>
              <a:rPr lang="fr-FR" dirty="0"/>
              <a:t>12.2.6 – Antennes sans fil</a:t>
            </a:r>
          </a:p>
          <a:p>
            <a:pPr rtl="0"/>
            <a:r>
              <a:rPr lang="fr-FR" dirty="0"/>
              <a:t>12.2.7 – Vérifiez votre compréhension - Composants WLAN</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4140793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12.3 </a:t>
            </a:r>
            <a:r>
              <a:rPr lang="fr-FR" dirty="0"/>
              <a:t>-  Fonctionnement d'un réseau WLAN</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9777554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12.3 </a:t>
            </a:r>
            <a:r>
              <a:rPr lang="fr-FR" dirty="0"/>
              <a:t>- Fonctionnement d'un réseau WLAN</a:t>
            </a:r>
          </a:p>
          <a:p>
            <a:pPr rtl="0"/>
            <a:r>
              <a:rPr lang="fr-FR" dirty="0"/>
              <a:t>12.3.1 – Vidéo - Fonctionnement du WLAN</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28440815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12.3 </a:t>
            </a:r>
            <a:r>
              <a:rPr lang="fr-FR" dirty="0"/>
              <a:t>- Fonctionnement d'un réseau WLAN</a:t>
            </a:r>
          </a:p>
          <a:p>
            <a:pPr rtl="0"/>
            <a:r>
              <a:rPr lang="fr-FR" dirty="0"/>
              <a:t>12.3.2 – Modes de topologie sans fil 802.11</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41670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12.3 </a:t>
            </a:r>
            <a:r>
              <a:rPr lang="fr-FR" dirty="0"/>
              <a:t>- Fonctionnement d'un réseau WLAN</a:t>
            </a:r>
          </a:p>
          <a:p>
            <a:pPr rtl="0"/>
            <a:r>
              <a:rPr lang="fr-FR" dirty="0"/>
              <a:t>12.3.3 – BSS et ESS</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39629622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12.3 </a:t>
            </a:r>
            <a:r>
              <a:rPr lang="fr-FR" dirty="0"/>
              <a:t>- Fonctionnement d'un réseau WLAN</a:t>
            </a:r>
          </a:p>
          <a:p>
            <a:pPr rtl="0"/>
            <a:r>
              <a:rPr lang="fr-FR" dirty="0"/>
              <a:t>12.3.4 – Structure de trame 802.11</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21209892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12.3 </a:t>
            </a:r>
            <a:r>
              <a:rPr lang="fr-FR" dirty="0"/>
              <a:t>- Fonctionnement d'un réseau WLAN</a:t>
            </a:r>
          </a:p>
          <a:p>
            <a:pPr rtl="0"/>
            <a:r>
              <a:rPr lang="fr-FR" dirty="0"/>
              <a:t>12.3.5 – CSMA/CA</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21019468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12.3 </a:t>
            </a:r>
            <a:r>
              <a:rPr lang="fr-FR" dirty="0"/>
              <a:t>- Fonctionnement d'un réseau WLAN</a:t>
            </a:r>
          </a:p>
          <a:p>
            <a:pPr rtl="0"/>
            <a:r>
              <a:rPr lang="fr-FR" dirty="0"/>
              <a:t>12.3.6 – Client sans fil et AP Association</a:t>
            </a:r>
          </a:p>
        </p:txBody>
      </p:sp>
      <p:sp>
        <p:nvSpPr>
          <p:cNvPr id="4" name="Slide Number Placeholder 3"/>
          <p:cNvSpPr>
            <a:spLocks noGrp="1"/>
          </p:cNvSpPr>
          <p:nvPr>
            <p:ph type="sldNum" sz="quarter" idx="5"/>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40800711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12.3 </a:t>
            </a:r>
            <a:r>
              <a:rPr lang="fr-FR" dirty="0"/>
              <a:t>- Fonctionnement d'un réseau WLAN</a:t>
            </a:r>
          </a:p>
          <a:p>
            <a:pPr rtl="0"/>
            <a:r>
              <a:rPr lang="fr-FR" dirty="0"/>
              <a:t>12.3.6 – Client sans fil et Association des point d'accès (suite)</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40641645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12.3 </a:t>
            </a:r>
            <a:r>
              <a:rPr lang="fr-FR" dirty="0"/>
              <a:t>- Fonctionnement d'un réseau WLAN</a:t>
            </a:r>
          </a:p>
          <a:p>
            <a:pPr rtl="0"/>
            <a:r>
              <a:rPr lang="fr-FR" dirty="0"/>
              <a:t>12.3.7 – Mode de découverte passif et actif</a:t>
            </a:r>
          </a:p>
          <a:p>
            <a:pPr rtl="0"/>
            <a:r>
              <a:rPr lang="fr-FR" dirty="0"/>
              <a:t>12.3.8 – Vérifiez votre compréhension - Fonctionnement du WLAN</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6859790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12.4 </a:t>
            </a:r>
            <a:r>
              <a:rPr lang="fr-FR" dirty="0"/>
              <a:t>– Fonctionnement du protocole CAPWAP</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12.4 </a:t>
            </a:r>
            <a:r>
              <a:rPr lang="fr-FR" dirty="0"/>
              <a:t>– Fonctionnement du protocole CAPWAP</a:t>
            </a:r>
          </a:p>
          <a:p>
            <a:pPr rtl="0"/>
            <a:r>
              <a:rPr lang="fr-FR" dirty="0"/>
              <a:t>12.4.1 – Vidéo - CAPWAP</a:t>
            </a:r>
          </a:p>
        </p:txBody>
      </p:sp>
      <p:sp>
        <p:nvSpPr>
          <p:cNvPr id="4" name="Slide Number Placeholder 3"/>
          <p:cNvSpPr>
            <a:spLocks noGrp="1"/>
          </p:cNvSpPr>
          <p:nvPr>
            <p:ph type="sldNum" sz="quarter" idx="5"/>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668505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12.4 </a:t>
            </a:r>
            <a:r>
              <a:rPr lang="fr-FR" dirty="0"/>
              <a:t>– Fonctionnement du protocole CAPWAP</a:t>
            </a:r>
          </a:p>
          <a:p>
            <a:pPr rtl="0"/>
            <a:r>
              <a:rPr lang="fr-FR" dirty="0"/>
              <a:t>12.4.2 – Introduction au CAPWAP</a:t>
            </a:r>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30596388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12.4 </a:t>
            </a:r>
            <a:r>
              <a:rPr lang="fr-FR" dirty="0"/>
              <a:t>– Fonctionnement du protocole CAPWAP</a:t>
            </a:r>
          </a:p>
          <a:p>
            <a:pPr rtl="0"/>
            <a:r>
              <a:rPr lang="fr-FR" dirty="0"/>
              <a:t>12.4.3 – Architecture MAC divisée</a:t>
            </a:r>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42754417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12.4 </a:t>
            </a:r>
            <a:r>
              <a:rPr lang="fr-FR" dirty="0"/>
              <a:t>– Fonctionnement du protocole CAPWAP</a:t>
            </a:r>
          </a:p>
          <a:p>
            <a:pPr rtl="0"/>
            <a:r>
              <a:rPr lang="fr-FR" dirty="0"/>
              <a:t>12.4.4 – Le chiffrement DTLS</a:t>
            </a:r>
          </a:p>
        </p:txBody>
      </p:sp>
      <p:sp>
        <p:nvSpPr>
          <p:cNvPr id="4" name="Slide Number Placeholder 3"/>
          <p:cNvSpPr>
            <a:spLocks noGrp="1"/>
          </p:cNvSpPr>
          <p:nvPr>
            <p:ph type="sldNum" sz="quarter" idx="5"/>
          </p:nvPr>
        </p:nvSpPr>
        <p:spPr/>
        <p:txBody>
          <a:bodyPr/>
          <a:lstStyle/>
          <a:p>
            <a:pPr rtl="0"/>
            <a:fld id="{5641018C-6CAF-B84E-B92C-ECB119457FBA}" type="slidenum">
              <a:rPr/>
              <a:t>42</a:t>
            </a:fld>
            <a:endParaRPr/>
          </a:p>
        </p:txBody>
      </p:sp>
    </p:spTree>
    <p:extLst>
      <p:ext uri="{BB962C8B-B14F-4D97-AF65-F5344CB8AC3E}">
        <p14:creationId xmlns:p14="http://schemas.microsoft.com/office/powerpoint/2010/main" val="6039607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12.4 </a:t>
            </a:r>
            <a:r>
              <a:rPr lang="fr-FR" dirty="0"/>
              <a:t>– Fonctionnement du protocole CAPWAP</a:t>
            </a:r>
          </a:p>
          <a:p>
            <a:pPr rtl="0"/>
            <a:r>
              <a:rPr lang="fr-FR" dirty="0"/>
              <a:t>12.4.5 – Points d'accès Flex </a:t>
            </a:r>
            <a:r>
              <a:rPr lang="fr-FR" dirty="0" err="1"/>
              <a:t>Connect</a:t>
            </a:r>
            <a:endParaRPr lang="fr-FR" dirty="0"/>
          </a:p>
          <a:p>
            <a:pPr rtl="0"/>
            <a:r>
              <a:rPr lang="fr-FR" dirty="0"/>
              <a:t>12.4.6 – Vérifiez votre compréhension - Fonctionnement CAPWAP</a:t>
            </a:r>
          </a:p>
        </p:txBody>
      </p:sp>
      <p:sp>
        <p:nvSpPr>
          <p:cNvPr id="4" name="Slide Number Placeholder 3"/>
          <p:cNvSpPr>
            <a:spLocks noGrp="1"/>
          </p:cNvSpPr>
          <p:nvPr>
            <p:ph type="sldNum" sz="quarter" idx="5"/>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362532358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12.5 </a:t>
            </a:r>
            <a:r>
              <a:rPr lang="fr-FR" dirty="0"/>
              <a:t>- Gestion des canaux</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44</a:t>
            </a:fld>
            <a:endParaRPr/>
          </a:p>
        </p:txBody>
      </p:sp>
    </p:spTree>
    <p:extLst>
      <p:ext uri="{BB962C8B-B14F-4D97-AF65-F5344CB8AC3E}">
        <p14:creationId xmlns:p14="http://schemas.microsoft.com/office/powerpoint/2010/main" val="88795270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12.5 </a:t>
            </a:r>
            <a:r>
              <a:rPr lang="fr-FR" dirty="0"/>
              <a:t>- Gestion des canaux</a:t>
            </a:r>
          </a:p>
          <a:p>
            <a:pPr rtl="0"/>
            <a:r>
              <a:rPr lang="fr-FR" dirty="0"/>
              <a:t>12.5.1 – Saturation du canal de fréquence</a:t>
            </a:r>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331680478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12.5 </a:t>
            </a:r>
            <a:r>
              <a:rPr lang="fr-FR" dirty="0"/>
              <a:t>- Gestion des canaux</a:t>
            </a:r>
          </a:p>
          <a:p>
            <a:pPr rtl="0"/>
            <a:r>
              <a:rPr lang="fr-FR" dirty="0"/>
              <a:t>12.5.2 – Sélection des canaux</a:t>
            </a:r>
          </a:p>
        </p:txBody>
      </p:sp>
      <p:sp>
        <p:nvSpPr>
          <p:cNvPr id="4" name="Slide Number Placeholder 3"/>
          <p:cNvSpPr>
            <a:spLocks noGrp="1"/>
          </p:cNvSpPr>
          <p:nvPr>
            <p:ph type="sldNum" sz="quarter" idx="5"/>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314410246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12.5 </a:t>
            </a:r>
            <a:r>
              <a:rPr lang="fr-FR" dirty="0"/>
              <a:t>- Gestion des canaux</a:t>
            </a:r>
          </a:p>
          <a:p>
            <a:pPr rtl="0"/>
            <a:r>
              <a:rPr lang="fr-FR" dirty="0"/>
              <a:t>12.5.2 – Sélection des canaux (suite)</a:t>
            </a:r>
          </a:p>
        </p:txBody>
      </p:sp>
      <p:sp>
        <p:nvSpPr>
          <p:cNvPr id="4" name="Slide Number Placeholder 3"/>
          <p:cNvSpPr>
            <a:spLocks noGrp="1"/>
          </p:cNvSpPr>
          <p:nvPr>
            <p:ph type="sldNum" sz="quarter" idx="5"/>
          </p:nvPr>
        </p:nvSpPr>
        <p:spPr/>
        <p:txBody>
          <a:bodyPr/>
          <a:lstStyle/>
          <a:p>
            <a:pPr rtl="0"/>
            <a:fld id="{5641018C-6CAF-B84E-B92C-ECB119457FBA}" type="slidenum">
              <a:rPr/>
              <a:t>47</a:t>
            </a:fld>
            <a:endParaRPr/>
          </a:p>
        </p:txBody>
      </p:sp>
    </p:spTree>
    <p:extLst>
      <p:ext uri="{BB962C8B-B14F-4D97-AF65-F5344CB8AC3E}">
        <p14:creationId xmlns:p14="http://schemas.microsoft.com/office/powerpoint/2010/main" val="113199012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12.5 </a:t>
            </a:r>
            <a:r>
              <a:rPr lang="fr-FR" dirty="0"/>
              <a:t>- Gestion des canaux</a:t>
            </a:r>
          </a:p>
          <a:p>
            <a:pPr rtl="0"/>
            <a:r>
              <a:rPr lang="fr-FR" dirty="0"/>
              <a:t>12.5.3 – Planifier un déploiement WLAN</a:t>
            </a:r>
          </a:p>
          <a:p>
            <a:pPr rtl="0"/>
            <a:r>
              <a:rPr lang="fr-FR" dirty="0"/>
              <a:t>12.5.4 – Vérifiez votre compréhension - Gestion des canaux</a:t>
            </a:r>
          </a:p>
        </p:txBody>
      </p:sp>
      <p:sp>
        <p:nvSpPr>
          <p:cNvPr id="4" name="Slide Number Placeholder 3"/>
          <p:cNvSpPr>
            <a:spLocks noGrp="1"/>
          </p:cNvSpPr>
          <p:nvPr>
            <p:ph type="sldNum" sz="quarter" idx="5"/>
          </p:nvPr>
        </p:nvSpPr>
        <p:spPr/>
        <p:txBody>
          <a:bodyPr/>
          <a:lstStyle/>
          <a:p>
            <a:pPr rtl="0"/>
            <a:fld id="{5641018C-6CAF-B84E-B92C-ECB119457FBA}" type="slidenum">
              <a:rPr/>
              <a:t>48</a:t>
            </a:fld>
            <a:endParaRPr/>
          </a:p>
        </p:txBody>
      </p:sp>
    </p:spTree>
    <p:extLst>
      <p:ext uri="{BB962C8B-B14F-4D97-AF65-F5344CB8AC3E}">
        <p14:creationId xmlns:p14="http://schemas.microsoft.com/office/powerpoint/2010/main" val="299903173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12.6 </a:t>
            </a:r>
            <a:r>
              <a:rPr lang="fr-FR" dirty="0"/>
              <a:t>– Menaces visant le réseau WLAN</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49</a:t>
            </a:fld>
            <a:endParaRPr/>
          </a:p>
        </p:txBody>
      </p:sp>
    </p:spTree>
    <p:extLst>
      <p:ext uri="{BB962C8B-B14F-4D97-AF65-F5344CB8AC3E}">
        <p14:creationId xmlns:p14="http://schemas.microsoft.com/office/powerpoint/2010/main" val="48748049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12.6 </a:t>
            </a:r>
            <a:r>
              <a:rPr lang="fr-FR" dirty="0"/>
              <a:t>– Menaces visant le réseau WLAN</a:t>
            </a:r>
          </a:p>
          <a:p>
            <a:pPr rtl="0"/>
            <a:r>
              <a:rPr lang="fr-FR" dirty="0"/>
              <a:t>12.6.1 – Vidéo - Menaces WLAN</a:t>
            </a:r>
          </a:p>
        </p:txBody>
      </p:sp>
      <p:sp>
        <p:nvSpPr>
          <p:cNvPr id="4" name="Slide Number Placeholder 3"/>
          <p:cNvSpPr>
            <a:spLocks noGrp="1"/>
          </p:cNvSpPr>
          <p:nvPr>
            <p:ph type="sldNum" sz="quarter" idx="5"/>
          </p:nvPr>
        </p:nvSpPr>
        <p:spPr/>
        <p:txBody>
          <a:bodyPr/>
          <a:lstStyle/>
          <a:p>
            <a:pPr rtl="0"/>
            <a:fld id="{5641018C-6CAF-B84E-B92C-ECB119457FBA}" type="slidenum">
              <a:rPr/>
              <a:t>50</a:t>
            </a:fld>
            <a:endParaRPr/>
          </a:p>
        </p:txBody>
      </p:sp>
    </p:spTree>
    <p:extLst>
      <p:ext uri="{BB962C8B-B14F-4D97-AF65-F5344CB8AC3E}">
        <p14:creationId xmlns:p14="http://schemas.microsoft.com/office/powerpoint/2010/main" val="427190795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12.6 </a:t>
            </a:r>
            <a:r>
              <a:rPr lang="fr-FR" dirty="0"/>
              <a:t>– Menaces visant le réseau WLAN</a:t>
            </a:r>
          </a:p>
          <a:p>
            <a:pPr rtl="0"/>
            <a:r>
              <a:rPr lang="fr-FR" dirty="0"/>
              <a:t>12.6.2 – Présentation de la sécurité sans fil</a:t>
            </a:r>
          </a:p>
        </p:txBody>
      </p:sp>
      <p:sp>
        <p:nvSpPr>
          <p:cNvPr id="4" name="Slide Number Placeholder 3"/>
          <p:cNvSpPr>
            <a:spLocks noGrp="1"/>
          </p:cNvSpPr>
          <p:nvPr>
            <p:ph type="sldNum" sz="quarter" idx="5"/>
          </p:nvPr>
        </p:nvSpPr>
        <p:spPr/>
        <p:txBody>
          <a:bodyPr/>
          <a:lstStyle/>
          <a:p>
            <a:pPr rtl="0"/>
            <a:fld id="{5641018C-6CAF-B84E-B92C-ECB119457FBA}" type="slidenum">
              <a:rPr/>
              <a:t>51</a:t>
            </a:fld>
            <a:endParaRPr/>
          </a:p>
        </p:txBody>
      </p:sp>
    </p:spTree>
    <p:extLst>
      <p:ext uri="{BB962C8B-B14F-4D97-AF65-F5344CB8AC3E}">
        <p14:creationId xmlns:p14="http://schemas.microsoft.com/office/powerpoint/2010/main" val="3044687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7</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0214492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12.6 </a:t>
            </a:r>
            <a:r>
              <a:rPr lang="fr-FR" dirty="0"/>
              <a:t>– Menaces visant le réseau WLAN</a:t>
            </a:r>
          </a:p>
          <a:p>
            <a:pPr rtl="0"/>
            <a:r>
              <a:rPr lang="fr-FR" dirty="0"/>
              <a:t>12.6.3 – Attaques </a:t>
            </a:r>
            <a:r>
              <a:rPr lang="fr-FR" dirty="0" err="1"/>
              <a:t>DoS</a:t>
            </a:r>
            <a:endParaRPr lang="fr-FR" dirty="0"/>
          </a:p>
        </p:txBody>
      </p:sp>
      <p:sp>
        <p:nvSpPr>
          <p:cNvPr id="4" name="Slide Number Placeholder 3"/>
          <p:cNvSpPr>
            <a:spLocks noGrp="1"/>
          </p:cNvSpPr>
          <p:nvPr>
            <p:ph type="sldNum" sz="quarter" idx="5"/>
          </p:nvPr>
        </p:nvSpPr>
        <p:spPr/>
        <p:txBody>
          <a:bodyPr/>
          <a:lstStyle/>
          <a:p>
            <a:pPr rtl="0"/>
            <a:fld id="{5641018C-6CAF-B84E-B92C-ECB119457FBA}" type="slidenum">
              <a:rPr/>
              <a:t>52</a:t>
            </a:fld>
            <a:endParaRPr/>
          </a:p>
        </p:txBody>
      </p:sp>
    </p:spTree>
    <p:extLst>
      <p:ext uri="{BB962C8B-B14F-4D97-AF65-F5344CB8AC3E}">
        <p14:creationId xmlns:p14="http://schemas.microsoft.com/office/powerpoint/2010/main" val="20980317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12.6 </a:t>
            </a:r>
            <a:r>
              <a:rPr lang="fr-FR" dirty="0"/>
              <a:t>– Menaces visant le réseau WLAN</a:t>
            </a:r>
          </a:p>
          <a:p>
            <a:pPr rtl="0"/>
            <a:r>
              <a:rPr lang="fr-FR" dirty="0"/>
              <a:t>Un point d'accès au réseau personnel pourrait également être utilisé comme point d'accès non autorisé. Points d'accès non autorisés</a:t>
            </a:r>
          </a:p>
        </p:txBody>
      </p:sp>
      <p:sp>
        <p:nvSpPr>
          <p:cNvPr id="4" name="Slide Number Placeholder 3"/>
          <p:cNvSpPr>
            <a:spLocks noGrp="1"/>
          </p:cNvSpPr>
          <p:nvPr>
            <p:ph type="sldNum" sz="quarter" idx="5"/>
          </p:nvPr>
        </p:nvSpPr>
        <p:spPr/>
        <p:txBody>
          <a:bodyPr/>
          <a:lstStyle/>
          <a:p>
            <a:pPr rtl="0"/>
            <a:fld id="{5641018C-6CAF-B84E-B92C-ECB119457FBA}" type="slidenum">
              <a:rPr/>
              <a:t>53</a:t>
            </a:fld>
            <a:endParaRPr/>
          </a:p>
        </p:txBody>
      </p:sp>
    </p:spTree>
    <p:extLst>
      <p:ext uri="{BB962C8B-B14F-4D97-AF65-F5344CB8AC3E}">
        <p14:creationId xmlns:p14="http://schemas.microsoft.com/office/powerpoint/2010/main" val="357976707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12.6 </a:t>
            </a:r>
            <a:r>
              <a:rPr lang="fr-FR" dirty="0"/>
              <a:t>– Menaces visant le réseau WLAN</a:t>
            </a:r>
          </a:p>
          <a:p>
            <a:pPr rtl="0"/>
            <a:r>
              <a:rPr lang="fr-FR" dirty="0"/>
              <a:t>12.6.5 – Attaque de l'homme-au-milieu</a:t>
            </a:r>
          </a:p>
          <a:p>
            <a:pPr rtl="0"/>
            <a:r>
              <a:rPr lang="fr-FR" dirty="0"/>
              <a:t>12.6.6 – Vérifiez votre compréhension - Menaces WLAN</a:t>
            </a:r>
          </a:p>
        </p:txBody>
      </p:sp>
      <p:sp>
        <p:nvSpPr>
          <p:cNvPr id="4" name="Slide Number Placeholder 3"/>
          <p:cNvSpPr>
            <a:spLocks noGrp="1"/>
          </p:cNvSpPr>
          <p:nvPr>
            <p:ph type="sldNum" sz="quarter" idx="5"/>
          </p:nvPr>
        </p:nvSpPr>
        <p:spPr/>
        <p:txBody>
          <a:bodyPr/>
          <a:lstStyle/>
          <a:p>
            <a:pPr rtl="0"/>
            <a:fld id="{5641018C-6CAF-B84E-B92C-ECB119457FBA}" type="slidenum">
              <a:rPr/>
              <a:t>54</a:t>
            </a:fld>
            <a:endParaRPr/>
          </a:p>
        </p:txBody>
      </p:sp>
    </p:spTree>
    <p:extLst>
      <p:ext uri="{BB962C8B-B14F-4D97-AF65-F5344CB8AC3E}">
        <p14:creationId xmlns:p14="http://schemas.microsoft.com/office/powerpoint/2010/main" val="411847363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12.7 </a:t>
            </a:r>
            <a:r>
              <a:rPr lang="fr-FR" dirty="0"/>
              <a:t>- WLAN sécurisés</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55</a:t>
            </a:fld>
            <a:endParaRPr/>
          </a:p>
        </p:txBody>
      </p:sp>
    </p:spTree>
    <p:extLst>
      <p:ext uri="{BB962C8B-B14F-4D97-AF65-F5344CB8AC3E}">
        <p14:creationId xmlns:p14="http://schemas.microsoft.com/office/powerpoint/2010/main" val="376386019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12.7 </a:t>
            </a:r>
            <a:r>
              <a:rPr lang="fr-FR" dirty="0"/>
              <a:t>- WLAN sécurisés</a:t>
            </a:r>
          </a:p>
          <a:p>
            <a:pPr rtl="0"/>
            <a:r>
              <a:rPr lang="fr-FR" dirty="0"/>
              <a:t>12.7.1 – Vidéo - WLAN sécurisés</a:t>
            </a:r>
          </a:p>
        </p:txBody>
      </p:sp>
      <p:sp>
        <p:nvSpPr>
          <p:cNvPr id="4" name="Slide Number Placeholder 3"/>
          <p:cNvSpPr>
            <a:spLocks noGrp="1"/>
          </p:cNvSpPr>
          <p:nvPr>
            <p:ph type="sldNum" sz="quarter" idx="5"/>
          </p:nvPr>
        </p:nvSpPr>
        <p:spPr/>
        <p:txBody>
          <a:bodyPr/>
          <a:lstStyle/>
          <a:p>
            <a:pPr rtl="0"/>
            <a:fld id="{5641018C-6CAF-B84E-B92C-ECB119457FBA}" type="slidenum">
              <a:rPr/>
              <a:t>56</a:t>
            </a:fld>
            <a:endParaRPr/>
          </a:p>
        </p:txBody>
      </p:sp>
    </p:spTree>
    <p:extLst>
      <p:ext uri="{BB962C8B-B14F-4D97-AF65-F5344CB8AC3E}">
        <p14:creationId xmlns:p14="http://schemas.microsoft.com/office/powerpoint/2010/main" val="347921143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12.7 </a:t>
            </a:r>
            <a:r>
              <a:rPr lang="fr-FR" dirty="0"/>
              <a:t>- WLAN sécurisés</a:t>
            </a:r>
          </a:p>
          <a:p>
            <a:pPr rtl="0"/>
            <a:r>
              <a:rPr lang="fr-FR" dirty="0"/>
              <a:t>12.7.2 – Masquage SSID et filtrage des adresses MAC</a:t>
            </a:r>
          </a:p>
        </p:txBody>
      </p:sp>
      <p:sp>
        <p:nvSpPr>
          <p:cNvPr id="4" name="Slide Number Placeholder 3"/>
          <p:cNvSpPr>
            <a:spLocks noGrp="1"/>
          </p:cNvSpPr>
          <p:nvPr>
            <p:ph type="sldNum" sz="quarter" idx="5"/>
          </p:nvPr>
        </p:nvSpPr>
        <p:spPr/>
        <p:txBody>
          <a:bodyPr/>
          <a:lstStyle/>
          <a:p>
            <a:pPr rtl="0"/>
            <a:fld id="{5641018C-6CAF-B84E-B92C-ECB119457FBA}" type="slidenum">
              <a:rPr/>
              <a:t>57</a:t>
            </a:fld>
            <a:endParaRPr/>
          </a:p>
        </p:txBody>
      </p:sp>
    </p:spTree>
    <p:extLst>
      <p:ext uri="{BB962C8B-B14F-4D97-AF65-F5344CB8AC3E}">
        <p14:creationId xmlns:p14="http://schemas.microsoft.com/office/powerpoint/2010/main" val="122968522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12.7 </a:t>
            </a:r>
            <a:r>
              <a:rPr lang="fr-FR" dirty="0"/>
              <a:t>- WLAN sécurisés</a:t>
            </a:r>
          </a:p>
          <a:p>
            <a:pPr rtl="0"/>
            <a:r>
              <a:rPr lang="fr-FR" dirty="0"/>
              <a:t>12.7.3 – Méthodes d'authentification d'origine 802.11</a:t>
            </a:r>
          </a:p>
        </p:txBody>
      </p:sp>
      <p:sp>
        <p:nvSpPr>
          <p:cNvPr id="4" name="Slide Number Placeholder 3"/>
          <p:cNvSpPr>
            <a:spLocks noGrp="1"/>
          </p:cNvSpPr>
          <p:nvPr>
            <p:ph type="sldNum" sz="quarter" idx="5"/>
          </p:nvPr>
        </p:nvSpPr>
        <p:spPr/>
        <p:txBody>
          <a:bodyPr/>
          <a:lstStyle/>
          <a:p>
            <a:pPr rtl="0"/>
            <a:fld id="{5641018C-6CAF-B84E-B92C-ECB119457FBA}" type="slidenum">
              <a:rPr/>
              <a:t>58</a:t>
            </a:fld>
            <a:endParaRPr/>
          </a:p>
        </p:txBody>
      </p:sp>
    </p:spTree>
    <p:extLst>
      <p:ext uri="{BB962C8B-B14F-4D97-AF65-F5344CB8AC3E}">
        <p14:creationId xmlns:p14="http://schemas.microsoft.com/office/powerpoint/2010/main" val="174246951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12.7 </a:t>
            </a:r>
            <a:r>
              <a:rPr lang="fr-FR" dirty="0"/>
              <a:t>- WLAN sécurisés</a:t>
            </a:r>
          </a:p>
          <a:p>
            <a:pPr rtl="0"/>
            <a:r>
              <a:rPr lang="fr-FR" dirty="0"/>
              <a:t>12.7.4 – Méthodes d'authentification par clé partagée</a:t>
            </a:r>
          </a:p>
        </p:txBody>
      </p:sp>
      <p:sp>
        <p:nvSpPr>
          <p:cNvPr id="4" name="Slide Number Placeholder 3"/>
          <p:cNvSpPr>
            <a:spLocks noGrp="1"/>
          </p:cNvSpPr>
          <p:nvPr>
            <p:ph type="sldNum" sz="quarter" idx="5"/>
          </p:nvPr>
        </p:nvSpPr>
        <p:spPr/>
        <p:txBody>
          <a:bodyPr/>
          <a:lstStyle/>
          <a:p>
            <a:pPr rtl="0"/>
            <a:fld id="{5641018C-6CAF-B84E-B92C-ECB119457FBA}" type="slidenum">
              <a:rPr/>
              <a:t>59</a:t>
            </a:fld>
            <a:endParaRPr/>
          </a:p>
        </p:txBody>
      </p:sp>
    </p:spTree>
    <p:extLst>
      <p:ext uri="{BB962C8B-B14F-4D97-AF65-F5344CB8AC3E}">
        <p14:creationId xmlns:p14="http://schemas.microsoft.com/office/powerpoint/2010/main" val="387685368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12.7 </a:t>
            </a:r>
            <a:r>
              <a:rPr lang="fr-FR" dirty="0"/>
              <a:t>- WLAN sécurisés</a:t>
            </a:r>
          </a:p>
          <a:p>
            <a:pPr rtl="0"/>
            <a:r>
              <a:rPr lang="fr-FR" dirty="0"/>
              <a:t>12.7.5 - Authentification d'un utilisateur à domicile</a:t>
            </a:r>
          </a:p>
        </p:txBody>
      </p:sp>
      <p:sp>
        <p:nvSpPr>
          <p:cNvPr id="4" name="Slide Number Placeholder 3"/>
          <p:cNvSpPr>
            <a:spLocks noGrp="1"/>
          </p:cNvSpPr>
          <p:nvPr>
            <p:ph type="sldNum" sz="quarter" idx="5"/>
          </p:nvPr>
        </p:nvSpPr>
        <p:spPr/>
        <p:txBody>
          <a:bodyPr/>
          <a:lstStyle/>
          <a:p>
            <a:pPr rtl="0"/>
            <a:fld id="{5641018C-6CAF-B84E-B92C-ECB119457FBA}" type="slidenum">
              <a:rPr/>
              <a:t>60</a:t>
            </a:fld>
            <a:endParaRPr/>
          </a:p>
        </p:txBody>
      </p:sp>
    </p:spTree>
    <p:extLst>
      <p:ext uri="{BB962C8B-B14F-4D97-AF65-F5344CB8AC3E}">
        <p14:creationId xmlns:p14="http://schemas.microsoft.com/office/powerpoint/2010/main" val="251213042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12.7 </a:t>
            </a:r>
            <a:r>
              <a:rPr lang="fr-FR" dirty="0"/>
              <a:t>- WLAN sécurisés</a:t>
            </a:r>
          </a:p>
          <a:p>
            <a:pPr rtl="0"/>
            <a:r>
              <a:rPr lang="fr-FR" dirty="0"/>
              <a:t>12.7.6 – Méthodes de chiffrement</a:t>
            </a:r>
          </a:p>
        </p:txBody>
      </p:sp>
      <p:sp>
        <p:nvSpPr>
          <p:cNvPr id="4" name="Slide Number Placeholder 3"/>
          <p:cNvSpPr>
            <a:spLocks noGrp="1"/>
          </p:cNvSpPr>
          <p:nvPr>
            <p:ph type="sldNum" sz="quarter" idx="5"/>
          </p:nvPr>
        </p:nvSpPr>
        <p:spPr/>
        <p:txBody>
          <a:bodyPr/>
          <a:lstStyle/>
          <a:p>
            <a:pPr rtl="0"/>
            <a:fld id="{5641018C-6CAF-B84E-B92C-ECB119457FBA}" type="slidenum">
              <a:rPr/>
              <a:t>61</a:t>
            </a:fld>
            <a:endParaRPr/>
          </a:p>
        </p:txBody>
      </p:sp>
    </p:spTree>
    <p:extLst>
      <p:ext uri="{BB962C8B-B14F-4D97-AF65-F5344CB8AC3E}">
        <p14:creationId xmlns:p14="http://schemas.microsoft.com/office/powerpoint/2010/main" val="3107691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12.7 </a:t>
            </a:r>
            <a:r>
              <a:rPr lang="fr-FR" dirty="0"/>
              <a:t>- WLAN sécurisés</a:t>
            </a:r>
          </a:p>
          <a:p>
            <a:pPr rtl="0"/>
            <a:r>
              <a:rPr lang="fr-FR" dirty="0"/>
              <a:t>12.7.7 – Authentification dans l'entreprise</a:t>
            </a:r>
          </a:p>
        </p:txBody>
      </p:sp>
      <p:sp>
        <p:nvSpPr>
          <p:cNvPr id="4" name="Slide Number Placeholder 3"/>
          <p:cNvSpPr>
            <a:spLocks noGrp="1"/>
          </p:cNvSpPr>
          <p:nvPr>
            <p:ph type="sldNum" sz="quarter" idx="5"/>
          </p:nvPr>
        </p:nvSpPr>
        <p:spPr/>
        <p:txBody>
          <a:bodyPr/>
          <a:lstStyle/>
          <a:p>
            <a:pPr rtl="0"/>
            <a:fld id="{5641018C-6CAF-B84E-B92C-ECB119457FBA}" type="slidenum">
              <a:rPr/>
              <a:t>62</a:t>
            </a:fld>
            <a:endParaRPr/>
          </a:p>
        </p:txBody>
      </p:sp>
    </p:spTree>
    <p:extLst>
      <p:ext uri="{BB962C8B-B14F-4D97-AF65-F5344CB8AC3E}">
        <p14:creationId xmlns:p14="http://schemas.microsoft.com/office/powerpoint/2010/main" val="375469154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12.7 </a:t>
            </a:r>
            <a:r>
              <a:rPr lang="fr-FR" dirty="0"/>
              <a:t>- WLAN sécurisés</a:t>
            </a:r>
          </a:p>
          <a:p>
            <a:pPr rtl="0"/>
            <a:r>
              <a:rPr lang="fr-FR" dirty="0"/>
              <a:t>12.7.8 – WPA 3</a:t>
            </a:r>
          </a:p>
          <a:p>
            <a:pPr rtl="0"/>
            <a:r>
              <a:rPr lang="fr-FR" dirty="0"/>
              <a:t>12.7.9 – Vérifiez votre compréhension - WLAN sécurisés</a:t>
            </a:r>
          </a:p>
        </p:txBody>
      </p:sp>
      <p:sp>
        <p:nvSpPr>
          <p:cNvPr id="4" name="Slide Number Placeholder 3"/>
          <p:cNvSpPr>
            <a:spLocks noGrp="1"/>
          </p:cNvSpPr>
          <p:nvPr>
            <p:ph type="sldNum" sz="quarter" idx="5"/>
          </p:nvPr>
        </p:nvSpPr>
        <p:spPr/>
        <p:txBody>
          <a:bodyPr/>
          <a:lstStyle/>
          <a:p>
            <a:pPr rtl="0"/>
            <a:fld id="{5641018C-6CAF-B84E-B92C-ECB119457FBA}" type="slidenum">
              <a:rPr/>
              <a:t>63</a:t>
            </a:fld>
            <a:endParaRPr/>
          </a:p>
        </p:txBody>
      </p:sp>
    </p:spTree>
    <p:extLst>
      <p:ext uri="{BB962C8B-B14F-4D97-AF65-F5344CB8AC3E}">
        <p14:creationId xmlns:p14="http://schemas.microsoft.com/office/powerpoint/2010/main" val="256963798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dirty="0" smtClean="0"/>
              <a:t>12 – Les Conceptions de WLAN</a:t>
            </a:r>
          </a:p>
          <a:p>
            <a:pPr rtl="0"/>
            <a:r>
              <a:rPr lang="fr-FR" dirty="0" smtClean="0"/>
              <a:t>12.8 </a:t>
            </a:r>
            <a:r>
              <a:rPr lang="fr-FR" dirty="0"/>
              <a:t>–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64</a:t>
            </a:fld>
            <a:endParaRPr/>
          </a:p>
        </p:txBody>
      </p:sp>
    </p:spTree>
    <p:extLst>
      <p:ext uri="{BB962C8B-B14F-4D97-AF65-F5344CB8AC3E}">
        <p14:creationId xmlns:p14="http://schemas.microsoft.com/office/powerpoint/2010/main" val="189226657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65</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dirty="0" smtClean="0"/>
              <a:t>12 – Les Conceptions de WLAN</a:t>
            </a:r>
          </a:p>
          <a:p>
            <a:pPr rtl="0"/>
            <a:r>
              <a:rPr lang="fr-FR" dirty="0" smtClean="0"/>
              <a:t>12.8 </a:t>
            </a:r>
            <a:r>
              <a:rPr lang="fr-FR" dirty="0"/>
              <a:t>– Module pratique et questionnaire</a:t>
            </a:r>
          </a:p>
          <a:p>
            <a:pPr rtl="0"/>
            <a:r>
              <a:rPr lang="fr-FR" dirty="0"/>
              <a:t>12.8.1 – Qu'est-ce que j'ai appris dans ce module?</a:t>
            </a:r>
          </a:p>
          <a:p>
            <a:pPr rtl="0"/>
            <a:r>
              <a:rPr lang="fr-FR" dirty="0"/>
              <a:t>12.8.2 – Module Questionnaire - Concepts WLAN</a:t>
            </a:r>
          </a:p>
        </p:txBody>
      </p:sp>
    </p:spTree>
    <p:extLst>
      <p:ext uri="{BB962C8B-B14F-4D97-AF65-F5344CB8AC3E}">
        <p14:creationId xmlns:p14="http://schemas.microsoft.com/office/powerpoint/2010/main" val="147682419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66</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67</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9</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10</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0782364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11</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7200403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Confidentiel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Confidentiel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 xmlns:c="http://schemas.openxmlformats.org/drawingml/2006/chart" xmlns:c15="http://schemas.microsoft.com/office/drawing/2012/char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7.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jp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19.png"/><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5.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4.xml"/><Relationship Id="rId1" Type="http://schemas.openxmlformats.org/officeDocument/2006/relationships/tags" Target="../tags/tag2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0.xml"/><Relationship Id="rId1" Type="http://schemas.openxmlformats.org/officeDocument/2006/relationships/tags" Target="../tags/tag2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12: Concepts WLAN</a:t>
            </a:r>
          </a:p>
        </p:txBody>
      </p:sp>
      <p:sp>
        <p:nvSpPr>
          <p:cNvPr id="5" name="Text Placeholder 4"/>
          <p:cNvSpPr>
            <a:spLocks noGrp="1"/>
          </p:cNvSpPr>
          <p:nvPr>
            <p:ph type="body" sz="quarter" idx="13"/>
          </p:nvPr>
        </p:nvSpPr>
        <p:spPr>
          <a:xfrm>
            <a:off x="469497" y="3127609"/>
            <a:ext cx="5925246" cy="299001"/>
          </a:xfrm>
        </p:spPr>
        <p:txBody>
          <a:bodyPr/>
          <a:lstStyle/>
          <a:p>
            <a:r>
              <a:rPr lang="fr-FR" dirty="0">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92548" y="3302380"/>
            <a:ext cx="5155218" cy="902174"/>
          </a:xfrm>
        </p:spPr>
        <p:txBody>
          <a:bodyPr/>
          <a:lstStyle/>
          <a:p>
            <a:pPr lvl="0" defTabSz="457200" fontAlgn="auto">
              <a:lnSpc>
                <a:spcPct val="100000"/>
              </a:lnSpc>
              <a:spcBef>
                <a:spcPts val="0"/>
              </a:spcBef>
              <a:spcAft>
                <a:spcPts val="0"/>
              </a:spcAft>
              <a:buClrTx/>
              <a:buSzTx/>
              <a:defRPr/>
            </a:pPr>
            <a:r>
              <a:rPr lang="fr-FR" dirty="0"/>
              <a:t>Notions de base sur la commutation, le routage et le sans fil v7.0 (SRWE) </a:t>
            </a:r>
            <a:br>
              <a:rPr lang="fr-FR" dirty="0"/>
            </a:br>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12: Best Practices (Cont.)</a:t>
            </a:r>
          </a:p>
        </p:txBody>
      </p:sp>
      <p:sp>
        <p:nvSpPr>
          <p:cNvPr id="11266" name="Rectangle 34"/>
          <p:cNvSpPr>
            <a:spLocks noGrp="1" noChangeArrowheads="1"/>
          </p:cNvSpPr>
          <p:nvPr>
            <p:ph idx="1"/>
          </p:nvPr>
        </p:nvSpPr>
        <p:spPr>
          <a:xfrm>
            <a:off x="145357" y="946788"/>
            <a:ext cx="8853286" cy="2981745"/>
          </a:xfrm>
        </p:spPr>
        <p:txBody>
          <a:bodyPr/>
          <a:lstStyle/>
          <a:p>
            <a:pPr marL="0" indent="0" rtl="0" eaLnBrk="1" hangingPunct="1">
              <a:lnSpc>
                <a:spcPct val="85000"/>
              </a:lnSpc>
              <a:spcBef>
                <a:spcPct val="30000"/>
              </a:spcBef>
              <a:buNone/>
            </a:pPr>
            <a:r>
              <a:rPr lang="fr-FR" sz="1400"/>
              <a:t> </a:t>
            </a:r>
            <a:r>
              <a:rPr lang="fr-FR" sz="1600"/>
              <a:t>Topic 12.5</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is a solution for frequency channel saturation?</a:t>
            </a:r>
          </a:p>
          <a:p>
            <a:pPr lvl="2" rtl="0">
              <a:lnSpc>
                <a:spcPct val="85000"/>
              </a:lnSpc>
              <a:spcBef>
                <a:spcPct val="30000"/>
              </a:spcBef>
            </a:pPr>
            <a:r>
              <a:rPr lang="fr-FR" sz="1600"/>
              <a:t>List on the board and discuss considerations when planning the location of APs in a building.</a:t>
            </a:r>
          </a:p>
          <a:p>
            <a:pPr marL="0" indent="0" rtl="0">
              <a:lnSpc>
                <a:spcPct val="85000"/>
              </a:lnSpc>
              <a:spcBef>
                <a:spcPct val="30000"/>
              </a:spcBef>
              <a:buNone/>
            </a:pPr>
            <a:r>
              <a:rPr lang="fr-FR" sz="1600"/>
              <a:t>Topic 12.6</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Discuss the common attacks made against wireless networks.</a:t>
            </a:r>
          </a:p>
          <a:p>
            <a:pPr lvl="2" rtl="0">
              <a:lnSpc>
                <a:spcPct val="85000"/>
              </a:lnSpc>
              <a:spcBef>
                <a:spcPct val="30000"/>
              </a:spcBef>
            </a:pPr>
            <a:r>
              <a:rPr lang="fr-FR" sz="1600"/>
              <a:t>What are some ways to mitigate these attacks?</a:t>
            </a:r>
          </a:p>
          <a:p>
            <a:pPr>
              <a:lnSpc>
                <a:spcPct val="85000"/>
              </a:lnSpc>
              <a:spcBef>
                <a:spcPct val="30000"/>
              </a:spcBef>
            </a:pPr>
            <a:endParaRPr lang="en-US" sz="1400" dirty="0"/>
          </a:p>
          <a:p>
            <a:pPr lvl="1">
              <a:lnSpc>
                <a:spcPct val="85000"/>
              </a:lnSpc>
              <a:spcBef>
                <a:spcPct val="30000"/>
              </a:spcBef>
            </a:pPr>
            <a:endParaRPr lang="en-US" sz="12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3499892337"/>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12: Best Practices (Cont.)</a:t>
            </a:r>
          </a:p>
        </p:txBody>
      </p:sp>
      <p:sp>
        <p:nvSpPr>
          <p:cNvPr id="11266" name="Rectangle 34"/>
          <p:cNvSpPr>
            <a:spLocks noGrp="1" noChangeArrowheads="1"/>
          </p:cNvSpPr>
          <p:nvPr>
            <p:ph idx="1"/>
          </p:nvPr>
        </p:nvSpPr>
        <p:spPr>
          <a:xfrm>
            <a:off x="145357" y="946788"/>
            <a:ext cx="8853286" cy="3540545"/>
          </a:xfrm>
        </p:spPr>
        <p:txBody>
          <a:bodyPr/>
          <a:lstStyle/>
          <a:p>
            <a:pPr marL="0" indent="0" rtl="0" eaLnBrk="1" hangingPunct="1">
              <a:lnSpc>
                <a:spcPct val="85000"/>
              </a:lnSpc>
              <a:spcBef>
                <a:spcPct val="30000"/>
              </a:spcBef>
              <a:buNone/>
            </a:pPr>
            <a:r>
              <a:rPr lang="fr-FR" sz="1400"/>
              <a:t> </a:t>
            </a:r>
            <a:r>
              <a:rPr lang="fr-FR" sz="1600"/>
              <a:t>Topic 12.7</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Discuss the strengths and weaknesses of the various shared key authentication methods.</a:t>
            </a:r>
          </a:p>
          <a:p>
            <a:pPr lvl="2" rtl="0">
              <a:lnSpc>
                <a:spcPct val="85000"/>
              </a:lnSpc>
              <a:spcBef>
                <a:spcPct val="30000"/>
              </a:spcBef>
            </a:pPr>
            <a:r>
              <a:rPr lang="fr-FR" sz="1600"/>
              <a:t>If possible display the wireless security settings on an AP.</a:t>
            </a:r>
          </a:p>
          <a:p>
            <a:pPr>
              <a:lnSpc>
                <a:spcPct val="85000"/>
              </a:lnSpc>
              <a:spcBef>
                <a:spcPct val="30000"/>
              </a:spcBef>
            </a:pPr>
            <a:endParaRPr lang="en-US" sz="1400" dirty="0"/>
          </a:p>
          <a:p>
            <a:pPr lvl="1">
              <a:lnSpc>
                <a:spcPct val="85000"/>
              </a:lnSpc>
              <a:spcBef>
                <a:spcPct val="30000"/>
              </a:spcBef>
            </a:pPr>
            <a:endParaRPr lang="en-US" sz="12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93017539"/>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92978" y="1525025"/>
            <a:ext cx="8021360" cy="1080143"/>
          </a:xfrm>
        </p:spPr>
        <p:txBody>
          <a:bodyPr/>
          <a:lstStyle/>
          <a:p>
            <a:pPr rtl="0"/>
            <a:r>
              <a:rPr lang="fr-FR" dirty="0">
                <a:solidFill>
                  <a:schemeClr val="accent5">
                    <a:lumMod val="40000"/>
                    <a:lumOff val="60000"/>
                  </a:schemeClr>
                </a:solidFill>
              </a:rPr>
              <a:t>Module 12: </a:t>
            </a:r>
            <a:r>
              <a:rPr lang="fr-FR" dirty="0" smtClean="0">
                <a:solidFill>
                  <a:schemeClr val="accent5">
                    <a:lumMod val="40000"/>
                    <a:lumOff val="60000"/>
                  </a:schemeClr>
                </a:solidFill>
              </a:rPr>
              <a:t>Les Conception de WLAN</a:t>
            </a:r>
            <a:endParaRPr lang="fr-FR" dirty="0">
              <a:solidFill>
                <a:schemeClr val="accent5">
                  <a:lumMod val="40000"/>
                  <a:lumOff val="60000"/>
                </a:schemeClr>
              </a:solidFill>
            </a:endParaRPr>
          </a:p>
        </p:txBody>
      </p:sp>
      <p:sp>
        <p:nvSpPr>
          <p:cNvPr id="7" name="Subtitle 6"/>
          <p:cNvSpPr>
            <a:spLocks noGrp="1"/>
          </p:cNvSpPr>
          <p:nvPr>
            <p:ph type="subTitle" idx="1"/>
          </p:nvPr>
        </p:nvSpPr>
        <p:spPr>
          <a:xfrm>
            <a:off x="438760" y="3025754"/>
            <a:ext cx="5470262" cy="902174"/>
          </a:xfrm>
        </p:spPr>
        <p:txBody>
          <a:bodyPr/>
          <a:lstStyle/>
          <a:p>
            <a:pPr lvl="0" defTabSz="457200" fontAlgn="auto">
              <a:lnSpc>
                <a:spcPct val="100000"/>
              </a:lnSpc>
              <a:spcBef>
                <a:spcPts val="0"/>
              </a:spcBef>
              <a:spcAft>
                <a:spcPts val="0"/>
              </a:spcAft>
              <a:buClrTx/>
              <a:buSzTx/>
              <a:defRPr/>
            </a:pPr>
            <a:r>
              <a:rPr lang="fr-FR" dirty="0"/>
              <a:t>Notions de base sur la commutation, le routage et le sans fil v7.0 (SRWE) </a:t>
            </a:r>
            <a:br>
              <a:rPr lang="fr-FR" dirty="0"/>
            </a:br>
            <a:endParaRPr lang="en-US" dirty="0">
              <a:solidFill>
                <a:srgbClr val="CCCCFF"/>
              </a:solidFill>
            </a:endParaRP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238206" y="64204"/>
            <a:ext cx="9144000" cy="757551"/>
          </a:xfrm>
        </p:spPr>
        <p:txBody>
          <a:bodyPr/>
          <a:lstStyle/>
          <a:p>
            <a:pPr rtl="0" eaLnBrk="1" hangingPunct="1"/>
            <a:r>
              <a:rPr lang="fr-FR" dirty="0"/>
              <a:t>Objectifs de ce module</a:t>
            </a:r>
          </a:p>
        </p:txBody>
      </p:sp>
      <p:sp>
        <p:nvSpPr>
          <p:cNvPr id="3" name="Rectangle 1">
            <a:extLst>
              <a:ext uri="{FF2B5EF4-FFF2-40B4-BE49-F238E27FC236}">
                <a16:creationId xmlns="" xmlns:c="http://schemas.openxmlformats.org/drawingml/2006/chart" xmlns:c15="http://schemas.microsoft.com/office/drawing/2012/chart" xmlns:a16="http://schemas.microsoft.com/office/drawing/2014/main" id="{B5758CB9-E7D6-4639-ACDC-3F86DC2D2F72}"/>
              </a:ext>
            </a:extLst>
          </p:cNvPr>
          <p:cNvSpPr>
            <a:spLocks noChangeArrowheads="1"/>
          </p:cNvSpPr>
          <p:nvPr/>
        </p:nvSpPr>
        <p:spPr bwMode="auto">
          <a:xfrm>
            <a:off x="364511" y="821755"/>
            <a:ext cx="8012573"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Titre du module: </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Concepts WLAN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Objectif du module</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 expliquer comment les réseaux locaux sans fil permettent la connectivité réseau.</a:t>
            </a:r>
            <a:r>
              <a:rPr kumimoji="0" lang="fr-FR" sz="12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5" name="Table 4">
            <a:extLst>
              <a:ext uri="{FF2B5EF4-FFF2-40B4-BE49-F238E27FC236}">
                <a16:creationId xmlns="" xmlns:c="http://schemas.openxmlformats.org/drawingml/2006/chart" xmlns:c15="http://schemas.microsoft.com/office/drawing/2012/chart" xmlns:a16="http://schemas.microsoft.com/office/drawing/2014/main" id="{455F2CA0-8AB1-46F5-A42B-3D4DECC8AA64}"/>
              </a:ext>
            </a:extLst>
          </p:cNvPr>
          <p:cNvGraphicFramePr>
            <a:graphicFrameLocks noGrp="1"/>
          </p:cNvGraphicFramePr>
          <p:nvPr>
            <p:extLst>
              <p:ext uri="{D42A27DB-BD31-4B8C-83A1-F6EECF244321}">
                <p14:modId xmlns:p14="http://schemas.microsoft.com/office/powerpoint/2010/main" val="1571638979"/>
              </p:ext>
            </p:extLst>
          </p:nvPr>
        </p:nvGraphicFramePr>
        <p:xfrm>
          <a:off x="642616" y="1929751"/>
          <a:ext cx="7456362" cy="2591262"/>
        </p:xfrm>
        <a:graphic>
          <a:graphicData uri="http://schemas.openxmlformats.org/drawingml/2006/table">
            <a:tbl>
              <a:tblPr firstRow="1" firstCol="1" bandRow="1">
                <a:tableStyleId>{5C22544A-7EE6-4342-B048-85BDC9FD1C3A}</a:tableStyleId>
              </a:tblPr>
              <a:tblGrid>
                <a:gridCol w="2676176">
                  <a:extLst>
                    <a:ext uri="{9D8B030D-6E8A-4147-A177-3AD203B41FA5}">
                      <a16:colId xmlns="" xmlns:c="http://schemas.openxmlformats.org/drawingml/2006/chart" xmlns:c15="http://schemas.microsoft.com/office/drawing/2012/chart" xmlns:a16="http://schemas.microsoft.com/office/drawing/2014/main" val="1523797708"/>
                    </a:ext>
                  </a:extLst>
                </a:gridCol>
                <a:gridCol w="4780186">
                  <a:extLst>
                    <a:ext uri="{9D8B030D-6E8A-4147-A177-3AD203B41FA5}">
                      <a16:colId xmlns="" xmlns:c="http://schemas.openxmlformats.org/drawingml/2006/chart" xmlns:c15="http://schemas.microsoft.com/office/drawing/2012/chart" xmlns:a16="http://schemas.microsoft.com/office/drawing/2014/main" val="2750207184"/>
                    </a:ext>
                  </a:extLst>
                </a:gridCol>
              </a:tblGrid>
              <a:tr h="134479">
                <a:tc>
                  <a:txBody>
                    <a:bodyPr/>
                    <a:lstStyle/>
                    <a:p>
                      <a:pPr marL="0" marR="0" rtl="0">
                        <a:lnSpc>
                          <a:spcPct val="107000"/>
                        </a:lnSpc>
                        <a:spcBef>
                          <a:spcPts val="0"/>
                        </a:spcBef>
                        <a:spcAft>
                          <a:spcPts val="0"/>
                        </a:spcAft>
                      </a:pPr>
                      <a:r>
                        <a:rPr lang="fr-FR" sz="1050" dirty="0">
                          <a:effectLst/>
                        </a:rPr>
                        <a:t>Titre du Rubrique</a:t>
                      </a:r>
                    </a:p>
                  </a:txBody>
                  <a:tcPr marL="68580" marR="68580" marT="0" marB="0"/>
                </a:tc>
                <a:tc>
                  <a:txBody>
                    <a:bodyPr/>
                    <a:lstStyle/>
                    <a:p>
                      <a:pPr marL="0" marR="0" rtl="0">
                        <a:lnSpc>
                          <a:spcPct val="107000"/>
                        </a:lnSpc>
                        <a:spcBef>
                          <a:spcPts val="0"/>
                        </a:spcBef>
                        <a:spcAft>
                          <a:spcPts val="0"/>
                        </a:spcAft>
                      </a:pPr>
                      <a:r>
                        <a:rPr lang="fr-FR" sz="1050">
                          <a:effectLst/>
                        </a:rPr>
                        <a:t>Objectif du rubrique</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1874061904"/>
                  </a:ext>
                </a:extLst>
              </a:tr>
              <a:tr h="333554">
                <a:tc>
                  <a:txBody>
                    <a:bodyPr/>
                    <a:lstStyle/>
                    <a:p>
                      <a:pPr rtl="0" fontAlgn="ctr"/>
                      <a:r>
                        <a:rPr lang="fr-FR" sz="1050" b="1">
                          <a:effectLst/>
                        </a:rPr>
                        <a:t>Introduction au sans-fil</a:t>
                      </a:r>
                    </a:p>
                  </a:txBody>
                  <a:tcPr marL="47625" marR="47625" marT="47625" marB="47625" anchor="ctr"/>
                </a:tc>
                <a:tc>
                  <a:txBody>
                    <a:bodyPr/>
                    <a:lstStyle/>
                    <a:p>
                      <a:pPr rtl="0" fontAlgn="ctr"/>
                      <a:r>
                        <a:rPr lang="fr-FR" sz="1050" b="0" dirty="0">
                          <a:effectLst/>
                        </a:rPr>
                        <a:t>Décrire la technologie et les normes WLAN.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646858405"/>
                  </a:ext>
                </a:extLst>
              </a:tr>
              <a:tr h="333554">
                <a:tc>
                  <a:txBody>
                    <a:bodyPr/>
                    <a:lstStyle/>
                    <a:p>
                      <a:pPr rtl="0" fontAlgn="ctr"/>
                      <a:r>
                        <a:rPr lang="fr-FR" sz="1050" b="1">
                          <a:effectLst/>
                        </a:rPr>
                        <a:t>Composants d'un réseau WLAN</a:t>
                      </a:r>
                    </a:p>
                  </a:txBody>
                  <a:tcPr marL="47625" marR="47625" marT="47625" marB="47625" anchor="ctr"/>
                </a:tc>
                <a:tc>
                  <a:txBody>
                    <a:bodyPr/>
                    <a:lstStyle/>
                    <a:p>
                      <a:pPr rtl="0" fontAlgn="ctr"/>
                      <a:r>
                        <a:rPr lang="fr-FR" sz="1050" b="0">
                          <a:effectLst/>
                        </a:rPr>
                        <a:t>Décrire les composants d'une infrastructure WLAN.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216917477"/>
                  </a:ext>
                </a:extLst>
              </a:tr>
              <a:tr h="333554">
                <a:tc>
                  <a:txBody>
                    <a:bodyPr/>
                    <a:lstStyle/>
                    <a:p>
                      <a:pPr rtl="0" fontAlgn="ctr"/>
                      <a:r>
                        <a:rPr lang="fr-FR" sz="1050" b="1">
                          <a:effectLst/>
                        </a:rPr>
                        <a:t>Fonctionnement d'un réseau WLAN</a:t>
                      </a:r>
                    </a:p>
                  </a:txBody>
                  <a:tcPr marL="47625" marR="47625" marT="47625" marB="47625" anchor="ctr"/>
                </a:tc>
                <a:tc>
                  <a:txBody>
                    <a:bodyPr/>
                    <a:lstStyle/>
                    <a:p>
                      <a:pPr rtl="0" fontAlgn="ctr"/>
                      <a:r>
                        <a:rPr lang="fr-FR" sz="1050" b="0">
                          <a:effectLst/>
                        </a:rPr>
                        <a:t>Expliquer comment la technologie sans fil permet le fonctionnement du réseau WLAN.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23668542"/>
                  </a:ext>
                </a:extLst>
              </a:tr>
              <a:tr h="201235">
                <a:tc>
                  <a:txBody>
                    <a:bodyPr/>
                    <a:lstStyle/>
                    <a:p>
                      <a:pPr rtl="0" fontAlgn="ctr"/>
                      <a:r>
                        <a:rPr lang="fr-FR" sz="1050" b="1">
                          <a:effectLst/>
                        </a:rPr>
                        <a:t>Fonctionnement du protocole CAPWAP</a:t>
                      </a:r>
                    </a:p>
                  </a:txBody>
                  <a:tcPr marL="47625" marR="47625" marT="47625" marB="47625" anchor="ctr"/>
                </a:tc>
                <a:tc>
                  <a:txBody>
                    <a:bodyPr/>
                    <a:lstStyle/>
                    <a:p>
                      <a:pPr rtl="0" fontAlgn="ctr"/>
                      <a:r>
                        <a:rPr lang="fr-FR" sz="1050" b="0">
                          <a:effectLst/>
                        </a:rPr>
                        <a:t>Expliquer comment un contrôleur sans fil utilise CAPWAP pour gérer plusieurs points d'accès.</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435904258"/>
                  </a:ext>
                </a:extLst>
              </a:tr>
              <a:tr h="333554">
                <a:tc>
                  <a:txBody>
                    <a:bodyPr/>
                    <a:lstStyle/>
                    <a:p>
                      <a:pPr rtl="0" fontAlgn="ctr"/>
                      <a:r>
                        <a:rPr lang="fr-FR" sz="1050" b="1">
                          <a:effectLst/>
                        </a:rPr>
                        <a:t>Gestion des canaux</a:t>
                      </a:r>
                    </a:p>
                  </a:txBody>
                  <a:tcPr marL="47625" marR="47625" marT="47625" marB="47625" anchor="ctr"/>
                </a:tc>
                <a:tc>
                  <a:txBody>
                    <a:bodyPr/>
                    <a:lstStyle/>
                    <a:p>
                      <a:pPr rtl="0" fontAlgn="ctr"/>
                      <a:r>
                        <a:rPr lang="fr-FR" sz="1050" b="0">
                          <a:effectLst/>
                        </a:rPr>
                        <a:t>Décrire la gestion des canaux dans un réseau WLAN.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31737215"/>
                  </a:ext>
                </a:extLst>
              </a:tr>
              <a:tr h="333554">
                <a:tc>
                  <a:txBody>
                    <a:bodyPr/>
                    <a:lstStyle/>
                    <a:p>
                      <a:pPr rtl="0" fontAlgn="ctr"/>
                      <a:r>
                        <a:rPr lang="fr-FR" sz="1050" b="1">
                          <a:effectLst/>
                        </a:rPr>
                        <a:t>Menaces visant le réseau WLAN</a:t>
                      </a:r>
                    </a:p>
                  </a:txBody>
                  <a:tcPr marL="47625" marR="47625" marT="47625" marB="47625" anchor="ctr"/>
                </a:tc>
                <a:tc>
                  <a:txBody>
                    <a:bodyPr/>
                    <a:lstStyle/>
                    <a:p>
                      <a:pPr rtl="0" fontAlgn="ctr"/>
                      <a:r>
                        <a:rPr lang="fr-FR" sz="1050" b="0">
                          <a:effectLst/>
                        </a:rPr>
                        <a:t>Décrire les menaces visant les réseaux WLAN.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818444524"/>
                  </a:ext>
                </a:extLst>
              </a:tr>
              <a:tr h="201235">
                <a:tc>
                  <a:txBody>
                    <a:bodyPr/>
                    <a:lstStyle/>
                    <a:p>
                      <a:pPr rtl="0" fontAlgn="ctr"/>
                      <a:r>
                        <a:rPr lang="fr-FR" sz="1050" b="1">
                          <a:effectLst/>
                        </a:rPr>
                        <a:t>WLAN sécurisés</a:t>
                      </a:r>
                    </a:p>
                  </a:txBody>
                  <a:tcPr marL="47625" marR="47625" marT="47625" marB="47625" anchor="ctr"/>
                </a:tc>
                <a:tc>
                  <a:txBody>
                    <a:bodyPr/>
                    <a:lstStyle/>
                    <a:p>
                      <a:pPr rtl="0" fontAlgn="ctr"/>
                      <a:r>
                        <a:rPr lang="fr-FR" sz="1050" b="0" dirty="0">
                          <a:effectLst/>
                        </a:rPr>
                        <a:t>Décrire les mécanismes de sécurité WLAN.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846877670"/>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9049" y="1244338"/>
            <a:ext cx="8736746" cy="1598754"/>
          </a:xfrm>
        </p:spPr>
        <p:txBody>
          <a:bodyPr/>
          <a:lstStyle/>
          <a:p>
            <a:r>
              <a:rPr lang="fr-FR" dirty="0">
                <a:solidFill>
                  <a:schemeClr val="accent5">
                    <a:lumMod val="40000"/>
                    <a:lumOff val="60000"/>
                  </a:schemeClr>
                </a:solidFill>
              </a:rPr>
              <a:t>12.1 Présentation de la technologie sans fil</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184417" y="307361"/>
            <a:ext cx="8345488" cy="731837"/>
          </a:xfrm>
        </p:spPr>
        <p:txBody>
          <a:bodyPr/>
          <a:lstStyle/>
          <a:p>
            <a:pPr>
              <a:lnSpc>
                <a:spcPct val="150000"/>
              </a:lnSpc>
            </a:pPr>
            <a:r>
              <a:rPr lang="fr-FR" sz="1600" dirty="0"/>
              <a:t>Présentation de la technologie sans </a:t>
            </a:r>
            <a:r>
              <a:rPr lang="fr-FR" sz="1600" dirty="0" smtClean="0"/>
              <a:t>fil</a:t>
            </a:r>
            <a:r>
              <a:rPr lang="en-US" dirty="0"/>
              <a:t/>
            </a:r>
            <a:br>
              <a:rPr lang="en-US" dirty="0"/>
            </a:br>
            <a:r>
              <a:rPr lang="fr-FR" sz="2400" dirty="0"/>
              <a:t>Avantages du sans fil</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385867" y="1476308"/>
            <a:ext cx="4140028" cy="3073946"/>
          </a:xfrm>
        </p:spPr>
        <p:txBody>
          <a:bodyPr/>
          <a:lstStyle/>
          <a:p>
            <a:pPr marL="342900" indent="-342900" algn="l" rtl="0">
              <a:buFont typeface="Arial" panose="020B0604020202020204" pitchFamily="34" charset="0"/>
              <a:buChar char="•"/>
            </a:pPr>
            <a:r>
              <a:rPr lang="fr-FR" sz="1400" dirty="0">
                <a:solidFill>
                  <a:srgbClr val="000000"/>
                </a:solidFill>
              </a:rPr>
              <a:t>Un réseau local sans fil (WLAN) est un type de réseau sans fil couramment utilisé dans les maisons, les bureaux et les campus.</a:t>
            </a:r>
          </a:p>
          <a:p>
            <a:pPr marL="342900" indent="-342900" algn="l" rtl="0">
              <a:buFont typeface="Arial" panose="020B0604020202020204" pitchFamily="34" charset="0"/>
              <a:buChar char="•"/>
            </a:pPr>
            <a:r>
              <a:rPr lang="fr-FR" sz="1400" dirty="0">
                <a:solidFill>
                  <a:srgbClr val="000000"/>
                </a:solidFill>
              </a:rPr>
              <a:t>Les WLAN rendent la mobilité possible dans les environnements domestiques et professionnels.</a:t>
            </a:r>
          </a:p>
          <a:p>
            <a:pPr marL="342900" indent="-342900" algn="l" rtl="0">
              <a:buFont typeface="Arial" panose="020B0604020202020204" pitchFamily="34" charset="0"/>
              <a:buChar char="•"/>
            </a:pPr>
            <a:r>
              <a:rPr lang="fr-FR" sz="1400" dirty="0">
                <a:solidFill>
                  <a:srgbClr val="000000"/>
                </a:solidFill>
              </a:rPr>
              <a:t>Les infrastructures sans fil s'adaptent aux besoins et aux technologies en évolution rapide.</a:t>
            </a:r>
          </a:p>
          <a:p>
            <a:pPr marL="0" indent="0" algn="l"/>
            <a:endParaRPr lang="en-US" sz="1400" dirty="0">
              <a:solidFill>
                <a:srgbClr val="000000"/>
              </a:solidFill>
            </a:endParaRPr>
          </a:p>
          <a:p>
            <a:pPr marL="342900" indent="-342900" algn="l">
              <a:buFont typeface="Arial" panose="020B0604020202020204" pitchFamily="34" charset="0"/>
              <a:buChar char="•"/>
            </a:pPr>
            <a:endParaRPr lang="en-US" sz="1400" dirty="0">
              <a:solidFill>
                <a:srgbClr val="000000"/>
              </a:solidFill>
            </a:endParaRP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8E4162D0-8A73-4576-A054-58F967E9BCB6}"/>
              </a:ext>
            </a:extLst>
          </p:cNvPr>
          <p:cNvPicPr>
            <a:picLocks noChangeAspect="1"/>
          </p:cNvPicPr>
          <p:nvPr/>
        </p:nvPicPr>
        <p:blipFill>
          <a:blip r:embed="rId3"/>
          <a:stretch>
            <a:fillRect/>
          </a:stretch>
        </p:blipFill>
        <p:spPr>
          <a:xfrm>
            <a:off x="5418068" y="1500877"/>
            <a:ext cx="2927420" cy="1950394"/>
          </a:xfrm>
          <a:prstGeom prst="rect">
            <a:avLst/>
          </a:prstGeom>
        </p:spPr>
      </p:pic>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115260" y="268941"/>
            <a:ext cx="8345488" cy="731837"/>
          </a:xfrm>
        </p:spPr>
        <p:txBody>
          <a:bodyPr/>
          <a:lstStyle/>
          <a:p>
            <a:pPr>
              <a:lnSpc>
                <a:spcPct val="150000"/>
              </a:lnSpc>
            </a:pPr>
            <a:r>
              <a:rPr lang="fr-FR" sz="1600" dirty="0"/>
              <a:t>Présentation de la technologie sans </a:t>
            </a:r>
            <a:r>
              <a:rPr lang="fr-FR" sz="1600" dirty="0" smtClean="0"/>
              <a:t>fil</a:t>
            </a:r>
            <a:r>
              <a:rPr lang="en-US" dirty="0"/>
              <a:t/>
            </a:r>
            <a:br>
              <a:rPr lang="en-US" dirty="0"/>
            </a:br>
            <a:r>
              <a:rPr lang="fr-FR" sz="2400" dirty="0"/>
              <a:t>Types de réseaux sans fil</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39656" y="1254988"/>
            <a:ext cx="7913516" cy="3073946"/>
          </a:xfrm>
        </p:spPr>
        <p:txBody>
          <a:bodyPr/>
          <a:lstStyle/>
          <a:p>
            <a:pPr marL="169863" lvl="1" indent="-169863" rtl="0">
              <a:lnSpc>
                <a:spcPct val="100000"/>
              </a:lnSpc>
              <a:spcAft>
                <a:spcPts val="600"/>
              </a:spcAft>
              <a:buSzPct val="90000"/>
              <a:buFont typeface="Arial" panose="020B0604020202020204" pitchFamily="34" charset="0"/>
              <a:buChar char="•"/>
            </a:pPr>
            <a:r>
              <a:rPr lang="fr-FR" sz="1600" b="1" dirty="0">
                <a:solidFill>
                  <a:srgbClr val="000000"/>
                </a:solidFill>
              </a:rPr>
              <a:t>Réseau personnel sans fil (WPAN) </a:t>
            </a:r>
            <a:r>
              <a:rPr lang="fr-FR" sz="1600" dirty="0">
                <a:solidFill>
                  <a:srgbClr val="000000"/>
                </a:solidFill>
              </a:rPr>
              <a:t>- Faible consommation et courte portée (20-30 pieds ou 6-9 mètres). Basé sur la norme IEEE 802.15 et la fréquence 2,4 GHz. Bluetooth et </a:t>
            </a:r>
            <a:r>
              <a:rPr lang="fr-FR" sz="1600" dirty="0" err="1">
                <a:solidFill>
                  <a:srgbClr val="000000"/>
                </a:solidFill>
              </a:rPr>
              <a:t>Zigbee</a:t>
            </a:r>
            <a:r>
              <a:rPr lang="fr-FR" sz="1600" dirty="0">
                <a:solidFill>
                  <a:srgbClr val="000000"/>
                </a:solidFill>
              </a:rPr>
              <a:t> sont des exemples WPAN.</a:t>
            </a:r>
          </a:p>
          <a:p>
            <a:pPr marL="169863" lvl="1" indent="-169863" rtl="0">
              <a:lnSpc>
                <a:spcPct val="100000"/>
              </a:lnSpc>
              <a:spcAft>
                <a:spcPts val="600"/>
              </a:spcAft>
              <a:buSzPct val="90000"/>
              <a:buFont typeface="Arial" panose="020B0604020202020204" pitchFamily="34" charset="0"/>
              <a:buChar char="•"/>
            </a:pPr>
            <a:r>
              <a:rPr lang="fr-FR" sz="1600" b="1" dirty="0">
                <a:solidFill>
                  <a:srgbClr val="000000"/>
                </a:solidFill>
              </a:rPr>
              <a:t>LAN sans fil (WLAN) </a:t>
            </a:r>
            <a:r>
              <a:rPr lang="fr-FR" sz="1600" dirty="0">
                <a:solidFill>
                  <a:srgbClr val="000000"/>
                </a:solidFill>
              </a:rPr>
              <a:t>- Réseaux de taille moyenne jusqu'à environ 300 pieds. Basé sur la norme IEEE 802.11 et la fréquence 2,4 ou 5,0 GHz.</a:t>
            </a:r>
          </a:p>
          <a:p>
            <a:pPr marL="169863" lvl="1" indent="-169863" rtl="0">
              <a:lnSpc>
                <a:spcPct val="100000"/>
              </a:lnSpc>
              <a:spcAft>
                <a:spcPts val="600"/>
              </a:spcAft>
              <a:buSzPct val="90000"/>
              <a:buFont typeface="Arial" panose="020B0604020202020204" pitchFamily="34" charset="0"/>
              <a:buChar char="•"/>
            </a:pPr>
            <a:r>
              <a:rPr lang="fr-FR" sz="1600" b="1" dirty="0">
                <a:solidFill>
                  <a:srgbClr val="000000"/>
                </a:solidFill>
              </a:rPr>
              <a:t>MAN sans fil (WMAN) </a:t>
            </a:r>
            <a:r>
              <a:rPr lang="fr-FR" sz="1600" dirty="0">
                <a:solidFill>
                  <a:srgbClr val="000000"/>
                </a:solidFill>
              </a:rPr>
              <a:t>- Grande zone géographique telle que ville ou quartier. Utilise des fréquences sous licence spécifiques.</a:t>
            </a:r>
          </a:p>
          <a:p>
            <a:pPr marL="169863" lvl="1" indent="-169863" rtl="0">
              <a:lnSpc>
                <a:spcPct val="100000"/>
              </a:lnSpc>
              <a:spcAft>
                <a:spcPts val="600"/>
              </a:spcAft>
              <a:buSzPct val="90000"/>
              <a:buFont typeface="Arial" panose="020B0604020202020204" pitchFamily="34" charset="0"/>
              <a:buChar char="•"/>
            </a:pPr>
            <a:r>
              <a:rPr lang="fr-FR" sz="1600" b="1" dirty="0">
                <a:solidFill>
                  <a:srgbClr val="000000"/>
                </a:solidFill>
              </a:rPr>
              <a:t>WAN sans fil (WWAN)</a:t>
            </a:r>
            <a:r>
              <a:rPr lang="fr-FR" sz="1600" dirty="0">
                <a:solidFill>
                  <a:srgbClr val="000000"/>
                </a:solidFill>
              </a:rPr>
              <a:t> - Zone géographique étendue pour les communications nationales ou mondiales. Utilise des fréquences sous licence spécifiques.</a:t>
            </a:r>
          </a:p>
          <a:p>
            <a:pPr marL="169863" lvl="1" indent="-169863">
              <a:lnSpc>
                <a:spcPct val="100000"/>
              </a:lnSpc>
              <a:spcAft>
                <a:spcPts val="600"/>
              </a:spcAft>
              <a:buSzPct val="90000"/>
              <a:buFont typeface="Arial" panose="020B0604020202020204" pitchFamily="34" charset="0"/>
              <a:buChar char="•"/>
            </a:pPr>
            <a:endParaRPr lang="en-US" sz="1600" b="1" dirty="0">
              <a:solidFill>
                <a:srgbClr val="000000"/>
              </a:solidFill>
            </a:endParaRPr>
          </a:p>
          <a:p>
            <a:pPr marL="169863" indent="-169863" algn="l" defTabSz="684213" fontAlgn="base">
              <a:spcBef>
                <a:spcPts val="600"/>
              </a:spcBef>
              <a:spcAft>
                <a:spcPts val="600"/>
              </a:spcAft>
              <a:buClr>
                <a:schemeClr val="tx2"/>
              </a:buClr>
              <a:buSzPct val="90000"/>
              <a:buFont typeface="Arial" panose="020B0604020202020204" pitchFamily="34" charset="0"/>
              <a:buChar char="•"/>
            </a:pPr>
            <a:endParaRPr lang="en-US" sz="1600" b="1"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479587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61472" y="115260"/>
            <a:ext cx="8345488" cy="731837"/>
          </a:xfrm>
        </p:spPr>
        <p:txBody>
          <a:bodyPr/>
          <a:lstStyle/>
          <a:p>
            <a:pPr>
              <a:lnSpc>
                <a:spcPct val="150000"/>
              </a:lnSpc>
            </a:pPr>
            <a:r>
              <a:rPr lang="fr-FR" sz="1600" dirty="0"/>
              <a:t>Présentation de la technologie sans fil</a:t>
            </a:r>
            <a:r>
              <a:rPr lang="en-US" dirty="0"/>
              <a:t/>
            </a:r>
            <a:br>
              <a:rPr lang="en-US" dirty="0"/>
            </a:br>
            <a:r>
              <a:rPr lang="fr-FR" sz="2400" dirty="0"/>
              <a:t>Technologies sans fil</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47340" y="948155"/>
            <a:ext cx="4140028" cy="3073946"/>
          </a:xfrm>
        </p:spPr>
        <p:txBody>
          <a:bodyPr/>
          <a:lstStyle/>
          <a:p>
            <a:pPr marL="0" lvl="1" indent="0" rtl="0">
              <a:lnSpc>
                <a:spcPct val="100000"/>
              </a:lnSpc>
              <a:spcAft>
                <a:spcPts val="600"/>
              </a:spcAft>
              <a:buSzPct val="90000"/>
              <a:buNone/>
            </a:pPr>
            <a:r>
              <a:rPr lang="fr-FR" sz="1600" b="1" dirty="0">
                <a:solidFill>
                  <a:srgbClr val="000000"/>
                </a:solidFill>
              </a:rPr>
              <a:t>Bluetooth </a:t>
            </a:r>
            <a:r>
              <a:rPr lang="fr-FR" sz="1600" dirty="0">
                <a:solidFill>
                  <a:srgbClr val="000000"/>
                </a:solidFill>
              </a:rPr>
              <a:t>- Norme IEEE WPAN utilisée pour l'appariement d'appareils jusqu'à une distance de 100 mètres.</a:t>
            </a:r>
          </a:p>
          <a:p>
            <a:pPr marL="242888" lvl="2" rtl="0">
              <a:lnSpc>
                <a:spcPct val="100000"/>
              </a:lnSpc>
              <a:spcAft>
                <a:spcPts val="600"/>
              </a:spcAft>
              <a:buSzPct val="90000"/>
              <a:buFont typeface="Arial" panose="020B0604020202020204" pitchFamily="34" charset="0"/>
              <a:buChar char="•"/>
            </a:pPr>
            <a:r>
              <a:rPr lang="fr-FR" sz="1400" dirty="0">
                <a:solidFill>
                  <a:srgbClr val="000000"/>
                </a:solidFill>
              </a:rPr>
              <a:t>Bluetooth </a:t>
            </a:r>
            <a:r>
              <a:rPr lang="fr-FR" sz="1400" dirty="0" err="1">
                <a:solidFill>
                  <a:srgbClr val="000000"/>
                </a:solidFill>
              </a:rPr>
              <a:t>Low</a:t>
            </a:r>
            <a:r>
              <a:rPr lang="fr-FR" sz="1400" dirty="0">
                <a:solidFill>
                  <a:srgbClr val="000000"/>
                </a:solidFill>
              </a:rPr>
              <a:t> </a:t>
            </a:r>
            <a:r>
              <a:rPr lang="fr-FR" sz="1400" dirty="0" err="1">
                <a:solidFill>
                  <a:srgbClr val="000000"/>
                </a:solidFill>
              </a:rPr>
              <a:t>Energy</a:t>
            </a:r>
            <a:r>
              <a:rPr lang="fr-FR" sz="1400" dirty="0">
                <a:solidFill>
                  <a:srgbClr val="000000"/>
                </a:solidFill>
              </a:rPr>
              <a:t> (BLE) - Prend en charge la topologie maillée pour les périphériques réseau à grande échelle.</a:t>
            </a:r>
          </a:p>
          <a:p>
            <a:pPr marL="242888" lvl="2" rtl="0">
              <a:lnSpc>
                <a:spcPct val="100000"/>
              </a:lnSpc>
              <a:spcAft>
                <a:spcPts val="600"/>
              </a:spcAft>
              <a:buSzPct val="90000"/>
              <a:buFont typeface="Arial" panose="020B0604020202020204" pitchFamily="34" charset="0"/>
              <a:buChar char="•"/>
            </a:pPr>
            <a:r>
              <a:rPr lang="fr-FR" sz="1400" dirty="0">
                <a:solidFill>
                  <a:srgbClr val="000000"/>
                </a:solidFill>
              </a:rPr>
              <a:t>Débit de base Bluetooth / Débit amélioré (BR / EDR) - Prend en charge les topologies point à point et est optimisé pour le streaming audio.</a:t>
            </a:r>
          </a:p>
          <a:p>
            <a:pPr marL="0" lvl="1" indent="0" rtl="0">
              <a:lnSpc>
                <a:spcPct val="100000"/>
              </a:lnSpc>
              <a:spcAft>
                <a:spcPts val="600"/>
              </a:spcAft>
              <a:buSzPct val="90000"/>
              <a:buNone/>
            </a:pPr>
            <a:r>
              <a:rPr lang="fr-FR" sz="1600" b="1" dirty="0" err="1">
                <a:solidFill>
                  <a:srgbClr val="000000"/>
                </a:solidFill>
              </a:rPr>
              <a:t>WiMAX</a:t>
            </a:r>
            <a:r>
              <a:rPr lang="fr-FR" sz="1600" b="1" dirty="0">
                <a:solidFill>
                  <a:srgbClr val="000000"/>
                </a:solidFill>
              </a:rPr>
              <a:t> (Worldwide </a:t>
            </a:r>
            <a:r>
              <a:rPr lang="fr-FR" sz="1600" b="1" dirty="0" err="1">
                <a:solidFill>
                  <a:srgbClr val="000000"/>
                </a:solidFill>
              </a:rPr>
              <a:t>Interoperability</a:t>
            </a:r>
            <a:r>
              <a:rPr lang="fr-FR" sz="1600" b="1" dirty="0">
                <a:solidFill>
                  <a:srgbClr val="000000"/>
                </a:solidFill>
              </a:rPr>
              <a:t> for </a:t>
            </a:r>
            <a:r>
              <a:rPr lang="fr-FR" sz="1600" b="1" dirty="0" err="1">
                <a:solidFill>
                  <a:srgbClr val="000000"/>
                </a:solidFill>
              </a:rPr>
              <a:t>Microwave</a:t>
            </a:r>
            <a:r>
              <a:rPr lang="fr-FR" sz="1600" b="1" dirty="0">
                <a:solidFill>
                  <a:srgbClr val="000000"/>
                </a:solidFill>
              </a:rPr>
              <a:t> Access) </a:t>
            </a:r>
            <a:r>
              <a:rPr lang="fr-FR" sz="1600" dirty="0">
                <a:solidFill>
                  <a:srgbClr val="000000"/>
                </a:solidFill>
              </a:rPr>
              <a:t>- Connexions Internet filaires à large bande alternatives. Norme WLAN IEEE 802.16 jusqu'à 30 miles (50 km).</a:t>
            </a:r>
          </a:p>
          <a:p>
            <a:pPr marL="169863" indent="-169863" algn="l" defTabSz="684213" fontAlgn="base">
              <a:spcBef>
                <a:spcPts val="600"/>
              </a:spcBef>
              <a:spcAft>
                <a:spcPts val="600"/>
              </a:spcAft>
              <a:buClr>
                <a:schemeClr val="tx2"/>
              </a:buClr>
              <a:buSzPct val="90000"/>
              <a:buFont typeface="Arial" panose="020B0604020202020204" pitchFamily="34" charset="0"/>
              <a:buChar char="•"/>
            </a:pPr>
            <a:endParaRPr lang="en-US" sz="1600" b="1"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 xmlns:c="http://schemas.openxmlformats.org/drawingml/2006/chart" xmlns:c15="http://schemas.microsoft.com/office/drawing/2012/chart" xmlns:a16="http://schemas.microsoft.com/office/drawing/2014/main" id="{6B53F599-DB97-4883-AB39-15615E1B9014}"/>
              </a:ext>
            </a:extLst>
          </p:cNvPr>
          <p:cNvPicPr>
            <a:picLocks noChangeAspect="1"/>
          </p:cNvPicPr>
          <p:nvPr/>
        </p:nvPicPr>
        <p:blipFill>
          <a:blip r:embed="rId3"/>
          <a:stretch>
            <a:fillRect/>
          </a:stretch>
        </p:blipFill>
        <p:spPr>
          <a:xfrm>
            <a:off x="5635171" y="930533"/>
            <a:ext cx="2679700" cy="1787518"/>
          </a:xfrm>
          <a:prstGeom prst="rect">
            <a:avLst/>
          </a:prstGeom>
        </p:spPr>
      </p:pic>
      <p:pic>
        <p:nvPicPr>
          <p:cNvPr id="2" name="Picture 1">
            <a:extLst>
              <a:ext uri="{FF2B5EF4-FFF2-40B4-BE49-F238E27FC236}">
                <a16:creationId xmlns="" xmlns:c="http://schemas.openxmlformats.org/drawingml/2006/chart" xmlns:c15="http://schemas.microsoft.com/office/drawing/2012/chart" xmlns:a16="http://schemas.microsoft.com/office/drawing/2014/main" id="{B2ADD9A5-2AC5-404F-BE81-2FC1CCD65CF5}"/>
              </a:ext>
            </a:extLst>
          </p:cNvPr>
          <p:cNvPicPr>
            <a:picLocks noChangeAspect="1"/>
          </p:cNvPicPr>
          <p:nvPr/>
        </p:nvPicPr>
        <p:blipFill>
          <a:blip r:embed="rId4"/>
          <a:stretch>
            <a:fillRect/>
          </a:stretch>
        </p:blipFill>
        <p:spPr>
          <a:xfrm>
            <a:off x="5898382" y="2951991"/>
            <a:ext cx="2153278" cy="1611792"/>
          </a:xfrm>
          <a:prstGeom prst="rect">
            <a:avLst/>
          </a:prstGeom>
        </p:spPr>
      </p:pic>
    </p:spTree>
    <p:extLst>
      <p:ext uri="{BB962C8B-B14F-4D97-AF65-F5344CB8AC3E}">
        <p14:creationId xmlns:p14="http://schemas.microsoft.com/office/powerpoint/2010/main" val="2922065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a:lnSpc>
                <a:spcPct val="150000"/>
              </a:lnSpc>
            </a:pPr>
            <a:r>
              <a:rPr lang="fr-FR" sz="1600" dirty="0"/>
              <a:t>Présentation de la technologie sans </a:t>
            </a:r>
            <a:r>
              <a:rPr lang="fr-FR" sz="1600" dirty="0" smtClean="0"/>
              <a:t>fil</a:t>
            </a:r>
            <a:r>
              <a:rPr lang="en-US" dirty="0"/>
              <a:t/>
            </a:r>
            <a:br>
              <a:rPr lang="en-US" dirty="0"/>
            </a:br>
            <a:r>
              <a:rPr lang="fr-FR" sz="2400" dirty="0"/>
              <a:t>Technologies sans fil (suite)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78076" y="855419"/>
            <a:ext cx="4230463" cy="3073946"/>
          </a:xfrm>
        </p:spPr>
        <p:txBody>
          <a:bodyPr/>
          <a:lstStyle/>
          <a:p>
            <a:pPr marL="0" lvl="1" indent="0" rtl="0">
              <a:lnSpc>
                <a:spcPct val="100000"/>
              </a:lnSpc>
              <a:spcAft>
                <a:spcPts val="600"/>
              </a:spcAft>
              <a:buSzPct val="90000"/>
              <a:buNone/>
            </a:pPr>
            <a:r>
              <a:rPr lang="fr-FR" sz="1600" b="1" dirty="0">
                <a:solidFill>
                  <a:srgbClr val="000000"/>
                </a:solidFill>
              </a:rPr>
              <a:t>Cellulaire large bande </a:t>
            </a:r>
            <a:r>
              <a:rPr lang="fr-FR" sz="1600" dirty="0">
                <a:solidFill>
                  <a:srgbClr val="000000"/>
                </a:solidFill>
              </a:rPr>
              <a:t>- Transportez à la fois la voix et les données. Utilisé par les téléphones, les automobiles, les tablettes et les ordinateurs portables.</a:t>
            </a:r>
          </a:p>
          <a:p>
            <a:pPr marL="242888" lvl="2" rtl="0">
              <a:lnSpc>
                <a:spcPct val="100000"/>
              </a:lnSpc>
              <a:spcAft>
                <a:spcPts val="600"/>
              </a:spcAft>
              <a:buSzPct val="90000"/>
              <a:buFont typeface="Arial" panose="020B0604020202020204" pitchFamily="34" charset="0"/>
              <a:buChar char="•"/>
            </a:pPr>
            <a:r>
              <a:rPr lang="fr-FR" sz="1400" dirty="0">
                <a:solidFill>
                  <a:srgbClr val="000000"/>
                </a:solidFill>
              </a:rPr>
              <a:t>Global System of Mobile (GSM) - Reconnu internationalement</a:t>
            </a:r>
          </a:p>
          <a:p>
            <a:pPr marL="242888" lvl="2" rtl="0">
              <a:lnSpc>
                <a:spcPct val="100000"/>
              </a:lnSpc>
              <a:spcAft>
                <a:spcPts val="600"/>
              </a:spcAft>
              <a:buSzPct val="90000"/>
              <a:buFont typeface="Arial" panose="020B0604020202020204" pitchFamily="34" charset="0"/>
              <a:buChar char="•"/>
            </a:pPr>
            <a:r>
              <a:rPr lang="fr-FR" sz="1400" dirty="0">
                <a:solidFill>
                  <a:srgbClr val="000000"/>
                </a:solidFill>
              </a:rPr>
              <a:t>CDMA (Code Division Multiple Access) - Utilisé principalement aux États-Unis.</a:t>
            </a:r>
          </a:p>
          <a:p>
            <a:pPr marL="0" lvl="1" indent="0" rtl="0">
              <a:lnSpc>
                <a:spcPct val="100000"/>
              </a:lnSpc>
              <a:spcAft>
                <a:spcPts val="600"/>
              </a:spcAft>
              <a:buSzPct val="90000"/>
              <a:buNone/>
            </a:pPr>
            <a:r>
              <a:rPr lang="fr-FR" sz="1600" b="1" dirty="0">
                <a:solidFill>
                  <a:srgbClr val="000000"/>
                </a:solidFill>
              </a:rPr>
              <a:t>Satellite large bande </a:t>
            </a:r>
            <a:r>
              <a:rPr lang="fr-FR" sz="1600" dirty="0">
                <a:solidFill>
                  <a:srgbClr val="000000"/>
                </a:solidFill>
              </a:rPr>
              <a:t>- Utilise une antenne parabolique directionnelle alignée sur un satellite en orbite géostationnaire. Besoin d'une ligne de site claire. Généralement utilisé dans les zones rurales où le câble et la DSL ne sont pas disponibles.</a:t>
            </a:r>
          </a:p>
          <a:p>
            <a:pPr marL="169863" lvl="1" indent="-169863">
              <a:lnSpc>
                <a:spcPct val="100000"/>
              </a:lnSpc>
              <a:spcAft>
                <a:spcPts val="600"/>
              </a:spcAft>
              <a:buSzPct val="90000"/>
              <a:buFont typeface="Arial" panose="020B0604020202020204" pitchFamily="34" charset="0"/>
              <a:buChar char="•"/>
            </a:pPr>
            <a:endParaRPr lang="en-US" sz="1600" b="1" dirty="0">
              <a:solidFill>
                <a:srgbClr val="000000"/>
              </a:solidFill>
            </a:endParaRPr>
          </a:p>
          <a:p>
            <a:pPr marL="169863" indent="-169863" algn="l" defTabSz="684213" fontAlgn="base">
              <a:spcBef>
                <a:spcPts val="600"/>
              </a:spcBef>
              <a:spcAft>
                <a:spcPts val="600"/>
              </a:spcAft>
              <a:buClr>
                <a:schemeClr val="tx2"/>
              </a:buClr>
              <a:buSzPct val="90000"/>
              <a:buFont typeface="Arial" panose="020B0604020202020204" pitchFamily="34" charset="0"/>
              <a:buChar char="•"/>
            </a:pPr>
            <a:endParaRPr lang="en-US" sz="1600" b="1"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42BEAC26-14B8-4E2B-8026-703C1CE4B475}"/>
              </a:ext>
            </a:extLst>
          </p:cNvPr>
          <p:cNvPicPr>
            <a:picLocks noChangeAspect="1"/>
          </p:cNvPicPr>
          <p:nvPr/>
        </p:nvPicPr>
        <p:blipFill>
          <a:blip r:embed="rId3"/>
          <a:stretch>
            <a:fillRect/>
          </a:stretch>
        </p:blipFill>
        <p:spPr>
          <a:xfrm>
            <a:off x="5824539" y="365918"/>
            <a:ext cx="1663157" cy="2500784"/>
          </a:xfrm>
          <a:prstGeom prst="rect">
            <a:avLst/>
          </a:prstGeom>
        </p:spPr>
      </p:pic>
      <p:pic>
        <p:nvPicPr>
          <p:cNvPr id="5" name="Picture 4">
            <a:extLst>
              <a:ext uri="{FF2B5EF4-FFF2-40B4-BE49-F238E27FC236}">
                <a16:creationId xmlns="" xmlns:c="http://schemas.openxmlformats.org/drawingml/2006/chart" xmlns:c15="http://schemas.microsoft.com/office/drawing/2012/chart" xmlns:a16="http://schemas.microsoft.com/office/drawing/2014/main" id="{563E78BE-4C5B-4338-8ABA-850FE58165A8}"/>
              </a:ext>
            </a:extLst>
          </p:cNvPr>
          <p:cNvPicPr>
            <a:picLocks noChangeAspect="1"/>
          </p:cNvPicPr>
          <p:nvPr/>
        </p:nvPicPr>
        <p:blipFill>
          <a:blip r:embed="rId4"/>
          <a:stretch>
            <a:fillRect/>
          </a:stretch>
        </p:blipFill>
        <p:spPr>
          <a:xfrm>
            <a:off x="5589317" y="3098544"/>
            <a:ext cx="2133600" cy="1417320"/>
          </a:xfrm>
          <a:prstGeom prst="rect">
            <a:avLst/>
          </a:prstGeom>
        </p:spPr>
      </p:pic>
    </p:spTree>
    <p:extLst>
      <p:ext uri="{BB962C8B-B14F-4D97-AF65-F5344CB8AC3E}">
        <p14:creationId xmlns:p14="http://schemas.microsoft.com/office/powerpoint/2010/main" val="740429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69157" y="0"/>
            <a:ext cx="8345488" cy="731837"/>
          </a:xfrm>
        </p:spPr>
        <p:txBody>
          <a:bodyPr/>
          <a:lstStyle/>
          <a:p>
            <a:pPr>
              <a:lnSpc>
                <a:spcPct val="150000"/>
              </a:lnSpc>
            </a:pPr>
            <a:r>
              <a:rPr lang="fr-FR" sz="1600" dirty="0"/>
              <a:t>Présentation de la technologie sans </a:t>
            </a:r>
            <a:r>
              <a:rPr lang="fr-FR" sz="1600" dirty="0" smtClean="0"/>
              <a:t>fil</a:t>
            </a:r>
            <a:r>
              <a:rPr lang="en-US" dirty="0"/>
              <a:t/>
            </a:r>
            <a:br>
              <a:rPr lang="en-US" dirty="0"/>
            </a:br>
            <a:r>
              <a:rPr lang="fr-FR" sz="2400" dirty="0"/>
              <a:t>Normes du 802.11</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69155" y="731837"/>
            <a:ext cx="8805903" cy="284163"/>
          </a:xfrm>
        </p:spPr>
        <p:txBody>
          <a:bodyPr/>
          <a:lstStyle/>
          <a:p>
            <a:pPr marL="0" lvl="1" indent="0" rtl="0">
              <a:lnSpc>
                <a:spcPct val="100000"/>
              </a:lnSpc>
              <a:spcAft>
                <a:spcPts val="600"/>
              </a:spcAft>
              <a:buSzPct val="90000"/>
              <a:buNone/>
            </a:pPr>
            <a:r>
              <a:rPr lang="fr-FR" dirty="0">
                <a:solidFill>
                  <a:srgbClr val="000000"/>
                </a:solidFill>
              </a:rPr>
              <a:t>Les normes 802.11 WLAN définissent comment les fréquences radio sont utilisées pour les liaisons sans fil.</a:t>
            </a:r>
          </a:p>
        </p:txBody>
      </p:sp>
      <p:graphicFrame>
        <p:nvGraphicFramePr>
          <p:cNvPr id="7" name="Content Placeholder 6">
            <a:extLst>
              <a:ext uri="{FF2B5EF4-FFF2-40B4-BE49-F238E27FC236}">
                <a16:creationId xmlns="" xmlns:c="http://schemas.openxmlformats.org/drawingml/2006/chart" xmlns:c15="http://schemas.microsoft.com/office/drawing/2012/chart" xmlns:a16="http://schemas.microsoft.com/office/drawing/2014/main" id="{943EF9E4-E8EF-49D5-BCA2-E3BCF72CD015}"/>
              </a:ext>
            </a:extLst>
          </p:cNvPr>
          <p:cNvGraphicFramePr>
            <a:graphicFrameLocks/>
          </p:cNvGraphicFramePr>
          <p:nvPr>
            <p:extLst>
              <p:ext uri="{D42A27DB-BD31-4B8C-83A1-F6EECF244321}">
                <p14:modId xmlns:p14="http://schemas.microsoft.com/office/powerpoint/2010/main" val="2385458840"/>
              </p:ext>
            </p:extLst>
          </p:nvPr>
        </p:nvGraphicFramePr>
        <p:xfrm>
          <a:off x="407254" y="1131592"/>
          <a:ext cx="8321808" cy="3474720"/>
        </p:xfrm>
        <a:graphic>
          <a:graphicData uri="http://schemas.openxmlformats.org/drawingml/2006/table">
            <a:tbl>
              <a:tblPr firstRow="1" bandRow="1">
                <a:tableStyleId>{5C22544A-7EE6-4342-B048-85BDC9FD1C3A}</a:tableStyleId>
              </a:tblPr>
              <a:tblGrid>
                <a:gridCol w="1790898">
                  <a:extLst>
                    <a:ext uri="{9D8B030D-6E8A-4147-A177-3AD203B41FA5}">
                      <a16:colId xmlns="" xmlns:c="http://schemas.openxmlformats.org/drawingml/2006/chart" xmlns:c15="http://schemas.microsoft.com/office/drawing/2012/chart" xmlns:a16="http://schemas.microsoft.com/office/drawing/2014/main" val="3729139006"/>
                    </a:ext>
                  </a:extLst>
                </a:gridCol>
                <a:gridCol w="1763743">
                  <a:extLst>
                    <a:ext uri="{9D8B030D-6E8A-4147-A177-3AD203B41FA5}">
                      <a16:colId xmlns="" xmlns:c="http://schemas.openxmlformats.org/drawingml/2006/chart" xmlns:c15="http://schemas.microsoft.com/office/drawing/2012/chart" xmlns:a16="http://schemas.microsoft.com/office/drawing/2014/main" val="817269429"/>
                    </a:ext>
                  </a:extLst>
                </a:gridCol>
                <a:gridCol w="4767167">
                  <a:extLst>
                    <a:ext uri="{9D8B030D-6E8A-4147-A177-3AD203B41FA5}">
                      <a16:colId xmlns="" xmlns:c="http://schemas.openxmlformats.org/drawingml/2006/chart" xmlns:c15="http://schemas.microsoft.com/office/drawing/2012/chart" xmlns:a16="http://schemas.microsoft.com/office/drawing/2014/main" val="1988913492"/>
                    </a:ext>
                  </a:extLst>
                </a:gridCol>
              </a:tblGrid>
              <a:tr h="0">
                <a:tc>
                  <a:txBody>
                    <a:bodyPr/>
                    <a:lstStyle/>
                    <a:p>
                      <a:pPr rtl="0"/>
                      <a:r>
                        <a:rPr lang="fr-FR" sz="1200" dirty="0"/>
                        <a:t>Norme IEEE</a:t>
                      </a:r>
                    </a:p>
                  </a:txBody>
                  <a:tcPr/>
                </a:tc>
                <a:tc>
                  <a:txBody>
                    <a:bodyPr/>
                    <a:lstStyle/>
                    <a:p>
                      <a:pPr rtl="0"/>
                      <a:r>
                        <a:rPr lang="fr-FR" sz="1200" dirty="0"/>
                        <a:t>Radiofréquence</a:t>
                      </a:r>
                    </a:p>
                  </a:txBody>
                  <a:tcPr/>
                </a:tc>
                <a:tc>
                  <a:txBody>
                    <a:bodyPr/>
                    <a:lstStyle/>
                    <a:p>
                      <a:pPr rtl="0"/>
                      <a:r>
                        <a:rPr lang="fr-FR" sz="1200"/>
                        <a:t>Description</a:t>
                      </a:r>
                    </a:p>
                  </a:txBody>
                  <a:tcPr/>
                </a:tc>
                <a:extLst>
                  <a:ext uri="{0D108BD9-81ED-4DB2-BD59-A6C34878D82A}">
                    <a16:rowId xmlns="" xmlns:c="http://schemas.openxmlformats.org/drawingml/2006/chart" xmlns:c15="http://schemas.microsoft.com/office/drawing/2012/chart" xmlns:a16="http://schemas.microsoft.com/office/drawing/2014/main" val="2583676789"/>
                  </a:ext>
                </a:extLst>
              </a:tr>
              <a:tr h="239882">
                <a:tc>
                  <a:txBody>
                    <a:bodyPr/>
                    <a:lstStyle/>
                    <a:p>
                      <a:pPr rtl="0"/>
                      <a:r>
                        <a:rPr lang="fr-FR" sz="1200">
                          <a:solidFill>
                            <a:srgbClr val="000000"/>
                          </a:solidFill>
                        </a:rPr>
                        <a:t>802.11</a:t>
                      </a:r>
                    </a:p>
                  </a:txBody>
                  <a:tcPr/>
                </a:tc>
                <a:tc>
                  <a:txBody>
                    <a:bodyPr/>
                    <a:lstStyle/>
                    <a:p>
                      <a:pPr rtl="0"/>
                      <a:r>
                        <a:rPr lang="fr-FR" sz="1200">
                          <a:solidFill>
                            <a:srgbClr val="000000"/>
                          </a:solidFill>
                        </a:rPr>
                        <a:t>2,4 GHz</a:t>
                      </a:r>
                    </a:p>
                  </a:txBody>
                  <a:tcPr/>
                </a:tc>
                <a:tc>
                  <a:txBody>
                    <a:bodyPr/>
                    <a:lstStyle/>
                    <a:p>
                      <a:pPr rtl="0"/>
                      <a:r>
                        <a:rPr lang="fr-FR" sz="1200">
                          <a:solidFill>
                            <a:srgbClr val="000000"/>
                          </a:solidFill>
                        </a:rPr>
                        <a:t>Débits de données jusqu'à 2 Mb / s</a:t>
                      </a:r>
                    </a:p>
                  </a:txBody>
                  <a:tcPr/>
                </a:tc>
                <a:extLst>
                  <a:ext uri="{0D108BD9-81ED-4DB2-BD59-A6C34878D82A}">
                    <a16:rowId xmlns="" xmlns:c="http://schemas.openxmlformats.org/drawingml/2006/chart" xmlns:c15="http://schemas.microsoft.com/office/drawing/2012/chart" xmlns:a16="http://schemas.microsoft.com/office/drawing/2014/main" val="3849654457"/>
                  </a:ext>
                </a:extLst>
              </a:tr>
              <a:tr h="399804">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802.11a</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5 GHz</a:t>
                      </a:r>
                    </a:p>
                  </a:txBody>
                  <a:tcPr/>
                </a:tc>
                <a:tc>
                  <a:txBody>
                    <a:bodyPr/>
                    <a:lstStyle/>
                    <a:p>
                      <a:pPr rtl="0"/>
                      <a:r>
                        <a:rPr lang="fr-FR" sz="1200">
                          <a:solidFill>
                            <a:srgbClr val="000000"/>
                          </a:solidFill>
                        </a:rPr>
                        <a:t>Débits de données jusqu'à 54 Mb / s</a:t>
                      </a:r>
                    </a:p>
                    <a:p>
                      <a:pPr rtl="0"/>
                      <a:r>
                        <a:rPr lang="fr-FR" sz="1200">
                          <a:solidFill>
                            <a:srgbClr val="000000"/>
                          </a:solidFill>
                        </a:rPr>
                        <a:t>Non interopérable avec 802.11b ou 802.11g</a:t>
                      </a:r>
                    </a:p>
                  </a:txBody>
                  <a:tcPr/>
                </a:tc>
                <a:extLst>
                  <a:ext uri="{0D108BD9-81ED-4DB2-BD59-A6C34878D82A}">
                    <a16:rowId xmlns="" xmlns:c="http://schemas.openxmlformats.org/drawingml/2006/chart" xmlns:c15="http://schemas.microsoft.com/office/drawing/2012/chart" xmlns:a16="http://schemas.microsoft.com/office/drawing/2014/main" val="235735172"/>
                  </a:ext>
                </a:extLst>
              </a:tr>
              <a:tr h="559725">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802.11b</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2,4 GHz</a:t>
                      </a:r>
                    </a:p>
                  </a:txBody>
                  <a:tcPr/>
                </a:tc>
                <a:tc>
                  <a:txBody>
                    <a:bodyPr/>
                    <a:lstStyle/>
                    <a:p>
                      <a:pPr rtl="0"/>
                      <a:r>
                        <a:rPr lang="fr-FR" sz="1200" dirty="0">
                          <a:solidFill>
                            <a:srgbClr val="000000"/>
                          </a:solidFill>
                        </a:rPr>
                        <a:t>Débits de données jusqu'à 11 Mb / s</a:t>
                      </a:r>
                    </a:p>
                    <a:p>
                      <a:pPr rtl="0"/>
                      <a:r>
                        <a:rPr lang="fr-FR" sz="1200" dirty="0">
                          <a:solidFill>
                            <a:srgbClr val="000000"/>
                          </a:solidFill>
                        </a:rPr>
                        <a:t>Portée plus longue que 802.11a et mieux à pénétrer les structures des bâtiments</a:t>
                      </a:r>
                    </a:p>
                  </a:txBody>
                  <a:tcPr/>
                </a:tc>
                <a:extLst>
                  <a:ext uri="{0D108BD9-81ED-4DB2-BD59-A6C34878D82A}">
                    <a16:rowId xmlns="" xmlns:c="http://schemas.openxmlformats.org/drawingml/2006/chart" xmlns:c15="http://schemas.microsoft.com/office/drawing/2012/chart" xmlns:a16="http://schemas.microsoft.com/office/drawing/2014/main" val="1458107787"/>
                  </a:ext>
                </a:extLst>
              </a:tr>
              <a:tr h="399804">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802.11g</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2,4 GHz</a:t>
                      </a:r>
                    </a:p>
                  </a:txBody>
                  <a:tcPr/>
                </a:tc>
                <a:tc>
                  <a:txBody>
                    <a:bodyPr/>
                    <a:lstStyle/>
                    <a:p>
                      <a:pPr rtl="0"/>
                      <a:r>
                        <a:rPr lang="fr-FR" sz="1200">
                          <a:solidFill>
                            <a:srgbClr val="000000"/>
                          </a:solidFill>
                        </a:rPr>
                        <a:t>Débits de données jusqu'à 54 Mb / s</a:t>
                      </a:r>
                    </a:p>
                    <a:p>
                      <a:pPr rtl="0"/>
                      <a:r>
                        <a:rPr lang="fr-FR" sz="1200">
                          <a:solidFill>
                            <a:srgbClr val="000000"/>
                          </a:solidFill>
                        </a:rPr>
                        <a:t>Rétrocompatible avec 802.11b</a:t>
                      </a:r>
                    </a:p>
                  </a:txBody>
                  <a:tcPr/>
                </a:tc>
                <a:extLst>
                  <a:ext uri="{0D108BD9-81ED-4DB2-BD59-A6C34878D82A}">
                    <a16:rowId xmlns="" xmlns:c="http://schemas.openxmlformats.org/drawingml/2006/chart" xmlns:c15="http://schemas.microsoft.com/office/drawing/2012/chart" xmlns:a16="http://schemas.microsoft.com/office/drawing/2014/main" val="2495454272"/>
                  </a:ext>
                </a:extLst>
              </a:tr>
              <a:tr h="399804">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802.11n</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2,4 et 5 GHz</a:t>
                      </a:r>
                    </a:p>
                  </a:txBody>
                  <a:tcPr/>
                </a:tc>
                <a:tc>
                  <a:txBody>
                    <a:bodyPr/>
                    <a:lstStyle/>
                    <a:p>
                      <a:pPr rtl="0"/>
                      <a:r>
                        <a:rPr lang="fr-FR" sz="1200">
                          <a:solidFill>
                            <a:srgbClr val="000000"/>
                          </a:solidFill>
                        </a:rPr>
                        <a:t>Débits de données 150 - 600 Mb / s</a:t>
                      </a:r>
                    </a:p>
                    <a:p>
                      <a:pPr rtl="0"/>
                      <a:r>
                        <a:rPr lang="fr-FR" sz="1200">
                          <a:solidFill>
                            <a:srgbClr val="000000"/>
                          </a:solidFill>
                        </a:rPr>
                        <a:t>Nécessite plusieurs antennes avec la technologie MIMO</a:t>
                      </a:r>
                    </a:p>
                  </a:txBody>
                  <a:tcPr/>
                </a:tc>
                <a:extLst>
                  <a:ext uri="{0D108BD9-81ED-4DB2-BD59-A6C34878D82A}">
                    <a16:rowId xmlns="" xmlns:c="http://schemas.openxmlformats.org/drawingml/2006/chart" xmlns:c15="http://schemas.microsoft.com/office/drawing/2012/chart" xmlns:a16="http://schemas.microsoft.com/office/drawing/2014/main" val="256317317"/>
                  </a:ext>
                </a:extLst>
              </a:tr>
              <a:tr h="399804">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802.11ac</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5 GHz</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Débits de données 450 Mb/s – 1.3 Gb/s</a:t>
                      </a:r>
                    </a:p>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Prend en charge jusqu'à huit antennes</a:t>
                      </a:r>
                    </a:p>
                  </a:txBody>
                  <a:tcPr/>
                </a:tc>
                <a:extLst>
                  <a:ext uri="{0D108BD9-81ED-4DB2-BD59-A6C34878D82A}">
                    <a16:rowId xmlns="" xmlns:c="http://schemas.openxmlformats.org/drawingml/2006/chart" xmlns:c15="http://schemas.microsoft.com/office/drawing/2012/chart" xmlns:a16="http://schemas.microsoft.com/office/drawing/2014/main" val="705643232"/>
                  </a:ext>
                </a:extLst>
              </a:tr>
              <a:tr h="399804">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solidFill>
                            <a:srgbClr val="000000"/>
                          </a:solidFill>
                        </a:rPr>
                        <a:t>802.11ax</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dirty="0">
                          <a:solidFill>
                            <a:srgbClr val="000000"/>
                          </a:solidFill>
                        </a:rPr>
                        <a:t>2,4 et 5 GHz</a:t>
                      </a:r>
                    </a:p>
                  </a:txBody>
                  <a:tcPr/>
                </a:tc>
                <a:tc>
                  <a:txBody>
                    <a:bodyPr/>
                    <a:lstStyle/>
                    <a:p>
                      <a:pPr rtl="0"/>
                      <a:r>
                        <a:rPr lang="fr-FR" sz="1200" dirty="0">
                          <a:solidFill>
                            <a:srgbClr val="000000"/>
                          </a:solidFill>
                        </a:rPr>
                        <a:t>Sans fil haute efficacité (High-</a:t>
                      </a:r>
                      <a:r>
                        <a:rPr lang="fr-FR" sz="1200" dirty="0" err="1">
                          <a:solidFill>
                            <a:srgbClr val="000000"/>
                          </a:solidFill>
                        </a:rPr>
                        <a:t>Efficiency</a:t>
                      </a:r>
                      <a:r>
                        <a:rPr lang="fr-FR" sz="1200" dirty="0">
                          <a:solidFill>
                            <a:srgbClr val="000000"/>
                          </a:solidFill>
                        </a:rPr>
                        <a:t> Wireless) (HEW)</a:t>
                      </a:r>
                    </a:p>
                    <a:p>
                      <a:pPr rtl="0"/>
                      <a:r>
                        <a:rPr lang="fr-FR" sz="1200" dirty="0">
                          <a:solidFill>
                            <a:srgbClr val="000000"/>
                          </a:solidFill>
                        </a:rPr>
                        <a:t>Capable d'utiliser des fréquences de 1 GHz et 7 GHz</a:t>
                      </a:r>
                    </a:p>
                  </a:txBody>
                  <a:tcPr/>
                </a:tc>
                <a:extLst>
                  <a:ext uri="{0D108BD9-81ED-4DB2-BD59-A6C34878D82A}">
                    <a16:rowId xmlns="" xmlns:c="http://schemas.openxmlformats.org/drawingml/2006/chart" xmlns:c15="http://schemas.microsoft.com/office/drawing/2012/chart" xmlns:a16="http://schemas.microsoft.com/office/drawing/2014/main" val="798378294"/>
                  </a:ext>
                </a:extLst>
              </a:tr>
            </a:tbl>
          </a:graphicData>
        </a:graphic>
      </p:graphicFrame>
    </p:spTree>
    <p:extLst>
      <p:ext uri="{BB962C8B-B14F-4D97-AF65-F5344CB8AC3E}">
        <p14:creationId xmlns:p14="http://schemas.microsoft.com/office/powerpoint/2010/main" val="3700394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6 Planning Guide</a:t>
            </a:r>
          </a:p>
        </p:txBody>
      </p:sp>
      <p:sp>
        <p:nvSpPr>
          <p:cNvPr id="4099" name="Rectangle 34"/>
          <p:cNvSpPr>
            <a:spLocks noGrp="1" noChangeArrowheads="1"/>
          </p:cNvSpPr>
          <p:nvPr>
            <p:ph idx="1"/>
          </p:nvPr>
        </p:nvSpPr>
        <p:spPr>
          <a:xfrm>
            <a:off x="145357" y="808180"/>
            <a:ext cx="8461315" cy="3818904"/>
          </a:xfrm>
        </p:spPr>
        <p:txBody>
          <a:bodyPr/>
          <a:lstStyle/>
          <a:p>
            <a:pPr marL="0" indent="0" rtl="0">
              <a:buNone/>
            </a:pPr>
            <a:r>
              <a:rPr lang="fr-FR"/>
              <a:t>This PowerPoint deck is divided in two parts:</a:t>
            </a:r>
          </a:p>
          <a:p>
            <a:pPr rtl="0">
              <a:buFont typeface="Arial" panose="020B0604020202020204" pitchFamily="34" charset="0"/>
              <a:buChar char="•"/>
            </a:pPr>
            <a:r>
              <a:rPr lang="fr-FR"/>
              <a:t>Instructor Planning Guide</a:t>
            </a:r>
          </a:p>
          <a:p>
            <a:pPr lvl="1" rtl="0"/>
            <a:r>
              <a:rPr lang="fr-FR"/>
              <a:t>Information to help you become familiar with the module</a:t>
            </a:r>
          </a:p>
          <a:p>
            <a:pPr lvl="1" rtl="0"/>
            <a:r>
              <a:rPr lang="fr-FR"/>
              <a:t>Teaching aids</a:t>
            </a:r>
          </a:p>
          <a:p>
            <a:pPr rtl="0">
              <a:buFont typeface="Arial" panose="020B0604020202020204" pitchFamily="34" charset="0"/>
              <a:buChar char="•"/>
            </a:pPr>
            <a:r>
              <a:rPr lang="fr-FR"/>
              <a:t>Instructor Class Presentation</a:t>
            </a:r>
          </a:p>
          <a:p>
            <a:pPr lvl="1" rtl="0"/>
            <a:r>
              <a:rPr lang="fr-FR"/>
              <a:t>Optional slides that you can use in the classroom</a:t>
            </a:r>
          </a:p>
          <a:p>
            <a:pPr lvl="1" rtl="0"/>
            <a:r>
              <a:rPr lang="fr-FR"/>
              <a:t>Begins on slide # 12</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130629"/>
            <a:ext cx="8345488" cy="731837"/>
          </a:xfrm>
        </p:spPr>
        <p:txBody>
          <a:bodyPr/>
          <a:lstStyle/>
          <a:p>
            <a:pPr>
              <a:lnSpc>
                <a:spcPct val="150000"/>
              </a:lnSpc>
            </a:pPr>
            <a:r>
              <a:rPr lang="fr-FR" sz="1600" dirty="0"/>
              <a:t>Présentation de la technologie sans </a:t>
            </a:r>
            <a:r>
              <a:rPr lang="fr-FR" sz="1600" dirty="0" smtClean="0"/>
              <a:t>fil</a:t>
            </a:r>
            <a:r>
              <a:rPr lang="en-US" dirty="0"/>
              <a:t/>
            </a:r>
            <a:br>
              <a:rPr lang="en-US" dirty="0"/>
            </a:br>
            <a:r>
              <a:rPr lang="fr-FR" sz="2400" dirty="0"/>
              <a:t>Fréquences Radio</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47340" y="1058619"/>
            <a:ext cx="7913516" cy="1239059"/>
          </a:xfrm>
        </p:spPr>
        <p:txBody>
          <a:bodyPr/>
          <a:lstStyle/>
          <a:p>
            <a:pPr marL="0" lvl="1" indent="0" rtl="0">
              <a:lnSpc>
                <a:spcPct val="100000"/>
              </a:lnSpc>
              <a:spcAft>
                <a:spcPts val="600"/>
              </a:spcAft>
              <a:buSzPct val="90000"/>
              <a:buNone/>
            </a:pPr>
            <a:r>
              <a:rPr lang="fr-FR" sz="1600" dirty="0">
                <a:solidFill>
                  <a:srgbClr val="000000"/>
                </a:solidFill>
              </a:rPr>
              <a:t>Tous les appareils sans fil fonctionnent dans la portée du spectre électromagnétique. Les réseaux WLAN fonctionnent dans la bande de fréquences 2,4 GHz et la bande 5 GHz.</a:t>
            </a:r>
          </a:p>
          <a:p>
            <a:pPr lvl="1" rtl="0">
              <a:lnSpc>
                <a:spcPct val="85000"/>
              </a:lnSpc>
              <a:spcBef>
                <a:spcPct val="30000"/>
              </a:spcBef>
              <a:spcAft>
                <a:spcPts val="300"/>
              </a:spcAft>
              <a:buSzPct val="90000"/>
            </a:pPr>
            <a:r>
              <a:rPr lang="fr-FR" sz="1600" dirty="0">
                <a:solidFill>
                  <a:srgbClr val="000000"/>
                </a:solidFill>
              </a:rPr>
              <a:t>2,4 GHz (UHF) - 802.11b/g/n/</a:t>
            </a:r>
            <a:r>
              <a:rPr lang="fr-FR" sz="1600" dirty="0" err="1">
                <a:solidFill>
                  <a:srgbClr val="000000"/>
                </a:solidFill>
              </a:rPr>
              <a:t>ax</a:t>
            </a:r>
            <a:endParaRPr lang="fr-FR" sz="1600" dirty="0">
              <a:solidFill>
                <a:srgbClr val="000000"/>
              </a:solidFill>
            </a:endParaRPr>
          </a:p>
          <a:p>
            <a:pPr lvl="1" rtl="0">
              <a:lnSpc>
                <a:spcPct val="85000"/>
              </a:lnSpc>
              <a:spcBef>
                <a:spcPct val="30000"/>
              </a:spcBef>
              <a:spcAft>
                <a:spcPts val="300"/>
              </a:spcAft>
              <a:buSzPct val="90000"/>
            </a:pPr>
            <a:r>
              <a:rPr lang="fr-FR" sz="1600" dirty="0">
                <a:solidFill>
                  <a:srgbClr val="000000"/>
                </a:solidFill>
              </a:rPr>
              <a:t>5 GHz (SHF) - 802.11a/n/</a:t>
            </a:r>
            <a:r>
              <a:rPr lang="fr-FR" sz="1600" dirty="0" err="1">
                <a:solidFill>
                  <a:srgbClr val="000000"/>
                </a:solidFill>
              </a:rPr>
              <a:t>ac</a:t>
            </a:r>
            <a:r>
              <a:rPr lang="fr-FR" sz="1600" dirty="0">
                <a:solidFill>
                  <a:srgbClr val="000000"/>
                </a:solidFill>
              </a:rPr>
              <a:t>/</a:t>
            </a:r>
            <a:r>
              <a:rPr lang="fr-FR" sz="1600" dirty="0" err="1">
                <a:solidFill>
                  <a:srgbClr val="000000"/>
                </a:solidFill>
              </a:rPr>
              <a:t>ax</a:t>
            </a:r>
            <a:endParaRPr lang="fr-FR" sz="1600"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09CC3460-9779-49AD-8799-DC8EB8867E9D}"/>
              </a:ext>
            </a:extLst>
          </p:cNvPr>
          <p:cNvPicPr>
            <a:picLocks noChangeAspect="1"/>
          </p:cNvPicPr>
          <p:nvPr/>
        </p:nvPicPr>
        <p:blipFill>
          <a:blip r:embed="rId3"/>
          <a:stretch>
            <a:fillRect/>
          </a:stretch>
        </p:blipFill>
        <p:spPr>
          <a:xfrm>
            <a:off x="1516121" y="2574304"/>
            <a:ext cx="5848141" cy="2448385"/>
          </a:xfrm>
          <a:prstGeom prst="rect">
            <a:avLst/>
          </a:prstGeom>
        </p:spPr>
      </p:pic>
    </p:spTree>
    <p:extLst>
      <p:ext uri="{BB962C8B-B14F-4D97-AF65-F5344CB8AC3E}">
        <p14:creationId xmlns:p14="http://schemas.microsoft.com/office/powerpoint/2010/main" val="2161857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215153"/>
            <a:ext cx="8345488" cy="731837"/>
          </a:xfrm>
        </p:spPr>
        <p:txBody>
          <a:bodyPr/>
          <a:lstStyle/>
          <a:p>
            <a:pPr rtl="0">
              <a:lnSpc>
                <a:spcPct val="150000"/>
              </a:lnSpc>
            </a:pPr>
            <a:r>
              <a:rPr lang="fr-FR" sz="1600" dirty="0"/>
              <a:t>Introduction au sans fil</a:t>
            </a:r>
            <a:r>
              <a:rPr lang="en-US" dirty="0"/>
              <a:t/>
            </a:r>
            <a:br>
              <a:rPr lang="en-US" dirty="0"/>
            </a:br>
            <a:r>
              <a:rPr lang="fr-FR" sz="2400" dirty="0"/>
              <a:t>Organismes de normalisation sans fil</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447340" y="1062888"/>
            <a:ext cx="7913516" cy="2946114"/>
          </a:xfrm>
        </p:spPr>
        <p:txBody>
          <a:bodyPr/>
          <a:lstStyle/>
          <a:p>
            <a:pPr marL="0" lvl="1" indent="0" rtl="0">
              <a:lnSpc>
                <a:spcPct val="100000"/>
              </a:lnSpc>
              <a:spcAft>
                <a:spcPts val="600"/>
              </a:spcAft>
              <a:buSzPct val="90000"/>
              <a:buNone/>
            </a:pPr>
            <a:r>
              <a:rPr lang="fr-FR" sz="1600" dirty="0">
                <a:solidFill>
                  <a:srgbClr val="000000"/>
                </a:solidFill>
              </a:rPr>
              <a:t>Les normes garantissent l'interopérabilité entre les appareils fabriqués par différents fabricants. Au niveau international, les trois organisations qui influencent les normes WLAN: </a:t>
            </a:r>
          </a:p>
          <a:p>
            <a:pPr lvl="1" rtl="0">
              <a:lnSpc>
                <a:spcPct val="85000"/>
              </a:lnSpc>
              <a:spcBef>
                <a:spcPct val="30000"/>
              </a:spcBef>
              <a:spcAft>
                <a:spcPts val="300"/>
              </a:spcAft>
              <a:buSzPct val="90000"/>
            </a:pPr>
            <a:r>
              <a:rPr lang="fr-FR" sz="1600" b="1" dirty="0">
                <a:solidFill>
                  <a:srgbClr val="000000"/>
                </a:solidFill>
              </a:rPr>
              <a:t>Union internationale des télécommunications (UIT) </a:t>
            </a:r>
            <a:r>
              <a:rPr lang="fr-FR" sz="1600" dirty="0">
                <a:solidFill>
                  <a:srgbClr val="000000"/>
                </a:solidFill>
              </a:rPr>
              <a:t>- Régule l'attribution du spectre radioélectrique et des orbites de satellites.</a:t>
            </a:r>
          </a:p>
          <a:p>
            <a:pPr lvl="1" rtl="0">
              <a:lnSpc>
                <a:spcPct val="85000"/>
              </a:lnSpc>
              <a:spcBef>
                <a:spcPct val="30000"/>
              </a:spcBef>
              <a:spcAft>
                <a:spcPts val="300"/>
              </a:spcAft>
              <a:buSzPct val="90000"/>
            </a:pPr>
            <a:r>
              <a:rPr lang="fr-FR" sz="1600" b="1" dirty="0">
                <a:solidFill>
                  <a:srgbClr val="000000"/>
                </a:solidFill>
              </a:rPr>
              <a:t>Institut des ingénieurs électriciens et électroniciens (IEEE) </a:t>
            </a:r>
            <a:r>
              <a:rPr lang="fr-FR" sz="1600" dirty="0">
                <a:solidFill>
                  <a:srgbClr val="000000"/>
                </a:solidFill>
              </a:rPr>
              <a:t>- Spécifie comment une fréquence radio est modulée pour transporter des informations. Il maintient les normes pour les réseaux locaux et métropolitains (MAN) avec la famille de normes IEEE 802 LAN / MAN.</a:t>
            </a:r>
            <a:r>
              <a:rPr lang="fr-FR" sz="1600" b="1" dirty="0">
                <a:solidFill>
                  <a:srgbClr val="000000"/>
                </a:solidFill>
              </a:rPr>
              <a:t> </a:t>
            </a:r>
          </a:p>
          <a:p>
            <a:pPr lvl="1" rtl="0">
              <a:lnSpc>
                <a:spcPct val="85000"/>
              </a:lnSpc>
              <a:spcBef>
                <a:spcPct val="30000"/>
              </a:spcBef>
              <a:spcAft>
                <a:spcPts val="300"/>
              </a:spcAft>
              <a:buSzPct val="90000"/>
            </a:pPr>
            <a:r>
              <a:rPr lang="fr-FR" sz="1600" b="1" dirty="0">
                <a:solidFill>
                  <a:srgbClr val="000000"/>
                </a:solidFill>
              </a:rPr>
              <a:t>Alliance Wi-Fi </a:t>
            </a:r>
            <a:r>
              <a:rPr lang="fr-FR" sz="1600" dirty="0">
                <a:solidFill>
                  <a:srgbClr val="000000"/>
                </a:solidFill>
              </a:rPr>
              <a:t>- Favorise la croissance et l'acceptation des WLAN. Il s'agit d'une association de fournisseurs dont l'objectif est d'améliorer l'interopérabilité des produits basés sur la norme 802.11 en certifiant la conformité des fournisseurs aux normes de l'industrie et le respect des normes.</a:t>
            </a:r>
          </a:p>
        </p:txBody>
      </p:sp>
    </p:spTree>
    <p:extLst>
      <p:ext uri="{BB962C8B-B14F-4D97-AF65-F5344CB8AC3E}">
        <p14:creationId xmlns:p14="http://schemas.microsoft.com/office/powerpoint/2010/main" val="3523817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12.2 Composants WLAN</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en-US" dirty="0"/>
              <a:t/>
            </a:r>
            <a:br>
              <a:rPr lang="en-US" dirty="0"/>
            </a:br>
            <a:r>
              <a:rPr lang="fr-FR" sz="2400"/>
              <a:t>Vidéo des composants WLAN - Composants WLAN</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31800" y="1035050"/>
            <a:ext cx="8280400" cy="3073400"/>
          </a:xfrm>
        </p:spPr>
        <p:txBody>
          <a:bodyPr/>
          <a:lstStyle/>
          <a:p>
            <a:pPr marL="0" indent="0" algn="l" defTabSz="684213" rtl="0" fontAlgn="base">
              <a:spcBef>
                <a:spcPts val="0"/>
              </a:spcBef>
              <a:buClr>
                <a:schemeClr val="tx2"/>
              </a:buClr>
              <a:buSzPct val="90000"/>
            </a:pPr>
            <a:r>
              <a:rPr lang="fr-FR" sz="1800">
                <a:solidFill>
                  <a:srgbClr val="000000"/>
                </a:solidFill>
              </a:rPr>
              <a:t>Cette vidéo couvre les points suivants : </a:t>
            </a:r>
          </a:p>
          <a:p>
            <a:pPr marL="285750" indent="-285750" algn="l" defTabSz="684213" rtl="0" fontAlgn="base">
              <a:spcBef>
                <a:spcPts val="0"/>
              </a:spcBef>
              <a:buClr>
                <a:schemeClr val="tx2"/>
              </a:buClr>
              <a:buSzPct val="90000"/>
              <a:buFont typeface="Arial" panose="020B0604020202020204" pitchFamily="34" charset="0"/>
              <a:buChar char="•"/>
            </a:pPr>
            <a:r>
              <a:rPr lang="fr-FR" sz="1800">
                <a:solidFill>
                  <a:srgbClr val="000000"/>
                </a:solidFill>
              </a:rPr>
              <a:t>Antennes</a:t>
            </a:r>
          </a:p>
          <a:p>
            <a:pPr marL="285750" indent="-285750" algn="l" defTabSz="684213" rtl="0" fontAlgn="base">
              <a:spcBef>
                <a:spcPts val="0"/>
              </a:spcBef>
              <a:buClr>
                <a:schemeClr val="tx2"/>
              </a:buClr>
              <a:buSzPct val="90000"/>
              <a:buFont typeface="Arial" panose="020B0604020202020204" pitchFamily="34" charset="0"/>
              <a:buChar char="•"/>
            </a:pPr>
            <a:r>
              <a:rPr lang="fr-FR" sz="1800">
                <a:solidFill>
                  <a:srgbClr val="000000"/>
                </a:solidFill>
              </a:rPr>
              <a:t>Routeur sans fil</a:t>
            </a:r>
          </a:p>
          <a:p>
            <a:pPr marL="285750" indent="-285750" algn="l" defTabSz="684213" rtl="0" fontAlgn="base">
              <a:spcBef>
                <a:spcPts val="0"/>
              </a:spcBef>
              <a:buClr>
                <a:schemeClr val="tx2"/>
              </a:buClr>
              <a:buSzPct val="90000"/>
              <a:buFont typeface="Arial" panose="020B0604020202020204" pitchFamily="34" charset="0"/>
              <a:buChar char="•"/>
            </a:pPr>
            <a:r>
              <a:rPr lang="fr-FR" sz="1800">
                <a:solidFill>
                  <a:srgbClr val="000000"/>
                </a:solidFill>
              </a:rPr>
              <a:t>Port Internet</a:t>
            </a:r>
          </a:p>
          <a:p>
            <a:pPr marL="285750" indent="-285750" algn="l" defTabSz="684213" rtl="0" fontAlgn="base">
              <a:spcBef>
                <a:spcPts val="0"/>
              </a:spcBef>
              <a:buClr>
                <a:schemeClr val="tx2"/>
              </a:buClr>
              <a:buSzPct val="90000"/>
              <a:buFont typeface="Arial" panose="020B0604020202020204" pitchFamily="34" charset="0"/>
              <a:buChar char="•"/>
            </a:pPr>
            <a:r>
              <a:rPr lang="fr-FR" sz="1800">
                <a:solidFill>
                  <a:srgbClr val="000000"/>
                </a:solidFill>
              </a:rPr>
              <a:t>Point d'accès sans fil</a:t>
            </a:r>
          </a:p>
          <a:p>
            <a:pPr marL="358835" lvl="1" indent="-285750" rtl="0">
              <a:spcBef>
                <a:spcPts val="0"/>
              </a:spcBef>
              <a:spcAft>
                <a:spcPts val="0"/>
              </a:spcAft>
              <a:buSzPct val="90000"/>
              <a:buFont typeface="Arial" panose="020B0604020202020204" pitchFamily="34" charset="0"/>
              <a:buChar char="•"/>
            </a:pPr>
            <a:r>
              <a:rPr lang="fr-FR" sz="1800">
                <a:solidFill>
                  <a:srgbClr val="000000"/>
                </a:solidFill>
              </a:rPr>
              <a:t>Points d'accès autonomes et basés sur un contrôleur</a:t>
            </a:r>
          </a:p>
          <a:p>
            <a:pPr marL="342900" indent="-342900" algn="l">
              <a:buFont typeface="Arial" panose="020B0604020202020204" pitchFamily="34" charset="0"/>
              <a:buChar char="•"/>
            </a:pPr>
            <a:endParaRPr lang="en-US" sz="1600" dirty="0">
              <a:solidFill>
                <a:srgbClr val="000000"/>
              </a:solidFill>
            </a:endParaRPr>
          </a:p>
          <a:p>
            <a:pPr marL="489010" lvl="2" indent="-342900">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569503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176733" y="199785"/>
            <a:ext cx="8345488" cy="731837"/>
          </a:xfrm>
        </p:spPr>
        <p:txBody>
          <a:bodyPr/>
          <a:lstStyle/>
          <a:p>
            <a:pPr rtl="0">
              <a:lnSpc>
                <a:spcPct val="150000"/>
              </a:lnSpc>
            </a:pPr>
            <a:r>
              <a:rPr lang="fr-FR" sz="1600" dirty="0"/>
              <a:t>Composants WLAN</a:t>
            </a:r>
            <a:r>
              <a:rPr lang="en-US" dirty="0"/>
              <a:t/>
            </a:r>
            <a:br>
              <a:rPr lang="en-US" dirty="0"/>
            </a:br>
            <a:r>
              <a:rPr lang="fr-FR" sz="2400" dirty="0"/>
              <a:t>NIC sans fil</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31800" y="1035050"/>
            <a:ext cx="4140200" cy="3073400"/>
          </a:xfrm>
        </p:spPr>
        <p:txBody>
          <a:bodyPr/>
          <a:lstStyle/>
          <a:p>
            <a:pPr marL="0" indent="0" algn="l" defTabSz="684213" rtl="0" fontAlgn="base">
              <a:spcBef>
                <a:spcPts val="600"/>
              </a:spcBef>
              <a:spcAft>
                <a:spcPts val="600"/>
              </a:spcAft>
              <a:buClr>
                <a:schemeClr val="tx2"/>
              </a:buClr>
              <a:buSzPct val="90000"/>
            </a:pPr>
            <a:r>
              <a:rPr lang="fr-FR" sz="1600" dirty="0">
                <a:solidFill>
                  <a:srgbClr val="000000"/>
                </a:solidFill>
              </a:rPr>
              <a:t>Pour communiquer sans fil, les ordinateurs portables, les tablettes, les téléphones intelligents et même les dernières voitures incluent des cartes réseau sans fil intégrées qui incorporent un émetteur / récepteur radio.</a:t>
            </a:r>
          </a:p>
          <a:p>
            <a:pPr marL="0" indent="0" algn="l" defTabSz="684213" rtl="0" fontAlgn="base">
              <a:spcBef>
                <a:spcPts val="600"/>
              </a:spcBef>
              <a:spcAft>
                <a:spcPts val="600"/>
              </a:spcAft>
              <a:buClr>
                <a:schemeClr val="tx2"/>
              </a:buClr>
              <a:buSzPct val="90000"/>
            </a:pPr>
            <a:r>
              <a:rPr lang="fr-FR" sz="1600" dirty="0">
                <a:solidFill>
                  <a:srgbClr val="000000"/>
                </a:solidFill>
              </a:rPr>
              <a:t>Cependant, si un périphérique ne possède pas de carte réseau sans fil intégrée(NIC), un adaptateur sans fil USB peut être utilisé, comme illustré dans la figure.</a:t>
            </a:r>
          </a:p>
          <a:p>
            <a:pPr marL="0" indent="0" algn="l" defTabSz="684213" fontAlgn="base">
              <a:spcBef>
                <a:spcPts val="600"/>
              </a:spcBef>
              <a:spcAft>
                <a:spcPts val="600"/>
              </a:spcAft>
              <a:buClr>
                <a:schemeClr val="tx2"/>
              </a:buClr>
              <a:buSzPct val="90000"/>
            </a:pPr>
            <a:endParaRPr lang="en-US" sz="1600" dirty="0">
              <a:solidFill>
                <a:srgbClr val="000000"/>
              </a:solidFill>
            </a:endParaRP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DD2501A0-D7A6-4CBC-8591-0D7178F2CBF6}"/>
              </a:ext>
            </a:extLst>
          </p:cNvPr>
          <p:cNvPicPr>
            <a:picLocks noChangeAspect="1"/>
          </p:cNvPicPr>
          <p:nvPr/>
        </p:nvPicPr>
        <p:blipFill>
          <a:blip r:embed="rId3"/>
          <a:stretch>
            <a:fillRect/>
          </a:stretch>
        </p:blipFill>
        <p:spPr>
          <a:xfrm>
            <a:off x="5200650" y="1035050"/>
            <a:ext cx="3511550" cy="2376149"/>
          </a:xfrm>
          <a:prstGeom prst="rect">
            <a:avLst/>
          </a:prstGeom>
        </p:spPr>
      </p:pic>
    </p:spTree>
    <p:extLst>
      <p:ext uri="{BB962C8B-B14F-4D97-AF65-F5344CB8AC3E}">
        <p14:creationId xmlns:p14="http://schemas.microsoft.com/office/powerpoint/2010/main" val="370319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261257" y="207469"/>
            <a:ext cx="8345488" cy="731837"/>
          </a:xfrm>
        </p:spPr>
        <p:txBody>
          <a:bodyPr/>
          <a:lstStyle/>
          <a:p>
            <a:pPr rtl="0">
              <a:lnSpc>
                <a:spcPct val="150000"/>
              </a:lnSpc>
            </a:pPr>
            <a:r>
              <a:rPr lang="fr-FR" sz="1600" dirty="0"/>
              <a:t>Composants WLAN</a:t>
            </a:r>
            <a:r>
              <a:rPr lang="en-US" dirty="0"/>
              <a:t/>
            </a:r>
            <a:br>
              <a:rPr lang="en-US" dirty="0"/>
            </a:br>
            <a:r>
              <a:rPr lang="fr-FR" sz="2400" dirty="0"/>
              <a:t>Routeur domestique sans fil</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31800" y="1035050"/>
            <a:ext cx="4140200" cy="3073400"/>
          </a:xfrm>
        </p:spPr>
        <p:txBody>
          <a:bodyPr/>
          <a:lstStyle/>
          <a:p>
            <a:pPr marL="0" indent="0" algn="l" defTabSz="684213" rtl="0" fontAlgn="base">
              <a:spcBef>
                <a:spcPts val="600"/>
              </a:spcBef>
              <a:spcAft>
                <a:spcPts val="600"/>
              </a:spcAft>
              <a:buClr>
                <a:schemeClr val="tx2"/>
              </a:buClr>
              <a:buSzPct val="90000"/>
            </a:pPr>
            <a:r>
              <a:rPr lang="fr-FR" sz="1600" dirty="0">
                <a:solidFill>
                  <a:srgbClr val="000000"/>
                </a:solidFill>
              </a:rPr>
              <a:t>un utilisateur à domicile interconnecte généralement des périphériques sans fil à l'aide d'un petit routeur sans fil, comme illustré dans la figure.</a:t>
            </a:r>
          </a:p>
          <a:p>
            <a:pPr marL="0" indent="0" algn="l" defTabSz="684213" rtl="0" fontAlgn="base">
              <a:spcBef>
                <a:spcPts val="600"/>
              </a:spcBef>
              <a:spcAft>
                <a:spcPts val="600"/>
              </a:spcAft>
              <a:buClr>
                <a:schemeClr val="tx2"/>
              </a:buClr>
              <a:buSzPct val="90000"/>
            </a:pPr>
            <a:r>
              <a:rPr lang="fr-FR" sz="1600" dirty="0">
                <a:solidFill>
                  <a:srgbClr val="000000"/>
                </a:solidFill>
              </a:rPr>
              <a:t>Les routeurs sans fil sont les suivants:</a:t>
            </a:r>
          </a:p>
          <a:p>
            <a:pPr marL="358835" lvl="1" indent="-285750">
              <a:spcAft>
                <a:spcPts val="600"/>
              </a:spcAft>
              <a:buSzPct val="90000"/>
            </a:pPr>
            <a:r>
              <a:rPr lang="fr-FR" b="1" dirty="0">
                <a:solidFill>
                  <a:srgbClr val="000000"/>
                </a:solidFill>
              </a:rPr>
              <a:t>Points d'accès </a:t>
            </a:r>
            <a:r>
              <a:rPr lang="fr-FR" dirty="0">
                <a:solidFill>
                  <a:srgbClr val="000000"/>
                </a:solidFill>
              </a:rPr>
              <a:t>– Pour fournir un accès aux câbles</a:t>
            </a:r>
          </a:p>
          <a:p>
            <a:pPr marL="358835" lvl="1" indent="-285750">
              <a:spcAft>
                <a:spcPts val="600"/>
              </a:spcAft>
              <a:buSzPct val="90000"/>
            </a:pPr>
            <a:r>
              <a:rPr lang="fr-FR" b="1" dirty="0">
                <a:solidFill>
                  <a:srgbClr val="000000"/>
                </a:solidFill>
              </a:rPr>
              <a:t>Commutateur </a:t>
            </a:r>
            <a:r>
              <a:rPr lang="fr-FR" dirty="0">
                <a:solidFill>
                  <a:srgbClr val="000000"/>
                </a:solidFill>
              </a:rPr>
              <a:t>– Pour interconnecter des appareils câblés</a:t>
            </a:r>
          </a:p>
          <a:p>
            <a:pPr marL="358835" lvl="1" indent="-285750">
              <a:spcAft>
                <a:spcPts val="600"/>
              </a:spcAft>
              <a:buSzPct val="90000"/>
            </a:pPr>
            <a:r>
              <a:rPr lang="fr-FR" b="1" dirty="0">
                <a:solidFill>
                  <a:srgbClr val="000000"/>
                </a:solidFill>
              </a:rPr>
              <a:t>Routeur </a:t>
            </a:r>
            <a:r>
              <a:rPr lang="fr-FR" dirty="0">
                <a:solidFill>
                  <a:srgbClr val="000000"/>
                </a:solidFill>
              </a:rPr>
              <a:t>- Pour fournir une passerelle par défaut vers d'autres réseaux et Internet</a:t>
            </a:r>
          </a:p>
          <a:p>
            <a:pPr marL="0" indent="0" algn="l" defTabSz="684213" fontAlgn="base">
              <a:spcBef>
                <a:spcPts val="600"/>
              </a:spcBef>
              <a:spcAft>
                <a:spcPts val="600"/>
              </a:spcAft>
              <a:buClr>
                <a:schemeClr val="tx2"/>
              </a:buClr>
              <a:buSzPct val="90000"/>
            </a:pPr>
            <a:endParaRPr lang="en-US" sz="1600" dirty="0">
              <a:solidFill>
                <a:srgbClr val="000000"/>
              </a:solidFill>
            </a:endParaRP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 xmlns:c="http://schemas.openxmlformats.org/drawingml/2006/chart" xmlns:c15="http://schemas.microsoft.com/office/drawing/2012/chart" xmlns:a16="http://schemas.microsoft.com/office/drawing/2014/main" id="{35A8C0D2-BFDB-4636-B2AA-80305C85BC0A}"/>
              </a:ext>
            </a:extLst>
          </p:cNvPr>
          <p:cNvPicPr>
            <a:picLocks noChangeAspect="1"/>
          </p:cNvPicPr>
          <p:nvPr/>
        </p:nvPicPr>
        <p:blipFill>
          <a:blip r:embed="rId3"/>
          <a:stretch>
            <a:fillRect/>
          </a:stretch>
        </p:blipFill>
        <p:spPr>
          <a:xfrm flipH="1">
            <a:off x="5454085" y="1624012"/>
            <a:ext cx="2891403" cy="1895475"/>
          </a:xfrm>
          <a:prstGeom prst="rect">
            <a:avLst/>
          </a:prstGeom>
        </p:spPr>
      </p:pic>
    </p:spTree>
    <p:extLst>
      <p:ext uri="{BB962C8B-B14F-4D97-AF65-F5344CB8AC3E}">
        <p14:creationId xmlns:p14="http://schemas.microsoft.com/office/powerpoint/2010/main" val="630816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161366" y="414938"/>
            <a:ext cx="8345488" cy="731837"/>
          </a:xfrm>
        </p:spPr>
        <p:txBody>
          <a:bodyPr/>
          <a:lstStyle/>
          <a:p>
            <a:pPr rtl="0">
              <a:lnSpc>
                <a:spcPct val="150000"/>
              </a:lnSpc>
            </a:pPr>
            <a:r>
              <a:rPr lang="fr-FR" sz="1600" dirty="0"/>
              <a:t>Composants WLAN</a:t>
            </a:r>
            <a:r>
              <a:rPr lang="en-US" dirty="0"/>
              <a:t/>
            </a:r>
            <a:br>
              <a:rPr lang="en-US" dirty="0"/>
            </a:br>
            <a:r>
              <a:rPr lang="fr-FR" sz="2400" dirty="0"/>
              <a:t>Point d'accès sans fil</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93272" y="1503777"/>
            <a:ext cx="4140200" cy="3073400"/>
          </a:xfrm>
        </p:spPr>
        <p:txBody>
          <a:bodyPr/>
          <a:lstStyle/>
          <a:p>
            <a:pPr marL="0" indent="0" algn="l" defTabSz="684213" rtl="0" fontAlgn="base">
              <a:spcBef>
                <a:spcPts val="600"/>
              </a:spcBef>
              <a:spcAft>
                <a:spcPts val="600"/>
              </a:spcAft>
              <a:buClr>
                <a:schemeClr val="tx2"/>
              </a:buClr>
              <a:buSzPct val="90000"/>
            </a:pPr>
            <a:r>
              <a:rPr lang="fr-FR" sz="1600" dirty="0">
                <a:solidFill>
                  <a:srgbClr val="000000"/>
                </a:solidFill>
              </a:rPr>
              <a:t>Les clients sans fil utilisent leur carte réseau sans fil pour découvrir les points d'accès (AP) à proximité.</a:t>
            </a:r>
          </a:p>
          <a:p>
            <a:pPr marL="0" indent="0" algn="l" defTabSz="684213" rtl="0" fontAlgn="base">
              <a:spcBef>
                <a:spcPts val="600"/>
              </a:spcBef>
              <a:spcAft>
                <a:spcPts val="600"/>
              </a:spcAft>
              <a:buClr>
                <a:schemeClr val="tx2"/>
              </a:buClr>
              <a:buSzPct val="90000"/>
            </a:pPr>
            <a:r>
              <a:rPr lang="fr-FR" sz="1600" dirty="0">
                <a:solidFill>
                  <a:srgbClr val="000000"/>
                </a:solidFill>
              </a:rPr>
              <a:t>Les clients tentent ensuite de s'associer et de s'authentifier avec un AP.</a:t>
            </a:r>
          </a:p>
          <a:p>
            <a:pPr marL="0" indent="0" algn="l" defTabSz="684213" rtl="0" fontAlgn="base">
              <a:spcBef>
                <a:spcPts val="600"/>
              </a:spcBef>
              <a:spcAft>
                <a:spcPts val="600"/>
              </a:spcAft>
              <a:buClr>
                <a:schemeClr val="tx2"/>
              </a:buClr>
              <a:buSzPct val="90000"/>
            </a:pPr>
            <a:r>
              <a:rPr lang="fr-FR" sz="1600" dirty="0">
                <a:solidFill>
                  <a:srgbClr val="000000"/>
                </a:solidFill>
              </a:rPr>
              <a:t>Une fois authentifiés, les utilisateurs sans fil ont accès aux ressources réseau.</a:t>
            </a: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729FB420-8A3E-4E9B-88B2-6BEE25FE1B95}"/>
              </a:ext>
            </a:extLst>
          </p:cNvPr>
          <p:cNvPicPr>
            <a:picLocks noChangeAspect="1"/>
          </p:cNvPicPr>
          <p:nvPr/>
        </p:nvPicPr>
        <p:blipFill>
          <a:blip r:embed="rId3"/>
          <a:stretch>
            <a:fillRect/>
          </a:stretch>
        </p:blipFill>
        <p:spPr>
          <a:xfrm>
            <a:off x="5470385" y="1273671"/>
            <a:ext cx="3259954" cy="2286000"/>
          </a:xfrm>
          <a:prstGeom prst="rect">
            <a:avLst/>
          </a:prstGeom>
        </p:spPr>
      </p:pic>
      <p:sp>
        <p:nvSpPr>
          <p:cNvPr id="7" name="Rectangle 6">
            <a:extLst>
              <a:ext uri="{FF2B5EF4-FFF2-40B4-BE49-F238E27FC236}">
                <a16:creationId xmlns="" xmlns:c="http://schemas.openxmlformats.org/drawingml/2006/chart" xmlns:c15="http://schemas.microsoft.com/office/drawing/2012/chart" xmlns:a16="http://schemas.microsoft.com/office/drawing/2014/main" id="{6894DCB4-3AD6-48A0-AF26-0058899C8C3E}"/>
              </a:ext>
            </a:extLst>
          </p:cNvPr>
          <p:cNvSpPr/>
          <p:nvPr/>
        </p:nvSpPr>
        <p:spPr>
          <a:xfrm>
            <a:off x="5693870" y="3958825"/>
            <a:ext cx="2812984" cy="307777"/>
          </a:xfrm>
          <a:prstGeom prst="rect">
            <a:avLst/>
          </a:prstGeom>
        </p:spPr>
        <p:txBody>
          <a:bodyPr wrap="square">
            <a:spAutoFit/>
          </a:bodyPr>
          <a:lstStyle/>
          <a:p>
            <a:pPr rtl="0"/>
            <a:r>
              <a:rPr lang="fr-FR" sz="1400" dirty="0">
                <a:solidFill>
                  <a:srgbClr val="000000"/>
                </a:solidFill>
                <a:latin typeface="CiscoSans"/>
              </a:rPr>
              <a:t>Points d'accès Cisco </a:t>
            </a:r>
            <a:r>
              <a:rPr lang="fr-FR" sz="1400" dirty="0" err="1">
                <a:solidFill>
                  <a:srgbClr val="000000"/>
                </a:solidFill>
                <a:latin typeface="CiscoSans"/>
              </a:rPr>
              <a:t>Meraki</a:t>
            </a:r>
            <a:r>
              <a:rPr lang="fr-FR" sz="1400" dirty="0">
                <a:solidFill>
                  <a:srgbClr val="000000"/>
                </a:solidFill>
                <a:latin typeface="CiscoSans"/>
              </a:rPr>
              <a:t> Go</a:t>
            </a:r>
          </a:p>
        </p:txBody>
      </p:sp>
    </p:spTree>
    <p:extLst>
      <p:ext uri="{BB962C8B-B14F-4D97-AF65-F5344CB8AC3E}">
        <p14:creationId xmlns:p14="http://schemas.microsoft.com/office/powerpoint/2010/main" val="4023165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76840" y="169049"/>
            <a:ext cx="8345488" cy="731837"/>
          </a:xfrm>
        </p:spPr>
        <p:txBody>
          <a:bodyPr/>
          <a:lstStyle/>
          <a:p>
            <a:pPr rtl="0">
              <a:lnSpc>
                <a:spcPct val="150000"/>
              </a:lnSpc>
            </a:pPr>
            <a:r>
              <a:rPr lang="fr-FR" sz="1600"/>
              <a:t>Composants WLAN</a:t>
            </a:r>
            <a:r>
              <a:rPr lang="en-US" dirty="0"/>
              <a:t/>
            </a:r>
            <a:br>
              <a:rPr lang="en-US" dirty="0"/>
            </a:br>
            <a:r>
              <a:rPr lang="fr-FR" sz="2400"/>
              <a:t>Catégories AP</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49284" y="1117517"/>
            <a:ext cx="4264024" cy="3866617"/>
          </a:xfrm>
        </p:spPr>
        <p:txBody>
          <a:bodyPr/>
          <a:lstStyle/>
          <a:p>
            <a:pPr marL="0" indent="0" algn="l" rtl="0"/>
            <a:r>
              <a:rPr lang="fr-FR" sz="1400" dirty="0">
                <a:solidFill>
                  <a:srgbClr val="000000"/>
                </a:solidFill>
              </a:rPr>
              <a:t>Les points d'accès peuvent être classés comme des points d'accès autonomes ou des points d'accès basés sur un contrôleur. </a:t>
            </a:r>
          </a:p>
          <a:p>
            <a:pPr marL="415985" lvl="1" indent="-342900" rtl="0">
              <a:buFont typeface="Arial" panose="020B0604020202020204" pitchFamily="34" charset="0"/>
              <a:buChar char="•"/>
            </a:pPr>
            <a:r>
              <a:rPr lang="fr-FR" b="1" dirty="0">
                <a:solidFill>
                  <a:srgbClr val="000000"/>
                </a:solidFill>
              </a:rPr>
              <a:t>AP autonomes </a:t>
            </a:r>
            <a:r>
              <a:rPr lang="fr-FR" dirty="0">
                <a:solidFill>
                  <a:srgbClr val="000000"/>
                </a:solidFill>
              </a:rPr>
              <a:t>- Périphériques autonomes configurés via une interface de ligne de commande ou une interface graphique. Chaque AP autonome agit indépendamment des autres et est configuré et géré manuellement par un administrateur.</a:t>
            </a:r>
          </a:p>
          <a:p>
            <a:pPr marL="415985" lvl="1" indent="-342900" rtl="0">
              <a:buFont typeface="Arial" panose="020B0604020202020204" pitchFamily="34" charset="0"/>
              <a:buChar char="•"/>
            </a:pPr>
            <a:r>
              <a:rPr lang="fr-FR" b="1" dirty="0">
                <a:solidFill>
                  <a:srgbClr val="000000"/>
                </a:solidFill>
              </a:rPr>
              <a:t>AP basés sur contrôleur </a:t>
            </a:r>
            <a:r>
              <a:rPr lang="fr-FR" dirty="0">
                <a:solidFill>
                  <a:srgbClr val="000000"/>
                </a:solidFill>
              </a:rPr>
              <a:t>- Également appelés AP légers (LAP). Utilisez le protocole de point d'accès léger (LWAPP) pour communiquer avec un contrôleur LWAN (WLC). Chaque LAP est automatiquement configuré et géré par le WLC.</a:t>
            </a:r>
          </a:p>
          <a:p>
            <a:pPr marL="0" indent="0" algn="l"/>
            <a:endParaRPr lang="en-US" sz="1400" dirty="0">
              <a:solidFill>
                <a:srgbClr val="000000"/>
              </a:solidFill>
            </a:endParaRPr>
          </a:p>
          <a:p>
            <a:pPr marL="489010" lvl="2" indent="-342900">
              <a:buFont typeface="Arial" panose="020B0604020202020204" pitchFamily="34" charset="0"/>
              <a:buChar char="•"/>
            </a:pPr>
            <a:endParaRPr lang="en-US" sz="1400" dirty="0">
              <a:solidFill>
                <a:srgbClr val="000000"/>
              </a:solidFill>
            </a:endParaRPr>
          </a:p>
          <a:p>
            <a:pPr marL="342900" indent="-342900" algn="l">
              <a:buFont typeface="Arial" panose="020B0604020202020204" pitchFamily="34" charset="0"/>
              <a:buChar char="•"/>
            </a:pPr>
            <a:endParaRPr lang="en-US" sz="1400" dirty="0">
              <a:solidFill>
                <a:srgbClr val="000000"/>
              </a:solidFill>
            </a:endParaRPr>
          </a:p>
          <a:p>
            <a:pPr marL="0" indent="0" algn="l"/>
            <a:endParaRPr lang="en-US" sz="1400" dirty="0">
              <a:solidFill>
                <a:srgbClr val="000000"/>
              </a:solidFill>
            </a:endParaRPr>
          </a:p>
          <a:p>
            <a:pPr marL="342900" indent="-342900" algn="l">
              <a:buFont typeface="Arial" panose="020B0604020202020204" pitchFamily="34" charset="0"/>
              <a:buChar char="•"/>
            </a:pPr>
            <a:endParaRPr lang="en-US" sz="1400" dirty="0">
              <a:solidFill>
                <a:srgbClr val="000000"/>
              </a:solidFill>
            </a:endParaRPr>
          </a:p>
        </p:txBody>
      </p:sp>
      <p:pic>
        <p:nvPicPr>
          <p:cNvPr id="4" name="Picture 3">
            <a:extLst>
              <a:ext uri="{FF2B5EF4-FFF2-40B4-BE49-F238E27FC236}">
                <a16:creationId xmlns="" xmlns:c="http://schemas.openxmlformats.org/drawingml/2006/chart" xmlns:c15="http://schemas.microsoft.com/office/drawing/2012/chart" xmlns:a16="http://schemas.microsoft.com/office/drawing/2014/main" id="{0E774174-7E9B-4BEF-ADFE-30B8BDEB171C}"/>
              </a:ext>
            </a:extLst>
          </p:cNvPr>
          <p:cNvPicPr>
            <a:picLocks noChangeAspect="1"/>
          </p:cNvPicPr>
          <p:nvPr/>
        </p:nvPicPr>
        <p:blipFill>
          <a:blip r:embed="rId3"/>
          <a:stretch>
            <a:fillRect/>
          </a:stretch>
        </p:blipFill>
        <p:spPr>
          <a:xfrm>
            <a:off x="5440255" y="731837"/>
            <a:ext cx="2435439" cy="1893890"/>
          </a:xfrm>
          <a:prstGeom prst="rect">
            <a:avLst/>
          </a:prstGeom>
          <a:ln>
            <a:solidFill>
              <a:srgbClr val="000000"/>
            </a:solidFill>
          </a:ln>
        </p:spPr>
      </p:pic>
      <p:pic>
        <p:nvPicPr>
          <p:cNvPr id="2" name="Picture 1">
            <a:extLst>
              <a:ext uri="{FF2B5EF4-FFF2-40B4-BE49-F238E27FC236}">
                <a16:creationId xmlns="" xmlns:c="http://schemas.openxmlformats.org/drawingml/2006/chart" xmlns:c15="http://schemas.microsoft.com/office/drawing/2012/chart" xmlns:a16="http://schemas.microsoft.com/office/drawing/2014/main" id="{49A5A1C4-9C15-459C-9605-9788B3C5712B}"/>
              </a:ext>
            </a:extLst>
          </p:cNvPr>
          <p:cNvPicPr>
            <a:picLocks noChangeAspect="1"/>
          </p:cNvPicPr>
          <p:nvPr/>
        </p:nvPicPr>
        <p:blipFill>
          <a:blip r:embed="rId4"/>
          <a:stretch>
            <a:fillRect/>
          </a:stretch>
        </p:blipFill>
        <p:spPr>
          <a:xfrm>
            <a:off x="5324475" y="2876815"/>
            <a:ext cx="2667000" cy="1761537"/>
          </a:xfrm>
          <a:prstGeom prst="rect">
            <a:avLst/>
          </a:prstGeom>
          <a:ln>
            <a:solidFill>
              <a:srgbClr val="000000"/>
            </a:solidFill>
          </a:ln>
        </p:spPr>
      </p:pic>
    </p:spTree>
    <p:extLst>
      <p:ext uri="{BB962C8B-B14F-4D97-AF65-F5344CB8AC3E}">
        <p14:creationId xmlns:p14="http://schemas.microsoft.com/office/powerpoint/2010/main" val="4106652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192101" y="153681"/>
            <a:ext cx="8345488" cy="731837"/>
          </a:xfrm>
        </p:spPr>
        <p:txBody>
          <a:bodyPr/>
          <a:lstStyle/>
          <a:p>
            <a:pPr rtl="0">
              <a:lnSpc>
                <a:spcPct val="150000"/>
              </a:lnSpc>
            </a:pPr>
            <a:r>
              <a:rPr lang="fr-FR" sz="1600" dirty="0"/>
              <a:t>Composants WLAN</a:t>
            </a:r>
            <a:r>
              <a:rPr lang="en-US" dirty="0"/>
              <a:t/>
            </a:r>
            <a:br>
              <a:rPr lang="en-US" dirty="0"/>
            </a:br>
            <a:r>
              <a:rPr lang="fr-FR" sz="2400" dirty="0"/>
              <a:t>Antennes sans fil</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220133" y="943507"/>
            <a:ext cx="4475693" cy="3866617"/>
          </a:xfrm>
        </p:spPr>
        <p:txBody>
          <a:bodyPr/>
          <a:lstStyle/>
          <a:p>
            <a:pPr marL="0" indent="0" algn="l" rtl="0"/>
            <a:r>
              <a:rPr lang="fr-FR" sz="1800">
                <a:solidFill>
                  <a:srgbClr val="000000"/>
                </a:solidFill>
              </a:rPr>
              <a:t>Types d'antennes externes:</a:t>
            </a:r>
          </a:p>
          <a:p>
            <a:pPr marL="415985" lvl="1" indent="-342900" rtl="0">
              <a:buFont typeface="Arial" panose="020B0604020202020204" pitchFamily="34" charset="0"/>
              <a:buChar char="•"/>
            </a:pPr>
            <a:r>
              <a:rPr lang="fr-FR" sz="1600" b="1">
                <a:solidFill>
                  <a:srgbClr val="000000"/>
                </a:solidFill>
              </a:rPr>
              <a:t>Omnidirectionnel </a:t>
            </a:r>
            <a:r>
              <a:rPr lang="fr-FR" sz="1600">
                <a:solidFill>
                  <a:srgbClr val="000000"/>
                </a:solidFill>
              </a:rPr>
              <a:t>- Fournit une couverture à 360 degrés. Idéal dans les maisons et les bureaux.</a:t>
            </a:r>
          </a:p>
          <a:p>
            <a:pPr marL="415985" lvl="1" indent="-342900" rtl="0">
              <a:buFont typeface="Arial" panose="020B0604020202020204" pitchFamily="34" charset="0"/>
              <a:buChar char="•"/>
            </a:pPr>
            <a:r>
              <a:rPr lang="fr-FR" sz="1600" b="1">
                <a:solidFill>
                  <a:srgbClr val="000000"/>
                </a:solidFill>
              </a:rPr>
              <a:t>Directionnel </a:t>
            </a:r>
            <a:r>
              <a:rPr lang="fr-FR" sz="1600">
                <a:solidFill>
                  <a:srgbClr val="000000"/>
                </a:solidFill>
              </a:rPr>
              <a:t>- Concentrez le signal radio dans une direction spécifique. Les exemples sont le Yagi et le plat parabolique.</a:t>
            </a:r>
          </a:p>
          <a:p>
            <a:pPr marL="415985" lvl="1" indent="-342900" rtl="0">
              <a:buFont typeface="Arial" panose="020B0604020202020204" pitchFamily="34" charset="0"/>
              <a:buChar char="•"/>
            </a:pPr>
            <a:r>
              <a:rPr lang="fr-FR" sz="1600" b="1">
                <a:solidFill>
                  <a:srgbClr val="000000"/>
                </a:solidFill>
              </a:rPr>
              <a:t>Entrées multiples Sorties multiples (MIMO)</a:t>
            </a:r>
            <a:r>
              <a:rPr lang="fr-FR" sz="1600">
                <a:solidFill>
                  <a:srgbClr val="000000"/>
                </a:solidFill>
              </a:rPr>
              <a:t> - Utilise plusieurs antennes (jusqu'à huit) pour augmenter la bande passante.</a:t>
            </a:r>
          </a:p>
          <a:p>
            <a:pPr marL="0" indent="0" algn="l"/>
            <a:endParaRPr lang="en-US" sz="1600" dirty="0">
              <a:solidFill>
                <a:srgbClr val="000000"/>
              </a:solidFill>
            </a:endParaRP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 xmlns:c="http://schemas.openxmlformats.org/drawingml/2006/chart" xmlns:c15="http://schemas.microsoft.com/office/drawing/2012/chart" xmlns:a16="http://schemas.microsoft.com/office/drawing/2014/main" id="{4A89DA13-F944-4C7B-A3BB-782DF48E1B50}"/>
              </a:ext>
            </a:extLst>
          </p:cNvPr>
          <p:cNvPicPr>
            <a:picLocks noChangeAspect="1"/>
          </p:cNvPicPr>
          <p:nvPr/>
        </p:nvPicPr>
        <p:blipFill>
          <a:blip r:embed="rId3"/>
          <a:stretch>
            <a:fillRect/>
          </a:stretch>
        </p:blipFill>
        <p:spPr>
          <a:xfrm>
            <a:off x="5456112" y="731837"/>
            <a:ext cx="839258" cy="1258888"/>
          </a:xfrm>
          <a:prstGeom prst="rect">
            <a:avLst/>
          </a:prstGeom>
        </p:spPr>
      </p:pic>
      <p:pic>
        <p:nvPicPr>
          <p:cNvPr id="8" name="Picture 7">
            <a:extLst>
              <a:ext uri="{FF2B5EF4-FFF2-40B4-BE49-F238E27FC236}">
                <a16:creationId xmlns="" xmlns:c="http://schemas.openxmlformats.org/drawingml/2006/chart" xmlns:c15="http://schemas.microsoft.com/office/drawing/2012/chart" xmlns:a16="http://schemas.microsoft.com/office/drawing/2014/main" id="{D7D40741-58CE-4793-8B60-9D0E0BCA0793}"/>
              </a:ext>
            </a:extLst>
          </p:cNvPr>
          <p:cNvPicPr>
            <a:picLocks noChangeAspect="1"/>
          </p:cNvPicPr>
          <p:nvPr/>
        </p:nvPicPr>
        <p:blipFill>
          <a:blip r:embed="rId4"/>
          <a:stretch>
            <a:fillRect/>
          </a:stretch>
        </p:blipFill>
        <p:spPr>
          <a:xfrm>
            <a:off x="7055657" y="2105157"/>
            <a:ext cx="1656541" cy="933185"/>
          </a:xfrm>
          <a:prstGeom prst="rect">
            <a:avLst/>
          </a:prstGeom>
        </p:spPr>
      </p:pic>
      <p:pic>
        <p:nvPicPr>
          <p:cNvPr id="9" name="Picture 8">
            <a:extLst>
              <a:ext uri="{FF2B5EF4-FFF2-40B4-BE49-F238E27FC236}">
                <a16:creationId xmlns="" xmlns:c="http://schemas.openxmlformats.org/drawingml/2006/chart" xmlns:c15="http://schemas.microsoft.com/office/drawing/2012/chart" xmlns:a16="http://schemas.microsoft.com/office/drawing/2014/main" id="{63BEDC29-4FDC-4633-974E-A9296C1D71D9}"/>
              </a:ext>
            </a:extLst>
          </p:cNvPr>
          <p:cNvPicPr>
            <a:picLocks noChangeAspect="1"/>
          </p:cNvPicPr>
          <p:nvPr/>
        </p:nvPicPr>
        <p:blipFill>
          <a:blip r:embed="rId5"/>
          <a:stretch>
            <a:fillRect/>
          </a:stretch>
        </p:blipFill>
        <p:spPr>
          <a:xfrm flipH="1">
            <a:off x="5133974" y="3287713"/>
            <a:ext cx="1685925" cy="1123950"/>
          </a:xfrm>
          <a:prstGeom prst="rect">
            <a:avLst/>
          </a:prstGeom>
        </p:spPr>
      </p:pic>
    </p:spTree>
    <p:extLst>
      <p:ext uri="{BB962C8B-B14F-4D97-AF65-F5344CB8AC3E}">
        <p14:creationId xmlns:p14="http://schemas.microsoft.com/office/powerpoint/2010/main" val="2406055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3573" y="1788160"/>
            <a:ext cx="8690642" cy="929640"/>
          </a:xfrm>
        </p:spPr>
        <p:txBody>
          <a:bodyPr/>
          <a:lstStyle/>
          <a:p>
            <a:pPr rtl="0"/>
            <a:r>
              <a:rPr lang="fr-FR" dirty="0">
                <a:solidFill>
                  <a:schemeClr val="accent5">
                    <a:lumMod val="40000"/>
                    <a:lumOff val="60000"/>
                  </a:schemeClr>
                </a:solidFill>
              </a:rPr>
              <a:t>12.3 Fonctionnement d'un réseau WLAN</a:t>
            </a:r>
          </a:p>
        </p:txBody>
      </p:sp>
    </p:spTree>
    <p:custDataLst>
      <p:tags r:id="rId1"/>
    </p:custDataLst>
    <p:extLst>
      <p:ext uri="{BB962C8B-B14F-4D97-AF65-F5344CB8AC3E}">
        <p14:creationId xmlns:p14="http://schemas.microsoft.com/office/powerpoint/2010/main" val="473391011"/>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What to Expect in this Module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 xmlns:c="http://schemas.openxmlformats.org/drawingml/2006/chart" xmlns:c15="http://schemas.microsoft.com/office/drawing/2012/chart" xmlns:a16="http://schemas.microsoft.com/office/drawing/2014/main" id="{24EE699F-A87C-2246-9235-C1DFDF6B2651}"/>
              </a:ext>
            </a:extLst>
          </p:cNvPr>
          <p:cNvGraphicFramePr>
            <a:graphicFrameLocks noGrp="1"/>
          </p:cNvGraphicFramePr>
          <p:nvPr>
            <p:extLst/>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 xmlns:c="http://schemas.openxmlformats.org/drawingml/2006/chart" xmlns:c15="http://schemas.microsoft.com/office/drawing/2012/chart" xmlns:a16="http://schemas.microsoft.com/office/drawing/2014/main" val="200107645"/>
                    </a:ext>
                  </a:extLst>
                </a:gridCol>
                <a:gridCol w="6416970">
                  <a:extLst>
                    <a:ext uri="{9D8B030D-6E8A-4147-A177-3AD203B41FA5}">
                      <a16:colId xmlns="" xmlns:c="http://schemas.openxmlformats.org/drawingml/2006/chart" xmlns:c15="http://schemas.microsoft.com/office/drawing/2012/chart" xmlns:a16="http://schemas.microsoft.com/office/drawing/2014/main" val="2648404099"/>
                    </a:ext>
                  </a:extLst>
                </a:gridCol>
              </a:tblGrid>
              <a:tr h="265091">
                <a:tc>
                  <a:txBody>
                    <a:bodyPr/>
                    <a:lstStyle/>
                    <a:p>
                      <a:pPr rtl="0"/>
                      <a:r>
                        <a:rPr lang="fr-FR"/>
                        <a:t>Feature</a:t>
                      </a:r>
                    </a:p>
                  </a:txBody>
                  <a:tcPr/>
                </a:tc>
                <a:tc>
                  <a:txBody>
                    <a:bodyPr/>
                    <a:lstStyle/>
                    <a:p>
                      <a:pPr rtl="0"/>
                      <a:r>
                        <a:rPr lang="fr-FR"/>
                        <a:t>Description</a:t>
                      </a:r>
                    </a:p>
                  </a:txBody>
                  <a:tcPr/>
                </a:tc>
                <a:extLst>
                  <a:ext uri="{0D108BD9-81ED-4DB2-BD59-A6C34878D82A}">
                    <a16:rowId xmlns="" xmlns:c="http://schemas.openxmlformats.org/drawingml/2006/chart" xmlns:c15="http://schemas.microsoft.com/office/drawing/2012/chart"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 xmlns:c="http://schemas.openxmlformats.org/drawingml/2006/chart" xmlns:c15="http://schemas.microsoft.com/office/drawing/2012/chart"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 xmlns:c="http://schemas.openxmlformats.org/drawingml/2006/chart" xmlns:c15="http://schemas.microsoft.com/office/drawing/2012/chart"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Per topic online quiz to help learners gauge content understanding. </a:t>
                      </a:r>
                    </a:p>
                  </a:txBody>
                  <a:tcPr/>
                </a:tc>
                <a:extLst>
                  <a:ext uri="{0D108BD9-81ED-4DB2-BD59-A6C34878D82A}">
                    <a16:rowId xmlns="" xmlns:c="http://schemas.openxmlformats.org/drawingml/2006/chart" xmlns:c15="http://schemas.microsoft.com/office/drawing/2012/chart"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Interactive Activities</a:t>
                      </a:r>
                    </a:p>
                  </a:txBody>
                  <a:tcPr marL="9525" marR="9525" marT="9525" marB="0" anchor="b"/>
                </a:tc>
                <a:tc>
                  <a:txBody>
                    <a:bodyPr/>
                    <a:lstStyle/>
                    <a:p>
                      <a:pPr rtl="0"/>
                      <a:r>
                        <a:rPr lang="fr-FR"/>
                        <a:t>A variety of formats to help learners gauge content understanding.</a:t>
                      </a:r>
                    </a:p>
                  </a:txBody>
                  <a:tcPr/>
                </a:tc>
                <a:extLst>
                  <a:ext uri="{0D108BD9-81ED-4DB2-BD59-A6C34878D82A}">
                    <a16:rowId xmlns="" xmlns:c="http://schemas.openxmlformats.org/drawingml/2006/chart" xmlns:c15="http://schemas.microsoft.com/office/drawing/2012/chart"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Syntax Checker</a:t>
                      </a:r>
                    </a:p>
                  </a:txBody>
                  <a:tcPr marL="9525" marR="9525" marT="9525" marB="0" anchor="b"/>
                </a:tc>
                <a:tc>
                  <a:txBody>
                    <a:bodyPr/>
                    <a:lstStyle/>
                    <a:p>
                      <a:pPr rtl="0"/>
                      <a:r>
                        <a:rPr lang="fr-FR"/>
                        <a:t>Small simulations that expose learners to Cisco command line to practice configuration skills.</a:t>
                      </a:r>
                    </a:p>
                  </a:txBody>
                  <a:tcPr/>
                </a:tc>
                <a:extLst>
                  <a:ext uri="{0D108BD9-81ED-4DB2-BD59-A6C34878D82A}">
                    <a16:rowId xmlns="" xmlns:c="http://schemas.openxmlformats.org/drawingml/2006/chart" xmlns:c15="http://schemas.microsoft.com/office/drawing/2012/chart"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PT Activity</a:t>
                      </a:r>
                    </a:p>
                  </a:txBody>
                  <a:tcPr marL="9525" marR="9525" marT="9525" marB="0" anchor="b"/>
                </a:tc>
                <a:tc>
                  <a:txBody>
                    <a:bodyPr/>
                    <a:lstStyle/>
                    <a:p>
                      <a:pPr rtl="0"/>
                      <a:r>
                        <a:rPr lang="fr-FR"/>
                        <a:t>Simulation and modeling activities designed to explore, acquire, reinforce, and expand skills.</a:t>
                      </a:r>
                    </a:p>
                  </a:txBody>
                  <a:tcPr/>
                </a:tc>
                <a:extLst>
                  <a:ext uri="{0D108BD9-81ED-4DB2-BD59-A6C34878D82A}">
                    <a16:rowId xmlns="" xmlns:c="http://schemas.openxmlformats.org/drawingml/2006/chart" xmlns:c15="http://schemas.microsoft.com/office/drawing/2012/chart"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53788" y="307361"/>
            <a:ext cx="8345488" cy="731837"/>
          </a:xfrm>
        </p:spPr>
        <p:txBody>
          <a:bodyPr/>
          <a:lstStyle/>
          <a:p>
            <a:pPr rtl="0">
              <a:lnSpc>
                <a:spcPct val="150000"/>
              </a:lnSpc>
            </a:pPr>
            <a:r>
              <a:rPr lang="fr-FR" sz="1600" dirty="0"/>
              <a:t>Fonctionnement du WLAN</a:t>
            </a:r>
            <a:r>
              <a:rPr lang="en-US" dirty="0"/>
              <a:t/>
            </a:r>
            <a:br>
              <a:rPr lang="en-US" dirty="0"/>
            </a:br>
            <a:r>
              <a:rPr lang="fr-FR" sz="2400" dirty="0"/>
              <a:t>Vidéo - Fonctionnement du WLAN</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39484" y="1238983"/>
            <a:ext cx="8280400" cy="3073400"/>
          </a:xfrm>
        </p:spPr>
        <p:txBody>
          <a:bodyPr/>
          <a:lstStyle/>
          <a:p>
            <a:pPr marL="0" indent="0" algn="l" defTabSz="684213" rtl="0" fontAlgn="base">
              <a:spcBef>
                <a:spcPts val="600"/>
              </a:spcBef>
              <a:spcAft>
                <a:spcPts val="600"/>
              </a:spcAft>
              <a:buClr>
                <a:schemeClr val="tx2"/>
              </a:buClr>
              <a:buSzPct val="90000"/>
            </a:pPr>
            <a:r>
              <a:rPr lang="fr-FR" sz="1800" dirty="0">
                <a:solidFill>
                  <a:srgbClr val="000000"/>
                </a:solidFill>
              </a:rPr>
              <a:t>Cette vidéo couvre les points suivants : </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Mode d'infrastructure</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Mode ad hoc</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Mode modem</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Ensemble de services de base (BSS)</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Ensemble de service étendu (ESS)</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Structure de trame 802.11</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Protocole CSMA/CA (Carrier </a:t>
            </a:r>
            <a:r>
              <a:rPr lang="fr-FR" sz="1800" dirty="0" err="1">
                <a:solidFill>
                  <a:srgbClr val="000000"/>
                </a:solidFill>
              </a:rPr>
              <a:t>Sense</a:t>
            </a:r>
            <a:r>
              <a:rPr lang="fr-FR" sz="1800" dirty="0">
                <a:solidFill>
                  <a:srgbClr val="000000"/>
                </a:solidFill>
              </a:rPr>
              <a:t> Multiple Access </a:t>
            </a:r>
            <a:r>
              <a:rPr lang="fr-FR" sz="1800" dirty="0" err="1">
                <a:solidFill>
                  <a:srgbClr val="000000"/>
                </a:solidFill>
              </a:rPr>
              <a:t>with</a:t>
            </a:r>
            <a:r>
              <a:rPr lang="fr-FR" sz="1800" dirty="0">
                <a:solidFill>
                  <a:srgbClr val="000000"/>
                </a:solidFill>
              </a:rPr>
              <a:t> Collision </a:t>
            </a:r>
            <a:r>
              <a:rPr lang="fr-FR" sz="1800" dirty="0" err="1">
                <a:solidFill>
                  <a:srgbClr val="000000"/>
                </a:solidFill>
              </a:rPr>
              <a:t>Avoidance</a:t>
            </a:r>
            <a:r>
              <a:rPr lang="fr-FR" sz="1800" dirty="0">
                <a:solidFill>
                  <a:srgbClr val="000000"/>
                </a:solidFill>
              </a:rPr>
              <a:t>)</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Association des points d'accès des clients sans fil</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Mode de découverte passif et actif</a:t>
            </a:r>
          </a:p>
          <a:p>
            <a:pPr marL="342900" indent="-342900" algn="l">
              <a:buFont typeface="Arial" panose="020B0604020202020204" pitchFamily="34" charset="0"/>
              <a:buChar char="•"/>
            </a:pPr>
            <a:endParaRPr lang="en-US" sz="1600" dirty="0">
              <a:solidFill>
                <a:srgbClr val="000000"/>
              </a:solidFill>
            </a:endParaRPr>
          </a:p>
          <a:p>
            <a:pPr marL="489010" lvl="2" indent="-342900">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567960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76840" y="140127"/>
            <a:ext cx="8345488" cy="731837"/>
          </a:xfrm>
        </p:spPr>
        <p:txBody>
          <a:bodyPr/>
          <a:lstStyle/>
          <a:p>
            <a:pPr rtl="0">
              <a:lnSpc>
                <a:spcPct val="150000"/>
              </a:lnSpc>
            </a:pPr>
            <a:r>
              <a:rPr lang="fr-FR" sz="1600" dirty="0"/>
              <a:t>Fonctionnement du WLAN</a:t>
            </a:r>
            <a:r>
              <a:rPr lang="en-US" dirty="0"/>
              <a:t/>
            </a:r>
            <a:br>
              <a:rPr lang="en-US" dirty="0"/>
            </a:br>
            <a:r>
              <a:rPr lang="fr-FR" sz="2400" dirty="0"/>
              <a:t>Modes de topologie sans fil 802.11</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54852" y="907397"/>
            <a:ext cx="3911600" cy="3073400"/>
          </a:xfrm>
        </p:spPr>
        <p:txBody>
          <a:bodyPr/>
          <a:lstStyle/>
          <a:p>
            <a:pPr marL="73085" lvl="1" indent="0" rtl="0">
              <a:buNone/>
            </a:pPr>
            <a:r>
              <a:rPr lang="fr-FR" sz="1600" b="1" dirty="0">
                <a:solidFill>
                  <a:srgbClr val="000000"/>
                </a:solidFill>
              </a:rPr>
              <a:t>Mode ad hoc - </a:t>
            </a:r>
            <a:r>
              <a:rPr lang="fr-FR" sz="1600" dirty="0">
                <a:solidFill>
                  <a:srgbClr val="000000"/>
                </a:solidFill>
              </a:rPr>
              <a:t>Utilisé pour connecter les clients de manière poste à poste sans point d'accès.</a:t>
            </a:r>
          </a:p>
          <a:p>
            <a:pPr marL="73085" lvl="1" indent="0">
              <a:buNone/>
            </a:pPr>
            <a:endParaRPr lang="en-US" sz="1600" dirty="0">
              <a:solidFill>
                <a:srgbClr val="000000"/>
              </a:solidFill>
            </a:endParaRPr>
          </a:p>
          <a:p>
            <a:pPr marL="73085" lvl="1" indent="0" rtl="0">
              <a:buNone/>
            </a:pPr>
            <a:r>
              <a:rPr lang="fr-FR" sz="1600" b="1" dirty="0">
                <a:solidFill>
                  <a:srgbClr val="000000"/>
                </a:solidFill>
              </a:rPr>
              <a:t>Mode infrastructure - </a:t>
            </a:r>
            <a:r>
              <a:rPr lang="fr-FR" sz="1600" dirty="0">
                <a:solidFill>
                  <a:srgbClr val="000000"/>
                </a:solidFill>
              </a:rPr>
              <a:t>Utilisé pour connecter les clients au réseau à l'aide d'un AP.</a:t>
            </a:r>
          </a:p>
          <a:p>
            <a:pPr marL="73085" lvl="1" indent="0">
              <a:buNone/>
            </a:pPr>
            <a:endParaRPr lang="en-US" sz="1600" dirty="0">
              <a:solidFill>
                <a:srgbClr val="000000"/>
              </a:solidFill>
            </a:endParaRPr>
          </a:p>
          <a:p>
            <a:pPr marL="73085" lvl="1" indent="0" rtl="0">
              <a:buNone/>
            </a:pPr>
            <a:r>
              <a:rPr lang="fr-FR" sz="1600" b="1" dirty="0">
                <a:solidFill>
                  <a:srgbClr val="000000"/>
                </a:solidFill>
              </a:rPr>
              <a:t>Partage de connexion - </a:t>
            </a:r>
            <a:r>
              <a:rPr lang="fr-FR" sz="1600" dirty="0">
                <a:solidFill>
                  <a:srgbClr val="000000"/>
                </a:solidFill>
              </a:rPr>
              <a:t>La variation de la topologie ad hoc se produit lorsqu'un téléphone intelligent ou une tablette avec accès aux données cellulaires est activé pour créer un point d'accès personnel.</a:t>
            </a: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4" name="Picture 3">
            <a:extLst>
              <a:ext uri="{FF2B5EF4-FFF2-40B4-BE49-F238E27FC236}">
                <a16:creationId xmlns="" xmlns:c="http://schemas.openxmlformats.org/drawingml/2006/chart" xmlns:c15="http://schemas.microsoft.com/office/drawing/2012/chart" xmlns:a16="http://schemas.microsoft.com/office/drawing/2014/main" id="{E9A94BD8-E440-4B1C-81A0-9FC976B296BE}"/>
              </a:ext>
            </a:extLst>
          </p:cNvPr>
          <p:cNvPicPr>
            <a:picLocks noChangeAspect="1"/>
          </p:cNvPicPr>
          <p:nvPr/>
        </p:nvPicPr>
        <p:blipFill>
          <a:blip r:embed="rId3"/>
          <a:stretch>
            <a:fillRect/>
          </a:stretch>
        </p:blipFill>
        <p:spPr>
          <a:xfrm>
            <a:off x="5338761" y="871964"/>
            <a:ext cx="1809751" cy="401629"/>
          </a:xfrm>
          <a:prstGeom prst="rect">
            <a:avLst/>
          </a:prstGeom>
        </p:spPr>
      </p:pic>
      <p:pic>
        <p:nvPicPr>
          <p:cNvPr id="5" name="Picture 4">
            <a:extLst>
              <a:ext uri="{FF2B5EF4-FFF2-40B4-BE49-F238E27FC236}">
                <a16:creationId xmlns="" xmlns:c="http://schemas.openxmlformats.org/drawingml/2006/chart" xmlns:c15="http://schemas.microsoft.com/office/drawing/2012/chart" xmlns:a16="http://schemas.microsoft.com/office/drawing/2014/main" id="{83CA18F1-28EA-4171-8BAF-7BC7ED4193E0}"/>
              </a:ext>
            </a:extLst>
          </p:cNvPr>
          <p:cNvPicPr>
            <a:picLocks noChangeAspect="1"/>
          </p:cNvPicPr>
          <p:nvPr/>
        </p:nvPicPr>
        <p:blipFill>
          <a:blip r:embed="rId4"/>
          <a:stretch>
            <a:fillRect/>
          </a:stretch>
        </p:blipFill>
        <p:spPr>
          <a:xfrm>
            <a:off x="5200650" y="1659173"/>
            <a:ext cx="1997076" cy="1486835"/>
          </a:xfrm>
          <a:prstGeom prst="rect">
            <a:avLst/>
          </a:prstGeom>
        </p:spPr>
      </p:pic>
      <p:pic>
        <p:nvPicPr>
          <p:cNvPr id="7" name="Picture 6">
            <a:extLst>
              <a:ext uri="{FF2B5EF4-FFF2-40B4-BE49-F238E27FC236}">
                <a16:creationId xmlns="" xmlns:c="http://schemas.openxmlformats.org/drawingml/2006/chart" xmlns:c15="http://schemas.microsoft.com/office/drawing/2012/chart" xmlns:a16="http://schemas.microsoft.com/office/drawing/2014/main" id="{6E53D82F-07E3-4941-9CD1-FDF6E674759F}"/>
              </a:ext>
            </a:extLst>
          </p:cNvPr>
          <p:cNvPicPr>
            <a:picLocks noChangeAspect="1"/>
          </p:cNvPicPr>
          <p:nvPr/>
        </p:nvPicPr>
        <p:blipFill>
          <a:blip r:embed="rId5"/>
          <a:stretch>
            <a:fillRect/>
          </a:stretch>
        </p:blipFill>
        <p:spPr>
          <a:xfrm>
            <a:off x="5200650" y="3275757"/>
            <a:ext cx="2176462" cy="1091029"/>
          </a:xfrm>
          <a:prstGeom prst="rect">
            <a:avLst/>
          </a:prstGeom>
        </p:spPr>
      </p:pic>
    </p:spTree>
    <p:extLst>
      <p:ext uri="{BB962C8B-B14F-4D97-AF65-F5344CB8AC3E}">
        <p14:creationId xmlns:p14="http://schemas.microsoft.com/office/powerpoint/2010/main" val="3956997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76841" y="107576"/>
            <a:ext cx="8345488" cy="731837"/>
          </a:xfrm>
        </p:spPr>
        <p:txBody>
          <a:bodyPr/>
          <a:lstStyle/>
          <a:p>
            <a:pPr rtl="0">
              <a:lnSpc>
                <a:spcPct val="150000"/>
              </a:lnSpc>
            </a:pPr>
            <a:r>
              <a:rPr lang="fr-FR" sz="1600" dirty="0"/>
              <a:t>Fonctionnement du WLAN</a:t>
            </a:r>
            <a:r>
              <a:rPr lang="en-US" dirty="0"/>
              <a:t/>
            </a:r>
            <a:br>
              <a:rPr lang="en-US" dirty="0"/>
            </a:br>
            <a:r>
              <a:rPr lang="fr-FR" sz="2400" dirty="0"/>
              <a:t>BSS et ESS</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31800" y="1035050"/>
            <a:ext cx="3911600" cy="3073400"/>
          </a:xfrm>
        </p:spPr>
        <p:txBody>
          <a:bodyPr/>
          <a:lstStyle/>
          <a:p>
            <a:pPr marL="73085" lvl="1" indent="0" rtl="0">
              <a:buNone/>
            </a:pPr>
            <a:r>
              <a:rPr lang="fr-FR" sz="1800" dirty="0">
                <a:solidFill>
                  <a:srgbClr val="000000"/>
                </a:solidFill>
              </a:rPr>
              <a:t>Le mode infrastructure définit deux blocs de topologie:</a:t>
            </a:r>
          </a:p>
          <a:p>
            <a:pPr marL="73085" lvl="1" indent="0" rtl="0">
              <a:buNone/>
            </a:pPr>
            <a:r>
              <a:rPr lang="fr-FR" sz="1600" b="1" dirty="0">
                <a:solidFill>
                  <a:srgbClr val="000000"/>
                </a:solidFill>
              </a:rPr>
              <a:t>Ensemble de services de base (BSS)</a:t>
            </a:r>
          </a:p>
          <a:p>
            <a:pPr lvl="2" rtl="0">
              <a:lnSpc>
                <a:spcPct val="100000"/>
              </a:lnSpc>
              <a:spcBef>
                <a:spcPts val="300"/>
              </a:spcBef>
              <a:spcAft>
                <a:spcPts val="100"/>
              </a:spcAft>
            </a:pPr>
            <a:r>
              <a:rPr lang="fr-FR" sz="1400" dirty="0">
                <a:solidFill>
                  <a:srgbClr val="000000"/>
                </a:solidFill>
              </a:rPr>
              <a:t>Un BSS consiste en un seul AP interconnectant tous les clients sans fil associés.</a:t>
            </a:r>
          </a:p>
          <a:p>
            <a:pPr lvl="2" rtl="0">
              <a:lnSpc>
                <a:spcPct val="100000"/>
              </a:lnSpc>
              <a:spcBef>
                <a:spcPts val="300"/>
              </a:spcBef>
              <a:spcAft>
                <a:spcPts val="100"/>
              </a:spcAft>
            </a:pPr>
            <a:r>
              <a:rPr lang="fr-FR" sz="1400" dirty="0">
                <a:solidFill>
                  <a:srgbClr val="000000"/>
                </a:solidFill>
              </a:rPr>
              <a:t>Les clients de différents BSS ne peuvent pas communiquer.</a:t>
            </a:r>
          </a:p>
          <a:p>
            <a:pPr marL="73085" lvl="1" indent="0" rtl="0">
              <a:buNone/>
            </a:pPr>
            <a:r>
              <a:rPr lang="fr-FR" sz="1600" b="1" dirty="0">
                <a:solidFill>
                  <a:srgbClr val="000000"/>
                </a:solidFill>
              </a:rPr>
              <a:t>Ensemble de service étendu (ESS)</a:t>
            </a:r>
          </a:p>
          <a:p>
            <a:pPr lvl="2" rtl="0">
              <a:lnSpc>
                <a:spcPct val="100000"/>
              </a:lnSpc>
              <a:spcBef>
                <a:spcPts val="300"/>
              </a:spcBef>
              <a:spcAft>
                <a:spcPts val="100"/>
              </a:spcAft>
            </a:pPr>
            <a:r>
              <a:rPr lang="fr-FR" sz="1400" dirty="0">
                <a:solidFill>
                  <a:srgbClr val="000000"/>
                </a:solidFill>
              </a:rPr>
              <a:t>Union de deux ou plusieurs BSS interconnectés par un système de distribution câblé.</a:t>
            </a:r>
          </a:p>
          <a:p>
            <a:pPr lvl="2" rtl="0">
              <a:lnSpc>
                <a:spcPct val="100000"/>
              </a:lnSpc>
              <a:spcBef>
                <a:spcPts val="300"/>
              </a:spcBef>
              <a:spcAft>
                <a:spcPts val="100"/>
              </a:spcAft>
            </a:pPr>
            <a:r>
              <a:rPr lang="fr-FR" sz="1400" dirty="0">
                <a:solidFill>
                  <a:srgbClr val="000000"/>
                </a:solidFill>
              </a:rPr>
              <a:t>Les clients de chaque BSS peuvent communiquer via l'ESS.</a:t>
            </a: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BE3D8EED-B731-4917-9AD8-E3E1AEBCF6E5}"/>
              </a:ext>
            </a:extLst>
          </p:cNvPr>
          <p:cNvPicPr>
            <a:picLocks noChangeAspect="1"/>
          </p:cNvPicPr>
          <p:nvPr/>
        </p:nvPicPr>
        <p:blipFill>
          <a:blip r:embed="rId3"/>
          <a:stretch>
            <a:fillRect/>
          </a:stretch>
        </p:blipFill>
        <p:spPr>
          <a:xfrm>
            <a:off x="4572000" y="533400"/>
            <a:ext cx="3705225" cy="1895475"/>
          </a:xfrm>
          <a:prstGeom prst="rect">
            <a:avLst/>
          </a:prstGeom>
        </p:spPr>
      </p:pic>
      <p:pic>
        <p:nvPicPr>
          <p:cNvPr id="8" name="Picture 7">
            <a:extLst>
              <a:ext uri="{FF2B5EF4-FFF2-40B4-BE49-F238E27FC236}">
                <a16:creationId xmlns="" xmlns:c="http://schemas.openxmlformats.org/drawingml/2006/chart" xmlns:c15="http://schemas.microsoft.com/office/drawing/2012/chart" xmlns:a16="http://schemas.microsoft.com/office/drawing/2014/main" id="{5DD726AF-EC63-4AA6-A72D-6E4FBAE584EF}"/>
              </a:ext>
            </a:extLst>
          </p:cNvPr>
          <p:cNvPicPr>
            <a:picLocks noChangeAspect="1"/>
          </p:cNvPicPr>
          <p:nvPr/>
        </p:nvPicPr>
        <p:blipFill>
          <a:blip r:embed="rId4"/>
          <a:stretch>
            <a:fillRect/>
          </a:stretch>
        </p:blipFill>
        <p:spPr>
          <a:xfrm>
            <a:off x="4668838" y="2580217"/>
            <a:ext cx="3676650" cy="2038350"/>
          </a:xfrm>
          <a:prstGeom prst="rect">
            <a:avLst/>
          </a:prstGeom>
        </p:spPr>
      </p:pic>
    </p:spTree>
    <p:extLst>
      <p:ext uri="{BB962C8B-B14F-4D97-AF65-F5344CB8AC3E}">
        <p14:creationId xmlns:p14="http://schemas.microsoft.com/office/powerpoint/2010/main" val="103755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53788" y="115261"/>
            <a:ext cx="8345488" cy="731837"/>
          </a:xfrm>
        </p:spPr>
        <p:txBody>
          <a:bodyPr/>
          <a:lstStyle/>
          <a:p>
            <a:pPr rtl="0">
              <a:lnSpc>
                <a:spcPct val="150000"/>
              </a:lnSpc>
            </a:pPr>
            <a:r>
              <a:rPr lang="fr-FR" sz="1600" dirty="0"/>
              <a:t>Fonctionnement du WLAN</a:t>
            </a:r>
            <a:r>
              <a:rPr lang="en-US" dirty="0"/>
              <a:t/>
            </a:r>
            <a:br>
              <a:rPr lang="en-US" dirty="0"/>
            </a:br>
            <a:r>
              <a:rPr lang="fr-FR" sz="2400" dirty="0"/>
              <a:t>Structure de trame 802.11</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31800" y="1035050"/>
            <a:ext cx="7913688" cy="656159"/>
          </a:xfrm>
        </p:spPr>
        <p:txBody>
          <a:bodyPr/>
          <a:lstStyle/>
          <a:p>
            <a:pPr marL="73085" lvl="1" indent="0" rtl="0">
              <a:buNone/>
            </a:pPr>
            <a:r>
              <a:rPr lang="fr-FR" sz="1800">
                <a:solidFill>
                  <a:srgbClr val="000000"/>
                </a:solidFill>
              </a:rPr>
              <a:t>Le format de trame 802.11 est similaire au format de trame Ethernet, sauf qu'il contient plus de champs.</a:t>
            </a: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4" name="Picture 3">
            <a:extLst>
              <a:ext uri="{FF2B5EF4-FFF2-40B4-BE49-F238E27FC236}">
                <a16:creationId xmlns="" xmlns:c="http://schemas.openxmlformats.org/drawingml/2006/chart" xmlns:c15="http://schemas.microsoft.com/office/drawing/2012/chart" xmlns:a16="http://schemas.microsoft.com/office/drawing/2014/main" id="{6E77E2DF-CEC7-4D3D-A43A-E3E43BFE0723}"/>
              </a:ext>
            </a:extLst>
          </p:cNvPr>
          <p:cNvPicPr>
            <a:picLocks noChangeAspect="1"/>
          </p:cNvPicPr>
          <p:nvPr/>
        </p:nvPicPr>
        <p:blipFill>
          <a:blip r:embed="rId3"/>
          <a:stretch>
            <a:fillRect/>
          </a:stretch>
        </p:blipFill>
        <p:spPr>
          <a:xfrm>
            <a:off x="1800225" y="1691209"/>
            <a:ext cx="5543550" cy="2862539"/>
          </a:xfrm>
          <a:prstGeom prst="rect">
            <a:avLst/>
          </a:prstGeom>
        </p:spPr>
      </p:pic>
    </p:spTree>
    <p:extLst>
      <p:ext uri="{BB962C8B-B14F-4D97-AF65-F5344CB8AC3E}">
        <p14:creationId xmlns:p14="http://schemas.microsoft.com/office/powerpoint/2010/main" val="428263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61472" y="299677"/>
            <a:ext cx="8345488" cy="731837"/>
          </a:xfrm>
        </p:spPr>
        <p:txBody>
          <a:bodyPr/>
          <a:lstStyle/>
          <a:p>
            <a:pPr rtl="0">
              <a:lnSpc>
                <a:spcPct val="150000"/>
              </a:lnSpc>
            </a:pPr>
            <a:r>
              <a:rPr lang="fr-FR" sz="1600" dirty="0"/>
              <a:t>Fonctionnement du WLAN</a:t>
            </a:r>
            <a:r>
              <a:rPr lang="en-US" dirty="0"/>
              <a:t/>
            </a:r>
            <a:br>
              <a:rPr lang="en-US" dirty="0"/>
            </a:br>
            <a:r>
              <a:rPr lang="fr-FR" sz="2400" dirty="0"/>
              <a:t>CSMA/CA</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47168" y="1108355"/>
            <a:ext cx="7913688" cy="3849687"/>
          </a:xfrm>
        </p:spPr>
        <p:txBody>
          <a:bodyPr/>
          <a:lstStyle/>
          <a:p>
            <a:pPr marL="73085" lvl="1" indent="0" rtl="0">
              <a:buNone/>
            </a:pPr>
            <a:r>
              <a:rPr lang="fr-FR" dirty="0">
                <a:solidFill>
                  <a:srgbClr val="000000"/>
                </a:solidFill>
              </a:rPr>
              <a:t>Les WLAN sont semi-duplex et un client ne peut pas "entendre" pendant qu'il envoie, ce qui rend impossible de détecter une collision. </a:t>
            </a:r>
          </a:p>
          <a:p>
            <a:pPr marL="73085" lvl="1" indent="0" rtl="0">
              <a:buNone/>
            </a:pPr>
            <a:r>
              <a:rPr lang="fr-FR" dirty="0">
                <a:solidFill>
                  <a:srgbClr val="000000"/>
                </a:solidFill>
              </a:rPr>
              <a:t>Les WLAN utilisent l'accès multiple par détection de porteuse avec évitement de collision (CSMA/CA) pour déterminer comment et quand envoyer des données. Un client sans fil effectue les opérations suivantes:</a:t>
            </a:r>
          </a:p>
          <a:p>
            <a:pPr marL="415985" lvl="1" indent="-342900" rtl="0">
              <a:buFont typeface="+mj-lt"/>
              <a:buAutoNum type="arabicPeriod"/>
            </a:pPr>
            <a:r>
              <a:rPr lang="fr-FR" dirty="0">
                <a:solidFill>
                  <a:srgbClr val="000000"/>
                </a:solidFill>
              </a:rPr>
              <a:t>Écoute le canal pour voir s'il est inactif, ce qui signifie qu'il détecte qu'aucun autre trafic n'est actuellement sur le canal.</a:t>
            </a:r>
          </a:p>
          <a:p>
            <a:pPr marL="415985" lvl="1" indent="-342900" rtl="0">
              <a:buFont typeface="+mj-lt"/>
              <a:buAutoNum type="arabicPeriod"/>
            </a:pPr>
            <a:r>
              <a:rPr lang="fr-FR" dirty="0">
                <a:solidFill>
                  <a:srgbClr val="000000"/>
                </a:solidFill>
              </a:rPr>
              <a:t>Envoie un message prêt à envoyer (RTS) à l'AP pour demander un accès dédié au réseau.</a:t>
            </a:r>
          </a:p>
          <a:p>
            <a:pPr marL="415985" lvl="1" indent="-342900" rtl="0">
              <a:buFont typeface="+mj-lt"/>
              <a:buAutoNum type="arabicPeriod"/>
            </a:pPr>
            <a:r>
              <a:rPr lang="fr-FR" dirty="0">
                <a:solidFill>
                  <a:srgbClr val="000000"/>
                </a:solidFill>
              </a:rPr>
              <a:t>Reçoit un message clair à envoyer (CTS) de l'AP accordant l'accès à l'envoi.</a:t>
            </a:r>
          </a:p>
          <a:p>
            <a:pPr marL="415985" lvl="1" indent="-342900" rtl="0">
              <a:buFont typeface="+mj-lt"/>
              <a:buAutoNum type="arabicPeriod"/>
            </a:pPr>
            <a:r>
              <a:rPr lang="fr-FR" dirty="0">
                <a:solidFill>
                  <a:srgbClr val="000000"/>
                </a:solidFill>
              </a:rPr>
              <a:t>Attend un laps de temps aléatoire avant de redémarrer le processus si aucun message CTS n'est reçu.</a:t>
            </a:r>
          </a:p>
          <a:p>
            <a:pPr marL="415985" lvl="1" indent="-342900" rtl="0">
              <a:buFont typeface="+mj-lt"/>
              <a:buAutoNum type="arabicPeriod"/>
            </a:pPr>
            <a:r>
              <a:rPr lang="fr-FR" dirty="0">
                <a:solidFill>
                  <a:srgbClr val="000000"/>
                </a:solidFill>
              </a:rPr>
              <a:t>Transmet les données.</a:t>
            </a:r>
          </a:p>
          <a:p>
            <a:pPr marL="415985" lvl="1" indent="-342900" rtl="0">
              <a:buFont typeface="+mj-lt"/>
              <a:buAutoNum type="arabicPeriod"/>
            </a:pPr>
            <a:r>
              <a:rPr lang="fr-FR" dirty="0">
                <a:solidFill>
                  <a:srgbClr val="000000"/>
                </a:solidFill>
              </a:rPr>
              <a:t>Reconnaît toutes les transmissions. Si un client sans fil ne reçoit pas d'accusé de réception, il suppose qu'une collision s'est produite et redémarre le processus.</a:t>
            </a:r>
          </a:p>
          <a:p>
            <a:pPr marL="73085" lvl="1" indent="0">
              <a:buNone/>
            </a:pPr>
            <a:endParaRPr lang="en-US" dirty="0">
              <a:solidFill>
                <a:srgbClr val="000000"/>
              </a:solidFill>
            </a:endParaRPr>
          </a:p>
          <a:p>
            <a:pPr marL="73085" lvl="1" indent="0">
              <a:buNone/>
            </a:pPr>
            <a:endParaRPr lang="en-US" dirty="0">
              <a:solidFill>
                <a:srgbClr val="000000"/>
              </a:solidFill>
            </a:endParaRPr>
          </a:p>
          <a:p>
            <a:pPr marL="73085" lvl="1" indent="0">
              <a:buNone/>
            </a:pPr>
            <a:endParaRPr lang="en-US" dirty="0">
              <a:solidFill>
                <a:srgbClr val="000000"/>
              </a:solidFill>
            </a:endParaRPr>
          </a:p>
          <a:p>
            <a:pPr marL="0" indent="0" algn="l"/>
            <a:endParaRPr lang="en-US" sz="1400" dirty="0">
              <a:solidFill>
                <a:srgbClr val="000000"/>
              </a:solidFill>
            </a:endParaRP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2781001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113573" y="230521"/>
            <a:ext cx="8345488" cy="731837"/>
          </a:xfrm>
        </p:spPr>
        <p:txBody>
          <a:bodyPr/>
          <a:lstStyle/>
          <a:p>
            <a:pPr rtl="0">
              <a:lnSpc>
                <a:spcPct val="150000"/>
              </a:lnSpc>
            </a:pPr>
            <a:r>
              <a:rPr lang="fr-FR" sz="1600" dirty="0"/>
              <a:t>Fonctionnement du WLAN</a:t>
            </a:r>
            <a:r>
              <a:rPr lang="en-US" dirty="0"/>
              <a:t/>
            </a:r>
            <a:br>
              <a:rPr lang="en-US" dirty="0"/>
            </a:br>
            <a:r>
              <a:rPr lang="fr-FR" sz="2400" dirty="0"/>
              <a:t>Client sans fil et Association des point d'accès</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31800" y="1035049"/>
            <a:ext cx="3740150" cy="2603501"/>
          </a:xfrm>
        </p:spPr>
        <p:txBody>
          <a:bodyPr/>
          <a:lstStyle/>
          <a:p>
            <a:pPr marL="73085" lvl="1" indent="0" rtl="0">
              <a:buNone/>
            </a:pPr>
            <a:r>
              <a:rPr lang="fr-FR" sz="1800">
                <a:solidFill>
                  <a:srgbClr val="000000"/>
                </a:solidFill>
              </a:rPr>
              <a:t>Pour que les périphériques sans fil puissent communiquer sur le réseau, ils doivent tout d'abord être associés à un point d'accès ou à un routeur sans fil.</a:t>
            </a:r>
          </a:p>
          <a:p>
            <a:pPr marL="73085" lvl="1" indent="0" rtl="0">
              <a:buNone/>
            </a:pPr>
            <a:r>
              <a:rPr lang="fr-FR" sz="1800">
                <a:solidFill>
                  <a:srgbClr val="000000"/>
                </a:solidFill>
              </a:rPr>
              <a:t>Les appareils sans fil effectuent le processus en trois étapes suivant:</a:t>
            </a:r>
          </a:p>
          <a:p>
            <a:pPr marL="358835" lvl="1" indent="-285750" rtl="0"/>
            <a:r>
              <a:rPr lang="fr-FR" sz="1600">
                <a:solidFill>
                  <a:srgbClr val="000000"/>
                </a:solidFill>
              </a:rPr>
              <a:t>Découvrir de nouveaux points d'accès sans fil</a:t>
            </a:r>
          </a:p>
          <a:p>
            <a:pPr marL="358835" lvl="1" indent="-285750" rtl="0"/>
            <a:r>
              <a:rPr lang="fr-FR" sz="1600">
                <a:solidFill>
                  <a:srgbClr val="000000"/>
                </a:solidFill>
              </a:rPr>
              <a:t>S'authentifier auprès du point d'accès</a:t>
            </a:r>
          </a:p>
          <a:p>
            <a:pPr marL="358835" lvl="1" indent="-285750" rtl="0"/>
            <a:r>
              <a:rPr lang="fr-FR" sz="1600">
                <a:solidFill>
                  <a:srgbClr val="000000"/>
                </a:solidFill>
              </a:rPr>
              <a:t>S'associer au point d'accès</a:t>
            </a:r>
          </a:p>
          <a:p>
            <a:pPr marL="73085" lvl="1" indent="0">
              <a:buNone/>
            </a:pPr>
            <a:endParaRPr lang="en-US" sz="1800" dirty="0">
              <a:solidFill>
                <a:srgbClr val="000000"/>
              </a:solidFill>
            </a:endParaRPr>
          </a:p>
          <a:p>
            <a:pPr marL="73085" lvl="1" indent="0">
              <a:buNone/>
            </a:pPr>
            <a:endParaRPr lang="en-US" sz="1800" dirty="0">
              <a:solidFill>
                <a:srgbClr val="000000"/>
              </a:solidFill>
            </a:endParaRPr>
          </a:p>
          <a:p>
            <a:pPr marL="73085" lvl="1" indent="0">
              <a:buNone/>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5162E844-B4B3-499A-A303-0676D66D3340}"/>
              </a:ext>
            </a:extLst>
          </p:cNvPr>
          <p:cNvPicPr>
            <a:picLocks noChangeAspect="1"/>
          </p:cNvPicPr>
          <p:nvPr/>
        </p:nvPicPr>
        <p:blipFill>
          <a:blip r:embed="rId3"/>
          <a:stretch>
            <a:fillRect/>
          </a:stretch>
        </p:blipFill>
        <p:spPr>
          <a:xfrm>
            <a:off x="4286317" y="1690804"/>
            <a:ext cx="4586221" cy="2431818"/>
          </a:xfrm>
          <a:prstGeom prst="rect">
            <a:avLst/>
          </a:prstGeom>
        </p:spPr>
      </p:pic>
    </p:spTree>
    <p:extLst>
      <p:ext uri="{BB962C8B-B14F-4D97-AF65-F5344CB8AC3E}">
        <p14:creationId xmlns:p14="http://schemas.microsoft.com/office/powerpoint/2010/main" val="2705407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99893" y="391886"/>
            <a:ext cx="8345488" cy="731837"/>
          </a:xfrm>
        </p:spPr>
        <p:txBody>
          <a:bodyPr/>
          <a:lstStyle/>
          <a:p>
            <a:pPr rtl="0"/>
            <a:r>
              <a:rPr lang="fr-FR" sz="1600" dirty="0"/>
              <a:t>Fonctionnement du WLAN</a:t>
            </a:r>
            <a:r>
              <a:rPr lang="en-US" dirty="0"/>
              <a:t/>
            </a:r>
            <a:br>
              <a:rPr lang="en-US" dirty="0"/>
            </a:br>
            <a:r>
              <a:rPr lang="fr-FR" sz="2400" dirty="0"/>
              <a:t>Client sans fil et Association des point d'accès (suite)</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77905" y="1526827"/>
            <a:ext cx="7913688" cy="2603501"/>
          </a:xfrm>
        </p:spPr>
        <p:txBody>
          <a:bodyPr/>
          <a:lstStyle/>
          <a:p>
            <a:pPr marL="73085" lvl="1" indent="0" rtl="0">
              <a:buNone/>
            </a:pPr>
            <a:r>
              <a:rPr lang="fr-FR" sz="1800" dirty="0">
                <a:solidFill>
                  <a:srgbClr val="000000"/>
                </a:solidFill>
              </a:rPr>
              <a:t>Afin d'avoir une association réussie, un client sans fil et un AP doivent se mettre d'accord sur des paramètres spécifiques.</a:t>
            </a:r>
          </a:p>
          <a:p>
            <a:pPr marL="358835" lvl="1" indent="-285750" rtl="0"/>
            <a:r>
              <a:rPr lang="fr-FR" sz="1600" b="1" dirty="0">
                <a:solidFill>
                  <a:srgbClr val="000000"/>
                </a:solidFill>
              </a:rPr>
              <a:t>SSID</a:t>
            </a:r>
            <a:r>
              <a:rPr lang="fr-FR" sz="1600" dirty="0">
                <a:solidFill>
                  <a:srgbClr val="000000"/>
                </a:solidFill>
              </a:rPr>
              <a:t> – Le client doit connaître le nom du réseau pour se connecter.</a:t>
            </a:r>
          </a:p>
          <a:p>
            <a:pPr marL="358835" lvl="1" indent="-285750" rtl="0"/>
            <a:r>
              <a:rPr lang="fr-FR" sz="1600" b="1" dirty="0">
                <a:solidFill>
                  <a:srgbClr val="000000"/>
                </a:solidFill>
              </a:rPr>
              <a:t>Mot de passe</a:t>
            </a:r>
            <a:r>
              <a:rPr lang="fr-FR" sz="1600" dirty="0">
                <a:solidFill>
                  <a:srgbClr val="000000"/>
                </a:solidFill>
              </a:rPr>
              <a:t> - Ceci est requis pour que le client s'authentifie auprès de l'AP.</a:t>
            </a:r>
          </a:p>
          <a:p>
            <a:pPr marL="358835" lvl="1" indent="-285750" rtl="0"/>
            <a:r>
              <a:rPr lang="fr-FR" sz="1600" b="1" dirty="0">
                <a:solidFill>
                  <a:srgbClr val="000000"/>
                </a:solidFill>
              </a:rPr>
              <a:t>Mode réseau </a:t>
            </a:r>
            <a:r>
              <a:rPr lang="fr-FR" sz="1600" dirty="0">
                <a:solidFill>
                  <a:srgbClr val="000000"/>
                </a:solidFill>
              </a:rPr>
              <a:t>- La norme 802.11 utilisée.</a:t>
            </a:r>
          </a:p>
          <a:p>
            <a:pPr marL="358835" lvl="1" indent="-285750" rtl="0"/>
            <a:r>
              <a:rPr lang="fr-FR" sz="1600" b="1" dirty="0">
                <a:solidFill>
                  <a:srgbClr val="000000"/>
                </a:solidFill>
              </a:rPr>
              <a:t>Mode de sécurité </a:t>
            </a:r>
            <a:r>
              <a:rPr lang="fr-FR" sz="1600" dirty="0">
                <a:solidFill>
                  <a:srgbClr val="000000"/>
                </a:solidFill>
              </a:rPr>
              <a:t>- Les réglages des paramètres de sécurité, c'est-à-dire WEP, WPA ou WPA2.</a:t>
            </a:r>
          </a:p>
          <a:p>
            <a:pPr marL="358835" lvl="1" indent="-285750" rtl="0"/>
            <a:r>
              <a:rPr lang="fr-FR" sz="1600" b="1" dirty="0">
                <a:solidFill>
                  <a:srgbClr val="000000"/>
                </a:solidFill>
              </a:rPr>
              <a:t>Paramètres des canaux </a:t>
            </a:r>
            <a:r>
              <a:rPr lang="fr-FR" sz="1600" dirty="0">
                <a:solidFill>
                  <a:srgbClr val="000000"/>
                </a:solidFill>
              </a:rPr>
              <a:t>- Les bandes de fréquences utilisées.</a:t>
            </a:r>
          </a:p>
          <a:p>
            <a:pPr marL="73085" lvl="1" indent="0">
              <a:buNone/>
            </a:pPr>
            <a:endParaRPr lang="en-US" sz="1800" dirty="0">
              <a:solidFill>
                <a:srgbClr val="000000"/>
              </a:solidFill>
            </a:endParaRPr>
          </a:p>
          <a:p>
            <a:pPr marL="73085" lvl="1" indent="0">
              <a:buNone/>
            </a:pPr>
            <a:endParaRPr lang="en-US" sz="1800" dirty="0">
              <a:solidFill>
                <a:srgbClr val="000000"/>
              </a:solidFill>
            </a:endParaRPr>
          </a:p>
          <a:p>
            <a:pPr marL="73085" lvl="1" indent="0">
              <a:buNone/>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455083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115260"/>
            <a:ext cx="8345488" cy="731837"/>
          </a:xfrm>
        </p:spPr>
        <p:txBody>
          <a:bodyPr/>
          <a:lstStyle/>
          <a:p>
            <a:pPr rtl="0">
              <a:lnSpc>
                <a:spcPct val="150000"/>
              </a:lnSpc>
            </a:pPr>
            <a:r>
              <a:rPr lang="fr-FR" sz="1600" dirty="0"/>
              <a:t>Fonctionnement WLAN</a:t>
            </a:r>
            <a:r>
              <a:rPr lang="en-US" dirty="0"/>
              <a:t/>
            </a:r>
            <a:br>
              <a:rPr lang="en-US" dirty="0"/>
            </a:br>
            <a:r>
              <a:rPr lang="fr-FR" sz="2400" dirty="0"/>
              <a:t>Mode découverte passif et actif</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31802" y="913991"/>
            <a:ext cx="3997323" cy="4078287"/>
          </a:xfrm>
        </p:spPr>
        <p:txBody>
          <a:bodyPr/>
          <a:lstStyle/>
          <a:p>
            <a:pPr marL="0" indent="0" algn="l" rtl="0"/>
            <a:r>
              <a:rPr lang="fr-FR" sz="1600" dirty="0">
                <a:solidFill>
                  <a:srgbClr val="000000"/>
                </a:solidFill>
              </a:rPr>
              <a:t>Les clients sans fil se connectent à l'AP à l'aide d'un processus de balayage (sondage) passif ou actif. </a:t>
            </a:r>
          </a:p>
          <a:p>
            <a:pPr marL="415985" lvl="1" indent="-342900" rtl="0">
              <a:buFont typeface="Arial" panose="020B0604020202020204" pitchFamily="34" charset="0"/>
              <a:buChar char="•"/>
            </a:pPr>
            <a:r>
              <a:rPr lang="fr-FR" sz="1600" b="1" dirty="0">
                <a:solidFill>
                  <a:srgbClr val="000000"/>
                </a:solidFill>
              </a:rPr>
              <a:t>Mode passif </a:t>
            </a:r>
            <a:r>
              <a:rPr lang="fr-FR" sz="1600" dirty="0">
                <a:solidFill>
                  <a:srgbClr val="000000"/>
                </a:solidFill>
              </a:rPr>
              <a:t>- AP annonce ouvertement son service en envoyant périodiquement des trames de balise de diffusion contenant le SSID, les normes prises en charge et les paramètres de sécurité.</a:t>
            </a:r>
          </a:p>
          <a:p>
            <a:pPr marL="415985" lvl="1" indent="-342900" rtl="0">
              <a:buFont typeface="Arial" panose="020B0604020202020204" pitchFamily="34" charset="0"/>
              <a:buChar char="•"/>
            </a:pPr>
            <a:r>
              <a:rPr lang="fr-FR" sz="1600" b="1" dirty="0">
                <a:solidFill>
                  <a:srgbClr val="000000"/>
                </a:solidFill>
              </a:rPr>
              <a:t>Mode actif </a:t>
            </a:r>
            <a:r>
              <a:rPr lang="fr-FR" sz="1600" dirty="0">
                <a:solidFill>
                  <a:srgbClr val="000000"/>
                </a:solidFill>
              </a:rPr>
              <a:t>- Les clients sans fil doivent connaître le nom du SSID. Le client sans fil lance le processus en diffusant une trame de demande d'enquête sur plusieurs canaux.</a:t>
            </a:r>
            <a:r>
              <a:rPr lang="fr-FR" sz="1600" b="1" dirty="0">
                <a:solidFill>
                  <a:srgbClr val="000000"/>
                </a:solidFill>
              </a:rPr>
              <a:t> </a:t>
            </a:r>
          </a:p>
          <a:p>
            <a:pPr marL="489010" lvl="2" indent="-342900">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4" name="Picture 3">
            <a:extLst>
              <a:ext uri="{FF2B5EF4-FFF2-40B4-BE49-F238E27FC236}">
                <a16:creationId xmlns="" xmlns:c="http://schemas.openxmlformats.org/drawingml/2006/chart" xmlns:c15="http://schemas.microsoft.com/office/drawing/2012/chart" xmlns:a16="http://schemas.microsoft.com/office/drawing/2014/main" id="{90D136F8-2584-410C-9668-B6E1046C53A8}"/>
              </a:ext>
            </a:extLst>
          </p:cNvPr>
          <p:cNvPicPr>
            <a:picLocks noChangeAspect="1"/>
          </p:cNvPicPr>
          <p:nvPr/>
        </p:nvPicPr>
        <p:blipFill>
          <a:blip r:embed="rId3"/>
          <a:stretch>
            <a:fillRect/>
          </a:stretch>
        </p:blipFill>
        <p:spPr>
          <a:xfrm>
            <a:off x="4953000" y="987617"/>
            <a:ext cx="2454198" cy="1709737"/>
          </a:xfrm>
          <a:prstGeom prst="rect">
            <a:avLst/>
          </a:prstGeom>
        </p:spPr>
      </p:pic>
      <p:sp>
        <p:nvSpPr>
          <p:cNvPr id="10" name="Rectangle 9">
            <a:extLst>
              <a:ext uri="{FF2B5EF4-FFF2-40B4-BE49-F238E27FC236}">
                <a16:creationId xmlns="" xmlns:c="http://schemas.openxmlformats.org/drawingml/2006/chart" xmlns:c15="http://schemas.microsoft.com/office/drawing/2012/chart" xmlns:a16="http://schemas.microsoft.com/office/drawing/2014/main" id="{7BB98524-B210-49BE-AB9C-B15FC935C85F}"/>
              </a:ext>
            </a:extLst>
          </p:cNvPr>
          <p:cNvSpPr/>
          <p:nvPr/>
        </p:nvSpPr>
        <p:spPr>
          <a:xfrm>
            <a:off x="7610475" y="1763871"/>
            <a:ext cx="1209676" cy="307777"/>
          </a:xfrm>
          <a:prstGeom prst="rect">
            <a:avLst/>
          </a:prstGeom>
        </p:spPr>
        <p:txBody>
          <a:bodyPr wrap="square">
            <a:spAutoFit/>
          </a:bodyPr>
          <a:lstStyle/>
          <a:p>
            <a:pPr rtl="0"/>
            <a:r>
              <a:rPr lang="fr-FR" sz="1400" b="1">
                <a:solidFill>
                  <a:srgbClr val="000000"/>
                </a:solidFill>
                <a:latin typeface="CiscoSans"/>
              </a:rPr>
              <a:t>Mode passif</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3412303B-0BC9-454D-8539-9B757CDF5D9F}"/>
              </a:ext>
            </a:extLst>
          </p:cNvPr>
          <p:cNvPicPr>
            <a:picLocks noChangeAspect="1"/>
          </p:cNvPicPr>
          <p:nvPr/>
        </p:nvPicPr>
        <p:blipFill>
          <a:blip r:embed="rId4"/>
          <a:stretch>
            <a:fillRect/>
          </a:stretch>
        </p:blipFill>
        <p:spPr>
          <a:xfrm>
            <a:off x="4953000" y="2953135"/>
            <a:ext cx="2762249" cy="1593079"/>
          </a:xfrm>
          <a:prstGeom prst="rect">
            <a:avLst/>
          </a:prstGeom>
        </p:spPr>
      </p:pic>
      <p:sp>
        <p:nvSpPr>
          <p:cNvPr id="11" name="Rectangle 10">
            <a:extLst>
              <a:ext uri="{FF2B5EF4-FFF2-40B4-BE49-F238E27FC236}">
                <a16:creationId xmlns="" xmlns:c="http://schemas.openxmlformats.org/drawingml/2006/chart" xmlns:c15="http://schemas.microsoft.com/office/drawing/2012/chart" xmlns:a16="http://schemas.microsoft.com/office/drawing/2014/main" id="{0E2D58DD-5F4A-411B-AB2B-32F927F08580}"/>
              </a:ext>
            </a:extLst>
          </p:cNvPr>
          <p:cNvSpPr/>
          <p:nvPr/>
        </p:nvSpPr>
        <p:spPr>
          <a:xfrm>
            <a:off x="7610475" y="3595785"/>
            <a:ext cx="1209676" cy="307777"/>
          </a:xfrm>
          <a:prstGeom prst="rect">
            <a:avLst/>
          </a:prstGeom>
        </p:spPr>
        <p:txBody>
          <a:bodyPr wrap="square">
            <a:spAutoFit/>
          </a:bodyPr>
          <a:lstStyle/>
          <a:p>
            <a:pPr rtl="0"/>
            <a:r>
              <a:rPr lang="fr-FR" sz="1400" b="1">
                <a:solidFill>
                  <a:srgbClr val="000000"/>
                </a:solidFill>
                <a:latin typeface="CiscoSans"/>
              </a:rPr>
              <a:t>mode actif</a:t>
            </a:r>
          </a:p>
        </p:txBody>
      </p:sp>
    </p:spTree>
    <p:extLst>
      <p:ext uri="{BB962C8B-B14F-4D97-AF65-F5344CB8AC3E}">
        <p14:creationId xmlns:p14="http://schemas.microsoft.com/office/powerpoint/2010/main" val="3542232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12.4 Fonctionnement du protocole CAPWAP</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99892" y="291993"/>
            <a:ext cx="8345488" cy="731837"/>
          </a:xfrm>
        </p:spPr>
        <p:txBody>
          <a:bodyPr/>
          <a:lstStyle/>
          <a:p>
            <a:pPr rtl="0">
              <a:lnSpc>
                <a:spcPct val="150000"/>
              </a:lnSpc>
            </a:pPr>
            <a:r>
              <a:rPr lang="fr-FR" sz="1600" dirty="0"/>
              <a:t>Fonctionnement du protocole CAPWAP</a:t>
            </a:r>
            <a:r>
              <a:rPr lang="en-US" dirty="0"/>
              <a:t/>
            </a:r>
            <a:br>
              <a:rPr lang="en-US" dirty="0"/>
            </a:br>
            <a:r>
              <a:rPr lang="fr-FR" sz="2400" dirty="0"/>
              <a:t>Vidéo – CAPWAP</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39484" y="1350096"/>
            <a:ext cx="8280400" cy="3073400"/>
          </a:xfrm>
        </p:spPr>
        <p:txBody>
          <a:bodyPr/>
          <a:lstStyle/>
          <a:p>
            <a:pPr marL="0" indent="0" algn="l" defTabSz="684213" rtl="0" fontAlgn="base">
              <a:spcBef>
                <a:spcPts val="0"/>
              </a:spcBef>
              <a:buClr>
                <a:schemeClr val="tx2"/>
              </a:buClr>
              <a:buSzPct val="90000"/>
            </a:pPr>
            <a:r>
              <a:rPr lang="fr-FR" sz="1800" dirty="0">
                <a:solidFill>
                  <a:srgbClr val="000000"/>
                </a:solidFill>
              </a:rPr>
              <a:t>Cette vidéo couvre les points suivants : </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Fonction de contrôle et d'approvisionnement des points d'accès sans fil (CAPWAP)</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Architecture de contrôle d'accès aux médias divisés (MAC)</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Le chiffrement DTLS</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Points d'accès Flex </a:t>
            </a:r>
            <a:r>
              <a:rPr lang="fr-FR" sz="1800" dirty="0" err="1">
                <a:solidFill>
                  <a:srgbClr val="000000"/>
                </a:solidFill>
              </a:rPr>
              <a:t>Connect</a:t>
            </a:r>
            <a:endParaRPr lang="fr-FR" sz="18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489010" lvl="2" indent="-342900">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818594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2">
            <a:extLst>
              <a:ext uri="{FF2B5EF4-FFF2-40B4-BE49-F238E27FC236}">
                <a16:creationId xmlns="" xmlns:c="http://schemas.openxmlformats.org/drawingml/2006/chart" xmlns:c15="http://schemas.microsoft.com/office/drawing/2012/chart"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What to Expect in this Module (Cont.)</a:t>
            </a:r>
          </a:p>
        </p:txBody>
      </p:sp>
      <p:sp>
        <p:nvSpPr>
          <p:cNvPr id="6" name="Content Placeholder 1">
            <a:extLst>
              <a:ext uri="{FF2B5EF4-FFF2-40B4-BE49-F238E27FC236}">
                <a16:creationId xmlns="" xmlns:c="http://schemas.openxmlformats.org/drawingml/2006/chart" xmlns:c15="http://schemas.microsoft.com/office/drawing/2012/chart"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 xmlns:c="http://schemas.openxmlformats.org/drawingml/2006/chart" xmlns:c15="http://schemas.microsoft.com/office/drawing/2012/chart" xmlns:a16="http://schemas.microsoft.com/office/drawing/2014/main" id="{DDD52CCD-9D1E-4CC4-815A-A5967A0831D9}"/>
              </a:ext>
            </a:extLst>
          </p:cNvPr>
          <p:cNvGraphicFramePr>
            <a:graphicFrameLocks noGrp="1"/>
          </p:cNvGraphicFramePr>
          <p:nvPr>
            <p:ph idx="1"/>
            <p:extLst/>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 xmlns:c="http://schemas.openxmlformats.org/drawingml/2006/chart" xmlns:c15="http://schemas.microsoft.com/office/drawing/2012/chart" xmlns:a16="http://schemas.microsoft.com/office/drawing/2014/main" val="3215831619"/>
                    </a:ext>
                  </a:extLst>
                </a:gridCol>
                <a:gridCol w="6416970">
                  <a:extLst>
                    <a:ext uri="{9D8B030D-6E8A-4147-A177-3AD203B41FA5}">
                      <a16:colId xmlns="" xmlns:c="http://schemas.openxmlformats.org/drawingml/2006/chart" xmlns:c15="http://schemas.microsoft.com/office/drawing/2012/chart"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Feature</a:t>
                      </a:r>
                    </a:p>
                  </a:txBody>
                  <a:tcPr marL="9525" marR="9525" marT="9525" marB="0" anchor="b"/>
                </a:tc>
                <a:tc>
                  <a:txBody>
                    <a:bodyPr/>
                    <a:lstStyle/>
                    <a:p>
                      <a:pPr rtl="0"/>
                      <a:r>
                        <a:rPr lang="fr-FR"/>
                        <a:t>Description</a:t>
                      </a:r>
                    </a:p>
                  </a:txBody>
                  <a:tcPr/>
                </a:tc>
                <a:extLst>
                  <a:ext uri="{0D108BD9-81ED-4DB2-BD59-A6C34878D82A}">
                    <a16:rowId xmlns="" xmlns:c="http://schemas.openxmlformats.org/drawingml/2006/chart" xmlns:c15="http://schemas.microsoft.com/office/drawing/2012/chart"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Hands-On Labs</a:t>
                      </a:r>
                    </a:p>
                  </a:txBody>
                  <a:tcPr marL="9525" marR="9525" marT="9525" marB="0" anchor="b"/>
                </a:tc>
                <a:tc>
                  <a:txBody>
                    <a:bodyPr/>
                    <a:lstStyle/>
                    <a:p>
                      <a:pPr rtl="0"/>
                      <a:r>
                        <a:rPr lang="fr-FR"/>
                        <a:t>Labs designed for working with physical equipment.</a:t>
                      </a:r>
                    </a:p>
                  </a:txBody>
                  <a:tcPr/>
                </a:tc>
                <a:extLst>
                  <a:ext uri="{0D108BD9-81ED-4DB2-BD59-A6C34878D82A}">
                    <a16:rowId xmlns="" xmlns:c="http://schemas.openxmlformats.org/drawingml/2006/chart" xmlns:c15="http://schemas.microsoft.com/office/drawing/2012/chart"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Class Activities</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These are found on the Instructor Resources page. Class Activities are designed to facilitate learning, class discussion, and collaboration.</a:t>
                      </a:r>
                    </a:p>
                  </a:txBody>
                  <a:tcPr/>
                </a:tc>
                <a:extLst>
                  <a:ext uri="{0D108BD9-81ED-4DB2-BD59-A6C34878D82A}">
                    <a16:rowId xmlns="" xmlns:c="http://schemas.openxmlformats.org/drawingml/2006/chart" xmlns:c15="http://schemas.microsoft.com/office/drawing/2012/chart"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Module Quizzes</a:t>
                      </a:r>
                    </a:p>
                  </a:txBody>
                  <a:tcPr marL="9525" marR="9525" marT="9525" marB="0" anchor="b"/>
                </a:tc>
                <a:tc>
                  <a:txBody>
                    <a:bodyPr/>
                    <a:lstStyle/>
                    <a:p>
                      <a:pPr rtl="0"/>
                      <a:r>
                        <a:rPr lang="fr-FR"/>
                        <a:t>Self-assessments that integrate concepts and skills learned throughout the series of topics presented in the module.</a:t>
                      </a:r>
                    </a:p>
                  </a:txBody>
                  <a:tcPr/>
                </a:tc>
                <a:extLst>
                  <a:ext uri="{0D108BD9-81ED-4DB2-BD59-A6C34878D82A}">
                    <a16:rowId xmlns="" xmlns:c="http://schemas.openxmlformats.org/drawingml/2006/chart" xmlns:c15="http://schemas.microsoft.com/office/drawing/2012/chart"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Module Summary</a:t>
                      </a:r>
                    </a:p>
                  </a:txBody>
                  <a:tcPr marL="9525" marR="9525" marT="9525" marB="0" anchor="b"/>
                </a:tc>
                <a:tc>
                  <a:txBody>
                    <a:bodyPr/>
                    <a:lstStyle/>
                    <a:p>
                      <a:pPr rtl="0"/>
                      <a:r>
                        <a:rPr lang="fr-FR"/>
                        <a:t>Briefly recaps module content.</a:t>
                      </a:r>
                    </a:p>
                  </a:txBody>
                  <a:tcPr/>
                </a:tc>
                <a:extLst>
                  <a:ext uri="{0D108BD9-81ED-4DB2-BD59-A6C34878D82A}">
                    <a16:rowId xmlns="" xmlns:c="http://schemas.openxmlformats.org/drawingml/2006/chart" xmlns:c15="http://schemas.microsoft.com/office/drawing/2012/chart"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92208" y="192101"/>
            <a:ext cx="8345488" cy="731837"/>
          </a:xfrm>
        </p:spPr>
        <p:txBody>
          <a:bodyPr/>
          <a:lstStyle/>
          <a:p>
            <a:pPr rtl="0">
              <a:lnSpc>
                <a:spcPct val="150000"/>
              </a:lnSpc>
            </a:pPr>
            <a:r>
              <a:rPr lang="fr-FR" sz="1600"/>
              <a:t>Fonctionnement du CAPWAP</a:t>
            </a:r>
            <a:r>
              <a:rPr lang="en-US" dirty="0"/>
              <a:t/>
            </a:r>
            <a:br>
              <a:rPr lang="en-US" dirty="0"/>
            </a:br>
            <a:r>
              <a:rPr lang="fr-FR" sz="2400"/>
              <a:t>Introduction au CAPWAP</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544257" y="1108355"/>
            <a:ext cx="4310131" cy="3866617"/>
          </a:xfrm>
        </p:spPr>
        <p:txBody>
          <a:bodyPr/>
          <a:lstStyle/>
          <a:p>
            <a:pPr marL="169863" indent="-169863" algn="l" defTabSz="684213" rtl="0" fontAlgn="base">
              <a:spcBef>
                <a:spcPts val="600"/>
              </a:spcBef>
              <a:spcAft>
                <a:spcPts val="600"/>
              </a:spcAft>
              <a:buClr>
                <a:schemeClr val="tx2"/>
              </a:buClr>
              <a:buSzPct val="90000"/>
              <a:buFont typeface="Arial" panose="020B0604020202020204" pitchFamily="34" charset="0"/>
              <a:buChar char="•"/>
            </a:pPr>
            <a:r>
              <a:rPr lang="fr-FR" sz="1500" dirty="0">
                <a:solidFill>
                  <a:srgbClr val="000000"/>
                </a:solidFill>
              </a:rPr>
              <a:t>CAPWAP est un protocole standard IEEE qui permet à un WLC de gérer plusieurs AP et WLAN.</a:t>
            </a:r>
          </a:p>
          <a:p>
            <a:pPr marL="169863" indent="-169863" algn="l" defTabSz="684213" rtl="0" fontAlgn="base">
              <a:spcBef>
                <a:spcPts val="600"/>
              </a:spcBef>
              <a:spcAft>
                <a:spcPts val="600"/>
              </a:spcAft>
              <a:buClr>
                <a:schemeClr val="tx2"/>
              </a:buClr>
              <a:buSzPct val="90000"/>
              <a:buFont typeface="Arial" panose="020B0604020202020204" pitchFamily="34" charset="0"/>
              <a:buChar char="•"/>
            </a:pPr>
            <a:r>
              <a:rPr lang="fr-FR" sz="1600" dirty="0">
                <a:solidFill>
                  <a:srgbClr val="000000"/>
                </a:solidFill>
              </a:rPr>
              <a:t>CAPWAP est basé sur LWAPP mais ajoute une sécurité supplémentaire avec </a:t>
            </a:r>
            <a:r>
              <a:rPr lang="fr-FR" sz="1600" dirty="0" err="1">
                <a:solidFill>
                  <a:srgbClr val="000000"/>
                </a:solidFill>
              </a:rPr>
              <a:t>Datagram</a:t>
            </a:r>
            <a:r>
              <a:rPr lang="fr-FR" sz="1600" dirty="0">
                <a:solidFill>
                  <a:srgbClr val="000000"/>
                </a:solidFill>
              </a:rPr>
              <a:t> Transport Layer Security (DTLS).</a:t>
            </a:r>
          </a:p>
          <a:p>
            <a:pPr marL="169863" indent="-169863" algn="l" defTabSz="684213" rtl="0" fontAlgn="base">
              <a:spcBef>
                <a:spcPts val="600"/>
              </a:spcBef>
              <a:spcAft>
                <a:spcPts val="600"/>
              </a:spcAft>
              <a:buClr>
                <a:schemeClr val="tx2"/>
              </a:buClr>
              <a:buSzPct val="90000"/>
              <a:buFont typeface="Arial" panose="020B0604020202020204" pitchFamily="34" charset="0"/>
              <a:buChar char="•"/>
            </a:pPr>
            <a:r>
              <a:rPr lang="fr-FR" sz="1600" dirty="0">
                <a:solidFill>
                  <a:srgbClr val="000000"/>
                </a:solidFill>
              </a:rPr>
              <a:t>Encapsule et transfère le trafic client WLAN entre un AP et un WLC sur des tunnels en utilisant les ports UDP 5246 et 5247.</a:t>
            </a:r>
          </a:p>
          <a:p>
            <a:pPr marL="169863" indent="-169863" algn="l" defTabSz="684213" rtl="0" fontAlgn="base">
              <a:spcBef>
                <a:spcPts val="600"/>
              </a:spcBef>
              <a:spcAft>
                <a:spcPts val="600"/>
              </a:spcAft>
              <a:buClr>
                <a:schemeClr val="tx2"/>
              </a:buClr>
              <a:buSzPct val="90000"/>
              <a:buFont typeface="Arial" panose="020B0604020202020204" pitchFamily="34" charset="0"/>
              <a:buChar char="•"/>
            </a:pPr>
            <a:r>
              <a:rPr lang="fr-FR" sz="1600" dirty="0">
                <a:solidFill>
                  <a:srgbClr val="000000"/>
                </a:solidFill>
              </a:rPr>
              <a:t>Fonctionne sur IPv4 et IPv6. IPv4 utilise le protocole IP 17 et IPv6 utilise le protocole IP 136.</a:t>
            </a:r>
          </a:p>
          <a:p>
            <a:pPr marL="0" indent="0" algn="l"/>
            <a:endParaRPr lang="en-US" sz="1800" b="1" dirty="0">
              <a:solidFill>
                <a:srgbClr val="000000"/>
              </a:solidFill>
            </a:endParaRPr>
          </a:p>
          <a:p>
            <a:pPr marL="0" indent="0" algn="l"/>
            <a:endParaRPr lang="en-US" sz="1800" b="1" dirty="0">
              <a:solidFill>
                <a:srgbClr val="000000"/>
              </a:solidFill>
            </a:endParaRP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 xmlns:c="http://schemas.openxmlformats.org/drawingml/2006/chart" xmlns:c15="http://schemas.microsoft.com/office/drawing/2012/chart" xmlns:a16="http://schemas.microsoft.com/office/drawing/2014/main" id="{0F48CA15-E45D-45AD-AB09-AD2CCD8D3BB3}"/>
              </a:ext>
            </a:extLst>
          </p:cNvPr>
          <p:cNvPicPr>
            <a:picLocks noChangeAspect="1"/>
          </p:cNvPicPr>
          <p:nvPr/>
        </p:nvPicPr>
        <p:blipFill>
          <a:blip r:embed="rId3"/>
          <a:stretch>
            <a:fillRect/>
          </a:stretch>
        </p:blipFill>
        <p:spPr>
          <a:xfrm>
            <a:off x="4800600" y="1276350"/>
            <a:ext cx="3810000" cy="2590800"/>
          </a:xfrm>
          <a:prstGeom prst="rect">
            <a:avLst/>
          </a:prstGeom>
        </p:spPr>
      </p:pic>
    </p:spTree>
    <p:extLst>
      <p:ext uri="{BB962C8B-B14F-4D97-AF65-F5344CB8AC3E}">
        <p14:creationId xmlns:p14="http://schemas.microsoft.com/office/powerpoint/2010/main" val="2756285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299677"/>
            <a:ext cx="8345488" cy="731837"/>
          </a:xfrm>
        </p:spPr>
        <p:txBody>
          <a:bodyPr/>
          <a:lstStyle/>
          <a:p>
            <a:pPr rtl="0">
              <a:lnSpc>
                <a:spcPct val="150000"/>
              </a:lnSpc>
            </a:pPr>
            <a:r>
              <a:rPr lang="fr-FR" sz="1600" dirty="0"/>
              <a:t>Fonctionnement du CAPWAP</a:t>
            </a:r>
            <a:r>
              <a:rPr lang="en-US" dirty="0"/>
              <a:t/>
            </a:r>
            <a:br>
              <a:rPr lang="en-US" dirty="0"/>
            </a:br>
            <a:r>
              <a:rPr lang="fr-FR" sz="2400" dirty="0"/>
              <a:t>Architecture MAC divisée</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47170" y="1343077"/>
            <a:ext cx="3997323" cy="3866617"/>
          </a:xfrm>
        </p:spPr>
        <p:txBody>
          <a:bodyPr/>
          <a:lstStyle/>
          <a:p>
            <a:pPr marL="0" indent="0" algn="l" defTabSz="684213" rtl="0" fontAlgn="base">
              <a:spcBef>
                <a:spcPts val="600"/>
              </a:spcBef>
              <a:spcAft>
                <a:spcPts val="600"/>
              </a:spcAft>
              <a:buClr>
                <a:schemeClr val="tx2"/>
              </a:buClr>
              <a:buSzPct val="90000"/>
            </a:pPr>
            <a:r>
              <a:rPr lang="fr-FR" sz="1600" dirty="0">
                <a:solidFill>
                  <a:srgbClr val="000000"/>
                </a:solidFill>
              </a:rPr>
              <a:t>Le concept de MAC divisé du CAPWAP remplit toutes les fonctions normalement remplies par les AP individuels et les répartit entre deux composantes fonctionnelles :</a:t>
            </a:r>
          </a:p>
          <a:p>
            <a:pPr lvl="1" rtl="0">
              <a:lnSpc>
                <a:spcPct val="100000"/>
              </a:lnSpc>
              <a:spcBef>
                <a:spcPts val="300"/>
              </a:spcBef>
              <a:spcAft>
                <a:spcPts val="300"/>
              </a:spcAft>
              <a:buSzPct val="90000"/>
            </a:pPr>
            <a:r>
              <a:rPr lang="fr-FR" sz="1600" dirty="0">
                <a:solidFill>
                  <a:srgbClr val="000000"/>
                </a:solidFill>
              </a:rPr>
              <a:t>Fonctions MAC AP</a:t>
            </a:r>
          </a:p>
          <a:p>
            <a:pPr lvl="1" rtl="0">
              <a:lnSpc>
                <a:spcPct val="100000"/>
              </a:lnSpc>
              <a:spcBef>
                <a:spcPts val="300"/>
              </a:spcBef>
              <a:spcAft>
                <a:spcPts val="300"/>
              </a:spcAft>
              <a:buSzPct val="90000"/>
            </a:pPr>
            <a:r>
              <a:rPr lang="fr-FR" sz="1600" dirty="0">
                <a:solidFill>
                  <a:srgbClr val="000000"/>
                </a:solidFill>
              </a:rPr>
              <a:t>Fonctions MAC WLC</a:t>
            </a:r>
          </a:p>
          <a:p>
            <a:pPr marL="0" indent="0" algn="l"/>
            <a:endParaRPr lang="en-US" sz="1600" b="1" dirty="0">
              <a:solidFill>
                <a:srgbClr val="000000"/>
              </a:solidFill>
            </a:endParaRPr>
          </a:p>
          <a:p>
            <a:pPr marL="0" indent="0" algn="l"/>
            <a:endParaRPr lang="en-US" sz="1600" b="1" dirty="0">
              <a:solidFill>
                <a:srgbClr val="000000"/>
              </a:solidFill>
            </a:endParaRPr>
          </a:p>
          <a:p>
            <a:pPr marL="489010" lvl="2" indent="-342900">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graphicFrame>
        <p:nvGraphicFramePr>
          <p:cNvPr id="7" name="Content Placeholder 6">
            <a:extLst>
              <a:ext uri="{FF2B5EF4-FFF2-40B4-BE49-F238E27FC236}">
                <a16:creationId xmlns="" xmlns:c="http://schemas.openxmlformats.org/drawingml/2006/chart" xmlns:c15="http://schemas.microsoft.com/office/drawing/2012/chart" xmlns:a16="http://schemas.microsoft.com/office/drawing/2014/main" id="{D3ED25D6-8E6F-4B4D-BD45-E75897C41FAC}"/>
              </a:ext>
            </a:extLst>
          </p:cNvPr>
          <p:cNvGraphicFramePr>
            <a:graphicFrameLocks/>
          </p:cNvGraphicFramePr>
          <p:nvPr>
            <p:extLst>
              <p:ext uri="{D42A27DB-BD31-4B8C-83A1-F6EECF244321}">
                <p14:modId xmlns:p14="http://schemas.microsoft.com/office/powerpoint/2010/main" val="225717397"/>
              </p:ext>
            </p:extLst>
          </p:nvPr>
        </p:nvGraphicFramePr>
        <p:xfrm>
          <a:off x="4572000" y="1169670"/>
          <a:ext cx="3971924" cy="3444240"/>
        </p:xfrm>
        <a:graphic>
          <a:graphicData uri="http://schemas.openxmlformats.org/drawingml/2006/table">
            <a:tbl>
              <a:tblPr firstRow="1" bandRow="1">
                <a:tableStyleId>{5C22544A-7EE6-4342-B048-85BDC9FD1C3A}</a:tableStyleId>
              </a:tblPr>
              <a:tblGrid>
                <a:gridCol w="1862890">
                  <a:extLst>
                    <a:ext uri="{9D8B030D-6E8A-4147-A177-3AD203B41FA5}">
                      <a16:colId xmlns="" xmlns:c="http://schemas.openxmlformats.org/drawingml/2006/chart" xmlns:c15="http://schemas.microsoft.com/office/drawing/2012/chart" xmlns:a16="http://schemas.microsoft.com/office/drawing/2014/main" val="3729139006"/>
                    </a:ext>
                  </a:extLst>
                </a:gridCol>
                <a:gridCol w="2109034">
                  <a:extLst>
                    <a:ext uri="{9D8B030D-6E8A-4147-A177-3AD203B41FA5}">
                      <a16:colId xmlns="" xmlns:c="http://schemas.openxmlformats.org/drawingml/2006/chart" xmlns:c15="http://schemas.microsoft.com/office/drawing/2012/chart" xmlns:a16="http://schemas.microsoft.com/office/drawing/2014/main" val="817269429"/>
                    </a:ext>
                  </a:extLst>
                </a:gridCol>
              </a:tblGrid>
              <a:tr h="0">
                <a:tc>
                  <a:txBody>
                    <a:bodyPr/>
                    <a:lstStyle/>
                    <a:p>
                      <a:pPr rtl="0"/>
                      <a:r>
                        <a:rPr lang="fr-FR" sz="1400"/>
                        <a:t>Fonctions MAC AP</a:t>
                      </a:r>
                    </a:p>
                  </a:txBody>
                  <a:tcPr/>
                </a:tc>
                <a:tc>
                  <a:txBody>
                    <a:bodyPr/>
                    <a:lstStyle/>
                    <a:p>
                      <a:pPr rtl="0"/>
                      <a:r>
                        <a:rPr lang="fr-FR" sz="1400"/>
                        <a:t>Fonctions MAC WLC</a:t>
                      </a:r>
                    </a:p>
                  </a:txBody>
                  <a:tcPr/>
                </a:tc>
                <a:extLst>
                  <a:ext uri="{0D108BD9-81ED-4DB2-BD59-A6C34878D82A}">
                    <a16:rowId xmlns="" xmlns:c="http://schemas.openxmlformats.org/drawingml/2006/chart" xmlns:c15="http://schemas.microsoft.com/office/drawing/2012/chart" xmlns:a16="http://schemas.microsoft.com/office/drawing/2014/main" val="2583676789"/>
                  </a:ext>
                </a:extLst>
              </a:tr>
              <a:tr h="0">
                <a:tc>
                  <a:txBody>
                    <a:bodyPr/>
                    <a:lstStyle/>
                    <a:p>
                      <a:pPr rtl="0"/>
                      <a:r>
                        <a:rPr lang="fr-FR" sz="1400">
                          <a:solidFill>
                            <a:srgbClr val="000000"/>
                          </a:solidFill>
                        </a:rPr>
                        <a:t>Balises et réponses des sondes</a:t>
                      </a:r>
                    </a:p>
                  </a:txBody>
                  <a:tcPr/>
                </a:tc>
                <a:tc>
                  <a:txBody>
                    <a:bodyPr/>
                    <a:lstStyle/>
                    <a:p>
                      <a:pPr rtl="0"/>
                      <a:r>
                        <a:rPr lang="fr-FR" sz="1400">
                          <a:solidFill>
                            <a:srgbClr val="000000"/>
                          </a:solidFill>
                        </a:rPr>
                        <a:t>Authentification</a:t>
                      </a:r>
                    </a:p>
                  </a:txBody>
                  <a:tcPr/>
                </a:tc>
                <a:extLst>
                  <a:ext uri="{0D108BD9-81ED-4DB2-BD59-A6C34878D82A}">
                    <a16:rowId xmlns="" xmlns:c="http://schemas.openxmlformats.org/drawingml/2006/chart" xmlns:c15="http://schemas.microsoft.com/office/drawing/2012/chart" xmlns:a16="http://schemas.microsoft.com/office/drawing/2014/main" val="3849654457"/>
                  </a:ext>
                </a:extLst>
              </a:tr>
              <a:tr h="17090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rPr>
                        <a:t>Accusé de réception et retransmissions de paquets</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rPr>
                        <a:t>Association et réassociation de clients itinérants</a:t>
                      </a:r>
                    </a:p>
                  </a:txBody>
                  <a:tcPr/>
                </a:tc>
                <a:extLst>
                  <a:ext uri="{0D108BD9-81ED-4DB2-BD59-A6C34878D82A}">
                    <a16:rowId xmlns="" xmlns:c="http://schemas.openxmlformats.org/drawingml/2006/chart" xmlns:c15="http://schemas.microsoft.com/office/drawing/2012/chart" xmlns:a16="http://schemas.microsoft.com/office/drawing/2014/main" val="235735172"/>
                  </a:ext>
                </a:extLst>
              </a:tr>
              <a:tr h="174195">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rPr>
                        <a:t>Mise en file d'attente des trames et priorisation des paquets</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rPr>
                        <a:t>Traduction de trame vers d'autres protocoles</a:t>
                      </a:r>
                    </a:p>
                  </a:txBody>
                  <a:tcPr/>
                </a:tc>
                <a:extLst>
                  <a:ext uri="{0D108BD9-81ED-4DB2-BD59-A6C34878D82A}">
                    <a16:rowId xmlns="" xmlns:c="http://schemas.openxmlformats.org/drawingml/2006/chart" xmlns:c15="http://schemas.microsoft.com/office/drawing/2012/chart" xmlns:a16="http://schemas.microsoft.com/office/drawing/2014/main" val="1458107787"/>
                  </a:ext>
                </a:extLst>
              </a:tr>
              <a:tr h="274011">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rPr>
                        <a:t>Cryptage et décryptage des données de la couche MAC</a:t>
                      </a:r>
                    </a:p>
                  </a:txBody>
                  <a:tcP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rPr>
                        <a:t>Arrêt du trafic 802.11 sur une interface filaire</a:t>
                      </a:r>
                    </a:p>
                  </a:txBody>
                  <a:tcPr/>
                </a:tc>
                <a:extLst>
                  <a:ext uri="{0D108BD9-81ED-4DB2-BD59-A6C34878D82A}">
                    <a16:rowId xmlns="" xmlns:c="http://schemas.openxmlformats.org/drawingml/2006/chart" xmlns:c15="http://schemas.microsoft.com/office/drawing/2012/chart" xmlns:a16="http://schemas.microsoft.com/office/drawing/2014/main" val="2495454272"/>
                  </a:ext>
                </a:extLst>
              </a:tr>
            </a:tbl>
          </a:graphicData>
        </a:graphic>
      </p:graphicFrame>
    </p:spTree>
    <p:extLst>
      <p:ext uri="{BB962C8B-B14F-4D97-AF65-F5344CB8AC3E}">
        <p14:creationId xmlns:p14="http://schemas.microsoft.com/office/powerpoint/2010/main" val="396663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143093" y="279256"/>
            <a:ext cx="8345488" cy="731837"/>
          </a:xfrm>
        </p:spPr>
        <p:txBody>
          <a:bodyPr/>
          <a:lstStyle/>
          <a:p>
            <a:pPr rtl="0">
              <a:lnSpc>
                <a:spcPct val="150000"/>
              </a:lnSpc>
            </a:pPr>
            <a:r>
              <a:rPr lang="fr-FR" sz="1600" dirty="0"/>
              <a:t>Fonctionnement du CAPWAP</a:t>
            </a:r>
            <a:r>
              <a:rPr lang="en-US" dirty="0"/>
              <a:t/>
            </a:r>
            <a:br>
              <a:rPr lang="en-US" dirty="0"/>
            </a:br>
            <a:r>
              <a:rPr lang="fr-FR" sz="2400" dirty="0"/>
              <a:t>Cryptage DTLS</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77907" y="1149406"/>
            <a:ext cx="3997323" cy="3866617"/>
          </a:xfrm>
        </p:spPr>
        <p:txBody>
          <a:bodyPr/>
          <a:lstStyle/>
          <a:p>
            <a:pPr marL="169863" indent="-169863" algn="l" defTabSz="684213" rtl="0" fontAlgn="base">
              <a:spcBef>
                <a:spcPts val="600"/>
              </a:spcBef>
              <a:spcAft>
                <a:spcPts val="600"/>
              </a:spcAft>
              <a:buClr>
                <a:schemeClr val="tx2"/>
              </a:buClr>
              <a:buSzPct val="90000"/>
              <a:buFont typeface="Arial" panose="020B0604020202020204" pitchFamily="34" charset="0"/>
              <a:buChar char="•"/>
            </a:pPr>
            <a:r>
              <a:rPr lang="fr-FR" sz="1600" dirty="0">
                <a:solidFill>
                  <a:srgbClr val="000000"/>
                </a:solidFill>
              </a:rPr>
              <a:t>DTLS assure la sécurité entre l'AP et le WLC.</a:t>
            </a:r>
          </a:p>
          <a:p>
            <a:pPr marL="169863" indent="-169863" algn="l" defTabSz="684213" rtl="0" fontAlgn="base">
              <a:spcBef>
                <a:spcPts val="600"/>
              </a:spcBef>
              <a:spcAft>
                <a:spcPts val="600"/>
              </a:spcAft>
              <a:buClr>
                <a:schemeClr val="tx2"/>
              </a:buClr>
              <a:buSzPct val="90000"/>
              <a:buFont typeface="Arial" panose="020B0604020202020204" pitchFamily="34" charset="0"/>
              <a:buChar char="•"/>
            </a:pPr>
            <a:r>
              <a:rPr lang="fr-FR" sz="1600" dirty="0">
                <a:solidFill>
                  <a:srgbClr val="000000"/>
                </a:solidFill>
              </a:rPr>
              <a:t>Il est activé par défaut pour sécuriser le canal de contrôle CAPWAP et crypter tout le trafic de gestion et de contrôle entre AP et WLC.</a:t>
            </a:r>
          </a:p>
          <a:p>
            <a:pPr marL="169863" indent="-169863" algn="l" defTabSz="684213" rtl="0" fontAlgn="base">
              <a:spcBef>
                <a:spcPts val="600"/>
              </a:spcBef>
              <a:spcAft>
                <a:spcPts val="600"/>
              </a:spcAft>
              <a:buClr>
                <a:schemeClr val="tx2"/>
              </a:buClr>
              <a:buSzPct val="90000"/>
              <a:buFont typeface="Arial" panose="020B0604020202020204" pitchFamily="34" charset="0"/>
              <a:buChar char="•"/>
            </a:pPr>
            <a:r>
              <a:rPr lang="fr-FR" sz="1600" dirty="0">
                <a:solidFill>
                  <a:srgbClr val="000000"/>
                </a:solidFill>
              </a:rPr>
              <a:t>Le chiffrement des données est désactivé par défaut et nécessite qu'une licence DTLS soit installée sur le WLC avant de pouvoir être activée sur l'AP.</a:t>
            </a:r>
          </a:p>
          <a:p>
            <a:pPr marL="169863" indent="-169863" algn="l" defTabSz="684213" fontAlgn="base">
              <a:spcBef>
                <a:spcPts val="600"/>
              </a:spcBef>
              <a:spcAft>
                <a:spcPts val="600"/>
              </a:spcAft>
              <a:buClr>
                <a:schemeClr val="tx2"/>
              </a:buClr>
              <a:buSzPct val="90000"/>
              <a:buFont typeface="Arial" panose="020B0604020202020204" pitchFamily="34" charset="0"/>
              <a:buChar char="•"/>
            </a:pPr>
            <a:endParaRPr lang="en-US" sz="1600" dirty="0">
              <a:solidFill>
                <a:srgbClr val="000000"/>
              </a:solidFill>
            </a:endParaRPr>
          </a:p>
          <a:p>
            <a:pPr marL="0" indent="0" algn="l"/>
            <a:endParaRPr lang="en-US" sz="1800" b="1" dirty="0">
              <a:solidFill>
                <a:srgbClr val="000000"/>
              </a:solidFill>
            </a:endParaRPr>
          </a:p>
          <a:p>
            <a:pPr marL="0" indent="0" algn="l"/>
            <a:endParaRPr lang="en-US" sz="1800" b="1" dirty="0">
              <a:solidFill>
                <a:srgbClr val="000000"/>
              </a:solidFill>
            </a:endParaRP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F3107A68-75BE-49F0-8FBE-BB3810419C19}"/>
              </a:ext>
            </a:extLst>
          </p:cNvPr>
          <p:cNvPicPr>
            <a:picLocks noChangeAspect="1"/>
          </p:cNvPicPr>
          <p:nvPr/>
        </p:nvPicPr>
        <p:blipFill>
          <a:blip r:embed="rId3"/>
          <a:stretch>
            <a:fillRect/>
          </a:stretch>
        </p:blipFill>
        <p:spPr>
          <a:xfrm>
            <a:off x="4456764" y="1184152"/>
            <a:ext cx="4595028" cy="2435365"/>
          </a:xfrm>
          <a:prstGeom prst="rect">
            <a:avLst/>
          </a:prstGeom>
        </p:spPr>
      </p:pic>
    </p:spTree>
    <p:extLst>
      <p:ext uri="{BB962C8B-B14F-4D97-AF65-F5344CB8AC3E}">
        <p14:creationId xmlns:p14="http://schemas.microsoft.com/office/powerpoint/2010/main" val="1883792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107577" y="192101"/>
            <a:ext cx="8345488" cy="731837"/>
          </a:xfrm>
        </p:spPr>
        <p:txBody>
          <a:bodyPr/>
          <a:lstStyle/>
          <a:p>
            <a:pPr rtl="0">
              <a:lnSpc>
                <a:spcPct val="150000"/>
              </a:lnSpc>
            </a:pPr>
            <a:r>
              <a:rPr lang="fr-FR" sz="1600" dirty="0"/>
              <a:t>Fonctionnement du CAPWAP</a:t>
            </a:r>
            <a:r>
              <a:rPr lang="en-US" dirty="0"/>
              <a:t/>
            </a:r>
            <a:br>
              <a:rPr lang="en-US" dirty="0"/>
            </a:br>
            <a:r>
              <a:rPr lang="fr-FR" sz="2400" dirty="0"/>
              <a:t>Flex </a:t>
            </a:r>
            <a:r>
              <a:rPr lang="fr-FR" sz="2400" dirty="0" err="1"/>
              <a:t>Connect</a:t>
            </a:r>
            <a:r>
              <a:rPr lang="fr-FR" sz="2400" dirty="0"/>
              <a:t> </a:t>
            </a:r>
            <a:r>
              <a:rPr lang="fr-FR" sz="2400" dirty="0" err="1"/>
              <a:t>APs</a:t>
            </a:r>
            <a:endParaRPr lang="fr-FR" sz="2400" dirty="0"/>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148487" y="1000778"/>
            <a:ext cx="8712200" cy="1930235"/>
          </a:xfrm>
        </p:spPr>
        <p:txBody>
          <a:bodyPr/>
          <a:lstStyle/>
          <a:p>
            <a:pPr marL="0" indent="0" algn="l" defTabSz="684213" rtl="0" fontAlgn="base">
              <a:spcBef>
                <a:spcPts val="600"/>
              </a:spcBef>
              <a:spcAft>
                <a:spcPts val="600"/>
              </a:spcAft>
              <a:buClr>
                <a:schemeClr val="tx2"/>
              </a:buClr>
              <a:buSzPct val="90000"/>
            </a:pPr>
            <a:r>
              <a:rPr lang="fr-FR" sz="1400" dirty="0" err="1">
                <a:solidFill>
                  <a:srgbClr val="000000"/>
                </a:solidFill>
              </a:rPr>
              <a:t>FlexConnect</a:t>
            </a:r>
            <a:r>
              <a:rPr lang="fr-FR" sz="1400" dirty="0">
                <a:solidFill>
                  <a:srgbClr val="000000"/>
                </a:solidFill>
              </a:rPr>
              <a:t> permet la configuration et le contrôle </a:t>
            </a:r>
            <a:r>
              <a:rPr lang="fr-FR" sz="1400" dirty="0" err="1">
                <a:solidFill>
                  <a:srgbClr val="000000"/>
                </a:solidFill>
              </a:rPr>
              <a:t>d'Aps</a:t>
            </a:r>
            <a:r>
              <a:rPr lang="fr-FR" sz="1400" dirty="0">
                <a:solidFill>
                  <a:srgbClr val="000000"/>
                </a:solidFill>
              </a:rPr>
              <a:t> sur une liaison WAN.</a:t>
            </a:r>
          </a:p>
          <a:p>
            <a:pPr marL="0" indent="0" algn="l" defTabSz="684213" rtl="0" fontAlgn="base">
              <a:spcBef>
                <a:spcPts val="600"/>
              </a:spcBef>
              <a:spcAft>
                <a:spcPts val="600"/>
              </a:spcAft>
              <a:buClr>
                <a:schemeClr val="tx2"/>
              </a:buClr>
              <a:buSzPct val="90000"/>
            </a:pPr>
            <a:r>
              <a:rPr lang="fr-FR" sz="1400" dirty="0">
                <a:solidFill>
                  <a:srgbClr val="000000"/>
                </a:solidFill>
              </a:rPr>
              <a:t>Il existe deux modes d'option pour le </a:t>
            </a:r>
            <a:r>
              <a:rPr lang="fr-FR" sz="1400" dirty="0" err="1">
                <a:solidFill>
                  <a:srgbClr val="000000"/>
                </a:solidFill>
              </a:rPr>
              <a:t>FlexConnect</a:t>
            </a:r>
            <a:r>
              <a:rPr lang="fr-FR" sz="1400" dirty="0">
                <a:solidFill>
                  <a:srgbClr val="000000"/>
                </a:solidFill>
              </a:rPr>
              <a:t> AP:</a:t>
            </a:r>
          </a:p>
          <a:p>
            <a:pPr lvl="2" algn="thaiDist" rtl="0">
              <a:lnSpc>
                <a:spcPct val="85000"/>
              </a:lnSpc>
              <a:spcBef>
                <a:spcPct val="30000"/>
              </a:spcBef>
              <a:spcAft>
                <a:spcPts val="300"/>
              </a:spcAft>
              <a:buSzPct val="90000"/>
            </a:pPr>
            <a:r>
              <a:rPr lang="fr-FR" sz="1400" b="1" dirty="0">
                <a:solidFill>
                  <a:srgbClr val="000000"/>
                </a:solidFill>
              </a:rPr>
              <a:t>Mode connecté </a:t>
            </a:r>
            <a:r>
              <a:rPr lang="fr-FR" sz="1400" dirty="0">
                <a:solidFill>
                  <a:srgbClr val="000000"/>
                </a:solidFill>
              </a:rPr>
              <a:t>- Le WLC est accessible. Le </a:t>
            </a:r>
            <a:r>
              <a:rPr lang="fr-FR" sz="1400" dirty="0" err="1">
                <a:solidFill>
                  <a:srgbClr val="000000"/>
                </a:solidFill>
              </a:rPr>
              <a:t>FlexConnect</a:t>
            </a:r>
            <a:r>
              <a:rPr lang="fr-FR" sz="1400" dirty="0">
                <a:solidFill>
                  <a:srgbClr val="000000"/>
                </a:solidFill>
              </a:rPr>
              <a:t> AP a une connectivité CAPWAP avec le WLC via le tunnel CAPWAP. Le WLC exécute toutes les fonctions CAPWAP.</a:t>
            </a:r>
          </a:p>
          <a:p>
            <a:pPr lvl="2" algn="thaiDist" rtl="0">
              <a:lnSpc>
                <a:spcPct val="85000"/>
              </a:lnSpc>
              <a:spcBef>
                <a:spcPct val="30000"/>
              </a:spcBef>
              <a:spcAft>
                <a:spcPts val="300"/>
              </a:spcAft>
              <a:buSzPct val="90000"/>
            </a:pPr>
            <a:r>
              <a:rPr lang="fr-FR" sz="1400" b="1" dirty="0">
                <a:solidFill>
                  <a:srgbClr val="000000"/>
                </a:solidFill>
              </a:rPr>
              <a:t>Mode autonome </a:t>
            </a:r>
            <a:r>
              <a:rPr lang="fr-FR" sz="1400" dirty="0">
                <a:solidFill>
                  <a:srgbClr val="000000"/>
                </a:solidFill>
              </a:rPr>
              <a:t>- Le WLC est inaccessible. Le </a:t>
            </a:r>
            <a:r>
              <a:rPr lang="fr-FR" sz="1400" dirty="0" err="1">
                <a:solidFill>
                  <a:srgbClr val="000000"/>
                </a:solidFill>
              </a:rPr>
              <a:t>FlexConnect</a:t>
            </a:r>
            <a:r>
              <a:rPr lang="fr-FR" sz="1400" dirty="0">
                <a:solidFill>
                  <a:srgbClr val="000000"/>
                </a:solidFill>
              </a:rPr>
              <a:t> AP a une connectivité CAPWAP avec le WLC via le tunnel CAPWAP. Le </a:t>
            </a:r>
            <a:r>
              <a:rPr lang="fr-FR" sz="1400" dirty="0" err="1">
                <a:solidFill>
                  <a:srgbClr val="000000"/>
                </a:solidFill>
              </a:rPr>
              <a:t>FlexConnect</a:t>
            </a:r>
            <a:r>
              <a:rPr lang="fr-FR" sz="1400" dirty="0">
                <a:solidFill>
                  <a:srgbClr val="000000"/>
                </a:solidFill>
              </a:rPr>
              <a:t> AP peut assumer certaines des fonctions WLC telles que la commutation locale du trafic de données client et l'exécution de l'authentification client localement.</a:t>
            </a:r>
          </a:p>
          <a:p>
            <a:pPr marL="169863" indent="-169863" algn="l" defTabSz="684213" fontAlgn="base">
              <a:spcBef>
                <a:spcPts val="600"/>
              </a:spcBef>
              <a:spcAft>
                <a:spcPts val="600"/>
              </a:spcAft>
              <a:buClr>
                <a:schemeClr val="tx2"/>
              </a:buClr>
              <a:buSzPct val="90000"/>
              <a:buFont typeface="Arial" panose="020B0604020202020204" pitchFamily="34" charset="0"/>
              <a:buChar char="•"/>
            </a:pPr>
            <a:endParaRPr lang="en-US" sz="1400" dirty="0">
              <a:solidFill>
                <a:srgbClr val="000000"/>
              </a:solidFill>
            </a:endParaRPr>
          </a:p>
          <a:p>
            <a:pPr marL="0" indent="0" algn="l"/>
            <a:endParaRPr lang="en-US" sz="1400" b="1" dirty="0">
              <a:solidFill>
                <a:srgbClr val="000000"/>
              </a:solidFill>
            </a:endParaRPr>
          </a:p>
          <a:p>
            <a:pPr marL="0" indent="0" algn="l"/>
            <a:endParaRPr lang="en-US" sz="1400" b="1" dirty="0">
              <a:solidFill>
                <a:srgbClr val="000000"/>
              </a:solidFill>
            </a:endParaRPr>
          </a:p>
          <a:p>
            <a:pPr marL="489010" lvl="2" indent="-342900">
              <a:buFont typeface="Arial" panose="020B0604020202020204" pitchFamily="34" charset="0"/>
              <a:buChar char="•"/>
            </a:pPr>
            <a:endParaRPr lang="en-US" sz="1400" dirty="0">
              <a:solidFill>
                <a:srgbClr val="000000"/>
              </a:solidFill>
            </a:endParaRPr>
          </a:p>
          <a:p>
            <a:pPr marL="342900" indent="-342900" algn="l">
              <a:buFont typeface="Arial" panose="020B0604020202020204" pitchFamily="34" charset="0"/>
              <a:buChar char="•"/>
            </a:pPr>
            <a:endParaRPr lang="en-US" sz="1400" dirty="0">
              <a:solidFill>
                <a:srgbClr val="000000"/>
              </a:solidFill>
            </a:endParaRPr>
          </a:p>
          <a:p>
            <a:pPr marL="0" indent="0" algn="l"/>
            <a:endParaRPr lang="en-US" sz="1400" dirty="0">
              <a:solidFill>
                <a:srgbClr val="000000"/>
              </a:solidFill>
            </a:endParaRPr>
          </a:p>
          <a:p>
            <a:pPr marL="342900" indent="-342900" algn="l">
              <a:buFont typeface="Arial" panose="020B0604020202020204" pitchFamily="34" charset="0"/>
              <a:buChar char="•"/>
            </a:pPr>
            <a:endParaRPr lang="en-US" sz="1400" dirty="0">
              <a:solidFill>
                <a:srgbClr val="000000"/>
              </a:solidFill>
            </a:endParaRPr>
          </a:p>
        </p:txBody>
      </p:sp>
      <p:pic>
        <p:nvPicPr>
          <p:cNvPr id="4" name="Picture 3">
            <a:extLst>
              <a:ext uri="{FF2B5EF4-FFF2-40B4-BE49-F238E27FC236}">
                <a16:creationId xmlns="" xmlns:c="http://schemas.openxmlformats.org/drawingml/2006/chart" xmlns:c15="http://schemas.microsoft.com/office/drawing/2012/chart" xmlns:a16="http://schemas.microsoft.com/office/drawing/2014/main" id="{68E27057-9975-40C1-A87D-146743F9A3F7}"/>
              </a:ext>
            </a:extLst>
          </p:cNvPr>
          <p:cNvPicPr>
            <a:picLocks noChangeAspect="1"/>
          </p:cNvPicPr>
          <p:nvPr/>
        </p:nvPicPr>
        <p:blipFill>
          <a:blip r:embed="rId3"/>
          <a:stretch>
            <a:fillRect/>
          </a:stretch>
        </p:blipFill>
        <p:spPr>
          <a:xfrm>
            <a:off x="2064545" y="2986760"/>
            <a:ext cx="4648200" cy="1718565"/>
          </a:xfrm>
          <a:prstGeom prst="rect">
            <a:avLst/>
          </a:prstGeom>
        </p:spPr>
      </p:pic>
    </p:spTree>
    <p:extLst>
      <p:ext uri="{BB962C8B-B14F-4D97-AF65-F5344CB8AC3E}">
        <p14:creationId xmlns:p14="http://schemas.microsoft.com/office/powerpoint/2010/main" val="614227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12.5 Gestion des canaux</a:t>
            </a:r>
          </a:p>
        </p:txBody>
      </p:sp>
    </p:spTree>
    <p:custDataLst>
      <p:tags r:id="rId1"/>
    </p:custDataLst>
    <p:extLst>
      <p:ext uri="{BB962C8B-B14F-4D97-AF65-F5344CB8AC3E}">
        <p14:creationId xmlns:p14="http://schemas.microsoft.com/office/powerpoint/2010/main" val="3878077811"/>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50000"/>
              </a:lnSpc>
            </a:pPr>
            <a:r>
              <a:rPr lang="fr-FR" sz="1600" dirty="0"/>
              <a:t>Gestion des canaux</a:t>
            </a:r>
            <a:r>
              <a:rPr lang="en-US" dirty="0"/>
              <a:t/>
            </a:r>
            <a:br>
              <a:rPr lang="en-US" dirty="0"/>
            </a:br>
            <a:r>
              <a:rPr lang="fr-FR" sz="2400" dirty="0"/>
              <a:t>Saturation des canaux de fréquences</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118533" y="731837"/>
            <a:ext cx="8500534" cy="3325813"/>
          </a:xfrm>
        </p:spPr>
        <p:txBody>
          <a:bodyPr/>
          <a:lstStyle/>
          <a:p>
            <a:pPr marL="0" indent="0" algn="l" defTabSz="684213" rtl="0" fontAlgn="base">
              <a:spcBef>
                <a:spcPct val="30000"/>
              </a:spcBef>
              <a:spcAft>
                <a:spcPts val="600"/>
              </a:spcAft>
              <a:buClr>
                <a:schemeClr val="tx2"/>
              </a:buClr>
              <a:buSzPct val="90000"/>
            </a:pPr>
            <a:r>
              <a:rPr lang="fr-FR" sz="1600" dirty="0">
                <a:solidFill>
                  <a:srgbClr val="000000"/>
                </a:solidFill>
              </a:rPr>
              <a:t>Si la demande pour un canal sans fil spécifique est trop élevée, le canal peut devenir sursaturé, dégradant la qualité de la communication.</a:t>
            </a:r>
          </a:p>
          <a:p>
            <a:pPr marL="0" indent="0" algn="l" defTabSz="684213" rtl="0" fontAlgn="base">
              <a:spcBef>
                <a:spcPct val="30000"/>
              </a:spcBef>
              <a:spcAft>
                <a:spcPts val="600"/>
              </a:spcAft>
              <a:buClr>
                <a:schemeClr val="tx2"/>
              </a:buClr>
              <a:buSzPct val="90000"/>
            </a:pPr>
            <a:r>
              <a:rPr lang="fr-FR" sz="1600" dirty="0">
                <a:solidFill>
                  <a:srgbClr val="000000"/>
                </a:solidFill>
              </a:rPr>
              <a:t>La saturation des canaux peut être atténuée en utilisant des techniques qui utilisent les canaux plus efficacement.</a:t>
            </a:r>
          </a:p>
          <a:p>
            <a:pPr marL="169863" lvl="1" indent="-169863" rtl="0">
              <a:lnSpc>
                <a:spcPct val="85000"/>
              </a:lnSpc>
              <a:spcBef>
                <a:spcPct val="30000"/>
              </a:spcBef>
              <a:spcAft>
                <a:spcPts val="600"/>
              </a:spcAft>
              <a:buSzPct val="90000"/>
              <a:buFont typeface="Arial" panose="020B0604020202020204" pitchFamily="34" charset="0"/>
              <a:buChar char="•"/>
            </a:pPr>
            <a:r>
              <a:rPr lang="fr-FR" sz="1600" b="1" dirty="0">
                <a:solidFill>
                  <a:srgbClr val="000000"/>
                </a:solidFill>
              </a:rPr>
              <a:t>Spectre à étalement de séquence directe (DSSS) </a:t>
            </a:r>
            <a:r>
              <a:rPr lang="fr-FR" sz="1600" dirty="0">
                <a:solidFill>
                  <a:srgbClr val="000000"/>
                </a:solidFill>
              </a:rPr>
              <a:t>- Une technique de modulation conçue pour étaler un signal sur une bande de fréquences plus large. Le DSSS est utilisé par les appareils 802.11b pour éviter les interférences d'autres appareils utilisant la même fréquence 2,4 GHz.</a:t>
            </a:r>
          </a:p>
          <a:p>
            <a:pPr marL="169863" lvl="1" indent="-169863" rtl="0">
              <a:lnSpc>
                <a:spcPct val="85000"/>
              </a:lnSpc>
              <a:spcBef>
                <a:spcPct val="30000"/>
              </a:spcBef>
              <a:spcAft>
                <a:spcPts val="600"/>
              </a:spcAft>
              <a:buSzPct val="90000"/>
              <a:buFont typeface="Arial" panose="020B0604020202020204" pitchFamily="34" charset="0"/>
              <a:buChar char="•"/>
            </a:pPr>
            <a:r>
              <a:rPr lang="fr-FR" sz="1600" b="1" dirty="0">
                <a:solidFill>
                  <a:srgbClr val="000000"/>
                </a:solidFill>
              </a:rPr>
              <a:t>Spectre étalé à saut de fréquence (FHSS) </a:t>
            </a:r>
            <a:r>
              <a:rPr lang="fr-FR" sz="1600" dirty="0">
                <a:solidFill>
                  <a:srgbClr val="000000"/>
                </a:solidFill>
              </a:rPr>
              <a:t>- Transmet des signaux radio en commutant rapidement un signal porteur parmi de nombreux canaux de fréquence. L'émetteur et le récepteur doivent être synchronisés pour «savoir» sur quel canal passer. Utilisé par la norme 802.11 d'origine.</a:t>
            </a:r>
          </a:p>
          <a:p>
            <a:pPr marL="169863" lvl="1" indent="-169863" rtl="0">
              <a:lnSpc>
                <a:spcPct val="85000"/>
              </a:lnSpc>
              <a:spcBef>
                <a:spcPct val="30000"/>
              </a:spcBef>
              <a:spcAft>
                <a:spcPts val="600"/>
              </a:spcAft>
              <a:buSzPct val="90000"/>
              <a:buFont typeface="Arial" panose="020B0604020202020204" pitchFamily="34" charset="0"/>
              <a:buChar char="•"/>
            </a:pPr>
            <a:r>
              <a:rPr lang="fr-FR" sz="1600" b="1" dirty="0">
                <a:solidFill>
                  <a:srgbClr val="000000"/>
                </a:solidFill>
              </a:rPr>
              <a:t>Multiplexage par répartition en fréquence orthogonale (OFDM) </a:t>
            </a:r>
            <a:r>
              <a:rPr lang="fr-FR" sz="1600" dirty="0">
                <a:solidFill>
                  <a:srgbClr val="000000"/>
                </a:solidFill>
              </a:rPr>
              <a:t>-</a:t>
            </a:r>
            <a:r>
              <a:rPr lang="fr-FR" sz="1600" dirty="0"/>
              <a:t> </a:t>
            </a:r>
            <a:r>
              <a:rPr lang="fr-FR" sz="1600" dirty="0">
                <a:solidFill>
                  <a:srgbClr val="000000"/>
                </a:solidFill>
              </a:rPr>
              <a:t>Sous-ensemble de multiplexage par répartition en fréquence dans lequel un seul canal utilise plusieurs sous-canaux sur des fréquences adjacentes. L'OFDM est utilisé par un certain nombre de systèmes de communication, notamment 802.11a / g / n / </a:t>
            </a:r>
            <a:r>
              <a:rPr lang="fr-FR" sz="1600" dirty="0" err="1">
                <a:solidFill>
                  <a:srgbClr val="000000"/>
                </a:solidFill>
              </a:rPr>
              <a:t>ac</a:t>
            </a:r>
            <a:r>
              <a:rPr lang="fr-FR" sz="1600" dirty="0">
                <a:solidFill>
                  <a:srgbClr val="000000"/>
                </a:solidFill>
              </a:rPr>
              <a:t>. </a:t>
            </a:r>
          </a:p>
          <a:p>
            <a:pPr marL="0" indent="0" algn="l" defTabSz="684213" fontAlgn="base">
              <a:spcBef>
                <a:spcPts val="600"/>
              </a:spcBef>
              <a:spcAft>
                <a:spcPts val="600"/>
              </a:spcAft>
              <a:buClr>
                <a:schemeClr val="tx2"/>
              </a:buClr>
              <a:buSzPct val="90000"/>
            </a:pPr>
            <a:endParaRPr lang="en-US" sz="1600" b="1" dirty="0">
              <a:solidFill>
                <a:srgbClr val="000000"/>
              </a:solidFill>
            </a:endParaRPr>
          </a:p>
          <a:p>
            <a:pPr marL="0" indent="0" algn="l"/>
            <a:endParaRPr lang="en-US" sz="1800" b="1" dirty="0">
              <a:solidFill>
                <a:srgbClr val="000000"/>
              </a:solidFill>
            </a:endParaRPr>
          </a:p>
          <a:p>
            <a:pPr marL="0" indent="0" algn="l"/>
            <a:endParaRPr lang="en-US" sz="1800" b="1" dirty="0">
              <a:solidFill>
                <a:srgbClr val="000000"/>
              </a:solidFill>
            </a:endParaRPr>
          </a:p>
          <a:p>
            <a:pPr marL="489010" lvl="2" indent="-342900">
              <a:buFont typeface="Arial" panose="020B0604020202020204" pitchFamily="34" charset="0"/>
              <a:buChar char="•"/>
            </a:pPr>
            <a:endParaRPr lang="en-US" sz="200" b="1" dirty="0">
              <a:solidFill>
                <a:srgbClr val="000000"/>
              </a:solidFill>
            </a:endParaRPr>
          </a:p>
          <a:p>
            <a:pPr marL="342900" indent="-342900" algn="l">
              <a:buFont typeface="Arial" panose="020B0604020202020204" pitchFamily="34" charset="0"/>
              <a:buChar char="•"/>
            </a:pPr>
            <a:endParaRPr lang="en-US" sz="1600" b="1" dirty="0">
              <a:solidFill>
                <a:srgbClr val="000000"/>
              </a:solidFill>
            </a:endParaRPr>
          </a:p>
          <a:p>
            <a:pPr marL="0" indent="0" algn="l"/>
            <a:endParaRPr lang="en-US" sz="1600" b="1" dirty="0">
              <a:solidFill>
                <a:srgbClr val="000000"/>
              </a:solidFill>
            </a:endParaRPr>
          </a:p>
          <a:p>
            <a:pPr marL="342900" indent="-342900" algn="l">
              <a:buFont typeface="Arial" panose="020B0604020202020204" pitchFamily="34" charset="0"/>
              <a:buChar char="•"/>
            </a:pPr>
            <a:endParaRPr lang="en-US" sz="1600" b="1" dirty="0">
              <a:solidFill>
                <a:srgbClr val="000000"/>
              </a:solidFill>
            </a:endParaRPr>
          </a:p>
        </p:txBody>
      </p:sp>
    </p:spTree>
    <p:extLst>
      <p:ext uri="{BB962C8B-B14F-4D97-AF65-F5344CB8AC3E}">
        <p14:creationId xmlns:p14="http://schemas.microsoft.com/office/powerpoint/2010/main" val="1302953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58958" y="153681"/>
            <a:ext cx="8345488" cy="731837"/>
          </a:xfrm>
        </p:spPr>
        <p:txBody>
          <a:bodyPr/>
          <a:lstStyle/>
          <a:p>
            <a:pPr rtl="0">
              <a:lnSpc>
                <a:spcPct val="150000"/>
              </a:lnSpc>
            </a:pPr>
            <a:r>
              <a:rPr lang="fr-FR" sz="1600" dirty="0"/>
              <a:t>Gestion des canaux</a:t>
            </a:r>
            <a:r>
              <a:rPr lang="en-US" dirty="0"/>
              <a:t/>
            </a:r>
            <a:br>
              <a:rPr lang="en-US" dirty="0"/>
            </a:br>
            <a:r>
              <a:rPr lang="fr-FR" sz="2400" dirty="0"/>
              <a:t>Sélection des canaux</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31802" y="943508"/>
            <a:ext cx="7913686" cy="1080026"/>
          </a:xfrm>
        </p:spPr>
        <p:txBody>
          <a:bodyPr/>
          <a:lstStyle/>
          <a:p>
            <a:pPr marL="169863" indent="-169863"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500" dirty="0">
                <a:solidFill>
                  <a:srgbClr val="000000"/>
                </a:solidFill>
              </a:rPr>
              <a:t>La bande de 2,4 GHz est subdivisée en plusieurs canaux, chacun ayant une largeur de bande de 22 MHz et séparée du canal suivant par 5 MHz.</a:t>
            </a:r>
          </a:p>
          <a:p>
            <a:pPr marL="169863" indent="-169863"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500" dirty="0">
                <a:solidFill>
                  <a:srgbClr val="000000"/>
                </a:solidFill>
              </a:rPr>
              <a:t>Une meilleure pratique pour les WLAN 802.11b / g / n nécessitant plusieurs points d'accès est d'utiliser des canaux sans chevauchement tels que 1, 6 et 11.</a:t>
            </a:r>
          </a:p>
          <a:p>
            <a:pPr marL="169863" indent="-169863" algn="l" defTabSz="684213" fontAlgn="base">
              <a:lnSpc>
                <a:spcPct val="85000"/>
              </a:lnSpc>
              <a:spcBef>
                <a:spcPct val="30000"/>
              </a:spcBef>
              <a:spcAft>
                <a:spcPts val="600"/>
              </a:spcAft>
              <a:buClr>
                <a:schemeClr val="tx2"/>
              </a:buClr>
              <a:buSzPct val="90000"/>
              <a:buFont typeface="Arial" panose="020B0604020202020204" pitchFamily="34" charset="0"/>
              <a:buChar char="•"/>
            </a:pPr>
            <a:endParaRPr lang="en-US" sz="1500" dirty="0">
              <a:solidFill>
                <a:srgbClr val="000000"/>
              </a:solidFill>
            </a:endParaRPr>
          </a:p>
          <a:p>
            <a:pPr marL="0" indent="0" algn="l" defTabSz="684213" fontAlgn="base">
              <a:spcBef>
                <a:spcPts val="600"/>
              </a:spcBef>
              <a:spcAft>
                <a:spcPts val="600"/>
              </a:spcAft>
              <a:buClr>
                <a:schemeClr val="tx2"/>
              </a:buClr>
              <a:buSzPct val="90000"/>
            </a:pPr>
            <a:endParaRPr lang="en-US" sz="1600" b="1" dirty="0">
              <a:solidFill>
                <a:srgbClr val="000000"/>
              </a:solidFill>
            </a:endParaRPr>
          </a:p>
          <a:p>
            <a:pPr marL="0" indent="0" algn="l"/>
            <a:endParaRPr lang="en-US" sz="1800" b="1" dirty="0">
              <a:solidFill>
                <a:srgbClr val="000000"/>
              </a:solidFill>
            </a:endParaRPr>
          </a:p>
          <a:p>
            <a:pPr marL="0" indent="0" algn="l"/>
            <a:endParaRPr lang="en-US" sz="1800" b="1" dirty="0">
              <a:solidFill>
                <a:srgbClr val="000000"/>
              </a:solidFill>
            </a:endParaRPr>
          </a:p>
          <a:p>
            <a:pPr marL="489010" lvl="2" indent="-342900">
              <a:buFont typeface="Arial" panose="020B0604020202020204" pitchFamily="34" charset="0"/>
              <a:buChar char="•"/>
            </a:pPr>
            <a:endParaRPr lang="en-US" sz="200" b="1" dirty="0">
              <a:solidFill>
                <a:srgbClr val="000000"/>
              </a:solidFill>
            </a:endParaRPr>
          </a:p>
          <a:p>
            <a:pPr marL="342900" indent="-342900" algn="l">
              <a:buFont typeface="Arial" panose="020B0604020202020204" pitchFamily="34" charset="0"/>
              <a:buChar char="•"/>
            </a:pPr>
            <a:endParaRPr lang="en-US" sz="1600" b="1" dirty="0">
              <a:solidFill>
                <a:srgbClr val="000000"/>
              </a:solidFill>
            </a:endParaRPr>
          </a:p>
          <a:p>
            <a:pPr marL="0" indent="0" algn="l"/>
            <a:endParaRPr lang="en-US" sz="1600" b="1" dirty="0">
              <a:solidFill>
                <a:srgbClr val="000000"/>
              </a:solidFill>
            </a:endParaRPr>
          </a:p>
          <a:p>
            <a:pPr marL="342900" indent="-342900" algn="l">
              <a:buFont typeface="Arial" panose="020B0604020202020204" pitchFamily="34" charset="0"/>
              <a:buChar char="•"/>
            </a:pPr>
            <a:endParaRPr lang="en-US" sz="1600" b="1"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07C3226C-D38B-4EAD-BDD2-31F7901806DA}"/>
              </a:ext>
            </a:extLst>
          </p:cNvPr>
          <p:cNvPicPr>
            <a:picLocks noChangeAspect="1"/>
          </p:cNvPicPr>
          <p:nvPr/>
        </p:nvPicPr>
        <p:blipFill>
          <a:blip r:embed="rId3"/>
          <a:stretch>
            <a:fillRect/>
          </a:stretch>
        </p:blipFill>
        <p:spPr>
          <a:xfrm>
            <a:off x="1243454" y="1913967"/>
            <a:ext cx="5976496" cy="2667558"/>
          </a:xfrm>
          <a:prstGeom prst="rect">
            <a:avLst/>
          </a:prstGeom>
        </p:spPr>
      </p:pic>
    </p:spTree>
    <p:extLst>
      <p:ext uri="{BB962C8B-B14F-4D97-AF65-F5344CB8AC3E}">
        <p14:creationId xmlns:p14="http://schemas.microsoft.com/office/powerpoint/2010/main" val="1091733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36116" y="107577"/>
            <a:ext cx="8345488" cy="731837"/>
          </a:xfrm>
        </p:spPr>
        <p:txBody>
          <a:bodyPr/>
          <a:lstStyle/>
          <a:p>
            <a:pPr rtl="0">
              <a:lnSpc>
                <a:spcPct val="150000"/>
              </a:lnSpc>
            </a:pPr>
            <a:r>
              <a:rPr lang="fr-FR" sz="1600" dirty="0"/>
              <a:t>Gestion des canaux</a:t>
            </a:r>
            <a:r>
              <a:rPr lang="en-US" dirty="0"/>
              <a:t/>
            </a:r>
            <a:br>
              <a:rPr lang="en-US" dirty="0"/>
            </a:br>
            <a:r>
              <a:rPr lang="fr-FR" sz="2400" dirty="0"/>
              <a:t>Sélection des canaux (suite)</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31802" y="943508"/>
            <a:ext cx="7913686" cy="1237718"/>
          </a:xfrm>
        </p:spPr>
        <p:txBody>
          <a:bodyPr/>
          <a:lstStyle/>
          <a:p>
            <a:pPr marL="169863" indent="-169863"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Pour les normes 5 GHz 802.11a / n / </a:t>
            </a:r>
            <a:r>
              <a:rPr lang="fr-FR" sz="1600" dirty="0" err="1">
                <a:solidFill>
                  <a:srgbClr val="000000"/>
                </a:solidFill>
              </a:rPr>
              <a:t>ac</a:t>
            </a:r>
            <a:r>
              <a:rPr lang="fr-FR" sz="1600" dirty="0">
                <a:solidFill>
                  <a:srgbClr val="000000"/>
                </a:solidFill>
              </a:rPr>
              <a:t>, il y a 24 canaux. Chaque canal est séparé du canal suivant de 20 MHz.</a:t>
            </a:r>
          </a:p>
          <a:p>
            <a:pPr marL="169863" indent="-169863"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500" dirty="0">
                <a:solidFill>
                  <a:srgbClr val="000000"/>
                </a:solidFill>
              </a:rPr>
              <a:t>Les canaux qui ne se chevauchent pas sont 36, 48 et 60.</a:t>
            </a:r>
          </a:p>
          <a:p>
            <a:pPr marL="169863" indent="-169863" algn="l" defTabSz="684213" fontAlgn="base">
              <a:lnSpc>
                <a:spcPct val="85000"/>
              </a:lnSpc>
              <a:spcBef>
                <a:spcPct val="30000"/>
              </a:spcBef>
              <a:spcAft>
                <a:spcPts val="600"/>
              </a:spcAft>
              <a:buClr>
                <a:schemeClr val="tx2"/>
              </a:buClr>
              <a:buSzPct val="90000"/>
              <a:buFont typeface="Arial" panose="020B0604020202020204" pitchFamily="34" charset="0"/>
              <a:buChar char="•"/>
            </a:pPr>
            <a:endParaRPr lang="en-US" sz="1500" dirty="0">
              <a:solidFill>
                <a:srgbClr val="000000"/>
              </a:solidFill>
            </a:endParaRPr>
          </a:p>
          <a:p>
            <a:pPr marL="0" indent="0" algn="l" defTabSz="684213" fontAlgn="base">
              <a:lnSpc>
                <a:spcPct val="85000"/>
              </a:lnSpc>
              <a:spcBef>
                <a:spcPct val="30000"/>
              </a:spcBef>
              <a:spcAft>
                <a:spcPts val="600"/>
              </a:spcAft>
              <a:buClr>
                <a:schemeClr val="tx2"/>
              </a:buClr>
              <a:buSzPct val="90000"/>
            </a:pPr>
            <a:endParaRPr lang="en-US" sz="1500" dirty="0">
              <a:solidFill>
                <a:srgbClr val="000000"/>
              </a:solidFill>
            </a:endParaRPr>
          </a:p>
          <a:p>
            <a:pPr marL="0" indent="0" algn="l" defTabSz="684213" fontAlgn="base">
              <a:spcBef>
                <a:spcPts val="600"/>
              </a:spcBef>
              <a:spcAft>
                <a:spcPts val="600"/>
              </a:spcAft>
              <a:buClr>
                <a:schemeClr val="tx2"/>
              </a:buClr>
              <a:buSzPct val="90000"/>
            </a:pPr>
            <a:endParaRPr lang="en-US" sz="1600" b="1" dirty="0">
              <a:solidFill>
                <a:srgbClr val="000000"/>
              </a:solidFill>
            </a:endParaRPr>
          </a:p>
          <a:p>
            <a:pPr marL="0" indent="0" algn="l"/>
            <a:endParaRPr lang="en-US" sz="1800" b="1" dirty="0">
              <a:solidFill>
                <a:srgbClr val="000000"/>
              </a:solidFill>
            </a:endParaRPr>
          </a:p>
          <a:p>
            <a:pPr marL="0" indent="0" algn="l"/>
            <a:endParaRPr lang="en-US" sz="1800" b="1" dirty="0">
              <a:solidFill>
                <a:srgbClr val="000000"/>
              </a:solidFill>
            </a:endParaRPr>
          </a:p>
          <a:p>
            <a:pPr marL="489010" lvl="2" indent="-342900">
              <a:buFont typeface="Arial" panose="020B0604020202020204" pitchFamily="34" charset="0"/>
              <a:buChar char="•"/>
            </a:pPr>
            <a:endParaRPr lang="en-US" sz="200" b="1" dirty="0">
              <a:solidFill>
                <a:srgbClr val="000000"/>
              </a:solidFill>
            </a:endParaRPr>
          </a:p>
          <a:p>
            <a:pPr marL="342900" indent="-342900" algn="l">
              <a:buFont typeface="Arial" panose="020B0604020202020204" pitchFamily="34" charset="0"/>
              <a:buChar char="•"/>
            </a:pPr>
            <a:endParaRPr lang="en-US" sz="1600" b="1" dirty="0">
              <a:solidFill>
                <a:srgbClr val="000000"/>
              </a:solidFill>
            </a:endParaRPr>
          </a:p>
          <a:p>
            <a:pPr marL="0" indent="0" algn="l"/>
            <a:endParaRPr lang="en-US" sz="1600" b="1" dirty="0">
              <a:solidFill>
                <a:srgbClr val="000000"/>
              </a:solidFill>
            </a:endParaRPr>
          </a:p>
          <a:p>
            <a:pPr marL="342900" indent="-342900" algn="l">
              <a:buFont typeface="Arial" panose="020B0604020202020204" pitchFamily="34" charset="0"/>
              <a:buChar char="•"/>
            </a:pPr>
            <a:endParaRPr lang="en-US" sz="1600" b="1" dirty="0">
              <a:solidFill>
                <a:srgbClr val="000000"/>
              </a:solidFill>
            </a:endParaRPr>
          </a:p>
        </p:txBody>
      </p:sp>
      <p:pic>
        <p:nvPicPr>
          <p:cNvPr id="4" name="Picture 3">
            <a:extLst>
              <a:ext uri="{FF2B5EF4-FFF2-40B4-BE49-F238E27FC236}">
                <a16:creationId xmlns="" xmlns:c="http://schemas.openxmlformats.org/drawingml/2006/chart" xmlns:c15="http://schemas.microsoft.com/office/drawing/2012/chart" xmlns:a16="http://schemas.microsoft.com/office/drawing/2014/main" id="{EE67C185-3EB1-47D2-844A-E056EFF02077}"/>
              </a:ext>
            </a:extLst>
          </p:cNvPr>
          <p:cNvPicPr>
            <a:picLocks noChangeAspect="1"/>
          </p:cNvPicPr>
          <p:nvPr/>
        </p:nvPicPr>
        <p:blipFill>
          <a:blip r:embed="rId3"/>
          <a:stretch>
            <a:fillRect/>
          </a:stretch>
        </p:blipFill>
        <p:spPr>
          <a:xfrm>
            <a:off x="1390650" y="2392897"/>
            <a:ext cx="5636420" cy="1961848"/>
          </a:xfrm>
          <a:prstGeom prst="rect">
            <a:avLst/>
          </a:prstGeom>
        </p:spPr>
      </p:pic>
    </p:spTree>
    <p:extLst>
      <p:ext uri="{BB962C8B-B14F-4D97-AF65-F5344CB8AC3E}">
        <p14:creationId xmlns:p14="http://schemas.microsoft.com/office/powerpoint/2010/main" val="4019404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53788" y="115261"/>
            <a:ext cx="8345488" cy="731837"/>
          </a:xfrm>
        </p:spPr>
        <p:txBody>
          <a:bodyPr/>
          <a:lstStyle/>
          <a:p>
            <a:pPr rtl="0">
              <a:lnSpc>
                <a:spcPct val="150000"/>
              </a:lnSpc>
            </a:pPr>
            <a:r>
              <a:rPr lang="fr-FR" sz="1600" dirty="0"/>
              <a:t>Gestion des canaux</a:t>
            </a:r>
            <a:r>
              <a:rPr lang="en-US" dirty="0"/>
              <a:t/>
            </a:r>
            <a:br>
              <a:rPr lang="en-US" dirty="0"/>
            </a:br>
            <a:r>
              <a:rPr lang="fr-FR" sz="2400" dirty="0"/>
              <a:t>Planifier un déploiement WLAN</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31801" y="943507"/>
            <a:ext cx="4036015" cy="3264426"/>
          </a:xfrm>
        </p:spPr>
        <p:txBody>
          <a:bodyPr/>
          <a:lstStyle/>
          <a:p>
            <a:pPr marL="0" indent="0" algn="l" defTabSz="684213" rtl="0" fontAlgn="base">
              <a:lnSpc>
                <a:spcPct val="85000"/>
              </a:lnSpc>
              <a:spcBef>
                <a:spcPct val="30000"/>
              </a:spcBef>
              <a:spcAft>
                <a:spcPts val="600"/>
              </a:spcAft>
              <a:buClr>
                <a:schemeClr val="tx2"/>
              </a:buClr>
              <a:buSzPct val="90000"/>
            </a:pPr>
            <a:r>
              <a:rPr lang="fr-FR" sz="1600" dirty="0">
                <a:solidFill>
                  <a:srgbClr val="000000"/>
                </a:solidFill>
              </a:rPr>
              <a:t>Le nombre d'utilisateurs pris en charge par un WLAN dépend des éléments suivants:</a:t>
            </a:r>
          </a:p>
          <a:p>
            <a:pPr lvl="2" rtl="0">
              <a:lnSpc>
                <a:spcPct val="85000"/>
              </a:lnSpc>
              <a:spcBef>
                <a:spcPct val="30000"/>
              </a:spcBef>
              <a:spcAft>
                <a:spcPts val="300"/>
              </a:spcAft>
              <a:buSzPct val="90000"/>
            </a:pPr>
            <a:r>
              <a:rPr lang="fr-FR" sz="1600" dirty="0">
                <a:solidFill>
                  <a:srgbClr val="000000"/>
                </a:solidFill>
              </a:rPr>
              <a:t>La disposition géographique de l'installation</a:t>
            </a:r>
          </a:p>
          <a:p>
            <a:pPr lvl="2" rtl="0">
              <a:lnSpc>
                <a:spcPct val="85000"/>
              </a:lnSpc>
              <a:spcBef>
                <a:spcPct val="30000"/>
              </a:spcBef>
              <a:spcAft>
                <a:spcPts val="300"/>
              </a:spcAft>
              <a:buSzPct val="90000"/>
            </a:pPr>
            <a:r>
              <a:rPr lang="fr-FR" sz="1600" dirty="0">
                <a:solidFill>
                  <a:srgbClr val="000000"/>
                </a:solidFill>
              </a:rPr>
              <a:t>Le nombre de corps et d'appareils pouvant tenir dans un espace</a:t>
            </a:r>
          </a:p>
          <a:p>
            <a:pPr lvl="2" rtl="0">
              <a:lnSpc>
                <a:spcPct val="85000"/>
              </a:lnSpc>
              <a:spcBef>
                <a:spcPct val="30000"/>
              </a:spcBef>
              <a:spcAft>
                <a:spcPts val="300"/>
              </a:spcAft>
              <a:buSzPct val="90000"/>
            </a:pPr>
            <a:r>
              <a:rPr lang="fr-FR" sz="1600" dirty="0">
                <a:solidFill>
                  <a:srgbClr val="000000"/>
                </a:solidFill>
              </a:rPr>
              <a:t>Les débits de données attendus par les utilisateurs</a:t>
            </a:r>
          </a:p>
          <a:p>
            <a:pPr lvl="2" rtl="0">
              <a:lnSpc>
                <a:spcPct val="85000"/>
              </a:lnSpc>
              <a:spcBef>
                <a:spcPct val="30000"/>
              </a:spcBef>
              <a:spcAft>
                <a:spcPts val="300"/>
              </a:spcAft>
              <a:buSzPct val="90000"/>
            </a:pPr>
            <a:r>
              <a:rPr lang="fr-FR" sz="1600" dirty="0">
                <a:solidFill>
                  <a:srgbClr val="000000"/>
                </a:solidFill>
              </a:rPr>
              <a:t>L'utilisation de canaux sans chevauchement par plusieurs points d'accès et paramètres de puissance de transmission</a:t>
            </a:r>
          </a:p>
          <a:p>
            <a:pPr marL="0" indent="0" algn="l" defTabSz="684213" rtl="0" fontAlgn="base">
              <a:lnSpc>
                <a:spcPct val="85000"/>
              </a:lnSpc>
              <a:spcBef>
                <a:spcPct val="30000"/>
              </a:spcBef>
              <a:spcAft>
                <a:spcPts val="600"/>
              </a:spcAft>
              <a:buClr>
                <a:schemeClr val="tx2"/>
              </a:buClr>
              <a:buSzPct val="90000"/>
            </a:pPr>
            <a:r>
              <a:rPr lang="fr-FR" sz="1600" dirty="0">
                <a:solidFill>
                  <a:srgbClr val="000000"/>
                </a:solidFill>
              </a:rPr>
              <a:t>Lors de la planification de l'emplacement des points d'accès, la zone de couverture circulaire approximative est importante.</a:t>
            </a:r>
          </a:p>
          <a:p>
            <a:pPr marL="285750" indent="-285750" algn="l" defTabSz="684213" fontAlgn="base">
              <a:lnSpc>
                <a:spcPct val="85000"/>
              </a:lnSpc>
              <a:spcBef>
                <a:spcPct val="30000"/>
              </a:spcBef>
              <a:spcAft>
                <a:spcPts val="600"/>
              </a:spcAft>
              <a:buClr>
                <a:schemeClr val="tx2"/>
              </a:buClr>
              <a:buSzPct val="90000"/>
              <a:buFont typeface="Arial" panose="020B0604020202020204" pitchFamily="34" charset="0"/>
              <a:buChar char="•"/>
            </a:pPr>
            <a:endParaRPr lang="en-US" sz="1600" dirty="0">
              <a:solidFill>
                <a:srgbClr val="000000"/>
              </a:solidFill>
            </a:endParaRPr>
          </a:p>
          <a:p>
            <a:pPr marL="285750" indent="-285750" algn="l" defTabSz="684213" fontAlgn="base">
              <a:spcBef>
                <a:spcPts val="600"/>
              </a:spcBef>
              <a:spcAft>
                <a:spcPts val="600"/>
              </a:spcAft>
              <a:buClr>
                <a:schemeClr val="tx2"/>
              </a:buClr>
              <a:buSzPct val="90000"/>
              <a:buFont typeface="Arial" panose="020B0604020202020204" pitchFamily="34" charset="0"/>
              <a:buChar char="•"/>
            </a:pPr>
            <a:endParaRPr lang="en-US" sz="1600" b="1" dirty="0">
              <a:solidFill>
                <a:srgbClr val="000000"/>
              </a:solidFill>
            </a:endParaRPr>
          </a:p>
          <a:p>
            <a:pPr marL="285750" indent="-285750" algn="l">
              <a:buFont typeface="Arial" panose="020B0604020202020204" pitchFamily="34" charset="0"/>
              <a:buChar char="•"/>
            </a:pPr>
            <a:endParaRPr lang="en-US" sz="1600" b="1" dirty="0">
              <a:solidFill>
                <a:srgbClr val="000000"/>
              </a:solidFill>
            </a:endParaRPr>
          </a:p>
          <a:p>
            <a:pPr marL="285750" indent="-285750" algn="l">
              <a:buFont typeface="Arial" panose="020B0604020202020204" pitchFamily="34" charset="0"/>
              <a:buChar char="•"/>
            </a:pPr>
            <a:endParaRPr lang="en-US" sz="1600" b="1" dirty="0">
              <a:solidFill>
                <a:srgbClr val="000000"/>
              </a:solidFill>
            </a:endParaRPr>
          </a:p>
          <a:p>
            <a:pPr marL="489010" lvl="2" indent="-342900">
              <a:buFont typeface="Arial" panose="020B0604020202020204" pitchFamily="34" charset="0"/>
              <a:buChar char="•"/>
            </a:pPr>
            <a:endParaRPr lang="en-US" sz="1600" b="1" dirty="0">
              <a:solidFill>
                <a:srgbClr val="000000"/>
              </a:solidFill>
            </a:endParaRPr>
          </a:p>
          <a:p>
            <a:pPr marL="342900" indent="-342900" algn="l">
              <a:buFont typeface="Arial" panose="020B0604020202020204" pitchFamily="34" charset="0"/>
              <a:buChar char="•"/>
            </a:pPr>
            <a:endParaRPr lang="en-US" sz="1600" b="1" dirty="0">
              <a:solidFill>
                <a:srgbClr val="000000"/>
              </a:solidFill>
            </a:endParaRPr>
          </a:p>
          <a:p>
            <a:pPr marL="285750" indent="-285750" algn="l">
              <a:buFont typeface="Arial" panose="020B0604020202020204" pitchFamily="34" charset="0"/>
              <a:buChar char="•"/>
            </a:pPr>
            <a:endParaRPr lang="en-US" sz="1600" b="1" dirty="0">
              <a:solidFill>
                <a:srgbClr val="000000"/>
              </a:solidFill>
            </a:endParaRPr>
          </a:p>
          <a:p>
            <a:pPr marL="342900" indent="-342900" algn="l">
              <a:buFont typeface="Arial" panose="020B0604020202020204" pitchFamily="34" charset="0"/>
              <a:buChar char="•"/>
            </a:pPr>
            <a:endParaRPr lang="en-US" sz="1600" b="1"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050E2E62-D377-4FDC-8C64-91BBA481B374}"/>
              </a:ext>
            </a:extLst>
          </p:cNvPr>
          <p:cNvPicPr>
            <a:picLocks noChangeAspect="1"/>
          </p:cNvPicPr>
          <p:nvPr/>
        </p:nvPicPr>
        <p:blipFill>
          <a:blip r:embed="rId3"/>
          <a:stretch>
            <a:fillRect/>
          </a:stretch>
        </p:blipFill>
        <p:spPr>
          <a:xfrm>
            <a:off x="4572000" y="1057807"/>
            <a:ext cx="4036015" cy="2881312"/>
          </a:xfrm>
          <a:prstGeom prst="rect">
            <a:avLst/>
          </a:prstGeom>
        </p:spPr>
      </p:pic>
    </p:spTree>
    <p:extLst>
      <p:ext uri="{BB962C8B-B14F-4D97-AF65-F5344CB8AC3E}">
        <p14:creationId xmlns:p14="http://schemas.microsoft.com/office/powerpoint/2010/main" val="591953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0521" y="1985726"/>
            <a:ext cx="8473903" cy="970280"/>
          </a:xfrm>
        </p:spPr>
        <p:txBody>
          <a:bodyPr/>
          <a:lstStyle/>
          <a:p>
            <a:pPr rtl="0"/>
            <a:r>
              <a:rPr lang="fr-FR" dirty="0">
                <a:solidFill>
                  <a:schemeClr val="accent5">
                    <a:lumMod val="40000"/>
                    <a:lumOff val="60000"/>
                  </a:schemeClr>
                </a:solidFill>
              </a:rPr>
              <a:t>12.6 Menaces visant le réseau WLAN</a:t>
            </a:r>
          </a:p>
        </p:txBody>
      </p:sp>
    </p:spTree>
    <p:custDataLst>
      <p:tags r:id="rId1"/>
    </p:custDataLst>
    <p:extLst>
      <p:ext uri="{BB962C8B-B14F-4D97-AF65-F5344CB8AC3E}">
        <p14:creationId xmlns:p14="http://schemas.microsoft.com/office/powerpoint/2010/main" val="3145935831"/>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a:t>Check Your Understanding activities </a:t>
            </a:r>
            <a:r>
              <a:rPr lang="fr-FR" b="1" i="1"/>
              <a:t>do not </a:t>
            </a:r>
            <a:r>
              <a:rPr lang="fr-FR"/>
              <a:t>affect student grades.</a:t>
            </a:r>
          </a:p>
          <a:p>
            <a:pPr rtl="0">
              <a:spcBef>
                <a:spcPct val="30000"/>
              </a:spcBef>
              <a:buFont typeface="Arial" panose="020B0604020202020204" pitchFamily="34" charset="0"/>
              <a:buChar char="•"/>
            </a:pPr>
            <a:r>
              <a:rPr lang="fr-FR"/>
              <a:t>There are no separate slides for these activities in the PPT. They are listed in the notes area of the slide that appears before these activities.</a:t>
            </a:r>
          </a:p>
          <a:p>
            <a:pPr>
              <a:spcBef>
                <a:spcPct val="30000"/>
              </a:spcBef>
              <a:buFont typeface="Arial" panose="020B0604020202020204" pitchFamily="34" charset="0"/>
              <a:buChar char="•"/>
            </a:pPr>
            <a:endParaRPr lang="en-US" dirty="0"/>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76841" y="215153"/>
            <a:ext cx="8345488" cy="731837"/>
          </a:xfrm>
        </p:spPr>
        <p:txBody>
          <a:bodyPr/>
          <a:lstStyle/>
          <a:p>
            <a:pPr rtl="0">
              <a:lnSpc>
                <a:spcPct val="150000"/>
              </a:lnSpc>
            </a:pPr>
            <a:r>
              <a:rPr lang="fr-FR" sz="1600" dirty="0"/>
              <a:t>Menaces visant le réseau WLAN</a:t>
            </a:r>
            <a:r>
              <a:rPr lang="en-US" dirty="0"/>
              <a:t/>
            </a:r>
            <a:br>
              <a:rPr lang="en-US" dirty="0"/>
            </a:br>
            <a:r>
              <a:rPr lang="fr-FR" sz="2400" dirty="0"/>
              <a:t>Vidéo – Menaces WLAN</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54852" y="1388515"/>
            <a:ext cx="8280400" cy="3073400"/>
          </a:xfrm>
        </p:spPr>
        <p:txBody>
          <a:bodyPr/>
          <a:lstStyle/>
          <a:p>
            <a:pPr marL="0" indent="0" algn="l" defTabSz="684213" fontAlgn="base">
              <a:spcBef>
                <a:spcPts val="0"/>
              </a:spcBef>
              <a:buClr>
                <a:schemeClr val="tx2"/>
              </a:buClr>
              <a:buSzPct val="90000"/>
            </a:pPr>
            <a:r>
              <a:rPr lang="fr-FR" sz="1800" dirty="0">
                <a:solidFill>
                  <a:srgbClr val="000000"/>
                </a:solidFill>
              </a:rPr>
              <a:t>Cette </a:t>
            </a:r>
            <a:r>
              <a:rPr lang="fr-FR" sz="1800" dirty="0" smtClean="0">
                <a:solidFill>
                  <a:srgbClr val="000000"/>
                </a:solidFill>
              </a:rPr>
              <a:t>vidéo </a:t>
            </a:r>
            <a:r>
              <a:rPr lang="en-US" sz="1800" dirty="0" err="1">
                <a:solidFill>
                  <a:srgbClr val="000000"/>
                </a:solidFill>
              </a:rPr>
              <a:t>présentera</a:t>
            </a:r>
            <a:r>
              <a:rPr lang="fr-FR" sz="1800" dirty="0" smtClean="0">
                <a:solidFill>
                  <a:srgbClr val="000000"/>
                </a:solidFill>
              </a:rPr>
              <a:t> </a:t>
            </a:r>
            <a:r>
              <a:rPr lang="fr-FR" sz="1800" dirty="0">
                <a:solidFill>
                  <a:srgbClr val="000000"/>
                </a:solidFill>
              </a:rPr>
              <a:t>les points suivants : </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Interception de données</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Intrus sans fil</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Attaques par déni de service (</a:t>
            </a:r>
            <a:r>
              <a:rPr lang="fr-FR" sz="1800" dirty="0" err="1">
                <a:solidFill>
                  <a:srgbClr val="000000"/>
                </a:solidFill>
              </a:rPr>
              <a:t>DoS</a:t>
            </a:r>
            <a:r>
              <a:rPr lang="fr-FR" sz="1800" dirty="0">
                <a:solidFill>
                  <a:srgbClr val="000000"/>
                </a:solidFill>
              </a:rPr>
              <a:t>)</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Points d'accès escrocs</a:t>
            </a:r>
          </a:p>
          <a:p>
            <a:pPr marL="342900" indent="-342900" algn="l">
              <a:buFont typeface="Arial" panose="020B0604020202020204" pitchFamily="34" charset="0"/>
              <a:buChar char="•"/>
            </a:pPr>
            <a:endParaRPr lang="en-US" sz="1600" dirty="0">
              <a:solidFill>
                <a:srgbClr val="000000"/>
              </a:solidFill>
            </a:endParaRPr>
          </a:p>
          <a:p>
            <a:pPr marL="489010" lvl="2" indent="-342900">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594319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138312" y="276625"/>
            <a:ext cx="8345488" cy="731837"/>
          </a:xfrm>
        </p:spPr>
        <p:txBody>
          <a:bodyPr/>
          <a:lstStyle/>
          <a:p>
            <a:pPr rtl="0">
              <a:lnSpc>
                <a:spcPct val="150000"/>
              </a:lnSpc>
            </a:pPr>
            <a:r>
              <a:rPr lang="fr-FR" sz="1600" dirty="0"/>
              <a:t>Menaces visant le réseau WLAN</a:t>
            </a:r>
            <a:r>
              <a:rPr lang="en-US" dirty="0"/>
              <a:t/>
            </a:r>
            <a:br>
              <a:rPr lang="en-US" dirty="0"/>
            </a:br>
            <a:r>
              <a:rPr lang="fr-FR" sz="2400" dirty="0"/>
              <a:t>Présentation de la sécurité sans fil</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70222" y="1320025"/>
            <a:ext cx="7913686" cy="2790293"/>
          </a:xfrm>
        </p:spPr>
        <p:txBody>
          <a:bodyPr/>
          <a:lstStyle/>
          <a:p>
            <a:pPr marL="0" indent="0" algn="l" defTabSz="684213" rtl="0" fontAlgn="base">
              <a:lnSpc>
                <a:spcPct val="85000"/>
              </a:lnSpc>
              <a:spcBef>
                <a:spcPct val="30000"/>
              </a:spcBef>
              <a:spcAft>
                <a:spcPts val="600"/>
              </a:spcAft>
              <a:buClr>
                <a:schemeClr val="tx2"/>
              </a:buClr>
              <a:buSzPct val="90000"/>
            </a:pPr>
            <a:r>
              <a:rPr lang="fr-FR" sz="1600" dirty="0">
                <a:solidFill>
                  <a:srgbClr val="000000"/>
                </a:solidFill>
              </a:rPr>
              <a:t>Un WLAN est ouvert à toute personne à portée d'un point d'accès et aux informations d'identification appropriées à lui associer.</a:t>
            </a:r>
          </a:p>
          <a:p>
            <a:pPr marL="0" indent="0" algn="l" defTabSz="684213" rtl="0" fontAlgn="base">
              <a:lnSpc>
                <a:spcPct val="85000"/>
              </a:lnSpc>
              <a:spcBef>
                <a:spcPct val="30000"/>
              </a:spcBef>
              <a:spcAft>
                <a:spcPts val="600"/>
              </a:spcAft>
              <a:buClr>
                <a:schemeClr val="tx2"/>
              </a:buClr>
              <a:buSzPct val="90000"/>
            </a:pPr>
            <a:r>
              <a:rPr lang="fr-FR" sz="1600" dirty="0">
                <a:solidFill>
                  <a:srgbClr val="000000"/>
                </a:solidFill>
              </a:rPr>
              <a:t>Les attaques peuvent être générées par des étrangers, des employés mécontents et même involontairement par des employés. Les réseaux sans fil sont particulièrement sensibles à plusieurs menaces, notamment:</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Interception de données</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Intrus sans fil</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Attaques par déni de service (</a:t>
            </a:r>
            <a:r>
              <a:rPr lang="fr-FR" sz="1600" dirty="0" err="1">
                <a:solidFill>
                  <a:srgbClr val="000000"/>
                </a:solidFill>
              </a:rPr>
              <a:t>DoS</a:t>
            </a:r>
            <a:r>
              <a:rPr lang="fr-FR" sz="1600" dirty="0">
                <a:solidFill>
                  <a:srgbClr val="000000"/>
                </a:solidFill>
              </a:rPr>
              <a:t>)</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Points d'accès escrocs</a:t>
            </a:r>
          </a:p>
          <a:p>
            <a:pPr marL="285750" indent="-285750" algn="l" defTabSz="684213" fontAlgn="base">
              <a:lnSpc>
                <a:spcPct val="85000"/>
              </a:lnSpc>
              <a:spcBef>
                <a:spcPct val="30000"/>
              </a:spcBef>
              <a:spcAft>
                <a:spcPts val="600"/>
              </a:spcAft>
              <a:buClr>
                <a:schemeClr val="tx2"/>
              </a:buClr>
              <a:buSzPct val="90000"/>
              <a:buFont typeface="Arial" panose="020B0604020202020204" pitchFamily="34" charset="0"/>
              <a:buChar char="•"/>
            </a:pPr>
            <a:endParaRPr lang="en-US" sz="1600" dirty="0">
              <a:solidFill>
                <a:srgbClr val="000000"/>
              </a:solidFill>
            </a:endParaRPr>
          </a:p>
          <a:p>
            <a:pPr marL="285750" indent="-285750" algn="l" defTabSz="684213" fontAlgn="base">
              <a:lnSpc>
                <a:spcPct val="85000"/>
              </a:lnSpc>
              <a:spcBef>
                <a:spcPct val="30000"/>
              </a:spcBef>
              <a:spcAft>
                <a:spcPts val="600"/>
              </a:spcAft>
              <a:buClr>
                <a:schemeClr val="tx2"/>
              </a:buClr>
              <a:buSzPct val="90000"/>
              <a:buFont typeface="Arial" panose="020B0604020202020204" pitchFamily="34" charset="0"/>
              <a:buChar char="•"/>
            </a:pPr>
            <a:endParaRPr lang="en-US" sz="1600" dirty="0">
              <a:solidFill>
                <a:srgbClr val="000000"/>
              </a:solidFill>
            </a:endParaRPr>
          </a:p>
          <a:p>
            <a:pPr marL="285750" indent="-285750" algn="l" defTabSz="684213" fontAlgn="base">
              <a:spcBef>
                <a:spcPts val="600"/>
              </a:spcBef>
              <a:spcAft>
                <a:spcPts val="600"/>
              </a:spcAft>
              <a:buClr>
                <a:schemeClr val="tx2"/>
              </a:buClr>
              <a:buSzPct val="90000"/>
              <a:buFont typeface="Arial" panose="020B0604020202020204" pitchFamily="34" charset="0"/>
              <a:buChar char="•"/>
            </a:pPr>
            <a:endParaRPr lang="en-US" sz="1600" b="1" dirty="0">
              <a:solidFill>
                <a:srgbClr val="000000"/>
              </a:solidFill>
            </a:endParaRPr>
          </a:p>
          <a:p>
            <a:pPr marL="285750" indent="-285750" algn="l">
              <a:buFont typeface="Arial" panose="020B0604020202020204" pitchFamily="34" charset="0"/>
              <a:buChar char="•"/>
            </a:pPr>
            <a:endParaRPr lang="en-US" sz="1600" b="1" dirty="0">
              <a:solidFill>
                <a:srgbClr val="000000"/>
              </a:solidFill>
            </a:endParaRPr>
          </a:p>
          <a:p>
            <a:pPr marL="285750" indent="-285750" algn="l">
              <a:buFont typeface="Arial" panose="020B0604020202020204" pitchFamily="34" charset="0"/>
              <a:buChar char="•"/>
            </a:pPr>
            <a:endParaRPr lang="en-US" sz="1600" b="1" dirty="0">
              <a:solidFill>
                <a:srgbClr val="000000"/>
              </a:solidFill>
            </a:endParaRPr>
          </a:p>
          <a:p>
            <a:pPr marL="489010" lvl="2" indent="-342900">
              <a:buFont typeface="Arial" panose="020B0604020202020204" pitchFamily="34" charset="0"/>
              <a:buChar char="•"/>
            </a:pPr>
            <a:endParaRPr lang="en-US" sz="1600" b="1" dirty="0">
              <a:solidFill>
                <a:srgbClr val="000000"/>
              </a:solidFill>
            </a:endParaRPr>
          </a:p>
          <a:p>
            <a:pPr marL="342900" indent="-342900" algn="l">
              <a:buFont typeface="Arial" panose="020B0604020202020204" pitchFamily="34" charset="0"/>
              <a:buChar char="•"/>
            </a:pPr>
            <a:endParaRPr lang="en-US" sz="1600" b="1" dirty="0">
              <a:solidFill>
                <a:srgbClr val="000000"/>
              </a:solidFill>
            </a:endParaRPr>
          </a:p>
          <a:p>
            <a:pPr marL="285750" indent="-285750" algn="l">
              <a:buFont typeface="Arial" panose="020B0604020202020204" pitchFamily="34" charset="0"/>
              <a:buChar char="•"/>
            </a:pPr>
            <a:endParaRPr lang="en-US" sz="1600" b="1" dirty="0">
              <a:solidFill>
                <a:srgbClr val="000000"/>
              </a:solidFill>
            </a:endParaRPr>
          </a:p>
          <a:p>
            <a:pPr marL="342900" indent="-342900" algn="l">
              <a:buFont typeface="Arial" panose="020B0604020202020204" pitchFamily="34" charset="0"/>
              <a:buChar char="•"/>
            </a:pPr>
            <a:endParaRPr lang="en-US" sz="1600" b="1" dirty="0">
              <a:solidFill>
                <a:srgbClr val="000000"/>
              </a:solidFill>
            </a:endParaRPr>
          </a:p>
        </p:txBody>
      </p:sp>
    </p:spTree>
    <p:extLst>
      <p:ext uri="{BB962C8B-B14F-4D97-AF65-F5344CB8AC3E}">
        <p14:creationId xmlns:p14="http://schemas.microsoft.com/office/powerpoint/2010/main" val="3605053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76840" y="407254"/>
            <a:ext cx="8345488" cy="731837"/>
          </a:xfrm>
        </p:spPr>
        <p:txBody>
          <a:bodyPr/>
          <a:lstStyle/>
          <a:p>
            <a:pPr rtl="0">
              <a:lnSpc>
                <a:spcPct val="150000"/>
              </a:lnSpc>
            </a:pPr>
            <a:r>
              <a:rPr lang="fr-FR" sz="1600" dirty="0"/>
              <a:t>Menaces visant le réseau WLAN</a:t>
            </a:r>
            <a:r>
              <a:rPr lang="en-US" dirty="0"/>
              <a:t/>
            </a:r>
            <a:br>
              <a:rPr lang="en-US" dirty="0"/>
            </a:br>
            <a:r>
              <a:rPr lang="fr-FR" sz="2400" dirty="0"/>
              <a:t>les Attaques </a:t>
            </a:r>
            <a:r>
              <a:rPr lang="fr-FR" sz="2400" dirty="0" err="1"/>
              <a:t>DoS</a:t>
            </a:r>
            <a:endParaRPr lang="fr-FR" sz="2400" dirty="0"/>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62538" y="1327709"/>
            <a:ext cx="7913686" cy="2790293"/>
          </a:xfrm>
        </p:spPr>
        <p:txBody>
          <a:bodyPr/>
          <a:lstStyle/>
          <a:p>
            <a:pPr marL="0" indent="0" algn="l" defTabSz="684213" rtl="0" fontAlgn="base">
              <a:lnSpc>
                <a:spcPct val="85000"/>
              </a:lnSpc>
              <a:spcBef>
                <a:spcPct val="30000"/>
              </a:spcBef>
              <a:spcAft>
                <a:spcPts val="600"/>
              </a:spcAft>
              <a:buClr>
                <a:schemeClr val="tx2"/>
              </a:buClr>
              <a:buSzPct val="90000"/>
            </a:pPr>
            <a:r>
              <a:rPr lang="fr-FR" sz="1600" dirty="0">
                <a:solidFill>
                  <a:srgbClr val="000000"/>
                </a:solidFill>
              </a:rPr>
              <a:t>Les attaques </a:t>
            </a:r>
            <a:r>
              <a:rPr lang="fr-FR" sz="1600" dirty="0" err="1">
                <a:solidFill>
                  <a:srgbClr val="000000"/>
                </a:solidFill>
              </a:rPr>
              <a:t>DoS</a:t>
            </a:r>
            <a:r>
              <a:rPr lang="fr-FR" sz="1600" dirty="0">
                <a:solidFill>
                  <a:srgbClr val="000000"/>
                </a:solidFill>
              </a:rPr>
              <a:t> sans fil peuvent être le résultat de ce qui suit:</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Périphériques mal configurés</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Un utilisateur malveillant interférant intentionnellement avec la communication sans fil</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Interférence accidentelle</a:t>
            </a:r>
          </a:p>
          <a:p>
            <a:pPr marL="0" indent="0" algn="l" defTabSz="684213" rtl="0" fontAlgn="base">
              <a:lnSpc>
                <a:spcPct val="85000"/>
              </a:lnSpc>
              <a:spcBef>
                <a:spcPct val="30000"/>
              </a:spcBef>
              <a:spcAft>
                <a:spcPts val="600"/>
              </a:spcAft>
              <a:buClr>
                <a:schemeClr val="tx2"/>
              </a:buClr>
              <a:buSzPct val="90000"/>
            </a:pPr>
            <a:r>
              <a:rPr lang="fr-FR" sz="1600" dirty="0">
                <a:solidFill>
                  <a:srgbClr val="000000"/>
                </a:solidFill>
              </a:rPr>
              <a:t>Pour minimiser le risque d'une attaque </a:t>
            </a:r>
            <a:r>
              <a:rPr lang="fr-FR" sz="1600" dirty="0" err="1">
                <a:solidFill>
                  <a:srgbClr val="000000"/>
                </a:solidFill>
              </a:rPr>
              <a:t>DoS</a:t>
            </a:r>
            <a:r>
              <a:rPr lang="fr-FR" sz="1600" dirty="0">
                <a:solidFill>
                  <a:srgbClr val="000000"/>
                </a:solidFill>
              </a:rPr>
              <a:t> en raison d'appareils mal configurés et d'attaques malveillantes, renforcez tous les appareils, sécurisez les mots de passe, créez des sauvegardes et assurez-vous que toutes les modifications de configuration sont intégrées en dehors des heures d'ouverture.</a:t>
            </a:r>
          </a:p>
          <a:p>
            <a:pPr marL="285750" indent="-285750" algn="l" defTabSz="684213" fontAlgn="base">
              <a:lnSpc>
                <a:spcPct val="85000"/>
              </a:lnSpc>
              <a:spcBef>
                <a:spcPct val="30000"/>
              </a:spcBef>
              <a:spcAft>
                <a:spcPts val="600"/>
              </a:spcAft>
              <a:buClr>
                <a:schemeClr val="tx2"/>
              </a:buClr>
              <a:buSzPct val="90000"/>
              <a:buFont typeface="Arial" panose="020B0604020202020204" pitchFamily="34" charset="0"/>
              <a:buChar char="•"/>
            </a:pPr>
            <a:endParaRPr lang="en-US" sz="1600" dirty="0">
              <a:solidFill>
                <a:srgbClr val="000000"/>
              </a:solidFill>
            </a:endParaRPr>
          </a:p>
          <a:p>
            <a:pPr marL="285750" indent="-285750" algn="l" defTabSz="684213" fontAlgn="base">
              <a:spcBef>
                <a:spcPts val="600"/>
              </a:spcBef>
              <a:spcAft>
                <a:spcPts val="600"/>
              </a:spcAft>
              <a:buClr>
                <a:schemeClr val="tx2"/>
              </a:buClr>
              <a:buSzPct val="90000"/>
              <a:buFont typeface="Arial" panose="020B0604020202020204" pitchFamily="34" charset="0"/>
              <a:buChar char="•"/>
            </a:pPr>
            <a:endParaRPr lang="en-US" sz="1600" b="1" dirty="0">
              <a:solidFill>
                <a:srgbClr val="000000"/>
              </a:solidFill>
            </a:endParaRPr>
          </a:p>
          <a:p>
            <a:pPr marL="285750" indent="-285750" algn="l">
              <a:buFont typeface="Arial" panose="020B0604020202020204" pitchFamily="34" charset="0"/>
              <a:buChar char="•"/>
            </a:pPr>
            <a:endParaRPr lang="en-US" sz="1600" b="1" dirty="0">
              <a:solidFill>
                <a:srgbClr val="000000"/>
              </a:solidFill>
            </a:endParaRPr>
          </a:p>
          <a:p>
            <a:pPr marL="285750" indent="-285750" algn="l">
              <a:buFont typeface="Arial" panose="020B0604020202020204" pitchFamily="34" charset="0"/>
              <a:buChar char="•"/>
            </a:pPr>
            <a:endParaRPr lang="en-US" sz="1600" b="1" dirty="0">
              <a:solidFill>
                <a:srgbClr val="000000"/>
              </a:solidFill>
            </a:endParaRPr>
          </a:p>
          <a:p>
            <a:pPr marL="489010" lvl="2" indent="-342900">
              <a:buFont typeface="Arial" panose="020B0604020202020204" pitchFamily="34" charset="0"/>
              <a:buChar char="•"/>
            </a:pPr>
            <a:endParaRPr lang="en-US" sz="1600" b="1" dirty="0">
              <a:solidFill>
                <a:srgbClr val="000000"/>
              </a:solidFill>
            </a:endParaRPr>
          </a:p>
          <a:p>
            <a:pPr marL="342900" indent="-342900" algn="l">
              <a:buFont typeface="Arial" panose="020B0604020202020204" pitchFamily="34" charset="0"/>
              <a:buChar char="•"/>
            </a:pPr>
            <a:endParaRPr lang="en-US" sz="1600" b="1" dirty="0">
              <a:solidFill>
                <a:srgbClr val="000000"/>
              </a:solidFill>
            </a:endParaRPr>
          </a:p>
          <a:p>
            <a:pPr marL="285750" indent="-285750" algn="l">
              <a:buFont typeface="Arial" panose="020B0604020202020204" pitchFamily="34" charset="0"/>
              <a:buChar char="•"/>
            </a:pPr>
            <a:endParaRPr lang="en-US" sz="1600" b="1" dirty="0">
              <a:solidFill>
                <a:srgbClr val="000000"/>
              </a:solidFill>
            </a:endParaRPr>
          </a:p>
          <a:p>
            <a:pPr marL="342900" indent="-342900" algn="l">
              <a:buFont typeface="Arial" panose="020B0604020202020204" pitchFamily="34" charset="0"/>
              <a:buChar char="•"/>
            </a:pPr>
            <a:endParaRPr lang="en-US" sz="1600" b="1" dirty="0">
              <a:solidFill>
                <a:srgbClr val="000000"/>
              </a:solidFill>
            </a:endParaRPr>
          </a:p>
        </p:txBody>
      </p:sp>
    </p:spTree>
    <p:extLst>
      <p:ext uri="{BB962C8B-B14F-4D97-AF65-F5344CB8AC3E}">
        <p14:creationId xmlns:p14="http://schemas.microsoft.com/office/powerpoint/2010/main" val="521408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61473" y="176733"/>
            <a:ext cx="8345488" cy="731837"/>
          </a:xfrm>
        </p:spPr>
        <p:txBody>
          <a:bodyPr/>
          <a:lstStyle/>
          <a:p>
            <a:pPr rtl="0">
              <a:lnSpc>
                <a:spcPct val="150000"/>
              </a:lnSpc>
            </a:pPr>
            <a:r>
              <a:rPr lang="fr-FR" sz="1600" dirty="0"/>
              <a:t>Menaces visant le réseau WLAN</a:t>
            </a:r>
            <a:r>
              <a:rPr lang="en-US" dirty="0"/>
              <a:t/>
            </a:r>
            <a:br>
              <a:rPr lang="en-US" dirty="0"/>
            </a:br>
            <a:r>
              <a:rPr lang="fr-FR" sz="2400" dirty="0"/>
              <a:t>Les Points d'Accès Non Autorisés</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31802" y="1097188"/>
            <a:ext cx="7913686" cy="3333218"/>
          </a:xfrm>
        </p:spPr>
        <p:txBody>
          <a:bodyPr/>
          <a:lstStyle/>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Un point d'accès non autorisé est un point d'accès ou un routeur sans fil qui a été connecté à un réseau d'entreprise sans autorisation explicite et conformément à la politique de l'entreprise.</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Une fois connecté, l'escroc AP peut être utilisé par un attaquant pour capturer des adresses MAC, capturer des paquets de données, accéder à des ressources réseau ou lancer une attaque de type homme-au-milieu.</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Un point d'accès au réseau personnel pourrait également être utilisé comme point d'accès non autorisé. Par exemple, un utilisateur avec un accès réseau sécurisé permet à son hôte Windows autorisé de devenir un point d'accès Wi-Fi.</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Pour empêcher l'installation de points d'accès non autorisés, les organisations doivent configurer les WLC avec des stratégies de points d'accès malveillants et utiliser un logiciel de surveillance pour surveiller activement le spectre radioélectrique des points d'accès non autorisés.</a:t>
            </a:r>
          </a:p>
          <a:p>
            <a:pPr marL="489010" lvl="2" indent="-342900">
              <a:buFont typeface="Arial" panose="020B0604020202020204" pitchFamily="34" charset="0"/>
              <a:buChar char="•"/>
            </a:pPr>
            <a:endParaRPr lang="en-US" sz="200" b="1" dirty="0">
              <a:solidFill>
                <a:srgbClr val="000000"/>
              </a:solidFill>
            </a:endParaRPr>
          </a:p>
          <a:p>
            <a:pPr marL="342900" indent="-342900" algn="l">
              <a:buFont typeface="Arial" panose="020B0604020202020204" pitchFamily="34" charset="0"/>
              <a:buChar char="•"/>
            </a:pPr>
            <a:endParaRPr lang="en-US" sz="1600" b="1" dirty="0">
              <a:solidFill>
                <a:srgbClr val="000000"/>
              </a:solidFill>
            </a:endParaRPr>
          </a:p>
          <a:p>
            <a:pPr marL="285750" indent="-285750" algn="l">
              <a:buFont typeface="Arial" panose="020B0604020202020204" pitchFamily="34" charset="0"/>
              <a:buChar char="•"/>
            </a:pPr>
            <a:endParaRPr lang="en-US" sz="1600" b="1" dirty="0">
              <a:solidFill>
                <a:srgbClr val="000000"/>
              </a:solidFill>
            </a:endParaRPr>
          </a:p>
          <a:p>
            <a:pPr marL="342900" indent="-342900" algn="l">
              <a:buFont typeface="Arial" panose="020B0604020202020204" pitchFamily="34" charset="0"/>
              <a:buChar char="•"/>
            </a:pPr>
            <a:endParaRPr lang="en-US" sz="1600" b="1" dirty="0">
              <a:solidFill>
                <a:srgbClr val="000000"/>
              </a:solidFill>
            </a:endParaRPr>
          </a:p>
        </p:txBody>
      </p:sp>
    </p:spTree>
    <p:extLst>
      <p:ext uri="{BB962C8B-B14F-4D97-AF65-F5344CB8AC3E}">
        <p14:creationId xmlns:p14="http://schemas.microsoft.com/office/powerpoint/2010/main" val="1690043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84524" y="315045"/>
            <a:ext cx="8345488" cy="731837"/>
          </a:xfrm>
        </p:spPr>
        <p:txBody>
          <a:bodyPr/>
          <a:lstStyle/>
          <a:p>
            <a:pPr rtl="0">
              <a:lnSpc>
                <a:spcPct val="150000"/>
              </a:lnSpc>
            </a:pPr>
            <a:r>
              <a:rPr lang="fr-FR" sz="1600" dirty="0"/>
              <a:t>Menaces visant le réseau WLAN</a:t>
            </a:r>
            <a:r>
              <a:rPr lang="en-US" dirty="0"/>
              <a:t/>
            </a:r>
            <a:br>
              <a:rPr lang="en-US" dirty="0"/>
            </a:br>
            <a:r>
              <a:rPr lang="fr-FR" sz="2400" dirty="0"/>
              <a:t>Attaque d'Homme-au-Milieu</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47170" y="1266237"/>
            <a:ext cx="7913686" cy="3333218"/>
          </a:xfrm>
        </p:spPr>
        <p:txBody>
          <a:bodyPr/>
          <a:lstStyle/>
          <a:p>
            <a:pPr marL="0" indent="0" algn="l" defTabSz="684213" rtl="0" fontAlgn="base">
              <a:spcBef>
                <a:spcPct val="30000"/>
              </a:spcBef>
              <a:spcAft>
                <a:spcPts val="600"/>
              </a:spcAft>
              <a:buClr>
                <a:schemeClr val="tx2"/>
              </a:buClr>
              <a:buSzPct val="90000"/>
            </a:pPr>
            <a:r>
              <a:rPr lang="fr-FR" sz="1600" dirty="0">
                <a:solidFill>
                  <a:srgbClr val="000000"/>
                </a:solidFill>
              </a:rPr>
              <a:t>Dans une attaque d'homme-au-milieu (MITM), le pirate est positionné entre deux entités légitimes afin de lire ou de modifier les données qui transitent entre les deux parties. Une attaque «</a:t>
            </a:r>
            <a:r>
              <a:rPr lang="fr-FR" sz="1600" dirty="0" err="1">
                <a:solidFill>
                  <a:srgbClr val="000000"/>
                </a:solidFill>
              </a:rPr>
              <a:t>evil</a:t>
            </a:r>
            <a:r>
              <a:rPr lang="fr-FR" sz="1600" dirty="0">
                <a:solidFill>
                  <a:srgbClr val="000000"/>
                </a:solidFill>
              </a:rPr>
              <a:t> </a:t>
            </a:r>
            <a:r>
              <a:rPr lang="fr-FR" sz="1600" dirty="0" err="1">
                <a:solidFill>
                  <a:srgbClr val="000000"/>
                </a:solidFill>
              </a:rPr>
              <a:t>twin</a:t>
            </a:r>
            <a:r>
              <a:rPr lang="fr-FR" sz="1600" dirty="0">
                <a:solidFill>
                  <a:srgbClr val="000000"/>
                </a:solidFill>
              </a:rPr>
              <a:t> AP» est une attaque MITM sans fil populaire où un attaquant introduit un AP escroc et le configure avec le même SSID qu'un AP légitime</a:t>
            </a:r>
          </a:p>
          <a:p>
            <a:pPr marL="0" indent="0" algn="l" defTabSz="684213" rtl="0" fontAlgn="base">
              <a:spcBef>
                <a:spcPct val="30000"/>
              </a:spcBef>
              <a:spcAft>
                <a:spcPts val="600"/>
              </a:spcAft>
              <a:buClr>
                <a:schemeClr val="tx2"/>
              </a:buClr>
              <a:buSzPct val="90000"/>
            </a:pPr>
            <a:r>
              <a:rPr lang="fr-FR" sz="1600" dirty="0">
                <a:solidFill>
                  <a:srgbClr val="000000"/>
                </a:solidFill>
              </a:rPr>
              <a:t>Le processus commence par l'identification des périphériques légitimes sur le WLAN. Pour ce faire, les utilisateurs doivent être authentifiés. Une fois que tous les périphériques légitimes sont connus, le réseau peut être surveillé pour détecter les périphériques ou le trafic anormaux.</a:t>
            </a:r>
          </a:p>
          <a:p>
            <a:pPr marL="342900" indent="-342900" algn="l">
              <a:buFont typeface="Arial" panose="020B0604020202020204" pitchFamily="34" charset="0"/>
              <a:buChar char="•"/>
            </a:pPr>
            <a:endParaRPr lang="en-US" sz="1600" b="1" dirty="0">
              <a:solidFill>
                <a:srgbClr val="000000"/>
              </a:solidFill>
            </a:endParaRPr>
          </a:p>
          <a:p>
            <a:pPr marL="285750" indent="-285750" algn="l">
              <a:buFont typeface="Arial" panose="020B0604020202020204" pitchFamily="34" charset="0"/>
              <a:buChar char="•"/>
            </a:pPr>
            <a:endParaRPr lang="en-US" sz="1600" b="1" dirty="0">
              <a:solidFill>
                <a:srgbClr val="000000"/>
              </a:solidFill>
            </a:endParaRPr>
          </a:p>
          <a:p>
            <a:pPr marL="342900" indent="-342900" algn="l">
              <a:buFont typeface="Arial" panose="020B0604020202020204" pitchFamily="34" charset="0"/>
              <a:buChar char="•"/>
            </a:pPr>
            <a:endParaRPr lang="en-US" sz="1600" b="1" dirty="0">
              <a:solidFill>
                <a:srgbClr val="000000"/>
              </a:solidFill>
            </a:endParaRPr>
          </a:p>
        </p:txBody>
      </p:sp>
    </p:spTree>
    <p:extLst>
      <p:ext uri="{BB962C8B-B14F-4D97-AF65-F5344CB8AC3E}">
        <p14:creationId xmlns:p14="http://schemas.microsoft.com/office/powerpoint/2010/main" val="3590531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12.7 WLAN sécurisés</a:t>
            </a:r>
          </a:p>
        </p:txBody>
      </p:sp>
    </p:spTree>
    <p:custDataLst>
      <p:tags r:id="rId1"/>
    </p:custDataLst>
    <p:extLst>
      <p:ext uri="{BB962C8B-B14F-4D97-AF65-F5344CB8AC3E}">
        <p14:creationId xmlns:p14="http://schemas.microsoft.com/office/powerpoint/2010/main" val="2103848410"/>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69156" y="391886"/>
            <a:ext cx="8345488" cy="731837"/>
          </a:xfrm>
        </p:spPr>
        <p:txBody>
          <a:bodyPr/>
          <a:lstStyle/>
          <a:p>
            <a:pPr rtl="0">
              <a:lnSpc>
                <a:spcPct val="150000"/>
              </a:lnSpc>
            </a:pPr>
            <a:r>
              <a:rPr lang="fr-FR" sz="1600" dirty="0"/>
              <a:t>WLAN sécurisés</a:t>
            </a:r>
            <a:r>
              <a:rPr lang="en-US" dirty="0"/>
              <a:t/>
            </a:r>
            <a:br>
              <a:rPr lang="en-US" dirty="0"/>
            </a:br>
            <a:r>
              <a:rPr lang="fr-FR" sz="2400" dirty="0"/>
              <a:t>Vidéo – WLAN sécurisés</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31800" y="1327044"/>
            <a:ext cx="8280400" cy="3073400"/>
          </a:xfrm>
        </p:spPr>
        <p:txBody>
          <a:bodyPr/>
          <a:lstStyle/>
          <a:p>
            <a:pPr marL="0" indent="0" algn="l" defTabSz="684213" fontAlgn="base">
              <a:spcBef>
                <a:spcPts val="0"/>
              </a:spcBef>
              <a:buClr>
                <a:schemeClr val="tx2"/>
              </a:buClr>
              <a:buSzPct val="90000"/>
            </a:pPr>
            <a:r>
              <a:rPr lang="fr-FR" sz="1800" dirty="0">
                <a:solidFill>
                  <a:srgbClr val="000000"/>
                </a:solidFill>
              </a:rPr>
              <a:t>Cette vidéo </a:t>
            </a:r>
            <a:r>
              <a:rPr lang="en-US" sz="1800" dirty="0" err="1">
                <a:solidFill>
                  <a:srgbClr val="000000"/>
                </a:solidFill>
              </a:rPr>
              <a:t>présentera</a:t>
            </a:r>
            <a:r>
              <a:rPr lang="fr-FR" sz="1800" dirty="0" smtClean="0">
                <a:solidFill>
                  <a:srgbClr val="000000"/>
                </a:solidFill>
              </a:rPr>
              <a:t> </a:t>
            </a:r>
            <a:r>
              <a:rPr lang="fr-FR" sz="1800" dirty="0">
                <a:solidFill>
                  <a:srgbClr val="000000"/>
                </a:solidFill>
              </a:rPr>
              <a:t>les points suivants : </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Masquage SSID</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Filtrage d'adresses MAC</a:t>
            </a:r>
          </a:p>
          <a:p>
            <a:pPr marL="285750" indent="-285750" algn="l" defTabSz="684213" rtl="0" fontAlgn="base">
              <a:spcBef>
                <a:spcPts val="0"/>
              </a:spcBef>
              <a:buClr>
                <a:schemeClr val="tx2"/>
              </a:buClr>
              <a:buSzPct val="90000"/>
              <a:buFont typeface="Arial" panose="020B0604020202020204" pitchFamily="34" charset="0"/>
              <a:buChar char="•"/>
            </a:pPr>
            <a:r>
              <a:rPr lang="fr-FR" sz="1800" dirty="0">
                <a:solidFill>
                  <a:srgbClr val="000000"/>
                </a:solidFill>
              </a:rPr>
              <a:t>Systèmes d'authentification et de cryptage (authentification ouverte et authentification à clé partagée)</a:t>
            </a:r>
          </a:p>
          <a:p>
            <a:pPr marL="0" indent="0" algn="l"/>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369936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69157" y="130629"/>
            <a:ext cx="8345488" cy="731837"/>
          </a:xfrm>
        </p:spPr>
        <p:txBody>
          <a:bodyPr/>
          <a:lstStyle/>
          <a:p>
            <a:pPr rtl="0">
              <a:lnSpc>
                <a:spcPct val="150000"/>
              </a:lnSpc>
            </a:pPr>
            <a:r>
              <a:rPr lang="fr-FR" sz="1600"/>
              <a:t>WLAN sécurisés</a:t>
            </a:r>
            <a:r>
              <a:rPr lang="en-US" dirty="0"/>
              <a:t/>
            </a:r>
            <a:br>
              <a:rPr lang="en-US" dirty="0"/>
            </a:br>
            <a:r>
              <a:rPr lang="fr-FR" sz="2400"/>
              <a:t>Masquage SSID et filtrage des adresses MAC</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39486" y="1058768"/>
            <a:ext cx="7913686" cy="3333218"/>
          </a:xfrm>
        </p:spPr>
        <p:txBody>
          <a:bodyPr/>
          <a:lstStyle/>
          <a:p>
            <a:pPr marL="0" indent="0" algn="l" defTabSz="684213" rtl="0" fontAlgn="base">
              <a:lnSpc>
                <a:spcPct val="85000"/>
              </a:lnSpc>
              <a:spcBef>
                <a:spcPct val="30000"/>
              </a:spcBef>
              <a:spcAft>
                <a:spcPts val="600"/>
              </a:spcAft>
              <a:buClr>
                <a:schemeClr val="tx2"/>
              </a:buClr>
              <a:buSzPct val="90000"/>
            </a:pPr>
            <a:r>
              <a:rPr lang="fr-FR" sz="1600" dirty="0">
                <a:solidFill>
                  <a:srgbClr val="000000"/>
                </a:solidFill>
              </a:rPr>
              <a:t>Pour faire face aux menaces de garder les intrus sans fil à l'extérieur et de protéger les données, deux premières fonctions de sécurité ont été utilisées et sont toujours disponibles sur la plupart des routeurs et des points d'accès:</a:t>
            </a:r>
          </a:p>
          <a:p>
            <a:pPr marL="0" indent="0" algn="l" defTabSz="684213" rtl="0" fontAlgn="base">
              <a:lnSpc>
                <a:spcPct val="85000"/>
              </a:lnSpc>
              <a:spcBef>
                <a:spcPct val="30000"/>
              </a:spcBef>
              <a:spcAft>
                <a:spcPts val="600"/>
              </a:spcAft>
              <a:buClr>
                <a:schemeClr val="tx2"/>
              </a:buClr>
              <a:buSzPct val="90000"/>
            </a:pPr>
            <a:r>
              <a:rPr lang="fr-FR" sz="1600" b="1" dirty="0">
                <a:solidFill>
                  <a:srgbClr val="000000"/>
                </a:solidFill>
              </a:rPr>
              <a:t>Masquage SSID</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Les points d'accès et certains routeurs sans fil permettent de désactiver la trame de balise SSID. Les clients sans fil doivent être configurés manuellement avec le SSID pour se connecter au réseau.</a:t>
            </a:r>
          </a:p>
          <a:p>
            <a:pPr marL="489010" lvl="2" indent="-342900">
              <a:buFont typeface="Arial" panose="020B0604020202020204" pitchFamily="34" charset="0"/>
              <a:buChar char="•"/>
            </a:pPr>
            <a:endParaRPr lang="en-US" sz="1600" b="1" dirty="0">
              <a:solidFill>
                <a:srgbClr val="000000"/>
              </a:solidFill>
            </a:endParaRPr>
          </a:p>
          <a:p>
            <a:pPr marL="0" indent="0" algn="l" defTabSz="684213" rtl="0" fontAlgn="base">
              <a:lnSpc>
                <a:spcPct val="85000"/>
              </a:lnSpc>
              <a:spcBef>
                <a:spcPct val="30000"/>
              </a:spcBef>
              <a:spcAft>
                <a:spcPts val="600"/>
              </a:spcAft>
              <a:buClr>
                <a:schemeClr val="tx2"/>
              </a:buClr>
              <a:buSzPct val="90000"/>
            </a:pPr>
            <a:r>
              <a:rPr lang="fr-FR" sz="1600" b="1" dirty="0">
                <a:solidFill>
                  <a:srgbClr val="000000"/>
                </a:solidFill>
              </a:rPr>
              <a:t>Filtrage d'adresses MAC</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Un administrateur peut autoriser ou refuser manuellement l'accès sans fil des clients en fonction de leur adresse matérielle MAC physique. Dans la figure, le routeur est configuré pour autoriser deux adresses MAC. Les appareils avec des adresses MAC différentes ne pourront pas rejoindre le WLAN 2,4 GHz</a:t>
            </a:r>
            <a:r>
              <a:rPr lang="fr-FR" sz="1400" dirty="0">
                <a:solidFill>
                  <a:srgbClr val="000000"/>
                </a:solidFill>
              </a:rPr>
              <a:t>.</a:t>
            </a:r>
          </a:p>
          <a:p>
            <a:pPr marL="0" indent="0" algn="l"/>
            <a:endParaRPr lang="en-US" sz="1600" b="1" dirty="0">
              <a:solidFill>
                <a:srgbClr val="000000"/>
              </a:solidFill>
            </a:endParaRPr>
          </a:p>
        </p:txBody>
      </p:sp>
    </p:spTree>
    <p:extLst>
      <p:ext uri="{BB962C8B-B14F-4D97-AF65-F5344CB8AC3E}">
        <p14:creationId xmlns:p14="http://schemas.microsoft.com/office/powerpoint/2010/main" val="3873439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76841" y="130629"/>
            <a:ext cx="8345488" cy="731837"/>
          </a:xfrm>
        </p:spPr>
        <p:txBody>
          <a:bodyPr/>
          <a:lstStyle/>
          <a:p>
            <a:pPr rtl="0">
              <a:lnSpc>
                <a:spcPct val="150000"/>
              </a:lnSpc>
            </a:pPr>
            <a:r>
              <a:rPr lang="fr-FR" sz="1600"/>
              <a:t>WLANs sécurisés</a:t>
            </a:r>
            <a:r>
              <a:rPr lang="en-US" dirty="0"/>
              <a:t/>
            </a:r>
            <a:br>
              <a:rPr lang="en-US" dirty="0"/>
            </a:br>
            <a:r>
              <a:rPr lang="fr-FR" sz="2400"/>
              <a:t>Méthodes d'authentification d'origine du 802.11</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31802" y="943507"/>
            <a:ext cx="7913686" cy="3333218"/>
          </a:xfrm>
        </p:spPr>
        <p:txBody>
          <a:bodyPr/>
          <a:lstStyle/>
          <a:p>
            <a:pPr marL="0" indent="0" algn="l" defTabSz="684213" rtl="0" fontAlgn="base">
              <a:lnSpc>
                <a:spcPct val="85000"/>
              </a:lnSpc>
              <a:spcBef>
                <a:spcPct val="30000"/>
              </a:spcBef>
              <a:spcAft>
                <a:spcPts val="600"/>
              </a:spcAft>
              <a:buClr>
                <a:schemeClr val="tx2"/>
              </a:buClr>
              <a:buSzPct val="90000"/>
            </a:pPr>
            <a:r>
              <a:rPr lang="fr-FR" sz="1600" dirty="0">
                <a:solidFill>
                  <a:srgbClr val="000000"/>
                </a:solidFill>
              </a:rPr>
              <a:t>La meilleure façon de sécuriser un réseau sans fil est d'utiliser des systèmes d'authentification et de cryptage. Deux types d'authentification ont été introduits avec la norme 802.11 d'origine:</a:t>
            </a:r>
          </a:p>
          <a:p>
            <a:pPr marL="0" indent="0" algn="l" defTabSz="684213" rtl="0" fontAlgn="base">
              <a:lnSpc>
                <a:spcPct val="85000"/>
              </a:lnSpc>
              <a:spcBef>
                <a:spcPct val="30000"/>
              </a:spcBef>
              <a:spcAft>
                <a:spcPts val="600"/>
              </a:spcAft>
              <a:buClr>
                <a:schemeClr val="tx2"/>
              </a:buClr>
              <a:buSzPct val="90000"/>
            </a:pPr>
            <a:r>
              <a:rPr lang="fr-FR" sz="1600" b="1" dirty="0">
                <a:solidFill>
                  <a:srgbClr val="000000"/>
                </a:solidFill>
              </a:rPr>
              <a:t>L'authentification de système ouvert,</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Aucun mot de passe requis. Généralement utilisé pour fournir un accès Internet gratuit dans les espaces publics comme les cafés, les aéroports et les hôtels.</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Le client est responsable d'assurer la sécurité, par exemple via un VPN. </a:t>
            </a:r>
          </a:p>
          <a:p>
            <a:pPr marL="0" indent="0" algn="l" defTabSz="684213" rtl="0" fontAlgn="base">
              <a:lnSpc>
                <a:spcPct val="85000"/>
              </a:lnSpc>
              <a:spcBef>
                <a:spcPct val="30000"/>
              </a:spcBef>
              <a:spcAft>
                <a:spcPts val="600"/>
              </a:spcAft>
              <a:buClr>
                <a:schemeClr val="tx2"/>
              </a:buClr>
              <a:buSzPct val="90000"/>
            </a:pPr>
            <a:r>
              <a:rPr lang="fr-FR" sz="1600" b="1" dirty="0">
                <a:solidFill>
                  <a:srgbClr val="000000"/>
                </a:solidFill>
              </a:rPr>
              <a:t>Authentification par clé partagée</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dirty="0">
                <a:solidFill>
                  <a:srgbClr val="000000"/>
                </a:solidFill>
              </a:rPr>
              <a:t>Fournit des mécanismes, tels que WEP, WPA, WPA2 et WPA3 pour authentifier et crypter les données entre un client sans fil et AP. Cependant, le mot de passe doit être pré-partagé entre les deux parties pour se connecter.</a:t>
            </a:r>
          </a:p>
        </p:txBody>
      </p:sp>
    </p:spTree>
    <p:extLst>
      <p:ext uri="{BB962C8B-B14F-4D97-AF65-F5344CB8AC3E}">
        <p14:creationId xmlns:p14="http://schemas.microsoft.com/office/powerpoint/2010/main" val="3235909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lnSpc>
                <a:spcPct val="100000"/>
              </a:lnSpc>
            </a:pPr>
            <a:r>
              <a:rPr lang="fr-FR" sz="1600" dirty="0"/>
              <a:t>WLAN sécurisés</a:t>
            </a:r>
            <a:r>
              <a:rPr lang="en-US" dirty="0"/>
              <a:t/>
            </a:r>
            <a:br>
              <a:rPr lang="en-US" dirty="0"/>
            </a:br>
            <a:r>
              <a:rPr lang="fr-FR" sz="2400" dirty="0"/>
              <a:t>Méthodes d'authentification par clé partagée</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201281" y="631945"/>
            <a:ext cx="7913686" cy="456668"/>
          </a:xfrm>
        </p:spPr>
        <p:txBody>
          <a:bodyPr/>
          <a:lstStyle/>
          <a:p>
            <a:pPr marL="0" indent="0" algn="l" defTabSz="684213" rtl="0" fontAlgn="base">
              <a:lnSpc>
                <a:spcPct val="85000"/>
              </a:lnSpc>
              <a:spcBef>
                <a:spcPct val="30000"/>
              </a:spcBef>
              <a:spcAft>
                <a:spcPts val="600"/>
              </a:spcAft>
              <a:buClr>
                <a:schemeClr val="tx2"/>
              </a:buClr>
              <a:buSzPct val="90000"/>
            </a:pPr>
            <a:r>
              <a:rPr lang="fr-FR" sz="1400" dirty="0">
                <a:solidFill>
                  <a:srgbClr val="000000"/>
                </a:solidFill>
              </a:rPr>
              <a:t>Il existe quatre techniques d'authentification par clé partagée, comme décrit dans le tableau.</a:t>
            </a:r>
          </a:p>
        </p:txBody>
      </p:sp>
      <p:graphicFrame>
        <p:nvGraphicFramePr>
          <p:cNvPr id="4" name="Content Placeholder 6">
            <a:extLst>
              <a:ext uri="{FF2B5EF4-FFF2-40B4-BE49-F238E27FC236}">
                <a16:creationId xmlns="" xmlns:c="http://schemas.openxmlformats.org/drawingml/2006/chart" xmlns:c15="http://schemas.microsoft.com/office/drawing/2012/chart" xmlns:a16="http://schemas.microsoft.com/office/drawing/2014/main" id="{49C62BAC-F92D-42FA-9647-B95FE5D3F62E}"/>
              </a:ext>
            </a:extLst>
          </p:cNvPr>
          <p:cNvGraphicFramePr>
            <a:graphicFrameLocks/>
          </p:cNvGraphicFramePr>
          <p:nvPr>
            <p:extLst>
              <p:ext uri="{D42A27DB-BD31-4B8C-83A1-F6EECF244321}">
                <p14:modId xmlns:p14="http://schemas.microsoft.com/office/powerpoint/2010/main" val="4139003588"/>
              </p:ext>
            </p:extLst>
          </p:nvPr>
        </p:nvGraphicFramePr>
        <p:xfrm>
          <a:off x="184417" y="929768"/>
          <a:ext cx="8752113" cy="4099433"/>
        </p:xfrm>
        <a:graphic>
          <a:graphicData uri="http://schemas.openxmlformats.org/drawingml/2006/table">
            <a:tbl>
              <a:tblPr firstRow="1" bandRow="1">
                <a:tableStyleId>{5C22544A-7EE6-4342-B048-85BDC9FD1C3A}</a:tableStyleId>
              </a:tblPr>
              <a:tblGrid>
                <a:gridCol w="2596533">
                  <a:extLst>
                    <a:ext uri="{9D8B030D-6E8A-4147-A177-3AD203B41FA5}">
                      <a16:colId xmlns="" xmlns:c="http://schemas.openxmlformats.org/drawingml/2006/chart" xmlns:c15="http://schemas.microsoft.com/office/drawing/2012/chart" xmlns:a16="http://schemas.microsoft.com/office/drawing/2014/main" val="3729139006"/>
                    </a:ext>
                  </a:extLst>
                </a:gridCol>
                <a:gridCol w="6155580">
                  <a:extLst>
                    <a:ext uri="{9D8B030D-6E8A-4147-A177-3AD203B41FA5}">
                      <a16:colId xmlns="" xmlns:c="http://schemas.openxmlformats.org/drawingml/2006/chart" xmlns:c15="http://schemas.microsoft.com/office/drawing/2012/chart" xmlns:a16="http://schemas.microsoft.com/office/drawing/2014/main" val="1988913492"/>
                    </a:ext>
                  </a:extLst>
                </a:gridCol>
              </a:tblGrid>
              <a:tr h="478972">
                <a:tc>
                  <a:txBody>
                    <a:bodyPr/>
                    <a:lstStyle/>
                    <a:p>
                      <a:pPr rtl="0"/>
                      <a:r>
                        <a:rPr lang="fr-FR" sz="1400"/>
                        <a:t>Méthode d'authentification</a:t>
                      </a:r>
                    </a:p>
                  </a:txBody>
                  <a:tcPr/>
                </a:tc>
                <a:tc>
                  <a:txBody>
                    <a:bodyPr/>
                    <a:lstStyle/>
                    <a:p>
                      <a:pPr rtl="0"/>
                      <a:r>
                        <a:rPr lang="fr-FR" sz="1400" dirty="0"/>
                        <a:t>Description</a:t>
                      </a:r>
                    </a:p>
                  </a:txBody>
                  <a:tcPr/>
                </a:tc>
                <a:extLst>
                  <a:ext uri="{0D108BD9-81ED-4DB2-BD59-A6C34878D82A}">
                    <a16:rowId xmlns="" xmlns:c="http://schemas.openxmlformats.org/drawingml/2006/chart" xmlns:c15="http://schemas.microsoft.com/office/drawing/2012/chart" xmlns:a16="http://schemas.microsoft.com/office/drawing/2014/main" val="2583676789"/>
                  </a:ext>
                </a:extLst>
              </a:tr>
              <a:tr h="873419">
                <a:tc>
                  <a:txBody>
                    <a:bodyPr/>
                    <a:lstStyle/>
                    <a:p>
                      <a:pPr rtl="0"/>
                      <a:r>
                        <a:rPr lang="fr-FR" sz="1400">
                          <a:solidFill>
                            <a:srgbClr val="000000"/>
                          </a:solidFill>
                        </a:rPr>
                        <a:t>WEP (Wired Equivalent Privacy)</a:t>
                      </a:r>
                    </a:p>
                  </a:txBody>
                  <a:tcPr/>
                </a:tc>
                <a:tc>
                  <a:txBody>
                    <a:bodyPr/>
                    <a:lstStyle/>
                    <a:p>
                      <a:pPr rtl="0"/>
                      <a:r>
                        <a:rPr lang="fr-FR" sz="1400">
                          <a:solidFill>
                            <a:srgbClr val="000000"/>
                          </a:solidFill>
                        </a:rPr>
                        <a:t>La spécification 802.11 originale conçue pour sécuriser les données à l'aide de la méthode de chiffrement Rivest Cipher 4 (RC4) avec une clé statique. Le WEP n'est plus recommandé et ne doit jamais être utilisé.</a:t>
                      </a:r>
                    </a:p>
                  </a:txBody>
                  <a:tcPr/>
                </a:tc>
                <a:extLst>
                  <a:ext uri="{0D108BD9-81ED-4DB2-BD59-A6C34878D82A}">
                    <a16:rowId xmlns="" xmlns:c="http://schemas.openxmlformats.org/drawingml/2006/chart" xmlns:c15="http://schemas.microsoft.com/office/drawing/2012/chart" xmlns:a16="http://schemas.microsoft.com/office/drawing/2014/main" val="3849654457"/>
                  </a:ext>
                </a:extLst>
              </a:tr>
              <a:tr h="1070642">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rPr>
                        <a:t>Fonction WPA (Wi-Fi Protected Access)</a:t>
                      </a:r>
                    </a:p>
                  </a:txBody>
                  <a:tcPr/>
                </a:tc>
                <a:tc>
                  <a:txBody>
                    <a:bodyPr/>
                    <a:lstStyle/>
                    <a:p>
                      <a:pPr rtl="0"/>
                      <a:r>
                        <a:rPr lang="fr-FR" sz="1400">
                          <a:solidFill>
                            <a:srgbClr val="000000"/>
                          </a:solidFill>
                        </a:rPr>
                        <a:t>Une norme de l'Alliance Wi-Fi qui utilise le protocole WEP mais sécurise les données grâce à l'algorithme de cryptage TKIP (Temporal Key Integrity Protocol), beaucoup plus puissant. Le protocole TKIP modifie la clé pour chaque paquet, rendant très difficile son piratage.</a:t>
                      </a:r>
                    </a:p>
                  </a:txBody>
                  <a:tcPr/>
                </a:tc>
                <a:extLst>
                  <a:ext uri="{0D108BD9-81ED-4DB2-BD59-A6C34878D82A}">
                    <a16:rowId xmlns="" xmlns:c="http://schemas.openxmlformats.org/drawingml/2006/chart" xmlns:c15="http://schemas.microsoft.com/office/drawing/2012/chart" xmlns:a16="http://schemas.microsoft.com/office/drawing/2014/main" val="235735172"/>
                  </a:ext>
                </a:extLst>
              </a:tr>
              <a:tr h="676195">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rPr>
                        <a:t>WPA2</a:t>
                      </a:r>
                    </a:p>
                  </a:txBody>
                  <a:tcPr/>
                </a:tc>
                <a:tc>
                  <a:txBody>
                    <a:bodyPr/>
                    <a:lstStyle/>
                    <a:p>
                      <a:pPr rtl="0"/>
                      <a:r>
                        <a:rPr lang="fr-FR" sz="1400">
                          <a:solidFill>
                            <a:srgbClr val="000000"/>
                          </a:solidFill>
                        </a:rPr>
                        <a:t>Il utilise le standard de cryptage avancé (AES) pour le cryptage. Le mode de chiffrement AES est actuellement considéré comme étant le protocole de chiffrement le plus puissant.</a:t>
                      </a:r>
                    </a:p>
                  </a:txBody>
                  <a:tcPr/>
                </a:tc>
                <a:extLst>
                  <a:ext uri="{0D108BD9-81ED-4DB2-BD59-A6C34878D82A}">
                    <a16:rowId xmlns="" xmlns:c="http://schemas.openxmlformats.org/drawingml/2006/chart" xmlns:c15="http://schemas.microsoft.com/office/drawing/2012/chart" xmlns:a16="http://schemas.microsoft.com/office/drawing/2014/main" val="1458107787"/>
                  </a:ext>
                </a:extLst>
              </a:tr>
              <a:tr h="873419">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400">
                          <a:solidFill>
                            <a:srgbClr val="000000"/>
                          </a:solidFill>
                        </a:rPr>
                        <a:t>WPA3</a:t>
                      </a:r>
                    </a:p>
                  </a:txBody>
                  <a:tcPr/>
                </a:tc>
                <a:tc>
                  <a:txBody>
                    <a:bodyPr/>
                    <a:lstStyle/>
                    <a:p>
                      <a:pPr rtl="0"/>
                      <a:r>
                        <a:rPr lang="fr-FR" sz="1400" dirty="0">
                          <a:solidFill>
                            <a:srgbClr val="000000"/>
                          </a:solidFill>
                        </a:rPr>
                        <a:t>Il s'agit de la prochaine génération de sécurité Wi-Fi. Tous les appareils compatibles WPA3 utilisent les dernières méthodes de sécurité, interdisent les protocoles hérités obsolètes et nécessitent l'utilisation de cadres de gestion protégés (PMF).</a:t>
                      </a:r>
                    </a:p>
                  </a:txBody>
                  <a:tcPr/>
                </a:tc>
                <a:extLst>
                  <a:ext uri="{0D108BD9-81ED-4DB2-BD59-A6C34878D82A}">
                    <a16:rowId xmlns="" xmlns:c="http://schemas.openxmlformats.org/drawingml/2006/chart" xmlns:c15="http://schemas.microsoft.com/office/drawing/2012/chart" xmlns:a16="http://schemas.microsoft.com/office/drawing/2014/main" val="2495454272"/>
                  </a:ext>
                </a:extLst>
              </a:tr>
            </a:tbl>
          </a:graphicData>
        </a:graphic>
      </p:graphicFrame>
    </p:spTree>
    <p:extLst>
      <p:ext uri="{BB962C8B-B14F-4D97-AF65-F5344CB8AC3E}">
        <p14:creationId xmlns:p14="http://schemas.microsoft.com/office/powerpoint/2010/main" val="1971186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12: Activities</a:t>
            </a:r>
          </a:p>
        </p:txBody>
      </p:sp>
      <p:sp>
        <p:nvSpPr>
          <p:cNvPr id="6147" name="Rectangle 34"/>
          <p:cNvSpPr>
            <a:spLocks noGrp="1" noChangeArrowheads="1"/>
          </p:cNvSpPr>
          <p:nvPr>
            <p:ph idx="1"/>
          </p:nvPr>
        </p:nvSpPr>
        <p:spPr>
          <a:xfrm>
            <a:off x="144065" y="798945"/>
            <a:ext cx="8695135" cy="348414"/>
          </a:xfrm>
        </p:spPr>
        <p:txBody>
          <a:bodyPr/>
          <a:lstStyle/>
          <a:p>
            <a:pPr marL="0" indent="0" rtl="0">
              <a:spcBef>
                <a:spcPct val="30000"/>
              </a:spcBef>
              <a:buNone/>
            </a:pPr>
            <a:r>
              <a:rPr lang="fr-FR" sz="1600"/>
              <a:t>What activities are associated with this module?</a:t>
            </a:r>
          </a:p>
          <a:p>
            <a:pPr marL="0" indent="0">
              <a:spcBef>
                <a:spcPct val="30000"/>
              </a:spcBef>
              <a:buNone/>
            </a:pPr>
            <a:endParaRPr lang="en-US" sz="1600"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2114457677"/>
              </p:ext>
            </p:extLst>
          </p:nvPr>
        </p:nvGraphicFramePr>
        <p:xfrm>
          <a:off x="427595" y="1333040"/>
          <a:ext cx="8288809" cy="3263125"/>
        </p:xfrm>
        <a:graphic>
          <a:graphicData uri="http://schemas.openxmlformats.org/drawingml/2006/table">
            <a:tbl>
              <a:tblPr firstRow="1" bandRow="1">
                <a:tableStyleId>{5C22544A-7EE6-4342-B048-85BDC9FD1C3A}</a:tableStyleId>
              </a:tblPr>
              <a:tblGrid>
                <a:gridCol w="1137886">
                  <a:extLst>
                    <a:ext uri="{9D8B030D-6E8A-4147-A177-3AD203B41FA5}">
                      <a16:colId xmlns="" xmlns:c="http://schemas.openxmlformats.org/drawingml/2006/chart" xmlns:c15="http://schemas.microsoft.com/office/drawing/2012/chart" xmlns:a16="http://schemas.microsoft.com/office/drawing/2014/main" val="20001"/>
                    </a:ext>
                  </a:extLst>
                </a:gridCol>
                <a:gridCol w="1871143">
                  <a:extLst>
                    <a:ext uri="{9D8B030D-6E8A-4147-A177-3AD203B41FA5}">
                      <a16:colId xmlns="" xmlns:c="http://schemas.openxmlformats.org/drawingml/2006/chart" xmlns:c15="http://schemas.microsoft.com/office/drawing/2012/chart" xmlns:a16="http://schemas.microsoft.com/office/drawing/2014/main" val="3156509146"/>
                    </a:ext>
                  </a:extLst>
                </a:gridCol>
                <a:gridCol w="4109522">
                  <a:extLst>
                    <a:ext uri="{9D8B030D-6E8A-4147-A177-3AD203B41FA5}">
                      <a16:colId xmlns="" xmlns:c="http://schemas.openxmlformats.org/drawingml/2006/chart" xmlns:c15="http://schemas.microsoft.com/office/drawing/2012/chart" xmlns:a16="http://schemas.microsoft.com/office/drawing/2014/main" val="20002"/>
                    </a:ext>
                  </a:extLst>
                </a:gridCol>
                <a:gridCol w="1170258">
                  <a:extLst>
                    <a:ext uri="{9D8B030D-6E8A-4147-A177-3AD203B41FA5}">
                      <a16:colId xmlns="" xmlns:c="http://schemas.openxmlformats.org/drawingml/2006/chart" xmlns:c15="http://schemas.microsoft.com/office/drawing/2012/chart" xmlns:a16="http://schemas.microsoft.com/office/drawing/2014/main" val="20003"/>
                    </a:ext>
                  </a:extLst>
                </a:gridCol>
              </a:tblGrid>
              <a:tr h="316509">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0"/>
                  </a:ext>
                </a:extLst>
              </a:tr>
              <a:tr h="368327">
                <a:tc>
                  <a:txBody>
                    <a:bodyPr/>
                    <a:lstStyle/>
                    <a:p>
                      <a:pPr algn="ctr" rtl="0"/>
                      <a:r>
                        <a:rPr lang="fr-FR" sz="1100"/>
                        <a:t>12.1.7</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Introduction to Wireless</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1"/>
                  </a:ext>
                </a:extLst>
              </a:tr>
              <a:tr h="368327">
                <a:tc>
                  <a:txBody>
                    <a:bodyPr/>
                    <a:lstStyle/>
                    <a:p>
                      <a:pPr algn="ctr" rtl="0"/>
                      <a:r>
                        <a:rPr lang="fr-FR" sz="1100"/>
                        <a:t>12.2.1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rtl="0"/>
                      <a:r>
                        <a:rPr lang="fr-FR" sz="1100"/>
                        <a:t>WLAN Components</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6"/>
                  </a:ext>
                </a:extLst>
              </a:tr>
              <a:tr h="368327">
                <a:tc>
                  <a:txBody>
                    <a:bodyPr/>
                    <a:lstStyle/>
                    <a:p>
                      <a:pPr algn="ctr" rtl="0"/>
                      <a:r>
                        <a:rPr lang="fr-FR" sz="1100"/>
                        <a:t>12.2.7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WLAN Components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8"/>
                  </a:ext>
                </a:extLst>
              </a:tr>
              <a:tr h="368327">
                <a:tc>
                  <a:txBody>
                    <a:bodyPr/>
                    <a:lstStyle/>
                    <a:p>
                      <a:pPr algn="ctr" rtl="0"/>
                      <a:r>
                        <a:rPr lang="fr-FR" sz="1100"/>
                        <a:t>12.3.1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WLAN Operation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177432351"/>
                  </a:ext>
                </a:extLst>
              </a:tr>
              <a:tr h="368327">
                <a:tc>
                  <a:txBody>
                    <a:bodyPr/>
                    <a:lstStyle/>
                    <a:p>
                      <a:pPr algn="ctr" rtl="0"/>
                      <a:r>
                        <a:rPr lang="fr-FR" sz="1100"/>
                        <a:t>12.3.8</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WLAN Operation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4230792547"/>
                  </a:ext>
                </a:extLst>
              </a:tr>
              <a:tr h="368327">
                <a:tc>
                  <a:txBody>
                    <a:bodyPr/>
                    <a:lstStyle/>
                    <a:p>
                      <a:pPr algn="ctr" rtl="0"/>
                      <a:r>
                        <a:rPr lang="fr-FR" sz="1100"/>
                        <a:t>12.4.1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CAPWAP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2373583044"/>
                  </a:ext>
                </a:extLst>
              </a:tr>
              <a:tr h="368327">
                <a:tc>
                  <a:txBody>
                    <a:bodyPr/>
                    <a:lstStyle/>
                    <a:p>
                      <a:pPr algn="ctr" rtl="0"/>
                      <a:r>
                        <a:rPr lang="fr-FR" sz="1100"/>
                        <a:t>12.4.6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CAPWAP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549783946"/>
                  </a:ext>
                </a:extLst>
              </a:tr>
              <a:tr h="368327">
                <a:tc>
                  <a:txBody>
                    <a:bodyPr/>
                    <a:lstStyle/>
                    <a:p>
                      <a:pPr algn="ctr" rtl="0"/>
                      <a:r>
                        <a:rPr lang="fr-FR" sz="1100"/>
                        <a:t>12.5.4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Channel Management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102784487"/>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128242"/>
            <a:ext cx="8345488" cy="731837"/>
          </a:xfrm>
        </p:spPr>
        <p:txBody>
          <a:bodyPr/>
          <a:lstStyle/>
          <a:p>
            <a:pPr rtl="0">
              <a:lnSpc>
                <a:spcPct val="150000"/>
              </a:lnSpc>
            </a:pPr>
            <a:r>
              <a:rPr lang="fr-FR" sz="1600" dirty="0"/>
              <a:t>WLAN sécurisés</a:t>
            </a:r>
            <a:r>
              <a:rPr lang="en-US" dirty="0"/>
              <a:t/>
            </a:r>
            <a:br>
              <a:rPr lang="en-US" dirty="0"/>
            </a:br>
            <a:r>
              <a:rPr lang="fr-FR" sz="2400" dirty="0"/>
              <a:t>Authentification d'un Utilisateur à Domicile</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0" y="1021443"/>
            <a:ext cx="4572000" cy="3254104"/>
          </a:xfrm>
        </p:spPr>
        <p:txBody>
          <a:bodyPr/>
          <a:lstStyle/>
          <a:p>
            <a:pPr marL="0" indent="0" algn="l" defTabSz="684213" rtl="0" fontAlgn="base">
              <a:lnSpc>
                <a:spcPct val="85000"/>
              </a:lnSpc>
              <a:spcBef>
                <a:spcPct val="30000"/>
              </a:spcBef>
              <a:spcAft>
                <a:spcPts val="600"/>
              </a:spcAft>
              <a:buClr>
                <a:schemeClr val="tx2"/>
              </a:buClr>
              <a:buSzPct val="90000"/>
            </a:pPr>
            <a:r>
              <a:rPr lang="fr-FR" sz="1400" dirty="0">
                <a:solidFill>
                  <a:srgbClr val="000000"/>
                </a:solidFill>
              </a:rPr>
              <a:t>Les routeurs domestiques ont généralement deux choix pour l'authentification: WPA et WPA2.</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400" b="1" dirty="0">
                <a:solidFill>
                  <a:srgbClr val="000000"/>
                </a:solidFill>
              </a:rPr>
              <a:t>Personnel </a:t>
            </a:r>
            <a:r>
              <a:rPr lang="fr-FR" sz="1400" dirty="0">
                <a:solidFill>
                  <a:srgbClr val="000000"/>
                </a:solidFill>
              </a:rPr>
              <a:t>- Destiné aux réseaux domestiques ou de petites entreprises, les utilisateurs s'authentifient à l'aide d'une clé pré-partagée (PSK). Les clients sans fil s'authentifient auprès du routeur sans fil à l'aide d'un mot de passe pré-partagé. Aucun serveur d'authentification spécial n'est requis.</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400" b="1" dirty="0">
                <a:solidFill>
                  <a:srgbClr val="000000"/>
                </a:solidFill>
              </a:rPr>
              <a:t>Entreprise </a:t>
            </a:r>
            <a:r>
              <a:rPr lang="fr-FR" sz="1400" dirty="0">
                <a:solidFill>
                  <a:srgbClr val="000000"/>
                </a:solidFill>
              </a:rPr>
              <a:t>- Destiné aux réseaux d'entreprise. Nécessite un serveur d'authentification RADIUS (</a:t>
            </a:r>
            <a:r>
              <a:rPr lang="fr-FR" sz="1400" dirty="0" err="1">
                <a:solidFill>
                  <a:srgbClr val="000000"/>
                </a:solidFill>
              </a:rPr>
              <a:t>Remote</a:t>
            </a:r>
            <a:r>
              <a:rPr lang="fr-FR" sz="1400" dirty="0">
                <a:solidFill>
                  <a:srgbClr val="000000"/>
                </a:solidFill>
              </a:rPr>
              <a:t> </a:t>
            </a:r>
            <a:r>
              <a:rPr lang="fr-FR" sz="1400" dirty="0" err="1">
                <a:solidFill>
                  <a:srgbClr val="000000"/>
                </a:solidFill>
              </a:rPr>
              <a:t>Authentication</a:t>
            </a:r>
            <a:r>
              <a:rPr lang="fr-FR" sz="1400" dirty="0">
                <a:solidFill>
                  <a:srgbClr val="000000"/>
                </a:solidFill>
              </a:rPr>
              <a:t> Dial-In User Service). Le périphérique doit être authentifié par le serveur RADIUS, puis les utilisateurs doivent s'authentifier à l'aide de la norme 802.1X, qui utilise le protocole EAP (Extensible </a:t>
            </a:r>
            <a:r>
              <a:rPr lang="fr-FR" sz="1400" dirty="0" err="1">
                <a:solidFill>
                  <a:srgbClr val="000000"/>
                </a:solidFill>
              </a:rPr>
              <a:t>Authentication</a:t>
            </a:r>
            <a:r>
              <a:rPr lang="fr-FR" sz="1400" dirty="0">
                <a:solidFill>
                  <a:srgbClr val="000000"/>
                </a:solidFill>
              </a:rPr>
              <a:t> Protocol) pour l'authentification.</a:t>
            </a:r>
          </a:p>
          <a:p>
            <a:pPr algn="l"/>
            <a:endParaRPr lang="en-US" sz="1400" dirty="0">
              <a:solidFill>
                <a:srgbClr val="000000"/>
              </a:solidFill>
            </a:endParaRPr>
          </a:p>
          <a:p>
            <a:pPr algn="l"/>
            <a:endParaRPr lang="en-US" sz="1400" dirty="0">
              <a:solidFill>
                <a:srgbClr val="000000"/>
              </a:solidFill>
            </a:endParaRPr>
          </a:p>
          <a:p>
            <a:pPr algn="l"/>
            <a:endParaRPr lang="en-US" sz="1400" dirty="0">
              <a:solidFill>
                <a:srgbClr val="000000"/>
              </a:solidFill>
            </a:endParaRPr>
          </a:p>
          <a:p>
            <a:pPr algn="l"/>
            <a:endParaRPr lang="en-US" sz="1400" dirty="0">
              <a:solidFill>
                <a:srgbClr val="000000"/>
              </a:solidFill>
            </a:endParaRPr>
          </a:p>
        </p:txBody>
      </p:sp>
      <p:pic>
        <p:nvPicPr>
          <p:cNvPr id="5" name="Picture 4">
            <a:extLst>
              <a:ext uri="{FF2B5EF4-FFF2-40B4-BE49-F238E27FC236}">
                <a16:creationId xmlns="" xmlns:c="http://schemas.openxmlformats.org/drawingml/2006/chart" xmlns:c15="http://schemas.microsoft.com/office/drawing/2012/chart" xmlns:a16="http://schemas.microsoft.com/office/drawing/2014/main" id="{8787DE50-0976-432A-BD60-1A0A815691E4}"/>
              </a:ext>
            </a:extLst>
          </p:cNvPr>
          <p:cNvPicPr>
            <a:picLocks noChangeAspect="1"/>
          </p:cNvPicPr>
          <p:nvPr/>
        </p:nvPicPr>
        <p:blipFill>
          <a:blip r:embed="rId3"/>
          <a:stretch>
            <a:fillRect/>
          </a:stretch>
        </p:blipFill>
        <p:spPr>
          <a:xfrm>
            <a:off x="4743758" y="1351306"/>
            <a:ext cx="4089341" cy="2328862"/>
          </a:xfrm>
          <a:prstGeom prst="rect">
            <a:avLst/>
          </a:prstGeom>
        </p:spPr>
      </p:pic>
    </p:spTree>
    <p:extLst>
      <p:ext uri="{BB962C8B-B14F-4D97-AF65-F5344CB8AC3E}">
        <p14:creationId xmlns:p14="http://schemas.microsoft.com/office/powerpoint/2010/main" val="3192974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76840" y="145997"/>
            <a:ext cx="8345488" cy="731837"/>
          </a:xfrm>
        </p:spPr>
        <p:txBody>
          <a:bodyPr/>
          <a:lstStyle/>
          <a:p>
            <a:pPr rtl="0">
              <a:lnSpc>
                <a:spcPct val="150000"/>
              </a:lnSpc>
            </a:pPr>
            <a:r>
              <a:rPr lang="fr-FR" sz="1600" dirty="0"/>
              <a:t>WLAN sécurisés</a:t>
            </a:r>
            <a:r>
              <a:rPr lang="en-US" dirty="0"/>
              <a:t/>
            </a:r>
            <a:br>
              <a:rPr lang="en-US" dirty="0"/>
            </a:br>
            <a:r>
              <a:rPr lang="fr-FR" sz="2400" dirty="0"/>
              <a:t>Méthodes de Cryptage</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393382" y="1120239"/>
            <a:ext cx="4140198" cy="3171294"/>
          </a:xfrm>
        </p:spPr>
        <p:txBody>
          <a:bodyPr/>
          <a:lstStyle/>
          <a:p>
            <a:pPr marL="0" indent="0" algn="l" defTabSz="684213" rtl="0" fontAlgn="base">
              <a:lnSpc>
                <a:spcPct val="85000"/>
              </a:lnSpc>
              <a:spcBef>
                <a:spcPct val="30000"/>
              </a:spcBef>
              <a:spcAft>
                <a:spcPts val="600"/>
              </a:spcAft>
              <a:buClr>
                <a:schemeClr val="tx2"/>
              </a:buClr>
              <a:buSzPct val="90000"/>
            </a:pPr>
            <a:r>
              <a:rPr lang="fr-FR" sz="1600" dirty="0">
                <a:solidFill>
                  <a:srgbClr val="000000"/>
                </a:solidFill>
              </a:rPr>
              <a:t>WPA et WPA2 incluent deux protocoles de chiffrement:</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b="1" dirty="0">
                <a:solidFill>
                  <a:srgbClr val="000000"/>
                </a:solidFill>
              </a:rPr>
              <a:t>Protocole d'Intégrité de Clé Temporelle (TKIP) </a:t>
            </a:r>
            <a:r>
              <a:rPr lang="fr-FR" sz="1600" dirty="0">
                <a:solidFill>
                  <a:srgbClr val="000000"/>
                </a:solidFill>
              </a:rPr>
              <a:t>–</a:t>
            </a:r>
            <a:r>
              <a:rPr lang="fr-FR" sz="1600" b="1" dirty="0">
                <a:solidFill>
                  <a:srgbClr val="000000"/>
                </a:solidFill>
              </a:rPr>
              <a:t> </a:t>
            </a:r>
            <a:r>
              <a:rPr lang="fr-FR" sz="1600" dirty="0">
                <a:solidFill>
                  <a:srgbClr val="000000"/>
                </a:solidFill>
              </a:rPr>
              <a:t>Utilisé par WPA et prend en charge les équipements WLAN hérités. Utilise WEP mais chiffre la charge utile de couche 2 à l'aide de TKIP.</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b="1" dirty="0">
                <a:solidFill>
                  <a:srgbClr val="000000"/>
                </a:solidFill>
              </a:rPr>
              <a:t>Norme de Cryptage Avancée (AES) </a:t>
            </a:r>
            <a:r>
              <a:rPr lang="fr-FR" sz="1600" dirty="0">
                <a:solidFill>
                  <a:srgbClr val="000000"/>
                </a:solidFill>
              </a:rPr>
              <a:t>- Utilisé par WPA2 et utilise le mode de chiffrement du compteur avec le protocole CCMP (Block </a:t>
            </a:r>
            <a:r>
              <a:rPr lang="fr-FR" sz="1600" dirty="0" err="1">
                <a:solidFill>
                  <a:srgbClr val="000000"/>
                </a:solidFill>
              </a:rPr>
              <a:t>Chaining</a:t>
            </a:r>
            <a:r>
              <a:rPr lang="fr-FR" sz="1600" dirty="0">
                <a:solidFill>
                  <a:srgbClr val="000000"/>
                </a:solidFill>
              </a:rPr>
              <a:t> Message </a:t>
            </a:r>
            <a:r>
              <a:rPr lang="fr-FR" sz="1600" dirty="0" err="1">
                <a:solidFill>
                  <a:srgbClr val="000000"/>
                </a:solidFill>
              </a:rPr>
              <a:t>Authentication</a:t>
            </a:r>
            <a:r>
              <a:rPr lang="fr-FR" sz="1600" dirty="0">
                <a:solidFill>
                  <a:srgbClr val="000000"/>
                </a:solidFill>
              </a:rPr>
              <a:t> Code Protocol) qui permet aux hôtes de destination de reconnaître si les bits cryptés et non cryptés ont été altérés.</a:t>
            </a:r>
          </a:p>
          <a:p>
            <a:pPr marL="0" indent="0" algn="l" defTabSz="684213" fontAlgn="base">
              <a:lnSpc>
                <a:spcPct val="85000"/>
              </a:lnSpc>
              <a:spcBef>
                <a:spcPct val="30000"/>
              </a:spcBef>
              <a:spcAft>
                <a:spcPts val="600"/>
              </a:spcAft>
              <a:buClr>
                <a:schemeClr val="tx2"/>
              </a:buClr>
              <a:buSzPct val="90000"/>
            </a:pPr>
            <a:endParaRPr lang="en-US" sz="1600" dirty="0">
              <a:solidFill>
                <a:srgbClr val="000000"/>
              </a:solidFill>
            </a:endParaRPr>
          </a:p>
          <a:p>
            <a:pPr marL="0" indent="0" algn="l" defTabSz="684213" fontAlgn="base">
              <a:lnSpc>
                <a:spcPct val="85000"/>
              </a:lnSpc>
              <a:spcBef>
                <a:spcPct val="30000"/>
              </a:spcBef>
              <a:spcAft>
                <a:spcPts val="600"/>
              </a:spcAft>
              <a:buClr>
                <a:schemeClr val="tx2"/>
              </a:buClr>
              <a:buSzPct val="90000"/>
            </a:pPr>
            <a:endParaRPr lang="en-US" sz="1600" dirty="0">
              <a:solidFill>
                <a:srgbClr val="000000"/>
              </a:solidFill>
            </a:endParaRPr>
          </a:p>
          <a:p>
            <a:pPr marL="0" indent="0" algn="l" defTabSz="684213" fontAlgn="base">
              <a:lnSpc>
                <a:spcPct val="85000"/>
              </a:lnSpc>
              <a:spcBef>
                <a:spcPct val="30000"/>
              </a:spcBef>
              <a:spcAft>
                <a:spcPts val="600"/>
              </a:spcAft>
              <a:buClr>
                <a:schemeClr val="tx2"/>
              </a:buClr>
              <a:buSzPct val="90000"/>
            </a:pPr>
            <a:endParaRPr lang="en-US" sz="1600" dirty="0">
              <a:solidFill>
                <a:srgbClr val="000000"/>
              </a:solidFill>
            </a:endParaRPr>
          </a:p>
          <a:p>
            <a:pPr marL="0" indent="0" algn="l" defTabSz="684213" fontAlgn="base">
              <a:lnSpc>
                <a:spcPct val="85000"/>
              </a:lnSpc>
              <a:spcBef>
                <a:spcPct val="30000"/>
              </a:spcBef>
              <a:spcAft>
                <a:spcPts val="600"/>
              </a:spcAft>
              <a:buClr>
                <a:schemeClr val="tx2"/>
              </a:buClr>
              <a:buSzPct val="90000"/>
            </a:pPr>
            <a:endParaRPr lang="en-US" sz="1600" b="1"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FEBAFFA0-9269-40D5-8353-BA25798E3E3E}"/>
              </a:ext>
            </a:extLst>
          </p:cNvPr>
          <p:cNvPicPr>
            <a:picLocks noChangeAspect="1"/>
          </p:cNvPicPr>
          <p:nvPr/>
        </p:nvPicPr>
        <p:blipFill>
          <a:blip r:embed="rId3"/>
          <a:stretch>
            <a:fillRect/>
          </a:stretch>
        </p:blipFill>
        <p:spPr>
          <a:xfrm>
            <a:off x="5061640" y="1535177"/>
            <a:ext cx="3718521" cy="2115080"/>
          </a:xfrm>
          <a:prstGeom prst="rect">
            <a:avLst/>
          </a:prstGeom>
        </p:spPr>
      </p:pic>
    </p:spTree>
    <p:extLst>
      <p:ext uri="{BB962C8B-B14F-4D97-AF65-F5344CB8AC3E}">
        <p14:creationId xmlns:p14="http://schemas.microsoft.com/office/powerpoint/2010/main" val="3939238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92209"/>
            <a:ext cx="8345488" cy="731837"/>
          </a:xfrm>
        </p:spPr>
        <p:txBody>
          <a:bodyPr/>
          <a:lstStyle/>
          <a:p>
            <a:pPr rtl="0">
              <a:lnSpc>
                <a:spcPct val="150000"/>
              </a:lnSpc>
            </a:pPr>
            <a:r>
              <a:rPr lang="fr-FR" sz="1600" dirty="0"/>
              <a:t>WLAN sécurisés</a:t>
            </a:r>
            <a:r>
              <a:rPr lang="en-US" dirty="0"/>
              <a:t/>
            </a:r>
            <a:br>
              <a:rPr lang="en-US" dirty="0"/>
            </a:br>
            <a:r>
              <a:rPr lang="fr-FR" sz="2400" dirty="0"/>
              <a:t>Authentification dans l'Entreprise</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270934" y="943506"/>
            <a:ext cx="3970266" cy="3561795"/>
          </a:xfrm>
        </p:spPr>
        <p:txBody>
          <a:bodyPr/>
          <a:lstStyle/>
          <a:p>
            <a:pPr marL="0" indent="0" algn="l" defTabSz="684213" rtl="0" fontAlgn="base">
              <a:lnSpc>
                <a:spcPct val="85000"/>
              </a:lnSpc>
              <a:spcBef>
                <a:spcPct val="30000"/>
              </a:spcBef>
              <a:spcAft>
                <a:spcPts val="600"/>
              </a:spcAft>
              <a:buClr>
                <a:schemeClr val="tx2"/>
              </a:buClr>
              <a:buSzPct val="90000"/>
            </a:pPr>
            <a:r>
              <a:rPr lang="fr-FR" sz="1600" dirty="0">
                <a:solidFill>
                  <a:srgbClr val="000000"/>
                </a:solidFill>
              </a:rPr>
              <a:t>Le choix du mode de sécurité d'entreprise nécessite un serveur RADIUS d'authentification, d'autorisation et de comptabilité (AAA).</a:t>
            </a:r>
          </a:p>
          <a:p>
            <a:pPr marL="0" indent="0" algn="l" defTabSz="684213" rtl="0" fontAlgn="base">
              <a:lnSpc>
                <a:spcPct val="85000"/>
              </a:lnSpc>
              <a:spcBef>
                <a:spcPct val="30000"/>
              </a:spcBef>
              <a:spcAft>
                <a:spcPts val="600"/>
              </a:spcAft>
              <a:buClr>
                <a:schemeClr val="tx2"/>
              </a:buClr>
              <a:buSzPct val="90000"/>
            </a:pPr>
            <a:r>
              <a:rPr lang="fr-FR" sz="1600" dirty="0">
                <a:solidFill>
                  <a:srgbClr val="000000"/>
                </a:solidFill>
              </a:rPr>
              <a:t>Des informations sont nécessaires:</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b="1" dirty="0">
                <a:solidFill>
                  <a:srgbClr val="000000"/>
                </a:solidFill>
              </a:rPr>
              <a:t>Adresse IP du serveur RADIUS </a:t>
            </a:r>
            <a:r>
              <a:rPr lang="fr-FR" sz="1600" dirty="0">
                <a:solidFill>
                  <a:srgbClr val="000000"/>
                </a:solidFill>
              </a:rPr>
              <a:t>- Adresse IP du serveur.</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b="1" dirty="0">
                <a:solidFill>
                  <a:srgbClr val="000000"/>
                </a:solidFill>
              </a:rPr>
              <a:t>Numéros de port UDP </a:t>
            </a:r>
            <a:r>
              <a:rPr lang="fr-FR" sz="1600" dirty="0">
                <a:solidFill>
                  <a:srgbClr val="000000"/>
                </a:solidFill>
              </a:rPr>
              <a:t>- Ports UDP 1812 pour l'authentification RADIUS et 1813 pour la comptabilité RADIUS, mais peuvent également fonctionner à l'aide des ports UDP 1645 et 1646.</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b="1" dirty="0">
                <a:solidFill>
                  <a:srgbClr val="000000"/>
                </a:solidFill>
              </a:rPr>
              <a:t>Clé partagée </a:t>
            </a:r>
            <a:r>
              <a:rPr lang="fr-FR" sz="1600" dirty="0">
                <a:solidFill>
                  <a:srgbClr val="000000"/>
                </a:solidFill>
              </a:rPr>
              <a:t>- Utilisée pour authentifier l'AP avec le serveur RADIUS.</a:t>
            </a:r>
          </a:p>
          <a:p>
            <a:pPr marL="0" indent="0" algn="l" defTabSz="684213" fontAlgn="base">
              <a:lnSpc>
                <a:spcPct val="85000"/>
              </a:lnSpc>
              <a:spcBef>
                <a:spcPct val="30000"/>
              </a:spcBef>
              <a:spcAft>
                <a:spcPts val="600"/>
              </a:spcAft>
              <a:buClr>
                <a:schemeClr val="tx2"/>
              </a:buClr>
              <a:buSzPct val="90000"/>
            </a:pPr>
            <a:endParaRPr lang="en-US" sz="1600" dirty="0">
              <a:solidFill>
                <a:srgbClr val="000000"/>
              </a:solidFill>
            </a:endParaRPr>
          </a:p>
          <a:p>
            <a:pPr marL="0" indent="0" algn="l" defTabSz="684213" fontAlgn="base">
              <a:lnSpc>
                <a:spcPct val="85000"/>
              </a:lnSpc>
              <a:spcBef>
                <a:spcPct val="30000"/>
              </a:spcBef>
              <a:spcAft>
                <a:spcPts val="600"/>
              </a:spcAft>
              <a:buClr>
                <a:schemeClr val="tx2"/>
              </a:buClr>
              <a:buSzPct val="90000"/>
            </a:pPr>
            <a:endParaRPr lang="en-US" sz="1600" dirty="0">
              <a:solidFill>
                <a:srgbClr val="000000"/>
              </a:solidFill>
            </a:endParaRPr>
          </a:p>
        </p:txBody>
      </p:sp>
      <p:pic>
        <p:nvPicPr>
          <p:cNvPr id="4" name="Picture 3">
            <a:extLst>
              <a:ext uri="{FF2B5EF4-FFF2-40B4-BE49-F238E27FC236}">
                <a16:creationId xmlns="" xmlns:c="http://schemas.openxmlformats.org/drawingml/2006/chart" xmlns:c15="http://schemas.microsoft.com/office/drawing/2012/chart" xmlns:a16="http://schemas.microsoft.com/office/drawing/2014/main" id="{9A74B192-8A92-421E-AE3C-ECADCA378240}"/>
              </a:ext>
            </a:extLst>
          </p:cNvPr>
          <p:cNvPicPr>
            <a:picLocks noChangeAspect="1"/>
          </p:cNvPicPr>
          <p:nvPr/>
        </p:nvPicPr>
        <p:blipFill>
          <a:blip r:embed="rId3"/>
          <a:stretch>
            <a:fillRect/>
          </a:stretch>
        </p:blipFill>
        <p:spPr>
          <a:xfrm>
            <a:off x="4572000" y="943506"/>
            <a:ext cx="4161354" cy="2366962"/>
          </a:xfrm>
          <a:prstGeom prst="rect">
            <a:avLst/>
          </a:prstGeom>
        </p:spPr>
      </p:pic>
      <p:sp>
        <p:nvSpPr>
          <p:cNvPr id="7" name="TextBox 6">
            <a:extLst>
              <a:ext uri="{FF2B5EF4-FFF2-40B4-BE49-F238E27FC236}">
                <a16:creationId xmlns="" xmlns:c="http://schemas.openxmlformats.org/drawingml/2006/chart" xmlns:c15="http://schemas.microsoft.com/office/drawing/2012/chart" xmlns:a16="http://schemas.microsoft.com/office/drawing/2014/main" id="{B9095C62-8168-482D-9A40-DA3A7B0E265A}"/>
              </a:ext>
            </a:extLst>
          </p:cNvPr>
          <p:cNvSpPr txBox="1"/>
          <p:nvPr/>
        </p:nvSpPr>
        <p:spPr>
          <a:xfrm>
            <a:off x="4572000" y="3708856"/>
            <a:ext cx="3970265" cy="1169551"/>
          </a:xfrm>
          <a:prstGeom prst="rect">
            <a:avLst/>
          </a:prstGeom>
          <a:noFill/>
        </p:spPr>
        <p:txBody>
          <a:bodyPr wrap="square" rtlCol="0">
            <a:spAutoFit/>
          </a:bodyPr>
          <a:lstStyle/>
          <a:p>
            <a:pPr rtl="0"/>
            <a:r>
              <a:rPr lang="fr-FR" sz="1400" b="1">
                <a:solidFill>
                  <a:srgbClr val="000000"/>
                </a:solidFill>
              </a:rPr>
              <a:t>Remarque</a:t>
            </a:r>
            <a:r>
              <a:rPr lang="fr-FR" sz="1400">
                <a:solidFill>
                  <a:srgbClr val="000000"/>
                </a:solidFill>
              </a:rPr>
              <a:t>: l'authentification et l'autorisation des utilisateurs sont gérées par la norme 802.1X, qui fournit une authentification centralisée sur serveur des utilisateurs finaux.</a:t>
            </a:r>
          </a:p>
          <a:p>
            <a:endParaRPr lang="en-US" sz="1400" dirty="0"/>
          </a:p>
        </p:txBody>
      </p:sp>
    </p:spTree>
    <p:extLst>
      <p:ext uri="{BB962C8B-B14F-4D97-AF65-F5344CB8AC3E}">
        <p14:creationId xmlns:p14="http://schemas.microsoft.com/office/powerpoint/2010/main" val="2010317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61473" y="276625"/>
            <a:ext cx="8345488" cy="731837"/>
          </a:xfrm>
        </p:spPr>
        <p:txBody>
          <a:bodyPr/>
          <a:lstStyle/>
          <a:p>
            <a:pPr rtl="0">
              <a:lnSpc>
                <a:spcPct val="150000"/>
              </a:lnSpc>
            </a:pPr>
            <a:r>
              <a:rPr lang="fr-FR" sz="1600" dirty="0"/>
              <a:t>WLAN sécurisés</a:t>
            </a:r>
            <a:r>
              <a:rPr lang="en-US" dirty="0"/>
              <a:t/>
            </a:r>
            <a:br>
              <a:rPr lang="en-US" dirty="0"/>
            </a:br>
            <a:r>
              <a:rPr lang="fr-FR" sz="2400" dirty="0"/>
              <a:t>WPA 3</a:t>
            </a: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4003F5F5-7654-47FE-8245-0FE364DE3A10}"/>
              </a:ext>
            </a:extLst>
          </p:cNvPr>
          <p:cNvSpPr>
            <a:spLocks noGrp="1"/>
          </p:cNvSpPr>
          <p:nvPr>
            <p:ph idx="1"/>
          </p:nvPr>
        </p:nvSpPr>
        <p:spPr>
          <a:xfrm>
            <a:off x="454854" y="1192879"/>
            <a:ext cx="7913686" cy="4059237"/>
          </a:xfrm>
        </p:spPr>
        <p:txBody>
          <a:bodyPr/>
          <a:lstStyle/>
          <a:p>
            <a:pPr marL="0" indent="0" algn="l" defTabSz="684213" rtl="0" fontAlgn="base">
              <a:lnSpc>
                <a:spcPct val="85000"/>
              </a:lnSpc>
              <a:spcBef>
                <a:spcPct val="30000"/>
              </a:spcBef>
              <a:spcAft>
                <a:spcPts val="600"/>
              </a:spcAft>
              <a:buClr>
                <a:schemeClr val="tx2"/>
              </a:buClr>
              <a:buSzPct val="90000"/>
            </a:pPr>
            <a:r>
              <a:rPr lang="fr-FR" sz="1600" dirty="0">
                <a:solidFill>
                  <a:srgbClr val="000000"/>
                </a:solidFill>
              </a:rPr>
              <a:t>Parce que WPA2 n'est plus considéré comme sécurisé, WPA3 est recommandé lorsqu'il est disponible. WPA3 comprend quatre fonctionnalités:</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b="1" dirty="0">
                <a:solidFill>
                  <a:srgbClr val="000000"/>
                </a:solidFill>
              </a:rPr>
              <a:t>WPA3 - Personnel: </a:t>
            </a:r>
            <a:r>
              <a:rPr lang="fr-FR" sz="1600" dirty="0">
                <a:solidFill>
                  <a:srgbClr val="000000"/>
                </a:solidFill>
              </a:rPr>
              <a:t>Déjoue les attaques par force brute en utilisant l'authentification simultanée des égaux (SAE).</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b="1" dirty="0">
                <a:solidFill>
                  <a:srgbClr val="000000"/>
                </a:solidFill>
              </a:rPr>
              <a:t>WPA3 - Entreprise: </a:t>
            </a:r>
            <a:r>
              <a:rPr lang="fr-FR" sz="1600" dirty="0">
                <a:solidFill>
                  <a:srgbClr val="000000"/>
                </a:solidFill>
              </a:rPr>
              <a:t>Utilise l'authentification 802.1X / EAP. Cependant, il nécessite l'utilisation d'une suite cryptographique 192 bits et élimine le mélange des protocoles de sécurité pour les normes 802.11 précédentes.</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b="1" dirty="0">
                <a:solidFill>
                  <a:srgbClr val="000000"/>
                </a:solidFill>
              </a:rPr>
              <a:t>Réseaux ouverts: </a:t>
            </a:r>
            <a:r>
              <a:rPr lang="fr-FR" sz="1600" dirty="0">
                <a:solidFill>
                  <a:srgbClr val="000000"/>
                </a:solidFill>
              </a:rPr>
              <a:t>N'utilise aucune authentification. Cependant, ils utilisent le chiffrement sans fil opportuniste (OWE) pour chiffrer tout le trafic sans fil.</a:t>
            </a:r>
          </a:p>
          <a:p>
            <a:pPr marL="285750" indent="-285750" algn="l" defTabSz="684213" rtl="0" fontAlgn="base">
              <a:lnSpc>
                <a:spcPct val="85000"/>
              </a:lnSpc>
              <a:spcBef>
                <a:spcPct val="30000"/>
              </a:spcBef>
              <a:spcAft>
                <a:spcPts val="600"/>
              </a:spcAft>
              <a:buClr>
                <a:schemeClr val="tx2"/>
              </a:buClr>
              <a:buSzPct val="90000"/>
              <a:buFont typeface="Arial" panose="020B0604020202020204" pitchFamily="34" charset="0"/>
              <a:buChar char="•"/>
            </a:pPr>
            <a:r>
              <a:rPr lang="fr-FR" sz="1600" b="1" dirty="0" err="1">
                <a:solidFill>
                  <a:srgbClr val="000000"/>
                </a:solidFill>
              </a:rPr>
              <a:t>IoT</a:t>
            </a:r>
            <a:r>
              <a:rPr lang="fr-FR" sz="1600" b="1" dirty="0">
                <a:solidFill>
                  <a:srgbClr val="000000"/>
                </a:solidFill>
              </a:rPr>
              <a:t> </a:t>
            </a:r>
            <a:r>
              <a:rPr lang="fr-FR" sz="1600" b="1" dirty="0" err="1">
                <a:solidFill>
                  <a:srgbClr val="000000"/>
                </a:solidFill>
              </a:rPr>
              <a:t>Onboarding</a:t>
            </a:r>
            <a:r>
              <a:rPr lang="fr-FR" sz="1600" b="1" dirty="0">
                <a:solidFill>
                  <a:srgbClr val="000000"/>
                </a:solidFill>
              </a:rPr>
              <a:t>: </a:t>
            </a:r>
            <a:r>
              <a:rPr lang="fr-FR" sz="1600" dirty="0">
                <a:solidFill>
                  <a:srgbClr val="000000"/>
                </a:solidFill>
              </a:rPr>
              <a:t>Utilise le protocole DPP (</a:t>
            </a:r>
            <a:r>
              <a:rPr lang="fr-FR" sz="1600" dirty="0" err="1">
                <a:solidFill>
                  <a:srgbClr val="000000"/>
                </a:solidFill>
              </a:rPr>
              <a:t>Device</a:t>
            </a:r>
            <a:r>
              <a:rPr lang="fr-FR" sz="1600" dirty="0">
                <a:solidFill>
                  <a:srgbClr val="000000"/>
                </a:solidFill>
              </a:rPr>
              <a:t> </a:t>
            </a:r>
            <a:r>
              <a:rPr lang="fr-FR" sz="1600" dirty="0" err="1">
                <a:solidFill>
                  <a:srgbClr val="000000"/>
                </a:solidFill>
              </a:rPr>
              <a:t>Provisioning</a:t>
            </a:r>
            <a:r>
              <a:rPr lang="fr-FR" sz="1600" dirty="0">
                <a:solidFill>
                  <a:srgbClr val="000000"/>
                </a:solidFill>
              </a:rPr>
              <a:t> Protocol) pour intégrer rapidement les appareils </a:t>
            </a:r>
            <a:r>
              <a:rPr lang="fr-FR" sz="1600" dirty="0" err="1">
                <a:solidFill>
                  <a:srgbClr val="000000"/>
                </a:solidFill>
              </a:rPr>
              <a:t>IoT</a:t>
            </a:r>
            <a:r>
              <a:rPr lang="fr-FR" sz="1600" dirty="0">
                <a:solidFill>
                  <a:srgbClr val="000000"/>
                </a:solidFill>
              </a:rPr>
              <a:t>.</a:t>
            </a:r>
          </a:p>
        </p:txBody>
      </p:sp>
    </p:spTree>
    <p:extLst>
      <p:ext uri="{BB962C8B-B14F-4D97-AF65-F5344CB8AC3E}">
        <p14:creationId xmlns:p14="http://schemas.microsoft.com/office/powerpoint/2010/main" val="1342902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0629" y="1747520"/>
            <a:ext cx="8844322" cy="970280"/>
          </a:xfrm>
        </p:spPr>
        <p:txBody>
          <a:bodyPr/>
          <a:lstStyle/>
          <a:p>
            <a:pPr rtl="0"/>
            <a:r>
              <a:rPr lang="fr-FR" dirty="0">
                <a:solidFill>
                  <a:schemeClr val="accent5">
                    <a:lumMod val="40000"/>
                    <a:lumOff val="60000"/>
                  </a:schemeClr>
                </a:solidFill>
              </a:rPr>
              <a:t>12.8 Module pratique et questionnaire</a:t>
            </a:r>
          </a:p>
        </p:txBody>
      </p:sp>
    </p:spTree>
    <p:custDataLst>
      <p:tags r:id="rId1"/>
    </p:custDataLst>
    <p:extLst>
      <p:ext uri="{BB962C8B-B14F-4D97-AF65-F5344CB8AC3E}">
        <p14:creationId xmlns:p14="http://schemas.microsoft.com/office/powerpoint/2010/main" val="1452704818"/>
      </p:ext>
    </p:ext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lnSpc>
                <a:spcPct val="150000"/>
              </a:lnSpc>
            </a:pPr>
            <a:r>
              <a:rPr lang="fr-FR" sz="1400" dirty="0">
                <a:latin typeface="Arial" charset="0"/>
              </a:rPr>
              <a:t>Module pratique et questionnaire</a:t>
            </a:r>
            <a:r>
              <a:rPr lang="en-US" dirty="0">
                <a:latin typeface="Arial" charset="0"/>
              </a:rPr>
              <a:t/>
            </a:r>
            <a:br>
              <a:rPr lang="en-US" dirty="0">
                <a:latin typeface="Arial" charset="0"/>
              </a:rPr>
            </a:br>
            <a:r>
              <a:rPr lang="fr-FR" dirty="0">
                <a:latin typeface="Arial" charset="0"/>
              </a:rPr>
              <a:t>Qu'est-ce que j'ai appris dans ce module?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BAC22E0C-A8B9-7D4B-BC8E-95F5947642E5}"/>
              </a:ext>
            </a:extLst>
          </p:cNvPr>
          <p:cNvSpPr>
            <a:spLocks noGrp="1"/>
          </p:cNvSpPr>
          <p:nvPr>
            <p:ph idx="1"/>
          </p:nvPr>
        </p:nvSpPr>
        <p:spPr>
          <a:xfrm>
            <a:off x="136380" y="898837"/>
            <a:ext cx="8853286" cy="3874656"/>
          </a:xfrm>
        </p:spPr>
        <p:txBody>
          <a:bodyPr/>
          <a:lstStyle/>
          <a:p>
            <a:pPr marL="115887" indent="-285750" rtl="0">
              <a:spcBef>
                <a:spcPts val="0"/>
              </a:spcBef>
              <a:spcAft>
                <a:spcPts val="0"/>
              </a:spcAft>
              <a:buFont typeface="Arial" panose="020B0604020202020204" pitchFamily="34" charset="0"/>
              <a:buChar char="•"/>
            </a:pPr>
            <a:r>
              <a:rPr lang="fr-FR" sz="1300" dirty="0"/>
              <a:t>Les réseaux locaux sans fil (WLAN) sont basés sur les normes IEEE et peuvent être classés en quatre types principaux: WPAN, WLAN, WMAN et WWAN.</a:t>
            </a:r>
          </a:p>
          <a:p>
            <a:pPr marL="115887" indent="-285750" rtl="0">
              <a:spcBef>
                <a:spcPts val="0"/>
              </a:spcBef>
              <a:spcAft>
                <a:spcPts val="0"/>
              </a:spcAft>
              <a:buFont typeface="Arial" panose="020B0604020202020204" pitchFamily="34" charset="0"/>
              <a:buChar char="•"/>
            </a:pPr>
            <a:r>
              <a:rPr lang="fr-FR" sz="1300" dirty="0"/>
              <a:t>La technologie sans fil utilise le spectre radio disponible pour envoyer et recevoir des données. Bluetooth, </a:t>
            </a:r>
            <a:r>
              <a:rPr lang="fr-FR" sz="1300" dirty="0" err="1"/>
              <a:t>WiMAX</a:t>
            </a:r>
            <a:r>
              <a:rPr lang="fr-FR" sz="1300" dirty="0"/>
              <a:t>, Cellular Broadband et Satellite Broadband sont des exemples de cette technologie.</a:t>
            </a:r>
          </a:p>
          <a:p>
            <a:pPr marL="115887" indent="-285750" rtl="0">
              <a:spcBef>
                <a:spcPts val="0"/>
              </a:spcBef>
              <a:spcAft>
                <a:spcPts val="0"/>
              </a:spcAft>
              <a:buFont typeface="Arial" panose="020B0604020202020204" pitchFamily="34" charset="0"/>
              <a:buChar char="•"/>
            </a:pPr>
            <a:r>
              <a:rPr lang="fr-FR" sz="1300" dirty="0"/>
              <a:t>Les réseaux WLAN fonctionnent dans la bande de fréquences 2,4 GHz et la bande 5 GHz. </a:t>
            </a:r>
          </a:p>
          <a:p>
            <a:pPr marL="115887" indent="-285750" rtl="0">
              <a:spcBef>
                <a:spcPts val="0"/>
              </a:spcBef>
              <a:spcAft>
                <a:spcPts val="0"/>
              </a:spcAft>
              <a:buFont typeface="Arial" panose="020B0604020202020204" pitchFamily="34" charset="0"/>
              <a:buChar char="•"/>
            </a:pPr>
            <a:r>
              <a:rPr lang="fr-FR" sz="1300" dirty="0"/>
              <a:t>Les trois organisations qui influencent les normes WLAN sont l'UIT-R, l'IEEE et la Wi-Fi Alliance.</a:t>
            </a:r>
          </a:p>
          <a:p>
            <a:pPr marL="115887" indent="-285750" rtl="0">
              <a:spcBef>
                <a:spcPts val="0"/>
              </a:spcBef>
              <a:spcAft>
                <a:spcPts val="0"/>
              </a:spcAft>
              <a:buFont typeface="Arial" panose="020B0604020202020204" pitchFamily="34" charset="0"/>
              <a:buChar char="•"/>
            </a:pPr>
            <a:r>
              <a:rPr lang="fr-FR" sz="1300" dirty="0"/>
              <a:t>CAPWAP est un protocole standard IEEE qui permet à un WLC de gérer plusieurs AP et WLAN.</a:t>
            </a:r>
          </a:p>
          <a:p>
            <a:pPr marL="115887" indent="-285750" rtl="0">
              <a:spcBef>
                <a:spcPts val="0"/>
              </a:spcBef>
              <a:spcAft>
                <a:spcPts val="0"/>
              </a:spcAft>
              <a:buFont typeface="Arial" panose="020B0604020202020204" pitchFamily="34" charset="0"/>
              <a:buChar char="•"/>
            </a:pPr>
            <a:r>
              <a:rPr lang="fr-FR" sz="1300" dirty="0"/>
              <a:t>DTLS est un protocole qui assure la sécurité entre l'AP et le WLC. </a:t>
            </a:r>
          </a:p>
          <a:p>
            <a:pPr marL="115887" indent="-285750" rtl="0">
              <a:spcBef>
                <a:spcPts val="0"/>
              </a:spcBef>
              <a:spcAft>
                <a:spcPts val="0"/>
              </a:spcAft>
              <a:buFont typeface="Arial" panose="020B0604020202020204" pitchFamily="34" charset="0"/>
              <a:buChar char="•"/>
            </a:pPr>
            <a:r>
              <a:rPr lang="fr-FR" sz="1300" dirty="0"/>
              <a:t>Les appareils LAN sans fil ont des émetteurs et des récepteurs réglés sur des fréquences spécifiques d'ondes radio pour communiquer. Les portées sont ensuite divisées en plages plus petites appelées canaux: DSSS, FHSS et OFDM. </a:t>
            </a:r>
          </a:p>
          <a:p>
            <a:pPr marL="115887" indent="-285750" rtl="0">
              <a:spcBef>
                <a:spcPts val="0"/>
              </a:spcBef>
              <a:spcAft>
                <a:spcPts val="0"/>
              </a:spcAft>
              <a:buFont typeface="Arial" panose="020B0604020202020204" pitchFamily="34" charset="0"/>
              <a:buChar char="•"/>
            </a:pPr>
            <a:r>
              <a:rPr lang="fr-FR" sz="1300" dirty="0"/>
              <a:t>Les normes 802.11b / g / n fonctionnent dans le spectre 2,4 GHz à 2,5 GHz. La bande 2,4 GHz est subdivisée en plusieurs canaux. Chaque canal se voit attribuer une bande passante de 22 MHz et est séparé du canal suivant par 5 MHz.</a:t>
            </a:r>
          </a:p>
          <a:p>
            <a:pPr marL="115887" indent="-285750" rtl="0">
              <a:spcBef>
                <a:spcPts val="0"/>
              </a:spcBef>
              <a:spcAft>
                <a:spcPts val="0"/>
              </a:spcAft>
              <a:buFont typeface="Arial" panose="020B0604020202020204" pitchFamily="34" charset="0"/>
              <a:buChar char="•"/>
            </a:pPr>
            <a:r>
              <a:rPr lang="fr-FR" sz="1300" dirty="0"/>
              <a:t>Les réseaux sans fil sont sensibles aux menaces, notamment l'interception de données, les intrus sans fil, les attaques </a:t>
            </a:r>
            <a:r>
              <a:rPr lang="fr-FR" sz="1300" dirty="0" err="1"/>
              <a:t>DoS</a:t>
            </a:r>
            <a:r>
              <a:rPr lang="fr-FR" sz="1300" dirty="0"/>
              <a:t> et les points d'accès malveillants. </a:t>
            </a:r>
          </a:p>
          <a:p>
            <a:pPr marL="115887" indent="-285750" rtl="0">
              <a:spcBef>
                <a:spcPts val="0"/>
              </a:spcBef>
              <a:spcAft>
                <a:spcPts val="0"/>
              </a:spcAft>
              <a:buFont typeface="Arial" panose="020B0604020202020204" pitchFamily="34" charset="0"/>
              <a:buChar char="•"/>
            </a:pPr>
            <a:r>
              <a:rPr lang="fr-FR" sz="1300" dirty="0"/>
              <a:t>Pour éloigner les intrus sans fil et protéger les données, deux premières fonctions de sécurité sont toujours disponibles sur la plupart des routeurs et des points d'accès: le masquage SSID et le filtrage des adresses MAC. </a:t>
            </a:r>
          </a:p>
          <a:p>
            <a:pPr marL="115887" indent="-285750" rtl="0">
              <a:spcBef>
                <a:spcPts val="0"/>
              </a:spcBef>
              <a:spcAft>
                <a:spcPts val="0"/>
              </a:spcAft>
              <a:buFont typeface="Arial" panose="020B0604020202020204" pitchFamily="34" charset="0"/>
              <a:buChar char="•"/>
            </a:pPr>
            <a:r>
              <a:rPr lang="fr-FR" sz="1300" dirty="0"/>
              <a:t>Il existe quatre techniques d'authentification par clé partagée: WEP, WPA, WPA2 et WPA3.</a:t>
            </a:r>
          </a:p>
          <a:p>
            <a:pPr marL="0">
              <a:spcBef>
                <a:spcPts val="0"/>
              </a:spcBef>
              <a:spcAft>
                <a:spcPts val="0"/>
              </a:spcAft>
            </a:pPr>
            <a:endParaRPr lang="en-US" sz="1300" dirty="0"/>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12: WLAN Concepts</a:t>
            </a:r>
            <a:r>
              <a:rPr lang="en-US" dirty="0">
                <a:latin typeface="Arial" charset="0"/>
              </a:rPr>
              <a:t/>
            </a:r>
            <a:br>
              <a:rPr lang="en-US" dirty="0">
                <a:latin typeface="Arial" charset="0"/>
              </a:rPr>
            </a:br>
            <a:r>
              <a:rPr lang="fr-FR">
                <a:latin typeface="Arial" charset="0"/>
              </a:rPr>
              <a:t>New Terms and Commands</a:t>
            </a:r>
          </a:p>
        </p:txBody>
      </p:sp>
      <p:graphicFrame>
        <p:nvGraphicFramePr>
          <p:cNvPr id="9" name="Table 9">
            <a:extLst>
              <a:ext uri="{FF2B5EF4-FFF2-40B4-BE49-F238E27FC236}">
                <a16:creationId xmlns="" xmlns:c="http://schemas.openxmlformats.org/drawingml/2006/chart" xmlns:c15="http://schemas.microsoft.com/office/drawing/2012/chart" xmlns:a16="http://schemas.microsoft.com/office/drawing/2014/main" id="{F2480B83-AF5E-4A70-B69B-F1E3A8FAC758}"/>
              </a:ext>
            </a:extLst>
          </p:cNvPr>
          <p:cNvGraphicFramePr>
            <a:graphicFrameLocks noGrp="1"/>
          </p:cNvGraphicFramePr>
          <p:nvPr>
            <p:ph idx="1"/>
            <p:extLst>
              <p:ext uri="{D42A27DB-BD31-4B8C-83A1-F6EECF244321}">
                <p14:modId xmlns:p14="http://schemas.microsoft.com/office/powerpoint/2010/main" val="2936624825"/>
              </p:ext>
            </p:extLst>
          </p:nvPr>
        </p:nvGraphicFramePr>
        <p:xfrm>
          <a:off x="99152" y="798513"/>
          <a:ext cx="8898797" cy="3749040"/>
        </p:xfrm>
        <a:graphic>
          <a:graphicData uri="http://schemas.openxmlformats.org/drawingml/2006/table">
            <a:tbl>
              <a:tblPr firstRow="1" bandRow="1">
                <a:tableStyleId>{F5AB1C69-6EDB-4FF4-983F-18BD219EF322}</a:tableStyleId>
              </a:tblPr>
              <a:tblGrid>
                <a:gridCol w="4472054">
                  <a:extLst>
                    <a:ext uri="{9D8B030D-6E8A-4147-A177-3AD203B41FA5}">
                      <a16:colId xmlns="" xmlns:c="http://schemas.openxmlformats.org/drawingml/2006/chart" xmlns:c15="http://schemas.microsoft.com/office/drawing/2012/chart" xmlns:a16="http://schemas.microsoft.com/office/drawing/2014/main" val="3270854437"/>
                    </a:ext>
                  </a:extLst>
                </a:gridCol>
                <a:gridCol w="4426743">
                  <a:extLst>
                    <a:ext uri="{9D8B030D-6E8A-4147-A177-3AD203B41FA5}">
                      <a16:colId xmlns="" xmlns:c="http://schemas.openxmlformats.org/drawingml/2006/chart" xmlns:c15="http://schemas.microsoft.com/office/drawing/2012/chart" xmlns:a16="http://schemas.microsoft.com/office/drawing/2014/main" val="1988644124"/>
                    </a:ext>
                  </a:extLst>
                </a:gridCol>
              </a:tblGrid>
              <a:tr h="370840">
                <a:tc>
                  <a:txBody>
                    <a:bodyPr/>
                    <a:lstStyle/>
                    <a:p>
                      <a:pPr marL="285750" indent="-285750" rtl="0">
                        <a:buFont typeface="Arial" panose="020B0604020202020204" pitchFamily="34" charset="0"/>
                        <a:buChar char="•"/>
                      </a:pPr>
                      <a:r>
                        <a:rPr lang="fr-FR" sz="1200" b="0">
                          <a:solidFill>
                            <a:srgbClr val="000000"/>
                          </a:solidFill>
                        </a:rPr>
                        <a:t>WPAN</a:t>
                      </a:r>
                    </a:p>
                    <a:p>
                      <a:pPr marL="285750" indent="-285750" rtl="0">
                        <a:buFont typeface="Arial" panose="020B0604020202020204" pitchFamily="34" charset="0"/>
                        <a:buChar char="•"/>
                      </a:pPr>
                      <a:r>
                        <a:rPr lang="fr-FR" sz="1200" b="0">
                          <a:solidFill>
                            <a:srgbClr val="000000"/>
                          </a:solidFill>
                        </a:rPr>
                        <a:t>WLAN</a:t>
                      </a:r>
                    </a:p>
                    <a:p>
                      <a:pPr marL="285750" indent="-285750" rtl="0">
                        <a:buFont typeface="Arial" panose="020B0604020202020204" pitchFamily="34" charset="0"/>
                        <a:buChar char="•"/>
                      </a:pPr>
                      <a:r>
                        <a:rPr lang="fr-FR" sz="1200" b="0">
                          <a:solidFill>
                            <a:srgbClr val="000000"/>
                          </a:solidFill>
                        </a:rPr>
                        <a:t>WMAN</a:t>
                      </a:r>
                    </a:p>
                    <a:p>
                      <a:pPr marL="285750" indent="-285750" rtl="0">
                        <a:buFont typeface="Arial" panose="020B0604020202020204" pitchFamily="34" charset="0"/>
                        <a:buChar char="•"/>
                      </a:pPr>
                      <a:r>
                        <a:rPr lang="fr-FR" sz="1200" b="0">
                          <a:solidFill>
                            <a:srgbClr val="000000"/>
                          </a:solidFill>
                        </a:rPr>
                        <a:t>WWAN</a:t>
                      </a:r>
                    </a:p>
                    <a:p>
                      <a:pPr marL="285750" indent="-285750" rtl="0">
                        <a:buFont typeface="Arial" panose="020B0604020202020204" pitchFamily="34" charset="0"/>
                        <a:buChar char="•"/>
                      </a:pPr>
                      <a:r>
                        <a:rPr lang="fr-FR" sz="1200" b="0">
                          <a:solidFill>
                            <a:srgbClr val="000000"/>
                          </a:solidFill>
                        </a:rPr>
                        <a:t>Bluetooth</a:t>
                      </a:r>
                    </a:p>
                    <a:p>
                      <a:pPr marL="285750" indent="-285750" rtl="0">
                        <a:buFont typeface="Arial" panose="020B0604020202020204" pitchFamily="34" charset="0"/>
                        <a:buChar char="•"/>
                      </a:pPr>
                      <a:r>
                        <a:rPr lang="fr-FR" sz="1200" b="0">
                          <a:solidFill>
                            <a:srgbClr val="000000"/>
                          </a:solidFill>
                        </a:rPr>
                        <a:t>802.11</a:t>
                      </a:r>
                    </a:p>
                    <a:p>
                      <a:pPr marL="285750" indent="-285750" rtl="0">
                        <a:buFont typeface="Arial" panose="020B0604020202020204" pitchFamily="34" charset="0"/>
                        <a:buChar char="•"/>
                      </a:pPr>
                      <a:r>
                        <a:rPr lang="fr-FR" sz="1200" b="0">
                          <a:solidFill>
                            <a:srgbClr val="000000"/>
                          </a:solidFill>
                        </a:rPr>
                        <a:t>Electromagnetic spectrum</a:t>
                      </a:r>
                    </a:p>
                    <a:p>
                      <a:pPr marL="285750" indent="-285750" rtl="0">
                        <a:buFont typeface="Arial" panose="020B0604020202020204" pitchFamily="34" charset="0"/>
                        <a:buChar char="•"/>
                      </a:pPr>
                      <a:r>
                        <a:rPr lang="fr-FR" sz="1200" b="0">
                          <a:solidFill>
                            <a:srgbClr val="000000"/>
                          </a:solidFill>
                        </a:rPr>
                        <a:t>ITU</a:t>
                      </a:r>
                    </a:p>
                    <a:p>
                      <a:pPr marL="285750" indent="-285750" rtl="0">
                        <a:buFont typeface="Arial" panose="020B0604020202020204" pitchFamily="34" charset="0"/>
                        <a:buChar char="•"/>
                      </a:pPr>
                      <a:r>
                        <a:rPr lang="fr-FR" sz="1200" b="0">
                          <a:solidFill>
                            <a:srgbClr val="000000"/>
                          </a:solidFill>
                        </a:rPr>
                        <a:t>IEEE</a:t>
                      </a:r>
                    </a:p>
                    <a:p>
                      <a:pPr marL="285750" indent="-285750" rtl="0">
                        <a:buFont typeface="Arial" panose="020B0604020202020204" pitchFamily="34" charset="0"/>
                        <a:buChar char="•"/>
                      </a:pPr>
                      <a:r>
                        <a:rPr lang="fr-FR" sz="1200" b="0">
                          <a:solidFill>
                            <a:srgbClr val="000000"/>
                          </a:solidFill>
                        </a:rPr>
                        <a:t>Lightweight AP (LAP)</a:t>
                      </a:r>
                    </a:p>
                    <a:p>
                      <a:pPr marL="285750" indent="-285750" rtl="0">
                        <a:buFont typeface="Arial" panose="020B0604020202020204" pitchFamily="34" charset="0"/>
                        <a:buChar char="•"/>
                      </a:pPr>
                      <a:r>
                        <a:rPr lang="fr-FR" sz="1200" b="0">
                          <a:solidFill>
                            <a:srgbClr val="000000"/>
                          </a:solidFill>
                        </a:rPr>
                        <a:t>Lightweight Access Point Protocol (LWAPP)</a:t>
                      </a:r>
                    </a:p>
                    <a:p>
                      <a:pPr marL="285750" indent="-285750" rtl="0">
                        <a:buFont typeface="Arial" panose="020B0604020202020204" pitchFamily="34" charset="0"/>
                        <a:buChar char="•"/>
                      </a:pPr>
                      <a:r>
                        <a:rPr lang="fr-FR" sz="1200" b="0">
                          <a:solidFill>
                            <a:srgbClr val="000000"/>
                          </a:solidFill>
                        </a:rPr>
                        <a:t>Wireless LAN Controller (WLAC)</a:t>
                      </a:r>
                    </a:p>
                    <a:p>
                      <a:pPr marL="285750" indent="-285750" rtl="0">
                        <a:buFont typeface="Arial" panose="020B0604020202020204" pitchFamily="34" charset="0"/>
                        <a:buChar char="•"/>
                      </a:pPr>
                      <a:r>
                        <a:rPr lang="fr-FR" sz="1200" b="0">
                          <a:solidFill>
                            <a:srgbClr val="000000"/>
                          </a:solidFill>
                        </a:rPr>
                        <a:t>SSID</a:t>
                      </a:r>
                    </a:p>
                    <a:p>
                      <a:pPr marL="285750" indent="-285750" rtl="0">
                        <a:buFont typeface="Arial" panose="020B0604020202020204" pitchFamily="34" charset="0"/>
                        <a:buChar char="•"/>
                      </a:pPr>
                      <a:r>
                        <a:rPr lang="fr-FR" sz="1200" b="0">
                          <a:solidFill>
                            <a:srgbClr val="000000"/>
                          </a:solidFill>
                        </a:rPr>
                        <a:t>Autonomous AP</a:t>
                      </a:r>
                    </a:p>
                    <a:p>
                      <a:pPr marL="285750" indent="-285750" rtl="0">
                        <a:buFont typeface="Arial" panose="020B0604020202020204" pitchFamily="34" charset="0"/>
                        <a:buChar char="•"/>
                      </a:pPr>
                      <a:r>
                        <a:rPr lang="fr-FR" sz="1200" b="0">
                          <a:solidFill>
                            <a:srgbClr val="000000"/>
                          </a:solidFill>
                        </a:rPr>
                        <a:t>Controller-based AP</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Omni directional antenna</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Directional antenna</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MIMO antenna</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Ad hoc mode</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Infrastructure mode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Tethering</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Basic Service Set (BSS)</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Extended Service Set (ESS)</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Control and Provisioning of Wireless Access Points (CAPWAP) protocol</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Datagram Transport Layer Security (DTLS)</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FlexConnect</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Direct-Sequence Spread Spectrum (DSSS)</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Frequency-Hopping Spread Spectrum (FHSS)</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Orthogonal Frequency-Division Multiplexing (OFDM)</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Wired Equivalent Privacy (WEP)</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Wi-Fi Protected Access (WPA)</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WPA2</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WPA3</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Temporal Key Integrity Protocol (TKIP)</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a:solidFill>
                            <a:srgbClr val="000000"/>
                          </a:solidFill>
                        </a:rPr>
                        <a:t>Advanced Encryption Standard (AES)</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dirty="0">
                        <a:solidFill>
                          <a:srgbClr val="000000"/>
                        </a:solidFill>
                      </a:endParaRPr>
                    </a:p>
                    <a:p>
                      <a:endParaRPr lang="en-US" sz="1200" b="0" dirty="0">
                        <a:solidFill>
                          <a:srgbClr val="000000"/>
                        </a:solidFill>
                      </a:endParaRPr>
                    </a:p>
                    <a:p>
                      <a:endParaRPr lang="en-US" sz="1200" b="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c="http://schemas.openxmlformats.org/drawingml/2006/chart" xmlns:c15="http://schemas.microsoft.com/office/drawing/2012/chart" xmlns:a16="http://schemas.microsoft.com/office/drawing/2014/main"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12: Activities (Cont.)</a:t>
            </a:r>
          </a:p>
        </p:txBody>
      </p:sp>
      <p:sp>
        <p:nvSpPr>
          <p:cNvPr id="6147" name="Rectangle 34"/>
          <p:cNvSpPr>
            <a:spLocks noGrp="1" noChangeArrowheads="1"/>
          </p:cNvSpPr>
          <p:nvPr>
            <p:ph idx="1"/>
          </p:nvPr>
        </p:nvSpPr>
        <p:spPr>
          <a:xfrm>
            <a:off x="144065" y="798945"/>
            <a:ext cx="8695135" cy="348414"/>
          </a:xfrm>
        </p:spPr>
        <p:txBody>
          <a:bodyPr/>
          <a:lstStyle/>
          <a:p>
            <a:pPr marL="0" indent="0" rtl="0">
              <a:spcBef>
                <a:spcPct val="30000"/>
              </a:spcBef>
              <a:buNone/>
            </a:pPr>
            <a:r>
              <a:rPr lang="fr-FR" sz="1600"/>
              <a:t>What activities are associated with this module?</a:t>
            </a:r>
          </a:p>
          <a:p>
            <a:pPr marL="0" indent="0">
              <a:spcBef>
                <a:spcPct val="30000"/>
              </a:spcBef>
              <a:buNone/>
            </a:pPr>
            <a:endParaRPr lang="en-US" sz="1600"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080182241"/>
              </p:ext>
            </p:extLst>
          </p:nvPr>
        </p:nvGraphicFramePr>
        <p:xfrm>
          <a:off x="427595" y="1333040"/>
          <a:ext cx="8288809" cy="1789817"/>
        </p:xfrm>
        <a:graphic>
          <a:graphicData uri="http://schemas.openxmlformats.org/drawingml/2006/table">
            <a:tbl>
              <a:tblPr firstRow="1" bandRow="1">
                <a:tableStyleId>{5C22544A-7EE6-4342-B048-85BDC9FD1C3A}</a:tableStyleId>
              </a:tblPr>
              <a:tblGrid>
                <a:gridCol w="1137886">
                  <a:extLst>
                    <a:ext uri="{9D8B030D-6E8A-4147-A177-3AD203B41FA5}">
                      <a16:colId xmlns="" xmlns:c="http://schemas.openxmlformats.org/drawingml/2006/chart" xmlns:c15="http://schemas.microsoft.com/office/drawing/2012/chart" xmlns:a16="http://schemas.microsoft.com/office/drawing/2014/main" val="20001"/>
                    </a:ext>
                  </a:extLst>
                </a:gridCol>
                <a:gridCol w="1871143">
                  <a:extLst>
                    <a:ext uri="{9D8B030D-6E8A-4147-A177-3AD203B41FA5}">
                      <a16:colId xmlns="" xmlns:c="http://schemas.openxmlformats.org/drawingml/2006/chart" xmlns:c15="http://schemas.microsoft.com/office/drawing/2012/chart" xmlns:a16="http://schemas.microsoft.com/office/drawing/2014/main" val="3156509146"/>
                    </a:ext>
                  </a:extLst>
                </a:gridCol>
                <a:gridCol w="4109522">
                  <a:extLst>
                    <a:ext uri="{9D8B030D-6E8A-4147-A177-3AD203B41FA5}">
                      <a16:colId xmlns="" xmlns:c="http://schemas.openxmlformats.org/drawingml/2006/chart" xmlns:c15="http://schemas.microsoft.com/office/drawing/2012/chart" xmlns:a16="http://schemas.microsoft.com/office/drawing/2014/main" val="20002"/>
                    </a:ext>
                  </a:extLst>
                </a:gridCol>
                <a:gridCol w="1170258">
                  <a:extLst>
                    <a:ext uri="{9D8B030D-6E8A-4147-A177-3AD203B41FA5}">
                      <a16:colId xmlns="" xmlns:c="http://schemas.openxmlformats.org/drawingml/2006/chart" xmlns:c15="http://schemas.microsoft.com/office/drawing/2012/chart" xmlns:a16="http://schemas.microsoft.com/office/drawing/2014/main" val="20003"/>
                    </a:ext>
                  </a:extLst>
                </a:gridCol>
              </a:tblGrid>
              <a:tr h="316509">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0"/>
                  </a:ext>
                </a:extLst>
              </a:tr>
              <a:tr h="368327">
                <a:tc>
                  <a:txBody>
                    <a:bodyPr/>
                    <a:lstStyle/>
                    <a:p>
                      <a:pPr algn="ctr" rtl="0"/>
                      <a:r>
                        <a:rPr lang="fr-FR" sz="1100"/>
                        <a:t>12.6.1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rtl="0"/>
                      <a:r>
                        <a:rPr lang="fr-FR" sz="1100"/>
                        <a:t>WLAN Threats</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1"/>
                  </a:ext>
                </a:extLst>
              </a:tr>
              <a:tr h="368327">
                <a:tc>
                  <a:txBody>
                    <a:bodyPr/>
                    <a:lstStyle/>
                    <a:p>
                      <a:pPr algn="ctr" rtl="0"/>
                      <a:r>
                        <a:rPr lang="fr-FR" sz="1100"/>
                        <a:t>12.6.6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WLAN Threats</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6"/>
                  </a:ext>
                </a:extLst>
              </a:tr>
              <a:tr h="368327">
                <a:tc>
                  <a:txBody>
                    <a:bodyPr/>
                    <a:lstStyle/>
                    <a:p>
                      <a:pPr algn="ctr" rtl="0"/>
                      <a:r>
                        <a:rPr lang="fr-FR" sz="1100"/>
                        <a:t>12.7.1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Secure WLANs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8"/>
                  </a:ext>
                </a:extLst>
              </a:tr>
              <a:tr h="368327">
                <a:tc>
                  <a:txBody>
                    <a:bodyPr/>
                    <a:lstStyle/>
                    <a:p>
                      <a:pPr algn="ctr" rtl="0"/>
                      <a:r>
                        <a:rPr lang="fr-FR" sz="1100"/>
                        <a:t>12.7.9</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Secure WLANs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177432351"/>
                  </a:ext>
                </a:extLst>
              </a:tr>
            </a:tbl>
          </a:graphicData>
        </a:graphic>
      </p:graphicFrame>
    </p:spTree>
    <p:custDataLst>
      <p:tags r:id="rId1"/>
    </p:custDataLst>
    <p:extLst>
      <p:ext uri="{BB962C8B-B14F-4D97-AF65-F5344CB8AC3E}">
        <p14:creationId xmlns:p14="http://schemas.microsoft.com/office/powerpoint/2010/main" val="3844997961"/>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12: Best Practices</a:t>
            </a:r>
          </a:p>
        </p:txBody>
      </p:sp>
      <p:sp>
        <p:nvSpPr>
          <p:cNvPr id="11266" name="Rectangle 34"/>
          <p:cNvSpPr>
            <a:spLocks noGrp="1" noChangeArrowheads="1"/>
          </p:cNvSpPr>
          <p:nvPr>
            <p:ph idx="1"/>
          </p:nvPr>
        </p:nvSpPr>
        <p:spPr>
          <a:xfrm>
            <a:off x="145357" y="798944"/>
            <a:ext cx="8853286" cy="4041019"/>
          </a:xfrm>
        </p:spPr>
        <p:txBody>
          <a:bodyPr/>
          <a:lstStyle/>
          <a:p>
            <a:pPr marL="0" indent="0" rtl="0">
              <a:lnSpc>
                <a:spcPct val="85000"/>
              </a:lnSpc>
              <a:spcBef>
                <a:spcPct val="30000"/>
              </a:spcBef>
              <a:buNone/>
            </a:pPr>
            <a:r>
              <a:rPr lang="fr-FR" sz="1600"/>
              <a:t>Prior to teaching Module 12, the instructor should:</a:t>
            </a:r>
          </a:p>
          <a:p>
            <a:pPr rtl="0">
              <a:lnSpc>
                <a:spcPct val="85000"/>
              </a:lnSpc>
              <a:spcBef>
                <a:spcPct val="30000"/>
              </a:spcBef>
              <a:buFont typeface="Arial" panose="020B0604020202020204" pitchFamily="34" charset="0"/>
              <a:buChar char="•"/>
            </a:pPr>
            <a:r>
              <a:rPr lang="fr-FR" sz="1600"/>
              <a:t>Review the activities and assessments for this module.</a:t>
            </a:r>
          </a:p>
          <a:p>
            <a:pPr rtl="0">
              <a:lnSpc>
                <a:spcPct val="85000"/>
              </a:lnSpc>
              <a:spcBef>
                <a:spcPct val="30000"/>
              </a:spcBef>
              <a:buFont typeface="Arial" panose="020B0604020202020204" pitchFamily="34" charset="0"/>
              <a:buChar char="•"/>
            </a:pPr>
            <a:r>
              <a:rPr lang="fr-FR" sz="1600"/>
              <a:t>Try to include as many questions as possible to keep students engaged during classroom presentation.</a:t>
            </a:r>
          </a:p>
          <a:p>
            <a:pPr marL="0" indent="0" rtl="0" eaLnBrk="1" hangingPunct="1">
              <a:lnSpc>
                <a:spcPct val="85000"/>
              </a:lnSpc>
              <a:spcBef>
                <a:spcPct val="30000"/>
              </a:spcBef>
              <a:buNone/>
            </a:pPr>
            <a:r>
              <a:rPr lang="fr-FR" sz="1600"/>
              <a:t>Topic 12.1</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Explain the differences between WPAN, WLAN, WMAN and WWAN.</a:t>
            </a:r>
          </a:p>
          <a:p>
            <a:pPr lvl="2" rtl="0">
              <a:lnSpc>
                <a:spcPct val="85000"/>
              </a:lnSpc>
              <a:spcBef>
                <a:spcPct val="30000"/>
              </a:spcBef>
            </a:pPr>
            <a:r>
              <a:rPr lang="fr-FR" sz="1600"/>
              <a:t>Why do you think there are so many 802.11 standards?</a:t>
            </a:r>
          </a:p>
          <a:p>
            <a:pPr marL="0" indent="0" rtl="0">
              <a:lnSpc>
                <a:spcPct val="85000"/>
              </a:lnSpc>
              <a:spcBef>
                <a:spcPct val="30000"/>
              </a:spcBef>
              <a:buNone/>
            </a:pPr>
            <a:r>
              <a:rPr lang="fr-FR" sz="1600"/>
              <a:t>Topic 12.2</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When would using autonomous AP and controller based AP be appropriate?</a:t>
            </a:r>
          </a:p>
          <a:p>
            <a:pPr lvl="2" rtl="0">
              <a:lnSpc>
                <a:spcPct val="85000"/>
              </a:lnSpc>
              <a:spcBef>
                <a:spcPct val="30000"/>
              </a:spcBef>
            </a:pPr>
            <a:r>
              <a:rPr lang="fr-FR" sz="1600"/>
              <a:t>Discuss a situation where a USB wireless adapter is needed.</a:t>
            </a:r>
          </a:p>
          <a:p>
            <a:pPr eaLnBrk="1" hangingPunct="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12: Best Practices (Cont.)</a:t>
            </a:r>
          </a:p>
        </p:txBody>
      </p:sp>
      <p:sp>
        <p:nvSpPr>
          <p:cNvPr id="11266" name="Rectangle 34"/>
          <p:cNvSpPr>
            <a:spLocks noGrp="1" noChangeArrowheads="1"/>
          </p:cNvSpPr>
          <p:nvPr>
            <p:ph idx="1"/>
          </p:nvPr>
        </p:nvSpPr>
        <p:spPr>
          <a:xfrm>
            <a:off x="145357" y="946788"/>
            <a:ext cx="8853286" cy="3278079"/>
          </a:xfrm>
        </p:spPr>
        <p:txBody>
          <a:bodyPr/>
          <a:lstStyle/>
          <a:p>
            <a:pPr marL="0" indent="0" rtl="0" eaLnBrk="1" hangingPunct="1">
              <a:lnSpc>
                <a:spcPct val="85000"/>
              </a:lnSpc>
              <a:spcBef>
                <a:spcPct val="30000"/>
              </a:spcBef>
              <a:buNone/>
            </a:pPr>
            <a:r>
              <a:rPr lang="fr-FR" sz="1400"/>
              <a:t> </a:t>
            </a:r>
            <a:r>
              <a:rPr lang="fr-FR" sz="1600"/>
              <a:t>Topic 12.3</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When would ad hoc and infrastructure modes be appropriate?</a:t>
            </a:r>
          </a:p>
          <a:p>
            <a:pPr lvl="2" rtl="0">
              <a:lnSpc>
                <a:spcPct val="85000"/>
              </a:lnSpc>
              <a:spcBef>
                <a:spcPct val="30000"/>
              </a:spcBef>
            </a:pPr>
            <a:r>
              <a:rPr lang="fr-FR" sz="1600"/>
              <a:t>What is the difference between a BSS and a ESS?</a:t>
            </a:r>
          </a:p>
          <a:p>
            <a:pPr lvl="2" rtl="0">
              <a:lnSpc>
                <a:spcPct val="85000"/>
              </a:lnSpc>
              <a:spcBef>
                <a:spcPct val="30000"/>
              </a:spcBef>
            </a:pPr>
            <a:r>
              <a:rPr lang="fr-FR" sz="1600"/>
              <a:t>Discuss the parameters that are negotiated between AP and wireless client for successful association. If possible list them on the board.</a:t>
            </a:r>
          </a:p>
          <a:p>
            <a:pPr marL="0" indent="0" rtl="0">
              <a:lnSpc>
                <a:spcPct val="85000"/>
              </a:lnSpc>
              <a:spcBef>
                <a:spcPct val="30000"/>
              </a:spcBef>
              <a:buNone/>
            </a:pPr>
            <a:r>
              <a:rPr lang="fr-FR" sz="1600"/>
              <a:t>Topic 12.4</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Why would an organization use CAPWAP?</a:t>
            </a:r>
          </a:p>
          <a:p>
            <a:pPr lvl="2" rtl="0">
              <a:lnSpc>
                <a:spcPct val="85000"/>
              </a:lnSpc>
              <a:spcBef>
                <a:spcPct val="30000"/>
              </a:spcBef>
            </a:pPr>
            <a:r>
              <a:rPr lang="fr-FR" sz="1600"/>
              <a:t>What capability is provided by FlexConnect?</a:t>
            </a:r>
          </a:p>
          <a:p>
            <a:pPr>
              <a:lnSpc>
                <a:spcPct val="85000"/>
              </a:lnSpc>
              <a:spcBef>
                <a:spcPct val="30000"/>
              </a:spcBef>
            </a:pPr>
            <a:endParaRPr lang="en-US" sz="1400" dirty="0"/>
          </a:p>
          <a:p>
            <a:pPr lvl="1">
              <a:lnSpc>
                <a:spcPct val="85000"/>
              </a:lnSpc>
              <a:spcBef>
                <a:spcPct val="30000"/>
              </a:spcBef>
            </a:pPr>
            <a:endParaRPr lang="en-US" sz="12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11094</TotalTime>
  <Words>6344</Words>
  <Application>Microsoft Office PowerPoint</Application>
  <PresentationFormat>On-screen Show (16:9)</PresentationFormat>
  <Paragraphs>868</Paragraphs>
  <Slides>67</Slides>
  <Notes>65</Notes>
  <HiddenSlides>11</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Default Theme</vt:lpstr>
      <vt:lpstr>Module 12: Concepts WLAN</vt:lpstr>
      <vt:lpstr>Instructor Materials – Module 6 Planning Guide</vt:lpstr>
      <vt:lpstr>What to Expect in this Module</vt:lpstr>
      <vt:lpstr>What to Expect in this Module (Cont.)</vt:lpstr>
      <vt:lpstr>Check Your Understanding</vt:lpstr>
      <vt:lpstr>Module 12: Activities</vt:lpstr>
      <vt:lpstr>Module 12: Activities (Cont.)</vt:lpstr>
      <vt:lpstr>Module 12: Best Practices</vt:lpstr>
      <vt:lpstr>Module 12: Best Practices (Cont.)</vt:lpstr>
      <vt:lpstr>Module 12: Best Practices (Cont.)</vt:lpstr>
      <vt:lpstr>Module 12: Best Practices (Cont.)</vt:lpstr>
      <vt:lpstr>Module 12: Les Conception de WLAN</vt:lpstr>
      <vt:lpstr>Objectifs de ce module</vt:lpstr>
      <vt:lpstr>12.1 Présentation de la technologie sans fil</vt:lpstr>
      <vt:lpstr>Présentation de la technologie sans fil Avantages du sans fil</vt:lpstr>
      <vt:lpstr>Présentation de la technologie sans fil Types de réseaux sans fil</vt:lpstr>
      <vt:lpstr>Présentation de la technologie sans fil Technologies sans fil</vt:lpstr>
      <vt:lpstr>Présentation de la technologie sans fil Technologies sans fil (suite)</vt:lpstr>
      <vt:lpstr>Présentation de la technologie sans fil Normes du 802.11</vt:lpstr>
      <vt:lpstr>Présentation de la technologie sans fil Fréquences Radio</vt:lpstr>
      <vt:lpstr>Introduction au sans fil Organismes de normalisation sans fil</vt:lpstr>
      <vt:lpstr>12.2 Composants WLAN</vt:lpstr>
      <vt:lpstr> Vidéo des composants WLAN - Composants WLAN</vt:lpstr>
      <vt:lpstr>Composants WLAN NIC sans fil</vt:lpstr>
      <vt:lpstr>Composants WLAN Routeur domestique sans fil</vt:lpstr>
      <vt:lpstr>Composants WLAN Point d'accès sans fil</vt:lpstr>
      <vt:lpstr>Composants WLAN Catégories AP</vt:lpstr>
      <vt:lpstr>Composants WLAN Antennes sans fil</vt:lpstr>
      <vt:lpstr>12.3 Fonctionnement d'un réseau WLAN</vt:lpstr>
      <vt:lpstr>Fonctionnement du WLAN Vidéo - Fonctionnement du WLAN</vt:lpstr>
      <vt:lpstr>Fonctionnement du WLAN Modes de topologie sans fil 802.11</vt:lpstr>
      <vt:lpstr>Fonctionnement du WLAN BSS et ESS</vt:lpstr>
      <vt:lpstr>Fonctionnement du WLAN Structure de trame 802.11</vt:lpstr>
      <vt:lpstr>Fonctionnement du WLAN CSMA/CA</vt:lpstr>
      <vt:lpstr>Fonctionnement du WLAN Client sans fil et Association des point d'accès</vt:lpstr>
      <vt:lpstr>Fonctionnement du WLAN Client sans fil et Association des point d'accès (suite)</vt:lpstr>
      <vt:lpstr>Fonctionnement WLAN Mode découverte passif et actif</vt:lpstr>
      <vt:lpstr>12.4 Fonctionnement du protocole CAPWAP</vt:lpstr>
      <vt:lpstr>Fonctionnement du protocole CAPWAP Vidéo – CAPWAP</vt:lpstr>
      <vt:lpstr>Fonctionnement du CAPWAP Introduction au CAPWAP</vt:lpstr>
      <vt:lpstr>Fonctionnement du CAPWAP Architecture MAC divisée</vt:lpstr>
      <vt:lpstr>Fonctionnement du CAPWAP Cryptage DTLS</vt:lpstr>
      <vt:lpstr>Fonctionnement du CAPWAP Flex Connect APs</vt:lpstr>
      <vt:lpstr>12.5 Gestion des canaux</vt:lpstr>
      <vt:lpstr>Gestion des canaux Saturation des canaux de fréquences</vt:lpstr>
      <vt:lpstr>Gestion des canaux Sélection des canaux</vt:lpstr>
      <vt:lpstr>Gestion des canaux Sélection des canaux (suite)</vt:lpstr>
      <vt:lpstr>Gestion des canaux Planifier un déploiement WLAN</vt:lpstr>
      <vt:lpstr>12.6 Menaces visant le réseau WLAN</vt:lpstr>
      <vt:lpstr>Menaces visant le réseau WLAN Vidéo – Menaces WLAN</vt:lpstr>
      <vt:lpstr>Menaces visant le réseau WLAN Présentation de la sécurité sans fil</vt:lpstr>
      <vt:lpstr>Menaces visant le réseau WLAN les Attaques DoS</vt:lpstr>
      <vt:lpstr>Menaces visant le réseau WLAN Les Points d'Accès Non Autorisés</vt:lpstr>
      <vt:lpstr>Menaces visant le réseau WLAN Attaque d'Homme-au-Milieu</vt:lpstr>
      <vt:lpstr>12.7 WLAN sécurisés</vt:lpstr>
      <vt:lpstr>WLAN sécurisés Vidéo – WLAN sécurisés</vt:lpstr>
      <vt:lpstr>WLAN sécurisés Masquage SSID et filtrage des adresses MAC</vt:lpstr>
      <vt:lpstr>WLANs sécurisés Méthodes d'authentification d'origine du 802.11</vt:lpstr>
      <vt:lpstr>WLAN sécurisés Méthodes d'authentification par clé partagée</vt:lpstr>
      <vt:lpstr>WLAN sécurisés Authentification d'un Utilisateur à Domicile</vt:lpstr>
      <vt:lpstr>WLAN sécurisés Méthodes de Cryptage</vt:lpstr>
      <vt:lpstr>WLAN sécurisés Authentification dans l'Entreprise</vt:lpstr>
      <vt:lpstr>WLAN sécurisés WPA 3</vt:lpstr>
      <vt:lpstr>12.8 Module pratique et questionnaire</vt:lpstr>
      <vt:lpstr>Module pratique et questionnaire Qu'est-ce que j'ai appris dans ce module?</vt:lpstr>
      <vt:lpstr>Module 12: WLAN Concepts New Terms and Commands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Rasha Ismail</cp:lastModifiedBy>
  <cp:revision>343</cp:revision>
  <dcterms:created xsi:type="dcterms:W3CDTF">2019-10-18T06:21:22Z</dcterms:created>
  <dcterms:modified xsi:type="dcterms:W3CDTF">2020-05-02T21:23:52Z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