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4.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15.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tags/tag16.xml" ContentType="application/vnd.openxmlformats-officedocument.presentationml.tags+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tags/tag17.xml" ContentType="application/vnd.openxmlformats-officedocument.presentationml.tags+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tags/tag18.xml" ContentType="application/vnd.openxmlformats-officedocument.presentationml.tags+xml"/>
  <Override PartName="/ppt/notesSlides/notesSlide70.xml" ContentType="application/vnd.openxmlformats-officedocument.presentationml.notesSlide+xml"/>
  <Override PartName="/ppt/tags/tag19.xml" ContentType="application/vnd.openxmlformats-officedocument.presentationml.tags+xml"/>
  <Override PartName="/ppt/notesSlides/notesSlide71.xml" ContentType="application/vnd.openxmlformats-officedocument.presentationml.notesSlide+xml"/>
  <Override PartName="/ppt/tags/tag20.xml" ContentType="application/vnd.openxmlformats-officedocument.presentationml.tags+xml"/>
  <Override PartName="/ppt/notesSlides/notesSlide72.xml" ContentType="application/vnd.openxmlformats-officedocument.presentationml.notesSlide+xml"/>
  <Override PartName="/ppt/tags/tag21.xml" ContentType="application/vnd.openxmlformats-officedocument.presentationml.tags+xml"/>
  <Override PartName="/ppt/notesSlides/notesSlide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77"/>
  </p:notesMasterIdLst>
  <p:sldIdLst>
    <p:sldId id="513" r:id="rId2"/>
    <p:sldId id="1209" r:id="rId3"/>
    <p:sldId id="1272" r:id="rId4"/>
    <p:sldId id="1071" r:id="rId5"/>
    <p:sldId id="1053" r:id="rId6"/>
    <p:sldId id="763" r:id="rId7"/>
    <p:sldId id="1210" r:id="rId8"/>
    <p:sldId id="1052" r:id="rId9"/>
    <p:sldId id="1069" r:id="rId10"/>
    <p:sldId id="876" r:id="rId11"/>
    <p:sldId id="860" r:id="rId12"/>
    <p:sldId id="759" r:id="rId13"/>
    <p:sldId id="1108" r:id="rId14"/>
    <p:sldId id="1211" r:id="rId15"/>
    <p:sldId id="1212" r:id="rId16"/>
    <p:sldId id="1213" r:id="rId17"/>
    <p:sldId id="1214" r:id="rId18"/>
    <p:sldId id="1215" r:id="rId19"/>
    <p:sldId id="1216" r:id="rId20"/>
    <p:sldId id="1217" r:id="rId21"/>
    <p:sldId id="1218" r:id="rId22"/>
    <p:sldId id="1219" r:id="rId23"/>
    <p:sldId id="1220" r:id="rId24"/>
    <p:sldId id="1056" r:id="rId25"/>
    <p:sldId id="1187" r:id="rId26"/>
    <p:sldId id="1221" r:id="rId27"/>
    <p:sldId id="1222" r:id="rId28"/>
    <p:sldId id="1223" r:id="rId29"/>
    <p:sldId id="1224" r:id="rId30"/>
    <p:sldId id="1225" r:id="rId31"/>
    <p:sldId id="1226" r:id="rId32"/>
    <p:sldId id="1227" r:id="rId33"/>
    <p:sldId id="1229" r:id="rId34"/>
    <p:sldId id="1231" r:id="rId35"/>
    <p:sldId id="1233" r:id="rId36"/>
    <p:sldId id="1234" r:id="rId37"/>
    <p:sldId id="1103" r:id="rId38"/>
    <p:sldId id="1189" r:id="rId39"/>
    <p:sldId id="1235" r:id="rId40"/>
    <p:sldId id="1236" r:id="rId41"/>
    <p:sldId id="1237" r:id="rId42"/>
    <p:sldId id="1238" r:id="rId43"/>
    <p:sldId id="1239" r:id="rId44"/>
    <p:sldId id="1240" r:id="rId45"/>
    <p:sldId id="1241" r:id="rId46"/>
    <p:sldId id="1242" r:id="rId47"/>
    <p:sldId id="1244" r:id="rId48"/>
    <p:sldId id="1273" r:id="rId49"/>
    <p:sldId id="1247" r:id="rId50"/>
    <p:sldId id="1248" r:id="rId51"/>
    <p:sldId id="1249" r:id="rId52"/>
    <p:sldId id="1250" r:id="rId53"/>
    <p:sldId id="1252" r:id="rId54"/>
    <p:sldId id="1254" r:id="rId55"/>
    <p:sldId id="1255" r:id="rId56"/>
    <p:sldId id="1256" r:id="rId57"/>
    <p:sldId id="1257" r:id="rId58"/>
    <p:sldId id="1259" r:id="rId59"/>
    <p:sldId id="1261" r:id="rId60"/>
    <p:sldId id="1263" r:id="rId61"/>
    <p:sldId id="1104" r:id="rId62"/>
    <p:sldId id="1194" r:id="rId63"/>
    <p:sldId id="1269" r:id="rId64"/>
    <p:sldId id="1264" r:id="rId65"/>
    <p:sldId id="1270" r:id="rId66"/>
    <p:sldId id="1265" r:id="rId67"/>
    <p:sldId id="1271" r:id="rId68"/>
    <p:sldId id="1266" r:id="rId69"/>
    <p:sldId id="1267" r:id="rId70"/>
    <p:sldId id="957" r:id="rId71"/>
    <p:sldId id="1205" r:id="rId72"/>
    <p:sldId id="1138" r:id="rId73"/>
    <p:sldId id="1268" r:id="rId74"/>
    <p:sldId id="874" r:id="rId75"/>
    <p:sldId id="291" r:id="rId76"/>
  </p:sldIdLst>
  <p:sldSz cx="9144000" cy="5143500" type="screen16x9"/>
  <p:notesSz cx="6858000" cy="9144000"/>
  <p:custDataLst>
    <p:tags r:id="rId78"/>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ext uri="{19B8F6BF-5375-455C-9EA6-DF929625EA0E}">
        <p15:presenceInfo xmlns:p15="http://schemas.microsoft.com/office/powerpoint/2012/main" userId="S-1-5-21-1708537768-1303643608-725345543-200204" providerId="AD"/>
      </p:ext>
    </p:extLst>
  </p:cmAuthor>
  <p:cmAuthor id="2" name="Bob Vachon" initials="BV" lastIdx="24" clrIdx="2">
    <p:extLst>
      <p:ext uri="{19B8F6BF-5375-455C-9EA6-DF929625EA0E}">
        <p15:presenceInfo xmlns:p15="http://schemas.microsoft.com/office/powerpoint/2012/main" userId="c7abe87968a0b633" providerId="Windows Live"/>
      </p:ext>
    </p:extLst>
  </p:cmAuthor>
  <p:cmAuthor id="3" name="Sue Livingston -X (suliving - UNICON INC at Cisco)" initials="SL-(-UIaC" lastIdx="15" clrIdx="3">
    <p:extLst>
      <p:ext uri="{19B8F6BF-5375-455C-9EA6-DF929625EA0E}">
        <p15:presenceInfo xmlns:p15="http://schemas.microsoft.com/office/powerpoint/2012/main" userId="S::suliving@cisco.com::dc701d48-dd51-411a-9041-b7f1328f1486" providerId="AD"/>
      </p:ext>
    </p:extLst>
  </p:cmAuthor>
  <p:cmAuthor id="4" name="jagibbon" initials="jmg" lastIdx="8" clrIdx="4">
    <p:extLst>
      <p:ext uri="{19B8F6BF-5375-455C-9EA6-DF929625EA0E}">
        <p15:presenceInfo xmlns:p15="http://schemas.microsoft.com/office/powerpoint/2012/main" userId="jagibb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206" autoAdjust="0"/>
    <p:restoredTop sz="86275" autoAdjust="0"/>
  </p:normalViewPr>
  <p:slideViewPr>
    <p:cSldViewPr snapToGrid="0" showGuides="1">
      <p:cViewPr varScale="1">
        <p:scale>
          <a:sx n="78" d="100"/>
          <a:sy n="78" d="100"/>
        </p:scale>
        <p:origin x="420" y="44"/>
      </p:cViewPr>
      <p:guideLst>
        <p:guide orient="horz" pos="1620"/>
        <p:guide pos="336"/>
      </p:guideLst>
    </p:cSldViewPr>
  </p:slideViewPr>
  <p:outlineViewPr>
    <p:cViewPr>
      <p:scale>
        <a:sx n="33" d="100"/>
        <a:sy n="33" d="100"/>
      </p:scale>
      <p:origin x="0" y="-226704"/>
    </p:cViewPr>
  </p:outlineViewPr>
  <p:notesTextViewPr>
    <p:cViewPr>
      <p:scale>
        <a:sx n="1" d="1"/>
        <a:sy n="1" d="1"/>
      </p:scale>
      <p:origin x="0" y="0"/>
    </p:cViewPr>
  </p:notesTextViewPr>
  <p:sorterViewPr>
    <p:cViewPr>
      <p:scale>
        <a:sx n="111" d="100"/>
        <a:sy n="111" d="100"/>
      </p:scale>
      <p:origin x="0" y="0"/>
    </p:cViewPr>
  </p:sorterViewPr>
  <p:gridSpacing cx="76200" cy="76200"/>
</p:viewPr>
</file>

<file path=ppt/_rels/presentation.xml.rels><?xml version="1.0" encoding="utf-8"?>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gs" Target="tags/tag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2/3/2021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b="false" lang="fr-FR"/>
              <a:t>Programme de L’Académie Réseau de Cisco (Cisco Networking Academy Program)</a:t>
            </a:r>
          </a:p>
          <a:p>
            <a:pPr rtl="0">
              <a:spcBef>
                <a:spcPts val="0"/>
              </a:spcBef>
            </a:pPr>
            <a:r>
              <a:rPr lang="fr-FR">
                <a:solidFill>
                  <a:schemeClr val="accent5">
                    <a:lumMod val="40000"/>
                    <a:lumOff val="60000"/>
                  </a:schemeClr>
                </a:solidFill>
              </a:rPr>
              <a:t>Notions de base sur la commutation, le routage et le sans fil v7.0 (SRWE)</a:t>
            </a:r>
          </a:p>
          <a:p>
            <a:pPr rtl="0">
              <a:buFontTx/>
              <a:buNone/>
            </a:pPr>
            <a:r>
              <a:rPr b="false" lang="fr-FR"/>
              <a:t>Module 13: Configuration WLAN</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a:t>
            </a:fld>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13.1 - Configuration d'un WLAN de site distant</a:t>
            </a:r>
          </a:p>
        </p:txBody>
      </p:sp>
      <p:sp>
        <p:nvSpPr>
          <p:cNvPr id="4" name="Slide Number Placeholder 3"/>
          <p:cNvSpPr>
            <a:spLocks noGrp="1"/>
          </p:cNvSpPr>
          <p:nvPr>
            <p:ph type="sldNum" sz="quarter" idx="10"/>
          </p:nvPr>
        </p:nvSpPr>
        <p:spPr/>
        <p:txBody>
          <a:bodyPr/>
          <a:lstStyle/>
          <a:p>
            <a:pPr rtl="0"/>
            <a:fld id="{5641018C-6CAF-B84E-B92C-ECB119457FBA}" type="slidenum">
              <a:rPr/>
              <a:t>12</a:t>
            </a:fld>
          </a:p>
        </p:txBody>
      </p:sp>
    </p:spTree>
    <p:extLst>
      <p:ext uri="{BB962C8B-B14F-4D97-AF65-F5344CB8AC3E}">
        <p14:creationId xmlns:p14="http://schemas.microsoft.com/office/powerpoint/2010/main" val="625529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13.1 - Configuration d'un WLAN de site distant</a:t>
            </a:r>
          </a:p>
          <a:p>
            <a:pPr rtl="0"/>
            <a:r>
              <a:rPr lang="fr-FR"/>
              <a:t>13.1.1 – Vidéo - configurez un réseau sans fil</a:t>
            </a:r>
          </a:p>
        </p:txBody>
      </p:sp>
      <p:sp>
        <p:nvSpPr>
          <p:cNvPr id="4" name="Slide Number Placeholder 3"/>
          <p:cNvSpPr>
            <a:spLocks noGrp="1"/>
          </p:cNvSpPr>
          <p:nvPr>
            <p:ph type="sldNum" sz="quarter" idx="5"/>
          </p:nvPr>
        </p:nvSpPr>
        <p:spPr/>
        <p:txBody>
          <a:bodyPr/>
          <a:lstStyle/>
          <a:p>
            <a:pPr rtl="0"/>
            <a:fld id="{5641018C-6CAF-B84E-B92C-ECB119457FBA}" type="slidenum">
              <a:rPr/>
              <a:t>13</a:t>
            </a:fld>
          </a:p>
        </p:txBody>
      </p:sp>
    </p:spTree>
    <p:extLst>
      <p:ext uri="{BB962C8B-B14F-4D97-AF65-F5344CB8AC3E}">
        <p14:creationId xmlns:p14="http://schemas.microsoft.com/office/powerpoint/2010/main" val="751550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13.1 - Configuration d'un WLAN de site distant</a:t>
            </a:r>
          </a:p>
          <a:p>
            <a:pPr rtl="0"/>
            <a:r>
              <a:rPr lang="fr-FR"/>
              <a:t>13.1.2 - </a:t>
            </a:r>
            <a:r>
              <a:rPr sz="1200" lang="fr-FR"/>
              <a:t>le routeur sans fil</a:t>
            </a:r>
          </a:p>
        </p:txBody>
      </p:sp>
      <p:sp>
        <p:nvSpPr>
          <p:cNvPr id="4" name="Slide Number Placeholder 3"/>
          <p:cNvSpPr>
            <a:spLocks noGrp="1"/>
          </p:cNvSpPr>
          <p:nvPr>
            <p:ph type="sldNum" sz="quarter" idx="5"/>
          </p:nvPr>
        </p:nvSpPr>
        <p:spPr/>
        <p:txBody>
          <a:bodyPr/>
          <a:lstStyle/>
          <a:p>
            <a:pPr rtl="0"/>
            <a:fld id="{5641018C-6CAF-B84E-B92C-ECB119457FBA}" type="slidenum">
              <a:rPr/>
              <a:t>14</a:t>
            </a:fld>
          </a:p>
        </p:txBody>
      </p:sp>
    </p:spTree>
    <p:extLst>
      <p:ext uri="{BB962C8B-B14F-4D97-AF65-F5344CB8AC3E}">
        <p14:creationId xmlns:p14="http://schemas.microsoft.com/office/powerpoint/2010/main" val="14067203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13.1 - Configuration d'un WLAN de site distant</a:t>
            </a:r>
          </a:p>
          <a:p>
            <a:pPr rtl="0"/>
            <a:r>
              <a:rPr lang="fr-FR"/>
              <a:t>13.1.3 – Connectez-vous au routeur sans fil.</a:t>
            </a:r>
          </a:p>
        </p:txBody>
      </p:sp>
      <p:sp>
        <p:nvSpPr>
          <p:cNvPr id="4" name="Slide Number Placeholder 3"/>
          <p:cNvSpPr>
            <a:spLocks noGrp="1"/>
          </p:cNvSpPr>
          <p:nvPr>
            <p:ph type="sldNum" sz="quarter" idx="5"/>
          </p:nvPr>
        </p:nvSpPr>
        <p:spPr/>
        <p:txBody>
          <a:bodyPr/>
          <a:lstStyle/>
          <a:p>
            <a:pPr rtl="0"/>
            <a:fld id="{5641018C-6CAF-B84E-B92C-ECB119457FBA}" type="slidenum">
              <a:rPr/>
              <a:t>15</a:t>
            </a:fld>
          </a:p>
        </p:txBody>
      </p:sp>
    </p:spTree>
    <p:extLst>
      <p:ext uri="{BB962C8B-B14F-4D97-AF65-F5344CB8AC3E}">
        <p14:creationId xmlns:p14="http://schemas.microsoft.com/office/powerpoint/2010/main" val="22023984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13.1 - Configuration d'un WLAN de site distant</a:t>
            </a:r>
          </a:p>
          <a:p>
            <a:pPr rtl="0"/>
            <a:r>
              <a:rPr lang="fr-FR"/>
              <a:t>13.1.4 - </a:t>
            </a:r>
            <a:r>
              <a:rPr sz="1200" lang="fr-FR"/>
              <a:t>Configuration d'un réseau de base</a:t>
            </a:r>
          </a:p>
        </p:txBody>
      </p:sp>
      <p:sp>
        <p:nvSpPr>
          <p:cNvPr id="4" name="Slide Number Placeholder 3"/>
          <p:cNvSpPr>
            <a:spLocks noGrp="1"/>
          </p:cNvSpPr>
          <p:nvPr>
            <p:ph type="sldNum" sz="quarter" idx="5"/>
          </p:nvPr>
        </p:nvSpPr>
        <p:spPr/>
        <p:txBody>
          <a:bodyPr/>
          <a:lstStyle/>
          <a:p>
            <a:pPr rtl="0"/>
            <a:fld id="{5641018C-6CAF-B84E-B92C-ECB119457FBA}" type="slidenum">
              <a:rPr/>
              <a:t>16</a:t>
            </a:fld>
          </a:p>
        </p:txBody>
      </p:sp>
    </p:spTree>
    <p:extLst>
      <p:ext uri="{BB962C8B-B14F-4D97-AF65-F5344CB8AC3E}">
        <p14:creationId xmlns:p14="http://schemas.microsoft.com/office/powerpoint/2010/main" val="23784864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13.1 - Configuration d'un WLAN de site distant</a:t>
            </a:r>
          </a:p>
          <a:p>
            <a:pPr rtl="0"/>
            <a:r>
              <a:rPr lang="fr-FR"/>
              <a:t>13.1.5 - </a:t>
            </a:r>
            <a:r>
              <a:rPr sz="1200" lang="fr-FR"/>
              <a:t>Configuration de Base du Sans Fil</a:t>
            </a:r>
          </a:p>
        </p:txBody>
      </p:sp>
      <p:sp>
        <p:nvSpPr>
          <p:cNvPr id="4" name="Slide Number Placeholder 3"/>
          <p:cNvSpPr>
            <a:spLocks noGrp="1"/>
          </p:cNvSpPr>
          <p:nvPr>
            <p:ph type="sldNum" sz="quarter" idx="5"/>
          </p:nvPr>
        </p:nvSpPr>
        <p:spPr/>
        <p:txBody>
          <a:bodyPr/>
          <a:lstStyle/>
          <a:p>
            <a:pPr rtl="0"/>
            <a:fld id="{5641018C-6CAF-B84E-B92C-ECB119457FBA}" type="slidenum">
              <a:rPr/>
              <a:t>17</a:t>
            </a:fld>
          </a:p>
        </p:txBody>
      </p:sp>
    </p:spTree>
    <p:extLst>
      <p:ext uri="{BB962C8B-B14F-4D97-AF65-F5344CB8AC3E}">
        <p14:creationId xmlns:p14="http://schemas.microsoft.com/office/powerpoint/2010/main" val="13160720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13.1 - Configuration d'un WLAN de site distant</a:t>
            </a:r>
          </a:p>
          <a:p>
            <a:pPr rtl="0"/>
            <a:r>
              <a:rPr lang="fr-FR"/>
              <a:t>13.1.6 - </a:t>
            </a:r>
            <a:r>
              <a:rPr sz="1200" lang="fr-FR"/>
              <a:t>Configuration d'un réseau maillé sans fil</a:t>
            </a:r>
          </a:p>
        </p:txBody>
      </p:sp>
      <p:sp>
        <p:nvSpPr>
          <p:cNvPr id="4" name="Slide Number Placeholder 3"/>
          <p:cNvSpPr>
            <a:spLocks noGrp="1"/>
          </p:cNvSpPr>
          <p:nvPr>
            <p:ph type="sldNum" sz="quarter" idx="5"/>
          </p:nvPr>
        </p:nvSpPr>
        <p:spPr/>
        <p:txBody>
          <a:bodyPr/>
          <a:lstStyle/>
          <a:p>
            <a:pPr rtl="0"/>
            <a:fld id="{5641018C-6CAF-B84E-B92C-ECB119457FBA}" type="slidenum">
              <a:rPr/>
              <a:t>18</a:t>
            </a:fld>
          </a:p>
        </p:txBody>
      </p:sp>
    </p:spTree>
    <p:extLst>
      <p:ext uri="{BB962C8B-B14F-4D97-AF65-F5344CB8AC3E}">
        <p14:creationId xmlns:p14="http://schemas.microsoft.com/office/powerpoint/2010/main" val="1582235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13.1 - Configuration d'un WLAN de site distant</a:t>
            </a:r>
          </a:p>
          <a:p>
            <a:pPr rtl="0"/>
            <a:r>
              <a:rPr lang="fr-FR"/>
              <a:t>13.1.7 - </a:t>
            </a:r>
            <a:r>
              <a:rPr sz="1200" lang="fr-FR"/>
              <a:t>NAT pour IPv4</a:t>
            </a:r>
          </a:p>
        </p:txBody>
      </p:sp>
      <p:sp>
        <p:nvSpPr>
          <p:cNvPr id="4" name="Slide Number Placeholder 3"/>
          <p:cNvSpPr>
            <a:spLocks noGrp="1"/>
          </p:cNvSpPr>
          <p:nvPr>
            <p:ph type="sldNum" sz="quarter" idx="5"/>
          </p:nvPr>
        </p:nvSpPr>
        <p:spPr/>
        <p:txBody>
          <a:bodyPr/>
          <a:lstStyle/>
          <a:p>
            <a:pPr rtl="0"/>
            <a:fld id="{5641018C-6CAF-B84E-B92C-ECB119457FBA}" type="slidenum">
              <a:rPr/>
              <a:t>19</a:t>
            </a:fld>
          </a:p>
        </p:txBody>
      </p:sp>
    </p:spTree>
    <p:extLst>
      <p:ext uri="{BB962C8B-B14F-4D97-AF65-F5344CB8AC3E}">
        <p14:creationId xmlns:p14="http://schemas.microsoft.com/office/powerpoint/2010/main" val="8892442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13.1 - Configuration d'un WLAN de site distant</a:t>
            </a:r>
          </a:p>
          <a:p>
            <a:pPr rtl="0"/>
            <a:r>
              <a:rPr lang="fr-FR"/>
              <a:t>13.1.8 - </a:t>
            </a:r>
            <a:r>
              <a:rPr sz="1200" lang="fr-FR"/>
              <a:t>Qualité de Service</a:t>
            </a:r>
          </a:p>
        </p:txBody>
      </p:sp>
      <p:sp>
        <p:nvSpPr>
          <p:cNvPr id="4" name="Slide Number Placeholder 3"/>
          <p:cNvSpPr>
            <a:spLocks noGrp="1"/>
          </p:cNvSpPr>
          <p:nvPr>
            <p:ph type="sldNum" sz="quarter" idx="5"/>
          </p:nvPr>
        </p:nvSpPr>
        <p:spPr/>
        <p:txBody>
          <a:bodyPr/>
          <a:lstStyle/>
          <a:p>
            <a:pPr rtl="0"/>
            <a:fld id="{5641018C-6CAF-B84E-B92C-ECB119457FBA}" type="slidenum">
              <a:rPr/>
              <a:t>20</a:t>
            </a:fld>
          </a:p>
        </p:txBody>
      </p:sp>
    </p:spTree>
    <p:extLst>
      <p:ext uri="{BB962C8B-B14F-4D97-AF65-F5344CB8AC3E}">
        <p14:creationId xmlns:p14="http://schemas.microsoft.com/office/powerpoint/2010/main" val="5583839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13.1 - Configuration d'un WLAN de site distant</a:t>
            </a:r>
          </a:p>
          <a:p>
            <a:pPr rtl="0"/>
            <a:r>
              <a:rPr lang="fr-FR"/>
              <a:t>13.1.9 - Redirection de port</a:t>
            </a:r>
          </a:p>
        </p:txBody>
      </p:sp>
      <p:sp>
        <p:nvSpPr>
          <p:cNvPr id="4" name="Slide Number Placeholder 3"/>
          <p:cNvSpPr>
            <a:spLocks noGrp="1"/>
          </p:cNvSpPr>
          <p:nvPr>
            <p:ph type="sldNum" sz="quarter" idx="5"/>
          </p:nvPr>
        </p:nvSpPr>
        <p:spPr/>
        <p:txBody>
          <a:bodyPr/>
          <a:lstStyle/>
          <a:p>
            <a:pPr rtl="0"/>
            <a:fld id="{5641018C-6CAF-B84E-B92C-ECB119457FBA}" type="slidenum">
              <a:rPr/>
              <a:t>21</a:t>
            </a:fld>
          </a:p>
        </p:txBody>
      </p:sp>
    </p:spTree>
    <p:extLst>
      <p:ext uri="{BB962C8B-B14F-4D97-AF65-F5344CB8AC3E}">
        <p14:creationId xmlns:p14="http://schemas.microsoft.com/office/powerpoint/2010/main" val="1019866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marL="0" marR="0" lvl="0" indent="0" algn="r" defTabSz="903288" rtl="0" eaLnBrk="0" fontAlgn="base" latinLnBrk="0" hangingPunct="0">
              <a:lnSpc>
                <a:spcPct val="100000"/>
              </a:lnSpc>
              <a:spcBef>
                <a:spcPct val="0"/>
              </a:spcBef>
              <a:spcAft>
                <a:spcPct val="0"/>
              </a:spcAft>
              <a:buClrTx/>
              <a:buSzTx/>
              <a:buFontTx/>
              <a:buNone/>
              <a:tabLst/>
              <a:defRPr/>
            </a:pPr>
            <a:fld id="{7C839C26-801B-42B6-A101-60F37FE2B0A8}" type="slidenum">
              <a:rPr kumimoji="false" sz="800" b="false" i="false" u="none" strike="noStrike" kern="1200" cap="none" spc="0" normalizeH="false" baseline="0">
                <a:ln>
                  <a:noFill/>
                </a:ln>
                <a:solidFill>
                  <a:prstClr val="black"/>
                </a:solidFill>
                <a:effectLst/>
                <a:uLnTx/>
                <a:uFillTx/>
                <a:latin typeface="Arial" charset="0"/>
                <a:ea typeface="ＭＳ Ｐゴシック" pitchFamily="34" charset="-128"/>
                <a:cs typeface="Arial" charset="0"/>
              </a:rPr>
              <a:pPr marL="0" marR="0" lvl="0" indent="0" algn="r" defTabSz="903288" rtl="0" eaLnBrk="0" fontAlgn="base" latinLnBrk="0" hangingPunct="0">
                <a:lnSpc>
                  <a:spcPct val="100000"/>
                </a:lnSpc>
                <a:spcBef>
                  <a:spcPct val="0"/>
                </a:spcBef>
                <a:spcAft>
                  <a:spcPct val="0"/>
                </a:spcAft>
                <a:buClrTx/>
                <a:buSzTx/>
                <a:buFontTx/>
                <a:buNone/>
                <a:tabLst/>
                <a:defRPr/>
              </a:pPr>
              <a:t>2</a:t>
            </a:fld>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13.1 - Configuration d'un WLAN de site distant</a:t>
            </a:r>
          </a:p>
          <a:p>
            <a:pPr rtl="0"/>
            <a:r>
              <a:rPr lang="fr-FR"/>
              <a:t>13.1.10 – </a:t>
            </a:r>
            <a:r>
              <a:rPr sz="1200" lang="fr-FR"/>
              <a:t>Packet Tracer - Configurez un Réseau Sans Fil</a:t>
            </a:r>
          </a:p>
        </p:txBody>
      </p:sp>
      <p:sp>
        <p:nvSpPr>
          <p:cNvPr id="4" name="Slide Number Placeholder 3"/>
          <p:cNvSpPr>
            <a:spLocks noGrp="1"/>
          </p:cNvSpPr>
          <p:nvPr>
            <p:ph type="sldNum" sz="quarter" idx="5"/>
          </p:nvPr>
        </p:nvSpPr>
        <p:spPr/>
        <p:txBody>
          <a:bodyPr/>
          <a:lstStyle/>
          <a:p>
            <a:pPr rtl="0"/>
            <a:fld id="{5641018C-6CAF-B84E-B92C-ECB119457FBA}" type="slidenum">
              <a:rPr/>
              <a:t>22</a:t>
            </a:fld>
          </a:p>
        </p:txBody>
      </p:sp>
    </p:spTree>
    <p:extLst>
      <p:ext uri="{BB962C8B-B14F-4D97-AF65-F5344CB8AC3E}">
        <p14:creationId xmlns:p14="http://schemas.microsoft.com/office/powerpoint/2010/main" val="11892681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13.1 - Configuration d'un WLAN de site distant</a:t>
            </a:r>
          </a:p>
          <a:p>
            <a:pPr rtl="0"/>
            <a:r>
              <a:rPr lang="fr-FR"/>
              <a:t>13.1.11 - </a:t>
            </a:r>
            <a:r>
              <a:rPr sz="1200" lang="fr-FR"/>
              <a:t>Travail pratique - configuration d'un réseau sans fil</a:t>
            </a:r>
          </a:p>
        </p:txBody>
      </p:sp>
      <p:sp>
        <p:nvSpPr>
          <p:cNvPr id="4" name="Slide Number Placeholder 3"/>
          <p:cNvSpPr>
            <a:spLocks noGrp="1"/>
          </p:cNvSpPr>
          <p:nvPr>
            <p:ph type="sldNum" sz="quarter" idx="5"/>
          </p:nvPr>
        </p:nvSpPr>
        <p:spPr/>
        <p:txBody>
          <a:bodyPr/>
          <a:lstStyle/>
          <a:p>
            <a:pPr rtl="0"/>
            <a:fld id="{5641018C-6CAF-B84E-B92C-ECB119457FBA}" type="slidenum">
              <a:rPr/>
              <a:t>23</a:t>
            </a:fld>
          </a:p>
        </p:txBody>
      </p:sp>
    </p:spTree>
    <p:extLst>
      <p:ext uri="{BB962C8B-B14F-4D97-AF65-F5344CB8AC3E}">
        <p14:creationId xmlns:p14="http://schemas.microsoft.com/office/powerpoint/2010/main" val="36460077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13.2 – Configurer un WLAN de base sur le WLC</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24</a:t>
            </a:fld>
          </a:p>
        </p:txBody>
      </p:sp>
    </p:spTree>
    <p:extLst>
      <p:ext uri="{BB962C8B-B14F-4D97-AF65-F5344CB8AC3E}">
        <p14:creationId xmlns:p14="http://schemas.microsoft.com/office/powerpoint/2010/main" val="39632910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13.2 – Configurer un WLAN de base sur le WLC</a:t>
            </a:r>
          </a:p>
          <a:p>
            <a:pPr rtl="0"/>
            <a:r>
              <a:rPr lang="fr-FR"/>
              <a:t>13.2.1 – Vidéo - Configurez un WLAN de base sur le WLC</a:t>
            </a:r>
          </a:p>
        </p:txBody>
      </p:sp>
      <p:sp>
        <p:nvSpPr>
          <p:cNvPr id="4" name="Slide Number Placeholder 3"/>
          <p:cNvSpPr>
            <a:spLocks noGrp="1"/>
          </p:cNvSpPr>
          <p:nvPr>
            <p:ph type="sldNum" sz="quarter" idx="5"/>
          </p:nvPr>
        </p:nvSpPr>
        <p:spPr/>
        <p:txBody>
          <a:bodyPr/>
          <a:lstStyle/>
          <a:p>
            <a:pPr rtl="0"/>
            <a:fld id="{5641018C-6CAF-B84E-B92C-ECB119457FBA}" type="slidenum">
              <a:rPr/>
              <a:t>25</a:t>
            </a:fld>
          </a:p>
        </p:txBody>
      </p:sp>
    </p:spTree>
    <p:extLst>
      <p:ext uri="{BB962C8B-B14F-4D97-AF65-F5344CB8AC3E}">
        <p14:creationId xmlns:p14="http://schemas.microsoft.com/office/powerpoint/2010/main" val="29490222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13.2 – Configurer un WLAN de base sur le WLC</a:t>
            </a:r>
          </a:p>
          <a:p>
            <a:pPr rtl="0"/>
            <a:r>
              <a:rPr lang="fr-FR"/>
              <a:t>13.2.2 - Topologie WLC</a:t>
            </a:r>
          </a:p>
        </p:txBody>
      </p:sp>
      <p:sp>
        <p:nvSpPr>
          <p:cNvPr id="4" name="Slide Number Placeholder 3"/>
          <p:cNvSpPr>
            <a:spLocks noGrp="1"/>
          </p:cNvSpPr>
          <p:nvPr>
            <p:ph type="sldNum" sz="quarter" idx="5"/>
          </p:nvPr>
        </p:nvSpPr>
        <p:spPr/>
        <p:txBody>
          <a:bodyPr/>
          <a:lstStyle/>
          <a:p>
            <a:pPr rtl="0"/>
            <a:fld id="{5641018C-6CAF-B84E-B92C-ECB119457FBA}" type="slidenum">
              <a:rPr/>
              <a:t>26</a:t>
            </a:fld>
          </a:p>
        </p:txBody>
      </p:sp>
    </p:spTree>
    <p:extLst>
      <p:ext uri="{BB962C8B-B14F-4D97-AF65-F5344CB8AC3E}">
        <p14:creationId xmlns:p14="http://schemas.microsoft.com/office/powerpoint/2010/main" val="35617135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13.2 – Configurer un WLAN de base sur le WLC</a:t>
            </a:r>
          </a:p>
          <a:p>
            <a:pPr rtl="0"/>
            <a:r>
              <a:rPr lang="fr-FR"/>
              <a:t>13.2.3 – Connectez-vous au WLC</a:t>
            </a:r>
          </a:p>
        </p:txBody>
      </p:sp>
      <p:sp>
        <p:nvSpPr>
          <p:cNvPr id="4" name="Slide Number Placeholder 3"/>
          <p:cNvSpPr>
            <a:spLocks noGrp="1"/>
          </p:cNvSpPr>
          <p:nvPr>
            <p:ph type="sldNum" sz="quarter" idx="5"/>
          </p:nvPr>
        </p:nvSpPr>
        <p:spPr/>
        <p:txBody>
          <a:bodyPr/>
          <a:lstStyle/>
          <a:p>
            <a:pPr rtl="0"/>
            <a:fld id="{5641018C-6CAF-B84E-B92C-ECB119457FBA}" type="slidenum">
              <a:rPr/>
              <a:t>27</a:t>
            </a:fld>
          </a:p>
        </p:txBody>
      </p:sp>
    </p:spTree>
    <p:extLst>
      <p:ext uri="{BB962C8B-B14F-4D97-AF65-F5344CB8AC3E}">
        <p14:creationId xmlns:p14="http://schemas.microsoft.com/office/powerpoint/2010/main" val="40511311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13.2 – Configurer un WLAN de base sur le WLC</a:t>
            </a:r>
          </a:p>
          <a:p>
            <a:pPr rtl="0"/>
            <a:r>
              <a:rPr lang="fr-FR"/>
              <a:t>13.2.4 – </a:t>
            </a:r>
            <a:r>
              <a:rPr sz="1200" lang="fr-FR"/>
              <a:t>Afficher les informations d'AP</a:t>
            </a:r>
          </a:p>
        </p:txBody>
      </p:sp>
      <p:sp>
        <p:nvSpPr>
          <p:cNvPr id="4" name="Slide Number Placeholder 3"/>
          <p:cNvSpPr>
            <a:spLocks noGrp="1"/>
          </p:cNvSpPr>
          <p:nvPr>
            <p:ph type="sldNum" sz="quarter" idx="5"/>
          </p:nvPr>
        </p:nvSpPr>
        <p:spPr/>
        <p:txBody>
          <a:bodyPr/>
          <a:lstStyle/>
          <a:p>
            <a:pPr rtl="0"/>
            <a:fld id="{5641018C-6CAF-B84E-B92C-ECB119457FBA}" type="slidenum">
              <a:rPr/>
              <a:t>28</a:t>
            </a:fld>
          </a:p>
        </p:txBody>
      </p:sp>
    </p:spTree>
    <p:extLst>
      <p:ext uri="{BB962C8B-B14F-4D97-AF65-F5344CB8AC3E}">
        <p14:creationId xmlns:p14="http://schemas.microsoft.com/office/powerpoint/2010/main" val="6025664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13.2 – Configurer un WLAN de base sur le WLC</a:t>
            </a:r>
          </a:p>
          <a:p>
            <a:pPr rtl="0"/>
            <a:r>
              <a:rPr lang="fr-FR"/>
              <a:t>13.2.5 - </a:t>
            </a:r>
            <a:r>
              <a:rPr sz="1200" lang="fr-FR"/>
              <a:t>Paramètres Avancés</a:t>
            </a:r>
          </a:p>
        </p:txBody>
      </p:sp>
      <p:sp>
        <p:nvSpPr>
          <p:cNvPr id="4" name="Slide Number Placeholder 3"/>
          <p:cNvSpPr>
            <a:spLocks noGrp="1"/>
          </p:cNvSpPr>
          <p:nvPr>
            <p:ph type="sldNum" sz="quarter" idx="5"/>
          </p:nvPr>
        </p:nvSpPr>
        <p:spPr/>
        <p:txBody>
          <a:bodyPr/>
          <a:lstStyle/>
          <a:p>
            <a:pPr rtl="0"/>
            <a:fld id="{5641018C-6CAF-B84E-B92C-ECB119457FBA}" type="slidenum">
              <a:rPr/>
              <a:t>29</a:t>
            </a:fld>
          </a:p>
        </p:txBody>
      </p:sp>
    </p:spTree>
    <p:extLst>
      <p:ext uri="{BB962C8B-B14F-4D97-AF65-F5344CB8AC3E}">
        <p14:creationId xmlns:p14="http://schemas.microsoft.com/office/powerpoint/2010/main" val="24268375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13.2 – Configurer un WLAN de base sur le WLC</a:t>
            </a:r>
          </a:p>
          <a:p>
            <a:pPr rtl="0"/>
            <a:r>
              <a:rPr lang="fr-FR"/>
              <a:t>13.2.6 - </a:t>
            </a:r>
            <a:r>
              <a:rPr sz="1200" lang="fr-FR"/>
              <a:t>Configurer un WLAN</a:t>
            </a:r>
          </a:p>
        </p:txBody>
      </p:sp>
      <p:sp>
        <p:nvSpPr>
          <p:cNvPr id="4" name="Slide Number Placeholder 3"/>
          <p:cNvSpPr>
            <a:spLocks noGrp="1"/>
          </p:cNvSpPr>
          <p:nvPr>
            <p:ph type="sldNum" sz="quarter" idx="5"/>
          </p:nvPr>
        </p:nvSpPr>
        <p:spPr/>
        <p:txBody>
          <a:bodyPr/>
          <a:lstStyle/>
          <a:p>
            <a:pPr rtl="0"/>
            <a:fld id="{5641018C-6CAF-B84E-B92C-ECB119457FBA}" type="slidenum">
              <a:rPr/>
              <a:t>30</a:t>
            </a:fld>
          </a:p>
        </p:txBody>
      </p:sp>
    </p:spTree>
    <p:extLst>
      <p:ext uri="{BB962C8B-B14F-4D97-AF65-F5344CB8AC3E}">
        <p14:creationId xmlns:p14="http://schemas.microsoft.com/office/powerpoint/2010/main" val="38661897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13.2 – Configurer un WLAN de base sur le WLC</a:t>
            </a:r>
          </a:p>
          <a:p>
            <a:pPr rtl="0"/>
            <a:r>
              <a:rPr lang="fr-FR"/>
              <a:t>13.2.6 - </a:t>
            </a:r>
            <a:r>
              <a:rPr sz="1200" lang="fr-FR"/>
              <a:t>Configurer un WLAN (suite)</a:t>
            </a:r>
          </a:p>
        </p:txBody>
      </p:sp>
      <p:sp>
        <p:nvSpPr>
          <p:cNvPr id="4" name="Slide Number Placeholder 3"/>
          <p:cNvSpPr>
            <a:spLocks noGrp="1"/>
          </p:cNvSpPr>
          <p:nvPr>
            <p:ph type="sldNum" sz="quarter" idx="5"/>
          </p:nvPr>
        </p:nvSpPr>
        <p:spPr/>
        <p:txBody>
          <a:bodyPr/>
          <a:lstStyle/>
          <a:p>
            <a:pPr rtl="0"/>
            <a:fld id="{5641018C-6CAF-B84E-B92C-ECB119457FBA}" type="slidenum">
              <a:rPr/>
              <a:t>31</a:t>
            </a:fld>
          </a:p>
        </p:txBody>
      </p:sp>
    </p:spTree>
    <p:extLst>
      <p:ext uri="{BB962C8B-B14F-4D97-AF65-F5344CB8AC3E}">
        <p14:creationId xmlns:p14="http://schemas.microsoft.com/office/powerpoint/2010/main" val="2042241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false">
                <a:ea typeface="ＭＳ Ｐゴシック" pitchFamily="34" charset="-128"/>
              </a:rPr>
              <a:pPr algn="r"/>
              <a:t>5</a:t>
            </a:fld>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13.2 – Configurer un WLAN de base sur le WLC</a:t>
            </a:r>
          </a:p>
          <a:p>
            <a:pPr rtl="0"/>
            <a:r>
              <a:rPr lang="fr-FR"/>
              <a:t>13.2.6 - </a:t>
            </a:r>
            <a:r>
              <a:rPr sz="1200" lang="fr-FR"/>
              <a:t>Configurer un WLAN (suite)</a:t>
            </a:r>
          </a:p>
        </p:txBody>
      </p:sp>
      <p:sp>
        <p:nvSpPr>
          <p:cNvPr id="4" name="Slide Number Placeholder 3"/>
          <p:cNvSpPr>
            <a:spLocks noGrp="1"/>
          </p:cNvSpPr>
          <p:nvPr>
            <p:ph type="sldNum" sz="quarter" idx="5"/>
          </p:nvPr>
        </p:nvSpPr>
        <p:spPr/>
        <p:txBody>
          <a:bodyPr/>
          <a:lstStyle/>
          <a:p>
            <a:pPr rtl="0"/>
            <a:fld id="{5641018C-6CAF-B84E-B92C-ECB119457FBA}" type="slidenum">
              <a:rPr/>
              <a:t>32</a:t>
            </a:fld>
          </a:p>
        </p:txBody>
      </p:sp>
    </p:spTree>
    <p:extLst>
      <p:ext uri="{BB962C8B-B14F-4D97-AF65-F5344CB8AC3E}">
        <p14:creationId xmlns:p14="http://schemas.microsoft.com/office/powerpoint/2010/main" val="27732904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13.2 – Configurer un WLAN de base sur le WLC</a:t>
            </a:r>
          </a:p>
          <a:p>
            <a:pPr rtl="0"/>
            <a:r>
              <a:rPr lang="fr-FR"/>
              <a:t>13.2.6 - </a:t>
            </a:r>
            <a:r>
              <a:rPr sz="1200" lang="fr-FR"/>
              <a:t>Configurer un WLAN (suite)</a:t>
            </a:r>
          </a:p>
        </p:txBody>
      </p:sp>
      <p:sp>
        <p:nvSpPr>
          <p:cNvPr id="4" name="Slide Number Placeholder 3"/>
          <p:cNvSpPr>
            <a:spLocks noGrp="1"/>
          </p:cNvSpPr>
          <p:nvPr>
            <p:ph type="sldNum" sz="quarter" idx="5"/>
          </p:nvPr>
        </p:nvSpPr>
        <p:spPr/>
        <p:txBody>
          <a:bodyPr/>
          <a:lstStyle/>
          <a:p>
            <a:pPr rtl="0"/>
            <a:fld id="{5641018C-6CAF-B84E-B92C-ECB119457FBA}" type="slidenum">
              <a:rPr/>
              <a:t>33</a:t>
            </a:fld>
          </a:p>
        </p:txBody>
      </p:sp>
    </p:spTree>
    <p:extLst>
      <p:ext uri="{BB962C8B-B14F-4D97-AF65-F5344CB8AC3E}">
        <p14:creationId xmlns:p14="http://schemas.microsoft.com/office/powerpoint/2010/main" val="39795258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13.2 – Configurer un WLAN de base sur le WLC</a:t>
            </a:r>
          </a:p>
          <a:p>
            <a:pPr rtl="0"/>
            <a:r>
              <a:rPr lang="fr-FR"/>
              <a:t>13.2.6 - </a:t>
            </a:r>
            <a:r>
              <a:rPr sz="1200" lang="fr-FR"/>
              <a:t>Configurer un WLAN (suite)</a:t>
            </a:r>
          </a:p>
        </p:txBody>
      </p:sp>
      <p:sp>
        <p:nvSpPr>
          <p:cNvPr id="4" name="Slide Number Placeholder 3"/>
          <p:cNvSpPr>
            <a:spLocks noGrp="1"/>
          </p:cNvSpPr>
          <p:nvPr>
            <p:ph type="sldNum" sz="quarter" idx="5"/>
          </p:nvPr>
        </p:nvSpPr>
        <p:spPr/>
        <p:txBody>
          <a:bodyPr/>
          <a:lstStyle/>
          <a:p>
            <a:pPr rtl="0"/>
            <a:fld id="{5641018C-6CAF-B84E-B92C-ECB119457FBA}" type="slidenum">
              <a:rPr/>
              <a:t>34</a:t>
            </a:fld>
          </a:p>
        </p:txBody>
      </p:sp>
    </p:spTree>
    <p:extLst>
      <p:ext uri="{BB962C8B-B14F-4D97-AF65-F5344CB8AC3E}">
        <p14:creationId xmlns:p14="http://schemas.microsoft.com/office/powerpoint/2010/main" val="34750395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13.2 – Configurer un WLAN de base sur le WLC</a:t>
            </a:r>
          </a:p>
          <a:p>
            <a:pPr rtl="0"/>
            <a:r>
              <a:rPr lang="fr-FR"/>
              <a:t>13.2.6 - </a:t>
            </a:r>
            <a:r>
              <a:rPr sz="1200" lang="fr-FR"/>
              <a:t>Configurer un WLAN (suite)</a:t>
            </a:r>
          </a:p>
        </p:txBody>
      </p:sp>
      <p:sp>
        <p:nvSpPr>
          <p:cNvPr id="4" name="Slide Number Placeholder 3"/>
          <p:cNvSpPr>
            <a:spLocks noGrp="1"/>
          </p:cNvSpPr>
          <p:nvPr>
            <p:ph type="sldNum" sz="quarter" idx="5"/>
          </p:nvPr>
        </p:nvSpPr>
        <p:spPr/>
        <p:txBody>
          <a:bodyPr/>
          <a:lstStyle/>
          <a:p>
            <a:pPr rtl="0"/>
            <a:fld id="{5641018C-6CAF-B84E-B92C-ECB119457FBA}" type="slidenum">
              <a:rPr/>
              <a:t>35</a:t>
            </a:fld>
          </a:p>
        </p:txBody>
      </p:sp>
    </p:spTree>
    <p:extLst>
      <p:ext uri="{BB962C8B-B14F-4D97-AF65-F5344CB8AC3E}">
        <p14:creationId xmlns:p14="http://schemas.microsoft.com/office/powerpoint/2010/main" val="8039782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13.2 – Configurer un WLAN de base sur le WLC</a:t>
            </a:r>
          </a:p>
          <a:p>
            <a:pPr rtl="0"/>
            <a:r>
              <a:rPr lang="fr-FR"/>
              <a:t>13.2.7 - </a:t>
            </a:r>
            <a:r>
              <a:rPr sz="1200" lang="fr-FR"/>
              <a:t>Packet Tracer - Configurez un WLAN de base sur le WLC</a:t>
            </a:r>
          </a:p>
        </p:txBody>
      </p:sp>
      <p:sp>
        <p:nvSpPr>
          <p:cNvPr id="4" name="Slide Number Placeholder 3"/>
          <p:cNvSpPr>
            <a:spLocks noGrp="1"/>
          </p:cNvSpPr>
          <p:nvPr>
            <p:ph type="sldNum" sz="quarter" idx="5"/>
          </p:nvPr>
        </p:nvSpPr>
        <p:spPr/>
        <p:txBody>
          <a:bodyPr/>
          <a:lstStyle/>
          <a:p>
            <a:pPr rtl="0"/>
            <a:fld id="{5641018C-6CAF-B84E-B92C-ECB119457FBA}" type="slidenum">
              <a:rPr/>
              <a:t>36</a:t>
            </a:fld>
          </a:p>
        </p:txBody>
      </p:sp>
    </p:spTree>
    <p:extLst>
      <p:ext uri="{BB962C8B-B14F-4D97-AF65-F5344CB8AC3E}">
        <p14:creationId xmlns:p14="http://schemas.microsoft.com/office/powerpoint/2010/main" val="19281153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37</a:t>
            </a:fld>
          </a:p>
        </p:txBody>
      </p:sp>
    </p:spTree>
    <p:extLst>
      <p:ext uri="{BB962C8B-B14F-4D97-AF65-F5344CB8AC3E}">
        <p14:creationId xmlns:p14="http://schemas.microsoft.com/office/powerpoint/2010/main" val="12004353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13.3.1 - </a:t>
            </a:r>
            <a:r>
              <a:rPr sz="1200" lang="fr-FR"/>
              <a:t>Vidéo - Définissez un serveur SNMP et RADIUS sur le WLC</a:t>
            </a:r>
          </a:p>
        </p:txBody>
      </p:sp>
      <p:sp>
        <p:nvSpPr>
          <p:cNvPr id="4" name="Slide Number Placeholder 3"/>
          <p:cNvSpPr>
            <a:spLocks noGrp="1"/>
          </p:cNvSpPr>
          <p:nvPr>
            <p:ph type="sldNum" sz="quarter" idx="5"/>
          </p:nvPr>
        </p:nvSpPr>
        <p:spPr/>
        <p:txBody>
          <a:bodyPr/>
          <a:lstStyle/>
          <a:p>
            <a:pPr rtl="0"/>
            <a:fld id="{5641018C-6CAF-B84E-B92C-ECB119457FBA}" type="slidenum">
              <a:rPr/>
              <a:t>38</a:t>
            </a:fld>
          </a:p>
        </p:txBody>
      </p:sp>
    </p:spTree>
    <p:extLst>
      <p:ext uri="{BB962C8B-B14F-4D97-AF65-F5344CB8AC3E}">
        <p14:creationId xmlns:p14="http://schemas.microsoft.com/office/powerpoint/2010/main" val="3656323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13.3.2 - </a:t>
            </a:r>
            <a:r>
              <a:rPr sz="1200" lang="fr-FR"/>
              <a:t>SNMP et RADIUS</a:t>
            </a:r>
          </a:p>
        </p:txBody>
      </p:sp>
      <p:sp>
        <p:nvSpPr>
          <p:cNvPr id="4" name="Slide Number Placeholder 3"/>
          <p:cNvSpPr>
            <a:spLocks noGrp="1"/>
          </p:cNvSpPr>
          <p:nvPr>
            <p:ph type="sldNum" sz="quarter" idx="5"/>
          </p:nvPr>
        </p:nvSpPr>
        <p:spPr/>
        <p:txBody>
          <a:bodyPr/>
          <a:lstStyle/>
          <a:p>
            <a:pPr rtl="0"/>
            <a:fld id="{5641018C-6CAF-B84E-B92C-ECB119457FBA}" type="slidenum">
              <a:rPr/>
              <a:t>39</a:t>
            </a:fld>
          </a:p>
        </p:txBody>
      </p:sp>
    </p:spTree>
    <p:extLst>
      <p:ext uri="{BB962C8B-B14F-4D97-AF65-F5344CB8AC3E}">
        <p14:creationId xmlns:p14="http://schemas.microsoft.com/office/powerpoint/2010/main" val="39025247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13.3.3 - </a:t>
            </a:r>
            <a:r>
              <a:rPr sz="1200" lang="fr-FR"/>
              <a:t>Configurer les informations du serveur SNMP</a:t>
            </a:r>
          </a:p>
        </p:txBody>
      </p:sp>
      <p:sp>
        <p:nvSpPr>
          <p:cNvPr id="4" name="Slide Number Placeholder 3"/>
          <p:cNvSpPr>
            <a:spLocks noGrp="1"/>
          </p:cNvSpPr>
          <p:nvPr>
            <p:ph type="sldNum" sz="quarter" idx="5"/>
          </p:nvPr>
        </p:nvSpPr>
        <p:spPr/>
        <p:txBody>
          <a:bodyPr/>
          <a:lstStyle/>
          <a:p>
            <a:pPr rtl="0"/>
            <a:fld id="{5641018C-6CAF-B84E-B92C-ECB119457FBA}" type="slidenum">
              <a:rPr/>
              <a:t>40</a:t>
            </a:fld>
          </a:p>
        </p:txBody>
      </p:sp>
    </p:spTree>
    <p:extLst>
      <p:ext uri="{BB962C8B-B14F-4D97-AF65-F5344CB8AC3E}">
        <p14:creationId xmlns:p14="http://schemas.microsoft.com/office/powerpoint/2010/main" val="30742476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13.3.4 - </a:t>
            </a:r>
            <a:r>
              <a:rPr sz="1200" lang="fr-FR"/>
              <a:t>Configurez les informations du serveur RADIUS</a:t>
            </a:r>
          </a:p>
        </p:txBody>
      </p:sp>
      <p:sp>
        <p:nvSpPr>
          <p:cNvPr id="4" name="Slide Number Placeholder 3"/>
          <p:cNvSpPr>
            <a:spLocks noGrp="1"/>
          </p:cNvSpPr>
          <p:nvPr>
            <p:ph type="sldNum" sz="quarter" idx="5"/>
          </p:nvPr>
        </p:nvSpPr>
        <p:spPr/>
        <p:txBody>
          <a:bodyPr/>
          <a:lstStyle/>
          <a:p>
            <a:pPr rtl="0"/>
            <a:fld id="{5641018C-6CAF-B84E-B92C-ECB119457FBA}" type="slidenum">
              <a:rPr/>
              <a:t>41</a:t>
            </a:fld>
          </a:p>
        </p:txBody>
      </p:sp>
    </p:spTree>
    <p:extLst>
      <p:ext uri="{BB962C8B-B14F-4D97-AF65-F5344CB8AC3E}">
        <p14:creationId xmlns:p14="http://schemas.microsoft.com/office/powerpoint/2010/main" val="2607187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false"/>
              <a:pPr algn="r"/>
              <a:t>6</a:t>
            </a:fld>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6874538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13.3.4 - </a:t>
            </a:r>
            <a:r>
              <a:rPr sz="1200" lang="fr-FR"/>
              <a:t>Configurez les informations du serveur RADIUS (suite)</a:t>
            </a:r>
          </a:p>
        </p:txBody>
      </p:sp>
      <p:sp>
        <p:nvSpPr>
          <p:cNvPr id="4" name="Slide Number Placeholder 3"/>
          <p:cNvSpPr>
            <a:spLocks noGrp="1"/>
          </p:cNvSpPr>
          <p:nvPr>
            <p:ph type="sldNum" sz="quarter" idx="5"/>
          </p:nvPr>
        </p:nvSpPr>
        <p:spPr/>
        <p:txBody>
          <a:bodyPr/>
          <a:lstStyle/>
          <a:p>
            <a:pPr rtl="0"/>
            <a:fld id="{5641018C-6CAF-B84E-B92C-ECB119457FBA}" type="slidenum">
              <a:rPr/>
              <a:t>42</a:t>
            </a:fld>
          </a:p>
        </p:txBody>
      </p:sp>
    </p:spTree>
    <p:extLst>
      <p:ext uri="{BB962C8B-B14F-4D97-AF65-F5344CB8AC3E}">
        <p14:creationId xmlns:p14="http://schemas.microsoft.com/office/powerpoint/2010/main" val="19297010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13.3.5 - </a:t>
            </a:r>
            <a:r>
              <a:rPr sz="1200" lang="fr-FR"/>
              <a:t>Vidéo - Configurer un VLAN pour un nouveau WLAN</a:t>
            </a:r>
          </a:p>
        </p:txBody>
      </p:sp>
      <p:sp>
        <p:nvSpPr>
          <p:cNvPr id="4" name="Slide Number Placeholder 3"/>
          <p:cNvSpPr>
            <a:spLocks noGrp="1"/>
          </p:cNvSpPr>
          <p:nvPr>
            <p:ph type="sldNum" sz="quarter" idx="5"/>
          </p:nvPr>
        </p:nvSpPr>
        <p:spPr/>
        <p:txBody>
          <a:bodyPr/>
          <a:lstStyle/>
          <a:p>
            <a:pPr rtl="0"/>
            <a:fld id="{5641018C-6CAF-B84E-B92C-ECB119457FBA}" type="slidenum">
              <a:rPr/>
              <a:t>43</a:t>
            </a:fld>
          </a:p>
        </p:txBody>
      </p:sp>
    </p:spTree>
    <p:extLst>
      <p:ext uri="{BB962C8B-B14F-4D97-AF65-F5344CB8AC3E}">
        <p14:creationId xmlns:p14="http://schemas.microsoft.com/office/powerpoint/2010/main" val="73765577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13.3.6 – Topologie avec adressage VLAN 5</a:t>
            </a:r>
          </a:p>
        </p:txBody>
      </p:sp>
      <p:sp>
        <p:nvSpPr>
          <p:cNvPr id="4" name="Slide Number Placeholder 3"/>
          <p:cNvSpPr>
            <a:spLocks noGrp="1"/>
          </p:cNvSpPr>
          <p:nvPr>
            <p:ph type="sldNum" sz="quarter" idx="5"/>
          </p:nvPr>
        </p:nvSpPr>
        <p:spPr/>
        <p:txBody>
          <a:bodyPr/>
          <a:lstStyle/>
          <a:p>
            <a:pPr rtl="0"/>
            <a:fld id="{5641018C-6CAF-B84E-B92C-ECB119457FBA}" type="slidenum">
              <a:rPr/>
              <a:t>44</a:t>
            </a:fld>
          </a:p>
        </p:txBody>
      </p:sp>
    </p:spTree>
    <p:extLst>
      <p:ext uri="{BB962C8B-B14F-4D97-AF65-F5344CB8AC3E}">
        <p14:creationId xmlns:p14="http://schemas.microsoft.com/office/powerpoint/2010/main" val="21610106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13.3.7 - </a:t>
            </a:r>
            <a:r>
              <a:rPr sz="1200" lang="fr-FR"/>
              <a:t>Configurez un nouveau interface</a:t>
            </a:r>
          </a:p>
        </p:txBody>
      </p:sp>
      <p:sp>
        <p:nvSpPr>
          <p:cNvPr id="4" name="Slide Number Placeholder 3"/>
          <p:cNvSpPr>
            <a:spLocks noGrp="1"/>
          </p:cNvSpPr>
          <p:nvPr>
            <p:ph type="sldNum" sz="quarter" idx="5"/>
          </p:nvPr>
        </p:nvSpPr>
        <p:spPr/>
        <p:txBody>
          <a:bodyPr/>
          <a:lstStyle/>
          <a:p>
            <a:pPr rtl="0"/>
            <a:fld id="{5641018C-6CAF-B84E-B92C-ECB119457FBA}" type="slidenum">
              <a:rPr/>
              <a:t>45</a:t>
            </a:fld>
          </a:p>
        </p:txBody>
      </p:sp>
    </p:spTree>
    <p:extLst>
      <p:ext uri="{BB962C8B-B14F-4D97-AF65-F5344CB8AC3E}">
        <p14:creationId xmlns:p14="http://schemas.microsoft.com/office/powerpoint/2010/main" val="25554168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13.3.7 - </a:t>
            </a:r>
            <a:r>
              <a:rPr sz="1200" lang="fr-FR"/>
              <a:t>Configurez un nouveau interface (suite)</a:t>
            </a:r>
          </a:p>
        </p:txBody>
      </p:sp>
      <p:sp>
        <p:nvSpPr>
          <p:cNvPr id="4" name="Slide Number Placeholder 3"/>
          <p:cNvSpPr>
            <a:spLocks noGrp="1"/>
          </p:cNvSpPr>
          <p:nvPr>
            <p:ph type="sldNum" sz="quarter" idx="5"/>
          </p:nvPr>
        </p:nvSpPr>
        <p:spPr/>
        <p:txBody>
          <a:bodyPr/>
          <a:lstStyle/>
          <a:p>
            <a:pPr rtl="0"/>
            <a:fld id="{5641018C-6CAF-B84E-B92C-ECB119457FBA}" type="slidenum">
              <a:rPr/>
              <a:t>46</a:t>
            </a:fld>
          </a:p>
        </p:txBody>
      </p:sp>
    </p:spTree>
    <p:extLst>
      <p:ext uri="{BB962C8B-B14F-4D97-AF65-F5344CB8AC3E}">
        <p14:creationId xmlns:p14="http://schemas.microsoft.com/office/powerpoint/2010/main" val="12459986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13.3.7 - </a:t>
            </a:r>
            <a:r>
              <a:rPr sz="1200" lang="fr-FR"/>
              <a:t>Configurez un nouveau interface (suite)</a:t>
            </a:r>
          </a:p>
        </p:txBody>
      </p:sp>
      <p:sp>
        <p:nvSpPr>
          <p:cNvPr id="4" name="Slide Number Placeholder 3"/>
          <p:cNvSpPr>
            <a:spLocks noGrp="1"/>
          </p:cNvSpPr>
          <p:nvPr>
            <p:ph type="sldNum" sz="quarter" idx="5"/>
          </p:nvPr>
        </p:nvSpPr>
        <p:spPr/>
        <p:txBody>
          <a:bodyPr/>
          <a:lstStyle/>
          <a:p>
            <a:pPr rtl="0"/>
            <a:fld id="{5641018C-6CAF-B84E-B92C-ECB119457FBA}" type="slidenum">
              <a:rPr/>
              <a:t>47</a:t>
            </a:fld>
          </a:p>
        </p:txBody>
      </p:sp>
    </p:spTree>
    <p:extLst>
      <p:ext uri="{BB962C8B-B14F-4D97-AF65-F5344CB8AC3E}">
        <p14:creationId xmlns:p14="http://schemas.microsoft.com/office/powerpoint/2010/main" val="1250543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13.3.7 - </a:t>
            </a:r>
            <a:r>
              <a:rPr sz="1200" lang="fr-FR"/>
              <a:t>Configurez un nouveau interface (suite)</a:t>
            </a:r>
          </a:p>
        </p:txBody>
      </p:sp>
      <p:sp>
        <p:nvSpPr>
          <p:cNvPr id="4" name="Slide Number Placeholder 3"/>
          <p:cNvSpPr>
            <a:spLocks noGrp="1"/>
          </p:cNvSpPr>
          <p:nvPr>
            <p:ph type="sldNum" sz="quarter" idx="5"/>
          </p:nvPr>
        </p:nvSpPr>
        <p:spPr/>
        <p:txBody>
          <a:bodyPr/>
          <a:lstStyle/>
          <a:p>
            <a:pPr rtl="0"/>
            <a:fld id="{5641018C-6CAF-B84E-B92C-ECB119457FBA}" type="slidenum">
              <a:rPr/>
              <a:t>48</a:t>
            </a:fld>
          </a:p>
        </p:txBody>
      </p:sp>
    </p:spTree>
    <p:extLst>
      <p:ext uri="{BB962C8B-B14F-4D97-AF65-F5344CB8AC3E}">
        <p14:creationId xmlns:p14="http://schemas.microsoft.com/office/powerpoint/2010/main" val="37578699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13.3.7 - </a:t>
            </a:r>
            <a:r>
              <a:rPr sz="1200" lang="fr-FR"/>
              <a:t>Configurez un nouveau interface (suite)</a:t>
            </a:r>
          </a:p>
        </p:txBody>
      </p:sp>
      <p:sp>
        <p:nvSpPr>
          <p:cNvPr id="4" name="Slide Number Placeholder 3"/>
          <p:cNvSpPr>
            <a:spLocks noGrp="1"/>
          </p:cNvSpPr>
          <p:nvPr>
            <p:ph type="sldNum" sz="quarter" idx="5"/>
          </p:nvPr>
        </p:nvSpPr>
        <p:spPr/>
        <p:txBody>
          <a:bodyPr/>
          <a:lstStyle/>
          <a:p>
            <a:pPr rtl="0"/>
            <a:fld id="{5641018C-6CAF-B84E-B92C-ECB119457FBA}" type="slidenum">
              <a:rPr/>
              <a:t>49</a:t>
            </a:fld>
          </a:p>
        </p:txBody>
      </p:sp>
    </p:spTree>
    <p:extLst>
      <p:ext uri="{BB962C8B-B14F-4D97-AF65-F5344CB8AC3E}">
        <p14:creationId xmlns:p14="http://schemas.microsoft.com/office/powerpoint/2010/main" val="11731182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13.3.8 - </a:t>
            </a:r>
            <a:r>
              <a:rPr sz="1200" lang="fr-FR"/>
              <a:t>Vidéo - Configurer DHCP pour un nouveau WLAN</a:t>
            </a:r>
          </a:p>
        </p:txBody>
      </p:sp>
      <p:sp>
        <p:nvSpPr>
          <p:cNvPr id="4" name="Slide Number Placeholder 3"/>
          <p:cNvSpPr>
            <a:spLocks noGrp="1"/>
          </p:cNvSpPr>
          <p:nvPr>
            <p:ph type="sldNum" sz="quarter" idx="5"/>
          </p:nvPr>
        </p:nvSpPr>
        <p:spPr/>
        <p:txBody>
          <a:bodyPr/>
          <a:lstStyle/>
          <a:p>
            <a:pPr rtl="0"/>
            <a:fld id="{5641018C-6CAF-B84E-B92C-ECB119457FBA}" type="slidenum">
              <a:rPr/>
              <a:t>50</a:t>
            </a:fld>
          </a:p>
        </p:txBody>
      </p:sp>
    </p:spTree>
    <p:extLst>
      <p:ext uri="{BB962C8B-B14F-4D97-AF65-F5344CB8AC3E}">
        <p14:creationId xmlns:p14="http://schemas.microsoft.com/office/powerpoint/2010/main" val="34827001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13.3.9 - </a:t>
            </a:r>
            <a:r>
              <a:rPr sz="1200" lang="fr-FR"/>
              <a:t>Configurez une étendue DHCP</a:t>
            </a:r>
          </a:p>
        </p:txBody>
      </p:sp>
      <p:sp>
        <p:nvSpPr>
          <p:cNvPr id="4" name="Slide Number Placeholder 3"/>
          <p:cNvSpPr>
            <a:spLocks noGrp="1"/>
          </p:cNvSpPr>
          <p:nvPr>
            <p:ph type="sldNum" sz="quarter" idx="5"/>
          </p:nvPr>
        </p:nvSpPr>
        <p:spPr/>
        <p:txBody>
          <a:bodyPr/>
          <a:lstStyle/>
          <a:p>
            <a:pPr rtl="0"/>
            <a:fld id="{5641018C-6CAF-B84E-B92C-ECB119457FBA}" type="slidenum">
              <a:rPr/>
              <a:t>51</a:t>
            </a:fld>
          </a:p>
        </p:txBody>
      </p:sp>
    </p:spTree>
    <p:extLst>
      <p:ext uri="{BB962C8B-B14F-4D97-AF65-F5344CB8AC3E}">
        <p14:creationId xmlns:p14="http://schemas.microsoft.com/office/powerpoint/2010/main" val="38168305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false"/>
              <a:pPr algn="r"/>
              <a:t>7</a:t>
            </a:fld>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60855515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13.3.9 - </a:t>
            </a:r>
            <a:r>
              <a:rPr sz="1200" lang="fr-FR"/>
              <a:t>Configurez une étendue DHCP (suite)</a:t>
            </a:r>
          </a:p>
        </p:txBody>
      </p:sp>
      <p:sp>
        <p:nvSpPr>
          <p:cNvPr id="4" name="Slide Number Placeholder 3"/>
          <p:cNvSpPr>
            <a:spLocks noGrp="1"/>
          </p:cNvSpPr>
          <p:nvPr>
            <p:ph type="sldNum" sz="quarter" idx="5"/>
          </p:nvPr>
        </p:nvSpPr>
        <p:spPr/>
        <p:txBody>
          <a:bodyPr/>
          <a:lstStyle/>
          <a:p>
            <a:pPr rtl="0"/>
            <a:fld id="{5641018C-6CAF-B84E-B92C-ECB119457FBA}" type="slidenum">
              <a:rPr/>
              <a:t>52</a:t>
            </a:fld>
          </a:p>
        </p:txBody>
      </p:sp>
    </p:spTree>
    <p:extLst>
      <p:ext uri="{BB962C8B-B14F-4D97-AF65-F5344CB8AC3E}">
        <p14:creationId xmlns:p14="http://schemas.microsoft.com/office/powerpoint/2010/main" val="422028984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13.3.9 - </a:t>
            </a:r>
            <a:r>
              <a:rPr sz="1200" lang="fr-FR"/>
              <a:t>Configurez une étendue DHCP (suite)</a:t>
            </a:r>
          </a:p>
        </p:txBody>
      </p:sp>
      <p:sp>
        <p:nvSpPr>
          <p:cNvPr id="4" name="Slide Number Placeholder 3"/>
          <p:cNvSpPr>
            <a:spLocks noGrp="1"/>
          </p:cNvSpPr>
          <p:nvPr>
            <p:ph type="sldNum" sz="quarter" idx="5"/>
          </p:nvPr>
        </p:nvSpPr>
        <p:spPr/>
        <p:txBody>
          <a:bodyPr/>
          <a:lstStyle/>
          <a:p>
            <a:pPr rtl="0"/>
            <a:fld id="{5641018C-6CAF-B84E-B92C-ECB119457FBA}" type="slidenum">
              <a:rPr/>
              <a:t>53</a:t>
            </a:fld>
          </a:p>
        </p:txBody>
      </p:sp>
    </p:spTree>
    <p:extLst>
      <p:ext uri="{BB962C8B-B14F-4D97-AF65-F5344CB8AC3E}">
        <p14:creationId xmlns:p14="http://schemas.microsoft.com/office/powerpoint/2010/main" val="24592881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13.3.9 - </a:t>
            </a:r>
            <a:r>
              <a:rPr sz="1200" lang="fr-FR"/>
              <a:t>Configurez une étendue DHCP (suite)</a:t>
            </a:r>
          </a:p>
        </p:txBody>
      </p:sp>
      <p:sp>
        <p:nvSpPr>
          <p:cNvPr id="4" name="Slide Number Placeholder 3"/>
          <p:cNvSpPr>
            <a:spLocks noGrp="1"/>
          </p:cNvSpPr>
          <p:nvPr>
            <p:ph type="sldNum" sz="quarter" idx="5"/>
          </p:nvPr>
        </p:nvSpPr>
        <p:spPr/>
        <p:txBody>
          <a:bodyPr/>
          <a:lstStyle/>
          <a:p>
            <a:pPr rtl="0"/>
            <a:fld id="{5641018C-6CAF-B84E-B92C-ECB119457FBA}" type="slidenum">
              <a:rPr/>
              <a:t>54</a:t>
            </a:fld>
          </a:p>
        </p:txBody>
      </p:sp>
    </p:spTree>
    <p:extLst>
      <p:ext uri="{BB962C8B-B14F-4D97-AF65-F5344CB8AC3E}">
        <p14:creationId xmlns:p14="http://schemas.microsoft.com/office/powerpoint/2010/main" val="39860206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13.3.10 - </a:t>
            </a:r>
            <a:r>
              <a:rPr sz="1200" lang="fr-FR"/>
              <a:t>Vidéo - Configurer un WLAN WPA2 Enterprise</a:t>
            </a:r>
          </a:p>
        </p:txBody>
      </p:sp>
      <p:sp>
        <p:nvSpPr>
          <p:cNvPr id="4" name="Slide Number Placeholder 3"/>
          <p:cNvSpPr>
            <a:spLocks noGrp="1"/>
          </p:cNvSpPr>
          <p:nvPr>
            <p:ph type="sldNum" sz="quarter" idx="5"/>
          </p:nvPr>
        </p:nvSpPr>
        <p:spPr/>
        <p:txBody>
          <a:bodyPr/>
          <a:lstStyle/>
          <a:p>
            <a:pPr rtl="0"/>
            <a:fld id="{5641018C-6CAF-B84E-B92C-ECB119457FBA}" type="slidenum">
              <a:rPr/>
              <a:t>55</a:t>
            </a:fld>
          </a:p>
        </p:txBody>
      </p:sp>
    </p:spTree>
    <p:extLst>
      <p:ext uri="{BB962C8B-B14F-4D97-AF65-F5344CB8AC3E}">
        <p14:creationId xmlns:p14="http://schemas.microsoft.com/office/powerpoint/2010/main" val="292491459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13.3.11 - </a:t>
            </a:r>
            <a:r>
              <a:rPr sz="1200" lang="fr-FR"/>
              <a:t>Configurer un WLAN WPA2 Enterprise</a:t>
            </a:r>
          </a:p>
        </p:txBody>
      </p:sp>
      <p:sp>
        <p:nvSpPr>
          <p:cNvPr id="4" name="Slide Number Placeholder 3"/>
          <p:cNvSpPr>
            <a:spLocks noGrp="1"/>
          </p:cNvSpPr>
          <p:nvPr>
            <p:ph type="sldNum" sz="quarter" idx="5"/>
          </p:nvPr>
        </p:nvSpPr>
        <p:spPr/>
        <p:txBody>
          <a:bodyPr/>
          <a:lstStyle/>
          <a:p>
            <a:pPr rtl="0"/>
            <a:fld id="{5641018C-6CAF-B84E-B92C-ECB119457FBA}" type="slidenum">
              <a:rPr/>
              <a:t>56</a:t>
            </a:fld>
          </a:p>
        </p:txBody>
      </p:sp>
    </p:spTree>
    <p:extLst>
      <p:ext uri="{BB962C8B-B14F-4D97-AF65-F5344CB8AC3E}">
        <p14:creationId xmlns:p14="http://schemas.microsoft.com/office/powerpoint/2010/main" val="25489637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13.3.11 - </a:t>
            </a:r>
            <a:r>
              <a:rPr sz="1200" lang="fr-FR"/>
              <a:t>Configurer un WLAN WPA2 Enterprise (suite)</a:t>
            </a:r>
          </a:p>
        </p:txBody>
      </p:sp>
      <p:sp>
        <p:nvSpPr>
          <p:cNvPr id="4" name="Slide Number Placeholder 3"/>
          <p:cNvSpPr>
            <a:spLocks noGrp="1"/>
          </p:cNvSpPr>
          <p:nvPr>
            <p:ph type="sldNum" sz="quarter" idx="5"/>
          </p:nvPr>
        </p:nvSpPr>
        <p:spPr/>
        <p:txBody>
          <a:bodyPr/>
          <a:lstStyle/>
          <a:p>
            <a:pPr rtl="0"/>
            <a:fld id="{5641018C-6CAF-B84E-B92C-ECB119457FBA}" type="slidenum">
              <a:rPr/>
              <a:t>57</a:t>
            </a:fld>
          </a:p>
        </p:txBody>
      </p:sp>
    </p:spTree>
    <p:extLst>
      <p:ext uri="{BB962C8B-B14F-4D97-AF65-F5344CB8AC3E}">
        <p14:creationId xmlns:p14="http://schemas.microsoft.com/office/powerpoint/2010/main" val="143128656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13.3.11 - </a:t>
            </a:r>
            <a:r>
              <a:rPr sz="1200" lang="fr-FR"/>
              <a:t>Configurer un WLAN WPA2 Enterprise (suite)</a:t>
            </a:r>
          </a:p>
        </p:txBody>
      </p:sp>
      <p:sp>
        <p:nvSpPr>
          <p:cNvPr id="4" name="Slide Number Placeholder 3"/>
          <p:cNvSpPr>
            <a:spLocks noGrp="1"/>
          </p:cNvSpPr>
          <p:nvPr>
            <p:ph type="sldNum" sz="quarter" idx="5"/>
          </p:nvPr>
        </p:nvSpPr>
        <p:spPr/>
        <p:txBody>
          <a:bodyPr/>
          <a:lstStyle/>
          <a:p>
            <a:pPr rtl="0"/>
            <a:fld id="{5641018C-6CAF-B84E-B92C-ECB119457FBA}" type="slidenum">
              <a:rPr/>
              <a:t>58</a:t>
            </a:fld>
          </a:p>
        </p:txBody>
      </p:sp>
    </p:spTree>
    <p:extLst>
      <p:ext uri="{BB962C8B-B14F-4D97-AF65-F5344CB8AC3E}">
        <p14:creationId xmlns:p14="http://schemas.microsoft.com/office/powerpoint/2010/main" val="33939495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13.3.11 - </a:t>
            </a:r>
            <a:r>
              <a:rPr sz="1200" lang="fr-FR"/>
              <a:t>Configurer un WLAN WPA2 Enterprise (suite)</a:t>
            </a:r>
          </a:p>
        </p:txBody>
      </p:sp>
      <p:sp>
        <p:nvSpPr>
          <p:cNvPr id="4" name="Slide Number Placeholder 3"/>
          <p:cNvSpPr>
            <a:spLocks noGrp="1"/>
          </p:cNvSpPr>
          <p:nvPr>
            <p:ph type="sldNum" sz="quarter" idx="5"/>
          </p:nvPr>
        </p:nvSpPr>
        <p:spPr/>
        <p:txBody>
          <a:bodyPr/>
          <a:lstStyle/>
          <a:p>
            <a:pPr rtl="0"/>
            <a:fld id="{5641018C-6CAF-B84E-B92C-ECB119457FBA}" type="slidenum">
              <a:rPr/>
              <a:t>59</a:t>
            </a:fld>
          </a:p>
        </p:txBody>
      </p:sp>
    </p:spTree>
    <p:extLst>
      <p:ext uri="{BB962C8B-B14F-4D97-AF65-F5344CB8AC3E}">
        <p14:creationId xmlns:p14="http://schemas.microsoft.com/office/powerpoint/2010/main" val="40808321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13.3 – Configurer un WLAN WPA2 Enterprise sur le WLC</a:t>
            </a:r>
          </a:p>
          <a:p>
            <a:pPr rtl="0"/>
            <a:r>
              <a:rPr lang="fr-FR"/>
              <a:t>13.3.12 - </a:t>
            </a:r>
            <a:r>
              <a:rPr sz="1200" lang="fr-FR"/>
              <a:t>Packet Tracer- Configurez un réseau sans fil WPA2 Entreprise sur le WLC</a:t>
            </a:r>
          </a:p>
        </p:txBody>
      </p:sp>
      <p:sp>
        <p:nvSpPr>
          <p:cNvPr id="4" name="Slide Number Placeholder 3"/>
          <p:cNvSpPr>
            <a:spLocks noGrp="1"/>
          </p:cNvSpPr>
          <p:nvPr>
            <p:ph type="sldNum" sz="quarter" idx="5"/>
          </p:nvPr>
        </p:nvSpPr>
        <p:spPr/>
        <p:txBody>
          <a:bodyPr/>
          <a:lstStyle/>
          <a:p>
            <a:pPr rtl="0"/>
            <a:fld id="{5641018C-6CAF-B84E-B92C-ECB119457FBA}" type="slidenum">
              <a:rPr/>
              <a:t>60</a:t>
            </a:fld>
          </a:p>
        </p:txBody>
      </p:sp>
    </p:spTree>
    <p:extLst>
      <p:ext uri="{BB962C8B-B14F-4D97-AF65-F5344CB8AC3E}">
        <p14:creationId xmlns:p14="http://schemas.microsoft.com/office/powerpoint/2010/main" val="26665040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13.4 – Dépannage des problèmes de réseaux WLAN</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61</a:t>
            </a:fld>
          </a:p>
        </p:txBody>
      </p:sp>
    </p:spTree>
    <p:extLst>
      <p:ext uri="{BB962C8B-B14F-4D97-AF65-F5344CB8AC3E}">
        <p14:creationId xmlns:p14="http://schemas.microsoft.com/office/powerpoint/2010/main" val="26683847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false"/>
              <a:pPr algn="r"/>
              <a:t>8</a:t>
            </a:fld>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15460024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13.4 – Dépannage des problèmes de réseaux WLAN</a:t>
            </a:r>
          </a:p>
          <a:p>
            <a:pPr rtl="0"/>
            <a:r>
              <a:rPr lang="fr-FR"/>
              <a:t>13.4.1 - Approches de Dépannage</a:t>
            </a:r>
          </a:p>
        </p:txBody>
      </p:sp>
      <p:sp>
        <p:nvSpPr>
          <p:cNvPr id="4" name="Slide Number Placeholder 3"/>
          <p:cNvSpPr>
            <a:spLocks noGrp="1"/>
          </p:cNvSpPr>
          <p:nvPr>
            <p:ph type="sldNum" sz="quarter" idx="5"/>
          </p:nvPr>
        </p:nvSpPr>
        <p:spPr/>
        <p:txBody>
          <a:bodyPr/>
          <a:lstStyle/>
          <a:p>
            <a:pPr rtl="0"/>
            <a:fld id="{5641018C-6CAF-B84E-B92C-ECB119457FBA}" type="slidenum">
              <a:rPr/>
              <a:t>62</a:t>
            </a:fld>
          </a:p>
        </p:txBody>
      </p:sp>
    </p:spTree>
    <p:extLst>
      <p:ext uri="{BB962C8B-B14F-4D97-AF65-F5344CB8AC3E}">
        <p14:creationId xmlns:p14="http://schemas.microsoft.com/office/powerpoint/2010/main" val="346335089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13.4 – Dépannage des problèmes de réseaux WLAN</a:t>
            </a:r>
          </a:p>
          <a:p>
            <a:pPr rtl="0"/>
            <a:r>
              <a:rPr lang="fr-FR"/>
              <a:t>13.4.1 - Approches de dépannage (suite)</a:t>
            </a:r>
          </a:p>
        </p:txBody>
      </p:sp>
      <p:sp>
        <p:nvSpPr>
          <p:cNvPr id="4" name="Slide Number Placeholder 3"/>
          <p:cNvSpPr>
            <a:spLocks noGrp="1"/>
          </p:cNvSpPr>
          <p:nvPr>
            <p:ph type="sldNum" sz="quarter" idx="5"/>
          </p:nvPr>
        </p:nvSpPr>
        <p:spPr/>
        <p:txBody>
          <a:bodyPr/>
          <a:lstStyle/>
          <a:p>
            <a:pPr rtl="0"/>
            <a:fld id="{5641018C-6CAF-B84E-B92C-ECB119457FBA}" type="slidenum">
              <a:rPr/>
              <a:t>63</a:t>
            </a:fld>
          </a:p>
        </p:txBody>
      </p:sp>
    </p:spTree>
    <p:extLst>
      <p:ext uri="{BB962C8B-B14F-4D97-AF65-F5344CB8AC3E}">
        <p14:creationId xmlns:p14="http://schemas.microsoft.com/office/powerpoint/2010/main" val="367675955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13.4 – Dépannage des problèmes de réseaux WLAN</a:t>
            </a:r>
          </a:p>
          <a:p>
            <a:pPr rtl="0"/>
            <a:r>
              <a:rPr lang="fr-FR"/>
              <a:t>13.4.2 – </a:t>
            </a:r>
            <a:r>
              <a:rPr sz="1200" lang="fr-FR"/>
              <a:t>Le client sans fil ne se connecte pas</a:t>
            </a:r>
          </a:p>
        </p:txBody>
      </p:sp>
      <p:sp>
        <p:nvSpPr>
          <p:cNvPr id="4" name="Slide Number Placeholder 3"/>
          <p:cNvSpPr>
            <a:spLocks noGrp="1"/>
          </p:cNvSpPr>
          <p:nvPr>
            <p:ph type="sldNum" sz="quarter" idx="5"/>
          </p:nvPr>
        </p:nvSpPr>
        <p:spPr/>
        <p:txBody>
          <a:bodyPr/>
          <a:lstStyle/>
          <a:p>
            <a:pPr rtl="0"/>
            <a:fld id="{5641018C-6CAF-B84E-B92C-ECB119457FBA}" type="slidenum">
              <a:rPr/>
              <a:t>64</a:t>
            </a:fld>
          </a:p>
        </p:txBody>
      </p:sp>
    </p:spTree>
    <p:extLst>
      <p:ext uri="{BB962C8B-B14F-4D97-AF65-F5344CB8AC3E}">
        <p14:creationId xmlns:p14="http://schemas.microsoft.com/office/powerpoint/2010/main" val="128784984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13.4 – Dépannage des problèmes de réseaux WLAN</a:t>
            </a:r>
          </a:p>
          <a:p>
            <a:pPr rtl="0"/>
            <a:r>
              <a:rPr lang="fr-FR"/>
              <a:t>13.4.2 – </a:t>
            </a:r>
            <a:r>
              <a:rPr sz="1200" lang="fr-FR"/>
              <a:t>Le Client Sans Fil Ne Se Connecte Pas (suite)</a:t>
            </a:r>
          </a:p>
        </p:txBody>
      </p:sp>
      <p:sp>
        <p:nvSpPr>
          <p:cNvPr id="4" name="Slide Number Placeholder 3"/>
          <p:cNvSpPr>
            <a:spLocks noGrp="1"/>
          </p:cNvSpPr>
          <p:nvPr>
            <p:ph type="sldNum" sz="quarter" idx="5"/>
          </p:nvPr>
        </p:nvSpPr>
        <p:spPr/>
        <p:txBody>
          <a:bodyPr/>
          <a:lstStyle/>
          <a:p>
            <a:pPr rtl="0"/>
            <a:fld id="{5641018C-6CAF-B84E-B92C-ECB119457FBA}" type="slidenum">
              <a:rPr/>
              <a:t>65</a:t>
            </a:fld>
          </a:p>
        </p:txBody>
      </p:sp>
    </p:spTree>
    <p:extLst>
      <p:ext uri="{BB962C8B-B14F-4D97-AF65-F5344CB8AC3E}">
        <p14:creationId xmlns:p14="http://schemas.microsoft.com/office/powerpoint/2010/main" val="385618937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13.4 – Dépannage des problèmes de réseaux WLAN</a:t>
            </a:r>
          </a:p>
          <a:p>
            <a:pPr rtl="0"/>
            <a:r>
              <a:rPr lang="fr-FR"/>
              <a:t>13.4.3 – </a:t>
            </a:r>
            <a:r>
              <a:rPr sz="1200" lang="fr-FR"/>
              <a:t>Dépannage lorsque le réseau est lent</a:t>
            </a:r>
          </a:p>
        </p:txBody>
      </p:sp>
      <p:sp>
        <p:nvSpPr>
          <p:cNvPr id="4" name="Slide Number Placeholder 3"/>
          <p:cNvSpPr>
            <a:spLocks noGrp="1"/>
          </p:cNvSpPr>
          <p:nvPr>
            <p:ph type="sldNum" sz="quarter" idx="5"/>
          </p:nvPr>
        </p:nvSpPr>
        <p:spPr/>
        <p:txBody>
          <a:bodyPr/>
          <a:lstStyle/>
          <a:p>
            <a:pPr rtl="0"/>
            <a:fld id="{5641018C-6CAF-B84E-B92C-ECB119457FBA}" type="slidenum">
              <a:rPr/>
              <a:t>66</a:t>
            </a:fld>
          </a:p>
        </p:txBody>
      </p:sp>
    </p:spTree>
    <p:extLst>
      <p:ext uri="{BB962C8B-B14F-4D97-AF65-F5344CB8AC3E}">
        <p14:creationId xmlns:p14="http://schemas.microsoft.com/office/powerpoint/2010/main" val="229395338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13.4 – Dépannage des problèmes de réseaux WLAN</a:t>
            </a:r>
          </a:p>
          <a:p>
            <a:pPr rtl="0"/>
            <a:r>
              <a:rPr lang="fr-FR"/>
              <a:t>13.4.3 – </a:t>
            </a:r>
            <a:r>
              <a:rPr sz="1200" lang="fr-FR"/>
              <a:t>Dépannage lorsque le réseau est lent (suite)</a:t>
            </a:r>
          </a:p>
        </p:txBody>
      </p:sp>
      <p:sp>
        <p:nvSpPr>
          <p:cNvPr id="4" name="Slide Number Placeholder 3"/>
          <p:cNvSpPr>
            <a:spLocks noGrp="1"/>
          </p:cNvSpPr>
          <p:nvPr>
            <p:ph type="sldNum" sz="quarter" idx="5"/>
          </p:nvPr>
        </p:nvSpPr>
        <p:spPr/>
        <p:txBody>
          <a:bodyPr/>
          <a:lstStyle/>
          <a:p>
            <a:pPr rtl="0"/>
            <a:fld id="{5641018C-6CAF-B84E-B92C-ECB119457FBA}" type="slidenum">
              <a:rPr/>
              <a:t>67</a:t>
            </a:fld>
          </a:p>
        </p:txBody>
      </p:sp>
    </p:spTree>
    <p:extLst>
      <p:ext uri="{BB962C8B-B14F-4D97-AF65-F5344CB8AC3E}">
        <p14:creationId xmlns:p14="http://schemas.microsoft.com/office/powerpoint/2010/main" val="171914385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13.4 – Dépannage des problèmes de réseaux WLAN</a:t>
            </a:r>
          </a:p>
          <a:p>
            <a:pPr rtl="0"/>
            <a:r>
              <a:rPr lang="fr-FR"/>
              <a:t>13.4.4 - </a:t>
            </a:r>
            <a:r>
              <a:rPr sz="1200" lang="fr-FR"/>
              <a:t>Mise à jour du firmware</a:t>
            </a:r>
          </a:p>
        </p:txBody>
      </p:sp>
      <p:sp>
        <p:nvSpPr>
          <p:cNvPr id="4" name="Slide Number Placeholder 3"/>
          <p:cNvSpPr>
            <a:spLocks noGrp="1"/>
          </p:cNvSpPr>
          <p:nvPr>
            <p:ph type="sldNum" sz="quarter" idx="5"/>
          </p:nvPr>
        </p:nvSpPr>
        <p:spPr/>
        <p:txBody>
          <a:bodyPr/>
          <a:lstStyle/>
          <a:p>
            <a:pPr rtl="0"/>
            <a:fld id="{5641018C-6CAF-B84E-B92C-ECB119457FBA}" type="slidenum">
              <a:rPr/>
              <a:t>68</a:t>
            </a:fld>
          </a:p>
        </p:txBody>
      </p:sp>
    </p:spTree>
    <p:extLst>
      <p:ext uri="{BB962C8B-B14F-4D97-AF65-F5344CB8AC3E}">
        <p14:creationId xmlns:p14="http://schemas.microsoft.com/office/powerpoint/2010/main" val="368720748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13.4 – Dépannage des problèmes de réseaux WLAN</a:t>
            </a:r>
          </a:p>
          <a:p>
            <a:pPr rtl="0"/>
            <a:r>
              <a:rPr lang="fr-FR"/>
              <a:t>13.4.5 - </a:t>
            </a:r>
            <a:r>
              <a:rPr sz="1200" lang="fr-FR"/>
              <a:t>Packet Tracer – Dépannage des problèmes de réseaux WLAN</a:t>
            </a:r>
          </a:p>
        </p:txBody>
      </p:sp>
      <p:sp>
        <p:nvSpPr>
          <p:cNvPr id="4" name="Slide Number Placeholder 3"/>
          <p:cNvSpPr>
            <a:spLocks noGrp="1"/>
          </p:cNvSpPr>
          <p:nvPr>
            <p:ph type="sldNum" sz="quarter" idx="5"/>
          </p:nvPr>
        </p:nvSpPr>
        <p:spPr/>
        <p:txBody>
          <a:bodyPr/>
          <a:lstStyle/>
          <a:p>
            <a:pPr rtl="0"/>
            <a:fld id="{5641018C-6CAF-B84E-B92C-ECB119457FBA}" type="slidenum">
              <a:rPr/>
              <a:t>69</a:t>
            </a:fld>
          </a:p>
        </p:txBody>
      </p:sp>
    </p:spTree>
    <p:extLst>
      <p:ext uri="{BB962C8B-B14F-4D97-AF65-F5344CB8AC3E}">
        <p14:creationId xmlns:p14="http://schemas.microsoft.com/office/powerpoint/2010/main" val="256632637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13.5 – Module pratique et résume</a:t>
            </a:r>
          </a:p>
          <a:p>
            <a:pPr>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70</a:t>
            </a:fld>
          </a:p>
        </p:txBody>
      </p:sp>
    </p:spTree>
    <p:extLst>
      <p:ext uri="{BB962C8B-B14F-4D97-AF65-F5344CB8AC3E}">
        <p14:creationId xmlns:p14="http://schemas.microsoft.com/office/powerpoint/2010/main" val="221714368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13 – Configuration WLAN</a:t>
            </a:r>
          </a:p>
          <a:p>
            <a:pPr rtl="0"/>
            <a:r>
              <a:rPr lang="fr-FR"/>
              <a:t>13.5 – Module pratique et résume</a:t>
            </a:r>
          </a:p>
          <a:p>
            <a:pPr rtl="0"/>
            <a:r>
              <a:rPr lang="fr-FR"/>
              <a:t>13.5.1 - </a:t>
            </a:r>
            <a:r>
              <a:rPr sz="1200" lang="fr-FR"/>
              <a:t>Packet Tracer - Configuration WLAN</a:t>
            </a:r>
          </a:p>
        </p:txBody>
      </p:sp>
      <p:sp>
        <p:nvSpPr>
          <p:cNvPr id="4" name="Slide Number Placeholder 3"/>
          <p:cNvSpPr>
            <a:spLocks noGrp="1"/>
          </p:cNvSpPr>
          <p:nvPr>
            <p:ph type="sldNum" sz="quarter" idx="5"/>
          </p:nvPr>
        </p:nvSpPr>
        <p:spPr/>
        <p:txBody>
          <a:bodyPr/>
          <a:lstStyle/>
          <a:p>
            <a:pPr rtl="0"/>
            <a:fld id="{5641018C-6CAF-B84E-B92C-ECB119457FBA}" type="slidenum">
              <a:rPr/>
              <a:t>71</a:t>
            </a:fld>
          </a:p>
        </p:txBody>
      </p:sp>
    </p:spTree>
    <p:extLst>
      <p:ext uri="{BB962C8B-B14F-4D97-AF65-F5344CB8AC3E}">
        <p14:creationId xmlns:p14="http://schemas.microsoft.com/office/powerpoint/2010/main" val="12601964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false"/>
              <a:pPr algn="r"/>
              <a:t>9</a:t>
            </a:fld>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91492928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72</a:t>
            </a:fld>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13 – Configuration WLAN</a:t>
            </a:r>
          </a:p>
          <a:p>
            <a:pPr rtl="0"/>
            <a:r>
              <a:rPr lang="fr-FR"/>
              <a:t>13.5 – Module pratique et résume</a:t>
            </a:r>
          </a:p>
          <a:p>
            <a:pPr rtl="0"/>
            <a:r>
              <a:rPr lang="fr-FR"/>
              <a:t>13.5.2 – Qu'est-ce que j'ai appris dans ce module?</a:t>
            </a:r>
          </a:p>
        </p:txBody>
      </p:sp>
    </p:spTree>
    <p:extLst>
      <p:ext uri="{BB962C8B-B14F-4D97-AF65-F5344CB8AC3E}">
        <p14:creationId xmlns:p14="http://schemas.microsoft.com/office/powerpoint/2010/main" val="252791575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73</a:t>
            </a:fld>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13 – Configuration WLAN</a:t>
            </a:r>
          </a:p>
          <a:p>
            <a:pPr rtl="0"/>
            <a:r>
              <a:rPr lang="fr-FR"/>
              <a:t>13.5 – Module pratique et résume</a:t>
            </a:r>
          </a:p>
          <a:p>
            <a:pPr rtl="0"/>
            <a:r>
              <a:rPr lang="fr-FR"/>
              <a:t>13.5.2 – Qu'est-ce que j'ai appris dans ce module? (Cont.)</a:t>
            </a:r>
          </a:p>
          <a:p>
            <a:pPr rtl="0"/>
            <a:r>
              <a:rPr lang="fr-FR"/>
              <a:t>13.5.3 - Module Questionnaire - Configuration WLAN</a:t>
            </a:r>
          </a:p>
        </p:txBody>
      </p:sp>
    </p:spTree>
    <p:extLst>
      <p:ext uri="{BB962C8B-B14F-4D97-AF65-F5344CB8AC3E}">
        <p14:creationId xmlns:p14="http://schemas.microsoft.com/office/powerpoint/2010/main" val="106163350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6C92755B-29FD-8743-9094-C0E3A734D22E}" type="slidenum">
              <a:rPr sz="800">
                <a:solidFill>
                  <a:prstClr val="black"/>
                </a:solidFill>
              </a:rPr>
              <a:pPr/>
              <a:t>74</a:t>
            </a:fld>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24674291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75</a:t>
            </a:fld>
          </a:p>
        </p:txBody>
      </p:sp>
    </p:spTree>
    <p:extLst>
      <p:ext uri="{BB962C8B-B14F-4D97-AF65-F5344CB8AC3E}">
        <p14:creationId xmlns:p14="http://schemas.microsoft.com/office/powerpoint/2010/main" val="15913942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b="false" lang="fr-FR"/>
              <a:t>Programme de L’Académie Réseau de Cisco (Cisco Networking Academy Program)</a:t>
            </a:r>
          </a:p>
          <a:p>
            <a:pPr rtl="0">
              <a:spcBef>
                <a:spcPts val="0"/>
              </a:spcBef>
            </a:pPr>
            <a:r>
              <a:rPr lang="fr-FR">
                <a:solidFill>
                  <a:schemeClr val="accent5">
                    <a:lumMod val="40000"/>
                    <a:lumOff val="60000"/>
                  </a:schemeClr>
                </a:solidFill>
              </a:rPr>
              <a:t>Notions de base sur la commutation, le routage et le sans fil v7.0 (SRWE)</a:t>
            </a:r>
          </a:p>
          <a:p>
            <a:pPr rtl="0">
              <a:buFontTx/>
              <a:buNone/>
            </a:pPr>
            <a:r>
              <a:rPr b="false" lang="fr-FR"/>
              <a:t>Module 13: Configuration WLAN</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10</a:t>
            </a:fld>
          </a:p>
        </p:txBody>
      </p:sp>
    </p:spTree>
    <p:extLst>
      <p:ext uri="{BB962C8B-B14F-4D97-AF65-F5344CB8AC3E}">
        <p14:creationId xmlns:p14="http://schemas.microsoft.com/office/powerpoint/2010/main" val="508118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false">
                <a:solidFill>
                  <a:prstClr val="black"/>
                </a:solidFill>
              </a:rPr>
              <a:pPr algn="r"/>
              <a:t>11</a:t>
            </a:fld>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a:t>13.0 – Introduction</a:t>
            </a:r>
          </a:p>
          <a:p>
            <a:pPr rtl="0">
              <a:buFontTx/>
              <a:buNone/>
            </a:pPr>
            <a:r>
              <a:rPr lang="fr-FR"/>
              <a:t>13.0.2- Que vais-je apprendre à faire dans ce module.</a:t>
            </a:r>
          </a:p>
        </p:txBody>
      </p:sp>
    </p:spTree>
    <p:extLst>
      <p:ext uri="{BB962C8B-B14F-4D97-AF65-F5344CB8AC3E}">
        <p14:creationId xmlns:p14="http://schemas.microsoft.com/office/powerpoint/2010/main" val="1734445697"/>
      </p:ext>
    </p:extLst>
  </p:cSld>
  <p:clrMapOvr>
    <a:masterClrMapping/>
  </p:clrMapOvr>
</p:notes>
</file>

<file path=ppt/slideLayouts/_rels/slideLayout1.xml.rels><?xml version="1.0" encoding="utf-8"?>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rtl="0">
              <a:spcBef>
                <a:spcPts val="0"/>
              </a:spcBef>
              <a:spcAft>
                <a:spcPts val="0"/>
              </a:spcAft>
              <a:defRPr/>
            </a:pPr>
            <a:fld id="{6A1E46DC-7EF6-4EA2-B285-14272867D133}" type="slidenum">
              <a:rPr sz="600">
                <a:solidFill>
                  <a:schemeClr val="accent5">
                    <a:lumMod val="50000"/>
                  </a:schemeClr>
                </a:solidFill>
                <a:latin typeface="+mn-lt"/>
                <a:ea typeface="+mn-ea"/>
                <a:cs typeface="CiscoSans Thin"/>
              </a:rPr>
              <a:pPr algn="r" defTabSz="610744" fontAlgn="auto">
                <a:spcBef>
                  <a:spcPts val="0"/>
                </a:spcBef>
                <a:spcAft>
                  <a:spcPts val="0"/>
                </a:spcAft>
                <a:defRPr/>
              </a:pPr>
              <a:t>‹#›</a:t>
            </a:fld>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rtl="0">
              <a:spcBef>
                <a:spcPts val="0"/>
              </a:spcBef>
              <a:spcAft>
                <a:spcPts val="0"/>
              </a:spcAft>
              <a:defRPr/>
            </a:pPr>
            <a:r>
              <a:rPr sz="600" lang="fr-FR">
                <a:solidFill>
                  <a:schemeClr val="accent5">
                    <a:lumMod val="50000"/>
                  </a:schemeClr>
                </a:solidFill>
                <a:latin typeface="+mn-lt"/>
                <a:ea typeface="+mn-ea"/>
                <a:cs typeface="CiscoSans Thin"/>
              </a:rPr>
              <a:t>© 2016 Cisco et/ou ses filiales. Tous droits réservés.   Informations confidentielles</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rtl="0">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rtl="0">
              <a:spcBef>
                <a:spcPts val="0"/>
              </a:spcBef>
              <a:spcAft>
                <a:spcPts val="0"/>
              </a:spcAft>
              <a:defRPr/>
            </a:pPr>
            <a:r>
              <a:rPr sz="600" lang="fr-FR">
                <a:solidFill>
                  <a:schemeClr val="accent3">
                    <a:lumMod val="85000"/>
                  </a:schemeClr>
                </a:solidFill>
                <a:latin typeface="+mn-lt"/>
                <a:ea typeface="+mn-ea"/>
                <a:cs typeface="CiscoSans Thin"/>
              </a:rPr>
              <a:t>© 2016 Cisco et/ou ses filiales. Tous droits réservés.   Informations confidentielles</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1.xml.rels><?xml version="1.0" encoding="utf-8"?>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12.xml.rels><?xml version="1.0" encoding="utf-8"?>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3.xml.rels><?xml version="1.0" encoding="utf-8"?>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15.xml.rels><?xml version="1.0" encoding="utf-8"?>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25.xml.rels><?xml version="1.0" encoding="utf-8"?>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7.xml.rels><?xml version="1.0" encoding="utf-8"?>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8.xml.rels><?xml version="1.0" encoding="utf-8"?>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9.xml.rels><?xml version="1.0" encoding="utf-8"?>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xml.rels><?xml version="1.0" encoding="utf-8"?>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1.xml.rels><?xml version="1.0" encoding="utf-8"?>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2.xml.rels><?xml version="1.0" encoding="utf-8"?>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33.xml.rels><?xml version="1.0" encoding="utf-8"?>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34.xml.rels><?xml version="1.0" encoding="utf-8"?>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35.xml.rels><?xml version="1.0" encoding="utf-8"?>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6.xml.rels><?xml version="1.0" encoding="utf-8"?>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7.xml.rels><?xml version="1.0" encoding="utf-8"?>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38.xml.rels><?xml version="1.0" encoding="utf-8"?>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9.xml.rels><?xml version="1.0" encoding="utf-8"?>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4.xml.rels><?xml version="1.0" encoding="utf-8"?>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40.xml.rels><?xml version="1.0" encoding="utf-8"?>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41.xml.rels><?xml version="1.0" encoding="utf-8"?>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9.xm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42.xml.rels><?xml version="1.0" encoding="utf-8"?>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3.xml.rels><?xml version="1.0" encoding="utf-8"?>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4.xml.rels><?xml version="1.0" encoding="utf-8"?>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45.xml.rels><?xml version="1.0" encoding="utf-8"?>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6.xml.rels><?xml version="1.0" encoding="utf-8"?>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4.xm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47.xml.rels><?xml version="1.0" encoding="utf-8"?>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8.xml.rels><?xml version="1.0" encoding="utf-8"?>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6.xml"/><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49.xml.rels><?xml version="1.0" encoding="utf-8"?>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5.xml.rels><?xml version="1.0" encoding="utf-8"?>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50.xml.rels><?xml version="1.0" encoding="utf-8"?>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1.xml.rels><?xml version="1.0" encoding="utf-8"?>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2.xml.rels><?xml version="1.0" encoding="utf-8"?>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0.xml"/><Relationship Id="rId1" Type="http://schemas.openxmlformats.org/officeDocument/2006/relationships/slideLayout" Target="../slideLayouts/slideLayout5.xml"/><Relationship Id="rId4" Type="http://schemas.openxmlformats.org/officeDocument/2006/relationships/image" Target="../media/image35.png"/></Relationships>
</file>

<file path=ppt/slides/_rels/slide53.xml.rels><?xml version="1.0" encoding="utf-8"?>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1.xml"/><Relationship Id="rId1" Type="http://schemas.openxmlformats.org/officeDocument/2006/relationships/slideLayout" Target="../slideLayouts/slideLayout5.xml"/><Relationship Id="rId4" Type="http://schemas.openxmlformats.org/officeDocument/2006/relationships/image" Target="../media/image37.png"/></Relationships>
</file>

<file path=ppt/slides/_rels/slide54.xml.rels><?xml version="1.0" encoding="utf-8"?>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5.xml.rels><?xml version="1.0" encoding="utf-8"?>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6.xml.rels><?xml version="1.0" encoding="utf-8"?>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7.xml.rels><?xml version="1.0" encoding="utf-8"?>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5.xml"/><Relationship Id="rId1" Type="http://schemas.openxmlformats.org/officeDocument/2006/relationships/slideLayout" Target="../slideLayouts/slideLayout5.xml"/><Relationship Id="rId4" Type="http://schemas.openxmlformats.org/officeDocument/2006/relationships/image" Target="../media/image40.png"/></Relationships>
</file>

<file path=ppt/slides/_rels/slide58.xml.rels><?xml version="1.0" encoding="utf-8"?>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6.xml"/><Relationship Id="rId1" Type="http://schemas.openxmlformats.org/officeDocument/2006/relationships/slideLayout" Target="../slideLayouts/slideLayout5.xml"/><Relationship Id="rId4" Type="http://schemas.openxmlformats.org/officeDocument/2006/relationships/image" Target="../media/image42.png"/></Relationships>
</file>

<file path=ppt/slides/_rels/slide59.xml.rels><?xml version="1.0" encoding="utf-8"?>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7.xml"/><Relationship Id="rId1" Type="http://schemas.openxmlformats.org/officeDocument/2006/relationships/slideLayout" Target="../slideLayouts/slideLayout5.xml"/><Relationship Id="rId4" Type="http://schemas.openxmlformats.org/officeDocument/2006/relationships/image" Target="../media/image44.png"/></Relationships>
</file>

<file path=ppt/slides/_rels/slide6.xml.rels><?xml version="1.0" encoding="utf-8"?>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60.xml.rels><?xml version="1.0" encoding="utf-8"?>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61.xml.rels><?xml version="1.0" encoding="utf-8"?>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62.xml.rels><?xml version="1.0" encoding="utf-8"?>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3.xml.rels><?xml version="1.0" encoding="utf-8"?>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4.xml.rels><?xml version="1.0" encoding="utf-8"?>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5.xml.rels><?xml version="1.0" encoding="utf-8"?>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6.xml.rels><?xml version="1.0" encoding="utf-8"?>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7.xml.rels><?xml version="1.0" encoding="utf-8"?>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8.xml.rels><?xml version="1.0" encoding="utf-8"?>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9.xml.rels><?xml version="1.0" encoding="utf-8"?>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7.xml.rels><?xml version="1.0" encoding="utf-8"?>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70.xml.rels><?xml version="1.0" encoding="utf-8"?>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71.xml.rels><?xml version="1.0" encoding="utf-8"?>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2.xml.rels><?xml version="1.0" encoding="utf-8"?>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3.xml"/><Relationship Id="rId1" Type="http://schemas.openxmlformats.org/officeDocument/2006/relationships/tags" Target="../tags/tag18.xml"/></Relationships>
</file>

<file path=ppt/slides/_rels/slide73.xml.rels><?xml version="1.0" encoding="utf-8"?>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3.xml"/><Relationship Id="rId1" Type="http://schemas.openxmlformats.org/officeDocument/2006/relationships/tags" Target="../tags/tag19.xml"/></Relationships>
</file>

<file path=ppt/slides/_rels/slide74.xml.rels><?xml version="1.0" encoding="utf-8"?>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3.xml"/><Relationship Id="rId1" Type="http://schemas.openxmlformats.org/officeDocument/2006/relationships/tags" Target="../tags/tag20.xml"/></Relationships>
</file>

<file path=ppt/slides/_rels/slide75.xml.rels><?xml version="1.0" encoding="utf-8"?>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0.xml"/><Relationship Id="rId1" Type="http://schemas.openxmlformats.org/officeDocument/2006/relationships/tags" Target="../tags/tag21.xml"/></Relationships>
</file>

<file path=ppt/slides/_rels/slide8.xml.rels><?xml version="1.0" encoding="utf-8"?>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9.xml.rels><?xml version="1.0" encoding="utf-8"?>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pPr rtl="0"/>
            <a:r>
              <a:rPr lang="fr-FR">
                <a:solidFill>
                  <a:schemeClr val="accent5">
                    <a:lumMod val="40000"/>
                    <a:lumOff val="60000"/>
                  </a:schemeClr>
                </a:solidFill>
              </a:rPr>
              <a:t>Module 13: Configuration WLAN</a:t>
            </a:r>
          </a:p>
        </p:txBody>
      </p:sp>
      <p:sp>
        <p:nvSpPr>
          <p:cNvPr id="5" name="Text Placeholder 4"/>
          <p:cNvSpPr>
            <a:spLocks noGrp="1"/>
          </p:cNvSpPr>
          <p:nvPr>
            <p:ph type="body" sz="quarter" idx="13"/>
          </p:nvPr>
        </p:nvSpPr>
        <p:spPr>
          <a:xfrm>
            <a:off x="469497" y="3127609"/>
            <a:ext cx="5925246" cy="299001"/>
          </a:xfrm>
        </p:spPr>
        <p:txBody>
          <a:bodyPr/>
          <a:lstStyle/>
          <a:p>
            <a:pPr rtl="0"/>
            <a:r>
              <a:rPr lang="fr-FR">
                <a:solidFill>
                  <a:schemeClr val="bg2">
                    <a:lumMod val="40000"/>
                    <a:lumOff val="60000"/>
                  </a:schemeClr>
                </a:solidFill>
              </a:rPr>
              <a:t>Contenu pédagogique de l'instructeur</a:t>
            </a:r>
          </a:p>
        </p:txBody>
      </p:sp>
      <p:sp>
        <p:nvSpPr>
          <p:cNvPr id="7" name="Subtitle 6"/>
          <p:cNvSpPr>
            <a:spLocks noGrp="1"/>
          </p:cNvSpPr>
          <p:nvPr>
            <p:ph type="subTitle" idx="1"/>
          </p:nvPr>
        </p:nvSpPr>
        <p:spPr>
          <a:xfrm>
            <a:off x="469496" y="3809526"/>
            <a:ext cx="3545913" cy="902174"/>
          </a:xfrm>
        </p:spPr>
        <p:txBody>
          <a:bodyPr/>
          <a:lstStyle/>
          <a:p>
            <a:pPr rtl="0">
              <a:spcBef>
                <a:spcPts val="0"/>
              </a:spcBef>
            </a:pPr>
            <a:r>
              <a:rPr lang="fr-FR">
                <a:solidFill>
                  <a:schemeClr val="accent5">
                    <a:lumMod val="40000"/>
                    <a:lumOff val="60000"/>
                  </a:schemeClr>
                </a:solidFill>
              </a:rPr>
              <a:t>Notions de base sur la commutation, le routage et le sans fil v7.0</a:t>
            </a:r>
          </a:p>
          <a:p>
            <a:pPr rtl="0">
              <a:spcBef>
                <a:spcPts val="0"/>
              </a:spcBef>
            </a:pPr>
            <a:r>
              <a:rPr lang="fr-FR">
                <a:solidFill>
                  <a:schemeClr val="accent5">
                    <a:lumMod val="40000"/>
                    <a:lumOff val="60000"/>
                  </a:schemeClr>
                </a:solidFill>
              </a:rPr>
              <a:t>(SRWE)</a:t>
            </a:r>
          </a:p>
          <a:p>
            <a:endParaRPr lang="en-US" dirty="0"/>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2316480"/>
            <a:ext cx="6672708" cy="1080143"/>
          </a:xfrm>
        </p:spPr>
        <p:txBody>
          <a:bodyPr/>
          <a:lstStyle/>
          <a:p>
            <a:pPr rtl="0"/>
            <a:r>
              <a:rPr lang="fr-FR">
                <a:solidFill>
                  <a:schemeClr val="accent5">
                    <a:lumMod val="40000"/>
                    <a:lumOff val="60000"/>
                  </a:schemeClr>
                </a:solidFill>
              </a:rPr>
              <a:t>Module 13: Configuration WLAN</a:t>
            </a:r>
          </a:p>
        </p:txBody>
      </p:sp>
      <p:sp>
        <p:nvSpPr>
          <p:cNvPr id="7" name="Subtitle 6"/>
          <p:cNvSpPr>
            <a:spLocks noGrp="1"/>
          </p:cNvSpPr>
          <p:nvPr>
            <p:ph type="subTitle" idx="1"/>
          </p:nvPr>
        </p:nvSpPr>
        <p:spPr>
          <a:xfrm>
            <a:off x="469497" y="3809526"/>
            <a:ext cx="2368954" cy="902174"/>
          </a:xfrm>
        </p:spPr>
        <p:txBody>
          <a:bodyPr/>
          <a:lstStyle/>
          <a:p>
            <a:pPr rtl="0">
              <a:spcBef>
                <a:spcPts val="0"/>
              </a:spcBef>
            </a:pPr>
            <a:r>
              <a:rPr lang="fr-FR">
                <a:solidFill>
                  <a:schemeClr val="accent5">
                    <a:lumMod val="40000"/>
                    <a:lumOff val="60000"/>
                  </a:schemeClr>
                </a:solidFill>
              </a:rPr>
              <a:t>Notions de base sur la commutation, le routage et le sans fil v7.0</a:t>
            </a:r>
          </a:p>
          <a:p>
            <a:pPr rtl="0">
              <a:spcBef>
                <a:spcPts val="0"/>
              </a:spcBef>
            </a:pPr>
            <a:r>
              <a:rPr lang="fr-FR">
                <a:solidFill>
                  <a:schemeClr val="accent5">
                    <a:lumMod val="40000"/>
                    <a:lumOff val="60000"/>
                  </a:schemeClr>
                </a:solidFill>
              </a:rPr>
              <a:t>(SRWE)</a:t>
            </a:r>
          </a:p>
          <a:p>
            <a:endParaRPr lang="en-US" dirty="0"/>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p:txBody>
          <a:bodyPr/>
          <a:lstStyle/>
          <a:p>
            <a:pPr eaLnBrk="1" hangingPunct="1" rtl="0"/>
            <a:r>
              <a:rPr lang="fr-FR"/>
              <a:t>Objectifs du module</a:t>
            </a:r>
          </a:p>
        </p:txBody>
      </p:sp>
      <p:sp>
        <p:nvSpPr>
          <p:cNvPr id="2" name="Content Placeholder 1">
            <a:extLst>
              <a:ext uri="{FF2B5EF4-FFF2-40B4-BE49-F238E27FC236}">
                <a16:creationId xmlns:a16="http://schemas.microsoft.com/office/drawing/2014/main" id="{578E99C3-C6EF-8348-99C6-8024418DDEF2}"/>
              </a:ext>
            </a:extLst>
          </p:cNvPr>
          <p:cNvSpPr>
            <a:spLocks noGrp="1"/>
          </p:cNvSpPr>
          <p:nvPr>
            <p:ph idx="1"/>
          </p:nvPr>
        </p:nvSpPr>
        <p:spPr>
          <a:xfrm>
            <a:off x="144065" y="798944"/>
            <a:ext cx="8853286" cy="757551"/>
          </a:xfrm>
        </p:spPr>
        <p:txBody>
          <a:bodyPr/>
          <a:lstStyle/>
          <a:p>
            <a:pPr marL="0" lvl="0" indent="0" defTabSz="914400" eaLnBrk="0" hangingPunct="0" rtl="0">
              <a:spcBef>
                <a:spcPct val="0"/>
              </a:spcBef>
              <a:spcAft>
                <a:spcPct val="0"/>
              </a:spcAft>
              <a:buClrTx/>
              <a:buSzTx/>
              <a:buNone/>
            </a:pPr>
            <a:r>
              <a:rPr sz="1400" b="true" lang="fr-FR">
                <a:solidFill>
                  <a:schemeClr val="tx1"/>
                </a:solidFill>
                <a:ea typeface="Calibri" panose="020F0502020204030204" pitchFamily="34" charset="0"/>
                <a:cs typeface="Calibri" panose="020F0502020204030204" pitchFamily="34" charset="0"/>
              </a:rPr>
              <a:t>Le Titre de Module: </a:t>
            </a:r>
            <a:r>
              <a:rPr sz="1400" lang="fr-FR">
                <a:solidFill>
                  <a:schemeClr val="tx1"/>
                </a:solidFill>
                <a:ea typeface="Calibri" panose="020F0502020204030204" pitchFamily="34" charset="0"/>
                <a:cs typeface="Calibri" panose="020F0502020204030204" pitchFamily="34" charset="0"/>
              </a:rPr>
              <a:t>La Configuration WLAN</a:t>
            </a:r>
          </a:p>
          <a:p>
            <a:pPr marL="0" lvl="0" indent="0" defTabSz="914400" eaLnBrk="0" hangingPunct="0">
              <a:spcBef>
                <a:spcPct val="0"/>
              </a:spcBef>
              <a:spcAft>
                <a:spcPct val="0"/>
              </a:spcAft>
              <a:buClrTx/>
              <a:buSzTx/>
              <a:buNone/>
            </a:pPr>
            <a:endParaRPr lang="en-US" altLang="en-US" sz="1400" dirty="0">
              <a:solidFill>
                <a:schemeClr val="tx1"/>
              </a:solidFill>
            </a:endParaRPr>
          </a:p>
          <a:p>
            <a:pPr marL="0" lvl="0" indent="0" defTabSz="914400" eaLnBrk="0" hangingPunct="0" rtl="0">
              <a:spcBef>
                <a:spcPct val="0"/>
              </a:spcBef>
              <a:spcAft>
                <a:spcPct val="0"/>
              </a:spcAft>
              <a:buClrTx/>
              <a:buSzTx/>
              <a:buNone/>
            </a:pPr>
            <a:r>
              <a:rPr sz="1400" b="true" lang="fr-FR">
                <a:solidFill>
                  <a:schemeClr val="tx1"/>
                </a:solidFill>
                <a:ea typeface="Calibri" panose="020F0502020204030204" pitchFamily="34" charset="0"/>
                <a:cs typeface="Calibri" panose="020F0502020204030204" pitchFamily="34" charset="0"/>
              </a:rPr>
              <a:t>Objectif du module</a:t>
            </a:r>
            <a:r>
              <a:rPr sz="1400" lang="fr-FR">
                <a:solidFill>
                  <a:schemeClr val="tx1"/>
                </a:solidFill>
                <a:ea typeface="Calibri" panose="020F0502020204030204" pitchFamily="34" charset="0"/>
                <a:cs typeface="Calibri" panose="020F0502020204030204" pitchFamily="34" charset="0"/>
              </a:rPr>
              <a:t>: </a:t>
            </a:r>
            <a:r>
              <a:rPr lang="fr-FR"/>
              <a:t>Implémenter un WLAN à l'aide d'un routeur sans fil et WLC.</a:t>
            </a:r>
          </a:p>
          <a:p>
            <a:endParaRPr lang="en-US" dirty="0"/>
          </a:p>
        </p:txBody>
      </p:sp>
      <p:graphicFrame>
        <p:nvGraphicFramePr>
          <p:cNvPr id="3" name="Table 2">
            <a:extLst>
              <a:ext uri="{FF2B5EF4-FFF2-40B4-BE49-F238E27FC236}">
                <a16:creationId xmlns:a16="http://schemas.microsoft.com/office/drawing/2014/main" id="{2203BE17-8BB3-DF41-A2CF-06DE014D1956}"/>
              </a:ext>
            </a:extLst>
          </p:cNvPr>
          <p:cNvGraphicFramePr>
            <a:graphicFrameLocks noGrp="1"/>
          </p:cNvGraphicFramePr>
          <p:nvPr>
            <p:extLst>
              <p:ext uri="{D42A27DB-BD31-4B8C-83A1-F6EECF244321}">
                <p14:modId xmlns:p14="http://schemas.microsoft.com/office/powerpoint/2010/main" val="1208611094"/>
              </p:ext>
            </p:extLst>
          </p:nvPr>
        </p:nvGraphicFramePr>
        <p:xfrm>
          <a:off x="368097" y="1807506"/>
          <a:ext cx="7896830" cy="2307590"/>
        </p:xfrm>
        <a:graphic>
          <a:graphicData uri="http://schemas.openxmlformats.org/drawingml/2006/table">
            <a:tbl>
              <a:tblPr firstRow="1" bandRow="1">
                <a:tableStyleId>{5C22544A-7EE6-4342-B048-85BDC9FD1C3A}</a:tableStyleId>
              </a:tblPr>
              <a:tblGrid>
                <a:gridCol w="2595417">
                  <a:extLst>
                    <a:ext uri="{9D8B030D-6E8A-4147-A177-3AD203B41FA5}">
                      <a16:colId xmlns:a16="http://schemas.microsoft.com/office/drawing/2014/main" val="2579019526"/>
                    </a:ext>
                  </a:extLst>
                </a:gridCol>
                <a:gridCol w="5301413">
                  <a:extLst>
                    <a:ext uri="{9D8B030D-6E8A-4147-A177-3AD203B41FA5}">
                      <a16:colId xmlns:a16="http://schemas.microsoft.com/office/drawing/2014/main" val="1764220437"/>
                    </a:ext>
                  </a:extLst>
                </a:gridCol>
              </a:tblGrid>
              <a:tr h="370840">
                <a:tc>
                  <a:txBody>
                    <a:bodyPr/>
                    <a:lstStyle/>
                    <a:p>
                      <a:pPr algn="l" fontAlgn="ctr" rtl="0"/>
                      <a:r>
                        <a:rPr lang="fr-FR">
                          <a:effectLst/>
                        </a:rPr>
                        <a:t>Titre du Rubrique</a:t>
                      </a:r>
                    </a:p>
                  </a:txBody>
                  <a:tcPr marL="47625" marR="47625" marT="47625" marB="47625" anchor="ctr"/>
                </a:tc>
                <a:tc>
                  <a:txBody>
                    <a:bodyPr/>
                    <a:lstStyle/>
                    <a:p>
                      <a:pPr algn="l" fontAlgn="ctr" rtl="0"/>
                      <a:r>
                        <a:rPr lang="fr-FR">
                          <a:effectLst/>
                        </a:rPr>
                        <a:t>Objectif du Rubrique</a:t>
                      </a:r>
                    </a:p>
                  </a:txBody>
                  <a:tcPr marL="47625" marR="47625" marT="47625" marB="47625" anchor="ctr"/>
                </a:tc>
                <a:extLst>
                  <a:ext uri="{0D108BD9-81ED-4DB2-BD59-A6C34878D82A}">
                    <a16:rowId xmlns:a16="http://schemas.microsoft.com/office/drawing/2014/main" val="742401779"/>
                  </a:ext>
                </a:extLst>
              </a:tr>
              <a:tr h="370840">
                <a:tc>
                  <a:txBody>
                    <a:bodyPr/>
                    <a:lstStyle/>
                    <a:p>
                      <a:pPr fontAlgn="ctr" rtl="0"/>
                      <a:r>
                        <a:rPr b="false" lang="fr-FR">
                          <a:solidFill>
                            <a:schemeClr val="bg1"/>
                          </a:solidFill>
                          <a:effectLst/>
                        </a:rPr>
                        <a:t>Configuration d'un WLAN de site distant</a:t>
                      </a:r>
                    </a:p>
                  </a:txBody>
                  <a:tcPr marL="47625" marR="47625" marT="47625" marB="47625" anchor="ctr">
                    <a:solidFill>
                      <a:schemeClr val="accent1"/>
                    </a:solidFill>
                  </a:tcPr>
                </a:tc>
                <a:tc>
                  <a:txBody>
                    <a:bodyPr/>
                    <a:lstStyle/>
                    <a:p>
                      <a:pPr fontAlgn="ctr" rtl="0"/>
                      <a:r>
                        <a:rPr b="false" lang="fr-FR">
                          <a:effectLst/>
                        </a:rPr>
                        <a:t>Configurer un WLAN pour prendre en charge un site distant.</a:t>
                      </a:r>
                    </a:p>
                  </a:txBody>
                  <a:tcPr marL="47625" marR="47625" marT="47625" marB="47625" anchor="ctr"/>
                </a:tc>
                <a:extLst>
                  <a:ext uri="{0D108BD9-81ED-4DB2-BD59-A6C34878D82A}">
                    <a16:rowId xmlns:a16="http://schemas.microsoft.com/office/drawing/2014/main" val="3150950737"/>
                  </a:ext>
                </a:extLst>
              </a:tr>
              <a:tr h="370840">
                <a:tc>
                  <a:txBody>
                    <a:bodyPr/>
                    <a:lstStyle/>
                    <a:p>
                      <a:pPr fontAlgn="ctr" rtl="0"/>
                      <a:r>
                        <a:rPr b="false" lang="fr-FR">
                          <a:solidFill>
                            <a:schemeClr val="bg1"/>
                          </a:solidFill>
                          <a:effectLst/>
                        </a:rPr>
                        <a:t>Configuration de WLAN de base sur le WLC</a:t>
                      </a:r>
                    </a:p>
                  </a:txBody>
                  <a:tcPr marL="47625" marR="47625" marT="47625" marB="47625" anchor="ctr">
                    <a:solidFill>
                      <a:schemeClr val="accent1"/>
                    </a:solidFill>
                  </a:tcPr>
                </a:tc>
                <a:tc>
                  <a:txBody>
                    <a:bodyPr/>
                    <a:lstStyle/>
                    <a:p>
                      <a:pPr fontAlgn="ctr" rtl="0"/>
                      <a:r>
                        <a:rPr b="false" lang="fr-FR">
                          <a:effectLst/>
                        </a:rPr>
                        <a:t>Configurer un WLC WLAN pour utiliser l'interface de gestion et l'authentification PSK WPA2.</a:t>
                      </a:r>
                    </a:p>
                  </a:txBody>
                  <a:tcPr marL="47625" marR="47625" marT="47625" marB="47625" anchor="ctr"/>
                </a:tc>
                <a:extLst>
                  <a:ext uri="{0D108BD9-81ED-4DB2-BD59-A6C34878D82A}">
                    <a16:rowId xmlns:a16="http://schemas.microsoft.com/office/drawing/2014/main" val="2772085455"/>
                  </a:ext>
                </a:extLst>
              </a:tr>
              <a:tr h="370840">
                <a:tc>
                  <a:txBody>
                    <a:bodyPr/>
                    <a:lstStyle/>
                    <a:p>
                      <a:pPr fontAlgn="ctr" rtl="0"/>
                      <a:r>
                        <a:rPr b="false" lang="fr-FR">
                          <a:solidFill>
                            <a:schemeClr val="bg1"/>
                          </a:solidFill>
                          <a:effectLst/>
                        </a:rPr>
                        <a:t>Configurer un WPA2 d'entreprise WLAN sur le WLC</a:t>
                      </a:r>
                    </a:p>
                  </a:txBody>
                  <a:tcPr marL="47625" marR="47625" marT="47625" marB="47625" anchor="ctr">
                    <a:solidFill>
                      <a:schemeClr val="accent1"/>
                    </a:solidFill>
                  </a:tcPr>
                </a:tc>
                <a:tc>
                  <a:txBody>
                    <a:bodyPr/>
                    <a:lstStyle/>
                    <a:p>
                      <a:pPr fontAlgn="ctr" rtl="0"/>
                      <a:r>
                        <a:rPr b="false" lang="fr-FR">
                          <a:effectLst/>
                        </a:rPr>
                        <a:t>Configure un WLC WLAN pour utiliser une interface VLAN, un serveur DHCP et l'authentification WPA2 Enterprise.</a:t>
                      </a:r>
                    </a:p>
                  </a:txBody>
                  <a:tcPr marL="47625" marR="47625" marT="47625" marB="47625" anchor="ctr"/>
                </a:tc>
                <a:extLst>
                  <a:ext uri="{0D108BD9-81ED-4DB2-BD59-A6C34878D82A}">
                    <a16:rowId xmlns:a16="http://schemas.microsoft.com/office/drawing/2014/main" val="3228802595"/>
                  </a:ext>
                </a:extLst>
              </a:tr>
              <a:tr h="370840">
                <a:tc>
                  <a:txBody>
                    <a:bodyPr/>
                    <a:lstStyle/>
                    <a:p>
                      <a:pPr fontAlgn="ctr" rtl="0"/>
                      <a:r>
                        <a:rPr b="false" lang="fr-FR">
                          <a:solidFill>
                            <a:schemeClr val="bg1"/>
                          </a:solidFill>
                          <a:effectLst/>
                        </a:rPr>
                        <a:t>Dépannage des problèmes de réseaux WLAN</a:t>
                      </a:r>
                    </a:p>
                  </a:txBody>
                  <a:tcPr marL="47625" marR="47625" marT="47625" marB="47625" anchor="ctr">
                    <a:solidFill>
                      <a:schemeClr val="accent1"/>
                    </a:solidFill>
                  </a:tcPr>
                </a:tc>
                <a:tc>
                  <a:txBody>
                    <a:bodyPr/>
                    <a:lstStyle/>
                    <a:p>
                      <a:pPr fontAlgn="ctr" rtl="0"/>
                      <a:r>
                        <a:rPr b="false" lang="fr-FR">
                          <a:effectLst/>
                        </a:rPr>
                        <a:t>Dépanner les problèmes courants de configuration sans fil.</a:t>
                      </a:r>
                    </a:p>
                  </a:txBody>
                  <a:tcPr marL="47625" marR="47625" marT="47625" marB="47625" anchor="ctr"/>
                </a:tc>
                <a:extLst>
                  <a:ext uri="{0D108BD9-81ED-4DB2-BD59-A6C34878D82A}">
                    <a16:rowId xmlns:a16="http://schemas.microsoft.com/office/drawing/2014/main" val="3134809945"/>
                  </a:ext>
                </a:extLst>
              </a:tr>
            </a:tbl>
          </a:graphicData>
        </a:graphic>
      </p:graphicFrame>
    </p:spTree>
    <p:custDataLst>
      <p:tags r:id="rId1"/>
    </p:custDataLst>
    <p:extLst>
      <p:ext uri="{BB962C8B-B14F-4D97-AF65-F5344CB8AC3E}">
        <p14:creationId xmlns:p14="http://schemas.microsoft.com/office/powerpoint/2010/main" val="111192384"/>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598042" cy="929640"/>
          </a:xfrm>
        </p:spPr>
        <p:txBody>
          <a:bodyPr/>
          <a:lstStyle/>
          <a:p>
            <a:pPr rtl="0"/>
            <a:r>
              <a:rPr lang="fr-FR">
                <a:solidFill>
                  <a:schemeClr val="accent5">
                    <a:lumMod val="40000"/>
                    <a:lumOff val="60000"/>
                  </a:schemeClr>
                </a:solidFill>
              </a:rPr>
              <a:t>13.1 Configuration d'un WLAN de site distant</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br>
              <a:rPr lang="en-US" dirty="0"/>
            </a:br>
            <a:r>
              <a:rPr sz="2400" lang="fr-FR"/>
              <a:t>Vidéo de configuration WLAN du site distant - Configurer un réseau sans fil</a:t>
            </a:r>
          </a:p>
        </p:txBody>
      </p:sp>
      <p:sp>
        <p:nvSpPr>
          <p:cNvPr id="5" name="Content Placeholder 4">
            <a:extLst>
              <a:ext uri="{FF2B5EF4-FFF2-40B4-BE49-F238E27FC236}">
                <a16:creationId xmlns:a16="http://schemas.microsoft.com/office/drawing/2014/main" id="{B8A80458-5FAF-4BF3-8D24-3817B93C8172}"/>
              </a:ext>
            </a:extLst>
          </p:cNvPr>
          <p:cNvSpPr>
            <a:spLocks noGrp="1"/>
          </p:cNvSpPr>
          <p:nvPr>
            <p:ph idx="1"/>
          </p:nvPr>
        </p:nvSpPr>
        <p:spPr>
          <a:xfrm>
            <a:off x="474662" y="731838"/>
            <a:ext cx="8280057" cy="2172728"/>
          </a:xfrm>
        </p:spPr>
        <p:txBody>
          <a:bodyPr/>
          <a:lstStyle/>
          <a:p>
            <a:pPr marL="0" indent="0" algn="l" rtl="0"/>
            <a:r>
              <a:rPr lang="fr-FR">
                <a:solidFill>
                  <a:srgbClr val="000000"/>
                </a:solidFill>
              </a:rPr>
              <a:t>Cette vidéo couvre les points suivants :</a:t>
            </a:r>
          </a:p>
          <a:p>
            <a:pPr marL="342900" indent="-342900" algn="l" rtl="0">
              <a:buFont typeface="Arial" panose="020B0604020202020204" pitchFamily="34" charset="0"/>
              <a:buChar char="•"/>
            </a:pPr>
            <a:r>
              <a:rPr lang="fr-FR">
                <a:solidFill>
                  <a:srgbClr val="000000"/>
                </a:solidFill>
              </a:rPr>
              <a:t>Utilisez la page Web du routeur sans fil</a:t>
            </a:r>
          </a:p>
          <a:p>
            <a:pPr marL="342900" indent="-342900" algn="l" rtl="0">
              <a:buFont typeface="Arial" panose="020B0604020202020204" pitchFamily="34" charset="0"/>
              <a:buChar char="•"/>
            </a:pPr>
            <a:r>
              <a:rPr lang="fr-FR">
                <a:solidFill>
                  <a:srgbClr val="000000"/>
                </a:solidFill>
              </a:rPr>
              <a:t>Changer de mot de passe</a:t>
            </a:r>
          </a:p>
          <a:p>
            <a:pPr marL="342900" indent="-342900" algn="l" rtl="0">
              <a:buFont typeface="Arial" panose="020B0604020202020204" pitchFamily="34" charset="0"/>
              <a:buChar char="•"/>
            </a:pPr>
            <a:r>
              <a:rPr lang="fr-FR">
                <a:solidFill>
                  <a:srgbClr val="000000"/>
                </a:solidFill>
              </a:rPr>
              <a:t>Modifier les paramètres WAN et LAN</a:t>
            </a:r>
          </a:p>
          <a:p>
            <a:pPr marL="342900" indent="-342900" algn="l" rtl="0">
              <a:buFont typeface="Arial" panose="020B0604020202020204" pitchFamily="34" charset="0"/>
              <a:buChar char="•"/>
            </a:pPr>
            <a:r>
              <a:rPr lang="fr-FR">
                <a:solidFill>
                  <a:srgbClr val="000000"/>
                </a:solidFill>
              </a:rPr>
              <a:t>Connecter le réseau sans fil</a:t>
            </a:r>
          </a:p>
        </p:txBody>
      </p:sp>
    </p:spTree>
    <p:extLst>
      <p:ext uri="{BB962C8B-B14F-4D97-AF65-F5344CB8AC3E}">
        <p14:creationId xmlns:p14="http://schemas.microsoft.com/office/powerpoint/2010/main" val="39439378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Configuration d'un WLAN de site distant</a:t>
            </a:r>
            <a:br>
              <a:rPr lang="en-US" dirty="0"/>
            </a:br>
            <a:r>
              <a:rPr sz="2400" lang="fr-FR"/>
              <a:t>Le routeur sans fil</a:t>
            </a:r>
          </a:p>
        </p:txBody>
      </p:sp>
      <p:sp>
        <p:nvSpPr>
          <p:cNvPr id="5" name="Content Placeholder 4">
            <a:extLst>
              <a:ext uri="{FF2B5EF4-FFF2-40B4-BE49-F238E27FC236}">
                <a16:creationId xmlns:a16="http://schemas.microsoft.com/office/drawing/2014/main" id="{B8A80458-5FAF-4BF3-8D24-3817B93C8172}"/>
              </a:ext>
            </a:extLst>
          </p:cNvPr>
          <p:cNvSpPr>
            <a:spLocks noGrp="1"/>
          </p:cNvSpPr>
          <p:nvPr>
            <p:ph idx="1"/>
          </p:nvPr>
        </p:nvSpPr>
        <p:spPr>
          <a:xfrm>
            <a:off x="474663" y="731837"/>
            <a:ext cx="4943157" cy="3689897"/>
          </a:xfrm>
        </p:spPr>
        <p:txBody>
          <a:bodyPr/>
          <a:lstStyle/>
          <a:p>
            <a:pPr marL="0" indent="0" algn="l" rtl="0"/>
            <a:r>
              <a:rPr sz="1600" lang="fr-FR">
                <a:solidFill>
                  <a:srgbClr val="000000"/>
                </a:solidFill>
              </a:rPr>
              <a:t>Les travailleurs distants, les petites filiales, et les réseaux domestiques utilisent souvent un petit bureau et un routeur domestique. </a:t>
            </a:r>
          </a:p>
          <a:p>
            <a:pPr marL="285750" indent="-285750" algn="l" rtl="0">
              <a:buFont typeface="Arial" panose="020B0604020202020204" pitchFamily="34" charset="0"/>
              <a:buChar char="•"/>
            </a:pPr>
            <a:r>
              <a:rPr sz="1400" lang="fr-FR">
                <a:solidFill>
                  <a:srgbClr val="000000"/>
                </a:solidFill>
              </a:rPr>
              <a:t>Ces routeurs «intégrés» comprennent généralement un commutateur pour les clients câblés, un port pour une connexion Internet (parfois appelé «WAN») et des composants sans fil pour l'accès client sans fil. </a:t>
            </a:r>
          </a:p>
          <a:p>
            <a:pPr marL="285750" indent="-285750" algn="l" rtl="0">
              <a:buFont typeface="Arial" panose="020B0604020202020204" pitchFamily="34" charset="0"/>
              <a:buChar char="•"/>
            </a:pPr>
            <a:r>
              <a:rPr sz="1400" lang="fr-FR">
                <a:solidFill>
                  <a:srgbClr val="000000"/>
                </a:solidFill>
              </a:rPr>
              <a:t>Ces routeurs sans fil offrent généralement la sécurité WLAN, les services DHCP, la traduction d'adresses de nom (NAT) intégrée, la qualité de service (QoS), ainsi que diverses autres fonctionnalités. </a:t>
            </a:r>
          </a:p>
          <a:p>
            <a:pPr marL="285750" indent="-285750" algn="l" rtl="0">
              <a:buFont typeface="Arial" panose="020B0604020202020204" pitchFamily="34" charset="0"/>
              <a:buChar char="•"/>
            </a:pPr>
            <a:r>
              <a:rPr sz="1400" lang="fr-FR">
                <a:solidFill>
                  <a:srgbClr val="000000"/>
                </a:solidFill>
              </a:rPr>
              <a:t>L'ensemble de fonctionnalités variera en fonction du modèle de routeur.</a:t>
            </a:r>
          </a:p>
          <a:p>
            <a:pPr marL="73085" lvl="1" indent="0">
              <a:buNone/>
            </a:pPr>
            <a:endParaRPr lang="en-US" b="1" dirty="0">
              <a:solidFill>
                <a:srgbClr val="000000"/>
              </a:solidFill>
            </a:endParaRPr>
          </a:p>
          <a:p>
            <a:pPr marL="73085" lvl="1" indent="0" rtl="0">
              <a:buNone/>
            </a:pPr>
            <a:r>
              <a:rPr b="true" lang="fr-FR">
                <a:solidFill>
                  <a:srgbClr val="000000"/>
                </a:solidFill>
              </a:rPr>
              <a:t>Remarque</a:t>
            </a:r>
            <a:r>
              <a:rPr lang="fr-FR">
                <a:solidFill>
                  <a:srgbClr val="000000"/>
                </a:solidFill>
              </a:rPr>
              <a:t>: La configuration du modem câble ou DSL est généralement effectuée par le représentant du fournisseur de services sur site ou à distance.</a:t>
            </a:r>
            <a:r>
              <a:rPr b="true" lang="fr-FR">
                <a:solidFill>
                  <a:srgbClr val="000000"/>
                </a:solidFill>
              </a:rPr>
              <a:t> </a:t>
            </a:r>
          </a:p>
        </p:txBody>
      </p:sp>
      <p:pic>
        <p:nvPicPr>
          <p:cNvPr id="4" name="Picture 3">
            <a:extLst>
              <a:ext uri="{FF2B5EF4-FFF2-40B4-BE49-F238E27FC236}">
                <a16:creationId xmlns:a16="http://schemas.microsoft.com/office/drawing/2014/main" id="{779D9BF7-99CA-4EA3-B675-8CA3E0E6959C}"/>
              </a:ext>
            </a:extLst>
          </p:cNvPr>
          <p:cNvPicPr>
            <a:picLocks noChangeAspect="1"/>
          </p:cNvPicPr>
          <p:nvPr/>
        </p:nvPicPr>
        <p:blipFill>
          <a:blip r:embed="rId3"/>
          <a:stretch>
            <a:fillRect/>
          </a:stretch>
        </p:blipFill>
        <p:spPr>
          <a:xfrm>
            <a:off x="5628639" y="258598"/>
            <a:ext cx="3145816" cy="1737842"/>
          </a:xfrm>
          <a:prstGeom prst="rect">
            <a:avLst/>
          </a:prstGeom>
        </p:spPr>
      </p:pic>
      <p:pic>
        <p:nvPicPr>
          <p:cNvPr id="6" name="Picture 5">
            <a:extLst>
              <a:ext uri="{FF2B5EF4-FFF2-40B4-BE49-F238E27FC236}">
                <a16:creationId xmlns:a16="http://schemas.microsoft.com/office/drawing/2014/main" id="{8F62773C-86CB-40C7-B2E4-3836B9613D1A}"/>
              </a:ext>
            </a:extLst>
          </p:cNvPr>
          <p:cNvPicPr>
            <a:picLocks noChangeAspect="1"/>
          </p:cNvPicPr>
          <p:nvPr/>
        </p:nvPicPr>
        <p:blipFill>
          <a:blip r:embed="rId4"/>
          <a:stretch>
            <a:fillRect/>
          </a:stretch>
        </p:blipFill>
        <p:spPr>
          <a:xfrm>
            <a:off x="5493570" y="2424525"/>
            <a:ext cx="3175767" cy="1818011"/>
          </a:xfrm>
          <a:prstGeom prst="rect">
            <a:avLst/>
          </a:prstGeom>
        </p:spPr>
      </p:pic>
    </p:spTree>
    <p:extLst>
      <p:ext uri="{BB962C8B-B14F-4D97-AF65-F5344CB8AC3E}">
        <p14:creationId xmlns:p14="http://schemas.microsoft.com/office/powerpoint/2010/main" val="40933829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Configuration d'un WLAN de site distant</a:t>
            </a:r>
            <a:br>
              <a:rPr lang="en-US" dirty="0"/>
            </a:br>
            <a:r>
              <a:rPr sz="2400" lang="fr-FR"/>
              <a:t>Connectez-vous au routeur sans fil</a:t>
            </a:r>
          </a:p>
        </p:txBody>
      </p:sp>
      <p:sp>
        <p:nvSpPr>
          <p:cNvPr id="7" name="Content Placeholder 6">
            <a:extLst>
              <a:ext uri="{FF2B5EF4-FFF2-40B4-BE49-F238E27FC236}">
                <a16:creationId xmlns:a16="http://schemas.microsoft.com/office/drawing/2014/main" id="{A6633B77-E10F-488A-8FB2-FBF8D5603DD5}"/>
              </a:ext>
            </a:extLst>
          </p:cNvPr>
          <p:cNvSpPr>
            <a:spLocks noGrp="1"/>
          </p:cNvSpPr>
          <p:nvPr>
            <p:ph idx="1"/>
          </p:nvPr>
        </p:nvSpPr>
        <p:spPr>
          <a:xfrm>
            <a:off x="474662" y="731837"/>
            <a:ext cx="8280057" cy="3689897"/>
          </a:xfrm>
        </p:spPr>
        <p:txBody>
          <a:bodyPr/>
          <a:lstStyle/>
          <a:p>
            <a:pPr marL="0" indent="0" algn="l" rtl="0"/>
            <a:r>
              <a:rPr sz="1600" lang="fr-FR">
                <a:solidFill>
                  <a:srgbClr val="000000"/>
                </a:solidFill>
              </a:rPr>
              <a:t>La plupart des routeurs sans fil sont préconfigurés pour être connectés au réseau et fournir des services. </a:t>
            </a:r>
          </a:p>
          <a:p>
            <a:pPr marL="285750" indent="-285750" algn="l" rtl="0">
              <a:buFont typeface="Arial" panose="020B0604020202020204" pitchFamily="34" charset="0"/>
              <a:buChar char="•"/>
            </a:pPr>
            <a:r>
              <a:rPr sz="1400" lang="fr-FR">
                <a:solidFill>
                  <a:srgbClr val="000000"/>
                </a:solidFill>
              </a:rPr>
              <a:t>Les adresses IP, noms d'utilisateur et mots de passe par défaut des routeurs sans fil peuvent être facilement trouvés sur Internet. </a:t>
            </a:r>
          </a:p>
          <a:p>
            <a:pPr marL="285750" indent="-285750" algn="l" rtl="0">
              <a:buFont typeface="Arial" panose="020B0604020202020204" pitchFamily="34" charset="0"/>
              <a:buChar char="•"/>
            </a:pPr>
            <a:r>
              <a:rPr sz="1400" lang="fr-FR">
                <a:solidFill>
                  <a:srgbClr val="000000"/>
                </a:solidFill>
              </a:rPr>
              <a:t>De ce fait, vous devez en priorité changer ces paramètres par défaut pour des raisons de sécurité.</a:t>
            </a:r>
          </a:p>
          <a:p>
            <a:pPr marL="0" indent="0" algn="l"/>
            <a:endParaRPr lang="en-US" sz="1600" dirty="0">
              <a:solidFill>
                <a:srgbClr val="000000"/>
              </a:solidFill>
            </a:endParaRPr>
          </a:p>
          <a:p>
            <a:pPr marL="0" indent="0" algn="l" rtl="0"/>
            <a:r>
              <a:rPr sz="1600" lang="fr-FR">
                <a:solidFill>
                  <a:srgbClr val="000000"/>
                </a:solidFill>
              </a:rPr>
              <a:t>Pour accéder à l'interface graphique de configuration du routeur sans fil</a:t>
            </a:r>
          </a:p>
          <a:p>
            <a:pPr marL="285750" indent="-285750" algn="l" rtl="0">
              <a:buFont typeface="Arial" panose="020B0604020202020204" pitchFamily="34" charset="0"/>
              <a:buChar char="•"/>
            </a:pPr>
            <a:r>
              <a:rPr sz="1400" lang="fr-FR">
                <a:solidFill>
                  <a:srgbClr val="000000"/>
                </a:solidFill>
              </a:rPr>
              <a:t>Ouvrez un navigateur Web et entrez l'adresse IP par défaut de votre routeur sans fil. </a:t>
            </a:r>
          </a:p>
          <a:p>
            <a:pPr marL="285750" indent="-285750" algn="l" rtl="0">
              <a:buFont typeface="Arial" panose="020B0604020202020204" pitchFamily="34" charset="0"/>
              <a:buChar char="•"/>
            </a:pPr>
            <a:r>
              <a:rPr sz="1400" lang="fr-FR">
                <a:solidFill>
                  <a:srgbClr val="000000"/>
                </a:solidFill>
              </a:rPr>
              <a:t>Cette dernière se trouve dans la documentation de votre routeur sans fil. Vous la trouverez également sur Internet. </a:t>
            </a:r>
          </a:p>
          <a:p>
            <a:pPr marL="285750" indent="-285750" algn="l" rtl="0">
              <a:buFont typeface="Arial" panose="020B0604020202020204" pitchFamily="34" charset="0"/>
              <a:buChar char="•"/>
            </a:pPr>
            <a:r>
              <a:rPr sz="1400" lang="fr-FR">
                <a:solidFill>
                  <a:srgbClr val="000000"/>
                </a:solidFill>
              </a:rPr>
              <a:t>Le nom </a:t>
            </a:r>
            <a:r>
              <a:rPr sz="1400" b="true" lang="fr-FR">
                <a:solidFill>
                  <a:srgbClr val="000000"/>
                </a:solidFill>
              </a:rPr>
              <a:t>admin</a:t>
            </a:r>
            <a:r>
              <a:rPr sz="1400" lang="fr-FR">
                <a:solidFill>
                  <a:srgbClr val="000000"/>
                </a:solidFill>
              </a:rPr>
              <a:t> est communément utilisé comme nom d'utilisateur et mot de passe par défaut. </a:t>
            </a:r>
          </a:p>
          <a:p>
            <a:pPr marL="342900" indent="-34290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9761851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Configuration d'un WLAN de site distant</a:t>
            </a:r>
            <a:br>
              <a:rPr lang="en-US" dirty="0"/>
            </a:br>
            <a:r>
              <a:rPr sz="2400" lang="fr-FR"/>
              <a:t>Configuration de base du réseau</a:t>
            </a:r>
          </a:p>
        </p:txBody>
      </p:sp>
      <p:sp>
        <p:nvSpPr>
          <p:cNvPr id="4" name="Content Placeholder 3">
            <a:extLst>
              <a:ext uri="{FF2B5EF4-FFF2-40B4-BE49-F238E27FC236}">
                <a16:creationId xmlns:a16="http://schemas.microsoft.com/office/drawing/2014/main" id="{7A22DCCF-5BB5-44EF-B0CB-AC58F945096D}"/>
              </a:ext>
            </a:extLst>
          </p:cNvPr>
          <p:cNvSpPr>
            <a:spLocks noGrp="1"/>
          </p:cNvSpPr>
          <p:nvPr>
            <p:ph idx="1"/>
          </p:nvPr>
        </p:nvSpPr>
        <p:spPr>
          <a:xfrm>
            <a:off x="474662" y="731837"/>
            <a:ext cx="8280057" cy="3689897"/>
          </a:xfrm>
        </p:spPr>
        <p:txBody>
          <a:bodyPr/>
          <a:lstStyle/>
          <a:p>
            <a:pPr marL="0" indent="0" algn="l" rtl="0"/>
            <a:r>
              <a:rPr sz="1600" lang="fr-FR">
                <a:solidFill>
                  <a:srgbClr val="000000"/>
                </a:solidFill>
              </a:rPr>
              <a:t>La configuration de base du réseau comprend les étapes suivantes:</a:t>
            </a:r>
          </a:p>
          <a:p>
            <a:pPr marL="342900" indent="-342900" algn="l" rtl="0">
              <a:buFont typeface="Arial" panose="020B0604020202020204" pitchFamily="34" charset="0"/>
              <a:buChar char="•"/>
            </a:pPr>
            <a:r>
              <a:rPr sz="1400" lang="fr-FR">
                <a:solidFill>
                  <a:srgbClr val="000000"/>
                </a:solidFill>
              </a:rPr>
              <a:t>Connectez-vous au routeur à partir d'un navigateur Web.</a:t>
            </a:r>
          </a:p>
          <a:p>
            <a:pPr marL="342900" indent="-342900" algn="l" rtl="0">
              <a:buFont typeface="Arial" panose="020B0604020202020204" pitchFamily="34" charset="0"/>
              <a:buChar char="•"/>
            </a:pPr>
            <a:r>
              <a:rPr sz="1400" lang="fr-FR">
                <a:solidFill>
                  <a:srgbClr val="000000"/>
                </a:solidFill>
              </a:rPr>
              <a:t>Modifier le mot de passe administrateur par défaut</a:t>
            </a:r>
          </a:p>
          <a:p>
            <a:pPr marL="342900" indent="-342900" algn="l" rtl="0">
              <a:buFont typeface="Arial" panose="020B0604020202020204" pitchFamily="34" charset="0"/>
              <a:buChar char="•"/>
            </a:pPr>
            <a:r>
              <a:rPr sz="1400" lang="fr-FR">
                <a:solidFill>
                  <a:srgbClr val="000000"/>
                </a:solidFill>
              </a:rPr>
              <a:t>Connectez-vous avec le nouveau mot de passe d'administrateur.</a:t>
            </a:r>
          </a:p>
          <a:p>
            <a:pPr marL="342900" indent="-342900" algn="l" rtl="0">
              <a:buFont typeface="Arial" panose="020B0604020202020204" pitchFamily="34" charset="0"/>
              <a:buChar char="•"/>
            </a:pPr>
            <a:r>
              <a:rPr sz="1400" lang="fr-FR">
                <a:solidFill>
                  <a:srgbClr val="000000"/>
                </a:solidFill>
              </a:rPr>
              <a:t>Modifiez la plage d'adresses IPv4 DHCP par défaut.</a:t>
            </a:r>
          </a:p>
          <a:p>
            <a:pPr marL="342900" indent="-342900" algn="l" rtl="0">
              <a:buFont typeface="Arial" panose="020B0604020202020204" pitchFamily="34" charset="0"/>
              <a:buChar char="•"/>
            </a:pPr>
            <a:r>
              <a:rPr sz="1400" lang="fr-FR">
                <a:solidFill>
                  <a:srgbClr val="000000"/>
                </a:solidFill>
              </a:rPr>
              <a:t>Renouvelez l'adresse IP.</a:t>
            </a:r>
          </a:p>
          <a:p>
            <a:pPr marL="342900" indent="-342900" algn="l" rtl="0">
              <a:buFont typeface="Arial" panose="020B0604020202020204" pitchFamily="34" charset="0"/>
              <a:buChar char="•"/>
            </a:pPr>
            <a:r>
              <a:rPr sz="1400" lang="fr-FR">
                <a:solidFill>
                  <a:srgbClr val="000000"/>
                </a:solidFill>
              </a:rPr>
              <a:t>Connectez-vous au routeur avec la nouvelle adresse IP.</a:t>
            </a:r>
          </a:p>
          <a:p>
            <a:pPr marL="342900" indent="-342900" algn="l">
              <a:buFont typeface="Arial" panose="020B0604020202020204" pitchFamily="34" charset="0"/>
              <a:buChar char="•"/>
            </a:pPr>
            <a:endParaRPr lang="en-US" sz="1400" dirty="0">
              <a:solidFill>
                <a:srgbClr val="000000"/>
              </a:solidFill>
            </a:endParaRPr>
          </a:p>
        </p:txBody>
      </p:sp>
    </p:spTree>
    <p:extLst>
      <p:ext uri="{BB962C8B-B14F-4D97-AF65-F5344CB8AC3E}">
        <p14:creationId xmlns:p14="http://schemas.microsoft.com/office/powerpoint/2010/main" val="13568589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Configuration d'un WLAN de site distant</a:t>
            </a:r>
            <a:br>
              <a:rPr lang="en-US" dirty="0"/>
            </a:br>
            <a:r>
              <a:rPr sz="2400" lang="fr-FR"/>
              <a:t>Configuration de base du réseau</a:t>
            </a:r>
          </a:p>
        </p:txBody>
      </p:sp>
      <p:sp>
        <p:nvSpPr>
          <p:cNvPr id="4" name="Content Placeholder 3">
            <a:extLst>
              <a:ext uri="{FF2B5EF4-FFF2-40B4-BE49-F238E27FC236}">
                <a16:creationId xmlns:a16="http://schemas.microsoft.com/office/drawing/2014/main" id="{7A22DCCF-5BB5-44EF-B0CB-AC58F945096D}"/>
              </a:ext>
            </a:extLst>
          </p:cNvPr>
          <p:cNvSpPr>
            <a:spLocks noGrp="1"/>
          </p:cNvSpPr>
          <p:nvPr>
            <p:ph idx="1"/>
          </p:nvPr>
        </p:nvSpPr>
        <p:spPr>
          <a:xfrm>
            <a:off x="474662" y="731837"/>
            <a:ext cx="8280057" cy="3689897"/>
          </a:xfrm>
        </p:spPr>
        <p:txBody>
          <a:bodyPr/>
          <a:lstStyle/>
          <a:p>
            <a:pPr marL="0" indent="0" algn="l" rtl="0"/>
            <a:r>
              <a:rPr sz="1600" lang="fr-FR">
                <a:solidFill>
                  <a:srgbClr val="000000"/>
                </a:solidFill>
              </a:rPr>
              <a:t>La configuration sans fil de base comprend les étapes suivantes:</a:t>
            </a:r>
          </a:p>
          <a:p>
            <a:pPr marL="342900" indent="-342900" algn="l" rtl="0">
              <a:buFont typeface="Arial" panose="020B0604020202020204" pitchFamily="34" charset="0"/>
              <a:buChar char="•"/>
            </a:pPr>
            <a:r>
              <a:rPr sz="1400" lang="fr-FR">
                <a:solidFill>
                  <a:srgbClr val="000000"/>
                </a:solidFill>
              </a:rPr>
              <a:t>Affichez les paramètres WLAN par défaut.</a:t>
            </a:r>
          </a:p>
          <a:p>
            <a:pPr marL="342900" indent="-342900" algn="l" rtl="0">
              <a:buFont typeface="Arial" panose="020B0604020202020204" pitchFamily="34" charset="0"/>
              <a:buChar char="•"/>
            </a:pPr>
            <a:r>
              <a:rPr sz="1400" lang="fr-FR">
                <a:solidFill>
                  <a:srgbClr val="000000"/>
                </a:solidFill>
              </a:rPr>
              <a:t>Modifiez le mode réseau en identifiant la norme 802.11 à mettre en œuvre.</a:t>
            </a:r>
          </a:p>
          <a:p>
            <a:pPr marL="342900" indent="-342900" algn="l" rtl="0">
              <a:buFont typeface="Arial" panose="020B0604020202020204" pitchFamily="34" charset="0"/>
              <a:buChar char="•"/>
            </a:pPr>
            <a:r>
              <a:rPr sz="1400" lang="fr-FR">
                <a:solidFill>
                  <a:srgbClr val="000000"/>
                </a:solidFill>
              </a:rPr>
              <a:t>Configurez le SSID.</a:t>
            </a:r>
          </a:p>
          <a:p>
            <a:pPr marL="342900" indent="-342900" algn="l" rtl="0">
              <a:buFont typeface="Arial" panose="020B0604020202020204" pitchFamily="34" charset="0"/>
              <a:buChar char="•"/>
            </a:pPr>
            <a:r>
              <a:rPr sz="1400" lang="fr-FR">
                <a:solidFill>
                  <a:srgbClr val="000000"/>
                </a:solidFill>
              </a:rPr>
              <a:t>Configurez le canal en vous assurant qu'il n'y a pas de canaux qui se chevauchent en cours d'utilisation.</a:t>
            </a:r>
          </a:p>
          <a:p>
            <a:pPr marL="342900" indent="-342900" algn="l" rtl="0">
              <a:buFont typeface="Arial" panose="020B0604020202020204" pitchFamily="34" charset="0"/>
              <a:buChar char="•"/>
            </a:pPr>
            <a:r>
              <a:rPr sz="1400" lang="fr-FR">
                <a:solidFill>
                  <a:srgbClr val="000000"/>
                </a:solidFill>
              </a:rPr>
              <a:t>Configurez le mode de sécurité en sélectionnant Open, WPA, WPA2 Personal, WPA2 Enterprise, etc.</a:t>
            </a:r>
          </a:p>
          <a:p>
            <a:pPr marL="342900" indent="-342900" algn="l" rtl="0">
              <a:buFont typeface="Arial" panose="020B0604020202020204" pitchFamily="34" charset="0"/>
              <a:buChar char="•"/>
            </a:pPr>
            <a:r>
              <a:rPr sz="1400" lang="fr-FR">
                <a:solidFill>
                  <a:srgbClr val="000000"/>
                </a:solidFill>
              </a:rPr>
              <a:t>Configurez la phrase secrète, comme requis pour le mode de sécurité sélectionné.</a:t>
            </a:r>
          </a:p>
          <a:p>
            <a:pPr marL="342900" indent="-342900" algn="l">
              <a:buFont typeface="Arial" panose="020B0604020202020204" pitchFamily="34" charset="0"/>
              <a:buChar char="•"/>
            </a:pPr>
            <a:endParaRPr lang="en-US" sz="1400" dirty="0">
              <a:solidFill>
                <a:srgbClr val="000000"/>
              </a:solidFill>
            </a:endParaRPr>
          </a:p>
        </p:txBody>
      </p:sp>
    </p:spTree>
    <p:extLst>
      <p:ext uri="{BB962C8B-B14F-4D97-AF65-F5344CB8AC3E}">
        <p14:creationId xmlns:p14="http://schemas.microsoft.com/office/powerpoint/2010/main" val="39545173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Configuration du réseau local sans fil WLAN</a:t>
            </a:r>
            <a:br>
              <a:rPr lang="en-US" dirty="0"/>
            </a:br>
            <a:r>
              <a:rPr sz="2400" lang="fr-FR"/>
              <a:t>Configurer un réseau maillé sans fil</a:t>
            </a:r>
          </a:p>
        </p:txBody>
      </p:sp>
      <p:sp>
        <p:nvSpPr>
          <p:cNvPr id="5" name="Content Placeholder 4">
            <a:extLst>
              <a:ext uri="{FF2B5EF4-FFF2-40B4-BE49-F238E27FC236}">
                <a16:creationId xmlns:a16="http://schemas.microsoft.com/office/drawing/2014/main" id="{F1DA98B9-49B3-4F7A-8317-33D71C191442}"/>
              </a:ext>
            </a:extLst>
          </p:cNvPr>
          <p:cNvSpPr>
            <a:spLocks noGrp="1"/>
          </p:cNvSpPr>
          <p:nvPr>
            <p:ph idx="1"/>
          </p:nvPr>
        </p:nvSpPr>
        <p:spPr>
          <a:xfrm>
            <a:off x="309616" y="726801"/>
            <a:ext cx="8595102" cy="3689897"/>
          </a:xfrm>
        </p:spPr>
        <p:txBody>
          <a:bodyPr/>
          <a:lstStyle/>
          <a:p>
            <a:pPr marL="0" indent="0" algn="l" rtl="0"/>
            <a:r>
              <a:rPr sz="1600" lang="fr-FR">
                <a:solidFill>
                  <a:srgbClr val="000000"/>
                </a:solidFill>
              </a:rPr>
              <a:t>Dans une petite entreprise ou chez un particulier, un routeur sans fil peut suffire à fournir un accès sans fil à tous les clients. </a:t>
            </a:r>
          </a:p>
        </p:txBody>
      </p:sp>
      <p:pic>
        <p:nvPicPr>
          <p:cNvPr id="6" name="Picture 5">
            <a:extLst>
              <a:ext uri="{FF2B5EF4-FFF2-40B4-BE49-F238E27FC236}">
                <a16:creationId xmlns:a16="http://schemas.microsoft.com/office/drawing/2014/main" id="{AA488784-D968-4FE0-BC60-C968332871F6}"/>
              </a:ext>
            </a:extLst>
          </p:cNvPr>
          <p:cNvPicPr>
            <a:picLocks noChangeAspect="1"/>
          </p:cNvPicPr>
          <p:nvPr/>
        </p:nvPicPr>
        <p:blipFill>
          <a:blip r:embed="rId3"/>
          <a:stretch>
            <a:fillRect/>
          </a:stretch>
        </p:blipFill>
        <p:spPr>
          <a:xfrm>
            <a:off x="4498499" y="1401450"/>
            <a:ext cx="4262384" cy="2345635"/>
          </a:xfrm>
          <a:prstGeom prst="rect">
            <a:avLst/>
          </a:prstGeom>
        </p:spPr>
      </p:pic>
      <p:sp>
        <p:nvSpPr>
          <p:cNvPr id="7" name="Content Placeholder 4">
            <a:extLst>
              <a:ext uri="{FF2B5EF4-FFF2-40B4-BE49-F238E27FC236}">
                <a16:creationId xmlns:a16="http://schemas.microsoft.com/office/drawing/2014/main" id="{A932577D-37DE-490A-84DC-9A106FA3BFDF}"/>
              </a:ext>
            </a:extLst>
          </p:cNvPr>
          <p:cNvSpPr txBox="1">
            <a:spLocks/>
          </p:cNvSpPr>
          <p:nvPr/>
        </p:nvSpPr>
        <p:spPr>
          <a:xfrm>
            <a:off x="309616" y="1261676"/>
            <a:ext cx="4045048" cy="3689897"/>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342900" indent="-342900" algn="l" rtl="0">
              <a:buFont typeface="Arial" panose="020B0604020202020204" pitchFamily="34" charset="0"/>
              <a:buChar char="•"/>
            </a:pPr>
            <a:r>
              <a:rPr sz="1400" lang="fr-FR">
                <a:solidFill>
                  <a:srgbClr val="000000"/>
                </a:solidFill>
              </a:rPr>
              <a:t>Si vous voulez étendre la portée au-delà d'environ 45 mètres à l'intérieur et 90 mètres à l'extérieur, vous devez créer un réseau sans fil. </a:t>
            </a:r>
          </a:p>
          <a:p>
            <a:pPr marL="342900" indent="-342900" algn="l" rtl="0">
              <a:buFont typeface="Arial" panose="020B0604020202020204" pitchFamily="34" charset="0"/>
              <a:buChar char="•"/>
            </a:pPr>
            <a:r>
              <a:rPr sz="1400" lang="fr-FR">
                <a:solidFill>
                  <a:srgbClr val="000000"/>
                </a:solidFill>
              </a:rPr>
              <a:t>Créez le maillage (mesh) en ajoutant des points d'accès avec les mêmes paramètres, sauf à utiliser des canaux différents pour éviter les interférences.</a:t>
            </a:r>
          </a:p>
          <a:p>
            <a:pPr marL="342900" indent="-342900" algn="l" rtl="0">
              <a:buFont typeface="Arial" panose="020B0604020202020204" pitchFamily="34" charset="0"/>
              <a:buChar char="•"/>
            </a:pPr>
            <a:r>
              <a:rPr sz="1400" lang="fr-FR">
                <a:solidFill>
                  <a:srgbClr val="000000"/>
                </a:solidFill>
              </a:rPr>
              <a:t>L'extension d'un réseau local sans fil dans un petit bureau ou chez un particulier est devenue de plus en plus facile. </a:t>
            </a:r>
          </a:p>
          <a:p>
            <a:pPr marL="342900" indent="-342900" algn="l" rtl="0">
              <a:buFont typeface="Arial" panose="020B0604020202020204" pitchFamily="34" charset="0"/>
              <a:buChar char="•"/>
            </a:pPr>
            <a:r>
              <a:rPr sz="1400" lang="fr-FR">
                <a:solidFill>
                  <a:srgbClr val="000000"/>
                </a:solidFill>
              </a:rPr>
              <a:t>Les fabricants ont développé des applications de smartphone qui permettent de créer rapidement un réseau sans fil maillé (WMN). </a:t>
            </a:r>
          </a:p>
        </p:txBody>
      </p:sp>
    </p:spTree>
    <p:extLst>
      <p:ext uri="{BB962C8B-B14F-4D97-AF65-F5344CB8AC3E}">
        <p14:creationId xmlns:p14="http://schemas.microsoft.com/office/powerpoint/2010/main" val="2208537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Configuration d'un WLAN de site distant</a:t>
            </a:r>
            <a:br>
              <a:rPr lang="en-US" dirty="0"/>
            </a:br>
            <a:r>
              <a:rPr sz="2400" lang="fr-FR"/>
              <a:t>NAT pour IPv4</a:t>
            </a:r>
          </a:p>
        </p:txBody>
      </p:sp>
      <p:sp>
        <p:nvSpPr>
          <p:cNvPr id="4" name="Content Placeholder 3">
            <a:extLst>
              <a:ext uri="{FF2B5EF4-FFF2-40B4-BE49-F238E27FC236}">
                <a16:creationId xmlns:a16="http://schemas.microsoft.com/office/drawing/2014/main" id="{F3EE6C6B-0A8B-4195-A5E0-2C1D3CADA94A}"/>
              </a:ext>
            </a:extLst>
          </p:cNvPr>
          <p:cNvSpPr>
            <a:spLocks noGrp="1"/>
          </p:cNvSpPr>
          <p:nvPr>
            <p:ph idx="1"/>
          </p:nvPr>
        </p:nvSpPr>
        <p:spPr>
          <a:xfrm>
            <a:off x="312883" y="731837"/>
            <a:ext cx="4900420" cy="3689897"/>
          </a:xfrm>
        </p:spPr>
        <p:txBody>
          <a:bodyPr/>
          <a:lstStyle/>
          <a:p>
            <a:pPr marL="0" indent="0" algn="l" rtl="0"/>
            <a:r>
              <a:rPr sz="1600" lang="fr-FR">
                <a:solidFill>
                  <a:srgbClr val="000000"/>
                </a:solidFill>
              </a:rPr>
              <a:t>En règle générale, l'ISP attribue au routeur sans fil une adresse publiquement routable et utilise une adresse de réseau privé pour l'adressage sur le LAN.</a:t>
            </a:r>
          </a:p>
          <a:p>
            <a:pPr marL="171450" indent="-171450" algn="l" rtl="0">
              <a:buFont typeface="Arial" panose="020B0604020202020204" pitchFamily="34" charset="0"/>
              <a:buChar char="•"/>
            </a:pPr>
            <a:r>
              <a:rPr sz="1400" lang="fr-FR">
                <a:solidFill>
                  <a:srgbClr val="000000"/>
                </a:solidFill>
              </a:rPr>
              <a:t>Pour permettre aux hôtes du LAN de communiquer avec le monde extérieur, le routeur utilisera un processus appelé traduction d'adresses réseau (NAT). </a:t>
            </a:r>
          </a:p>
          <a:p>
            <a:pPr marL="171450" indent="-171450" algn="l" rtl="0">
              <a:buFont typeface="Arial" panose="020B0604020202020204" pitchFamily="34" charset="0"/>
              <a:buChar char="•"/>
            </a:pPr>
            <a:r>
              <a:rPr sz="1400" lang="fr-FR">
                <a:solidFill>
                  <a:srgbClr val="000000"/>
                </a:solidFill>
              </a:rPr>
              <a:t>NAT traduit une adresse IPv4 source privée (locale) en une adresse publique (globale) (le processus est inversé pour les paquets entrants). </a:t>
            </a:r>
          </a:p>
          <a:p>
            <a:pPr marL="171450" indent="-171450" algn="l" rtl="0">
              <a:buFont typeface="Arial" panose="020B0604020202020204" pitchFamily="34" charset="0"/>
              <a:buChar char="•"/>
            </a:pPr>
            <a:r>
              <a:rPr sz="1400" lang="fr-FR">
                <a:solidFill>
                  <a:srgbClr val="000000"/>
                </a:solidFill>
              </a:rPr>
              <a:t>NAT rend possible le partage d'une adresse IPv4 publique en suivant les numéros de port source pour chaque session établie par un appareil. </a:t>
            </a:r>
          </a:p>
          <a:p>
            <a:pPr marL="171450" indent="-171450" algn="l" rtl="0">
              <a:buFont typeface="Arial" panose="020B0604020202020204" pitchFamily="34" charset="0"/>
              <a:buChar char="•"/>
            </a:pPr>
            <a:r>
              <a:rPr sz="1400" lang="fr-FR">
                <a:solidFill>
                  <a:srgbClr val="000000"/>
                </a:solidFill>
              </a:rPr>
              <a:t>Si votre ISP a activé IPv6, vous verrez une adresse IPv6 unique pour chaque appareil.</a:t>
            </a:r>
          </a:p>
          <a:p>
            <a:pPr marL="171450" indent="-171450" algn="l">
              <a:buFont typeface="Arial" panose="020B0604020202020204" pitchFamily="34" charset="0"/>
              <a:buChar char="•"/>
            </a:pPr>
            <a:endParaRPr lang="en-US" sz="1600" dirty="0">
              <a:solidFill>
                <a:srgbClr val="000000"/>
              </a:solidFill>
            </a:endParaRPr>
          </a:p>
        </p:txBody>
      </p:sp>
      <p:pic>
        <p:nvPicPr>
          <p:cNvPr id="7" name="Picture 6">
            <a:extLst>
              <a:ext uri="{FF2B5EF4-FFF2-40B4-BE49-F238E27FC236}">
                <a16:creationId xmlns:a16="http://schemas.microsoft.com/office/drawing/2014/main" id="{A3194B37-7A77-454D-8366-514171329894}"/>
              </a:ext>
            </a:extLst>
          </p:cNvPr>
          <p:cNvPicPr>
            <a:picLocks noChangeAspect="1"/>
          </p:cNvPicPr>
          <p:nvPr/>
        </p:nvPicPr>
        <p:blipFill>
          <a:blip r:embed="rId3"/>
          <a:stretch>
            <a:fillRect/>
          </a:stretch>
        </p:blipFill>
        <p:spPr>
          <a:xfrm>
            <a:off x="5375083" y="1273269"/>
            <a:ext cx="3456034" cy="2607033"/>
          </a:xfrm>
          <a:prstGeom prst="rect">
            <a:avLst/>
          </a:prstGeom>
        </p:spPr>
      </p:pic>
    </p:spTree>
    <p:extLst>
      <p:ext uri="{BB962C8B-B14F-4D97-AF65-F5344CB8AC3E}">
        <p14:creationId xmlns:p14="http://schemas.microsoft.com/office/powerpoint/2010/main" val="171580168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50629"/>
            <a:ext cx="9144000" cy="757551"/>
          </a:xfrm>
        </p:spPr>
        <p:txBody>
          <a:bodyPr/>
          <a:lstStyle/>
          <a:p>
            <a:pPr rtl="0"/>
            <a:r>
              <a:rPr lang="fr-FR"/>
              <a:t>Contenu pédagogique de l'instructeur - Guide de planification du module 13</a:t>
            </a:r>
          </a:p>
        </p:txBody>
      </p:sp>
      <p:sp>
        <p:nvSpPr>
          <p:cNvPr id="4099" name="Rectangle 34"/>
          <p:cNvSpPr>
            <a:spLocks noGrp="1" noChangeArrowheads="1"/>
          </p:cNvSpPr>
          <p:nvPr>
            <p:ph idx="1"/>
          </p:nvPr>
        </p:nvSpPr>
        <p:spPr>
          <a:xfrm>
            <a:off x="145357" y="808179"/>
            <a:ext cx="8433035" cy="3773247"/>
          </a:xfrm>
        </p:spPr>
        <p:txBody>
          <a:bodyPr/>
          <a:lstStyle/>
          <a:p>
            <a:pPr marL="0" indent="0" rtl="0">
              <a:buNone/>
            </a:pPr>
            <a:r>
              <a:rPr lang="fr-FR"/>
              <a:t>Cette présentation PowerPoint est divisée en deux parties :</a:t>
            </a:r>
          </a:p>
          <a:p>
            <a:pPr rtl="0">
              <a:buFont typeface="Arial" panose="020B0604020202020204" pitchFamily="34" charset="0"/>
              <a:buChar char="•"/>
            </a:pPr>
            <a:r>
              <a:rPr lang="fr-FR"/>
              <a:t>Guide de planification de l'enseignant</a:t>
            </a:r>
          </a:p>
          <a:p>
            <a:pPr lvl="1" rtl="0">
              <a:buFont typeface="Arial" panose="020B0604020202020204" pitchFamily="34" charset="0"/>
              <a:buChar char="•"/>
            </a:pPr>
            <a:r>
              <a:rPr lang="fr-FR"/>
              <a:t>Informations pour vous aider à vous familiariser avec le module</a:t>
            </a:r>
          </a:p>
          <a:p>
            <a:pPr lvl="1" rtl="0">
              <a:buFont typeface="Arial" panose="020B0604020202020204" pitchFamily="34" charset="0"/>
              <a:buChar char="•"/>
            </a:pPr>
            <a:r>
              <a:rPr lang="fr-FR"/>
              <a:t>Outils pédagogiques</a:t>
            </a:r>
          </a:p>
          <a:p>
            <a:pPr rtl="0">
              <a:buFont typeface="Arial" panose="020B0604020202020204" pitchFamily="34" charset="0"/>
              <a:buChar char="•"/>
            </a:pPr>
            <a:r>
              <a:rPr lang="fr-FR"/>
              <a:t>Présentation en classe pour le formateur</a:t>
            </a:r>
          </a:p>
          <a:p>
            <a:pPr lvl="1" rtl="0">
              <a:buFont typeface="Arial" panose="020B0604020202020204" pitchFamily="34" charset="0"/>
              <a:buChar char="•"/>
            </a:pPr>
            <a:r>
              <a:rPr lang="fr-FR"/>
              <a:t>Diapositives facultatives que vous pouvez utiliser en classe</a:t>
            </a:r>
          </a:p>
          <a:p>
            <a:pPr lvl="1" rtl="0">
              <a:buFont typeface="Arial" panose="020B0604020202020204" pitchFamily="34" charset="0"/>
              <a:buChar char="•"/>
            </a:pPr>
            <a:r>
              <a:rPr lang="fr-FR"/>
              <a:t>Commence à la diapositive 10</a:t>
            </a:r>
          </a:p>
          <a:p>
            <a:pPr marL="142875" lvl="1" indent="0" algn="ctr" rtl="0">
              <a:buNone/>
            </a:pPr>
            <a:r>
              <a:rPr sz="1600" b="true" lang="fr-FR"/>
              <a:t>Remarque </a:t>
            </a:r>
            <a:r>
              <a:rPr sz="1600" lang="fr-FR"/>
              <a:t>: supprimez le guide de planification de cette présentation avant de la partager.</a:t>
            </a:r>
          </a:p>
          <a:p>
            <a:pPr marL="0" indent="0" rtl="0">
              <a:buNone/>
            </a:pPr>
            <a:r>
              <a:rPr sz="1600" b="true" lang="fr-FR">
                <a:solidFill>
                  <a:schemeClr val="accent4"/>
                </a:solidFill>
              </a:rPr>
              <a:t>Pour obtenir de l'aide et des ressources supplémentaires, consultez la page d'accueil de l'instructeur et les ressources du cours pour ce cours. Vous pouvez également visiter le site de développement professionnel sur netacad.com, la page Facebook officielle de Cisco Networking Academy ou le groupe FB Instructor Only.</a:t>
            </a:r>
          </a:p>
        </p:txBody>
      </p:sp>
    </p:spTree>
    <p:custDataLst>
      <p:tags r:id="rId1"/>
    </p:custDataLst>
    <p:extLst>
      <p:ext uri="{BB962C8B-B14F-4D97-AF65-F5344CB8AC3E}">
        <p14:creationId xmlns:p14="http://schemas.microsoft.com/office/powerpoint/2010/main" val="2625469064"/>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Configuration d'un WLAN de site distant</a:t>
            </a:r>
            <a:br>
              <a:rPr lang="en-US" dirty="0"/>
            </a:br>
            <a:r>
              <a:rPr sz="2400" lang="fr-FR"/>
              <a:t>Qualité de Service</a:t>
            </a:r>
          </a:p>
        </p:txBody>
      </p:sp>
      <p:sp>
        <p:nvSpPr>
          <p:cNvPr id="5" name="Content Placeholder 4">
            <a:extLst>
              <a:ext uri="{FF2B5EF4-FFF2-40B4-BE49-F238E27FC236}">
                <a16:creationId xmlns:a16="http://schemas.microsoft.com/office/drawing/2014/main" id="{92133746-CB4B-46ED-8442-D94560F00AC4}"/>
              </a:ext>
            </a:extLst>
          </p:cNvPr>
          <p:cNvSpPr>
            <a:spLocks noGrp="1"/>
          </p:cNvSpPr>
          <p:nvPr>
            <p:ph idx="1"/>
          </p:nvPr>
        </p:nvSpPr>
        <p:spPr>
          <a:xfrm>
            <a:off x="474662" y="731837"/>
            <a:ext cx="8280057" cy="3689897"/>
          </a:xfrm>
        </p:spPr>
        <p:txBody>
          <a:bodyPr/>
          <a:lstStyle/>
          <a:p>
            <a:pPr marL="0" indent="0" algn="l" rtl="0"/>
            <a:r>
              <a:rPr sz="1600" lang="fr-FR">
                <a:solidFill>
                  <a:srgbClr val="000000"/>
                </a:solidFill>
              </a:rPr>
              <a:t>De nombreux routeurs sans fil ont une option de configuration de la qualité de service (QoS). </a:t>
            </a:r>
          </a:p>
          <a:p>
            <a:pPr marL="285750" indent="-285750" algn="l" rtl="0">
              <a:buFont typeface="Arial" panose="020B0604020202020204" pitchFamily="34" charset="0"/>
              <a:buChar char="•"/>
            </a:pPr>
            <a:r>
              <a:rPr sz="1400" lang="fr-FR">
                <a:solidFill>
                  <a:srgbClr val="000000"/>
                </a:solidFill>
              </a:rPr>
              <a:t>La configuration de la qualité de service permet d'accorder la priorité à certains types de trafic (voix ou vidéo) par rapport au trafic qui n'est pas soumis à des contraintes temporelles, notamment la messagerie et la navigation web. </a:t>
            </a:r>
          </a:p>
          <a:p>
            <a:pPr marL="285750" indent="-285750" algn="l" rtl="0">
              <a:buFont typeface="Arial" panose="020B0604020202020204" pitchFamily="34" charset="0"/>
              <a:buChar char="•"/>
            </a:pPr>
            <a:r>
              <a:rPr sz="1400" lang="fr-FR">
                <a:solidFill>
                  <a:srgbClr val="000000"/>
                </a:solidFill>
              </a:rPr>
              <a:t>Sur certains routeurs sans fil, le trafic peut également être prioritaire sur des ports spécifiques.</a:t>
            </a:r>
          </a:p>
        </p:txBody>
      </p:sp>
      <p:pic>
        <p:nvPicPr>
          <p:cNvPr id="2" name="Picture 1">
            <a:extLst>
              <a:ext uri="{FF2B5EF4-FFF2-40B4-BE49-F238E27FC236}">
                <a16:creationId xmlns:a16="http://schemas.microsoft.com/office/drawing/2014/main" id="{14D34F0B-6AA6-4CB8-9CF3-4FA353A8AE90}"/>
              </a:ext>
            </a:extLst>
          </p:cNvPr>
          <p:cNvPicPr>
            <a:picLocks noChangeAspect="1"/>
          </p:cNvPicPr>
          <p:nvPr/>
        </p:nvPicPr>
        <p:blipFill>
          <a:blip r:embed="rId3"/>
          <a:stretch>
            <a:fillRect/>
          </a:stretch>
        </p:blipFill>
        <p:spPr>
          <a:xfrm>
            <a:off x="2644676" y="2049915"/>
            <a:ext cx="3854648" cy="2165461"/>
          </a:xfrm>
          <a:prstGeom prst="rect">
            <a:avLst/>
          </a:prstGeom>
        </p:spPr>
      </p:pic>
    </p:spTree>
    <p:extLst>
      <p:ext uri="{BB962C8B-B14F-4D97-AF65-F5344CB8AC3E}">
        <p14:creationId xmlns:p14="http://schemas.microsoft.com/office/powerpoint/2010/main" val="36435912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Configuration d'un WLAN de site distant</a:t>
            </a:r>
            <a:br>
              <a:rPr lang="en-US" dirty="0"/>
            </a:br>
            <a:r>
              <a:rPr sz="2400" lang="fr-FR"/>
              <a:t>Redirection de Port</a:t>
            </a:r>
          </a:p>
        </p:txBody>
      </p:sp>
      <p:sp>
        <p:nvSpPr>
          <p:cNvPr id="4" name="Content Placeholder 3">
            <a:extLst>
              <a:ext uri="{FF2B5EF4-FFF2-40B4-BE49-F238E27FC236}">
                <a16:creationId xmlns:a16="http://schemas.microsoft.com/office/drawing/2014/main" id="{93CDE018-D867-4E28-ACA0-CE828C6F9486}"/>
              </a:ext>
            </a:extLst>
          </p:cNvPr>
          <p:cNvSpPr>
            <a:spLocks noGrp="1"/>
          </p:cNvSpPr>
          <p:nvPr>
            <p:ph idx="1"/>
          </p:nvPr>
        </p:nvSpPr>
        <p:spPr>
          <a:xfrm>
            <a:off x="474662" y="731837"/>
            <a:ext cx="8280057" cy="3689897"/>
          </a:xfrm>
        </p:spPr>
        <p:txBody>
          <a:bodyPr/>
          <a:lstStyle/>
          <a:p>
            <a:pPr marL="0" indent="0" algn="l" rtl="0"/>
            <a:r>
              <a:rPr sz="1600" lang="fr-FR">
                <a:solidFill>
                  <a:srgbClr val="000000"/>
                </a:solidFill>
              </a:rPr>
              <a:t>Les routeurs sans fil bloquent les ports TCP et UDP pour éviter les accès non autorisés au LAN internes ou externes. </a:t>
            </a:r>
          </a:p>
          <a:p>
            <a:pPr marL="285750" indent="-285750" algn="l" rtl="0">
              <a:buFont typeface="Arial" panose="020B0604020202020204" pitchFamily="34" charset="0"/>
              <a:buChar char="•"/>
            </a:pPr>
            <a:r>
              <a:rPr sz="1400" lang="fr-FR">
                <a:solidFill>
                  <a:srgbClr val="000000"/>
                </a:solidFill>
              </a:rPr>
              <a:t>Toutefois, il faut parfois ouvrir des ports spécifiques pour permettre à certains programmes et applications de communiquer avec les périphériques de différents réseaux. </a:t>
            </a:r>
          </a:p>
          <a:p>
            <a:pPr marL="285750" indent="-285750" algn="l" rtl="0">
              <a:buFont typeface="Arial" panose="020B0604020202020204" pitchFamily="34" charset="0"/>
              <a:buChar char="•"/>
            </a:pPr>
            <a:r>
              <a:rPr sz="1400" lang="fr-FR">
                <a:solidFill>
                  <a:srgbClr val="000000"/>
                </a:solidFill>
              </a:rPr>
              <a:t>La redirection de port est une méthode basée sur des règles qui redirige le trafic entre des périphériques situés sur des réseaux distincts.</a:t>
            </a:r>
          </a:p>
          <a:p>
            <a:pPr marL="285750" indent="-285750" algn="l" rtl="0">
              <a:buFont typeface="Arial" panose="020B0604020202020204" pitchFamily="34" charset="0"/>
              <a:buChar char="•"/>
            </a:pPr>
            <a:r>
              <a:rPr sz="1400" lang="fr-FR">
                <a:solidFill>
                  <a:srgbClr val="000000"/>
                </a:solidFill>
              </a:rPr>
              <a:t>Le déclenchement de port autorise le routeur à transférer temporairement les données via les ports entrants vers un périphérique spécifique. </a:t>
            </a:r>
          </a:p>
          <a:p>
            <a:pPr marL="285750" indent="-285750" algn="l" rtl="0">
              <a:buFont typeface="Arial" panose="020B0604020202020204" pitchFamily="34" charset="0"/>
              <a:buChar char="•"/>
            </a:pPr>
            <a:r>
              <a:rPr sz="1400" lang="fr-FR">
                <a:solidFill>
                  <a:srgbClr val="000000"/>
                </a:solidFill>
              </a:rPr>
              <a:t>Cela permet par exemple de transférer des données à un ordinateur uniquement lorsqu'une plage de ports désignée est utilisée pour émettre une requête sortante. </a:t>
            </a:r>
          </a:p>
        </p:txBody>
      </p:sp>
    </p:spTree>
    <p:extLst>
      <p:ext uri="{BB962C8B-B14F-4D97-AF65-F5344CB8AC3E}">
        <p14:creationId xmlns:p14="http://schemas.microsoft.com/office/powerpoint/2010/main" val="26092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Configuration d'un WLAN de site distant</a:t>
            </a:r>
            <a:br>
              <a:rPr lang="en-US" dirty="0"/>
            </a:br>
            <a:r>
              <a:rPr sz="2400" lang="fr-FR"/>
              <a:t>Packet Tracer - Configurer un Réseau Sans Fil</a:t>
            </a:r>
          </a:p>
        </p:txBody>
      </p:sp>
      <p:sp>
        <p:nvSpPr>
          <p:cNvPr id="5" name="Content Placeholder 4">
            <a:extLst>
              <a:ext uri="{FF2B5EF4-FFF2-40B4-BE49-F238E27FC236}">
                <a16:creationId xmlns:a16="http://schemas.microsoft.com/office/drawing/2014/main" id="{4BFE5AAA-7BEE-4288-B562-D542C16B6AC6}"/>
              </a:ext>
            </a:extLst>
          </p:cNvPr>
          <p:cNvSpPr>
            <a:spLocks noGrp="1"/>
          </p:cNvSpPr>
          <p:nvPr>
            <p:ph idx="1"/>
          </p:nvPr>
        </p:nvSpPr>
        <p:spPr>
          <a:xfrm>
            <a:off x="474662" y="731837"/>
            <a:ext cx="8280057" cy="3689897"/>
          </a:xfrm>
        </p:spPr>
        <p:txBody>
          <a:bodyPr/>
          <a:lstStyle/>
          <a:p>
            <a:pPr marL="0" indent="0" algn="l" rtl="0"/>
            <a:r>
              <a:rPr sz="1600" lang="fr-FR">
                <a:solidFill>
                  <a:srgbClr val="000000"/>
                </a:solidFill>
              </a:rPr>
              <a:t>Dans cette activité Packet Tracer, vous remplirez les objectifs suivants:</a:t>
            </a:r>
          </a:p>
          <a:p>
            <a:pPr marL="285750" indent="-285750" algn="l" rtl="0">
              <a:buFont typeface="Arial" panose="020B0604020202020204" pitchFamily="34" charset="0"/>
              <a:buChar char="•"/>
            </a:pPr>
            <a:r>
              <a:rPr sz="1400" lang="fr-FR">
                <a:solidFill>
                  <a:srgbClr val="000000"/>
                </a:solidFill>
              </a:rPr>
              <a:t>Se connecter à un routeur sans fil</a:t>
            </a:r>
          </a:p>
          <a:p>
            <a:pPr marL="285750" indent="-285750" algn="l" rtl="0">
              <a:buFont typeface="Arial" panose="020B0604020202020204" pitchFamily="34" charset="0"/>
              <a:buChar char="•"/>
            </a:pPr>
            <a:r>
              <a:rPr sz="1400" lang="fr-FR">
                <a:solidFill>
                  <a:srgbClr val="000000"/>
                </a:solidFill>
              </a:rPr>
              <a:t>Configurer le routeur sans fil</a:t>
            </a:r>
          </a:p>
          <a:p>
            <a:pPr marL="285750" indent="-285750" algn="l" rtl="0">
              <a:buFont typeface="Arial" panose="020B0604020202020204" pitchFamily="34" charset="0"/>
              <a:buChar char="•"/>
            </a:pPr>
            <a:r>
              <a:rPr sz="1400" lang="fr-FR">
                <a:solidFill>
                  <a:srgbClr val="000000"/>
                </a:solidFill>
              </a:rPr>
              <a:t>Connecter un appareil filaire au routeur sans fil</a:t>
            </a:r>
          </a:p>
          <a:p>
            <a:pPr marL="285750" indent="-285750" algn="l" rtl="0">
              <a:buFont typeface="Arial" panose="020B0604020202020204" pitchFamily="34" charset="0"/>
              <a:buChar char="•"/>
            </a:pPr>
            <a:r>
              <a:rPr sz="1400" lang="fr-FR">
                <a:solidFill>
                  <a:srgbClr val="000000"/>
                </a:solidFill>
              </a:rPr>
              <a:t>Connecter un appareil sans fil au routeur sans fil</a:t>
            </a:r>
          </a:p>
          <a:p>
            <a:pPr marL="285750" indent="-285750" algn="l" rtl="0">
              <a:buFont typeface="Arial" panose="020B0604020202020204" pitchFamily="34" charset="0"/>
              <a:buChar char="•"/>
            </a:pPr>
            <a:r>
              <a:rPr sz="1400" lang="fr-FR">
                <a:solidFill>
                  <a:srgbClr val="000000"/>
                </a:solidFill>
              </a:rPr>
              <a:t>Ajouter un point d'accès au réseau pour étendre la couverture sans fil</a:t>
            </a:r>
          </a:p>
          <a:p>
            <a:pPr marL="285750" indent="-285750" algn="l" rtl="0">
              <a:buFont typeface="Arial" panose="020B0604020202020204" pitchFamily="34" charset="0"/>
              <a:buChar char="•"/>
            </a:pPr>
            <a:r>
              <a:rPr sz="1400" lang="fr-FR">
                <a:solidFill>
                  <a:srgbClr val="000000"/>
                </a:solidFill>
              </a:rPr>
              <a:t>Mettre à jour les paramètres du routeur par défaut</a:t>
            </a:r>
          </a:p>
        </p:txBody>
      </p:sp>
    </p:spTree>
    <p:extLst>
      <p:ext uri="{BB962C8B-B14F-4D97-AF65-F5344CB8AC3E}">
        <p14:creationId xmlns:p14="http://schemas.microsoft.com/office/powerpoint/2010/main" val="36656963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Configuration d'un WLAN de site distant</a:t>
            </a:r>
            <a:br>
              <a:rPr lang="en-US" dirty="0"/>
            </a:br>
            <a:r>
              <a:rPr sz="2400" lang="fr-FR"/>
              <a:t>Travail pratique - Configurer un Réseau Sans Fil</a:t>
            </a:r>
          </a:p>
        </p:txBody>
      </p:sp>
      <p:sp>
        <p:nvSpPr>
          <p:cNvPr id="5" name="Content Placeholder 4">
            <a:extLst>
              <a:ext uri="{FF2B5EF4-FFF2-40B4-BE49-F238E27FC236}">
                <a16:creationId xmlns:a16="http://schemas.microsoft.com/office/drawing/2014/main" id="{4BFE5AAA-7BEE-4288-B562-D542C16B6AC6}"/>
              </a:ext>
            </a:extLst>
          </p:cNvPr>
          <p:cNvSpPr>
            <a:spLocks noGrp="1"/>
          </p:cNvSpPr>
          <p:nvPr>
            <p:ph idx="1"/>
          </p:nvPr>
        </p:nvSpPr>
        <p:spPr>
          <a:xfrm>
            <a:off x="474662" y="731837"/>
            <a:ext cx="8280057" cy="3689897"/>
          </a:xfrm>
        </p:spPr>
        <p:txBody>
          <a:bodyPr/>
          <a:lstStyle/>
          <a:p>
            <a:pPr marL="0" indent="0" algn="l" rtl="0"/>
            <a:r>
              <a:rPr sz="1600" lang="fr-FR">
                <a:solidFill>
                  <a:srgbClr val="000000"/>
                </a:solidFill>
              </a:rPr>
              <a:t>Au cours de ce TP, vous allez configurer les paramètres de base d'un routeur sans fil et connecter un ordinateur au routeur à l'aide de la technologie sans fil.</a:t>
            </a:r>
          </a:p>
        </p:txBody>
      </p:sp>
    </p:spTree>
    <p:extLst>
      <p:ext uri="{BB962C8B-B14F-4D97-AF65-F5344CB8AC3E}">
        <p14:creationId xmlns:p14="http://schemas.microsoft.com/office/powerpoint/2010/main" val="40644938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13.2 Configurer un WLAN de base sur le WLC</a:t>
            </a:r>
          </a:p>
        </p:txBody>
      </p:sp>
    </p:spTree>
    <p:custDataLst>
      <p:tags r:id="rId1"/>
    </p:custDataLst>
    <p:extLst>
      <p:ext uri="{BB962C8B-B14F-4D97-AF65-F5344CB8AC3E}">
        <p14:creationId xmlns:p14="http://schemas.microsoft.com/office/powerpoint/2010/main" val="1619359580"/>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Configurer un WLAN de base sur le WLC</a:t>
            </a:r>
            <a:br>
              <a:rPr lang="en-US" dirty="0"/>
            </a:br>
            <a:r>
              <a:rPr sz="2400" lang="fr-FR"/>
              <a:t>Vidéo – Configurer un WLAN de base sur le WLC</a:t>
            </a:r>
          </a:p>
        </p:txBody>
      </p:sp>
      <p:sp>
        <p:nvSpPr>
          <p:cNvPr id="4" name="Content Placeholder 3">
            <a:extLst>
              <a:ext uri="{FF2B5EF4-FFF2-40B4-BE49-F238E27FC236}">
                <a16:creationId xmlns:a16="http://schemas.microsoft.com/office/drawing/2014/main" id="{6D91A3C2-4B53-4E46-BC1E-362B6A603448}"/>
              </a:ext>
            </a:extLst>
          </p:cNvPr>
          <p:cNvSpPr>
            <a:spLocks noGrp="1"/>
          </p:cNvSpPr>
          <p:nvPr>
            <p:ph idx="1"/>
          </p:nvPr>
        </p:nvSpPr>
        <p:spPr>
          <a:xfrm>
            <a:off x="474662" y="731837"/>
            <a:ext cx="8280057" cy="3689897"/>
          </a:xfrm>
        </p:spPr>
        <p:txBody>
          <a:bodyPr/>
          <a:lstStyle/>
          <a:p>
            <a:pPr marL="0" indent="0" algn="l" rtl="0"/>
            <a:r>
              <a:rPr sz="1800" lang="fr-FR">
                <a:solidFill>
                  <a:srgbClr val="000000"/>
                </a:solidFill>
              </a:rPr>
              <a:t>Cette vidéo couvre les points suivants :</a:t>
            </a:r>
          </a:p>
          <a:p>
            <a:pPr marL="342900" indent="-342900" algn="l" rtl="0">
              <a:buFont typeface="Arial" panose="020B0604020202020204" pitchFamily="34" charset="0"/>
              <a:buChar char="•"/>
            </a:pPr>
            <a:r>
              <a:rPr sz="1800" lang="fr-FR">
                <a:solidFill>
                  <a:srgbClr val="000000"/>
                </a:solidFill>
              </a:rPr>
              <a:t>Revoir la topologie</a:t>
            </a:r>
          </a:p>
          <a:p>
            <a:pPr marL="342900" indent="-342900" algn="l" rtl="0">
              <a:buFont typeface="Arial" panose="020B0604020202020204" pitchFamily="34" charset="0"/>
              <a:buChar char="•"/>
            </a:pPr>
            <a:r>
              <a:rPr sz="1800" lang="fr-FR">
                <a:solidFill>
                  <a:srgbClr val="000000"/>
                </a:solidFill>
              </a:rPr>
              <a:t>Accéder à l'interface graphique du contrôleur WLAN</a:t>
            </a:r>
          </a:p>
          <a:p>
            <a:pPr marL="342900" indent="-342900" algn="l" rtl="0">
              <a:buFont typeface="Arial" panose="020B0604020202020204" pitchFamily="34" charset="0"/>
              <a:buChar char="•"/>
            </a:pPr>
            <a:r>
              <a:rPr sz="1800" lang="fr-FR">
                <a:solidFill>
                  <a:srgbClr val="000000"/>
                </a:solidFill>
              </a:rPr>
              <a:t>Informations sur le réseau sans fil sur l'écran de résumé du réseau</a:t>
            </a:r>
          </a:p>
          <a:p>
            <a:pPr marL="342900" indent="-342900" algn="l" rtl="0">
              <a:buFont typeface="Arial" panose="020B0604020202020204" pitchFamily="34" charset="0"/>
              <a:buChar char="•"/>
            </a:pPr>
            <a:r>
              <a:rPr sz="1800" lang="fr-FR">
                <a:solidFill>
                  <a:srgbClr val="000000"/>
                </a:solidFill>
              </a:rPr>
              <a:t>Configurer un nouveau WLAN</a:t>
            </a:r>
          </a:p>
          <a:p>
            <a:pPr marL="342900" indent="-342900" algn="l" rtl="0">
              <a:buFont typeface="Arial" panose="020B0604020202020204" pitchFamily="34" charset="0"/>
              <a:buChar char="•"/>
            </a:pPr>
            <a:r>
              <a:rPr sz="1800" lang="fr-FR">
                <a:solidFill>
                  <a:srgbClr val="000000"/>
                </a:solidFill>
              </a:rPr>
              <a:t>Sécuriser le nouveau WLAN</a:t>
            </a:r>
          </a:p>
        </p:txBody>
      </p:sp>
    </p:spTree>
    <p:extLst>
      <p:ext uri="{BB962C8B-B14F-4D97-AF65-F5344CB8AC3E}">
        <p14:creationId xmlns:p14="http://schemas.microsoft.com/office/powerpoint/2010/main" val="1758506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Configurer un WLAN de base sur le WLC</a:t>
            </a:r>
            <a:br>
              <a:rPr lang="en-US" dirty="0"/>
            </a:br>
            <a:r>
              <a:rPr sz="2400" lang="fr-FR"/>
              <a:t>Topologie WLC</a:t>
            </a:r>
          </a:p>
        </p:txBody>
      </p:sp>
      <p:sp>
        <p:nvSpPr>
          <p:cNvPr id="5" name="Content Placeholder 4">
            <a:extLst>
              <a:ext uri="{FF2B5EF4-FFF2-40B4-BE49-F238E27FC236}">
                <a16:creationId xmlns:a16="http://schemas.microsoft.com/office/drawing/2014/main" id="{0B9F3ECB-836A-4B17-8DB8-D94926DE815A}"/>
              </a:ext>
            </a:extLst>
          </p:cNvPr>
          <p:cNvSpPr>
            <a:spLocks noGrp="1"/>
          </p:cNvSpPr>
          <p:nvPr>
            <p:ph idx="1"/>
          </p:nvPr>
        </p:nvSpPr>
        <p:spPr>
          <a:xfrm>
            <a:off x="474662" y="731837"/>
            <a:ext cx="3892239" cy="3361599"/>
          </a:xfrm>
        </p:spPr>
        <p:txBody>
          <a:bodyPr/>
          <a:lstStyle/>
          <a:p>
            <a:pPr marL="0" indent="0" algn="l" rtl="0"/>
            <a:r>
              <a:rPr sz="1600" lang="fr-FR">
                <a:solidFill>
                  <a:srgbClr val="000000"/>
                </a:solidFill>
              </a:rPr>
              <a:t>La topologie et le schéma d'adressage utilisés pour les vidéos et cette rubrique sont illustrés dans la figure et le tableau. </a:t>
            </a:r>
          </a:p>
          <a:p>
            <a:pPr marL="285750" indent="-285750" algn="l" rtl="0">
              <a:buFont typeface="Arial" panose="020B0604020202020204" pitchFamily="34" charset="0"/>
              <a:buChar char="•"/>
            </a:pPr>
            <a:r>
              <a:rPr sz="1400" lang="fr-FR">
                <a:solidFill>
                  <a:srgbClr val="000000"/>
                </a:solidFill>
              </a:rPr>
              <a:t>Le point d'accès (AP) est un AP basé sur un contrôleur par opposition à un AP autonome, il ne nécessite donc aucune configuration initiale et est souvent appelé AP léger (LAP). </a:t>
            </a:r>
          </a:p>
          <a:p>
            <a:pPr marL="285750" indent="-285750" algn="l" rtl="0">
              <a:buFont typeface="Arial" panose="020B0604020202020204" pitchFamily="34" charset="0"/>
              <a:buChar char="•"/>
            </a:pPr>
            <a:r>
              <a:rPr sz="1400" lang="fr-FR">
                <a:solidFill>
                  <a:srgbClr val="000000"/>
                </a:solidFill>
              </a:rPr>
              <a:t>Les LAP utilisent le Lightweight Access Point Protocol (LWAPP) pour communiquer avec un contrôleur WLAN (WLC). </a:t>
            </a:r>
          </a:p>
          <a:p>
            <a:pPr marL="285750" indent="-285750" algn="l" rtl="0">
              <a:buFont typeface="Arial" panose="020B0604020202020204" pitchFamily="34" charset="0"/>
              <a:buChar char="•"/>
            </a:pPr>
            <a:r>
              <a:rPr sz="1400" lang="fr-FR">
                <a:solidFill>
                  <a:srgbClr val="000000"/>
                </a:solidFill>
              </a:rPr>
              <a:t>Les points d'accès basés sur un contrôleur sont utiles dans les situations où de nombreux points d'accès sont requis dans le réseau. </a:t>
            </a:r>
          </a:p>
          <a:p>
            <a:pPr marL="285750" indent="-285750" algn="l" rtl="0">
              <a:buFont typeface="Arial" panose="020B0604020202020204" pitchFamily="34" charset="0"/>
              <a:buChar char="•"/>
            </a:pPr>
            <a:r>
              <a:rPr sz="1400" lang="fr-FR">
                <a:solidFill>
                  <a:srgbClr val="000000"/>
                </a:solidFill>
              </a:rPr>
              <a:t>En ajoutant plus d'AP, chaque AP est automatiquement configuré et géré par le WLC.</a:t>
            </a:r>
          </a:p>
        </p:txBody>
      </p:sp>
      <p:graphicFrame>
        <p:nvGraphicFramePr>
          <p:cNvPr id="9" name="Table 9">
            <a:extLst>
              <a:ext uri="{FF2B5EF4-FFF2-40B4-BE49-F238E27FC236}">
                <a16:creationId xmlns:a16="http://schemas.microsoft.com/office/drawing/2014/main" id="{1DEEFD1E-D246-4ACC-B7A5-31D1504BD373}"/>
              </a:ext>
            </a:extLst>
          </p:cNvPr>
          <p:cNvGraphicFramePr>
            <a:graphicFrameLocks noGrp="1"/>
          </p:cNvGraphicFramePr>
          <p:nvPr>
            <p:extLst>
              <p:ext uri="{D42A27DB-BD31-4B8C-83A1-F6EECF244321}">
                <p14:modId xmlns:p14="http://schemas.microsoft.com/office/powerpoint/2010/main" val="2774399177"/>
              </p:ext>
            </p:extLst>
          </p:nvPr>
        </p:nvGraphicFramePr>
        <p:xfrm>
          <a:off x="5006642" y="2189682"/>
          <a:ext cx="3954448" cy="2381250"/>
        </p:xfrm>
        <a:graphic>
          <a:graphicData uri="http://schemas.openxmlformats.org/drawingml/2006/table">
            <a:tbl>
              <a:tblPr firstRow="1" bandRow="1">
                <a:tableStyleId>{5C22544A-7EE6-4342-B048-85BDC9FD1C3A}</a:tableStyleId>
              </a:tblPr>
              <a:tblGrid>
                <a:gridCol w="670560">
                  <a:extLst>
                    <a:ext uri="{9D8B030D-6E8A-4147-A177-3AD203B41FA5}">
                      <a16:colId xmlns:a16="http://schemas.microsoft.com/office/drawing/2014/main" val="327807571"/>
                    </a:ext>
                  </a:extLst>
                </a:gridCol>
                <a:gridCol w="858741">
                  <a:extLst>
                    <a:ext uri="{9D8B030D-6E8A-4147-A177-3AD203B41FA5}">
                      <a16:colId xmlns:a16="http://schemas.microsoft.com/office/drawing/2014/main" val="348928102"/>
                    </a:ext>
                  </a:extLst>
                </a:gridCol>
                <a:gridCol w="1137037">
                  <a:extLst>
                    <a:ext uri="{9D8B030D-6E8A-4147-A177-3AD203B41FA5}">
                      <a16:colId xmlns:a16="http://schemas.microsoft.com/office/drawing/2014/main" val="822506009"/>
                    </a:ext>
                  </a:extLst>
                </a:gridCol>
                <a:gridCol w="1288110">
                  <a:extLst>
                    <a:ext uri="{9D8B030D-6E8A-4147-A177-3AD203B41FA5}">
                      <a16:colId xmlns:a16="http://schemas.microsoft.com/office/drawing/2014/main" val="3300627119"/>
                    </a:ext>
                  </a:extLst>
                </a:gridCol>
              </a:tblGrid>
              <a:tr h="212264">
                <a:tc>
                  <a:txBody>
                    <a:bodyPr/>
                    <a:lstStyle/>
                    <a:p>
                      <a:pPr algn="l" fontAlgn="ctr" rtl="0"/>
                      <a:r>
                        <a:rPr sz="1000" lang="fr-FR">
                          <a:effectLst/>
                        </a:rPr>
                        <a:t>Appareil</a:t>
                      </a:r>
                    </a:p>
                  </a:txBody>
                  <a:tcPr marL="47625" marR="47625" marT="47625" marB="47625" anchor="ctr"/>
                </a:tc>
                <a:tc>
                  <a:txBody>
                    <a:bodyPr/>
                    <a:lstStyle/>
                    <a:p>
                      <a:pPr algn="l" fontAlgn="ctr" rtl="0"/>
                      <a:r>
                        <a:rPr sz="1000" lang="fr-FR">
                          <a:effectLst/>
                        </a:rPr>
                        <a:t>Interface</a:t>
                      </a:r>
                    </a:p>
                  </a:txBody>
                  <a:tcPr marL="47625" marR="47625" marT="47625" marB="47625" anchor="ctr"/>
                </a:tc>
                <a:tc>
                  <a:txBody>
                    <a:bodyPr/>
                    <a:lstStyle/>
                    <a:p>
                      <a:pPr algn="l" fontAlgn="ctr" rtl="0"/>
                      <a:r>
                        <a:rPr sz="1000" lang="fr-FR">
                          <a:effectLst/>
                        </a:rPr>
                        <a:t>Adresse IP</a:t>
                      </a:r>
                    </a:p>
                  </a:txBody>
                  <a:tcPr marL="47625" marR="47625" marT="47625" marB="47625" anchor="ctr"/>
                </a:tc>
                <a:tc>
                  <a:txBody>
                    <a:bodyPr/>
                    <a:lstStyle/>
                    <a:p>
                      <a:pPr algn="l" fontAlgn="ctr" rtl="0"/>
                      <a:r>
                        <a:rPr sz="1000" lang="fr-FR">
                          <a:effectLst/>
                        </a:rPr>
                        <a:t>Masque de sous-réseau</a:t>
                      </a:r>
                    </a:p>
                  </a:txBody>
                  <a:tcPr marL="47625" marR="47625" marT="47625" marB="47625" anchor="ctr"/>
                </a:tc>
                <a:extLst>
                  <a:ext uri="{0D108BD9-81ED-4DB2-BD59-A6C34878D82A}">
                    <a16:rowId xmlns:a16="http://schemas.microsoft.com/office/drawing/2014/main" val="2391689401"/>
                  </a:ext>
                </a:extLst>
              </a:tr>
              <a:tr h="212264">
                <a:tc>
                  <a:txBody>
                    <a:bodyPr/>
                    <a:lstStyle/>
                    <a:p>
                      <a:pPr fontAlgn="ctr" rtl="0"/>
                      <a:r>
                        <a:rPr sz="1000" b="false" lang="fr-FR">
                          <a:effectLst/>
                        </a:rPr>
                        <a:t>R1</a:t>
                      </a:r>
                    </a:p>
                  </a:txBody>
                  <a:tcPr marL="47625" marR="47625" marT="47625" marB="47625" anchor="ctr"/>
                </a:tc>
                <a:tc>
                  <a:txBody>
                    <a:bodyPr/>
                    <a:lstStyle/>
                    <a:p>
                      <a:pPr fontAlgn="ctr" rtl="0"/>
                      <a:r>
                        <a:rPr sz="1000" b="false" lang="fr-FR">
                          <a:effectLst/>
                        </a:rPr>
                        <a:t>F0/0</a:t>
                      </a:r>
                    </a:p>
                  </a:txBody>
                  <a:tcPr marL="47625" marR="47625" marT="47625" marB="47625" anchor="ctr"/>
                </a:tc>
                <a:tc>
                  <a:txBody>
                    <a:bodyPr/>
                    <a:lstStyle/>
                    <a:p>
                      <a:pPr fontAlgn="ctr" rtl="0"/>
                      <a:r>
                        <a:rPr sz="1000" b="false" lang="fr-FR">
                          <a:effectLst/>
                        </a:rPr>
                        <a:t>172.16.1.1</a:t>
                      </a:r>
                    </a:p>
                  </a:txBody>
                  <a:tcPr marL="47625" marR="47625" marT="47625" marB="47625" anchor="ctr"/>
                </a:tc>
                <a:tc>
                  <a:txBody>
                    <a:bodyPr/>
                    <a:lstStyle/>
                    <a:p>
                      <a:pPr fontAlgn="ctr" rtl="0"/>
                      <a:r>
                        <a:rPr sz="1000" b="false" lang="fr-FR">
                          <a:effectLst/>
                        </a:rPr>
                        <a:t>255.255.255.0</a:t>
                      </a:r>
                    </a:p>
                  </a:txBody>
                  <a:tcPr marL="47625" marR="47625" marT="47625" marB="47625" anchor="ctr"/>
                </a:tc>
                <a:extLst>
                  <a:ext uri="{0D108BD9-81ED-4DB2-BD59-A6C34878D82A}">
                    <a16:rowId xmlns:a16="http://schemas.microsoft.com/office/drawing/2014/main" val="3346906376"/>
                  </a:ext>
                </a:extLst>
              </a:tr>
              <a:tr h="212264">
                <a:tc>
                  <a:txBody>
                    <a:bodyPr/>
                    <a:lstStyle/>
                    <a:p>
                      <a:pPr fontAlgn="ctr" rtl="0"/>
                      <a:r>
                        <a:rPr sz="1000" b="false" lang="fr-FR">
                          <a:effectLst/>
                        </a:rPr>
                        <a:t>R1</a:t>
                      </a:r>
                    </a:p>
                  </a:txBody>
                  <a:tcPr marL="47625" marR="47625" marT="47625" marB="47625" anchor="ctr"/>
                </a:tc>
                <a:tc>
                  <a:txBody>
                    <a:bodyPr/>
                    <a:lstStyle/>
                    <a:p>
                      <a:pPr fontAlgn="ctr" rtl="0"/>
                      <a:r>
                        <a:rPr sz="1000" b="false" lang="fr-FR">
                          <a:effectLst/>
                        </a:rPr>
                        <a:t>F0/1.1</a:t>
                      </a:r>
                    </a:p>
                  </a:txBody>
                  <a:tcPr marL="47625" marR="47625" marT="47625" marB="47625" anchor="ctr"/>
                </a:tc>
                <a:tc>
                  <a:txBody>
                    <a:bodyPr/>
                    <a:lstStyle/>
                    <a:p>
                      <a:pPr fontAlgn="ctr" rtl="0"/>
                      <a:r>
                        <a:rPr sz="1000" b="false" lang="fr-FR">
                          <a:effectLst/>
                        </a:rPr>
                        <a:t>192.168.200.1</a:t>
                      </a:r>
                    </a:p>
                  </a:txBody>
                  <a:tcPr marL="47625" marR="47625" marT="47625" marB="47625" anchor="ctr"/>
                </a:tc>
                <a:tc>
                  <a:txBody>
                    <a:bodyPr/>
                    <a:lstStyle/>
                    <a:p>
                      <a:pPr fontAlgn="ctr" rtl="0"/>
                      <a:r>
                        <a:rPr sz="1000" b="false" lang="fr-FR">
                          <a:effectLst/>
                        </a:rPr>
                        <a:t>255.255.255.0</a:t>
                      </a:r>
                    </a:p>
                  </a:txBody>
                  <a:tcPr marL="47625" marR="47625" marT="47625" marB="47625" anchor="ctr"/>
                </a:tc>
                <a:extLst>
                  <a:ext uri="{0D108BD9-81ED-4DB2-BD59-A6C34878D82A}">
                    <a16:rowId xmlns:a16="http://schemas.microsoft.com/office/drawing/2014/main" val="504986055"/>
                  </a:ext>
                </a:extLst>
              </a:tr>
              <a:tr h="212264">
                <a:tc>
                  <a:txBody>
                    <a:bodyPr/>
                    <a:lstStyle/>
                    <a:p>
                      <a:pPr fontAlgn="ctr" rtl="0"/>
                      <a:r>
                        <a:rPr sz="1000" b="false" lang="fr-FR">
                          <a:effectLst/>
                        </a:rPr>
                        <a:t>S1</a:t>
                      </a:r>
                    </a:p>
                  </a:txBody>
                  <a:tcPr marL="47625" marR="47625" marT="47625" marB="47625" anchor="ctr"/>
                </a:tc>
                <a:tc>
                  <a:txBody>
                    <a:bodyPr/>
                    <a:lstStyle/>
                    <a:p>
                      <a:pPr fontAlgn="ctr" rtl="0"/>
                      <a:r>
                        <a:rPr sz="1000" b="false" lang="fr-FR">
                          <a:effectLst/>
                        </a:rPr>
                        <a:t>VLAN 1</a:t>
                      </a:r>
                    </a:p>
                  </a:txBody>
                  <a:tcPr marL="47625" marR="47625" marT="47625" marB="47625" anchor="ctr"/>
                </a:tc>
                <a:tc gridSpan="2">
                  <a:txBody>
                    <a:bodyPr/>
                    <a:lstStyle/>
                    <a:p>
                      <a:pPr fontAlgn="ctr" rtl="0"/>
                      <a:r>
                        <a:rPr sz="1000" b="false" lang="fr-FR">
                          <a:effectLst/>
                        </a:rPr>
                        <a:t>le protocole DHCP</a:t>
                      </a:r>
                    </a:p>
                  </a:txBody>
                  <a:tcPr marL="47625" marR="47625" marT="47625" marB="47625" anchor="ctr"/>
                </a:tc>
                <a:tc hMerge="1">
                  <a:txBody>
                    <a:bodyPr/>
                    <a:lstStyle/>
                    <a:p>
                      <a:endParaRPr lang="en-US"/>
                    </a:p>
                  </a:txBody>
                  <a:tcPr/>
                </a:tc>
                <a:extLst>
                  <a:ext uri="{0D108BD9-81ED-4DB2-BD59-A6C34878D82A}">
                    <a16:rowId xmlns:a16="http://schemas.microsoft.com/office/drawing/2014/main" val="340670286"/>
                  </a:ext>
                </a:extLst>
              </a:tr>
              <a:tr h="212264">
                <a:tc>
                  <a:txBody>
                    <a:bodyPr/>
                    <a:lstStyle/>
                    <a:p>
                      <a:pPr fontAlgn="ctr" rtl="0"/>
                      <a:r>
                        <a:rPr sz="1000" b="false" lang="fr-FR">
                          <a:effectLst/>
                        </a:rPr>
                        <a:t>WLC</a:t>
                      </a:r>
                    </a:p>
                  </a:txBody>
                  <a:tcPr marL="47625" marR="47625" marT="47625" marB="47625" anchor="ctr"/>
                </a:tc>
                <a:tc>
                  <a:txBody>
                    <a:bodyPr/>
                    <a:lstStyle/>
                    <a:p>
                      <a:pPr fontAlgn="ctr" rtl="0"/>
                      <a:r>
                        <a:rPr sz="1000" b="false" lang="fr-FR">
                          <a:effectLst/>
                        </a:rPr>
                        <a:t>Gestion</a:t>
                      </a:r>
                    </a:p>
                  </a:txBody>
                  <a:tcPr marL="47625" marR="47625" marT="47625" marB="47625" anchor="ctr"/>
                </a:tc>
                <a:tc>
                  <a:txBody>
                    <a:bodyPr/>
                    <a:lstStyle/>
                    <a:p>
                      <a:pPr fontAlgn="ctr" rtl="0"/>
                      <a:r>
                        <a:rPr sz="1000" b="false" lang="fr-FR">
                          <a:effectLst/>
                        </a:rPr>
                        <a:t>192.168.200.254</a:t>
                      </a:r>
                    </a:p>
                  </a:txBody>
                  <a:tcPr marL="47625" marR="47625" marT="47625" marB="47625" anchor="ctr"/>
                </a:tc>
                <a:tc>
                  <a:txBody>
                    <a:bodyPr/>
                    <a:lstStyle/>
                    <a:p>
                      <a:pPr fontAlgn="ctr" rtl="0"/>
                      <a:r>
                        <a:rPr sz="1000" b="false" lang="fr-FR">
                          <a:effectLst/>
                        </a:rPr>
                        <a:t>255.255.255.0</a:t>
                      </a:r>
                    </a:p>
                  </a:txBody>
                  <a:tcPr marL="47625" marR="47625" marT="47625" marB="47625" anchor="ctr"/>
                </a:tc>
                <a:extLst>
                  <a:ext uri="{0D108BD9-81ED-4DB2-BD59-A6C34878D82A}">
                    <a16:rowId xmlns:a16="http://schemas.microsoft.com/office/drawing/2014/main" val="2291173808"/>
                  </a:ext>
                </a:extLst>
              </a:tr>
              <a:tr h="212264">
                <a:tc>
                  <a:txBody>
                    <a:bodyPr/>
                    <a:lstStyle/>
                    <a:p>
                      <a:pPr fontAlgn="ctr" rtl="0"/>
                      <a:r>
                        <a:rPr sz="1000" b="false" lang="fr-FR">
                          <a:effectLst/>
                        </a:rPr>
                        <a:t>AP1</a:t>
                      </a:r>
                    </a:p>
                  </a:txBody>
                  <a:tcPr marL="47625" marR="47625" marT="47625" marB="47625" anchor="ctr"/>
                </a:tc>
                <a:tc>
                  <a:txBody>
                    <a:bodyPr/>
                    <a:lstStyle/>
                    <a:p>
                      <a:pPr fontAlgn="ctr" rtl="0"/>
                      <a:r>
                        <a:rPr sz="1000" b="false" lang="fr-FR">
                          <a:effectLst/>
                        </a:rPr>
                        <a:t>filaire 0</a:t>
                      </a:r>
                    </a:p>
                  </a:txBody>
                  <a:tcPr marL="47625" marR="47625" marT="47625" marB="47625" anchor="ctr"/>
                </a:tc>
                <a:tc>
                  <a:txBody>
                    <a:bodyPr/>
                    <a:lstStyle/>
                    <a:p>
                      <a:pPr fontAlgn="ctr" rtl="0"/>
                      <a:r>
                        <a:rPr sz="1000" b="false" lang="fr-FR">
                          <a:effectLst/>
                        </a:rPr>
                        <a:t>192.168.200.3</a:t>
                      </a:r>
                    </a:p>
                  </a:txBody>
                  <a:tcPr marL="47625" marR="47625" marT="47625" marB="47625" anchor="ctr"/>
                </a:tc>
                <a:tc>
                  <a:txBody>
                    <a:bodyPr/>
                    <a:lstStyle/>
                    <a:p>
                      <a:pPr fontAlgn="ctr" rtl="0"/>
                      <a:r>
                        <a:rPr sz="1000" b="false" lang="fr-FR">
                          <a:effectLst/>
                        </a:rPr>
                        <a:t>255.255.255.0</a:t>
                      </a:r>
                    </a:p>
                  </a:txBody>
                  <a:tcPr marL="47625" marR="47625" marT="47625" marB="47625" anchor="ctr"/>
                </a:tc>
                <a:extLst>
                  <a:ext uri="{0D108BD9-81ED-4DB2-BD59-A6C34878D82A}">
                    <a16:rowId xmlns:a16="http://schemas.microsoft.com/office/drawing/2014/main" val="1119465407"/>
                  </a:ext>
                </a:extLst>
              </a:tr>
              <a:tr h="212264">
                <a:tc>
                  <a:txBody>
                    <a:bodyPr/>
                    <a:lstStyle/>
                    <a:p>
                      <a:pPr fontAlgn="ctr" rtl="0"/>
                      <a:r>
                        <a:rPr sz="1000" b="false" lang="fr-FR">
                          <a:effectLst/>
                        </a:rPr>
                        <a:t>PC-A</a:t>
                      </a:r>
                    </a:p>
                  </a:txBody>
                  <a:tcPr marL="47625" marR="47625" marT="47625" marB="47625" anchor="ctr"/>
                </a:tc>
                <a:tc>
                  <a:txBody>
                    <a:bodyPr/>
                    <a:lstStyle/>
                    <a:p>
                      <a:pPr fontAlgn="ctr" rtl="0"/>
                      <a:r>
                        <a:rPr sz="1000" b="false" lang="fr-FR">
                          <a:effectLst/>
                        </a:rPr>
                        <a:t>Carte réseau (NIC)</a:t>
                      </a:r>
                    </a:p>
                  </a:txBody>
                  <a:tcPr marL="47625" marR="47625" marT="47625" marB="47625" anchor="ctr"/>
                </a:tc>
                <a:tc>
                  <a:txBody>
                    <a:bodyPr/>
                    <a:lstStyle/>
                    <a:p>
                      <a:pPr fontAlgn="ctr" rtl="0"/>
                      <a:r>
                        <a:rPr sz="1000" b="false" lang="fr-FR">
                          <a:effectLst/>
                        </a:rPr>
                        <a:t>172.16.1.254</a:t>
                      </a:r>
                    </a:p>
                  </a:txBody>
                  <a:tcPr marL="47625" marR="47625" marT="47625" marB="47625" anchor="ctr"/>
                </a:tc>
                <a:tc>
                  <a:txBody>
                    <a:bodyPr/>
                    <a:lstStyle/>
                    <a:p>
                      <a:pPr fontAlgn="ctr" rtl="0"/>
                      <a:r>
                        <a:rPr sz="1000" b="false" lang="fr-FR">
                          <a:effectLst/>
                        </a:rPr>
                        <a:t>255.255.255.0</a:t>
                      </a:r>
                    </a:p>
                  </a:txBody>
                  <a:tcPr marL="47625" marR="47625" marT="47625" marB="47625" anchor="ctr"/>
                </a:tc>
                <a:extLst>
                  <a:ext uri="{0D108BD9-81ED-4DB2-BD59-A6C34878D82A}">
                    <a16:rowId xmlns:a16="http://schemas.microsoft.com/office/drawing/2014/main" val="2009576385"/>
                  </a:ext>
                </a:extLst>
              </a:tr>
              <a:tr h="212264">
                <a:tc>
                  <a:txBody>
                    <a:bodyPr/>
                    <a:lstStyle/>
                    <a:p>
                      <a:pPr fontAlgn="ctr" rtl="0"/>
                      <a:r>
                        <a:rPr sz="1000" b="false" lang="fr-FR">
                          <a:effectLst/>
                        </a:rPr>
                        <a:t>PC-B</a:t>
                      </a:r>
                    </a:p>
                  </a:txBody>
                  <a:tcPr marL="47625" marR="47625" marT="47625" marB="47625" anchor="ctr"/>
                </a:tc>
                <a:tc>
                  <a:txBody>
                    <a:bodyPr/>
                    <a:lstStyle/>
                    <a:p>
                      <a:pPr fontAlgn="ctr" rtl="0"/>
                      <a:r>
                        <a:rPr sz="1000" b="false" lang="fr-FR">
                          <a:effectLst/>
                        </a:rPr>
                        <a:t>Carte réseau (NIC)</a:t>
                      </a:r>
                    </a:p>
                  </a:txBody>
                  <a:tcPr marL="47625" marR="47625" marT="47625" marB="47625" anchor="ctr"/>
                </a:tc>
                <a:tc gridSpan="2">
                  <a:txBody>
                    <a:bodyPr/>
                    <a:lstStyle/>
                    <a:p>
                      <a:pPr fontAlgn="ctr" rtl="0"/>
                      <a:r>
                        <a:rPr sz="1000" b="false" lang="fr-FR">
                          <a:effectLst/>
                        </a:rPr>
                        <a:t>DHCP</a:t>
                      </a:r>
                    </a:p>
                  </a:txBody>
                  <a:tcPr marL="47625" marR="47625" marT="47625" marB="47625" anchor="ctr"/>
                </a:tc>
                <a:tc hMerge="1">
                  <a:txBody>
                    <a:bodyPr/>
                    <a:lstStyle/>
                    <a:p>
                      <a:endParaRPr lang="en-US"/>
                    </a:p>
                  </a:txBody>
                  <a:tcPr/>
                </a:tc>
                <a:extLst>
                  <a:ext uri="{0D108BD9-81ED-4DB2-BD59-A6C34878D82A}">
                    <a16:rowId xmlns:a16="http://schemas.microsoft.com/office/drawing/2014/main" val="809065936"/>
                  </a:ext>
                </a:extLst>
              </a:tr>
              <a:tr h="342887">
                <a:tc>
                  <a:txBody>
                    <a:bodyPr/>
                    <a:lstStyle/>
                    <a:p>
                      <a:pPr fontAlgn="ctr" rtl="0"/>
                      <a:r>
                        <a:rPr sz="1000" b="false" lang="fr-FR">
                          <a:effectLst/>
                        </a:rPr>
                        <a:t>Ordinateur portable sans fil</a:t>
                      </a:r>
                    </a:p>
                  </a:txBody>
                  <a:tcPr marL="47625" marR="47625" marT="47625" marB="47625" anchor="ctr"/>
                </a:tc>
                <a:tc>
                  <a:txBody>
                    <a:bodyPr/>
                    <a:lstStyle/>
                    <a:p>
                      <a:pPr fontAlgn="ctr" rtl="0"/>
                      <a:r>
                        <a:rPr sz="1000" b="false" lang="fr-FR">
                          <a:effectLst/>
                        </a:rPr>
                        <a:t>Carte réseau (NIC)</a:t>
                      </a:r>
                    </a:p>
                  </a:txBody>
                  <a:tcPr marL="47625" marR="47625" marT="47625" marB="47625" anchor="ctr"/>
                </a:tc>
                <a:tc gridSpan="2">
                  <a:txBody>
                    <a:bodyPr/>
                    <a:lstStyle/>
                    <a:p>
                      <a:pPr fontAlgn="ctr" rtl="0"/>
                      <a:r>
                        <a:rPr sz="1000" b="false" lang="fr-FR">
                          <a:effectLst/>
                        </a:rPr>
                        <a:t>DHCP</a:t>
                      </a:r>
                    </a:p>
                  </a:txBody>
                  <a:tcPr marL="47625" marR="47625" marT="47625" marB="47625" anchor="ctr"/>
                </a:tc>
                <a:tc hMerge="1">
                  <a:txBody>
                    <a:bodyPr/>
                    <a:lstStyle/>
                    <a:p>
                      <a:endParaRPr lang="en-US"/>
                    </a:p>
                  </a:txBody>
                  <a:tcPr/>
                </a:tc>
                <a:extLst>
                  <a:ext uri="{0D108BD9-81ED-4DB2-BD59-A6C34878D82A}">
                    <a16:rowId xmlns:a16="http://schemas.microsoft.com/office/drawing/2014/main" val="1693076009"/>
                  </a:ext>
                </a:extLst>
              </a:tr>
            </a:tbl>
          </a:graphicData>
        </a:graphic>
      </p:graphicFrame>
      <p:pic>
        <p:nvPicPr>
          <p:cNvPr id="2" name="Picture 1">
            <a:extLst>
              <a:ext uri="{FF2B5EF4-FFF2-40B4-BE49-F238E27FC236}">
                <a16:creationId xmlns:a16="http://schemas.microsoft.com/office/drawing/2014/main" id="{A751EEF4-08C1-4F48-8C82-83F85C2F4AC8}"/>
              </a:ext>
            </a:extLst>
          </p:cNvPr>
          <p:cNvPicPr>
            <a:picLocks noChangeAspect="1"/>
          </p:cNvPicPr>
          <p:nvPr/>
        </p:nvPicPr>
        <p:blipFill>
          <a:blip r:embed="rId3"/>
          <a:stretch>
            <a:fillRect/>
          </a:stretch>
        </p:blipFill>
        <p:spPr>
          <a:xfrm>
            <a:off x="6104235" y="217841"/>
            <a:ext cx="2561123" cy="1863113"/>
          </a:xfrm>
          <a:prstGeom prst="rect">
            <a:avLst/>
          </a:prstGeom>
        </p:spPr>
      </p:pic>
    </p:spTree>
    <p:extLst>
      <p:ext uri="{BB962C8B-B14F-4D97-AF65-F5344CB8AC3E}">
        <p14:creationId xmlns:p14="http://schemas.microsoft.com/office/powerpoint/2010/main" val="28026995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Configurer un WLAN de base sur le WLC</a:t>
            </a:r>
            <a:br>
              <a:rPr lang="en-US" dirty="0"/>
            </a:br>
            <a:r>
              <a:rPr sz="2400" lang="fr-FR"/>
              <a:t>Connectez-vous au WLC</a:t>
            </a:r>
          </a:p>
        </p:txBody>
      </p:sp>
      <p:sp>
        <p:nvSpPr>
          <p:cNvPr id="4" name="Content Placeholder 3">
            <a:extLst>
              <a:ext uri="{FF2B5EF4-FFF2-40B4-BE49-F238E27FC236}">
                <a16:creationId xmlns:a16="http://schemas.microsoft.com/office/drawing/2014/main" id="{8BF8E58F-DA90-4868-A644-DA5460109610}"/>
              </a:ext>
            </a:extLst>
          </p:cNvPr>
          <p:cNvSpPr>
            <a:spLocks noGrp="1"/>
          </p:cNvSpPr>
          <p:nvPr>
            <p:ph idx="1"/>
          </p:nvPr>
        </p:nvSpPr>
        <p:spPr>
          <a:xfrm>
            <a:off x="347125" y="731837"/>
            <a:ext cx="8345487" cy="3689897"/>
          </a:xfrm>
        </p:spPr>
        <p:txBody>
          <a:bodyPr/>
          <a:lstStyle/>
          <a:p>
            <a:pPr marL="0" indent="0" algn="l" rtl="0"/>
            <a:r>
              <a:rPr sz="1600" lang="fr-FR">
                <a:solidFill>
                  <a:srgbClr val="000000"/>
                </a:solidFill>
              </a:rPr>
              <a:t>La configuration d'un contrôleur LAN sans fil (WLC) n'est pas très différente de la configuration d'un routeur sans fil. Le WLC contrôle les points d'accès et fournit plus de services et de capacités de gestion.</a:t>
            </a:r>
          </a:p>
          <a:p>
            <a:pPr marL="342900" indent="-342900" algn="l" rtl="0">
              <a:buFont typeface="Arial" panose="020B0604020202020204" pitchFamily="34" charset="0"/>
              <a:buChar char="•"/>
            </a:pPr>
            <a:r>
              <a:rPr sz="1600" lang="fr-FR">
                <a:solidFill>
                  <a:srgbClr val="000000"/>
                </a:solidFill>
              </a:rPr>
              <a:t>L'utilisateur se connecte au WLC en utilisant des informations d'identification qui ont été configurées lors de la configuration initiale.</a:t>
            </a:r>
          </a:p>
        </p:txBody>
      </p:sp>
      <p:pic>
        <p:nvPicPr>
          <p:cNvPr id="7" name="Picture 6">
            <a:extLst>
              <a:ext uri="{FF2B5EF4-FFF2-40B4-BE49-F238E27FC236}">
                <a16:creationId xmlns:a16="http://schemas.microsoft.com/office/drawing/2014/main" id="{E9C38E45-3CA3-4B3F-8695-CDB21CA4614D}"/>
              </a:ext>
            </a:extLst>
          </p:cNvPr>
          <p:cNvPicPr>
            <a:picLocks noChangeAspect="1"/>
          </p:cNvPicPr>
          <p:nvPr/>
        </p:nvPicPr>
        <p:blipFill>
          <a:blip r:embed="rId3"/>
          <a:stretch>
            <a:fillRect/>
          </a:stretch>
        </p:blipFill>
        <p:spPr>
          <a:xfrm>
            <a:off x="4397518" y="1997904"/>
            <a:ext cx="4399357" cy="2413759"/>
          </a:xfrm>
          <a:prstGeom prst="rect">
            <a:avLst/>
          </a:prstGeom>
        </p:spPr>
      </p:pic>
      <p:sp>
        <p:nvSpPr>
          <p:cNvPr id="5" name="Content Placeholder 3">
            <a:extLst>
              <a:ext uri="{FF2B5EF4-FFF2-40B4-BE49-F238E27FC236}">
                <a16:creationId xmlns:a16="http://schemas.microsoft.com/office/drawing/2014/main" id="{C7A93B4E-9A8E-4B09-88D5-29E75F1244DF}"/>
              </a:ext>
            </a:extLst>
          </p:cNvPr>
          <p:cNvSpPr txBox="1">
            <a:spLocks/>
          </p:cNvSpPr>
          <p:nvPr/>
        </p:nvSpPr>
        <p:spPr>
          <a:xfrm>
            <a:off x="347124" y="1939896"/>
            <a:ext cx="3946131" cy="2341548"/>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342900" indent="-342900" algn="l" rtl="0">
              <a:buFont typeface="Arial" panose="020B0604020202020204" pitchFamily="34" charset="0"/>
              <a:buChar char="•"/>
            </a:pPr>
            <a:r>
              <a:rPr sz="1600" lang="fr-FR">
                <a:solidFill>
                  <a:srgbClr val="000000"/>
                </a:solidFill>
              </a:rPr>
              <a:t>La page </a:t>
            </a:r>
            <a:r>
              <a:rPr sz="1600" b="true" lang="fr-FR">
                <a:solidFill>
                  <a:srgbClr val="000000"/>
                </a:solidFill>
              </a:rPr>
              <a:t>Résumé du réseau</a:t>
            </a:r>
            <a:r>
              <a:rPr sz="1600" lang="fr-FR">
                <a:solidFill>
                  <a:srgbClr val="000000"/>
                </a:solidFill>
              </a:rPr>
              <a:t> est un tableau de bord qui fournit un aperçu rapide des réseaux sans fil configurés, des points d'accès associés (AP) et des clients actifs. </a:t>
            </a:r>
          </a:p>
          <a:p>
            <a:pPr marL="342900" indent="-342900" algn="l" rtl="0">
              <a:buFont typeface="Arial" panose="020B0604020202020204" pitchFamily="34" charset="0"/>
              <a:buChar char="•"/>
            </a:pPr>
            <a:r>
              <a:rPr sz="1600" lang="fr-FR">
                <a:solidFill>
                  <a:srgbClr val="000000"/>
                </a:solidFill>
              </a:rPr>
              <a:t>Vous pouvez également voir le nombre de points d'accès non autorisés et de clients.</a:t>
            </a:r>
          </a:p>
        </p:txBody>
      </p:sp>
    </p:spTree>
    <p:extLst>
      <p:ext uri="{BB962C8B-B14F-4D97-AF65-F5344CB8AC3E}">
        <p14:creationId xmlns:p14="http://schemas.microsoft.com/office/powerpoint/2010/main" val="25941099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41945"/>
            <a:ext cx="8345488" cy="731837"/>
          </a:xfrm>
        </p:spPr>
        <p:txBody>
          <a:bodyPr/>
          <a:lstStyle/>
          <a:p>
            <a:pPr rtl="0"/>
            <a:r>
              <a:rPr sz="1600" lang="fr-FR"/>
              <a:t>Configurer un WLAN de base sur le WLC</a:t>
            </a:r>
            <a:br>
              <a:rPr lang="en-US" dirty="0"/>
            </a:br>
            <a:r>
              <a:rPr sz="2400" lang="fr-FR"/>
              <a:t>Afficher les informations AP</a:t>
            </a:r>
          </a:p>
        </p:txBody>
      </p:sp>
      <p:sp>
        <p:nvSpPr>
          <p:cNvPr id="5" name="Content Placeholder 4">
            <a:extLst>
              <a:ext uri="{FF2B5EF4-FFF2-40B4-BE49-F238E27FC236}">
                <a16:creationId xmlns:a16="http://schemas.microsoft.com/office/drawing/2014/main" id="{9AD461AA-922C-460B-A71E-5401FBC85CBF}"/>
              </a:ext>
            </a:extLst>
          </p:cNvPr>
          <p:cNvSpPr>
            <a:spLocks noGrp="1"/>
          </p:cNvSpPr>
          <p:nvPr>
            <p:ph idx="1"/>
          </p:nvPr>
        </p:nvSpPr>
        <p:spPr>
          <a:xfrm>
            <a:off x="474662" y="731837"/>
            <a:ext cx="8280057" cy="1641371"/>
          </a:xfrm>
        </p:spPr>
        <p:txBody>
          <a:bodyPr/>
          <a:lstStyle/>
          <a:p>
            <a:pPr marL="0" indent="0" algn="l" rtl="0"/>
            <a:r>
              <a:rPr sz="1600" lang="fr-FR">
                <a:solidFill>
                  <a:srgbClr val="000000"/>
                </a:solidFill>
              </a:rPr>
              <a:t>Cliquez sur </a:t>
            </a:r>
            <a:r>
              <a:rPr sz="1600" b="true" lang="fr-FR">
                <a:solidFill>
                  <a:srgbClr val="000000"/>
                </a:solidFill>
              </a:rPr>
              <a:t>Points d'accès</a:t>
            </a:r>
            <a:r>
              <a:rPr sz="1600" lang="fr-FR">
                <a:solidFill>
                  <a:srgbClr val="000000"/>
                </a:solidFill>
              </a:rPr>
              <a:t> dans le menu de gauche pour afficher une image globale des informations système et des performances du point d'accès. </a:t>
            </a:r>
          </a:p>
        </p:txBody>
      </p:sp>
      <p:sp>
        <p:nvSpPr>
          <p:cNvPr id="7" name="Content Placeholder 4">
            <a:extLst>
              <a:ext uri="{FF2B5EF4-FFF2-40B4-BE49-F238E27FC236}">
                <a16:creationId xmlns:a16="http://schemas.microsoft.com/office/drawing/2014/main" id="{65882B81-C830-41B6-8C95-FED3920E1E3F}"/>
              </a:ext>
            </a:extLst>
          </p:cNvPr>
          <p:cNvSpPr txBox="1">
            <a:spLocks/>
          </p:cNvSpPr>
          <p:nvPr/>
        </p:nvSpPr>
        <p:spPr>
          <a:xfrm>
            <a:off x="474663" y="1304405"/>
            <a:ext cx="3234212" cy="3421162"/>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285750" indent="-285750" algn="l" rtl="0">
              <a:buFont typeface="Arial" panose="020B0604020202020204" pitchFamily="34" charset="0"/>
              <a:buChar char="•"/>
            </a:pPr>
            <a:r>
              <a:rPr sz="1400" lang="fr-FR">
                <a:solidFill>
                  <a:srgbClr val="000000"/>
                </a:solidFill>
              </a:rPr>
              <a:t>L'AP utilise l'adresse IP 192.168.200.3. </a:t>
            </a:r>
          </a:p>
          <a:p>
            <a:pPr marL="285750" indent="-285750" algn="l" rtl="0">
              <a:buFont typeface="Arial" panose="020B0604020202020204" pitchFamily="34" charset="0"/>
              <a:buChar char="•"/>
            </a:pPr>
            <a:r>
              <a:rPr sz="1400" lang="fr-FR">
                <a:solidFill>
                  <a:srgbClr val="000000"/>
                </a:solidFill>
              </a:rPr>
              <a:t>Étant donné que Cisco Discovery Protocol (CDP) est actif sur ce réseau, le WLC indique que l'AP est connecté au port FastEthernet 0/1 sur le commutateur.</a:t>
            </a:r>
          </a:p>
          <a:p>
            <a:pPr marL="285750" indent="-285750" algn="l" rtl="0">
              <a:buFont typeface="Arial" panose="020B0604020202020204" pitchFamily="34" charset="0"/>
              <a:buChar char="•"/>
            </a:pPr>
            <a:r>
              <a:rPr sz="1400" lang="fr-FR">
                <a:solidFill>
                  <a:srgbClr val="000000"/>
                </a:solidFill>
              </a:rPr>
              <a:t>Cet AP dans la topologie est un Cisco Aironet 1815i, ce qui signifie que vous pouvez utiliser la ligne de commande et un ensemble limité de commandes IOS familières.</a:t>
            </a:r>
          </a:p>
        </p:txBody>
      </p:sp>
      <p:pic>
        <p:nvPicPr>
          <p:cNvPr id="1026" name="Picture 2" descr="C:\Users\bvachon\AppData\Local\Temp\SNAGHTML1aba7b2b.PNG">
            <a:extLst>
              <a:ext uri="{FF2B5EF4-FFF2-40B4-BE49-F238E27FC236}">
                <a16:creationId xmlns:a16="http://schemas.microsoft.com/office/drawing/2014/main" id="{86338316-7EA1-4145-95FC-C13C4E7B44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5787" y="1123958"/>
            <a:ext cx="5118931" cy="27754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67673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Configurer un WLAN de base sur le WLC</a:t>
            </a:r>
            <a:br>
              <a:rPr lang="en-US" dirty="0"/>
            </a:br>
            <a:r>
              <a:rPr sz="2400" lang="fr-FR"/>
              <a:t>Paramètres Avancés</a:t>
            </a:r>
          </a:p>
        </p:txBody>
      </p:sp>
      <p:sp>
        <p:nvSpPr>
          <p:cNvPr id="4" name="Content Placeholder 3">
            <a:extLst>
              <a:ext uri="{FF2B5EF4-FFF2-40B4-BE49-F238E27FC236}">
                <a16:creationId xmlns:a16="http://schemas.microsoft.com/office/drawing/2014/main" id="{8045F764-E1B3-4F1D-B3C1-27984A0CEE1D}"/>
              </a:ext>
            </a:extLst>
          </p:cNvPr>
          <p:cNvSpPr>
            <a:spLocks noGrp="1"/>
          </p:cNvSpPr>
          <p:nvPr>
            <p:ph idx="1"/>
          </p:nvPr>
        </p:nvSpPr>
        <p:spPr>
          <a:xfrm>
            <a:off x="192948" y="731838"/>
            <a:ext cx="8561772" cy="1318118"/>
          </a:xfrm>
        </p:spPr>
        <p:txBody>
          <a:bodyPr/>
          <a:lstStyle/>
          <a:p>
            <a:pPr marL="0" indent="0" algn="l" rtl="0"/>
            <a:r>
              <a:rPr sz="1600" lang="fr-FR">
                <a:solidFill>
                  <a:srgbClr val="000000"/>
                </a:solidFill>
              </a:rPr>
              <a:t>La plupart des WLC viennent avec des paramètres et des menus de base auxquels les utilisateurs peuvent accéder rapidement pour mettre en œuvre une variété de configurations courantes. </a:t>
            </a:r>
          </a:p>
          <a:p>
            <a:pPr marL="285750" indent="-285750" algn="l" rtl="0">
              <a:buFont typeface="Arial" panose="020B0604020202020204" pitchFamily="34" charset="0"/>
              <a:buChar char="•"/>
            </a:pPr>
            <a:r>
              <a:rPr sz="1400" lang="fr-FR">
                <a:solidFill>
                  <a:srgbClr val="000000"/>
                </a:solidFill>
              </a:rPr>
              <a:t>Cependant, en tant qu'administrateur de réseau, vous aurez généralement accès aux paramètres avancés. </a:t>
            </a:r>
          </a:p>
          <a:p>
            <a:pPr marL="0" indent="0" algn="l"/>
            <a:endParaRPr lang="en-US" sz="1400" dirty="0">
              <a:solidFill>
                <a:srgbClr val="000000"/>
              </a:solidFill>
            </a:endParaRPr>
          </a:p>
        </p:txBody>
      </p:sp>
      <p:pic>
        <p:nvPicPr>
          <p:cNvPr id="7" name="Picture 6">
            <a:extLst>
              <a:ext uri="{FF2B5EF4-FFF2-40B4-BE49-F238E27FC236}">
                <a16:creationId xmlns:a16="http://schemas.microsoft.com/office/drawing/2014/main" id="{326F9F69-283C-4287-B77D-B8278664E058}"/>
              </a:ext>
            </a:extLst>
          </p:cNvPr>
          <p:cNvPicPr>
            <a:picLocks noChangeAspect="1"/>
          </p:cNvPicPr>
          <p:nvPr/>
        </p:nvPicPr>
        <p:blipFill>
          <a:blip r:embed="rId3"/>
          <a:stretch>
            <a:fillRect/>
          </a:stretch>
        </p:blipFill>
        <p:spPr>
          <a:xfrm>
            <a:off x="4170348" y="1615154"/>
            <a:ext cx="4777320" cy="2097221"/>
          </a:xfrm>
          <a:prstGeom prst="rect">
            <a:avLst/>
          </a:prstGeom>
        </p:spPr>
      </p:pic>
      <p:sp>
        <p:nvSpPr>
          <p:cNvPr id="5" name="Content Placeholder 3">
            <a:extLst>
              <a:ext uri="{FF2B5EF4-FFF2-40B4-BE49-F238E27FC236}">
                <a16:creationId xmlns:a16="http://schemas.microsoft.com/office/drawing/2014/main" id="{65E342DB-2FFC-4ADC-99B5-F1D8E9137E46}"/>
              </a:ext>
            </a:extLst>
          </p:cNvPr>
          <p:cNvSpPr txBox="1">
            <a:spLocks/>
          </p:cNvSpPr>
          <p:nvPr/>
        </p:nvSpPr>
        <p:spPr>
          <a:xfrm>
            <a:off x="192948" y="1615155"/>
            <a:ext cx="3977400" cy="2666287"/>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285750" indent="-285750" algn="l" rtl="0">
              <a:buFont typeface="Arial" panose="020B0604020202020204" pitchFamily="34" charset="0"/>
              <a:buChar char="•"/>
            </a:pPr>
            <a:r>
              <a:rPr sz="1400" lang="fr-FR">
                <a:solidFill>
                  <a:srgbClr val="000000"/>
                </a:solidFill>
              </a:rPr>
              <a:t>Pour le contrôleur sans fil Cisco 3504, cliquez sur </a:t>
            </a:r>
            <a:r>
              <a:rPr sz="1400" b="true" lang="fr-FR">
                <a:solidFill>
                  <a:srgbClr val="000000"/>
                </a:solidFill>
              </a:rPr>
              <a:t>Avancé</a:t>
            </a:r>
            <a:r>
              <a:rPr sz="1400" lang="fr-FR">
                <a:solidFill>
                  <a:srgbClr val="000000"/>
                </a:solidFill>
              </a:rPr>
              <a:t> dans le coin supérieur droit pour accéder à la page </a:t>
            </a:r>
            <a:r>
              <a:rPr sz="1400" b="true" lang="fr-FR">
                <a:solidFill>
                  <a:srgbClr val="000000"/>
                </a:solidFill>
              </a:rPr>
              <a:t>Résumé</a:t>
            </a:r>
            <a:r>
              <a:rPr sz="1400" lang="fr-FR">
                <a:solidFill>
                  <a:srgbClr val="000000"/>
                </a:solidFill>
              </a:rPr>
              <a:t> avancée. </a:t>
            </a:r>
          </a:p>
          <a:p>
            <a:pPr marL="285750" indent="-285750" algn="l" rtl="0">
              <a:buFont typeface="Arial" panose="020B0604020202020204" pitchFamily="34" charset="0"/>
              <a:buChar char="•"/>
            </a:pPr>
            <a:r>
              <a:rPr sz="1400" lang="fr-FR">
                <a:solidFill>
                  <a:srgbClr val="000000"/>
                </a:solidFill>
              </a:rPr>
              <a:t>De là, vous pouvez accéder à toutes les fonctionnalités du WLC.</a:t>
            </a:r>
          </a:p>
        </p:txBody>
      </p:sp>
    </p:spTree>
    <p:extLst>
      <p:ext uri="{BB962C8B-B14F-4D97-AF65-F5344CB8AC3E}">
        <p14:creationId xmlns:p14="http://schemas.microsoft.com/office/powerpoint/2010/main" val="16907915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0DBD329-AB20-664C-9697-486FE5CED9B9}"/>
              </a:ext>
            </a:extLst>
          </p:cNvPr>
          <p:cNvSpPr>
            <a:spLocks noGrp="1"/>
          </p:cNvSpPr>
          <p:nvPr>
            <p:ph type="title"/>
          </p:nvPr>
        </p:nvSpPr>
        <p:spPr>
          <a:xfrm>
            <a:off x="0" y="189238"/>
            <a:ext cx="9144000" cy="609708"/>
          </a:xfrm>
        </p:spPr>
        <p:txBody>
          <a:bodyPr/>
          <a:lstStyle/>
          <a:p>
            <a:pPr rtl="0"/>
            <a:r>
              <a:rPr lang="fr-FR"/>
              <a:t>À quoi s'attendre dans ce module</a:t>
            </a:r>
          </a:p>
        </p:txBody>
      </p:sp>
      <p:sp>
        <p:nvSpPr>
          <p:cNvPr id="2" name="Content Placeholder 1">
            <a:extLst>
              <a:ext uri="{FF2B5EF4-FFF2-40B4-BE49-F238E27FC236}">
                <a16:creationId xmlns:a16="http://schemas.microsoft.com/office/drawing/2014/main" id="{C2EDE137-350D-6D47-BD51-750CD198389A}"/>
              </a:ext>
            </a:extLst>
          </p:cNvPr>
          <p:cNvSpPr>
            <a:spLocks noGrp="1"/>
          </p:cNvSpPr>
          <p:nvPr>
            <p:ph idx="1"/>
          </p:nvPr>
        </p:nvSpPr>
        <p:spPr>
          <a:xfrm>
            <a:off x="144065" y="798945"/>
            <a:ext cx="8853286" cy="346366"/>
          </a:xfrm>
        </p:spPr>
        <p:txBody>
          <a:bodyPr/>
          <a:lstStyle/>
          <a:p>
            <a:pPr rtl="0"/>
            <a:r>
              <a:rPr lang="fr-FR"/>
              <a:t>Pour faciliter l'apprentissage, les caractéristiques suivantes de l'interface graphique GUI peuvent être incluses dans ce module :</a:t>
            </a:r>
          </a:p>
          <a:p>
            <a:endParaRPr lang="en-US" dirty="0"/>
          </a:p>
          <a:p>
            <a:endParaRPr lang="en-US" dirty="0"/>
          </a:p>
          <a:p>
            <a:pPr marL="0" indent="0">
              <a:buNone/>
            </a:pPr>
            <a:endParaRPr lang="en-US" dirty="0"/>
          </a:p>
        </p:txBody>
      </p:sp>
      <p:graphicFrame>
        <p:nvGraphicFramePr>
          <p:cNvPr id="4" name="Table 3">
            <a:extLst>
              <a:ext uri="{FF2B5EF4-FFF2-40B4-BE49-F238E27FC236}">
                <a16:creationId xmlns:a16="http://schemas.microsoft.com/office/drawing/2014/main" id="{24EE699F-A87C-2246-9235-C1DFDF6B2651}"/>
              </a:ext>
            </a:extLst>
          </p:cNvPr>
          <p:cNvGraphicFramePr>
            <a:graphicFrameLocks noGrp="1"/>
          </p:cNvGraphicFramePr>
          <p:nvPr>
            <p:extLst>
              <p:ext uri="{D42A27DB-BD31-4B8C-83A1-F6EECF244321}">
                <p14:modId xmlns:p14="http://schemas.microsoft.com/office/powerpoint/2010/main" val="3038629161"/>
              </p:ext>
            </p:extLst>
          </p:nvPr>
        </p:nvGraphicFramePr>
        <p:xfrm>
          <a:off x="301658" y="1145310"/>
          <a:ext cx="8557528" cy="3006492"/>
        </p:xfrm>
        <a:graphic>
          <a:graphicData uri="http://schemas.openxmlformats.org/drawingml/2006/table">
            <a:tbl>
              <a:tblPr firstRow="1" bandRow="1">
                <a:tableStyleId>{5C22544A-7EE6-4342-B048-85BDC9FD1C3A}</a:tableStyleId>
              </a:tblPr>
              <a:tblGrid>
                <a:gridCol w="2140558">
                  <a:extLst>
                    <a:ext uri="{9D8B030D-6E8A-4147-A177-3AD203B41FA5}">
                      <a16:colId xmlns:a16="http://schemas.microsoft.com/office/drawing/2014/main" val="200107645"/>
                    </a:ext>
                  </a:extLst>
                </a:gridCol>
                <a:gridCol w="6416970">
                  <a:extLst>
                    <a:ext uri="{9D8B030D-6E8A-4147-A177-3AD203B41FA5}">
                      <a16:colId xmlns:a16="http://schemas.microsoft.com/office/drawing/2014/main" val="2648404099"/>
                    </a:ext>
                  </a:extLst>
                </a:gridCol>
              </a:tblGrid>
              <a:tr h="265091">
                <a:tc>
                  <a:txBody>
                    <a:bodyPr/>
                    <a:lstStyle/>
                    <a:p>
                      <a:pPr rtl="0"/>
                      <a:r>
                        <a:rPr lang="fr-FR"/>
                        <a:t>Fonctionnalité</a:t>
                      </a:r>
                    </a:p>
                  </a:txBody>
                  <a:tcPr/>
                </a:tc>
                <a:tc>
                  <a:txBody>
                    <a:bodyPr/>
                    <a:lstStyle/>
                    <a:p>
                      <a:pPr rtl="0"/>
                      <a:r>
                        <a:rPr lang="fr-FR"/>
                        <a:t>Description</a:t>
                      </a:r>
                    </a:p>
                  </a:txBody>
                  <a:tcPr/>
                </a:tc>
                <a:extLst>
                  <a:ext uri="{0D108BD9-81ED-4DB2-BD59-A6C34878D82A}">
                    <a16:rowId xmlns:a16="http://schemas.microsoft.com/office/drawing/2014/main" val="367710602"/>
                  </a:ext>
                </a:extLst>
              </a:tr>
              <a:tr h="331556">
                <a:tc>
                  <a:txBody>
                    <a:bodyPr/>
                    <a:lstStyle/>
                    <a:p>
                      <a:pPr algn="l" fontAlgn="b" rtl="0"/>
                      <a:r>
                        <a:rPr sz="1400" b="false" i="false" u="none" strike="noStrike" lang="fr-FR">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a16="http://schemas.microsoft.com/office/drawing/2014/main" val="698835149"/>
                  </a:ext>
                </a:extLst>
              </a:tr>
              <a:tr h="37941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sz="1400" b="false" i="false" u="none" strike="noStrike" lang="fr-FR">
                          <a:solidFill>
                            <a:srgbClr val="000000"/>
                          </a:solidFill>
                          <a:effectLst/>
                          <a:latin typeface="+mn-lt"/>
                        </a:rPr>
                        <a:t>Vidéos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a16="http://schemas.microsoft.com/office/drawing/2014/main" val="904576505"/>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sz="1400" b="false" i="false" u="none" strike="noStrike" lang="fr-FR">
                          <a:solidFill>
                            <a:srgbClr val="000000"/>
                          </a:solidFill>
                          <a:effectLst/>
                          <a:latin typeface="+mn-lt"/>
                        </a:rPr>
                        <a:t>Vérifiez votre compréhension (CYU)</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Questionnaire en ligne par rubrique pour aider les apprenants à évaluer la compréhension du contenu. </a:t>
                      </a:r>
                    </a:p>
                  </a:txBody>
                  <a:tcPr/>
                </a:tc>
                <a:extLst>
                  <a:ext uri="{0D108BD9-81ED-4DB2-BD59-A6C34878D82A}">
                    <a16:rowId xmlns:a16="http://schemas.microsoft.com/office/drawing/2014/main" val="2876586054"/>
                  </a:ext>
                </a:extLst>
              </a:tr>
              <a:tr h="178145">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sz="1400" b="false" i="false" u="none" strike="noStrike" lang="fr-FR">
                          <a:solidFill>
                            <a:srgbClr val="000000"/>
                          </a:solidFill>
                          <a:effectLst/>
                          <a:latin typeface="+mn-lt"/>
                        </a:rPr>
                        <a:t>Activités interactifs</a:t>
                      </a:r>
                    </a:p>
                  </a:txBody>
                  <a:tcPr marL="9525" marR="9525" marT="9525" marB="0" anchor="b"/>
                </a:tc>
                <a:tc>
                  <a:txBody>
                    <a:bodyPr/>
                    <a:lstStyle/>
                    <a:p>
                      <a:pPr rtl="0"/>
                      <a:r>
                        <a:rPr lang="fr-FR"/>
                        <a:t>Une variété de formats pour aider les apprenants à évaluer la compréhension du contenu.</a:t>
                      </a:r>
                    </a:p>
                  </a:txBody>
                  <a:tcPr/>
                </a:tc>
                <a:extLst>
                  <a:ext uri="{0D108BD9-81ED-4DB2-BD59-A6C34878D82A}">
                    <a16:rowId xmlns:a16="http://schemas.microsoft.com/office/drawing/2014/main" val="3454703549"/>
                  </a:ext>
                </a:extLst>
              </a:tr>
              <a:tr h="215293">
                <a:tc>
                  <a:txBody>
                    <a:bodyPr/>
                    <a:lstStyle/>
                    <a:p>
                      <a:pPr algn="l" fontAlgn="b" rtl="0"/>
                      <a:r>
                        <a:rPr sz="1400" b="false" i="false" u="none" strike="noStrike" lang="fr-FR">
                          <a:solidFill>
                            <a:srgbClr val="000000"/>
                          </a:solidFill>
                          <a:effectLst/>
                          <a:latin typeface="+mn-lt"/>
                        </a:rPr>
                        <a:t>Vérificateur de syntaxe</a:t>
                      </a:r>
                    </a:p>
                  </a:txBody>
                  <a:tcPr marL="9525" marR="9525" marT="9525" marB="0" anchor="b"/>
                </a:tc>
                <a:tc>
                  <a:txBody>
                    <a:bodyPr/>
                    <a:lstStyle/>
                    <a:p>
                      <a:pPr rtl="0"/>
                      <a:r>
                        <a:rPr lang="fr-FR"/>
                        <a:t>Petites simulations qui exposent les apprenants à la ligne de commande Cisco pour pratiquer les compétences de configuration.</a:t>
                      </a:r>
                    </a:p>
                  </a:txBody>
                  <a:tcPr/>
                </a:tc>
                <a:extLst>
                  <a:ext uri="{0D108BD9-81ED-4DB2-BD59-A6C34878D82A}">
                    <a16:rowId xmlns:a16="http://schemas.microsoft.com/office/drawing/2014/main" val="2195331658"/>
                  </a:ext>
                </a:extLst>
              </a:tr>
              <a:tr h="265091">
                <a:tc>
                  <a:txBody>
                    <a:bodyPr/>
                    <a:lstStyle/>
                    <a:p>
                      <a:pPr algn="l" fontAlgn="b" rtl="0"/>
                      <a:r>
                        <a:rPr sz="1400" b="false" i="false" u="none" strike="noStrike" lang="fr-FR">
                          <a:solidFill>
                            <a:srgbClr val="000000"/>
                          </a:solidFill>
                          <a:effectLst/>
                          <a:latin typeface="+mn-lt"/>
                        </a:rPr>
                        <a:t>Activités PT</a:t>
                      </a:r>
                    </a:p>
                  </a:txBody>
                  <a:tcPr marL="9525" marR="9525" marT="9525" marB="0" anchor="b"/>
                </a:tc>
                <a:tc>
                  <a:txBody>
                    <a:bodyPr/>
                    <a:lstStyle/>
                    <a:p>
                      <a:pPr rtl="0"/>
                      <a:r>
                        <a:rPr lang="fr-FR"/>
                        <a:t>Activités de simulation et de modélisation conçues pour explorer, acquérir, renforcer et développer les compétences.</a:t>
                      </a:r>
                    </a:p>
                  </a:txBody>
                  <a:tcPr/>
                </a:tc>
                <a:extLst>
                  <a:ext uri="{0D108BD9-81ED-4DB2-BD59-A6C34878D82A}">
                    <a16:rowId xmlns:a16="http://schemas.microsoft.com/office/drawing/2014/main" val="3727131555"/>
                  </a:ext>
                </a:extLst>
              </a:tr>
            </a:tbl>
          </a:graphicData>
        </a:graphic>
      </p:graphicFrame>
    </p:spTree>
    <p:custDataLst>
      <p:tags r:id="rId1"/>
    </p:custDataLst>
    <p:extLst>
      <p:ext uri="{BB962C8B-B14F-4D97-AF65-F5344CB8AC3E}">
        <p14:creationId xmlns:p14="http://schemas.microsoft.com/office/powerpoint/2010/main" val="1221539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Configurer un WLAN de base sur le WLC</a:t>
            </a:r>
            <a:br>
              <a:rPr lang="en-US" dirty="0"/>
            </a:br>
            <a:r>
              <a:rPr sz="2400" lang="fr-FR"/>
              <a:t>Configurer un WLAN</a:t>
            </a:r>
          </a:p>
        </p:txBody>
      </p:sp>
      <p:sp>
        <p:nvSpPr>
          <p:cNvPr id="5" name="Content Placeholder 4">
            <a:extLst>
              <a:ext uri="{FF2B5EF4-FFF2-40B4-BE49-F238E27FC236}">
                <a16:creationId xmlns:a16="http://schemas.microsoft.com/office/drawing/2014/main" id="{1539087E-37BB-492A-9D81-66CD0F2002B2}"/>
              </a:ext>
            </a:extLst>
          </p:cNvPr>
          <p:cNvSpPr>
            <a:spLocks noGrp="1"/>
          </p:cNvSpPr>
          <p:nvPr>
            <p:ph idx="1"/>
          </p:nvPr>
        </p:nvSpPr>
        <p:spPr>
          <a:xfrm>
            <a:off x="474662" y="731837"/>
            <a:ext cx="8280057" cy="1839913"/>
          </a:xfrm>
        </p:spPr>
        <p:txBody>
          <a:bodyPr/>
          <a:lstStyle/>
          <a:p>
            <a:pPr marL="0" indent="0" algn="l" rtl="0"/>
            <a:r>
              <a:rPr sz="1600" lang="fr-FR">
                <a:solidFill>
                  <a:srgbClr val="000000"/>
                </a:solidFill>
              </a:rPr>
              <a:t>Les contrôleurs LAN sans fil ont des ports de commutation de couche 2 et des interfaces virtuelles qui sont créés dans le logiciel et sont très similaires aux interfaces VLAN. </a:t>
            </a:r>
          </a:p>
          <a:p>
            <a:pPr marL="285750" indent="-285750" algn="l" rtl="0">
              <a:buFont typeface="Arial" panose="020B0604020202020204" pitchFamily="34" charset="0"/>
              <a:buChar char="•"/>
            </a:pPr>
            <a:r>
              <a:rPr sz="1400" lang="fr-FR">
                <a:solidFill>
                  <a:srgbClr val="000000"/>
                </a:solidFill>
              </a:rPr>
              <a:t>Chaque port physique peut prendre en charge de nombreux points d'accès et WLANs. </a:t>
            </a:r>
          </a:p>
          <a:p>
            <a:pPr marL="285750" indent="-285750" algn="l" rtl="0">
              <a:buFont typeface="Arial" panose="020B0604020202020204" pitchFamily="34" charset="0"/>
              <a:buChar char="•"/>
            </a:pPr>
            <a:r>
              <a:rPr sz="1400" lang="fr-FR">
                <a:solidFill>
                  <a:srgbClr val="000000"/>
                </a:solidFill>
              </a:rPr>
              <a:t>Les ports sur le WLC sont essentiellement des ports de jonction qui peuvent transporter le trafic de plusieurs VLAN vers un commutateur pour la distribution vers plusieurs AP. </a:t>
            </a:r>
          </a:p>
          <a:p>
            <a:pPr marL="285750" indent="-285750" algn="l" rtl="0">
              <a:buFont typeface="Arial" panose="020B0604020202020204" pitchFamily="34" charset="0"/>
              <a:buChar char="•"/>
            </a:pPr>
            <a:r>
              <a:rPr sz="1400" lang="fr-FR">
                <a:solidFill>
                  <a:srgbClr val="000000"/>
                </a:solidFill>
              </a:rPr>
              <a:t>Chaque AP peut prendre en charge plusieurs WLAN.</a:t>
            </a:r>
          </a:p>
        </p:txBody>
      </p:sp>
      <p:pic>
        <p:nvPicPr>
          <p:cNvPr id="6" name="Picture 5">
            <a:extLst>
              <a:ext uri="{FF2B5EF4-FFF2-40B4-BE49-F238E27FC236}">
                <a16:creationId xmlns:a16="http://schemas.microsoft.com/office/drawing/2014/main" id="{F5F65757-2F06-46D8-ABE9-904E50DEB8A8}"/>
              </a:ext>
            </a:extLst>
          </p:cNvPr>
          <p:cNvPicPr>
            <a:picLocks noChangeAspect="1"/>
          </p:cNvPicPr>
          <p:nvPr/>
        </p:nvPicPr>
        <p:blipFill>
          <a:blip r:embed="rId3"/>
          <a:stretch>
            <a:fillRect/>
          </a:stretch>
        </p:blipFill>
        <p:spPr>
          <a:xfrm>
            <a:off x="1428750" y="2413705"/>
            <a:ext cx="6286500" cy="2105025"/>
          </a:xfrm>
          <a:prstGeom prst="rect">
            <a:avLst/>
          </a:prstGeom>
        </p:spPr>
      </p:pic>
    </p:spTree>
    <p:extLst>
      <p:ext uri="{BB962C8B-B14F-4D97-AF65-F5344CB8AC3E}">
        <p14:creationId xmlns:p14="http://schemas.microsoft.com/office/powerpoint/2010/main" val="32867201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Configurer un WLAN de base sur le WLC</a:t>
            </a:r>
            <a:br>
              <a:rPr lang="en-US" dirty="0"/>
            </a:br>
            <a:r>
              <a:rPr sz="2400" lang="fr-FR"/>
              <a:t>Configurer un WLAN (suite)</a:t>
            </a:r>
          </a:p>
        </p:txBody>
      </p:sp>
      <p:sp>
        <p:nvSpPr>
          <p:cNvPr id="4" name="Content Placeholder 3">
            <a:extLst>
              <a:ext uri="{FF2B5EF4-FFF2-40B4-BE49-F238E27FC236}">
                <a16:creationId xmlns:a16="http://schemas.microsoft.com/office/drawing/2014/main" id="{A2CF27E2-7F3B-439D-B5FC-B0FD25554B00}"/>
              </a:ext>
            </a:extLst>
          </p:cNvPr>
          <p:cNvSpPr>
            <a:spLocks noGrp="1"/>
          </p:cNvSpPr>
          <p:nvPr>
            <p:ph idx="1"/>
          </p:nvPr>
        </p:nvSpPr>
        <p:spPr>
          <a:xfrm>
            <a:off x="474662" y="731837"/>
            <a:ext cx="8280057" cy="3689897"/>
          </a:xfrm>
        </p:spPr>
        <p:txBody>
          <a:bodyPr/>
          <a:lstStyle/>
          <a:p>
            <a:pPr marL="0" indent="0" algn="l" rtl="0"/>
            <a:r>
              <a:rPr sz="1600" lang="fr-FR">
                <a:solidFill>
                  <a:srgbClr val="000000"/>
                </a:solidFill>
              </a:rPr>
              <a:t>La configuration de base du WLAN sur le WLC comprend les étapes suivantes:</a:t>
            </a:r>
          </a:p>
          <a:p>
            <a:pPr marL="457200" indent="-457200" algn="l" rtl="0">
              <a:buFont typeface="+mj-lt"/>
              <a:buAutoNum type="arabicPeriod"/>
            </a:pPr>
            <a:r>
              <a:rPr sz="1400" lang="fr-FR">
                <a:solidFill>
                  <a:srgbClr val="000000"/>
                </a:solidFill>
              </a:rPr>
              <a:t>Créez le WLAN</a:t>
            </a:r>
          </a:p>
          <a:p>
            <a:pPr marL="457200" indent="-457200" algn="l" rtl="0">
              <a:buFont typeface="+mj-lt"/>
              <a:buAutoNum type="arabicPeriod"/>
            </a:pPr>
            <a:r>
              <a:rPr sz="1400" lang="fr-FR">
                <a:solidFill>
                  <a:srgbClr val="000000"/>
                </a:solidFill>
              </a:rPr>
              <a:t>Appliquez et activez le WLAN</a:t>
            </a:r>
          </a:p>
          <a:p>
            <a:pPr marL="457200" indent="-457200" algn="l" rtl="0">
              <a:buFont typeface="+mj-lt"/>
              <a:buAutoNum type="arabicPeriod"/>
            </a:pPr>
            <a:r>
              <a:rPr sz="1400" lang="fr-FR">
                <a:solidFill>
                  <a:srgbClr val="000000"/>
                </a:solidFill>
              </a:rPr>
              <a:t>Choisissez l'interface.</a:t>
            </a:r>
          </a:p>
          <a:p>
            <a:pPr marL="457200" indent="-457200" algn="l" rtl="0">
              <a:buFont typeface="+mj-lt"/>
              <a:buAutoNum type="arabicPeriod"/>
            </a:pPr>
            <a:r>
              <a:rPr sz="1400" lang="fr-FR">
                <a:solidFill>
                  <a:srgbClr val="000000"/>
                </a:solidFill>
              </a:rPr>
              <a:t>Sécurisez le WLAN</a:t>
            </a:r>
          </a:p>
          <a:p>
            <a:pPr marL="457200" indent="-457200" algn="l" rtl="0">
              <a:buFont typeface="+mj-lt"/>
              <a:buAutoNum type="arabicPeriod"/>
            </a:pPr>
            <a:r>
              <a:rPr sz="1400" lang="fr-FR">
                <a:solidFill>
                  <a:srgbClr val="000000"/>
                </a:solidFill>
              </a:rPr>
              <a:t>Vérifiez que le WLAN est opérationnel</a:t>
            </a:r>
          </a:p>
          <a:p>
            <a:pPr marL="457200" indent="-457200" algn="l" rtl="0">
              <a:buFont typeface="+mj-lt"/>
              <a:buAutoNum type="arabicPeriod"/>
            </a:pPr>
            <a:r>
              <a:rPr sz="1400" lang="fr-FR">
                <a:solidFill>
                  <a:srgbClr val="000000"/>
                </a:solidFill>
              </a:rPr>
              <a:t>Surveillez le WLAN</a:t>
            </a:r>
          </a:p>
          <a:p>
            <a:pPr marL="457200" indent="-457200" algn="l" rtl="0">
              <a:buFont typeface="+mj-lt"/>
              <a:buAutoNum type="arabicPeriod"/>
            </a:pPr>
            <a:r>
              <a:rPr sz="1400" lang="fr-FR">
                <a:solidFill>
                  <a:srgbClr val="000000"/>
                </a:solidFill>
              </a:rPr>
              <a:t>Affichez les informations du client sans fil</a:t>
            </a:r>
          </a:p>
          <a:p>
            <a:pPr marL="457200" indent="-457200" algn="l">
              <a:buFont typeface="+mj-lt"/>
              <a:buAutoNum type="arabicPeriod"/>
            </a:pPr>
            <a:endParaRPr lang="en-US" sz="1600" dirty="0">
              <a:solidFill>
                <a:srgbClr val="000000"/>
              </a:solidFill>
            </a:endParaRPr>
          </a:p>
        </p:txBody>
      </p:sp>
    </p:spTree>
    <p:extLst>
      <p:ext uri="{BB962C8B-B14F-4D97-AF65-F5344CB8AC3E}">
        <p14:creationId xmlns:p14="http://schemas.microsoft.com/office/powerpoint/2010/main" val="39934488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Configurer un WLAN de base sur le WLC</a:t>
            </a:r>
            <a:br>
              <a:rPr lang="en-US" dirty="0"/>
            </a:br>
            <a:r>
              <a:rPr sz="2400" lang="fr-FR"/>
              <a:t>Configurer un WLAN (suite)</a:t>
            </a:r>
          </a:p>
        </p:txBody>
      </p:sp>
      <p:sp>
        <p:nvSpPr>
          <p:cNvPr id="4" name="Content Placeholder 3">
            <a:extLst>
              <a:ext uri="{FF2B5EF4-FFF2-40B4-BE49-F238E27FC236}">
                <a16:creationId xmlns:a16="http://schemas.microsoft.com/office/drawing/2014/main" id="{A2CF27E2-7F3B-439D-B5FC-B0FD25554B00}"/>
              </a:ext>
            </a:extLst>
          </p:cNvPr>
          <p:cNvSpPr>
            <a:spLocks noGrp="1"/>
          </p:cNvSpPr>
          <p:nvPr>
            <p:ph idx="1"/>
          </p:nvPr>
        </p:nvSpPr>
        <p:spPr>
          <a:xfrm>
            <a:off x="474662" y="731837"/>
            <a:ext cx="3635865" cy="1025245"/>
          </a:xfrm>
        </p:spPr>
        <p:txBody>
          <a:bodyPr/>
          <a:lstStyle/>
          <a:p>
            <a:pPr marL="342900" indent="-342900" algn="l" rtl="0">
              <a:buAutoNum type="arabicPeriod"/>
            </a:pPr>
            <a:r>
              <a:rPr sz="1600" b="true" lang="fr-FR">
                <a:solidFill>
                  <a:srgbClr val="000000"/>
                </a:solidFill>
              </a:rPr>
              <a:t>Créer le WLAN: </a:t>
            </a:r>
            <a:r>
              <a:rPr sz="1600" lang="fr-FR">
                <a:solidFill>
                  <a:srgbClr val="000000"/>
                </a:solidFill>
              </a:rPr>
              <a:t>Dans la figure, un nouveau WLAN avec un nom SSID </a:t>
            </a:r>
            <a:r>
              <a:rPr sz="1600" b="true" lang="fr-FR">
                <a:solidFill>
                  <a:srgbClr val="000000"/>
                </a:solidFill>
              </a:rPr>
              <a:t>Wireless_LAN </a:t>
            </a:r>
            <a:r>
              <a:rPr sz="1600" lang="fr-FR">
                <a:solidFill>
                  <a:srgbClr val="000000"/>
                </a:solidFill>
              </a:rPr>
              <a:t>est créé.</a:t>
            </a:r>
          </a:p>
          <a:p>
            <a:pPr marL="342900" indent="-342900" algn="l">
              <a:buAutoNum type="arabicPeriod"/>
            </a:pPr>
            <a:endParaRPr lang="en-US" sz="1600" dirty="0">
              <a:solidFill>
                <a:srgbClr val="000000"/>
              </a:solidFill>
            </a:endParaRPr>
          </a:p>
          <a:p>
            <a:pPr marL="342900" indent="-342900" algn="l">
              <a:buAutoNum type="arabicPeriod"/>
            </a:pPr>
            <a:endParaRPr lang="en-US" sz="1600" dirty="0">
              <a:solidFill>
                <a:srgbClr val="000000"/>
              </a:solidFill>
            </a:endParaRPr>
          </a:p>
          <a:p>
            <a:pPr marL="342900" indent="-342900" algn="l">
              <a:buAutoNum type="arabicPeriod"/>
            </a:pPr>
            <a:endParaRPr lang="en-US" sz="1600" dirty="0">
              <a:solidFill>
                <a:srgbClr val="000000"/>
              </a:solidFill>
            </a:endParaRPr>
          </a:p>
          <a:p>
            <a:pPr marL="342900" indent="-342900" algn="l">
              <a:buAutoNum type="arabicPeriod"/>
            </a:pPr>
            <a:endParaRPr lang="en-US" sz="1600" dirty="0">
              <a:solidFill>
                <a:srgbClr val="000000"/>
              </a:solidFill>
            </a:endParaRPr>
          </a:p>
          <a:p>
            <a:pPr marL="342900" indent="-342900" algn="l" rtl="0">
              <a:buFont typeface="Arial"/>
              <a:buAutoNum type="arabicPeriod"/>
            </a:pPr>
            <a:r>
              <a:rPr sz="1600" b="true" lang="fr-FR">
                <a:solidFill>
                  <a:srgbClr val="000000"/>
                </a:solidFill>
              </a:rPr>
              <a:t>Appliquer et activer le WLAN: </a:t>
            </a:r>
            <a:r>
              <a:rPr sz="1600" lang="fr-FR">
                <a:solidFill>
                  <a:srgbClr val="000000"/>
                </a:solidFill>
              </a:rPr>
              <a:t>Ensuite, le WLAN est activé, les paramètres WLAN sont configurés.</a:t>
            </a:r>
          </a:p>
          <a:p>
            <a:pPr marL="342900" indent="-342900" algn="l">
              <a:buAutoNum type="arabicPeriod"/>
            </a:pPr>
            <a:endParaRPr lang="en-US" sz="1600" dirty="0">
              <a:solidFill>
                <a:srgbClr val="000000"/>
              </a:solidFill>
            </a:endParaRPr>
          </a:p>
          <a:p>
            <a:pPr marL="0" indent="0" algn="l"/>
            <a:endParaRPr lang="en-US" sz="1600" dirty="0">
              <a:solidFill>
                <a:srgbClr val="000000"/>
              </a:solidFill>
            </a:endParaRPr>
          </a:p>
        </p:txBody>
      </p:sp>
      <p:pic>
        <p:nvPicPr>
          <p:cNvPr id="2" name="Picture 1">
            <a:extLst>
              <a:ext uri="{FF2B5EF4-FFF2-40B4-BE49-F238E27FC236}">
                <a16:creationId xmlns:a16="http://schemas.microsoft.com/office/drawing/2014/main" id="{C28EEE54-4C0B-4265-9064-59F544BEB863}"/>
              </a:ext>
            </a:extLst>
          </p:cNvPr>
          <p:cNvPicPr>
            <a:picLocks noChangeAspect="1"/>
          </p:cNvPicPr>
          <p:nvPr/>
        </p:nvPicPr>
        <p:blipFill>
          <a:blip r:embed="rId3"/>
          <a:stretch>
            <a:fillRect/>
          </a:stretch>
        </p:blipFill>
        <p:spPr>
          <a:xfrm>
            <a:off x="4178665" y="666572"/>
            <a:ext cx="4845147" cy="1237811"/>
          </a:xfrm>
          <a:prstGeom prst="rect">
            <a:avLst/>
          </a:prstGeom>
        </p:spPr>
      </p:pic>
      <p:pic>
        <p:nvPicPr>
          <p:cNvPr id="5" name="Picture 4">
            <a:extLst>
              <a:ext uri="{FF2B5EF4-FFF2-40B4-BE49-F238E27FC236}">
                <a16:creationId xmlns:a16="http://schemas.microsoft.com/office/drawing/2014/main" id="{AF505D17-A729-4F39-BB42-1B357A0C1D12}"/>
              </a:ext>
            </a:extLst>
          </p:cNvPr>
          <p:cNvPicPr>
            <a:picLocks noChangeAspect="1"/>
          </p:cNvPicPr>
          <p:nvPr/>
        </p:nvPicPr>
        <p:blipFill>
          <a:blip r:embed="rId4"/>
          <a:stretch>
            <a:fillRect/>
          </a:stretch>
        </p:blipFill>
        <p:spPr>
          <a:xfrm>
            <a:off x="4178666" y="2176566"/>
            <a:ext cx="4829847" cy="2417851"/>
          </a:xfrm>
          <a:prstGeom prst="rect">
            <a:avLst/>
          </a:prstGeom>
        </p:spPr>
      </p:pic>
    </p:spTree>
    <p:extLst>
      <p:ext uri="{BB962C8B-B14F-4D97-AF65-F5344CB8AC3E}">
        <p14:creationId xmlns:p14="http://schemas.microsoft.com/office/powerpoint/2010/main" val="27239400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Configurer un WLAN de base sur le WLC</a:t>
            </a:r>
            <a:br>
              <a:rPr lang="en-US" dirty="0"/>
            </a:br>
            <a:r>
              <a:rPr sz="2400" lang="fr-FR"/>
              <a:t>Configurer un WLAN (suite)</a:t>
            </a:r>
          </a:p>
        </p:txBody>
      </p:sp>
      <p:sp>
        <p:nvSpPr>
          <p:cNvPr id="4" name="Content Placeholder 3">
            <a:extLst>
              <a:ext uri="{FF2B5EF4-FFF2-40B4-BE49-F238E27FC236}">
                <a16:creationId xmlns:a16="http://schemas.microsoft.com/office/drawing/2014/main" id="{A2CF27E2-7F3B-439D-B5FC-B0FD25554B00}"/>
              </a:ext>
            </a:extLst>
          </p:cNvPr>
          <p:cNvSpPr>
            <a:spLocks noGrp="1"/>
          </p:cNvSpPr>
          <p:nvPr>
            <p:ph idx="1"/>
          </p:nvPr>
        </p:nvSpPr>
        <p:spPr>
          <a:xfrm>
            <a:off x="474663" y="731837"/>
            <a:ext cx="3510860" cy="4147811"/>
          </a:xfrm>
        </p:spPr>
        <p:txBody>
          <a:bodyPr/>
          <a:lstStyle/>
          <a:p>
            <a:pPr marL="342900" indent="-342900" algn="l" rtl="0">
              <a:buFont typeface="+mj-lt"/>
              <a:buAutoNum type="arabicPeriod" startAt="3"/>
            </a:pPr>
            <a:r>
              <a:rPr sz="1600" b="true" lang="fr-FR">
                <a:solidFill>
                  <a:srgbClr val="000000"/>
                </a:solidFill>
              </a:rPr>
              <a:t>Sélectionner l'interface: </a:t>
            </a:r>
            <a:r>
              <a:rPr sz="1600" lang="fr-FR">
                <a:solidFill>
                  <a:srgbClr val="000000"/>
                </a:solidFill>
              </a:rPr>
              <a:t>l'interface qui acheminera le trafic WLAN doit être sélectionnée.</a:t>
            </a:r>
          </a:p>
          <a:p>
            <a:pPr marL="342900" indent="-342900" algn="l">
              <a:buFont typeface="+mj-lt"/>
              <a:buAutoNum type="arabicPeriod" startAt="3"/>
            </a:pPr>
            <a:endParaRPr lang="en-US" sz="1600" dirty="0">
              <a:solidFill>
                <a:srgbClr val="000000"/>
              </a:solidFill>
            </a:endParaRPr>
          </a:p>
          <a:p>
            <a:pPr marL="342900" indent="-342900" algn="l">
              <a:buFont typeface="+mj-lt"/>
              <a:buAutoNum type="arabicPeriod" startAt="3"/>
            </a:pPr>
            <a:endParaRPr lang="en-US" sz="1600" dirty="0">
              <a:solidFill>
                <a:srgbClr val="000000"/>
              </a:solidFill>
            </a:endParaRPr>
          </a:p>
          <a:p>
            <a:pPr marL="342900" indent="-342900" algn="l">
              <a:buFont typeface="+mj-lt"/>
              <a:buAutoNum type="arabicPeriod" startAt="3"/>
            </a:pPr>
            <a:endParaRPr lang="en-US" sz="1600" dirty="0">
              <a:solidFill>
                <a:srgbClr val="000000"/>
              </a:solidFill>
            </a:endParaRPr>
          </a:p>
          <a:p>
            <a:pPr marL="342900" indent="-342900" algn="l">
              <a:buFont typeface="+mj-lt"/>
              <a:buAutoNum type="arabicPeriod" startAt="3"/>
            </a:pPr>
            <a:endParaRPr lang="en-CA" sz="1600" b="1" dirty="0">
              <a:solidFill>
                <a:srgbClr val="000000"/>
              </a:solidFill>
            </a:endParaRPr>
          </a:p>
          <a:p>
            <a:pPr marL="342900" indent="-342900" algn="l" rtl="0">
              <a:buFont typeface="+mj-lt"/>
              <a:buAutoNum type="arabicPeriod" startAt="3"/>
            </a:pPr>
            <a:r>
              <a:rPr sz="1600" b="true" lang="fr-FR">
                <a:solidFill>
                  <a:srgbClr val="000000"/>
                </a:solidFill>
              </a:rPr>
              <a:t>Sécuriser le WLAN</a:t>
            </a:r>
            <a:r>
              <a:rPr sz="1600" lang="fr-FR">
                <a:solidFill>
                  <a:srgbClr val="000000"/>
                </a:solidFill>
              </a:rPr>
              <a:t>: L'onglet Sécurité est utilisé pour accéder à toutes les options disponibles pour sécuriser le LAN.</a:t>
            </a:r>
            <a:r>
              <a:rPr sz="1600" b="true" lang="fr-FR">
                <a:solidFill>
                  <a:srgbClr val="000000"/>
                </a:solidFill>
              </a:rPr>
              <a:t> </a:t>
            </a:r>
          </a:p>
        </p:txBody>
      </p:sp>
      <p:pic>
        <p:nvPicPr>
          <p:cNvPr id="7" name="Picture 6">
            <a:extLst>
              <a:ext uri="{FF2B5EF4-FFF2-40B4-BE49-F238E27FC236}">
                <a16:creationId xmlns:a16="http://schemas.microsoft.com/office/drawing/2014/main" id="{2E6769B0-F746-42F9-A2A2-BCBF7C8DC85A}"/>
              </a:ext>
            </a:extLst>
          </p:cNvPr>
          <p:cNvPicPr>
            <a:picLocks noChangeAspect="1"/>
          </p:cNvPicPr>
          <p:nvPr/>
        </p:nvPicPr>
        <p:blipFill>
          <a:blip r:embed="rId3"/>
          <a:stretch>
            <a:fillRect/>
          </a:stretch>
        </p:blipFill>
        <p:spPr>
          <a:xfrm>
            <a:off x="4410110" y="2805392"/>
            <a:ext cx="4368974" cy="1906646"/>
          </a:xfrm>
          <a:prstGeom prst="rect">
            <a:avLst/>
          </a:prstGeom>
        </p:spPr>
      </p:pic>
      <p:pic>
        <p:nvPicPr>
          <p:cNvPr id="8" name="Picture 7">
            <a:extLst>
              <a:ext uri="{FF2B5EF4-FFF2-40B4-BE49-F238E27FC236}">
                <a16:creationId xmlns:a16="http://schemas.microsoft.com/office/drawing/2014/main" id="{A7E2A1CF-0080-43B8-AA5F-BFF2164771D7}"/>
              </a:ext>
            </a:extLst>
          </p:cNvPr>
          <p:cNvPicPr>
            <a:picLocks noChangeAspect="1"/>
          </p:cNvPicPr>
          <p:nvPr/>
        </p:nvPicPr>
        <p:blipFill>
          <a:blip r:embed="rId4"/>
          <a:stretch>
            <a:fillRect/>
          </a:stretch>
        </p:blipFill>
        <p:spPr>
          <a:xfrm>
            <a:off x="4409928" y="665394"/>
            <a:ext cx="4368974" cy="1912915"/>
          </a:xfrm>
          <a:prstGeom prst="rect">
            <a:avLst/>
          </a:prstGeom>
        </p:spPr>
      </p:pic>
    </p:spTree>
    <p:extLst>
      <p:ext uri="{BB962C8B-B14F-4D97-AF65-F5344CB8AC3E}">
        <p14:creationId xmlns:p14="http://schemas.microsoft.com/office/powerpoint/2010/main" val="30989459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Configurer un WLAN de base sur le WLC</a:t>
            </a:r>
            <a:br>
              <a:rPr lang="en-US" dirty="0"/>
            </a:br>
            <a:r>
              <a:rPr sz="2400" lang="fr-FR"/>
              <a:t>Configurer un WLAN (suite)</a:t>
            </a:r>
          </a:p>
        </p:txBody>
      </p:sp>
      <p:sp>
        <p:nvSpPr>
          <p:cNvPr id="4" name="Content Placeholder 3">
            <a:extLst>
              <a:ext uri="{FF2B5EF4-FFF2-40B4-BE49-F238E27FC236}">
                <a16:creationId xmlns:a16="http://schemas.microsoft.com/office/drawing/2014/main" id="{A2CF27E2-7F3B-439D-B5FC-B0FD25554B00}"/>
              </a:ext>
            </a:extLst>
          </p:cNvPr>
          <p:cNvSpPr>
            <a:spLocks noGrp="1"/>
          </p:cNvSpPr>
          <p:nvPr>
            <p:ph idx="1"/>
          </p:nvPr>
        </p:nvSpPr>
        <p:spPr>
          <a:xfrm>
            <a:off x="474662" y="731837"/>
            <a:ext cx="3763109" cy="1677134"/>
          </a:xfrm>
        </p:spPr>
        <p:txBody>
          <a:bodyPr/>
          <a:lstStyle/>
          <a:p>
            <a:pPr marL="342900" indent="-342900" algn="l" rtl="0">
              <a:buFont typeface="+mj-lt"/>
              <a:buAutoNum type="arabicPeriod" startAt="5"/>
            </a:pPr>
            <a:r>
              <a:rPr sz="1600" b="true" lang="fr-FR">
                <a:solidFill>
                  <a:srgbClr val="000000"/>
                </a:solidFill>
              </a:rPr>
              <a:t>Vérifiez que le WLAN est opérationnel: </a:t>
            </a:r>
            <a:r>
              <a:rPr sz="1600" lang="fr-FR">
                <a:solidFill>
                  <a:srgbClr val="000000"/>
                </a:solidFill>
              </a:rPr>
              <a:t>le menu </a:t>
            </a:r>
            <a:r>
              <a:rPr sz="1600" b="true" lang="fr-FR">
                <a:solidFill>
                  <a:srgbClr val="000000"/>
                </a:solidFill>
              </a:rPr>
              <a:t>WLANs</a:t>
            </a:r>
            <a:r>
              <a:rPr sz="1600" lang="fr-FR">
                <a:solidFill>
                  <a:srgbClr val="000000"/>
                </a:solidFill>
              </a:rPr>
              <a:t> à gauche est utilisé pour afficher le WLAN nouvellement configuré et ses paramètres.</a:t>
            </a:r>
            <a:r>
              <a:rPr sz="1600" b="true" lang="fr-FR">
                <a:solidFill>
                  <a:srgbClr val="000000"/>
                </a:solidFill>
              </a:rPr>
              <a:t> </a:t>
            </a:r>
          </a:p>
          <a:p>
            <a:pPr marL="342900" indent="-342900" algn="l">
              <a:buFont typeface="+mj-lt"/>
              <a:buAutoNum type="arabicPeriod" startAt="5"/>
            </a:pPr>
            <a:endParaRPr lang="en-US" sz="1600" dirty="0">
              <a:solidFill>
                <a:srgbClr val="000000"/>
              </a:solidFill>
            </a:endParaRPr>
          </a:p>
          <a:p>
            <a:pPr marL="342900" indent="-342900" algn="l" rtl="0">
              <a:buFont typeface="+mj-lt"/>
              <a:buAutoNum type="arabicPeriod" startAt="5"/>
            </a:pPr>
            <a:r>
              <a:rPr sz="1600" b="true" lang="fr-FR">
                <a:solidFill>
                  <a:srgbClr val="000000"/>
                </a:solidFill>
              </a:rPr>
              <a:t>Surveiller le WLAN</a:t>
            </a:r>
            <a:r>
              <a:rPr sz="1600" lang="fr-FR">
                <a:solidFill>
                  <a:srgbClr val="000000"/>
                </a:solidFill>
              </a:rPr>
              <a:t>:L'onglet </a:t>
            </a:r>
            <a:r>
              <a:rPr sz="1600" b="true" lang="fr-FR">
                <a:solidFill>
                  <a:srgbClr val="000000"/>
                </a:solidFill>
              </a:rPr>
              <a:t>Moniteur </a:t>
            </a:r>
            <a:r>
              <a:rPr sz="1600" lang="fr-FR">
                <a:solidFill>
                  <a:srgbClr val="000000"/>
                </a:solidFill>
              </a:rPr>
              <a:t>est utilisé pour accéder à la page </a:t>
            </a:r>
            <a:r>
              <a:rPr sz="1600" b="true" lang="fr-FR">
                <a:solidFill>
                  <a:srgbClr val="000000"/>
                </a:solidFill>
              </a:rPr>
              <a:t>Résumé </a:t>
            </a:r>
            <a:r>
              <a:rPr sz="1600" lang="fr-FR">
                <a:solidFill>
                  <a:srgbClr val="000000"/>
                </a:solidFill>
              </a:rPr>
              <a:t>avancé et confirmer que le </a:t>
            </a:r>
            <a:r>
              <a:rPr sz="1600" b="true" lang="fr-FR">
                <a:solidFill>
                  <a:srgbClr val="000000"/>
                </a:solidFill>
              </a:rPr>
              <a:t>Wireless_LAN</a:t>
            </a:r>
            <a:r>
              <a:rPr sz="1600" lang="fr-FR">
                <a:solidFill>
                  <a:srgbClr val="000000"/>
                </a:solidFill>
              </a:rPr>
              <a:t> a maintenant un client utilisant ses services.</a:t>
            </a:r>
          </a:p>
          <a:p>
            <a:pPr marL="342900" indent="-342900" algn="l">
              <a:buFont typeface="+mj-lt"/>
              <a:buAutoNum type="arabicPeriod" startAt="5"/>
            </a:pPr>
            <a:endParaRPr lang="en-US" sz="1600" dirty="0">
              <a:solidFill>
                <a:srgbClr val="000000"/>
              </a:solidFill>
            </a:endParaRPr>
          </a:p>
          <a:p>
            <a:pPr marL="342900" indent="-342900" algn="l">
              <a:buFont typeface="+mj-lt"/>
              <a:buAutoNum type="arabicPeriod" startAt="5"/>
            </a:pPr>
            <a:endParaRPr lang="en-US" sz="1600" dirty="0">
              <a:solidFill>
                <a:srgbClr val="000000"/>
              </a:solidFill>
            </a:endParaRPr>
          </a:p>
        </p:txBody>
      </p:sp>
      <p:pic>
        <p:nvPicPr>
          <p:cNvPr id="6" name="Picture 5">
            <a:extLst>
              <a:ext uri="{FF2B5EF4-FFF2-40B4-BE49-F238E27FC236}">
                <a16:creationId xmlns:a16="http://schemas.microsoft.com/office/drawing/2014/main" id="{C00B29A0-5DF7-4449-AA90-AA93D40C5006}"/>
              </a:ext>
            </a:extLst>
          </p:cNvPr>
          <p:cNvPicPr>
            <a:picLocks noChangeAspect="1"/>
          </p:cNvPicPr>
          <p:nvPr/>
        </p:nvPicPr>
        <p:blipFill>
          <a:blip r:embed="rId3"/>
          <a:stretch>
            <a:fillRect/>
          </a:stretch>
        </p:blipFill>
        <p:spPr>
          <a:xfrm>
            <a:off x="4409928" y="665394"/>
            <a:ext cx="4343399" cy="934806"/>
          </a:xfrm>
          <a:prstGeom prst="rect">
            <a:avLst/>
          </a:prstGeom>
        </p:spPr>
      </p:pic>
      <p:pic>
        <p:nvPicPr>
          <p:cNvPr id="7" name="Picture 6">
            <a:extLst>
              <a:ext uri="{FF2B5EF4-FFF2-40B4-BE49-F238E27FC236}">
                <a16:creationId xmlns:a16="http://schemas.microsoft.com/office/drawing/2014/main" id="{ABD1C815-9D36-4AB9-94A3-EA964C676B91}"/>
              </a:ext>
            </a:extLst>
          </p:cNvPr>
          <p:cNvPicPr>
            <a:picLocks noChangeAspect="1"/>
          </p:cNvPicPr>
          <p:nvPr/>
        </p:nvPicPr>
        <p:blipFill>
          <a:blip r:embed="rId4"/>
          <a:stretch>
            <a:fillRect/>
          </a:stretch>
        </p:blipFill>
        <p:spPr>
          <a:xfrm>
            <a:off x="4409928" y="2144997"/>
            <a:ext cx="4343399" cy="1921516"/>
          </a:xfrm>
          <a:prstGeom prst="rect">
            <a:avLst/>
          </a:prstGeom>
        </p:spPr>
      </p:pic>
    </p:spTree>
    <p:extLst>
      <p:ext uri="{BB962C8B-B14F-4D97-AF65-F5344CB8AC3E}">
        <p14:creationId xmlns:p14="http://schemas.microsoft.com/office/powerpoint/2010/main" val="29763514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Configurer un WLAN de base sur le WLC</a:t>
            </a:r>
            <a:br>
              <a:rPr lang="en-US" dirty="0"/>
            </a:br>
            <a:r>
              <a:rPr sz="2400" lang="fr-FR"/>
              <a:t>Configurer un WLAN (suite)</a:t>
            </a:r>
          </a:p>
        </p:txBody>
      </p:sp>
      <p:sp>
        <p:nvSpPr>
          <p:cNvPr id="4" name="Content Placeholder 3">
            <a:extLst>
              <a:ext uri="{FF2B5EF4-FFF2-40B4-BE49-F238E27FC236}">
                <a16:creationId xmlns:a16="http://schemas.microsoft.com/office/drawing/2014/main" id="{A2CF27E2-7F3B-439D-B5FC-B0FD25554B00}"/>
              </a:ext>
            </a:extLst>
          </p:cNvPr>
          <p:cNvSpPr>
            <a:spLocks noGrp="1"/>
          </p:cNvSpPr>
          <p:nvPr>
            <p:ph idx="1"/>
          </p:nvPr>
        </p:nvSpPr>
        <p:spPr>
          <a:xfrm>
            <a:off x="474662" y="731837"/>
            <a:ext cx="3764829" cy="2273534"/>
          </a:xfrm>
        </p:spPr>
        <p:txBody>
          <a:bodyPr/>
          <a:lstStyle/>
          <a:p>
            <a:pPr marL="342900" indent="-342900" algn="l" rtl="0">
              <a:buFont typeface="+mj-lt"/>
              <a:buAutoNum type="arabicPeriod" startAt="7"/>
            </a:pPr>
            <a:r>
              <a:rPr sz="1600" b="true" lang="fr-FR">
                <a:solidFill>
                  <a:srgbClr val="000000"/>
                </a:solidFill>
              </a:rPr>
              <a:t>Afficher les détails du client sans fil: </a:t>
            </a:r>
            <a:r>
              <a:rPr sz="1600" lang="fr-FR">
                <a:solidFill>
                  <a:srgbClr val="000000"/>
                </a:solidFill>
              </a:rPr>
              <a:t>cliquez sur </a:t>
            </a:r>
            <a:r>
              <a:rPr sz="1600" b="true" lang="fr-FR">
                <a:solidFill>
                  <a:srgbClr val="000000"/>
                </a:solidFill>
              </a:rPr>
              <a:t>Clients</a:t>
            </a:r>
            <a:r>
              <a:rPr sz="1600" lang="fr-FR">
                <a:solidFill>
                  <a:srgbClr val="000000"/>
                </a:solidFill>
              </a:rPr>
              <a:t> dans le menu de gauche pour afficher plus d'informations sur les clients connectés au WLAN.</a:t>
            </a:r>
          </a:p>
        </p:txBody>
      </p:sp>
      <p:pic>
        <p:nvPicPr>
          <p:cNvPr id="5" name="Picture 4">
            <a:extLst>
              <a:ext uri="{FF2B5EF4-FFF2-40B4-BE49-F238E27FC236}">
                <a16:creationId xmlns:a16="http://schemas.microsoft.com/office/drawing/2014/main" id="{54FE627E-D7DC-4552-85E4-183A564373DE}"/>
              </a:ext>
            </a:extLst>
          </p:cNvPr>
          <p:cNvPicPr>
            <a:picLocks noChangeAspect="1"/>
          </p:cNvPicPr>
          <p:nvPr/>
        </p:nvPicPr>
        <p:blipFill>
          <a:blip r:embed="rId3"/>
          <a:stretch>
            <a:fillRect/>
          </a:stretch>
        </p:blipFill>
        <p:spPr>
          <a:xfrm>
            <a:off x="4409927" y="665394"/>
            <a:ext cx="4343399" cy="954084"/>
          </a:xfrm>
          <a:prstGeom prst="rect">
            <a:avLst/>
          </a:prstGeom>
        </p:spPr>
      </p:pic>
    </p:spTree>
    <p:extLst>
      <p:ext uri="{BB962C8B-B14F-4D97-AF65-F5344CB8AC3E}">
        <p14:creationId xmlns:p14="http://schemas.microsoft.com/office/powerpoint/2010/main" val="26117570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Configurer un WLAN de base sur le WLC</a:t>
            </a:r>
            <a:br>
              <a:rPr lang="en-US" dirty="0"/>
            </a:br>
            <a:r>
              <a:rPr sz="2400" lang="fr-FR"/>
              <a:t>Packet Tracer – Configurer un WLAN de base sur le WLC</a:t>
            </a:r>
          </a:p>
        </p:txBody>
      </p:sp>
      <p:sp>
        <p:nvSpPr>
          <p:cNvPr id="6" name="Content Placeholder 5">
            <a:extLst>
              <a:ext uri="{FF2B5EF4-FFF2-40B4-BE49-F238E27FC236}">
                <a16:creationId xmlns:a16="http://schemas.microsoft.com/office/drawing/2014/main" id="{672A704A-64B1-4FAD-BDDF-E59F440CA66D}"/>
              </a:ext>
            </a:extLst>
          </p:cNvPr>
          <p:cNvSpPr>
            <a:spLocks noGrp="1"/>
          </p:cNvSpPr>
          <p:nvPr>
            <p:ph idx="1"/>
          </p:nvPr>
        </p:nvSpPr>
        <p:spPr>
          <a:xfrm>
            <a:off x="474662" y="731837"/>
            <a:ext cx="8280057" cy="3689897"/>
          </a:xfrm>
        </p:spPr>
        <p:txBody>
          <a:bodyPr/>
          <a:lstStyle/>
          <a:p>
            <a:pPr marL="0" indent="0" algn="l" rtl="0"/>
            <a:r>
              <a:rPr sz="1600" lang="fr-FR">
                <a:solidFill>
                  <a:srgbClr val="000000"/>
                </a:solidFill>
              </a:rPr>
              <a:t>Dans ces travaux pratiques, vous allez explorer certaines des fonctionnalités d'un contrôleur LAN sans fil. </a:t>
            </a:r>
          </a:p>
          <a:p>
            <a:pPr marL="285750" indent="-285750" algn="l" rtl="0">
              <a:buFont typeface="Arial" panose="020B0604020202020204" pitchFamily="34" charset="0"/>
              <a:buChar char="•"/>
            </a:pPr>
            <a:r>
              <a:rPr sz="1400" lang="fr-FR">
                <a:solidFill>
                  <a:srgbClr val="000000"/>
                </a:solidFill>
              </a:rPr>
              <a:t>Vous allez créer un nouveau WLAN sur le contrôleur et implémenter la sécurité sur ce LAN. </a:t>
            </a:r>
          </a:p>
          <a:p>
            <a:pPr marL="285750" indent="-285750" algn="l" rtl="0">
              <a:buFont typeface="Arial" panose="020B0604020202020204" pitchFamily="34" charset="0"/>
              <a:buChar char="•"/>
            </a:pPr>
            <a:r>
              <a:rPr sz="1400" lang="fr-FR">
                <a:solidFill>
                  <a:srgbClr val="000000"/>
                </a:solidFill>
              </a:rPr>
              <a:t>Ensuite, vous allez configurer un hôte sans fil pour se connecter au nouveau WLAN via un point d'accès qui est contrôlé par le WLC. </a:t>
            </a:r>
          </a:p>
          <a:p>
            <a:pPr marL="285750" indent="-285750" algn="l" rtl="0">
              <a:buFont typeface="Arial" panose="020B0604020202020204" pitchFamily="34" charset="0"/>
              <a:buChar char="•"/>
            </a:pPr>
            <a:r>
              <a:rPr sz="1400" lang="fr-FR">
                <a:solidFill>
                  <a:srgbClr val="000000"/>
                </a:solidFill>
              </a:rPr>
              <a:t>Enfin, vous vérifierez la connectivité.</a:t>
            </a:r>
          </a:p>
        </p:txBody>
      </p:sp>
    </p:spTree>
    <p:extLst>
      <p:ext uri="{BB962C8B-B14F-4D97-AF65-F5344CB8AC3E}">
        <p14:creationId xmlns:p14="http://schemas.microsoft.com/office/powerpoint/2010/main" val="7549680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13.3 Configurer un WLAN WPA2 Enterprise sur le WLC</a:t>
            </a:r>
          </a:p>
        </p:txBody>
      </p:sp>
    </p:spTree>
    <p:custDataLst>
      <p:tags r:id="rId1"/>
    </p:custDataLst>
    <p:extLst>
      <p:ext uri="{BB962C8B-B14F-4D97-AF65-F5344CB8AC3E}">
        <p14:creationId xmlns:p14="http://schemas.microsoft.com/office/powerpoint/2010/main" val="1016896985"/>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Configurez un WLAN WPA2 d'entreprise sur la</a:t>
            </a:r>
            <a:br>
              <a:rPr lang="en-US" dirty="0"/>
            </a:br>
            <a:r>
              <a:rPr sz="2400" lang="fr-FR"/>
              <a:t>Vidéo WLC - Définissez un serveur SNMP et RADIUS sur le WLC</a:t>
            </a:r>
          </a:p>
        </p:txBody>
      </p:sp>
      <p:sp>
        <p:nvSpPr>
          <p:cNvPr id="5" name="Content Placeholder 4">
            <a:extLst>
              <a:ext uri="{FF2B5EF4-FFF2-40B4-BE49-F238E27FC236}">
                <a16:creationId xmlns:a16="http://schemas.microsoft.com/office/drawing/2014/main" id="{B0674CD1-43A6-4491-8658-C8969872C355}"/>
              </a:ext>
            </a:extLst>
          </p:cNvPr>
          <p:cNvSpPr>
            <a:spLocks noGrp="1"/>
          </p:cNvSpPr>
          <p:nvPr>
            <p:ph idx="1"/>
          </p:nvPr>
        </p:nvSpPr>
        <p:spPr>
          <a:xfrm>
            <a:off x="474662" y="731837"/>
            <a:ext cx="8280057" cy="3689897"/>
          </a:xfrm>
        </p:spPr>
        <p:txBody>
          <a:bodyPr/>
          <a:lstStyle/>
          <a:p>
            <a:pPr marL="0" indent="0" algn="l" rtl="0"/>
            <a:r>
              <a:rPr sz="1600" lang="fr-FR">
                <a:solidFill>
                  <a:srgbClr val="000000"/>
                </a:solidFill>
              </a:rPr>
              <a:t>Cette vidéo couvre les points suivants :</a:t>
            </a:r>
          </a:p>
          <a:p>
            <a:pPr marL="342900" indent="-342900" algn="l" rtl="0">
              <a:buFont typeface="Arial" panose="020B0604020202020204" pitchFamily="34" charset="0"/>
              <a:buChar char="•"/>
            </a:pPr>
            <a:r>
              <a:rPr sz="1400" lang="fr-FR">
                <a:solidFill>
                  <a:srgbClr val="000000"/>
                </a:solidFill>
              </a:rPr>
              <a:t>Configurez le contrôleur WLAN pour envoyer des interruptions SNMP à un serveur externe</a:t>
            </a:r>
          </a:p>
          <a:p>
            <a:pPr marL="342900" indent="-342900" algn="l" rtl="0">
              <a:buFont typeface="Arial" panose="020B0604020202020204" pitchFamily="34" charset="0"/>
              <a:buChar char="•"/>
            </a:pPr>
            <a:r>
              <a:rPr sz="1400" lang="fr-FR">
                <a:solidFill>
                  <a:srgbClr val="000000"/>
                </a:solidFill>
              </a:rPr>
              <a:t>Configurez le contrôleur WLAN pour utiliser un serveur RADIUS externe pour authentifier les utilisateurs WLAN</a:t>
            </a:r>
          </a:p>
          <a:p>
            <a:pPr marL="342900" indent="-342900" algn="l" rtl="0">
              <a:buFont typeface="Arial" panose="020B0604020202020204" pitchFamily="34" charset="0"/>
              <a:buChar char="•"/>
            </a:pPr>
            <a:r>
              <a:rPr sz="1400" lang="fr-FR">
                <a:solidFill>
                  <a:srgbClr val="000000"/>
                </a:solidFill>
              </a:rPr>
              <a:t>Vérifier la connectivité avec le serveur RADIUS</a:t>
            </a:r>
          </a:p>
        </p:txBody>
      </p:sp>
    </p:spTree>
    <p:extLst>
      <p:ext uri="{BB962C8B-B14F-4D97-AF65-F5344CB8AC3E}">
        <p14:creationId xmlns:p14="http://schemas.microsoft.com/office/powerpoint/2010/main" val="42154590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Configurer un WLAN WPA2 Enterprise sur le WLC</a:t>
            </a:r>
            <a:br>
              <a:rPr lang="en-US" dirty="0"/>
            </a:br>
            <a:r>
              <a:rPr sz="2400" lang="fr-FR"/>
              <a:t>SNMP et RADIUS</a:t>
            </a:r>
          </a:p>
        </p:txBody>
      </p:sp>
      <p:sp>
        <p:nvSpPr>
          <p:cNvPr id="4" name="Content Placeholder 3">
            <a:extLst>
              <a:ext uri="{FF2B5EF4-FFF2-40B4-BE49-F238E27FC236}">
                <a16:creationId xmlns:a16="http://schemas.microsoft.com/office/drawing/2014/main" id="{BEF55340-1EB9-4F11-BE23-8C3B36E3AE12}"/>
              </a:ext>
            </a:extLst>
          </p:cNvPr>
          <p:cNvSpPr>
            <a:spLocks noGrp="1"/>
          </p:cNvSpPr>
          <p:nvPr>
            <p:ph idx="1"/>
          </p:nvPr>
        </p:nvSpPr>
        <p:spPr>
          <a:xfrm>
            <a:off x="474662" y="731837"/>
            <a:ext cx="4885614" cy="3689897"/>
          </a:xfrm>
        </p:spPr>
        <p:txBody>
          <a:bodyPr/>
          <a:lstStyle/>
          <a:p>
            <a:pPr marL="0" indent="0" algn="l" rtl="0"/>
            <a:r>
              <a:rPr sz="1500" lang="fr-FR">
                <a:solidFill>
                  <a:srgbClr val="000000"/>
                </a:solidFill>
              </a:rPr>
              <a:t>PC-A exécute le protocole SNMP (Simple Network Management Protocol) et le logiciel serveur RADIUS (Remote Authentication Dial-In User Service). </a:t>
            </a:r>
          </a:p>
          <a:p>
            <a:pPr marL="342900" indent="-342900" algn="l" rtl="0">
              <a:buFont typeface="Arial" panose="020B0604020202020204" pitchFamily="34" charset="0"/>
              <a:buChar char="•"/>
            </a:pPr>
            <a:r>
              <a:rPr sz="1400" lang="fr-FR">
                <a:solidFill>
                  <a:srgbClr val="000000"/>
                </a:solidFill>
              </a:rPr>
              <a:t>L'administrateur réseau veut que le WLC transfère tous les messages de journal SNMP (c'est-à-dire les interruptions) au serveur SNMP.</a:t>
            </a:r>
          </a:p>
          <a:p>
            <a:pPr marL="342900" indent="-342900" algn="l" rtl="0">
              <a:buFont typeface="Arial" panose="020B0604020202020204" pitchFamily="34" charset="0"/>
              <a:buChar char="•"/>
            </a:pPr>
            <a:r>
              <a:rPr sz="1400" lang="fr-FR">
                <a:solidFill>
                  <a:srgbClr val="000000"/>
                </a:solidFill>
              </a:rPr>
              <a:t>L'administrateur réseau souhaite utiliser un serveur RADIUS pour les services d'authentification, d'autorisation et de comptabilité (AAA). </a:t>
            </a:r>
          </a:p>
          <a:p>
            <a:pPr marL="342900" indent="-342900" algn="l" rtl="0">
              <a:buFont typeface="Arial" panose="020B0604020202020204" pitchFamily="34" charset="0"/>
              <a:buChar char="•"/>
            </a:pPr>
            <a:r>
              <a:rPr sz="1400" lang="fr-FR">
                <a:solidFill>
                  <a:srgbClr val="000000"/>
                </a:solidFill>
              </a:rPr>
              <a:t>Les utilisateurs entreront leurs identifiants de nom d'utilisateur et de mot de passe qui seront vérifiés par le serveur RADIUS. </a:t>
            </a:r>
          </a:p>
          <a:p>
            <a:pPr marL="342900" indent="-342900" algn="l" rtl="0">
              <a:buFont typeface="Arial" panose="020B0604020202020204" pitchFamily="34" charset="0"/>
              <a:buChar char="•"/>
            </a:pPr>
            <a:r>
              <a:rPr sz="1400" lang="fr-FR">
                <a:solidFill>
                  <a:srgbClr val="000000"/>
                </a:solidFill>
              </a:rPr>
              <a:t>Le serveur RADIUS est requis pour les WLAN qui utilisent l'authentification WPA2 Enterprise.</a:t>
            </a:r>
          </a:p>
          <a:p>
            <a:pPr marL="73085" lvl="1" indent="0" rtl="0">
              <a:buNone/>
            </a:pPr>
            <a:r>
              <a:rPr b="true" lang="fr-FR">
                <a:solidFill>
                  <a:srgbClr val="000000"/>
                </a:solidFill>
              </a:rPr>
              <a:t>Remarque</a:t>
            </a:r>
            <a:r>
              <a:rPr lang="fr-FR">
                <a:solidFill>
                  <a:srgbClr val="000000"/>
                </a:solidFill>
              </a:rPr>
              <a:t>: la configuration du serveur SNMP et du serveur RADIUS dépasse la portée de ce module.</a:t>
            </a:r>
          </a:p>
          <a:p>
            <a:pPr marL="342900" indent="-342900" algn="l">
              <a:buFont typeface="Arial" panose="020B0604020202020204" pitchFamily="34" charset="0"/>
              <a:buChar char="•"/>
            </a:pPr>
            <a:endParaRPr lang="en-US" sz="1400" dirty="0">
              <a:solidFill>
                <a:srgbClr val="000000"/>
              </a:solidFill>
            </a:endParaRPr>
          </a:p>
        </p:txBody>
      </p:sp>
      <p:pic>
        <p:nvPicPr>
          <p:cNvPr id="2" name="Picture 1">
            <a:extLst>
              <a:ext uri="{FF2B5EF4-FFF2-40B4-BE49-F238E27FC236}">
                <a16:creationId xmlns:a16="http://schemas.microsoft.com/office/drawing/2014/main" id="{31AE5712-3425-453F-B1F5-EFB63D52DF9E}"/>
              </a:ext>
            </a:extLst>
          </p:cNvPr>
          <p:cNvPicPr>
            <a:picLocks noChangeAspect="1"/>
          </p:cNvPicPr>
          <p:nvPr/>
        </p:nvPicPr>
        <p:blipFill>
          <a:blip r:embed="rId3"/>
          <a:stretch>
            <a:fillRect/>
          </a:stretch>
        </p:blipFill>
        <p:spPr>
          <a:xfrm>
            <a:off x="5459882" y="819987"/>
            <a:ext cx="3449030" cy="2572752"/>
          </a:xfrm>
          <a:prstGeom prst="rect">
            <a:avLst/>
          </a:prstGeom>
        </p:spPr>
      </p:pic>
    </p:spTree>
    <p:extLst>
      <p:ext uri="{BB962C8B-B14F-4D97-AF65-F5344CB8AC3E}">
        <p14:creationId xmlns:p14="http://schemas.microsoft.com/office/powerpoint/2010/main" val="15050238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2D10C50B-ED86-4E5D-BD0F-658911DFEF9B}"/>
              </a:ext>
            </a:extLst>
          </p:cNvPr>
          <p:cNvSpPr>
            <a:spLocks noGrp="1"/>
          </p:cNvSpPr>
          <p:nvPr>
            <p:ph type="title"/>
          </p:nvPr>
        </p:nvSpPr>
        <p:spPr>
          <a:xfrm>
            <a:off x="0" y="-15285"/>
            <a:ext cx="9144000" cy="757238"/>
          </a:xfrm>
        </p:spPr>
        <p:txBody>
          <a:bodyPr/>
          <a:lstStyle/>
          <a:p>
            <a:pPr rtl="0"/>
            <a:r>
              <a:rPr lang="fr-FR"/>
              <a:t>À quoi s'attendre dans ce module (suite)</a:t>
            </a:r>
          </a:p>
        </p:txBody>
      </p:sp>
      <p:sp>
        <p:nvSpPr>
          <p:cNvPr id="6" name="Content Placeholder 1">
            <a:extLst>
              <a:ext uri="{FF2B5EF4-FFF2-40B4-BE49-F238E27FC236}">
                <a16:creationId xmlns:a16="http://schemas.microsoft.com/office/drawing/2014/main" id="{031D3D35-BC84-421A-A5F0-48081A310F8E}"/>
              </a:ext>
            </a:extLst>
          </p:cNvPr>
          <p:cNvSpPr txBox="1">
            <a:spLocks/>
          </p:cNvSpPr>
          <p:nvPr/>
        </p:nvSpPr>
        <p:spPr bwMode="auto">
          <a:xfrm>
            <a:off x="106756" y="668963"/>
            <a:ext cx="8853286" cy="34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lang="fr-FR"/>
              <a:t>Pour faciliter l'apprentissage, les caractéristiques suivantes peuvent être incluses dans ce module :</a:t>
            </a:r>
          </a:p>
          <a:p>
            <a:pPr marL="0" indent="0">
              <a:buNone/>
            </a:pPr>
            <a:endParaRPr lang="en-US" dirty="0"/>
          </a:p>
          <a:p>
            <a:pPr marL="0" indent="0">
              <a:buFont typeface="Wingdings" panose="05000000000000000000" pitchFamily="2" charset="2"/>
              <a:buNone/>
            </a:pPr>
            <a:endParaRPr lang="en-US" dirty="0"/>
          </a:p>
        </p:txBody>
      </p:sp>
      <p:graphicFrame>
        <p:nvGraphicFramePr>
          <p:cNvPr id="4" name="Content Placeholder 3">
            <a:extLst>
              <a:ext uri="{FF2B5EF4-FFF2-40B4-BE49-F238E27FC236}">
                <a16:creationId xmlns:a16="http://schemas.microsoft.com/office/drawing/2014/main" id="{DDD52CCD-9D1E-4CC4-815A-A5967A0831D9}"/>
              </a:ext>
            </a:extLst>
          </p:cNvPr>
          <p:cNvGraphicFramePr>
            <a:graphicFrameLocks noGrp="1"/>
          </p:cNvGraphicFramePr>
          <p:nvPr>
            <p:ph idx="1"/>
          </p:nvPr>
        </p:nvGraphicFramePr>
        <p:xfrm>
          <a:off x="106756" y="1279280"/>
          <a:ext cx="8595235" cy="1950720"/>
        </p:xfrm>
        <a:graphic>
          <a:graphicData uri="http://schemas.openxmlformats.org/drawingml/2006/table">
            <a:tbl>
              <a:tblPr firstRow="1" bandRow="1">
                <a:tableStyleId>{5C22544A-7EE6-4342-B048-85BDC9FD1C3A}</a:tableStyleId>
              </a:tblPr>
              <a:tblGrid>
                <a:gridCol w="2178265">
                  <a:extLst>
                    <a:ext uri="{9D8B030D-6E8A-4147-A177-3AD203B41FA5}">
                      <a16:colId xmlns:a16="http://schemas.microsoft.com/office/drawing/2014/main" val="3215831619"/>
                    </a:ext>
                  </a:extLst>
                </a:gridCol>
                <a:gridCol w="6416970">
                  <a:extLst>
                    <a:ext uri="{9D8B030D-6E8A-4147-A177-3AD203B41FA5}">
                      <a16:colId xmlns:a16="http://schemas.microsoft.com/office/drawing/2014/main" val="276475465"/>
                    </a:ext>
                  </a:extLst>
                </a:gridCol>
              </a:tblGrid>
              <a:tr h="265091">
                <a:tc>
                  <a:txBody>
                    <a:bodyPr/>
                    <a:lstStyle/>
                    <a:p>
                      <a:pPr algn="l" fontAlgn="b" rtl="0"/>
                      <a:r>
                        <a:rPr sz="1400" b="true" i="false" u="none" strike="noStrike" lang="fr-FR">
                          <a:solidFill>
                            <a:schemeClr val="bg1"/>
                          </a:solidFill>
                          <a:effectLst/>
                          <a:latin typeface="+mn-lt"/>
                        </a:rPr>
                        <a:t>Fonctionnalité</a:t>
                      </a:r>
                    </a:p>
                  </a:txBody>
                  <a:tcPr marL="9525" marR="9525" marT="9525" marB="0" anchor="b"/>
                </a:tc>
                <a:tc>
                  <a:txBody>
                    <a:bodyPr/>
                    <a:lstStyle/>
                    <a:p>
                      <a:pPr rtl="0"/>
                      <a:r>
                        <a:rPr lang="fr-FR"/>
                        <a:t>Description</a:t>
                      </a:r>
                    </a:p>
                  </a:txBody>
                  <a:tcPr/>
                </a:tc>
                <a:extLst>
                  <a:ext uri="{0D108BD9-81ED-4DB2-BD59-A6C34878D82A}">
                    <a16:rowId xmlns:a16="http://schemas.microsoft.com/office/drawing/2014/main" val="3768427975"/>
                  </a:ext>
                </a:extLst>
              </a:tr>
              <a:tr h="265091">
                <a:tc>
                  <a:txBody>
                    <a:bodyPr/>
                    <a:lstStyle/>
                    <a:p>
                      <a:pPr algn="l" fontAlgn="b" rtl="0"/>
                      <a:r>
                        <a:rPr sz="1400" b="false" i="false" u="none" strike="noStrike" lang="fr-FR">
                          <a:solidFill>
                            <a:srgbClr val="000000"/>
                          </a:solidFill>
                          <a:effectLst/>
                          <a:latin typeface="+mn-lt"/>
                        </a:rPr>
                        <a:t>Travaux Pratiques</a:t>
                      </a:r>
                    </a:p>
                  </a:txBody>
                  <a:tcPr marL="9525" marR="9525" marT="9525" marB="0" anchor="b"/>
                </a:tc>
                <a:tc>
                  <a:txBody>
                    <a:bodyPr/>
                    <a:lstStyle/>
                    <a:p>
                      <a:pPr rtl="0"/>
                      <a:r>
                        <a:rPr lang="fr-FR"/>
                        <a:t>Travaux Pratiques conçus pour travailler avec des équipements physiques.</a:t>
                      </a:r>
                    </a:p>
                  </a:txBody>
                  <a:tcPr/>
                </a:tc>
                <a:extLst>
                  <a:ext uri="{0D108BD9-81ED-4DB2-BD59-A6C34878D82A}">
                    <a16:rowId xmlns:a16="http://schemas.microsoft.com/office/drawing/2014/main" val="2258594367"/>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sz="1400" b="false" i="false" u="none" strike="noStrike" lang="fr-FR">
                          <a:solidFill>
                            <a:srgbClr val="000000"/>
                          </a:solidFill>
                          <a:effectLst/>
                          <a:latin typeface="+mn-lt"/>
                        </a:rPr>
                        <a:t>Activités en classe</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Ces informations se trouvent sur la page Ressources de l'instructeur. Les activités de classe sont conçues pour faciliter l'apprentissage, la discussion en classe et la collaboration.</a:t>
                      </a:r>
                    </a:p>
                  </a:txBody>
                  <a:tcPr/>
                </a:tc>
                <a:extLst>
                  <a:ext uri="{0D108BD9-81ED-4DB2-BD59-A6C34878D82A}">
                    <a16:rowId xmlns:a16="http://schemas.microsoft.com/office/drawing/2014/main" val="1125566603"/>
                  </a:ext>
                </a:extLst>
              </a:tr>
              <a:tr h="265091">
                <a:tc>
                  <a:txBody>
                    <a:bodyPr/>
                    <a:lstStyle/>
                    <a:p>
                      <a:pPr algn="l" fontAlgn="b" rtl="0"/>
                      <a:r>
                        <a:rPr sz="1400" b="false" i="false" u="none" strike="noStrike" lang="fr-FR">
                          <a:solidFill>
                            <a:srgbClr val="000000"/>
                          </a:solidFill>
                          <a:effectLst/>
                          <a:latin typeface="+mn-lt"/>
                        </a:rPr>
                        <a:t>Questionnaires sur le module</a:t>
                      </a:r>
                    </a:p>
                  </a:txBody>
                  <a:tcPr marL="9525" marR="9525" marT="9525" marB="0" anchor="b"/>
                </a:tc>
                <a:tc>
                  <a:txBody>
                    <a:bodyPr/>
                    <a:lstStyle/>
                    <a:p>
                      <a:pPr rtl="0"/>
                      <a:r>
                        <a:rPr lang="fr-FR"/>
                        <a:t>Des évaluations automatiques qui intègrent les concepts et les compétences acquises tout au long de la série de rubriques présentées dans le module.</a:t>
                      </a:r>
                    </a:p>
                  </a:txBody>
                  <a:tcPr/>
                </a:tc>
                <a:extLst>
                  <a:ext uri="{0D108BD9-81ED-4DB2-BD59-A6C34878D82A}">
                    <a16:rowId xmlns:a16="http://schemas.microsoft.com/office/drawing/2014/main" val="831502776"/>
                  </a:ext>
                </a:extLst>
              </a:tr>
              <a:tr h="265091">
                <a:tc>
                  <a:txBody>
                    <a:bodyPr/>
                    <a:lstStyle/>
                    <a:p>
                      <a:pPr algn="l" fontAlgn="b" rtl="0"/>
                      <a:r>
                        <a:rPr sz="1400" b="false" i="false" u="none" strike="noStrike" lang="fr-FR">
                          <a:solidFill>
                            <a:srgbClr val="000000"/>
                          </a:solidFill>
                          <a:effectLst/>
                          <a:latin typeface="+mn-lt"/>
                        </a:rPr>
                        <a:t>Résumé du module</a:t>
                      </a:r>
                    </a:p>
                  </a:txBody>
                  <a:tcPr marL="9525" marR="9525" marT="9525" marB="0" anchor="b"/>
                </a:tc>
                <a:tc>
                  <a:txBody>
                    <a:bodyPr/>
                    <a:lstStyle/>
                    <a:p>
                      <a:pPr rtl="0"/>
                      <a:r>
                        <a:rPr lang="fr-FR"/>
                        <a:t>Récapte brièvement le contenu du module.</a:t>
                      </a:r>
                    </a:p>
                  </a:txBody>
                  <a:tcPr/>
                </a:tc>
                <a:extLst>
                  <a:ext uri="{0D108BD9-81ED-4DB2-BD59-A6C34878D82A}">
                    <a16:rowId xmlns:a16="http://schemas.microsoft.com/office/drawing/2014/main" val="2267046280"/>
                  </a:ext>
                </a:extLst>
              </a:tr>
            </a:tbl>
          </a:graphicData>
        </a:graphic>
      </p:graphicFrame>
    </p:spTree>
    <p:custDataLst>
      <p:tags r:id="rId1"/>
    </p:custDataLst>
    <p:extLst>
      <p:ext uri="{BB962C8B-B14F-4D97-AF65-F5344CB8AC3E}">
        <p14:creationId xmlns:p14="http://schemas.microsoft.com/office/powerpoint/2010/main" val="173605805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Configurez un WLAN WPA2 Enterprise sur le WLC</a:t>
            </a:r>
            <a:br>
              <a:rPr lang="en-US" dirty="0"/>
            </a:br>
            <a:r>
              <a:rPr sz="2400" lang="fr-FR"/>
              <a:t>Configurez les informations du serveur SNMP</a:t>
            </a:r>
          </a:p>
        </p:txBody>
      </p:sp>
      <p:sp>
        <p:nvSpPr>
          <p:cNvPr id="5" name="Content Placeholder 4">
            <a:extLst>
              <a:ext uri="{FF2B5EF4-FFF2-40B4-BE49-F238E27FC236}">
                <a16:creationId xmlns:a16="http://schemas.microsoft.com/office/drawing/2014/main" id="{DA4D99DA-6F7E-4479-B55B-DD02055C7230}"/>
              </a:ext>
            </a:extLst>
          </p:cNvPr>
          <p:cNvSpPr>
            <a:spLocks noGrp="1"/>
          </p:cNvSpPr>
          <p:nvPr>
            <p:ph idx="1"/>
          </p:nvPr>
        </p:nvSpPr>
        <p:spPr>
          <a:xfrm>
            <a:off x="474663" y="731837"/>
            <a:ext cx="3977520" cy="1422947"/>
          </a:xfrm>
        </p:spPr>
        <p:txBody>
          <a:bodyPr/>
          <a:lstStyle/>
          <a:p>
            <a:pPr marL="0" indent="0" algn="l" rtl="0"/>
            <a:r>
              <a:rPr sz="1600" lang="fr-FR">
                <a:solidFill>
                  <a:srgbClr val="000000"/>
                </a:solidFill>
              </a:rPr>
              <a:t>Pour activer SNMP et configurer les paramètres:</a:t>
            </a:r>
          </a:p>
          <a:p>
            <a:pPr marL="342900" indent="-342900" algn="l" rtl="0">
              <a:buFont typeface="+mj-lt"/>
              <a:buAutoNum type="arabicPeriod"/>
            </a:pPr>
            <a:r>
              <a:rPr sz="1400" lang="fr-FR">
                <a:solidFill>
                  <a:srgbClr val="000000"/>
                </a:solidFill>
              </a:rPr>
              <a:t>Cliquez sur l'onglet </a:t>
            </a:r>
            <a:r>
              <a:rPr sz="1400" b="true" lang="fr-FR">
                <a:solidFill>
                  <a:srgbClr val="000000"/>
                </a:solidFill>
              </a:rPr>
              <a:t>GESTION</a:t>
            </a:r>
            <a:r>
              <a:rPr sz="1400" lang="fr-FR">
                <a:solidFill>
                  <a:srgbClr val="000000"/>
                </a:solidFill>
              </a:rPr>
              <a:t> pour accéder à une variété de fonctionnalités de gestion. </a:t>
            </a:r>
          </a:p>
          <a:p>
            <a:pPr marL="342900" indent="-342900" algn="l" rtl="0">
              <a:buFont typeface="+mj-lt"/>
              <a:buAutoNum type="arabicPeriod"/>
            </a:pPr>
            <a:r>
              <a:rPr sz="1400" lang="fr-FR">
                <a:solidFill>
                  <a:srgbClr val="000000"/>
                </a:solidFill>
              </a:rPr>
              <a:t>Cliquez </a:t>
            </a:r>
            <a:r>
              <a:rPr sz="1400" b="true" lang="fr-FR">
                <a:solidFill>
                  <a:srgbClr val="000000"/>
                </a:solidFill>
              </a:rPr>
              <a:t>SNMP</a:t>
            </a:r>
            <a:r>
              <a:rPr sz="1400" lang="fr-FR">
                <a:solidFill>
                  <a:srgbClr val="000000"/>
                </a:solidFill>
              </a:rPr>
              <a:t> pour développer les sous-menus.</a:t>
            </a:r>
          </a:p>
          <a:p>
            <a:pPr marL="342900" indent="-342900" algn="l" rtl="0">
              <a:buFont typeface="+mj-lt"/>
              <a:buAutoNum type="arabicPeriod"/>
            </a:pPr>
            <a:r>
              <a:rPr sz="1400" lang="fr-FR">
                <a:solidFill>
                  <a:srgbClr val="000000"/>
                </a:solidFill>
              </a:rPr>
              <a:t>Cliquez </a:t>
            </a:r>
            <a:r>
              <a:rPr sz="1400" b="true" lang="fr-FR">
                <a:solidFill>
                  <a:srgbClr val="000000"/>
                </a:solidFill>
              </a:rPr>
              <a:t>Récepteurs de piège</a:t>
            </a:r>
            <a:r>
              <a:rPr sz="1400" lang="fr-FR">
                <a:solidFill>
                  <a:srgbClr val="000000"/>
                </a:solidFill>
              </a:rPr>
              <a:t>. </a:t>
            </a:r>
          </a:p>
          <a:p>
            <a:pPr marL="342900" indent="-342900" algn="l" rtl="0">
              <a:buFont typeface="+mj-lt"/>
              <a:buAutoNum type="arabicPeriod"/>
            </a:pPr>
            <a:r>
              <a:rPr sz="1400" lang="fr-FR">
                <a:solidFill>
                  <a:srgbClr val="000000"/>
                </a:solidFill>
              </a:rPr>
              <a:t>Cliquez </a:t>
            </a:r>
            <a:r>
              <a:rPr sz="1400" b="true" lang="fr-FR">
                <a:solidFill>
                  <a:srgbClr val="000000"/>
                </a:solidFill>
              </a:rPr>
              <a:t>Nouveau...</a:t>
            </a:r>
            <a:r>
              <a:rPr sz="1400" lang="fr-FR">
                <a:solidFill>
                  <a:srgbClr val="000000"/>
                </a:solidFill>
              </a:rPr>
              <a:t> pour configurer un nouveau récepteur d'interruption SNMP. </a:t>
            </a:r>
          </a:p>
          <a:p>
            <a:pPr marL="285750" indent="-285750" algn="l">
              <a:buFont typeface="Arial" panose="020B0604020202020204" pitchFamily="34" charset="0"/>
              <a:buChar char="•"/>
            </a:pPr>
            <a:endParaRPr lang="en-US" sz="1400" dirty="0">
              <a:solidFill>
                <a:srgbClr val="000000"/>
              </a:solidFill>
            </a:endParaRPr>
          </a:p>
          <a:p>
            <a:pPr marL="285750" indent="-285750" algn="l" rtl="0">
              <a:buFont typeface="Arial" panose="020B0604020202020204" pitchFamily="34" charset="0"/>
              <a:buChar char="•"/>
            </a:pPr>
            <a:r>
              <a:rPr sz="1400" lang="fr-FR">
                <a:solidFill>
                  <a:srgbClr val="000000"/>
                </a:solidFill>
              </a:rPr>
              <a:t>Saisissez le nom de la communauté SNMP et l'adresse IP (IPv4 ou IPv6) du serveur SNMP, puis cliquez sur </a:t>
            </a:r>
            <a:r>
              <a:rPr sz="1400" b="true" lang="fr-FR">
                <a:solidFill>
                  <a:srgbClr val="000000"/>
                </a:solidFill>
              </a:rPr>
              <a:t>Appliquer</a:t>
            </a:r>
            <a:r>
              <a:rPr sz="1400" lang="fr-FR">
                <a:solidFill>
                  <a:srgbClr val="000000"/>
                </a:solidFill>
              </a:rPr>
              <a:t>. </a:t>
            </a:r>
          </a:p>
          <a:p>
            <a:pPr marL="285750" indent="-285750" algn="l" rtl="0">
              <a:buFont typeface="Arial" panose="020B0604020202020204" pitchFamily="34" charset="0"/>
              <a:buChar char="•"/>
            </a:pPr>
            <a:r>
              <a:rPr sz="1400" lang="fr-FR">
                <a:solidFill>
                  <a:srgbClr val="000000"/>
                </a:solidFill>
              </a:rPr>
              <a:t>Le WLC va maintenant transmettre des messages de journal SNMP au serveur SNMP.</a:t>
            </a:r>
          </a:p>
        </p:txBody>
      </p:sp>
      <p:pic>
        <p:nvPicPr>
          <p:cNvPr id="2" name="Picture 1">
            <a:extLst>
              <a:ext uri="{FF2B5EF4-FFF2-40B4-BE49-F238E27FC236}">
                <a16:creationId xmlns:a16="http://schemas.microsoft.com/office/drawing/2014/main" id="{52763219-29DF-48D3-9FA3-B62B10F84C49}"/>
              </a:ext>
            </a:extLst>
          </p:cNvPr>
          <p:cNvPicPr>
            <a:picLocks noChangeAspect="1"/>
          </p:cNvPicPr>
          <p:nvPr/>
        </p:nvPicPr>
        <p:blipFill>
          <a:blip r:embed="rId3"/>
          <a:stretch>
            <a:fillRect/>
          </a:stretch>
        </p:blipFill>
        <p:spPr>
          <a:xfrm>
            <a:off x="4475189" y="846114"/>
            <a:ext cx="4531512" cy="1241240"/>
          </a:xfrm>
          <a:prstGeom prst="rect">
            <a:avLst/>
          </a:prstGeom>
        </p:spPr>
      </p:pic>
      <p:pic>
        <p:nvPicPr>
          <p:cNvPr id="4" name="Picture 3">
            <a:extLst>
              <a:ext uri="{FF2B5EF4-FFF2-40B4-BE49-F238E27FC236}">
                <a16:creationId xmlns:a16="http://schemas.microsoft.com/office/drawing/2014/main" id="{A7B721CE-2F5C-4703-8969-159A42BB0087}"/>
              </a:ext>
            </a:extLst>
          </p:cNvPr>
          <p:cNvPicPr>
            <a:picLocks noChangeAspect="1"/>
          </p:cNvPicPr>
          <p:nvPr/>
        </p:nvPicPr>
        <p:blipFill>
          <a:blip r:embed="rId4"/>
          <a:stretch>
            <a:fillRect/>
          </a:stretch>
        </p:blipFill>
        <p:spPr>
          <a:xfrm>
            <a:off x="4475189" y="2802754"/>
            <a:ext cx="4531513" cy="1019343"/>
          </a:xfrm>
          <a:prstGeom prst="rect">
            <a:avLst/>
          </a:prstGeom>
        </p:spPr>
      </p:pic>
    </p:spTree>
    <p:extLst>
      <p:ext uri="{BB962C8B-B14F-4D97-AF65-F5344CB8AC3E}">
        <p14:creationId xmlns:p14="http://schemas.microsoft.com/office/powerpoint/2010/main" val="42114943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Configurez un WLAN WPA2 Enterprise sur le WLC</a:t>
            </a:r>
            <a:br>
              <a:rPr lang="en-US" dirty="0"/>
            </a:br>
            <a:r>
              <a:rPr sz="2400" lang="fr-FR"/>
              <a:t>Configurez les informations de serveur RADIUS</a:t>
            </a:r>
          </a:p>
        </p:txBody>
      </p:sp>
      <p:sp>
        <p:nvSpPr>
          <p:cNvPr id="4" name="Content Placeholder 3">
            <a:extLst>
              <a:ext uri="{FF2B5EF4-FFF2-40B4-BE49-F238E27FC236}">
                <a16:creationId xmlns:a16="http://schemas.microsoft.com/office/drawing/2014/main" id="{EED4C701-3F9B-428D-9107-E3B21447E910}"/>
              </a:ext>
            </a:extLst>
          </p:cNvPr>
          <p:cNvSpPr>
            <a:spLocks noGrp="1"/>
          </p:cNvSpPr>
          <p:nvPr>
            <p:ph idx="1"/>
          </p:nvPr>
        </p:nvSpPr>
        <p:spPr>
          <a:xfrm>
            <a:off x="474662" y="731837"/>
            <a:ext cx="3138795" cy="4231147"/>
          </a:xfrm>
        </p:spPr>
        <p:txBody>
          <a:bodyPr/>
          <a:lstStyle/>
          <a:p>
            <a:pPr marL="0" indent="0" algn="l" rtl="0"/>
            <a:r>
              <a:rPr sz="1600" lang="fr-FR">
                <a:solidFill>
                  <a:srgbClr val="000000"/>
                </a:solidFill>
              </a:rPr>
              <a:t>Pour configurer le WLC avec les informations du serveur RADIUS:</a:t>
            </a:r>
          </a:p>
          <a:p>
            <a:pPr marL="342900" indent="-342900" algn="l" rtl="0">
              <a:buFont typeface="+mj-lt"/>
              <a:buAutoNum type="arabicPeriod"/>
            </a:pPr>
            <a:r>
              <a:rPr sz="1400" lang="fr-FR">
                <a:solidFill>
                  <a:srgbClr val="000000"/>
                </a:solidFill>
              </a:rPr>
              <a:t>Cliquez sur </a:t>
            </a:r>
            <a:r>
              <a:rPr sz="1400" b="true" lang="fr-FR">
                <a:solidFill>
                  <a:srgbClr val="000000"/>
                </a:solidFill>
              </a:rPr>
              <a:t>Sécurité.</a:t>
            </a:r>
          </a:p>
          <a:p>
            <a:pPr marL="342900" indent="-342900" algn="l" rtl="0">
              <a:buFont typeface="+mj-lt"/>
              <a:buAutoNum type="arabicPeriod"/>
            </a:pPr>
            <a:r>
              <a:rPr sz="1400" lang="fr-FR">
                <a:solidFill>
                  <a:srgbClr val="000000"/>
                </a:solidFill>
              </a:rPr>
              <a:t>Cliquez sur </a:t>
            </a:r>
            <a:r>
              <a:rPr sz="1400" b="true" lang="fr-FR">
                <a:solidFill>
                  <a:srgbClr val="000000"/>
                </a:solidFill>
              </a:rPr>
              <a:t>RADIUS</a:t>
            </a:r>
          </a:p>
          <a:p>
            <a:pPr marL="342900" indent="-342900" algn="l" rtl="0">
              <a:buFont typeface="+mj-lt"/>
              <a:buAutoNum type="arabicPeriod"/>
            </a:pPr>
            <a:r>
              <a:rPr sz="1400" lang="fr-FR">
                <a:solidFill>
                  <a:srgbClr val="000000"/>
                </a:solidFill>
              </a:rPr>
              <a:t>Cliquez sur </a:t>
            </a:r>
            <a:r>
              <a:rPr sz="1400" b="true" lang="fr-FR">
                <a:solidFill>
                  <a:srgbClr val="000000"/>
                </a:solidFill>
              </a:rPr>
              <a:t>Authentification</a:t>
            </a:r>
          </a:p>
          <a:p>
            <a:pPr marL="342900" indent="-342900" algn="l" rtl="0">
              <a:buFont typeface="+mj-lt"/>
              <a:buAutoNum type="arabicPeriod"/>
            </a:pPr>
            <a:r>
              <a:rPr sz="1400" lang="fr-FR">
                <a:solidFill>
                  <a:srgbClr val="000000"/>
                </a:solidFill>
              </a:rPr>
              <a:t>Cliquez sur </a:t>
            </a:r>
            <a:r>
              <a:rPr sz="1400" b="true" lang="fr-FR">
                <a:solidFill>
                  <a:srgbClr val="000000"/>
                </a:solidFill>
              </a:rPr>
              <a:t>Nouveau ...</a:t>
            </a:r>
            <a:r>
              <a:rPr sz="1400" lang="fr-FR">
                <a:solidFill>
                  <a:srgbClr val="000000"/>
                </a:solidFill>
              </a:rPr>
              <a:t> pour ajouter PC-A en tant que serveur RADIUS. </a:t>
            </a:r>
          </a:p>
          <a:p>
            <a:pPr marL="342900" indent="-342900" algn="l">
              <a:buFont typeface="+mj-lt"/>
              <a:buAutoNum type="arabicPeriod"/>
            </a:pPr>
            <a:endParaRPr lang="en-US" sz="1400" dirty="0">
              <a:solidFill>
                <a:srgbClr val="000000"/>
              </a:solidFill>
            </a:endParaRPr>
          </a:p>
          <a:p>
            <a:pPr marL="358835" lvl="1" indent="-285750" rtl="0"/>
            <a:r>
              <a:rPr lang="fr-FR">
                <a:solidFill>
                  <a:srgbClr val="000000"/>
                </a:solidFill>
              </a:rPr>
              <a:t>Entrez l'adresse IPv4 pour PC-A et le secret partagé qui sera utilisé entre le WLC et le serveur RADIUS, puis cliquez sur Appliquer.</a:t>
            </a:r>
          </a:p>
        </p:txBody>
      </p:sp>
      <p:pic>
        <p:nvPicPr>
          <p:cNvPr id="5" name="Picture 4">
            <a:extLst>
              <a:ext uri="{FF2B5EF4-FFF2-40B4-BE49-F238E27FC236}">
                <a16:creationId xmlns:a16="http://schemas.microsoft.com/office/drawing/2014/main" id="{DF77F1A6-EFB9-4D36-BCFB-6CA8FA2F79B5}"/>
              </a:ext>
            </a:extLst>
          </p:cNvPr>
          <p:cNvPicPr>
            <a:picLocks noChangeAspect="1"/>
          </p:cNvPicPr>
          <p:nvPr/>
        </p:nvPicPr>
        <p:blipFill>
          <a:blip r:embed="rId3"/>
          <a:stretch>
            <a:fillRect/>
          </a:stretch>
        </p:blipFill>
        <p:spPr>
          <a:xfrm>
            <a:off x="4313444" y="726740"/>
            <a:ext cx="4724787" cy="1141339"/>
          </a:xfrm>
          <a:prstGeom prst="rect">
            <a:avLst/>
          </a:prstGeom>
        </p:spPr>
      </p:pic>
      <p:pic>
        <p:nvPicPr>
          <p:cNvPr id="2" name="Picture 1">
            <a:extLst>
              <a:ext uri="{FF2B5EF4-FFF2-40B4-BE49-F238E27FC236}">
                <a16:creationId xmlns:a16="http://schemas.microsoft.com/office/drawing/2014/main" id="{1D67C973-2D55-465B-B433-AAB05A635164}"/>
              </a:ext>
            </a:extLst>
          </p:cNvPr>
          <p:cNvPicPr>
            <a:picLocks noChangeAspect="1"/>
          </p:cNvPicPr>
          <p:nvPr/>
        </p:nvPicPr>
        <p:blipFill>
          <a:blip r:embed="rId4"/>
          <a:stretch>
            <a:fillRect/>
          </a:stretch>
        </p:blipFill>
        <p:spPr>
          <a:xfrm>
            <a:off x="4484430" y="2033027"/>
            <a:ext cx="4502757" cy="1628766"/>
          </a:xfrm>
          <a:prstGeom prst="rect">
            <a:avLst/>
          </a:prstGeom>
        </p:spPr>
      </p:pic>
    </p:spTree>
    <p:extLst>
      <p:ext uri="{BB962C8B-B14F-4D97-AF65-F5344CB8AC3E}">
        <p14:creationId xmlns:p14="http://schemas.microsoft.com/office/powerpoint/2010/main" val="34971637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Configurez un WLAN WPA2 Enterprise sur le WLC</a:t>
            </a:r>
            <a:br>
              <a:rPr lang="en-US" dirty="0"/>
            </a:br>
            <a:r>
              <a:rPr sz="2400" lang="fr-FR"/>
              <a:t>Configurez les informations de serveur RADIUS</a:t>
            </a:r>
          </a:p>
        </p:txBody>
      </p:sp>
      <p:sp>
        <p:nvSpPr>
          <p:cNvPr id="5" name="Content Placeholder 4">
            <a:extLst>
              <a:ext uri="{FF2B5EF4-FFF2-40B4-BE49-F238E27FC236}">
                <a16:creationId xmlns:a16="http://schemas.microsoft.com/office/drawing/2014/main" id="{CF96625D-2DC6-4A48-970D-6717BE007231}"/>
              </a:ext>
            </a:extLst>
          </p:cNvPr>
          <p:cNvSpPr>
            <a:spLocks noGrp="1"/>
          </p:cNvSpPr>
          <p:nvPr>
            <p:ph idx="1"/>
          </p:nvPr>
        </p:nvSpPr>
        <p:spPr>
          <a:xfrm>
            <a:off x="474662" y="731837"/>
            <a:ext cx="3592841" cy="2232080"/>
          </a:xfrm>
        </p:spPr>
        <p:txBody>
          <a:bodyPr/>
          <a:lstStyle/>
          <a:p>
            <a:pPr marL="0" indent="0" algn="l" rtl="0"/>
            <a:r>
              <a:rPr sz="1600" lang="fr-FR">
                <a:solidFill>
                  <a:srgbClr val="000000"/>
                </a:solidFill>
              </a:rPr>
              <a:t>Après avoir cliquer sur </a:t>
            </a:r>
            <a:r>
              <a:rPr sz="1600" b="true" lang="fr-FR">
                <a:solidFill>
                  <a:srgbClr val="000000"/>
                </a:solidFill>
              </a:rPr>
              <a:t>Appliquer</a:t>
            </a:r>
            <a:r>
              <a:rPr sz="1600" lang="fr-FR">
                <a:solidFill>
                  <a:srgbClr val="000000"/>
                </a:solidFill>
              </a:rPr>
              <a:t>,, la liste de configuration </a:t>
            </a:r>
            <a:r>
              <a:rPr sz="1600" b="true" lang="fr-FR">
                <a:solidFill>
                  <a:srgbClr val="000000"/>
                </a:solidFill>
              </a:rPr>
              <a:t>du serveur d'authentification RADIUS</a:t>
            </a:r>
            <a:r>
              <a:rPr sz="1600" lang="fr-FR">
                <a:solidFill>
                  <a:srgbClr val="000000"/>
                </a:solidFill>
              </a:rPr>
              <a:t> est actualisée avec le nouveau serveur répertorié.</a:t>
            </a:r>
          </a:p>
        </p:txBody>
      </p:sp>
      <p:pic>
        <p:nvPicPr>
          <p:cNvPr id="6" name="Picture 5">
            <a:extLst>
              <a:ext uri="{FF2B5EF4-FFF2-40B4-BE49-F238E27FC236}">
                <a16:creationId xmlns:a16="http://schemas.microsoft.com/office/drawing/2014/main" id="{CDF1BCF8-6271-41B0-A365-E7ABE612D516}"/>
              </a:ext>
            </a:extLst>
          </p:cNvPr>
          <p:cNvPicPr>
            <a:picLocks noChangeAspect="1"/>
          </p:cNvPicPr>
          <p:nvPr/>
        </p:nvPicPr>
        <p:blipFill>
          <a:blip r:embed="rId3"/>
          <a:stretch>
            <a:fillRect/>
          </a:stretch>
        </p:blipFill>
        <p:spPr>
          <a:xfrm>
            <a:off x="4484430" y="740417"/>
            <a:ext cx="4502758" cy="1113983"/>
          </a:xfrm>
          <a:prstGeom prst="rect">
            <a:avLst/>
          </a:prstGeom>
        </p:spPr>
      </p:pic>
    </p:spTree>
    <p:extLst>
      <p:ext uri="{BB962C8B-B14F-4D97-AF65-F5344CB8AC3E}">
        <p14:creationId xmlns:p14="http://schemas.microsoft.com/office/powerpoint/2010/main" val="19078144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Configurer un WLAN WPA2 Enterprise sur le WLC</a:t>
            </a:r>
            <a:br>
              <a:rPr lang="en-US" dirty="0"/>
            </a:br>
            <a:r>
              <a:rPr sz="2400" lang="fr-FR"/>
              <a:t>Vidéo –Configurer un VLAN pour un nouveau WLAN</a:t>
            </a:r>
          </a:p>
        </p:txBody>
      </p:sp>
      <p:sp>
        <p:nvSpPr>
          <p:cNvPr id="4" name="Content Placeholder 3">
            <a:extLst>
              <a:ext uri="{FF2B5EF4-FFF2-40B4-BE49-F238E27FC236}">
                <a16:creationId xmlns:a16="http://schemas.microsoft.com/office/drawing/2014/main" id="{6EA68BB5-C9CB-4841-A9D3-D3C7A46D4220}"/>
              </a:ext>
            </a:extLst>
          </p:cNvPr>
          <p:cNvSpPr>
            <a:spLocks noGrp="1"/>
          </p:cNvSpPr>
          <p:nvPr>
            <p:ph idx="1"/>
          </p:nvPr>
        </p:nvSpPr>
        <p:spPr>
          <a:xfrm>
            <a:off x="474662" y="731837"/>
            <a:ext cx="8280057" cy="3689897"/>
          </a:xfrm>
        </p:spPr>
        <p:txBody>
          <a:bodyPr/>
          <a:lstStyle/>
          <a:p>
            <a:pPr marL="0" indent="0" algn="l" rtl="0"/>
            <a:r>
              <a:rPr sz="1600" lang="fr-FR">
                <a:solidFill>
                  <a:srgbClr val="000000"/>
                </a:solidFill>
              </a:rPr>
              <a:t>Cette vidéo couvre les points suivants :</a:t>
            </a:r>
          </a:p>
          <a:p>
            <a:pPr marL="342900" indent="-342900" algn="l" rtl="0">
              <a:buFont typeface="Arial" panose="020B0604020202020204" pitchFamily="34" charset="0"/>
              <a:buChar char="•"/>
            </a:pPr>
            <a:r>
              <a:rPr sz="1400" lang="fr-FR">
                <a:solidFill>
                  <a:srgbClr val="000000"/>
                </a:solidFill>
              </a:rPr>
              <a:t>Revoir la topologie</a:t>
            </a:r>
          </a:p>
          <a:p>
            <a:pPr marL="342900" indent="-342900" algn="l" rtl="0">
              <a:buFont typeface="Arial" panose="020B0604020202020204" pitchFamily="34" charset="0"/>
              <a:buChar char="•"/>
            </a:pPr>
            <a:r>
              <a:rPr sz="1400" lang="fr-FR">
                <a:solidFill>
                  <a:srgbClr val="000000"/>
                </a:solidFill>
              </a:rPr>
              <a:t>Déployer une nouvelle interface VLAN</a:t>
            </a:r>
          </a:p>
          <a:p>
            <a:pPr marL="342900" indent="-342900" algn="l" rtl="0">
              <a:buFont typeface="Arial" panose="020B0604020202020204" pitchFamily="34" charset="0"/>
              <a:buChar char="•"/>
            </a:pPr>
            <a:r>
              <a:rPr sz="1400" lang="fr-FR">
                <a:solidFill>
                  <a:srgbClr val="000000"/>
                </a:solidFill>
              </a:rPr>
              <a:t>Associez la nouvelle interface VLAN à un WLAN</a:t>
            </a:r>
          </a:p>
        </p:txBody>
      </p:sp>
    </p:spTree>
    <p:extLst>
      <p:ext uri="{BB962C8B-B14F-4D97-AF65-F5344CB8AC3E}">
        <p14:creationId xmlns:p14="http://schemas.microsoft.com/office/powerpoint/2010/main" val="36720789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Configurez un WPA2 d'entreprise WLAN sur le WLC</a:t>
            </a:r>
            <a:br>
              <a:rPr lang="en-US" dirty="0"/>
            </a:br>
            <a:r>
              <a:rPr sz="2400" lang="fr-FR"/>
              <a:t>Topologie avec adressage VLAN 5</a:t>
            </a:r>
          </a:p>
        </p:txBody>
      </p:sp>
      <p:sp>
        <p:nvSpPr>
          <p:cNvPr id="4" name="Content Placeholder 3">
            <a:extLst>
              <a:ext uri="{FF2B5EF4-FFF2-40B4-BE49-F238E27FC236}">
                <a16:creationId xmlns:a16="http://schemas.microsoft.com/office/drawing/2014/main" id="{6EA68BB5-C9CB-4841-A9D3-D3C7A46D4220}"/>
              </a:ext>
            </a:extLst>
          </p:cNvPr>
          <p:cNvSpPr>
            <a:spLocks noGrp="1"/>
          </p:cNvSpPr>
          <p:nvPr>
            <p:ph idx="1"/>
          </p:nvPr>
        </p:nvSpPr>
        <p:spPr>
          <a:xfrm>
            <a:off x="474662" y="731837"/>
            <a:ext cx="8240515" cy="3689897"/>
          </a:xfrm>
        </p:spPr>
        <p:txBody>
          <a:bodyPr/>
          <a:lstStyle/>
          <a:p>
            <a:pPr marL="0" indent="0" algn="l" rtl="0"/>
            <a:r>
              <a:rPr sz="1600" lang="fr-FR">
                <a:solidFill>
                  <a:srgbClr val="000000"/>
                </a:solidFill>
              </a:rPr>
              <a:t>Chaque WLAN configuré sur le WLC a besoin de sa propre interface virtuelle. </a:t>
            </a:r>
          </a:p>
          <a:p>
            <a:pPr marL="342900" indent="-342900" algn="l" rtl="0">
              <a:buFont typeface="Arial" panose="020B0604020202020204" pitchFamily="34" charset="0"/>
              <a:buChar char="•"/>
            </a:pPr>
            <a:r>
              <a:rPr sz="1400" lang="fr-FR">
                <a:solidFill>
                  <a:srgbClr val="000000"/>
                </a:solidFill>
              </a:rPr>
              <a:t>Le WLC a cinq ports de données physiques qui peuvent être configurés pour prendre en charge plusieurs WLAN et une interface virtuelle. </a:t>
            </a:r>
          </a:p>
          <a:p>
            <a:pPr marL="342900" indent="-342900" algn="l" rtl="0">
              <a:buFont typeface="Arial" panose="020B0604020202020204" pitchFamily="34" charset="0"/>
              <a:buChar char="•"/>
            </a:pPr>
            <a:r>
              <a:rPr sz="1400" lang="fr-FR">
                <a:solidFill>
                  <a:srgbClr val="000000"/>
                </a:solidFill>
              </a:rPr>
              <a:t>Le nouveau WLAN utilisera l'interface VLAN 5 et le réseau 192.168.5.0/24 et, par conséquent, R1 a été configuré pour VLAN 5 comme indiqué dans la topologie et la sortie de </a:t>
            </a:r>
            <a:r>
              <a:rPr sz="1400" b="true" lang="fr-FR">
                <a:solidFill>
                  <a:srgbClr val="000000"/>
                </a:solidFill>
              </a:rPr>
              <a:t>show ip interface brief</a:t>
            </a:r>
            <a:r>
              <a:rPr sz="1400" lang="fr-FR">
                <a:solidFill>
                  <a:srgbClr val="000000"/>
                </a:solidFill>
              </a:rPr>
              <a:t> .</a:t>
            </a:r>
          </a:p>
          <a:p>
            <a:pPr marL="285750" indent="-285750" algn="l">
              <a:buFont typeface="Arial" panose="020B0604020202020204" pitchFamily="34" charset="0"/>
              <a:buChar char="•"/>
            </a:pPr>
            <a:endParaRPr lang="en-US" sz="1400" dirty="0">
              <a:solidFill>
                <a:srgbClr val="000000"/>
              </a:solidFill>
            </a:endParaRPr>
          </a:p>
        </p:txBody>
      </p:sp>
      <p:pic>
        <p:nvPicPr>
          <p:cNvPr id="5" name="Picture 4">
            <a:extLst>
              <a:ext uri="{FF2B5EF4-FFF2-40B4-BE49-F238E27FC236}">
                <a16:creationId xmlns:a16="http://schemas.microsoft.com/office/drawing/2014/main" id="{7459998D-218F-474F-B93F-72FF2F1E6D73}"/>
              </a:ext>
            </a:extLst>
          </p:cNvPr>
          <p:cNvPicPr>
            <a:picLocks noChangeAspect="1"/>
          </p:cNvPicPr>
          <p:nvPr/>
        </p:nvPicPr>
        <p:blipFill>
          <a:blip r:embed="rId3"/>
          <a:stretch>
            <a:fillRect/>
          </a:stretch>
        </p:blipFill>
        <p:spPr>
          <a:xfrm>
            <a:off x="4365481" y="2607996"/>
            <a:ext cx="4349696" cy="1228298"/>
          </a:xfrm>
          <a:prstGeom prst="rect">
            <a:avLst/>
          </a:prstGeom>
        </p:spPr>
      </p:pic>
      <p:pic>
        <p:nvPicPr>
          <p:cNvPr id="7" name="Picture 6">
            <a:extLst>
              <a:ext uri="{FF2B5EF4-FFF2-40B4-BE49-F238E27FC236}">
                <a16:creationId xmlns:a16="http://schemas.microsoft.com/office/drawing/2014/main" id="{189BF7D4-F24F-654D-B53D-A8991341A837}"/>
              </a:ext>
            </a:extLst>
          </p:cNvPr>
          <p:cNvPicPr>
            <a:picLocks noChangeAspect="1"/>
          </p:cNvPicPr>
          <p:nvPr/>
        </p:nvPicPr>
        <p:blipFill>
          <a:blip r:embed="rId4"/>
          <a:stretch>
            <a:fillRect/>
          </a:stretch>
        </p:blipFill>
        <p:spPr>
          <a:xfrm>
            <a:off x="890870" y="2153752"/>
            <a:ext cx="2911771" cy="2289021"/>
          </a:xfrm>
          <a:prstGeom prst="rect">
            <a:avLst/>
          </a:prstGeom>
        </p:spPr>
      </p:pic>
    </p:spTree>
    <p:extLst>
      <p:ext uri="{BB962C8B-B14F-4D97-AF65-F5344CB8AC3E}">
        <p14:creationId xmlns:p14="http://schemas.microsoft.com/office/powerpoint/2010/main" val="20499468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Configurez un WLAN WPA2 Enterprise sur le WLC</a:t>
            </a:r>
            <a:br>
              <a:rPr lang="en-US" dirty="0"/>
            </a:br>
            <a:r>
              <a:rPr sz="2400" lang="fr-FR"/>
              <a:t>Configurez une nouvelle interface</a:t>
            </a:r>
          </a:p>
        </p:txBody>
      </p:sp>
      <p:sp>
        <p:nvSpPr>
          <p:cNvPr id="4" name="Content Placeholder 3">
            <a:extLst>
              <a:ext uri="{FF2B5EF4-FFF2-40B4-BE49-F238E27FC236}">
                <a16:creationId xmlns:a16="http://schemas.microsoft.com/office/drawing/2014/main" id="{6EA68BB5-C9CB-4841-A9D3-D3C7A46D4220}"/>
              </a:ext>
            </a:extLst>
          </p:cNvPr>
          <p:cNvSpPr>
            <a:spLocks noGrp="1"/>
          </p:cNvSpPr>
          <p:nvPr>
            <p:ph idx="1"/>
          </p:nvPr>
        </p:nvSpPr>
        <p:spPr>
          <a:xfrm>
            <a:off x="474662" y="731837"/>
            <a:ext cx="8280057" cy="3689897"/>
          </a:xfrm>
        </p:spPr>
        <p:txBody>
          <a:bodyPr/>
          <a:lstStyle/>
          <a:p>
            <a:pPr marL="0" indent="0" algn="l" rtl="0"/>
            <a:r>
              <a:rPr sz="1600" lang="fr-FR">
                <a:solidFill>
                  <a:srgbClr val="000000"/>
                </a:solidFill>
              </a:rPr>
              <a:t>La configuration de l'interface VLAN sur le WLC comprend les étapes suivantes:</a:t>
            </a:r>
          </a:p>
          <a:p>
            <a:pPr marL="342900" indent="-342900" algn="l" rtl="0">
              <a:buFont typeface="+mj-lt"/>
              <a:buAutoNum type="arabicPeriod"/>
            </a:pPr>
            <a:r>
              <a:rPr sz="1400" lang="fr-FR">
                <a:solidFill>
                  <a:srgbClr val="000000"/>
                </a:solidFill>
              </a:rPr>
              <a:t>Créez une nouvelle interface</a:t>
            </a:r>
          </a:p>
          <a:p>
            <a:pPr marL="342900" indent="-342900" algn="l" rtl="0">
              <a:buFont typeface="+mj-lt"/>
              <a:buAutoNum type="arabicPeriod"/>
            </a:pPr>
            <a:r>
              <a:rPr sz="1400" lang="fr-FR">
                <a:solidFill>
                  <a:srgbClr val="000000"/>
                </a:solidFill>
              </a:rPr>
              <a:t>Configurez le nom et l'ID VLAN.</a:t>
            </a:r>
          </a:p>
          <a:p>
            <a:pPr marL="342900" indent="-342900" algn="l" rtl="0">
              <a:buFont typeface="+mj-lt"/>
              <a:buAutoNum type="arabicPeriod"/>
            </a:pPr>
            <a:r>
              <a:rPr sz="1400" lang="fr-FR">
                <a:solidFill>
                  <a:srgbClr val="000000"/>
                </a:solidFill>
              </a:rPr>
              <a:t>Configurez le port et l'adresse interface.</a:t>
            </a:r>
          </a:p>
          <a:p>
            <a:pPr marL="342900" indent="-342900" algn="l" rtl="0">
              <a:buFont typeface="+mj-lt"/>
              <a:buAutoNum type="arabicPeriod"/>
            </a:pPr>
            <a:r>
              <a:rPr sz="1400" lang="fr-FR">
                <a:solidFill>
                  <a:srgbClr val="000000"/>
                </a:solidFill>
              </a:rPr>
              <a:t>Configurez l'adresse du serveur DHCP.</a:t>
            </a:r>
          </a:p>
          <a:p>
            <a:pPr marL="342900" indent="-342900" algn="l" rtl="0">
              <a:buFont typeface="+mj-lt"/>
              <a:buAutoNum type="arabicPeriod"/>
            </a:pPr>
            <a:r>
              <a:rPr sz="1400" lang="fr-FR">
                <a:solidFill>
                  <a:srgbClr val="000000"/>
                </a:solidFill>
              </a:rPr>
              <a:t>Appliquez et confirmez.</a:t>
            </a:r>
          </a:p>
          <a:p>
            <a:pPr marL="342900" indent="-342900" algn="l" rtl="0">
              <a:buFont typeface="+mj-lt"/>
              <a:buAutoNum type="arabicPeriod"/>
            </a:pPr>
            <a:r>
              <a:rPr sz="1400" lang="fr-FR">
                <a:solidFill>
                  <a:srgbClr val="000000"/>
                </a:solidFill>
              </a:rPr>
              <a:t>Vérifiez les interfaces.</a:t>
            </a:r>
          </a:p>
          <a:p>
            <a:pPr marL="285750" indent="-28575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20906876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Configurez un WPA2 d'entreprise WLAN sur le WLC</a:t>
            </a:r>
            <a:br>
              <a:rPr lang="en-US" dirty="0"/>
            </a:br>
            <a:r>
              <a:rPr sz="2400" lang="fr-FR"/>
              <a:t>Configurez une nouvelle interface (suite)</a:t>
            </a:r>
          </a:p>
        </p:txBody>
      </p:sp>
      <p:sp>
        <p:nvSpPr>
          <p:cNvPr id="5" name="Content Placeholder 4">
            <a:extLst>
              <a:ext uri="{FF2B5EF4-FFF2-40B4-BE49-F238E27FC236}">
                <a16:creationId xmlns:a16="http://schemas.microsoft.com/office/drawing/2014/main" id="{2A305048-1E35-4FDC-AC43-685E9154F69B}"/>
              </a:ext>
            </a:extLst>
          </p:cNvPr>
          <p:cNvSpPr>
            <a:spLocks noGrp="1"/>
          </p:cNvSpPr>
          <p:nvPr>
            <p:ph idx="1"/>
          </p:nvPr>
        </p:nvSpPr>
        <p:spPr>
          <a:xfrm>
            <a:off x="474662" y="731837"/>
            <a:ext cx="3277531" cy="2654596"/>
          </a:xfrm>
        </p:spPr>
        <p:txBody>
          <a:bodyPr/>
          <a:lstStyle/>
          <a:p>
            <a:pPr marL="342900" indent="-342900" algn="l" rtl="0">
              <a:buFont typeface="+mj-lt"/>
              <a:buAutoNum type="arabicPeriod"/>
            </a:pPr>
            <a:r>
              <a:rPr sz="1600" b="true" lang="fr-FR">
                <a:solidFill>
                  <a:srgbClr val="000000"/>
                </a:solidFill>
              </a:rPr>
              <a:t>Créez une nouvelle interface: </a:t>
            </a:r>
            <a:r>
              <a:rPr sz="1600" lang="fr-FR">
                <a:solidFill>
                  <a:srgbClr val="000000"/>
                </a:solidFill>
              </a:rPr>
              <a:t>cliquez </a:t>
            </a:r>
            <a:r>
              <a:rPr sz="1600" b="true" lang="fr-FR">
                <a:solidFill>
                  <a:srgbClr val="000000"/>
                </a:solidFill>
              </a:rPr>
              <a:t>CONTRÔLEUR&gt; Interfaces&gt; Nouveau ...</a:t>
            </a:r>
          </a:p>
          <a:p>
            <a:pPr marL="342900" indent="-342900" algn="l">
              <a:buFont typeface="+mj-lt"/>
              <a:buAutoNum type="arabicPeriod"/>
            </a:pPr>
            <a:endParaRPr lang="en-US" sz="1600" b="1" dirty="0">
              <a:solidFill>
                <a:srgbClr val="000000"/>
              </a:solidFill>
            </a:endParaRPr>
          </a:p>
          <a:p>
            <a:pPr marL="342900" indent="-342900" algn="l">
              <a:buFont typeface="+mj-lt"/>
              <a:buAutoNum type="arabicPeriod"/>
            </a:pPr>
            <a:endParaRPr lang="en-US" sz="1600" b="1" dirty="0">
              <a:solidFill>
                <a:srgbClr val="000000"/>
              </a:solidFill>
            </a:endParaRPr>
          </a:p>
          <a:p>
            <a:pPr marL="342900" indent="-342900" algn="l">
              <a:buFont typeface="+mj-lt"/>
              <a:buAutoNum type="arabicPeriod"/>
            </a:pPr>
            <a:endParaRPr lang="en-US" sz="1600" b="1" dirty="0">
              <a:solidFill>
                <a:srgbClr val="000000"/>
              </a:solidFill>
            </a:endParaRPr>
          </a:p>
          <a:p>
            <a:pPr marL="342900" indent="-342900" algn="l" rtl="0">
              <a:buFont typeface="+mj-lt"/>
              <a:buAutoNum type="arabicPeriod"/>
            </a:pPr>
            <a:r>
              <a:rPr sz="1600" b="true" lang="fr-FR">
                <a:solidFill>
                  <a:srgbClr val="000000"/>
                </a:solidFill>
              </a:rPr>
              <a:t>Configurez le nom et l'ID du VLAN: </a:t>
            </a:r>
            <a:r>
              <a:rPr sz="1600" lang="fr-FR">
                <a:solidFill>
                  <a:srgbClr val="000000"/>
                </a:solidFill>
              </a:rPr>
              <a:t>dans l'exemple, la nouvelle interface est nommée </a:t>
            </a:r>
            <a:r>
              <a:rPr sz="1600" b="true" lang="fr-FR">
                <a:solidFill>
                  <a:srgbClr val="000000"/>
                </a:solidFill>
              </a:rPr>
              <a:t>vlan5</a:t>
            </a:r>
            <a:r>
              <a:rPr sz="1600" lang="fr-FR">
                <a:solidFill>
                  <a:srgbClr val="000000"/>
                </a:solidFill>
              </a:rPr>
              <a:t>, l'ID du VLAN est </a:t>
            </a:r>
            <a:r>
              <a:rPr sz="1600" b="true" lang="fr-FR">
                <a:solidFill>
                  <a:srgbClr val="000000"/>
                </a:solidFill>
              </a:rPr>
              <a:t>5</a:t>
            </a:r>
            <a:r>
              <a:rPr sz="1600" lang="fr-FR">
                <a:solidFill>
                  <a:srgbClr val="000000"/>
                </a:solidFill>
              </a:rPr>
              <a:t> et appliquée.</a:t>
            </a:r>
          </a:p>
          <a:p>
            <a:pPr marL="342900" indent="-342900" algn="l">
              <a:buFont typeface="+mj-lt"/>
              <a:buAutoNum type="arabicPeriod"/>
            </a:pPr>
            <a:endParaRPr lang="en-US" sz="1600" dirty="0">
              <a:solidFill>
                <a:srgbClr val="000000"/>
              </a:solidFill>
            </a:endParaRPr>
          </a:p>
          <a:p>
            <a:pPr marL="342900" indent="-342900" algn="l">
              <a:buFont typeface="+mj-lt"/>
              <a:buAutoNum type="arabicPeriod"/>
            </a:pPr>
            <a:endParaRPr lang="en-US" sz="1600" dirty="0">
              <a:solidFill>
                <a:srgbClr val="000000"/>
              </a:solidFill>
            </a:endParaRPr>
          </a:p>
          <a:p>
            <a:pPr marL="342900" indent="-342900" algn="l">
              <a:buFont typeface="+mj-lt"/>
              <a:buAutoNum type="arabicPeriod"/>
            </a:pPr>
            <a:endParaRPr lang="en-US" sz="1600" b="1" dirty="0">
              <a:solidFill>
                <a:srgbClr val="000000"/>
              </a:solidFill>
            </a:endParaRPr>
          </a:p>
          <a:p>
            <a:pPr marL="342900" indent="-342900" algn="l">
              <a:buFont typeface="+mj-lt"/>
              <a:buAutoNum type="arabicPeriod"/>
            </a:pPr>
            <a:endParaRPr lang="en-US" sz="1600" b="1" dirty="0">
              <a:solidFill>
                <a:srgbClr val="000000"/>
              </a:solidFill>
            </a:endParaRPr>
          </a:p>
          <a:p>
            <a:pPr marL="342900" indent="-342900" algn="l">
              <a:buFont typeface="+mj-lt"/>
              <a:buAutoNum type="arabicPeriod"/>
            </a:pPr>
            <a:endParaRPr lang="en-US" sz="1600" b="1" dirty="0">
              <a:solidFill>
                <a:srgbClr val="000000"/>
              </a:solidFill>
            </a:endParaRPr>
          </a:p>
          <a:p>
            <a:pPr marL="342900" indent="-342900" algn="l">
              <a:buFont typeface="+mj-lt"/>
              <a:buAutoNum type="arabicPeriod"/>
            </a:pPr>
            <a:endParaRPr lang="en-US" sz="1600" dirty="0">
              <a:solidFill>
                <a:srgbClr val="000000"/>
              </a:solidFill>
            </a:endParaRPr>
          </a:p>
          <a:p>
            <a:pPr marL="0" indent="0" algn="l"/>
            <a:endParaRPr lang="en-US" sz="2400" dirty="0">
              <a:solidFill>
                <a:srgbClr val="000000"/>
              </a:solidFill>
            </a:endParaRPr>
          </a:p>
        </p:txBody>
      </p:sp>
      <p:pic>
        <p:nvPicPr>
          <p:cNvPr id="7" name="Picture 6">
            <a:extLst>
              <a:ext uri="{FF2B5EF4-FFF2-40B4-BE49-F238E27FC236}">
                <a16:creationId xmlns:a16="http://schemas.microsoft.com/office/drawing/2014/main" id="{E98A0139-951B-47BE-8673-4822B9E5CC5B}"/>
              </a:ext>
            </a:extLst>
          </p:cNvPr>
          <p:cNvPicPr>
            <a:picLocks noChangeAspect="1"/>
          </p:cNvPicPr>
          <p:nvPr/>
        </p:nvPicPr>
        <p:blipFill>
          <a:blip r:embed="rId3"/>
          <a:stretch>
            <a:fillRect/>
          </a:stretch>
        </p:blipFill>
        <p:spPr>
          <a:xfrm>
            <a:off x="4487437" y="747217"/>
            <a:ext cx="4509225" cy="1151813"/>
          </a:xfrm>
          <a:prstGeom prst="rect">
            <a:avLst/>
          </a:prstGeom>
        </p:spPr>
      </p:pic>
      <p:pic>
        <p:nvPicPr>
          <p:cNvPr id="2" name="Picture 1">
            <a:extLst>
              <a:ext uri="{FF2B5EF4-FFF2-40B4-BE49-F238E27FC236}">
                <a16:creationId xmlns:a16="http://schemas.microsoft.com/office/drawing/2014/main" id="{9FAFABF9-CF83-4809-A4A7-635A8720A043}"/>
              </a:ext>
            </a:extLst>
          </p:cNvPr>
          <p:cNvPicPr>
            <a:picLocks noChangeAspect="1"/>
          </p:cNvPicPr>
          <p:nvPr/>
        </p:nvPicPr>
        <p:blipFill>
          <a:blip r:embed="rId4"/>
          <a:stretch>
            <a:fillRect/>
          </a:stretch>
        </p:blipFill>
        <p:spPr>
          <a:xfrm>
            <a:off x="4487436" y="2496953"/>
            <a:ext cx="4509225" cy="717153"/>
          </a:xfrm>
          <a:prstGeom prst="rect">
            <a:avLst/>
          </a:prstGeom>
        </p:spPr>
      </p:pic>
    </p:spTree>
    <p:extLst>
      <p:ext uri="{BB962C8B-B14F-4D97-AF65-F5344CB8AC3E}">
        <p14:creationId xmlns:p14="http://schemas.microsoft.com/office/powerpoint/2010/main" val="16734815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Configurez un WLAN WPA2 d'entreprise sur le WLC</a:t>
            </a:r>
            <a:br>
              <a:rPr lang="en-US" dirty="0"/>
            </a:br>
            <a:r>
              <a:rPr sz="2400" lang="fr-FR"/>
              <a:t>Configurez une nouvelle interface (suite)</a:t>
            </a:r>
          </a:p>
        </p:txBody>
      </p:sp>
      <p:sp>
        <p:nvSpPr>
          <p:cNvPr id="4" name="Content Placeholder 3">
            <a:extLst>
              <a:ext uri="{FF2B5EF4-FFF2-40B4-BE49-F238E27FC236}">
                <a16:creationId xmlns:a16="http://schemas.microsoft.com/office/drawing/2014/main" id="{9DE73A46-5E31-47E3-A4BE-88261877ADB8}"/>
              </a:ext>
            </a:extLst>
          </p:cNvPr>
          <p:cNvSpPr>
            <a:spLocks noGrp="1"/>
          </p:cNvSpPr>
          <p:nvPr>
            <p:ph idx="1"/>
          </p:nvPr>
        </p:nvSpPr>
        <p:spPr>
          <a:xfrm>
            <a:off x="474663" y="757294"/>
            <a:ext cx="3870314" cy="2812020"/>
          </a:xfrm>
        </p:spPr>
        <p:txBody>
          <a:bodyPr/>
          <a:lstStyle/>
          <a:p>
            <a:pPr marL="342900" indent="-342900" algn="l" rtl="0">
              <a:buFont typeface="+mj-lt"/>
              <a:buAutoNum type="arabicPeriod" startAt="3"/>
            </a:pPr>
            <a:r>
              <a:rPr sz="1600" b="true" lang="fr-FR">
                <a:solidFill>
                  <a:srgbClr val="000000"/>
                </a:solidFill>
              </a:rPr>
              <a:t>Configurez le port et l'adresse d'interface: </a:t>
            </a:r>
            <a:r>
              <a:rPr sz="1600" lang="fr-FR">
                <a:solidFill>
                  <a:srgbClr val="000000"/>
                </a:solidFill>
              </a:rPr>
              <a:t>Sur la page </a:t>
            </a:r>
            <a:r>
              <a:rPr sz="1600" b="true" lang="fr-FR">
                <a:solidFill>
                  <a:srgbClr val="000000"/>
                </a:solidFill>
              </a:rPr>
              <a:t>d'édition</a:t>
            </a:r>
            <a:r>
              <a:rPr sz="1600" lang="fr-FR">
                <a:solidFill>
                  <a:srgbClr val="000000"/>
                </a:solidFill>
              </a:rPr>
              <a:t> d'interface, configurez le numéro de port physique (c.-à-d., L'interface WLC G1 est le numéro de port 1 sur le WLC), l'adressage d'interface VLAN 5 (c.-à-d., 192.168.5.254/24), et la passerelle par défaut (ie, 192.168.5.1)</a:t>
            </a:r>
          </a:p>
          <a:p>
            <a:pPr marL="0" indent="0" algn="l"/>
            <a:endParaRPr lang="en-US" sz="1600" dirty="0">
              <a:solidFill>
                <a:srgbClr val="000000"/>
              </a:solidFill>
            </a:endParaRPr>
          </a:p>
        </p:txBody>
      </p:sp>
      <p:pic>
        <p:nvPicPr>
          <p:cNvPr id="5" name="Picture 4">
            <a:extLst>
              <a:ext uri="{FF2B5EF4-FFF2-40B4-BE49-F238E27FC236}">
                <a16:creationId xmlns:a16="http://schemas.microsoft.com/office/drawing/2014/main" id="{95B64C30-DBF6-4F5A-BEFB-ECB9F148EDDE}"/>
              </a:ext>
            </a:extLst>
          </p:cNvPr>
          <p:cNvPicPr>
            <a:picLocks noChangeAspect="1"/>
          </p:cNvPicPr>
          <p:nvPr/>
        </p:nvPicPr>
        <p:blipFill>
          <a:blip r:embed="rId3"/>
          <a:stretch>
            <a:fillRect/>
          </a:stretch>
        </p:blipFill>
        <p:spPr>
          <a:xfrm>
            <a:off x="4500048" y="747217"/>
            <a:ext cx="4509225" cy="2263396"/>
          </a:xfrm>
          <a:prstGeom prst="rect">
            <a:avLst/>
          </a:prstGeom>
        </p:spPr>
      </p:pic>
    </p:spTree>
    <p:extLst>
      <p:ext uri="{BB962C8B-B14F-4D97-AF65-F5344CB8AC3E}">
        <p14:creationId xmlns:p14="http://schemas.microsoft.com/office/powerpoint/2010/main" val="15376348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Configurez un WLAN WPA2 d'entreprise sur le WLC</a:t>
            </a:r>
            <a:br>
              <a:rPr lang="en-US" dirty="0"/>
            </a:br>
            <a:r>
              <a:rPr sz="2400" lang="fr-FR"/>
              <a:t>Configurez une nouvelle interface (suite)</a:t>
            </a:r>
          </a:p>
        </p:txBody>
      </p:sp>
      <p:sp>
        <p:nvSpPr>
          <p:cNvPr id="4" name="Content Placeholder 3">
            <a:extLst>
              <a:ext uri="{FF2B5EF4-FFF2-40B4-BE49-F238E27FC236}">
                <a16:creationId xmlns:a16="http://schemas.microsoft.com/office/drawing/2014/main" id="{9DE73A46-5E31-47E3-A4BE-88261877ADB8}"/>
              </a:ext>
            </a:extLst>
          </p:cNvPr>
          <p:cNvSpPr>
            <a:spLocks noGrp="1"/>
          </p:cNvSpPr>
          <p:nvPr>
            <p:ph idx="1"/>
          </p:nvPr>
        </p:nvSpPr>
        <p:spPr>
          <a:xfrm>
            <a:off x="474663" y="757294"/>
            <a:ext cx="3870314" cy="2812020"/>
          </a:xfrm>
        </p:spPr>
        <p:txBody>
          <a:bodyPr/>
          <a:lstStyle/>
          <a:p>
            <a:pPr marL="342900" indent="-342900" algn="l" rtl="0">
              <a:buFont typeface="+mj-lt"/>
              <a:buAutoNum type="arabicPeriod" startAt="4"/>
            </a:pPr>
            <a:r>
              <a:rPr sz="1600" b="true" lang="fr-FR">
                <a:solidFill>
                  <a:srgbClr val="000000"/>
                </a:solidFill>
              </a:rPr>
              <a:t>Configurez l'adresse du serveur DHCP: </a:t>
            </a:r>
            <a:r>
              <a:rPr sz="1600" lang="fr-FR">
                <a:solidFill>
                  <a:srgbClr val="000000"/>
                </a:solidFill>
              </a:rPr>
              <a:t>l'exemple configure un serveur DHCP principal à l'adresse IPv4 192.168.5.1, qui est l'adresse de routeur de passerelle par défaut activée en tant que serveur DHCP.</a:t>
            </a:r>
          </a:p>
          <a:p>
            <a:pPr marL="342900" indent="-342900" algn="l">
              <a:buFont typeface="+mj-lt"/>
              <a:buAutoNum type="arabicPeriod" startAt="4"/>
            </a:pPr>
            <a:endParaRPr lang="en-US" sz="1600" dirty="0">
              <a:solidFill>
                <a:srgbClr val="000000"/>
              </a:solidFill>
            </a:endParaRPr>
          </a:p>
          <a:p>
            <a:pPr marL="342900" indent="-342900" algn="l">
              <a:buFont typeface="+mj-lt"/>
              <a:buAutoNum type="arabicPeriod" startAt="4"/>
            </a:pPr>
            <a:endParaRPr lang="en-US" sz="1600" dirty="0">
              <a:solidFill>
                <a:srgbClr val="000000"/>
              </a:solidFill>
            </a:endParaRPr>
          </a:p>
          <a:p>
            <a:pPr marL="342900" indent="-342900" algn="l" rtl="0">
              <a:buFont typeface="+mj-lt"/>
              <a:buAutoNum type="arabicPeriod" startAt="4"/>
            </a:pPr>
            <a:r>
              <a:rPr sz="1600" b="true" lang="fr-FR">
                <a:solidFill>
                  <a:srgbClr val="000000"/>
                </a:solidFill>
              </a:rPr>
              <a:t>Appliquez et confirmez: </a:t>
            </a:r>
            <a:r>
              <a:rPr sz="1600" lang="fr-FR">
                <a:solidFill>
                  <a:srgbClr val="000000"/>
                </a:solidFill>
              </a:rPr>
              <a:t>faites défiler vers le haut et cliquez sur </a:t>
            </a:r>
            <a:r>
              <a:rPr sz="1600" b="true" lang="fr-FR">
                <a:solidFill>
                  <a:srgbClr val="000000"/>
                </a:solidFill>
              </a:rPr>
              <a:t>Appliquer, </a:t>
            </a:r>
            <a:r>
              <a:rPr sz="1600" lang="fr-FR">
                <a:solidFill>
                  <a:srgbClr val="000000"/>
                </a:solidFill>
              </a:rPr>
              <a:t>puis sur </a:t>
            </a:r>
            <a:r>
              <a:rPr sz="1600" b="true" lang="fr-FR">
                <a:solidFill>
                  <a:srgbClr val="000000"/>
                </a:solidFill>
              </a:rPr>
              <a:t>OK</a:t>
            </a:r>
            <a:r>
              <a:rPr sz="1600" lang="fr-FR">
                <a:solidFill>
                  <a:srgbClr val="000000"/>
                </a:solidFill>
              </a:rPr>
              <a:t> pour le message d'avertissement.</a:t>
            </a:r>
          </a:p>
          <a:p>
            <a:pPr marL="342900" indent="-342900" algn="l">
              <a:buFont typeface="+mj-lt"/>
              <a:buAutoNum type="arabicPeriod" startAt="4"/>
            </a:pPr>
            <a:endParaRPr lang="en-US" sz="1600" dirty="0">
              <a:solidFill>
                <a:srgbClr val="000000"/>
              </a:solidFill>
            </a:endParaRPr>
          </a:p>
          <a:p>
            <a:pPr marL="342900" indent="-342900" algn="l">
              <a:buFont typeface="+mj-lt"/>
              <a:buAutoNum type="arabicPeriod" startAt="4"/>
            </a:pPr>
            <a:endParaRPr lang="en-US" sz="1600" dirty="0">
              <a:solidFill>
                <a:srgbClr val="000000"/>
              </a:solidFill>
            </a:endParaRPr>
          </a:p>
          <a:p>
            <a:pPr marL="0" indent="0" algn="l"/>
            <a:endParaRPr lang="en-US" sz="1600" dirty="0">
              <a:solidFill>
                <a:srgbClr val="000000"/>
              </a:solidFill>
            </a:endParaRPr>
          </a:p>
        </p:txBody>
      </p:sp>
      <p:pic>
        <p:nvPicPr>
          <p:cNvPr id="6" name="Picture 5">
            <a:extLst>
              <a:ext uri="{FF2B5EF4-FFF2-40B4-BE49-F238E27FC236}">
                <a16:creationId xmlns:a16="http://schemas.microsoft.com/office/drawing/2014/main" id="{B64C17EE-A3BD-4036-9623-2C66FFA1760C}"/>
              </a:ext>
            </a:extLst>
          </p:cNvPr>
          <p:cNvPicPr>
            <a:picLocks noChangeAspect="1"/>
          </p:cNvPicPr>
          <p:nvPr/>
        </p:nvPicPr>
        <p:blipFill>
          <a:blip r:embed="rId3"/>
          <a:stretch>
            <a:fillRect/>
          </a:stretch>
        </p:blipFill>
        <p:spPr>
          <a:xfrm>
            <a:off x="4519342" y="751080"/>
            <a:ext cx="4500746" cy="1823429"/>
          </a:xfrm>
          <a:prstGeom prst="rect">
            <a:avLst/>
          </a:prstGeom>
        </p:spPr>
      </p:pic>
      <p:pic>
        <p:nvPicPr>
          <p:cNvPr id="7" name="Picture 6">
            <a:extLst>
              <a:ext uri="{FF2B5EF4-FFF2-40B4-BE49-F238E27FC236}">
                <a16:creationId xmlns:a16="http://schemas.microsoft.com/office/drawing/2014/main" id="{C8536311-6E93-4CB4-B75C-7BC5F45AF2BA}"/>
              </a:ext>
            </a:extLst>
          </p:cNvPr>
          <p:cNvPicPr>
            <a:picLocks noChangeAspect="1"/>
          </p:cNvPicPr>
          <p:nvPr/>
        </p:nvPicPr>
        <p:blipFill>
          <a:blip r:embed="rId4"/>
          <a:stretch>
            <a:fillRect/>
          </a:stretch>
        </p:blipFill>
        <p:spPr>
          <a:xfrm>
            <a:off x="4519339" y="2870971"/>
            <a:ext cx="4500747" cy="1004805"/>
          </a:xfrm>
          <a:prstGeom prst="rect">
            <a:avLst/>
          </a:prstGeom>
        </p:spPr>
      </p:pic>
    </p:spTree>
    <p:extLst>
      <p:ext uri="{BB962C8B-B14F-4D97-AF65-F5344CB8AC3E}">
        <p14:creationId xmlns:p14="http://schemas.microsoft.com/office/powerpoint/2010/main" val="10649190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Configurez un WLAN WPA2 d'entreprise sur le WLC</a:t>
            </a:r>
            <a:br>
              <a:rPr lang="en-US" dirty="0"/>
            </a:br>
            <a:r>
              <a:rPr sz="2400" lang="fr-FR"/>
              <a:t>Configurez une nouvelle interface (suite)</a:t>
            </a:r>
          </a:p>
        </p:txBody>
      </p:sp>
      <p:sp>
        <p:nvSpPr>
          <p:cNvPr id="4" name="Content Placeholder 3">
            <a:extLst>
              <a:ext uri="{FF2B5EF4-FFF2-40B4-BE49-F238E27FC236}">
                <a16:creationId xmlns:a16="http://schemas.microsoft.com/office/drawing/2014/main" id="{9DE73A46-5E31-47E3-A4BE-88261877ADB8}"/>
              </a:ext>
            </a:extLst>
          </p:cNvPr>
          <p:cNvSpPr>
            <a:spLocks noGrp="1"/>
          </p:cNvSpPr>
          <p:nvPr>
            <p:ph idx="1"/>
          </p:nvPr>
        </p:nvSpPr>
        <p:spPr>
          <a:xfrm>
            <a:off x="474663" y="795130"/>
            <a:ext cx="3901846" cy="1985907"/>
          </a:xfrm>
        </p:spPr>
        <p:txBody>
          <a:bodyPr/>
          <a:lstStyle/>
          <a:p>
            <a:pPr marL="342900" indent="-342900" algn="l" rtl="0">
              <a:buFont typeface="+mj-lt"/>
              <a:buAutoNum type="arabicPeriod" startAt="6"/>
            </a:pPr>
            <a:r>
              <a:rPr sz="1600" b="true" lang="fr-FR">
                <a:solidFill>
                  <a:srgbClr val="000000"/>
                </a:solidFill>
              </a:rPr>
              <a:t>Vérifiez les interfaces: </a:t>
            </a:r>
            <a:r>
              <a:rPr sz="1600" lang="fr-FR">
                <a:solidFill>
                  <a:srgbClr val="000000"/>
                </a:solidFill>
              </a:rPr>
              <a:t>cliquez sur </a:t>
            </a:r>
            <a:r>
              <a:rPr sz="1600" b="true" lang="fr-FR">
                <a:solidFill>
                  <a:srgbClr val="000000"/>
                </a:solidFill>
              </a:rPr>
              <a:t>Interfaces </a:t>
            </a:r>
            <a:r>
              <a:rPr sz="1600" lang="fr-FR">
                <a:solidFill>
                  <a:srgbClr val="000000"/>
                </a:solidFill>
              </a:rPr>
              <a:t>pour vérifier que la nouvelle interface </a:t>
            </a:r>
            <a:r>
              <a:rPr sz="1600" b="true" lang="fr-FR">
                <a:solidFill>
                  <a:srgbClr val="000000"/>
                </a:solidFill>
              </a:rPr>
              <a:t>vlan5</a:t>
            </a:r>
            <a:r>
              <a:rPr sz="1600" lang="fr-FR">
                <a:solidFill>
                  <a:srgbClr val="000000"/>
                </a:solidFill>
              </a:rPr>
              <a:t> apparaît dans la liste des interfaces avec son adresse IPv4.</a:t>
            </a:r>
          </a:p>
          <a:p>
            <a:pPr marL="0" indent="0" algn="l"/>
            <a:endParaRPr lang="en-US" sz="1600" dirty="0">
              <a:solidFill>
                <a:srgbClr val="000000"/>
              </a:solidFill>
            </a:endParaRPr>
          </a:p>
        </p:txBody>
      </p:sp>
      <p:pic>
        <p:nvPicPr>
          <p:cNvPr id="6" name="Picture 5">
            <a:extLst>
              <a:ext uri="{FF2B5EF4-FFF2-40B4-BE49-F238E27FC236}">
                <a16:creationId xmlns:a16="http://schemas.microsoft.com/office/drawing/2014/main" id="{06BF5CF0-D38A-4613-9D6E-A0C42670AB78}"/>
              </a:ext>
            </a:extLst>
          </p:cNvPr>
          <p:cNvPicPr>
            <a:picLocks noChangeAspect="1"/>
          </p:cNvPicPr>
          <p:nvPr/>
        </p:nvPicPr>
        <p:blipFill>
          <a:blip r:embed="rId3"/>
          <a:stretch>
            <a:fillRect/>
          </a:stretch>
        </p:blipFill>
        <p:spPr>
          <a:xfrm>
            <a:off x="4519804" y="744774"/>
            <a:ext cx="4506588" cy="1229069"/>
          </a:xfrm>
          <a:prstGeom prst="rect">
            <a:avLst/>
          </a:prstGeom>
        </p:spPr>
      </p:pic>
    </p:spTree>
    <p:extLst>
      <p:ext uri="{BB962C8B-B14F-4D97-AF65-F5344CB8AC3E}">
        <p14:creationId xmlns:p14="http://schemas.microsoft.com/office/powerpoint/2010/main" val="31872337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eaLnBrk="1" hangingPunct="1" rtl="0"/>
            <a:r>
              <a:rPr lang="fr-FR"/>
              <a:t>Vérifiez votre compréhension</a:t>
            </a:r>
          </a:p>
        </p:txBody>
      </p:sp>
      <p:sp>
        <p:nvSpPr>
          <p:cNvPr id="7171" name="Rectangle 34"/>
          <p:cNvSpPr>
            <a:spLocks noGrp="1" noChangeArrowheads="1"/>
          </p:cNvSpPr>
          <p:nvPr>
            <p:ph idx="1"/>
          </p:nvPr>
        </p:nvSpPr>
        <p:spPr>
          <a:xfrm>
            <a:off x="145357" y="965201"/>
            <a:ext cx="8878570" cy="3643747"/>
          </a:xfrm>
        </p:spPr>
        <p:txBody>
          <a:bodyPr/>
          <a:lstStyle/>
          <a:p>
            <a:pPr rtl="0">
              <a:spcBef>
                <a:spcPct val="30000"/>
              </a:spcBef>
              <a:buFont typeface="Arial" panose="020B0604020202020204" pitchFamily="34" charset="0"/>
              <a:buChar char="•"/>
            </a:pPr>
            <a:r>
              <a:rPr lang="fr-FR"/>
              <a:t>Les activités Vérifiez votre compréhension sont conçues pour permettre aux élèves de déterminer rapidement s'ils comprennent le contenu et s'ils peuvent poursuivre ou s'ils ont besoin de revoir. </a:t>
            </a:r>
          </a:p>
          <a:p>
            <a:pPr rtl="0">
              <a:spcBef>
                <a:spcPct val="30000"/>
              </a:spcBef>
              <a:buFont typeface="Arial" panose="020B0604020202020204" pitchFamily="34" charset="0"/>
              <a:buChar char="•"/>
            </a:pPr>
            <a:r>
              <a:rPr lang="fr-FR"/>
              <a:t>Les exercices du module Vérifiez votre compréhension </a:t>
            </a:r>
            <a:r>
              <a:rPr b="true" i="true" lang="fr-FR"/>
              <a:t>ne sont pas</a:t>
            </a:r>
            <a:r>
              <a:rPr lang="fr-FR"/>
              <a:t> comptés dans la note finale des candidats.</a:t>
            </a:r>
          </a:p>
          <a:p>
            <a:pPr rtl="0">
              <a:spcBef>
                <a:spcPct val="30000"/>
              </a:spcBef>
              <a:buFont typeface="Arial" panose="020B0604020202020204" pitchFamily="34" charset="0"/>
              <a:buChar char="•"/>
            </a:pPr>
            <a:r>
              <a:rPr lang="fr-FR"/>
              <a:t>Il n'existe aucune diapositive distincte pour ces exercices dans le fichier PPT. Ils sont répertoriés dans les notes de la diapositive qui apparaissent avant ces exercices.</a:t>
            </a:r>
          </a:p>
          <a:p>
            <a:pPr marL="0" indent="0" eaLnBrk="1" hangingPunct="1">
              <a:spcBef>
                <a:spcPct val="30000"/>
              </a:spcBef>
              <a:buNone/>
            </a:pPr>
            <a:endParaRPr lang="en-US" dirty="0"/>
          </a:p>
          <a:p>
            <a:pPr eaLnBrk="1" hangingPunct="1">
              <a:spcBef>
                <a:spcPct val="30000"/>
              </a:spcBef>
            </a:pPr>
            <a:endParaRPr lang="en-US" dirty="0"/>
          </a:p>
        </p:txBody>
      </p:sp>
    </p:spTree>
    <p:custDataLst>
      <p:tags r:id="rId1"/>
    </p:custDataLst>
    <p:extLst>
      <p:ext uri="{BB962C8B-B14F-4D97-AF65-F5344CB8AC3E}">
        <p14:creationId xmlns:p14="http://schemas.microsoft.com/office/powerpoint/2010/main" val="34472702"/>
      </p:ext>
    </p:ext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Configurer un WLAN WPA2 Enterprise sur le WLC</a:t>
            </a:r>
            <a:br>
              <a:rPr lang="en-US" dirty="0"/>
            </a:br>
            <a:r>
              <a:rPr sz="2400" lang="fr-FR"/>
              <a:t>Vidéo –Configurer un VLAN pour un nouveau WLAN</a:t>
            </a:r>
          </a:p>
        </p:txBody>
      </p:sp>
      <p:sp>
        <p:nvSpPr>
          <p:cNvPr id="4" name="Content Placeholder 3">
            <a:extLst>
              <a:ext uri="{FF2B5EF4-FFF2-40B4-BE49-F238E27FC236}">
                <a16:creationId xmlns:a16="http://schemas.microsoft.com/office/drawing/2014/main" id="{9DE73A46-5E31-47E3-A4BE-88261877ADB8}"/>
              </a:ext>
            </a:extLst>
          </p:cNvPr>
          <p:cNvSpPr>
            <a:spLocks noGrp="1"/>
          </p:cNvSpPr>
          <p:nvPr>
            <p:ph idx="1"/>
          </p:nvPr>
        </p:nvSpPr>
        <p:spPr>
          <a:xfrm>
            <a:off x="474662" y="795130"/>
            <a:ext cx="8280057" cy="3626604"/>
          </a:xfrm>
        </p:spPr>
        <p:txBody>
          <a:bodyPr/>
          <a:lstStyle/>
          <a:p>
            <a:pPr marL="0" indent="0" algn="l" rtl="0"/>
            <a:r>
              <a:rPr sz="1600" lang="fr-FR">
                <a:solidFill>
                  <a:srgbClr val="000000"/>
                </a:solidFill>
              </a:rPr>
              <a:t>Cette vidéo couvre les points suivants :</a:t>
            </a:r>
          </a:p>
          <a:p>
            <a:pPr marL="171450" indent="-171450" algn="l" rtl="0">
              <a:buFont typeface="Arial" panose="020B0604020202020204" pitchFamily="34" charset="0"/>
              <a:buChar char="•"/>
            </a:pPr>
            <a:r>
              <a:rPr sz="1400" lang="fr-FR">
                <a:solidFill>
                  <a:srgbClr val="000000"/>
                </a:solidFill>
              </a:rPr>
              <a:t>Revoir la topologie</a:t>
            </a:r>
          </a:p>
          <a:p>
            <a:pPr marL="171450" indent="-171450" algn="l" rtl="0">
              <a:buFont typeface="Arial" panose="020B0604020202020204" pitchFamily="34" charset="0"/>
              <a:buChar char="•"/>
            </a:pPr>
            <a:r>
              <a:rPr sz="1400" lang="fr-FR">
                <a:solidFill>
                  <a:srgbClr val="000000"/>
                </a:solidFill>
              </a:rPr>
              <a:t>Expliquez le rôle du serveur DHCP WLC</a:t>
            </a:r>
          </a:p>
          <a:p>
            <a:pPr marL="171450" indent="-171450" algn="l" rtl="0">
              <a:buFont typeface="Arial" panose="020B0604020202020204" pitchFamily="34" charset="0"/>
              <a:buChar char="•"/>
            </a:pPr>
            <a:r>
              <a:rPr sz="1400" lang="fr-FR">
                <a:solidFill>
                  <a:srgbClr val="000000"/>
                </a:solidFill>
              </a:rPr>
              <a:t>Créer une nouvelle étendue DHCP</a:t>
            </a:r>
          </a:p>
        </p:txBody>
      </p:sp>
    </p:spTree>
    <p:extLst>
      <p:ext uri="{BB962C8B-B14F-4D97-AF65-F5344CB8AC3E}">
        <p14:creationId xmlns:p14="http://schemas.microsoft.com/office/powerpoint/2010/main" val="42387875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Configurer un WLAN WPA2 Enterprise sur le WLC</a:t>
            </a:r>
            <a:br>
              <a:rPr lang="en-US" dirty="0"/>
            </a:br>
            <a:r>
              <a:rPr sz="2400" lang="fr-FR"/>
              <a:t>Vidéo –Configurer une étendue DHCP</a:t>
            </a:r>
          </a:p>
        </p:txBody>
      </p:sp>
      <p:sp>
        <p:nvSpPr>
          <p:cNvPr id="5" name="Content Placeholder 4">
            <a:extLst>
              <a:ext uri="{FF2B5EF4-FFF2-40B4-BE49-F238E27FC236}">
                <a16:creationId xmlns:a16="http://schemas.microsoft.com/office/drawing/2014/main" id="{C81B2690-382F-41C9-972F-A501400BB694}"/>
              </a:ext>
            </a:extLst>
          </p:cNvPr>
          <p:cNvSpPr>
            <a:spLocks noGrp="1"/>
          </p:cNvSpPr>
          <p:nvPr>
            <p:ph idx="1"/>
          </p:nvPr>
        </p:nvSpPr>
        <p:spPr>
          <a:xfrm>
            <a:off x="474662" y="731837"/>
            <a:ext cx="8280057" cy="3689897"/>
          </a:xfrm>
        </p:spPr>
        <p:txBody>
          <a:bodyPr/>
          <a:lstStyle/>
          <a:p>
            <a:pPr marL="0" indent="0" algn="l" rtl="0"/>
            <a:r>
              <a:rPr sz="1600" lang="fr-FR">
                <a:solidFill>
                  <a:srgbClr val="000000"/>
                </a:solidFill>
              </a:rPr>
              <a:t>La configuration de l'étendue DHCP comprend les étapes suivantes:</a:t>
            </a:r>
          </a:p>
          <a:p>
            <a:pPr marL="342900" indent="-342900" algn="l" rtl="0">
              <a:buFont typeface="+mj-lt"/>
              <a:buAutoNum type="arabicPeriod"/>
            </a:pPr>
            <a:r>
              <a:rPr sz="1400" lang="fr-FR">
                <a:solidFill>
                  <a:srgbClr val="000000"/>
                </a:solidFill>
              </a:rPr>
              <a:t>Créez un nouveau étendue DHCP.</a:t>
            </a:r>
          </a:p>
          <a:p>
            <a:pPr marL="342900" indent="-342900" algn="l" rtl="0">
              <a:buFont typeface="+mj-lt"/>
              <a:buAutoNum type="arabicPeriod"/>
            </a:pPr>
            <a:r>
              <a:rPr sz="1400" lang="fr-FR">
                <a:solidFill>
                  <a:srgbClr val="000000"/>
                </a:solidFill>
              </a:rPr>
              <a:t>Nommez l’étendue DHCP.</a:t>
            </a:r>
          </a:p>
          <a:p>
            <a:pPr marL="342900" indent="-342900" algn="l" rtl="0">
              <a:buFont typeface="+mj-lt"/>
              <a:buAutoNum type="arabicPeriod"/>
            </a:pPr>
            <a:r>
              <a:rPr sz="1400" lang="fr-FR">
                <a:solidFill>
                  <a:srgbClr val="000000"/>
                </a:solidFill>
              </a:rPr>
              <a:t>Vérifiez la nouvelle étendue DHCP.</a:t>
            </a:r>
          </a:p>
          <a:p>
            <a:pPr marL="342900" indent="-342900" algn="l" rtl="0">
              <a:buFont typeface="+mj-lt"/>
              <a:buAutoNum type="arabicPeriod"/>
            </a:pPr>
            <a:r>
              <a:rPr sz="1400" lang="fr-FR">
                <a:solidFill>
                  <a:srgbClr val="000000"/>
                </a:solidFill>
              </a:rPr>
              <a:t>Configurez et activez a nouvelle étendue DHCP.</a:t>
            </a:r>
          </a:p>
          <a:p>
            <a:pPr marL="342900" indent="-342900" algn="l" rtl="0">
              <a:buFont typeface="+mj-lt"/>
              <a:buAutoNum type="arabicPeriod"/>
            </a:pPr>
            <a:r>
              <a:rPr sz="1400" lang="fr-FR">
                <a:solidFill>
                  <a:srgbClr val="000000"/>
                </a:solidFill>
              </a:rPr>
              <a:t>Vérifiez l'activation de l'étendue DHCP (enable DHCP scope)</a:t>
            </a:r>
          </a:p>
          <a:p>
            <a:pPr marL="342900" indent="-34290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34441209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Configurer un WLAN WPA2 Enterprise sur le WLC</a:t>
            </a:r>
            <a:br>
              <a:rPr lang="en-US" dirty="0"/>
            </a:br>
            <a:r>
              <a:rPr sz="2400" lang="fr-FR"/>
              <a:t>Vidéo –Configurer une étendue DHCP (Suite)</a:t>
            </a:r>
          </a:p>
        </p:txBody>
      </p:sp>
      <p:sp>
        <p:nvSpPr>
          <p:cNvPr id="4" name="Content Placeholder 3">
            <a:extLst>
              <a:ext uri="{FF2B5EF4-FFF2-40B4-BE49-F238E27FC236}">
                <a16:creationId xmlns:a16="http://schemas.microsoft.com/office/drawing/2014/main" id="{6B6C266B-A7D7-4FC0-9C8A-A8DACFE6DFC9}"/>
              </a:ext>
            </a:extLst>
          </p:cNvPr>
          <p:cNvSpPr>
            <a:spLocks noGrp="1"/>
          </p:cNvSpPr>
          <p:nvPr>
            <p:ph idx="1"/>
          </p:nvPr>
        </p:nvSpPr>
        <p:spPr>
          <a:xfrm>
            <a:off x="474662" y="731837"/>
            <a:ext cx="4045142" cy="2534778"/>
          </a:xfrm>
        </p:spPr>
        <p:txBody>
          <a:bodyPr/>
          <a:lstStyle/>
          <a:p>
            <a:pPr marL="342900" indent="-342900" algn="l" rtl="0">
              <a:buFont typeface="+mj-lt"/>
              <a:buAutoNum type="arabicPeriod"/>
            </a:pPr>
            <a:r>
              <a:rPr sz="1600" b="true" lang="fr-FR">
                <a:solidFill>
                  <a:srgbClr val="000000"/>
                </a:solidFill>
              </a:rPr>
              <a:t>Créez une nouvelle étendue DHCP:</a:t>
            </a:r>
            <a:r>
              <a:rPr sz="1600" lang="fr-FR">
                <a:solidFill>
                  <a:srgbClr val="000000"/>
                </a:solidFill>
              </a:rPr>
              <a:t> pour configurer une nouvelle étendue DHCP, cliquez sur </a:t>
            </a:r>
            <a:r>
              <a:rPr sz="1600" b="true" lang="fr-FR">
                <a:solidFill>
                  <a:srgbClr val="000000"/>
                </a:solidFill>
              </a:rPr>
              <a:t>Serveur DHCP interne&gt; Étendue DHCP&gt; Nouveau ....</a:t>
            </a:r>
          </a:p>
          <a:p>
            <a:pPr marL="342900" indent="-342900" algn="l">
              <a:buFont typeface="+mj-lt"/>
              <a:buAutoNum type="arabicPeriod"/>
            </a:pPr>
            <a:endParaRPr lang="en-US" sz="1600" b="1" dirty="0">
              <a:solidFill>
                <a:srgbClr val="000000"/>
              </a:solidFill>
            </a:endParaRPr>
          </a:p>
          <a:p>
            <a:pPr marL="342900" indent="-342900" algn="l">
              <a:buFont typeface="+mj-lt"/>
              <a:buAutoNum type="arabicPeriod"/>
            </a:pPr>
            <a:endParaRPr lang="en-US" sz="1600" b="1" dirty="0">
              <a:solidFill>
                <a:srgbClr val="000000"/>
              </a:solidFill>
            </a:endParaRPr>
          </a:p>
          <a:p>
            <a:pPr marL="342900" indent="-342900" algn="l">
              <a:buFont typeface="+mj-lt"/>
              <a:buAutoNum type="arabicPeriod"/>
            </a:pPr>
            <a:endParaRPr lang="en-US" sz="1600" b="1" dirty="0">
              <a:solidFill>
                <a:srgbClr val="000000"/>
              </a:solidFill>
            </a:endParaRPr>
          </a:p>
          <a:p>
            <a:pPr marL="342900" indent="-342900" algn="l" rtl="0">
              <a:buFont typeface="+mj-lt"/>
              <a:buAutoNum type="arabicPeriod"/>
            </a:pPr>
            <a:r>
              <a:rPr sz="1600" b="true" lang="fr-FR">
                <a:solidFill>
                  <a:srgbClr val="000000"/>
                </a:solidFill>
              </a:rPr>
              <a:t>Nommez la portée DHCP: </a:t>
            </a:r>
            <a:r>
              <a:rPr sz="1600" lang="fr-FR">
                <a:solidFill>
                  <a:srgbClr val="000000"/>
                </a:solidFill>
              </a:rPr>
              <a:t>l'étendue est nommée </a:t>
            </a:r>
            <a:r>
              <a:rPr sz="1600" b="true" lang="fr-FR">
                <a:solidFill>
                  <a:srgbClr val="000000"/>
                </a:solidFill>
              </a:rPr>
              <a:t>Wireless_Management</a:t>
            </a:r>
            <a:r>
              <a:rPr sz="1600" lang="fr-FR">
                <a:solidFill>
                  <a:srgbClr val="000000"/>
                </a:solidFill>
              </a:rPr>
              <a:t> puis appliquée.</a:t>
            </a:r>
          </a:p>
          <a:p>
            <a:pPr marL="342900" indent="-342900" algn="l">
              <a:buFont typeface="+mj-lt"/>
              <a:buAutoNum type="arabicPeriod"/>
            </a:pPr>
            <a:endParaRPr lang="en-US" sz="1600" b="1" dirty="0">
              <a:solidFill>
                <a:srgbClr val="000000"/>
              </a:solidFill>
            </a:endParaRPr>
          </a:p>
          <a:p>
            <a:pPr marL="0" indent="0" algn="l"/>
            <a:endParaRPr lang="en-US" sz="1600" dirty="0">
              <a:solidFill>
                <a:srgbClr val="000000"/>
              </a:solidFill>
            </a:endParaRPr>
          </a:p>
        </p:txBody>
      </p:sp>
      <p:pic>
        <p:nvPicPr>
          <p:cNvPr id="5" name="Picture 4">
            <a:extLst>
              <a:ext uri="{FF2B5EF4-FFF2-40B4-BE49-F238E27FC236}">
                <a16:creationId xmlns:a16="http://schemas.microsoft.com/office/drawing/2014/main" id="{2D0F5931-EB3D-49FE-9238-B0D53140262A}"/>
              </a:ext>
            </a:extLst>
          </p:cNvPr>
          <p:cNvPicPr>
            <a:picLocks noChangeAspect="1"/>
          </p:cNvPicPr>
          <p:nvPr/>
        </p:nvPicPr>
        <p:blipFill>
          <a:blip r:embed="rId3"/>
          <a:stretch>
            <a:fillRect/>
          </a:stretch>
        </p:blipFill>
        <p:spPr>
          <a:xfrm>
            <a:off x="4519804" y="713235"/>
            <a:ext cx="4511356" cy="1649313"/>
          </a:xfrm>
          <a:prstGeom prst="rect">
            <a:avLst/>
          </a:prstGeom>
        </p:spPr>
      </p:pic>
      <p:pic>
        <p:nvPicPr>
          <p:cNvPr id="6" name="Picture 5">
            <a:extLst>
              <a:ext uri="{FF2B5EF4-FFF2-40B4-BE49-F238E27FC236}">
                <a16:creationId xmlns:a16="http://schemas.microsoft.com/office/drawing/2014/main" id="{9292344A-C03D-4EDE-B886-F35F1C293AC6}"/>
              </a:ext>
            </a:extLst>
          </p:cNvPr>
          <p:cNvPicPr>
            <a:picLocks noChangeAspect="1"/>
          </p:cNvPicPr>
          <p:nvPr/>
        </p:nvPicPr>
        <p:blipFill>
          <a:blip r:embed="rId4"/>
          <a:stretch>
            <a:fillRect/>
          </a:stretch>
        </p:blipFill>
        <p:spPr>
          <a:xfrm>
            <a:off x="4519803" y="2650223"/>
            <a:ext cx="4510329" cy="1348229"/>
          </a:xfrm>
          <a:prstGeom prst="rect">
            <a:avLst/>
          </a:prstGeom>
        </p:spPr>
      </p:pic>
    </p:spTree>
    <p:extLst>
      <p:ext uri="{BB962C8B-B14F-4D97-AF65-F5344CB8AC3E}">
        <p14:creationId xmlns:p14="http://schemas.microsoft.com/office/powerpoint/2010/main" val="17197365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Configurer un WLAN WPA2 Entreprise sur le WLC</a:t>
            </a:r>
            <a:br>
              <a:rPr lang="en-US" dirty="0"/>
            </a:br>
            <a:r>
              <a:rPr sz="2400" lang="fr-FR"/>
              <a:t>Vidéo –Configurer une étendue DHCP (suite)</a:t>
            </a:r>
          </a:p>
        </p:txBody>
      </p:sp>
      <p:sp>
        <p:nvSpPr>
          <p:cNvPr id="4" name="Content Placeholder 3">
            <a:extLst>
              <a:ext uri="{FF2B5EF4-FFF2-40B4-BE49-F238E27FC236}">
                <a16:creationId xmlns:a16="http://schemas.microsoft.com/office/drawing/2014/main" id="{6B6C266B-A7D7-4FC0-9C8A-A8DACFE6DFC9}"/>
              </a:ext>
            </a:extLst>
          </p:cNvPr>
          <p:cNvSpPr>
            <a:spLocks noGrp="1"/>
          </p:cNvSpPr>
          <p:nvPr>
            <p:ph idx="1"/>
          </p:nvPr>
        </p:nvSpPr>
        <p:spPr>
          <a:xfrm>
            <a:off x="474662" y="731838"/>
            <a:ext cx="3889233" cy="2919456"/>
          </a:xfrm>
        </p:spPr>
        <p:txBody>
          <a:bodyPr/>
          <a:lstStyle/>
          <a:p>
            <a:pPr marL="342900" indent="-342900" algn="l" rtl="0">
              <a:buFont typeface="+mj-lt"/>
              <a:buAutoNum type="arabicPeriod" startAt="3"/>
            </a:pPr>
            <a:r>
              <a:rPr sz="1600" b="true" lang="fr-FR">
                <a:solidFill>
                  <a:srgbClr val="000000"/>
                </a:solidFill>
              </a:rPr>
              <a:t>Vérifiez la nouvelle étendue DHCP: </a:t>
            </a:r>
            <a:r>
              <a:rPr sz="1600" lang="fr-FR">
                <a:solidFill>
                  <a:srgbClr val="000000"/>
                </a:solidFill>
              </a:rPr>
              <a:t>dans la page </a:t>
            </a:r>
            <a:r>
              <a:rPr sz="1600" b="true" lang="fr-FR">
                <a:solidFill>
                  <a:srgbClr val="000000"/>
                </a:solidFill>
              </a:rPr>
              <a:t>DHCP Scope</a:t>
            </a:r>
            <a:r>
              <a:rPr sz="1600" lang="fr-FR">
                <a:solidFill>
                  <a:srgbClr val="000000"/>
                </a:solidFill>
              </a:rPr>
              <a:t> , cliquez sur le nouveau nom d'étendue pour configurer l'étendue DHCP.</a:t>
            </a:r>
          </a:p>
          <a:p>
            <a:pPr marL="342900" indent="-342900" algn="l">
              <a:buFont typeface="+mj-lt"/>
              <a:buAutoNum type="arabicPeriod" startAt="3"/>
            </a:pPr>
            <a:endParaRPr lang="en-US" sz="1600" dirty="0">
              <a:solidFill>
                <a:srgbClr val="000000"/>
              </a:solidFill>
            </a:endParaRPr>
          </a:p>
          <a:p>
            <a:pPr marL="342900" indent="-342900" algn="l" rtl="0">
              <a:buFont typeface="+mj-lt"/>
              <a:buAutoNum type="arabicPeriod" startAt="3"/>
            </a:pPr>
            <a:r>
              <a:rPr sz="1600" b="true" lang="fr-FR">
                <a:solidFill>
                  <a:srgbClr val="000000"/>
                </a:solidFill>
              </a:rPr>
              <a:t>Configurez et activez la nouvelle étendue DHCP: </a:t>
            </a:r>
            <a:r>
              <a:rPr sz="1600" lang="fr-FR">
                <a:solidFill>
                  <a:srgbClr val="000000"/>
                </a:solidFill>
              </a:rPr>
              <a:t>sur l'écran Modifier pour la portée </a:t>
            </a:r>
            <a:r>
              <a:rPr sz="1600" b="true" lang="fr-FR">
                <a:solidFill>
                  <a:srgbClr val="000000"/>
                </a:solidFill>
              </a:rPr>
              <a:t>sans fil_de gestion</a:t>
            </a:r>
            <a:r>
              <a:rPr sz="1600" lang="fr-FR">
                <a:solidFill>
                  <a:srgbClr val="000000"/>
                </a:solidFill>
              </a:rPr>
              <a:t> , configurez un pool d'adresses (par exemple, 192.168.200.240/24 à .249), l'adresse IPv4 par défaut du routeur (par exemple, 192.168.200.1), puis </a:t>
            </a:r>
            <a:r>
              <a:rPr sz="1600" b="true" lang="fr-FR">
                <a:solidFill>
                  <a:srgbClr val="000000"/>
                </a:solidFill>
              </a:rPr>
              <a:t>Activé</a:t>
            </a:r>
            <a:r>
              <a:rPr sz="1600" lang="fr-FR">
                <a:solidFill>
                  <a:srgbClr val="000000"/>
                </a:solidFill>
              </a:rPr>
              <a:t> et </a:t>
            </a:r>
            <a:r>
              <a:rPr sz="1600" b="true" lang="fr-FR">
                <a:solidFill>
                  <a:srgbClr val="000000"/>
                </a:solidFill>
              </a:rPr>
              <a:t>Appliquer</a:t>
            </a:r>
            <a:r>
              <a:rPr sz="1600" lang="fr-FR">
                <a:solidFill>
                  <a:srgbClr val="000000"/>
                </a:solidFill>
              </a:rPr>
              <a:t>.</a:t>
            </a:r>
          </a:p>
          <a:p>
            <a:pPr marL="342900" indent="-342900" algn="l">
              <a:buFont typeface="+mj-lt"/>
              <a:buAutoNum type="arabicPeriod" startAt="3"/>
            </a:pPr>
            <a:endParaRPr lang="en-US" sz="1600" dirty="0">
              <a:solidFill>
                <a:srgbClr val="000000"/>
              </a:solidFill>
            </a:endParaRPr>
          </a:p>
          <a:p>
            <a:pPr marL="0" indent="0" algn="l"/>
            <a:endParaRPr lang="en-US" sz="1600" dirty="0">
              <a:solidFill>
                <a:srgbClr val="000000"/>
              </a:solidFill>
            </a:endParaRPr>
          </a:p>
        </p:txBody>
      </p:sp>
      <p:pic>
        <p:nvPicPr>
          <p:cNvPr id="6" name="Picture 5">
            <a:extLst>
              <a:ext uri="{FF2B5EF4-FFF2-40B4-BE49-F238E27FC236}">
                <a16:creationId xmlns:a16="http://schemas.microsoft.com/office/drawing/2014/main" id="{D3737EAF-CF1E-495D-9010-27E5B67FC1F3}"/>
              </a:ext>
            </a:extLst>
          </p:cNvPr>
          <p:cNvPicPr>
            <a:picLocks noChangeAspect="1"/>
          </p:cNvPicPr>
          <p:nvPr/>
        </p:nvPicPr>
        <p:blipFill>
          <a:blip r:embed="rId3"/>
          <a:stretch>
            <a:fillRect/>
          </a:stretch>
        </p:blipFill>
        <p:spPr>
          <a:xfrm>
            <a:off x="4524507" y="717540"/>
            <a:ext cx="4496063" cy="861013"/>
          </a:xfrm>
          <a:prstGeom prst="rect">
            <a:avLst/>
          </a:prstGeom>
        </p:spPr>
      </p:pic>
      <p:pic>
        <p:nvPicPr>
          <p:cNvPr id="7" name="Picture 6">
            <a:extLst>
              <a:ext uri="{FF2B5EF4-FFF2-40B4-BE49-F238E27FC236}">
                <a16:creationId xmlns:a16="http://schemas.microsoft.com/office/drawing/2014/main" id="{82F40A30-1D8D-4276-928F-AC0BFC672692}"/>
              </a:ext>
            </a:extLst>
          </p:cNvPr>
          <p:cNvPicPr>
            <a:picLocks noChangeAspect="1"/>
          </p:cNvPicPr>
          <p:nvPr/>
        </p:nvPicPr>
        <p:blipFill>
          <a:blip r:embed="rId4"/>
          <a:stretch>
            <a:fillRect/>
          </a:stretch>
        </p:blipFill>
        <p:spPr>
          <a:xfrm>
            <a:off x="4524505" y="2028928"/>
            <a:ext cx="4496064" cy="1609635"/>
          </a:xfrm>
          <a:prstGeom prst="rect">
            <a:avLst/>
          </a:prstGeom>
        </p:spPr>
      </p:pic>
    </p:spTree>
    <p:extLst>
      <p:ext uri="{BB962C8B-B14F-4D97-AF65-F5344CB8AC3E}">
        <p14:creationId xmlns:p14="http://schemas.microsoft.com/office/powerpoint/2010/main" val="4141629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Configurer un WLAN WPA2 Entreprise sur le WLC</a:t>
            </a:r>
            <a:br>
              <a:rPr lang="en-US" dirty="0"/>
            </a:br>
            <a:r>
              <a:rPr sz="2400" lang="fr-FR"/>
              <a:t>Vidéo –Configurer une étendue DHCP (suite)</a:t>
            </a:r>
          </a:p>
        </p:txBody>
      </p:sp>
      <p:sp>
        <p:nvSpPr>
          <p:cNvPr id="4" name="Content Placeholder 3">
            <a:extLst>
              <a:ext uri="{FF2B5EF4-FFF2-40B4-BE49-F238E27FC236}">
                <a16:creationId xmlns:a16="http://schemas.microsoft.com/office/drawing/2014/main" id="{6B6C266B-A7D7-4FC0-9C8A-A8DACFE6DFC9}"/>
              </a:ext>
            </a:extLst>
          </p:cNvPr>
          <p:cNvSpPr>
            <a:spLocks noGrp="1"/>
          </p:cNvSpPr>
          <p:nvPr>
            <p:ph idx="1"/>
          </p:nvPr>
        </p:nvSpPr>
        <p:spPr>
          <a:xfrm>
            <a:off x="474663" y="731837"/>
            <a:ext cx="3939682" cy="3392422"/>
          </a:xfrm>
        </p:spPr>
        <p:txBody>
          <a:bodyPr/>
          <a:lstStyle/>
          <a:p>
            <a:pPr marL="342900" indent="-342900" algn="l" rtl="0">
              <a:buFont typeface="+mj-lt"/>
              <a:buAutoNum type="arabicPeriod" startAt="5"/>
            </a:pPr>
            <a:r>
              <a:rPr sz="1600" b="true" lang="fr-FR">
                <a:solidFill>
                  <a:srgbClr val="000000"/>
                </a:solidFill>
              </a:rPr>
              <a:t>Vérifiez la portée DHCP active: </a:t>
            </a:r>
            <a:r>
              <a:rPr sz="1600" lang="fr-FR">
                <a:solidFill>
                  <a:srgbClr val="000000"/>
                </a:solidFill>
              </a:rPr>
              <a:t>l'administrateur réseau revient à la page </a:t>
            </a:r>
            <a:r>
              <a:rPr sz="1600" b="true" lang="fr-FR">
                <a:solidFill>
                  <a:srgbClr val="000000"/>
                </a:solidFill>
              </a:rPr>
              <a:t>Étendues DHCP</a:t>
            </a:r>
            <a:r>
              <a:rPr sz="1600" lang="fr-FR">
                <a:solidFill>
                  <a:srgbClr val="000000"/>
                </a:solidFill>
              </a:rPr>
              <a:t> et peut vérifier que la portée est prête à être allouée à un nouveau WLAN.</a:t>
            </a:r>
          </a:p>
          <a:p>
            <a:pPr marL="0" indent="0" algn="l"/>
            <a:endParaRPr lang="en-US" sz="1600" dirty="0">
              <a:solidFill>
                <a:srgbClr val="000000"/>
              </a:solidFill>
            </a:endParaRPr>
          </a:p>
        </p:txBody>
      </p:sp>
      <p:pic>
        <p:nvPicPr>
          <p:cNvPr id="7" name="Picture 6">
            <a:extLst>
              <a:ext uri="{FF2B5EF4-FFF2-40B4-BE49-F238E27FC236}">
                <a16:creationId xmlns:a16="http://schemas.microsoft.com/office/drawing/2014/main" id="{37DAEC89-0E2A-4EAA-85E1-769AC98C2933}"/>
              </a:ext>
            </a:extLst>
          </p:cNvPr>
          <p:cNvPicPr>
            <a:picLocks noChangeAspect="1"/>
          </p:cNvPicPr>
          <p:nvPr/>
        </p:nvPicPr>
        <p:blipFill>
          <a:blip r:embed="rId3"/>
          <a:stretch>
            <a:fillRect/>
          </a:stretch>
        </p:blipFill>
        <p:spPr>
          <a:xfrm>
            <a:off x="4531191" y="718122"/>
            <a:ext cx="4483340" cy="1323513"/>
          </a:xfrm>
          <a:prstGeom prst="rect">
            <a:avLst/>
          </a:prstGeom>
        </p:spPr>
      </p:pic>
    </p:spTree>
    <p:extLst>
      <p:ext uri="{BB962C8B-B14F-4D97-AF65-F5344CB8AC3E}">
        <p14:creationId xmlns:p14="http://schemas.microsoft.com/office/powerpoint/2010/main" val="4147671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Configurer un WLAN WPA2 Entreprise sur le WLC</a:t>
            </a:r>
            <a:br>
              <a:rPr lang="en-US" dirty="0"/>
            </a:br>
            <a:r>
              <a:rPr sz="2400" lang="fr-FR"/>
              <a:t>Vidéo –Configurer un VLAN pour un nouveau WLAN</a:t>
            </a:r>
          </a:p>
        </p:txBody>
      </p:sp>
      <p:sp>
        <p:nvSpPr>
          <p:cNvPr id="4" name="Content Placeholder 3">
            <a:extLst>
              <a:ext uri="{FF2B5EF4-FFF2-40B4-BE49-F238E27FC236}">
                <a16:creationId xmlns:a16="http://schemas.microsoft.com/office/drawing/2014/main" id="{6B6C266B-A7D7-4FC0-9C8A-A8DACFE6DFC9}"/>
              </a:ext>
            </a:extLst>
          </p:cNvPr>
          <p:cNvSpPr>
            <a:spLocks noGrp="1"/>
          </p:cNvSpPr>
          <p:nvPr>
            <p:ph idx="1"/>
          </p:nvPr>
        </p:nvSpPr>
        <p:spPr>
          <a:xfrm>
            <a:off x="474662" y="731837"/>
            <a:ext cx="8280057" cy="3689897"/>
          </a:xfrm>
        </p:spPr>
        <p:txBody>
          <a:bodyPr/>
          <a:lstStyle/>
          <a:p>
            <a:pPr marL="0" indent="0" algn="l" rtl="0"/>
            <a:r>
              <a:rPr sz="1600" lang="fr-FR">
                <a:solidFill>
                  <a:srgbClr val="000000"/>
                </a:solidFill>
              </a:rPr>
              <a:t>Cette vidéo couvre les points suivants :</a:t>
            </a:r>
          </a:p>
          <a:p>
            <a:pPr marL="285750" indent="-285750" algn="l" rtl="0">
              <a:buFont typeface="Arial" panose="020B0604020202020204" pitchFamily="34" charset="0"/>
              <a:buChar char="•"/>
            </a:pPr>
            <a:r>
              <a:rPr sz="1400" lang="fr-FR">
                <a:solidFill>
                  <a:srgbClr val="000000"/>
                </a:solidFill>
              </a:rPr>
              <a:t>Revoir la topologie</a:t>
            </a:r>
          </a:p>
          <a:p>
            <a:pPr marL="285750" indent="-285750" algn="l" rtl="0">
              <a:buFont typeface="Arial" panose="020B0604020202020204" pitchFamily="34" charset="0"/>
              <a:buChar char="•"/>
            </a:pPr>
            <a:r>
              <a:rPr sz="1400" lang="fr-FR">
                <a:solidFill>
                  <a:srgbClr val="000000"/>
                </a:solidFill>
              </a:rPr>
              <a:t>Créez un nouvel WLAN.</a:t>
            </a:r>
          </a:p>
          <a:p>
            <a:pPr marL="285750" indent="-285750" algn="l" rtl="0">
              <a:buFont typeface="Arial" panose="020B0604020202020204" pitchFamily="34" charset="0"/>
              <a:buChar char="•"/>
            </a:pPr>
            <a:r>
              <a:rPr sz="1400" lang="fr-FR">
                <a:solidFill>
                  <a:srgbClr val="000000"/>
                </a:solidFill>
              </a:rPr>
              <a:t>Configurez le WLC pour utiliser un serveur RADIUS</a:t>
            </a:r>
          </a:p>
          <a:p>
            <a:pPr marL="285750" indent="-285750" algn="l" rtl="0">
              <a:buFont typeface="Arial" panose="020B0604020202020204" pitchFamily="34" charset="0"/>
              <a:buChar char="•"/>
            </a:pPr>
            <a:r>
              <a:rPr sz="1400" lang="fr-FR">
                <a:solidFill>
                  <a:srgbClr val="000000"/>
                </a:solidFill>
              </a:rPr>
              <a:t>Sécurisez un WLAN avec WPA2-Entreprise.</a:t>
            </a:r>
          </a:p>
          <a:p>
            <a:pPr marL="285750" indent="-285750" algn="l" rtl="0">
              <a:buFont typeface="Arial" panose="020B0604020202020204" pitchFamily="34" charset="0"/>
              <a:buChar char="•"/>
            </a:pPr>
            <a:r>
              <a:rPr sz="1400" lang="fr-FR">
                <a:solidFill>
                  <a:srgbClr val="000000"/>
                </a:solidFill>
              </a:rPr>
              <a:t>Vérifier la sécurité WPA2-Entreprise</a:t>
            </a:r>
          </a:p>
        </p:txBody>
      </p:sp>
    </p:spTree>
    <p:extLst>
      <p:ext uri="{BB962C8B-B14F-4D97-AF65-F5344CB8AC3E}">
        <p14:creationId xmlns:p14="http://schemas.microsoft.com/office/powerpoint/2010/main" val="271423597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Configurez un WLAN WPA2 Enterprise sur le WLC</a:t>
            </a:r>
            <a:br>
              <a:rPr lang="en-US" dirty="0"/>
            </a:br>
            <a:r>
              <a:rPr sz="2400" lang="fr-FR"/>
              <a:t>Configurez un WLAN WPA2 Enterprise</a:t>
            </a:r>
          </a:p>
        </p:txBody>
      </p:sp>
      <p:sp>
        <p:nvSpPr>
          <p:cNvPr id="5" name="Content Placeholder 4">
            <a:extLst>
              <a:ext uri="{FF2B5EF4-FFF2-40B4-BE49-F238E27FC236}">
                <a16:creationId xmlns:a16="http://schemas.microsoft.com/office/drawing/2014/main" id="{CB74077E-84FF-4B2F-948F-9A796DD53A24}"/>
              </a:ext>
            </a:extLst>
          </p:cNvPr>
          <p:cNvSpPr>
            <a:spLocks noGrp="1"/>
          </p:cNvSpPr>
          <p:nvPr>
            <p:ph idx="1"/>
          </p:nvPr>
        </p:nvSpPr>
        <p:spPr>
          <a:xfrm>
            <a:off x="474662" y="731837"/>
            <a:ext cx="8280057" cy="3689897"/>
          </a:xfrm>
        </p:spPr>
        <p:txBody>
          <a:bodyPr/>
          <a:lstStyle/>
          <a:p>
            <a:pPr marL="0" indent="0" algn="l" rtl="0"/>
            <a:r>
              <a:rPr sz="1600" lang="fr-FR">
                <a:solidFill>
                  <a:srgbClr val="000000"/>
                </a:solidFill>
              </a:rPr>
              <a:t>Par défaut, tous les WLAN qui viennent d'être créés sur le WLC utiliseront WPA2 avec AES (Advanced Encryption System). </a:t>
            </a:r>
          </a:p>
          <a:p>
            <a:pPr marL="285750" indent="-285750" algn="l" rtl="0">
              <a:buFont typeface="Arial" panose="020B0604020202020204" pitchFamily="34" charset="0"/>
              <a:buChar char="•"/>
            </a:pPr>
            <a:r>
              <a:rPr sz="1400" lang="fr-FR">
                <a:solidFill>
                  <a:srgbClr val="000000"/>
                </a:solidFill>
              </a:rPr>
              <a:t>802.1X est le protocole de gestion de clé par défaut utilisé pour communiquer avec le serveur RADIUS.</a:t>
            </a:r>
          </a:p>
          <a:p>
            <a:pPr marL="285750" indent="-285750" algn="l" rtl="0">
              <a:buFont typeface="Arial" panose="020B0604020202020204" pitchFamily="34" charset="0"/>
              <a:buChar char="•"/>
            </a:pPr>
            <a:r>
              <a:rPr sz="1400" lang="fr-FR">
                <a:solidFill>
                  <a:srgbClr val="000000"/>
                </a:solidFill>
              </a:rPr>
              <a:t>Ensuite, créez un nouveau WLAN pour utiliser interface </a:t>
            </a:r>
            <a:r>
              <a:rPr sz="1400" b="true" lang="fr-FR">
                <a:solidFill>
                  <a:srgbClr val="000000"/>
                </a:solidFill>
              </a:rPr>
              <a:t>vlan5</a:t>
            </a:r>
            <a:r>
              <a:rPr sz="1400" lang="fr-FR">
                <a:solidFill>
                  <a:srgbClr val="000000"/>
                </a:solidFill>
              </a:rPr>
              <a:t>.</a:t>
            </a:r>
          </a:p>
          <a:p>
            <a:pPr marL="0" indent="0" algn="l"/>
            <a:endParaRPr lang="en-US" sz="1600" dirty="0">
              <a:solidFill>
                <a:srgbClr val="000000"/>
              </a:solidFill>
            </a:endParaRPr>
          </a:p>
          <a:p>
            <a:pPr marL="0" indent="0" algn="l" rtl="0"/>
            <a:r>
              <a:rPr sz="1600" lang="fr-FR">
                <a:solidFill>
                  <a:srgbClr val="000000"/>
                </a:solidFill>
              </a:rPr>
              <a:t>La configuration d'un nouveau WLAN sur le WLC comprend les étapes suivantes:</a:t>
            </a:r>
          </a:p>
          <a:p>
            <a:pPr marL="415985" lvl="1" indent="-342900" rtl="0">
              <a:buFont typeface="+mj-lt"/>
              <a:buAutoNum type="arabicPeriod"/>
            </a:pPr>
            <a:r>
              <a:rPr lang="fr-FR">
                <a:solidFill>
                  <a:srgbClr val="000000"/>
                </a:solidFill>
              </a:rPr>
              <a:t>Créez un nouveau WLAN.</a:t>
            </a:r>
          </a:p>
          <a:p>
            <a:pPr marL="415985" lvl="1" indent="-342900" rtl="0">
              <a:buFont typeface="+mj-lt"/>
              <a:buAutoNum type="arabicPeriod"/>
            </a:pPr>
            <a:r>
              <a:rPr lang="fr-FR">
                <a:solidFill>
                  <a:srgbClr val="000000"/>
                </a:solidFill>
              </a:rPr>
              <a:t>Configurez le nom WLAN et le SSID.</a:t>
            </a:r>
          </a:p>
          <a:p>
            <a:pPr marL="415985" lvl="1" indent="-342900" rtl="0">
              <a:buFont typeface="+mj-lt"/>
              <a:buAutoNum type="arabicPeriod"/>
            </a:pPr>
            <a:r>
              <a:rPr lang="fr-FR">
                <a:solidFill>
                  <a:srgbClr val="000000"/>
                </a:solidFill>
              </a:rPr>
              <a:t>Activez le WLAN pour VLAN 5.</a:t>
            </a:r>
          </a:p>
          <a:p>
            <a:pPr marL="415985" lvl="1" indent="-342900" rtl="0">
              <a:buFont typeface="+mj-lt"/>
              <a:buAutoNum type="arabicPeriod"/>
            </a:pPr>
            <a:r>
              <a:rPr lang="fr-FR">
                <a:solidFill>
                  <a:srgbClr val="000000"/>
                </a:solidFill>
              </a:rPr>
              <a:t>Vérifiez les valeurs par défaut AES et 802.1X.</a:t>
            </a:r>
          </a:p>
          <a:p>
            <a:pPr marL="415985" lvl="1" indent="-342900" rtl="0">
              <a:buFont typeface="+mj-lt"/>
              <a:buAutoNum type="arabicPeriod"/>
            </a:pPr>
            <a:r>
              <a:rPr lang="fr-FR">
                <a:solidFill>
                  <a:srgbClr val="000000"/>
                </a:solidFill>
              </a:rPr>
              <a:t>Configurez la sécurité WLAN pour utiliser le serveur RADIUS.</a:t>
            </a:r>
          </a:p>
          <a:p>
            <a:pPr marL="415985" lvl="1" indent="-342900" rtl="0">
              <a:buFont typeface="+mj-lt"/>
              <a:buAutoNum type="arabicPeriod"/>
            </a:pPr>
            <a:r>
              <a:rPr lang="fr-FR">
                <a:solidFill>
                  <a:srgbClr val="000000"/>
                </a:solidFill>
              </a:rPr>
              <a:t>Vérifiez que le nouveau WLAN est disponible.</a:t>
            </a:r>
          </a:p>
          <a:p>
            <a:pPr marL="342900" indent="-34290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12900812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Configurer un WLAN WPA2 Enterprise sur le WLC</a:t>
            </a:r>
            <a:br>
              <a:rPr lang="en-US" dirty="0"/>
            </a:br>
            <a:r>
              <a:rPr sz="2400" lang="fr-FR"/>
              <a:t>Configurer un WLAN WPA2 Enterprise (suite)</a:t>
            </a:r>
          </a:p>
        </p:txBody>
      </p:sp>
      <p:sp>
        <p:nvSpPr>
          <p:cNvPr id="4" name="Content Placeholder 3">
            <a:extLst>
              <a:ext uri="{FF2B5EF4-FFF2-40B4-BE49-F238E27FC236}">
                <a16:creationId xmlns:a16="http://schemas.microsoft.com/office/drawing/2014/main" id="{70BEA8AE-CDE1-48E3-876B-105EFD8ED2E4}"/>
              </a:ext>
            </a:extLst>
          </p:cNvPr>
          <p:cNvSpPr>
            <a:spLocks noGrp="1"/>
          </p:cNvSpPr>
          <p:nvPr>
            <p:ph idx="1"/>
          </p:nvPr>
        </p:nvSpPr>
        <p:spPr>
          <a:xfrm>
            <a:off x="474662" y="731837"/>
            <a:ext cx="4056529" cy="1801296"/>
          </a:xfrm>
        </p:spPr>
        <p:txBody>
          <a:bodyPr/>
          <a:lstStyle/>
          <a:p>
            <a:pPr marL="342900" indent="-342900" algn="l" rtl="0">
              <a:buFont typeface="+mj-lt"/>
              <a:buAutoNum type="arabicPeriod"/>
            </a:pPr>
            <a:r>
              <a:rPr sz="1600" b="true" lang="fr-FR">
                <a:solidFill>
                  <a:srgbClr val="000000"/>
                </a:solidFill>
              </a:rPr>
              <a:t>Créez un nouveau WLAN: </a:t>
            </a:r>
            <a:r>
              <a:rPr sz="1600" lang="fr-FR">
                <a:solidFill>
                  <a:srgbClr val="000000"/>
                </a:solidFill>
              </a:rPr>
              <a:t>cliquez sur </a:t>
            </a:r>
            <a:r>
              <a:rPr sz="1600" b="true" lang="fr-FR">
                <a:solidFill>
                  <a:srgbClr val="000000"/>
                </a:solidFill>
              </a:rPr>
              <a:t>l'onglet WLAN</a:t>
            </a:r>
            <a:r>
              <a:rPr sz="1600" lang="fr-FR">
                <a:solidFill>
                  <a:srgbClr val="000000"/>
                </a:solidFill>
              </a:rPr>
              <a:t> puis sur </a:t>
            </a:r>
            <a:r>
              <a:rPr sz="1600" b="true" lang="fr-FR">
                <a:solidFill>
                  <a:srgbClr val="000000"/>
                </a:solidFill>
              </a:rPr>
              <a:t>Aller</a:t>
            </a:r>
            <a:r>
              <a:rPr sz="1600" lang="fr-FR">
                <a:solidFill>
                  <a:srgbClr val="000000"/>
                </a:solidFill>
              </a:rPr>
              <a:t> pour créer un nouveau WLAN.</a:t>
            </a:r>
          </a:p>
          <a:p>
            <a:pPr marL="342900" indent="-342900" algn="l">
              <a:buFont typeface="+mj-lt"/>
              <a:buAutoNum type="arabicPeriod"/>
            </a:pPr>
            <a:endParaRPr lang="en-US" sz="1600" dirty="0">
              <a:solidFill>
                <a:srgbClr val="000000"/>
              </a:solidFill>
            </a:endParaRPr>
          </a:p>
          <a:p>
            <a:pPr marL="342900" indent="-342900" algn="l">
              <a:buFont typeface="+mj-lt"/>
              <a:buAutoNum type="arabicPeriod"/>
            </a:pPr>
            <a:endParaRPr lang="en-US" sz="1600" dirty="0">
              <a:solidFill>
                <a:srgbClr val="000000"/>
              </a:solidFill>
            </a:endParaRPr>
          </a:p>
          <a:p>
            <a:pPr marL="342900" indent="-342900" algn="l">
              <a:buFont typeface="+mj-lt"/>
              <a:buAutoNum type="arabicPeriod"/>
            </a:pPr>
            <a:endParaRPr lang="en-US" sz="1600" dirty="0">
              <a:solidFill>
                <a:srgbClr val="000000"/>
              </a:solidFill>
            </a:endParaRPr>
          </a:p>
          <a:p>
            <a:pPr marL="342900" indent="-342900" algn="l" rtl="0">
              <a:buFont typeface="+mj-lt"/>
              <a:buAutoNum type="arabicPeriod"/>
            </a:pPr>
            <a:r>
              <a:rPr sz="1600" b="true" lang="fr-FR">
                <a:solidFill>
                  <a:srgbClr val="000000"/>
                </a:solidFill>
              </a:rPr>
              <a:t>Configurez le nom et le SSID du WLAN: </a:t>
            </a:r>
            <a:r>
              <a:rPr sz="1600" lang="fr-FR">
                <a:solidFill>
                  <a:srgbClr val="000000"/>
                </a:solidFill>
              </a:rPr>
              <a:t>entrez le nom du profil et le SSID, choisissez un ID de </a:t>
            </a:r>
            <a:r>
              <a:rPr sz="1600" b="true" lang="fr-FR">
                <a:solidFill>
                  <a:srgbClr val="000000"/>
                </a:solidFill>
              </a:rPr>
              <a:t>5</a:t>
            </a:r>
            <a:r>
              <a:rPr sz="1600" lang="fr-FR">
                <a:solidFill>
                  <a:srgbClr val="000000"/>
                </a:solidFill>
              </a:rPr>
              <a:t>, puis cliquez sur </a:t>
            </a:r>
            <a:r>
              <a:rPr sz="1600" b="true" lang="fr-FR">
                <a:solidFill>
                  <a:srgbClr val="000000"/>
                </a:solidFill>
              </a:rPr>
              <a:t>Appliquer</a:t>
            </a:r>
            <a:r>
              <a:rPr sz="1600" lang="fr-FR">
                <a:solidFill>
                  <a:srgbClr val="000000"/>
                </a:solidFill>
              </a:rPr>
              <a:t> pour créer le nouveau WLAN.</a:t>
            </a:r>
          </a:p>
          <a:p>
            <a:pPr marL="342900" indent="-342900" algn="l">
              <a:buFont typeface="+mj-lt"/>
              <a:buAutoNum type="arabicPeriod"/>
            </a:pPr>
            <a:endParaRPr lang="en-US" sz="1600" dirty="0">
              <a:solidFill>
                <a:srgbClr val="000000"/>
              </a:solidFill>
            </a:endParaRPr>
          </a:p>
          <a:p>
            <a:pPr marL="342900" indent="-342900" algn="l">
              <a:buFont typeface="+mj-lt"/>
              <a:buAutoNum type="arabicPeriod"/>
            </a:pPr>
            <a:endParaRPr lang="en-US" sz="1600" dirty="0">
              <a:solidFill>
                <a:srgbClr val="000000"/>
              </a:solidFill>
            </a:endParaRPr>
          </a:p>
          <a:p>
            <a:pPr marL="342900" indent="-342900" algn="l">
              <a:buFont typeface="+mj-lt"/>
              <a:buAutoNum type="arabicPeriod"/>
            </a:pPr>
            <a:endParaRPr lang="en-US" sz="1600" dirty="0">
              <a:solidFill>
                <a:srgbClr val="000000"/>
              </a:solidFill>
            </a:endParaRPr>
          </a:p>
          <a:p>
            <a:pPr marL="342900" indent="-342900" algn="l">
              <a:buFont typeface="+mj-lt"/>
              <a:buAutoNum type="arabicPeriod"/>
            </a:pPr>
            <a:endParaRPr lang="en-US" sz="1600" dirty="0">
              <a:solidFill>
                <a:srgbClr val="000000"/>
              </a:solidFill>
            </a:endParaRPr>
          </a:p>
          <a:p>
            <a:pPr marL="342900" indent="-342900" algn="l">
              <a:buFont typeface="+mj-lt"/>
              <a:buAutoNum type="arabicPeriod"/>
            </a:pPr>
            <a:endParaRPr lang="en-US" sz="1600" dirty="0">
              <a:solidFill>
                <a:srgbClr val="000000"/>
              </a:solidFill>
            </a:endParaRPr>
          </a:p>
          <a:p>
            <a:pPr marL="0" indent="0" algn="l"/>
            <a:endParaRPr lang="en-US" sz="1600" dirty="0">
              <a:solidFill>
                <a:srgbClr val="000000"/>
              </a:solidFill>
            </a:endParaRPr>
          </a:p>
        </p:txBody>
      </p:sp>
      <p:pic>
        <p:nvPicPr>
          <p:cNvPr id="5" name="Picture 4">
            <a:extLst>
              <a:ext uri="{FF2B5EF4-FFF2-40B4-BE49-F238E27FC236}">
                <a16:creationId xmlns:a16="http://schemas.microsoft.com/office/drawing/2014/main" id="{69D07D63-80EC-47FD-A4EB-9542EFFF7445}"/>
              </a:ext>
            </a:extLst>
          </p:cNvPr>
          <p:cNvPicPr>
            <a:picLocks noChangeAspect="1"/>
          </p:cNvPicPr>
          <p:nvPr/>
        </p:nvPicPr>
        <p:blipFill>
          <a:blip r:embed="rId3"/>
          <a:stretch>
            <a:fillRect/>
          </a:stretch>
        </p:blipFill>
        <p:spPr>
          <a:xfrm>
            <a:off x="4531191" y="718122"/>
            <a:ext cx="4558429" cy="1096889"/>
          </a:xfrm>
          <a:prstGeom prst="rect">
            <a:avLst/>
          </a:prstGeom>
        </p:spPr>
      </p:pic>
      <p:pic>
        <p:nvPicPr>
          <p:cNvPr id="7" name="Picture 6">
            <a:extLst>
              <a:ext uri="{FF2B5EF4-FFF2-40B4-BE49-F238E27FC236}">
                <a16:creationId xmlns:a16="http://schemas.microsoft.com/office/drawing/2014/main" id="{2088388C-4009-4727-B175-D1B1B22DE8E7}"/>
              </a:ext>
            </a:extLst>
          </p:cNvPr>
          <p:cNvPicPr>
            <a:picLocks noChangeAspect="1"/>
          </p:cNvPicPr>
          <p:nvPr/>
        </p:nvPicPr>
        <p:blipFill>
          <a:blip r:embed="rId4"/>
          <a:stretch>
            <a:fillRect/>
          </a:stretch>
        </p:blipFill>
        <p:spPr>
          <a:xfrm>
            <a:off x="4587586" y="2408008"/>
            <a:ext cx="4531189" cy="1066809"/>
          </a:xfrm>
          <a:prstGeom prst="rect">
            <a:avLst/>
          </a:prstGeom>
        </p:spPr>
      </p:pic>
    </p:spTree>
    <p:extLst>
      <p:ext uri="{BB962C8B-B14F-4D97-AF65-F5344CB8AC3E}">
        <p14:creationId xmlns:p14="http://schemas.microsoft.com/office/powerpoint/2010/main" val="10976443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Configurer un WLAN WPA2 Enterprise sur le WLC</a:t>
            </a:r>
            <a:br>
              <a:rPr lang="en-US" dirty="0"/>
            </a:br>
            <a:r>
              <a:rPr sz="2400" lang="fr-FR"/>
              <a:t>Configurer un WLAN WPA2 Enterprise (suite)</a:t>
            </a:r>
          </a:p>
        </p:txBody>
      </p:sp>
      <p:sp>
        <p:nvSpPr>
          <p:cNvPr id="4" name="Content Placeholder 3">
            <a:extLst>
              <a:ext uri="{FF2B5EF4-FFF2-40B4-BE49-F238E27FC236}">
                <a16:creationId xmlns:a16="http://schemas.microsoft.com/office/drawing/2014/main" id="{70BEA8AE-CDE1-48E3-876B-105EFD8ED2E4}"/>
              </a:ext>
            </a:extLst>
          </p:cNvPr>
          <p:cNvSpPr>
            <a:spLocks noGrp="1"/>
          </p:cNvSpPr>
          <p:nvPr>
            <p:ph idx="1"/>
          </p:nvPr>
        </p:nvSpPr>
        <p:spPr>
          <a:xfrm>
            <a:off x="474662" y="731838"/>
            <a:ext cx="4092907" cy="1913750"/>
          </a:xfrm>
        </p:spPr>
        <p:txBody>
          <a:bodyPr/>
          <a:lstStyle/>
          <a:p>
            <a:pPr marL="342900" indent="-342900" algn="l" rtl="0">
              <a:buFont typeface="+mj-lt"/>
              <a:buAutoNum type="arabicPeriod" startAt="3"/>
            </a:pPr>
            <a:r>
              <a:rPr sz="1600" b="true" lang="fr-FR">
                <a:solidFill>
                  <a:srgbClr val="000000"/>
                </a:solidFill>
              </a:rPr>
              <a:t>Activez le WLAN pour VLAN 5: </a:t>
            </a:r>
            <a:r>
              <a:rPr sz="1600" lang="fr-FR">
                <a:solidFill>
                  <a:srgbClr val="000000"/>
                </a:solidFill>
              </a:rPr>
              <a:t>Une fois le WLAN, change le statut en </a:t>
            </a:r>
            <a:r>
              <a:rPr sz="1600" b="true" lang="fr-FR">
                <a:solidFill>
                  <a:srgbClr val="000000"/>
                </a:solidFill>
              </a:rPr>
              <a:t>Activé</a:t>
            </a:r>
            <a:r>
              <a:rPr sz="1600" lang="fr-FR">
                <a:solidFill>
                  <a:srgbClr val="000000"/>
                </a:solidFill>
              </a:rPr>
              <a:t>, choisissez </a:t>
            </a:r>
            <a:r>
              <a:rPr sz="1600" b="true" lang="fr-FR">
                <a:solidFill>
                  <a:srgbClr val="000000"/>
                </a:solidFill>
              </a:rPr>
              <a:t>vlan5</a:t>
            </a:r>
            <a:r>
              <a:rPr sz="1600" lang="fr-FR">
                <a:solidFill>
                  <a:srgbClr val="000000"/>
                </a:solidFill>
              </a:rPr>
              <a:t> dans la liste déroulante Interface / Interface Group (G), puis cliquez sur </a:t>
            </a:r>
            <a:r>
              <a:rPr sz="1600" b="true" lang="fr-FR">
                <a:solidFill>
                  <a:srgbClr val="000000"/>
                </a:solidFill>
              </a:rPr>
              <a:t>Appliquer</a:t>
            </a:r>
            <a:r>
              <a:rPr sz="1600" lang="fr-FR">
                <a:solidFill>
                  <a:srgbClr val="000000"/>
                </a:solidFill>
              </a:rPr>
              <a:t> et sur </a:t>
            </a:r>
            <a:r>
              <a:rPr sz="1600" b="true" lang="fr-FR">
                <a:solidFill>
                  <a:srgbClr val="000000"/>
                </a:solidFill>
              </a:rPr>
              <a:t>OK</a:t>
            </a:r>
            <a:r>
              <a:rPr sz="1600" lang="fr-FR">
                <a:solidFill>
                  <a:srgbClr val="000000"/>
                </a:solidFill>
              </a:rPr>
              <a:t> pour accepter le message contextuel.</a:t>
            </a:r>
          </a:p>
          <a:p>
            <a:pPr marL="342900" indent="-342900" algn="l">
              <a:buFont typeface="+mj-lt"/>
              <a:buAutoNum type="arabicPeriod" startAt="3"/>
            </a:pPr>
            <a:endParaRPr lang="en-US" sz="1600" dirty="0">
              <a:solidFill>
                <a:srgbClr val="000000"/>
              </a:solidFill>
            </a:endParaRPr>
          </a:p>
          <a:p>
            <a:pPr marL="342900" indent="-342900" algn="l">
              <a:buFont typeface="+mj-lt"/>
              <a:buAutoNum type="arabicPeriod" startAt="3"/>
            </a:pPr>
            <a:endParaRPr lang="en-US" sz="1600" b="1" dirty="0">
              <a:solidFill>
                <a:srgbClr val="000000"/>
              </a:solidFill>
            </a:endParaRPr>
          </a:p>
          <a:p>
            <a:pPr marL="342900" indent="-342900" algn="l" rtl="0">
              <a:buFont typeface="+mj-lt"/>
              <a:buAutoNum type="arabicPeriod" startAt="3"/>
            </a:pPr>
            <a:r>
              <a:rPr sz="1600" b="true" lang="fr-FR">
                <a:solidFill>
                  <a:srgbClr val="000000"/>
                </a:solidFill>
              </a:rPr>
              <a:t>Vérifiez les valeurs par défaut AES et 802.1X: </a:t>
            </a:r>
            <a:r>
              <a:rPr sz="1600" lang="fr-FR">
                <a:solidFill>
                  <a:srgbClr val="000000"/>
                </a:solidFill>
              </a:rPr>
              <a:t>cliquez sur l'onglet </a:t>
            </a:r>
            <a:r>
              <a:rPr sz="1600" b="true" lang="fr-FR">
                <a:solidFill>
                  <a:srgbClr val="000000"/>
                </a:solidFill>
              </a:rPr>
              <a:t>Sécurité</a:t>
            </a:r>
            <a:r>
              <a:rPr sz="1600" lang="fr-FR">
                <a:solidFill>
                  <a:srgbClr val="000000"/>
                </a:solidFill>
              </a:rPr>
              <a:t> pour afficher la configuration de sécurité par défaut du nouveau WLAN.</a:t>
            </a:r>
            <a:r>
              <a:rPr sz="1600" b="true" lang="fr-FR">
                <a:solidFill>
                  <a:srgbClr val="000000"/>
                </a:solidFill>
              </a:rPr>
              <a:t> </a:t>
            </a:r>
          </a:p>
          <a:p>
            <a:pPr marL="0" indent="0" algn="l"/>
            <a:endParaRPr lang="en-US" sz="1600" dirty="0">
              <a:solidFill>
                <a:srgbClr val="000000"/>
              </a:solidFill>
            </a:endParaRPr>
          </a:p>
          <a:p>
            <a:pPr marL="342900" indent="-342900" algn="l">
              <a:buFont typeface="+mj-lt"/>
              <a:buAutoNum type="arabicPeriod" startAt="3"/>
            </a:pPr>
            <a:endParaRPr lang="en-US" sz="1600" dirty="0">
              <a:solidFill>
                <a:srgbClr val="000000"/>
              </a:solidFill>
            </a:endParaRPr>
          </a:p>
        </p:txBody>
      </p:sp>
      <p:pic>
        <p:nvPicPr>
          <p:cNvPr id="6" name="Picture 5">
            <a:extLst>
              <a:ext uri="{FF2B5EF4-FFF2-40B4-BE49-F238E27FC236}">
                <a16:creationId xmlns:a16="http://schemas.microsoft.com/office/drawing/2014/main" id="{4E8A6368-6F01-410F-B4A6-1DA34E5FCDE1}"/>
              </a:ext>
            </a:extLst>
          </p:cNvPr>
          <p:cNvPicPr>
            <a:picLocks noChangeAspect="1"/>
          </p:cNvPicPr>
          <p:nvPr/>
        </p:nvPicPr>
        <p:blipFill>
          <a:blip r:embed="rId3"/>
          <a:stretch>
            <a:fillRect/>
          </a:stretch>
        </p:blipFill>
        <p:spPr>
          <a:xfrm>
            <a:off x="4567569" y="673980"/>
            <a:ext cx="4538955" cy="1913751"/>
          </a:xfrm>
          <a:prstGeom prst="rect">
            <a:avLst/>
          </a:prstGeom>
        </p:spPr>
      </p:pic>
      <p:pic>
        <p:nvPicPr>
          <p:cNvPr id="7" name="Picture 6">
            <a:extLst>
              <a:ext uri="{FF2B5EF4-FFF2-40B4-BE49-F238E27FC236}">
                <a16:creationId xmlns:a16="http://schemas.microsoft.com/office/drawing/2014/main" id="{3A0D003A-CD1B-4E4C-9D74-5A5E0BAE545F}"/>
              </a:ext>
            </a:extLst>
          </p:cNvPr>
          <p:cNvPicPr>
            <a:picLocks noChangeAspect="1"/>
          </p:cNvPicPr>
          <p:nvPr/>
        </p:nvPicPr>
        <p:blipFill>
          <a:blip r:embed="rId4"/>
          <a:stretch>
            <a:fillRect/>
          </a:stretch>
        </p:blipFill>
        <p:spPr>
          <a:xfrm>
            <a:off x="4567569" y="2678518"/>
            <a:ext cx="4488428" cy="2213548"/>
          </a:xfrm>
          <a:prstGeom prst="rect">
            <a:avLst/>
          </a:prstGeom>
        </p:spPr>
      </p:pic>
    </p:spTree>
    <p:extLst>
      <p:ext uri="{BB962C8B-B14F-4D97-AF65-F5344CB8AC3E}">
        <p14:creationId xmlns:p14="http://schemas.microsoft.com/office/powerpoint/2010/main" val="33331081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Configurer un WLAN WPA2 Enterprise sur le WLC</a:t>
            </a:r>
            <a:br>
              <a:rPr lang="en-US" dirty="0"/>
            </a:br>
            <a:r>
              <a:rPr sz="2400" lang="fr-FR"/>
              <a:t>Configurer un WLAN WPA2 Enterprise (suite)</a:t>
            </a:r>
          </a:p>
        </p:txBody>
      </p:sp>
      <p:sp>
        <p:nvSpPr>
          <p:cNvPr id="4" name="Content Placeholder 3">
            <a:extLst>
              <a:ext uri="{FF2B5EF4-FFF2-40B4-BE49-F238E27FC236}">
                <a16:creationId xmlns:a16="http://schemas.microsoft.com/office/drawing/2014/main" id="{70BEA8AE-CDE1-48E3-876B-105EFD8ED2E4}"/>
              </a:ext>
            </a:extLst>
          </p:cNvPr>
          <p:cNvSpPr>
            <a:spLocks noGrp="1"/>
          </p:cNvSpPr>
          <p:nvPr>
            <p:ph idx="1"/>
          </p:nvPr>
        </p:nvSpPr>
        <p:spPr>
          <a:xfrm>
            <a:off x="474663" y="731838"/>
            <a:ext cx="3990132" cy="1839912"/>
          </a:xfrm>
        </p:spPr>
        <p:txBody>
          <a:bodyPr/>
          <a:lstStyle/>
          <a:p>
            <a:pPr marL="342900" indent="-342900" algn="l" rtl="0">
              <a:buFont typeface="+mj-lt"/>
              <a:buAutoNum type="arabicPeriod" startAt="5"/>
            </a:pPr>
            <a:r>
              <a:rPr sz="1600" b="true" lang="fr-FR">
                <a:solidFill>
                  <a:srgbClr val="000000"/>
                </a:solidFill>
              </a:rPr>
              <a:t>Configurez le serveur RADIUS: </a:t>
            </a:r>
            <a:r>
              <a:rPr sz="1600" lang="fr-FR">
                <a:solidFill>
                  <a:srgbClr val="000000"/>
                </a:solidFill>
              </a:rPr>
              <a:t>Pour sélectionner le serveur RADIUS qui sera utilisé pour authentifier les utilisateurs WLAN, cliquez sur l'onglet </a:t>
            </a:r>
            <a:r>
              <a:rPr sz="1600" b="true" lang="fr-FR">
                <a:solidFill>
                  <a:srgbClr val="000000"/>
                </a:solidFill>
              </a:rPr>
              <a:t>Serveur AAA</a:t>
            </a:r>
            <a:r>
              <a:rPr sz="1600" lang="fr-FR">
                <a:solidFill>
                  <a:srgbClr val="000000"/>
                </a:solidFill>
              </a:rPr>
              <a:t> et dans la liste déroulante, sélectionnez le serveur RADIUS qui a été configuré sur le WLC précédemment, puis </a:t>
            </a:r>
            <a:r>
              <a:rPr sz="1600" b="true" lang="fr-FR">
                <a:solidFill>
                  <a:srgbClr val="000000"/>
                </a:solidFill>
              </a:rPr>
              <a:t>appliquez </a:t>
            </a:r>
            <a:r>
              <a:rPr sz="1600" lang="fr-FR">
                <a:solidFill>
                  <a:srgbClr val="000000"/>
                </a:solidFill>
              </a:rPr>
              <a:t>vos modifications.</a:t>
            </a:r>
          </a:p>
          <a:p>
            <a:pPr marL="342900" indent="-342900" algn="l">
              <a:buFont typeface="+mj-lt"/>
              <a:buAutoNum type="arabicPeriod" startAt="5"/>
            </a:pPr>
            <a:endParaRPr lang="en-US" sz="1600" dirty="0">
              <a:solidFill>
                <a:srgbClr val="000000"/>
              </a:solidFill>
            </a:endParaRPr>
          </a:p>
          <a:p>
            <a:pPr marL="342900" indent="-342900" algn="l" rtl="0">
              <a:buFont typeface="+mj-lt"/>
              <a:buAutoNum type="arabicPeriod" startAt="6"/>
            </a:pPr>
            <a:r>
              <a:rPr sz="1600" b="true" lang="fr-FR">
                <a:solidFill>
                  <a:srgbClr val="000000"/>
                </a:solidFill>
              </a:rPr>
              <a:t>Vérifiez que le nouveau WLAN est disponible: </a:t>
            </a:r>
            <a:r>
              <a:rPr sz="1600" lang="fr-FR">
                <a:solidFill>
                  <a:srgbClr val="000000"/>
                </a:solidFill>
              </a:rPr>
              <a:t>Pour vérifier que le nouveau WLAN est répertorié et activé, cliquez sur le sous-menu </a:t>
            </a:r>
            <a:r>
              <a:rPr sz="1600" b="true" lang="fr-FR">
                <a:solidFill>
                  <a:srgbClr val="000000"/>
                </a:solidFill>
              </a:rPr>
              <a:t>WLANs</a:t>
            </a:r>
            <a:r>
              <a:rPr sz="1600" lang="fr-FR">
                <a:solidFill>
                  <a:srgbClr val="000000"/>
                </a:solidFill>
              </a:rPr>
              <a:t>.</a:t>
            </a:r>
          </a:p>
        </p:txBody>
      </p:sp>
      <p:pic>
        <p:nvPicPr>
          <p:cNvPr id="6" name="Picture 5">
            <a:extLst>
              <a:ext uri="{FF2B5EF4-FFF2-40B4-BE49-F238E27FC236}">
                <a16:creationId xmlns:a16="http://schemas.microsoft.com/office/drawing/2014/main" id="{E86ED0FB-7D8D-4147-869C-1C0F66020A0C}"/>
              </a:ext>
            </a:extLst>
          </p:cNvPr>
          <p:cNvPicPr>
            <a:picLocks noChangeAspect="1"/>
          </p:cNvPicPr>
          <p:nvPr/>
        </p:nvPicPr>
        <p:blipFill>
          <a:blip r:embed="rId3"/>
          <a:stretch>
            <a:fillRect/>
          </a:stretch>
        </p:blipFill>
        <p:spPr>
          <a:xfrm>
            <a:off x="4544465" y="680406"/>
            <a:ext cx="4582927" cy="2027063"/>
          </a:xfrm>
          <a:prstGeom prst="rect">
            <a:avLst/>
          </a:prstGeom>
        </p:spPr>
      </p:pic>
      <p:pic>
        <p:nvPicPr>
          <p:cNvPr id="7" name="Picture 6">
            <a:extLst>
              <a:ext uri="{FF2B5EF4-FFF2-40B4-BE49-F238E27FC236}">
                <a16:creationId xmlns:a16="http://schemas.microsoft.com/office/drawing/2014/main" id="{19CF0D25-40CA-4A3C-A5AA-91992AFC8AEE}"/>
              </a:ext>
            </a:extLst>
          </p:cNvPr>
          <p:cNvPicPr>
            <a:picLocks noChangeAspect="1"/>
          </p:cNvPicPr>
          <p:nvPr/>
        </p:nvPicPr>
        <p:blipFill>
          <a:blip r:embed="rId4"/>
          <a:stretch>
            <a:fillRect/>
          </a:stretch>
        </p:blipFill>
        <p:spPr>
          <a:xfrm>
            <a:off x="4544465" y="2991647"/>
            <a:ext cx="4572000" cy="1101487"/>
          </a:xfrm>
          <a:prstGeom prst="rect">
            <a:avLst/>
          </a:prstGeom>
        </p:spPr>
      </p:pic>
    </p:spTree>
    <p:extLst>
      <p:ext uri="{BB962C8B-B14F-4D97-AF65-F5344CB8AC3E}">
        <p14:creationId xmlns:p14="http://schemas.microsoft.com/office/powerpoint/2010/main" val="15592804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eaLnBrk="1" hangingPunct="1" rtl="0"/>
            <a:r>
              <a:rPr lang="fr-FR"/>
              <a:t>Module 13: Activités</a:t>
            </a:r>
          </a:p>
        </p:txBody>
      </p:sp>
      <p:sp>
        <p:nvSpPr>
          <p:cNvPr id="6147" name="Rectangle 34"/>
          <p:cNvSpPr>
            <a:spLocks noGrp="1" noChangeArrowheads="1"/>
          </p:cNvSpPr>
          <p:nvPr>
            <p:ph idx="1"/>
          </p:nvPr>
        </p:nvSpPr>
        <p:spPr>
          <a:xfrm>
            <a:off x="144065" y="733629"/>
            <a:ext cx="8695135" cy="348414"/>
          </a:xfrm>
        </p:spPr>
        <p:txBody>
          <a:bodyPr/>
          <a:lstStyle/>
          <a:p>
            <a:pPr marL="0" indent="0" rtl="0">
              <a:spcBef>
                <a:spcPct val="30000"/>
              </a:spcBef>
              <a:buNone/>
            </a:pPr>
            <a:r>
              <a:rPr lang="fr-FR"/>
              <a:t>Quelles sont les activités associées à ce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3769193880"/>
              </p:ext>
            </p:extLst>
          </p:nvPr>
        </p:nvGraphicFramePr>
        <p:xfrm>
          <a:off x="455999" y="1082042"/>
          <a:ext cx="8229418" cy="3458490"/>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434">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sz="1200" lang="fr-FR"/>
                        <a:t>N° de 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200" lang="fr-FR"/>
                        <a:t>Type d'exercice</a:t>
                      </a:r>
                    </a:p>
                  </a:txBody>
                  <a:tcPr marL="68580" marR="68580" marT="34290" marB="34290" anchor="ctr"/>
                </a:tc>
                <a:tc>
                  <a:txBody>
                    <a:bodyPr/>
                    <a:lstStyle/>
                    <a:p>
                      <a:pPr rtl="0"/>
                      <a:r>
                        <a:rPr sz="1200" lang="fr-FR"/>
                        <a:t>Nom de l'exercice</a:t>
                      </a:r>
                    </a:p>
                  </a:txBody>
                  <a:tcPr marL="68580" marR="68580" marT="34290" marB="34290" anchor="ctr"/>
                </a:tc>
                <a:tc>
                  <a:txBody>
                    <a:bodyPr/>
                    <a:lstStyle/>
                    <a:p>
                      <a:pPr rtl="0"/>
                      <a:r>
                        <a:rPr sz="1200" lang="fr-FR"/>
                        <a:t>Facultatif ?</a:t>
                      </a:r>
                    </a:p>
                  </a:txBody>
                  <a:tcPr marL="68580" marR="68580" marT="34290" marB="34290" anchor="ctr"/>
                </a:tc>
                <a:extLst>
                  <a:ext uri="{0D108BD9-81ED-4DB2-BD59-A6C34878D82A}">
                    <a16:rowId xmlns:a16="http://schemas.microsoft.com/office/drawing/2014/main" val="10000"/>
                  </a:ext>
                </a:extLst>
              </a:tr>
              <a:tr h="350784">
                <a:tc>
                  <a:txBody>
                    <a:bodyPr/>
                    <a:lstStyle/>
                    <a:p>
                      <a:pPr algn="ctr" rtl="0"/>
                      <a:r>
                        <a:rPr sz="1100" lang="fr-FR">
                          <a:solidFill>
                            <a:srgbClr val="000000"/>
                          </a:solidFill>
                        </a:rPr>
                        <a:t>13.1.1</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100" lang="fr-FR">
                          <a:solidFill>
                            <a:srgbClr val="000000"/>
                          </a:solidFill>
                        </a:rPr>
                        <a:t>Vidéo</a:t>
                      </a:r>
                    </a:p>
                  </a:txBody>
                  <a:tcPr marL="68580" marR="68580" marT="34290" marB="34290" anchor="ctr"/>
                </a:tc>
                <a:tc>
                  <a:txBody>
                    <a:bodyPr/>
                    <a:lstStyle/>
                    <a:p>
                      <a:pPr rtl="0"/>
                      <a:r>
                        <a:rPr sz="1100" lang="fr-FR">
                          <a:solidFill>
                            <a:srgbClr val="000000"/>
                          </a:solidFill>
                        </a:rPr>
                        <a:t>Configuration d'un réseau sans fil</a:t>
                      </a:r>
                    </a:p>
                  </a:txBody>
                  <a:tcPr marL="68580" marR="68580" marT="34290" marB="34290" anchor="ctr"/>
                </a:tc>
                <a:tc>
                  <a:txBody>
                    <a:bodyPr/>
                    <a:lstStyle/>
                    <a:p>
                      <a:pPr rtl="0"/>
                      <a:r>
                        <a:rPr sz="1100" lang="fr-FR">
                          <a:solidFill>
                            <a:srgbClr val="000000"/>
                          </a:solidFill>
                        </a:rPr>
                        <a:t>Recommandé</a:t>
                      </a:r>
                    </a:p>
                  </a:txBody>
                  <a:tcPr marL="68580" marR="68580" marT="34290" marB="34290" anchor="ctr"/>
                </a:tc>
                <a:extLst>
                  <a:ext uri="{0D108BD9-81ED-4DB2-BD59-A6C34878D82A}">
                    <a16:rowId xmlns:a16="http://schemas.microsoft.com/office/drawing/2014/main" val="10001"/>
                  </a:ext>
                </a:extLst>
              </a:tr>
              <a:tr h="350784">
                <a:tc>
                  <a:txBody>
                    <a:bodyPr/>
                    <a:lstStyle/>
                    <a:p>
                      <a:pPr algn="ctr" rtl="0"/>
                      <a:r>
                        <a:rPr sz="1100" lang="fr-FR">
                          <a:solidFill>
                            <a:srgbClr val="000000"/>
                          </a:solidFill>
                        </a:rPr>
                        <a:t>13.1.10</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100" lang="fr-FR">
                          <a:solidFill>
                            <a:srgbClr val="000000"/>
                          </a:solidFill>
                        </a:rPr>
                        <a:t>Packet Tracer</a:t>
                      </a:r>
                    </a:p>
                  </a:txBody>
                  <a:tcPr marL="68580" marR="68580" marT="34290" marB="34290" anchor="ctr"/>
                </a:tc>
                <a:tc>
                  <a:txBody>
                    <a:bodyPr/>
                    <a:lstStyle/>
                    <a:p>
                      <a:pPr rtl="0"/>
                      <a:r>
                        <a:rPr sz="1100" lang="fr-FR">
                          <a:solidFill>
                            <a:srgbClr val="000000"/>
                          </a:solidFill>
                        </a:rPr>
                        <a:t>Configuration d'un réseau sans fil</a:t>
                      </a:r>
                    </a:p>
                  </a:txBody>
                  <a:tcPr marL="68580" marR="68580" marT="34290" marB="34290" anchor="ctr"/>
                </a:tc>
                <a:tc>
                  <a:txBody>
                    <a:bodyPr/>
                    <a:lstStyle/>
                    <a:p>
                      <a:pPr rtl="0"/>
                      <a:r>
                        <a:rPr sz="1100" lang="fr-FR">
                          <a:solidFill>
                            <a:srgbClr val="000000"/>
                          </a:solidFill>
                        </a:rPr>
                        <a:t>Recommandé</a:t>
                      </a:r>
                    </a:p>
                  </a:txBody>
                  <a:tcPr marL="68580" marR="68580" marT="34290" marB="34290" anchor="ctr"/>
                </a:tc>
                <a:extLst>
                  <a:ext uri="{0D108BD9-81ED-4DB2-BD59-A6C34878D82A}">
                    <a16:rowId xmlns:a16="http://schemas.microsoft.com/office/drawing/2014/main" val="10006"/>
                  </a:ext>
                </a:extLst>
              </a:tr>
              <a:tr h="350784">
                <a:tc>
                  <a:txBody>
                    <a:bodyPr/>
                    <a:lstStyle/>
                    <a:p>
                      <a:pPr algn="ctr" rtl="0"/>
                      <a:r>
                        <a:rPr sz="1100" lang="fr-FR">
                          <a:solidFill>
                            <a:srgbClr val="000000"/>
                          </a:solidFill>
                        </a:rPr>
                        <a:t>13.1.11</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solidFill>
                            <a:srgbClr val="000000"/>
                          </a:solidFill>
                        </a:rPr>
                        <a:t>Travaux pratiques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solidFill>
                            <a:srgbClr val="000000"/>
                          </a:solidFill>
                        </a:rPr>
                        <a:t>Configuration d'un réseau sans fil</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solidFill>
                            <a:srgbClr val="000000"/>
                          </a:solidFill>
                          <a:effectLst/>
                          <a:uLnTx/>
                          <a:uFillTx/>
                        </a:rPr>
                        <a:t>Recommandé</a:t>
                      </a:r>
                    </a:p>
                  </a:txBody>
                  <a:tcPr marL="68580" marR="68580" marT="34290" marB="34290" anchor="ctr"/>
                </a:tc>
                <a:extLst>
                  <a:ext uri="{0D108BD9-81ED-4DB2-BD59-A6C34878D82A}">
                    <a16:rowId xmlns:a16="http://schemas.microsoft.com/office/drawing/2014/main" val="10008"/>
                  </a:ext>
                </a:extLst>
              </a:tr>
              <a:tr h="350784">
                <a:tc>
                  <a:txBody>
                    <a:bodyPr/>
                    <a:lstStyle/>
                    <a:p>
                      <a:pPr algn="ctr" rtl="0"/>
                      <a:r>
                        <a:rPr sz="1100" lang="fr-FR">
                          <a:solidFill>
                            <a:srgbClr val="000000"/>
                          </a:solidFill>
                        </a:rPr>
                        <a:t>13.2.1</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solidFill>
                            <a:srgbClr val="000000"/>
                          </a:solidFill>
                        </a:rPr>
                        <a:t>Vidéo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solidFill>
                            <a:srgbClr val="000000"/>
                          </a:solidFill>
                        </a:rPr>
                        <a:t>Configuration de WLAN de base sur le WLC</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solidFill>
                            <a:srgbClr val="000000"/>
                          </a:solidFill>
                          <a:effectLst/>
                          <a:uLnTx/>
                          <a:uFillTx/>
                        </a:rPr>
                        <a:t>Recommandation</a:t>
                      </a:r>
                    </a:p>
                  </a:txBody>
                  <a:tcPr marL="68580" marR="68580" marT="34290" marB="34290" anchor="ctr"/>
                </a:tc>
                <a:extLst>
                  <a:ext uri="{0D108BD9-81ED-4DB2-BD59-A6C34878D82A}">
                    <a16:rowId xmlns:a16="http://schemas.microsoft.com/office/drawing/2014/main" val="2582900979"/>
                  </a:ext>
                </a:extLst>
              </a:tr>
              <a:tr h="350784">
                <a:tc>
                  <a:txBody>
                    <a:bodyPr/>
                    <a:lstStyle/>
                    <a:p>
                      <a:pPr algn="ctr" rtl="0"/>
                      <a:r>
                        <a:rPr sz="1100" lang="fr-FR">
                          <a:solidFill>
                            <a:srgbClr val="000000"/>
                          </a:solidFill>
                        </a:rPr>
                        <a:t>13.2.7</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solidFill>
                            <a:srgbClr val="000000"/>
                          </a:solidFill>
                        </a:rPr>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solidFill>
                            <a:srgbClr val="000000"/>
                          </a:solidFill>
                        </a:rPr>
                        <a:t>Configuration de WLAN de base sur le WLC</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solidFill>
                            <a:srgbClr val="000000"/>
                          </a:solidFill>
                          <a:effectLst/>
                          <a:uLnTx/>
                          <a:uFillTx/>
                        </a:rPr>
                        <a:t>Recommandation</a:t>
                      </a:r>
                    </a:p>
                  </a:txBody>
                  <a:tcPr marL="68580" marR="68580" marT="34290" marB="34290" anchor="ctr"/>
                </a:tc>
                <a:extLst>
                  <a:ext uri="{0D108BD9-81ED-4DB2-BD59-A6C34878D82A}">
                    <a16:rowId xmlns:a16="http://schemas.microsoft.com/office/drawing/2014/main" val="3522544737"/>
                  </a:ext>
                </a:extLst>
              </a:tr>
              <a:tr h="350784">
                <a:tc>
                  <a:txBody>
                    <a:bodyPr/>
                    <a:lstStyle/>
                    <a:p>
                      <a:pPr algn="ctr" rtl="0"/>
                      <a:r>
                        <a:rPr sz="1100" lang="fr-FR">
                          <a:solidFill>
                            <a:srgbClr val="000000"/>
                          </a:solidFill>
                        </a:rPr>
                        <a:t>13.3.1</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solidFill>
                            <a:srgbClr val="000000"/>
                          </a:solidFill>
                        </a:rPr>
                        <a:t>Vidéo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solidFill>
                            <a:srgbClr val="000000"/>
                          </a:solidFill>
                        </a:rPr>
                        <a:t>Définition d'un serveur SNMP et RADIUS sur le WLC</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solidFill>
                            <a:srgbClr val="000000"/>
                          </a:solidFill>
                          <a:effectLst/>
                          <a:uLnTx/>
                          <a:uFillTx/>
                        </a:rPr>
                        <a:t>Recommandation</a:t>
                      </a:r>
                    </a:p>
                  </a:txBody>
                  <a:tcPr marL="68580" marR="68580" marT="34290" marB="34290" anchor="ctr"/>
                </a:tc>
                <a:extLst>
                  <a:ext uri="{0D108BD9-81ED-4DB2-BD59-A6C34878D82A}">
                    <a16:rowId xmlns:a16="http://schemas.microsoft.com/office/drawing/2014/main" val="3001172460"/>
                  </a:ext>
                </a:extLst>
              </a:tr>
              <a:tr h="350784">
                <a:tc>
                  <a:txBody>
                    <a:bodyPr/>
                    <a:lstStyle/>
                    <a:p>
                      <a:pPr algn="ctr" rtl="0"/>
                      <a:r>
                        <a:rPr sz="1100" lang="fr-FR">
                          <a:solidFill>
                            <a:srgbClr val="000000"/>
                          </a:solidFill>
                        </a:rPr>
                        <a:t>13.3.5</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solidFill>
                            <a:srgbClr val="000000"/>
                          </a:solidFill>
                        </a:rPr>
                        <a:t>Vidéo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solidFill>
                            <a:srgbClr val="000000"/>
                          </a:solidFill>
                        </a:rPr>
                        <a:t>Configurer VLAN pour un nouveau WLAN</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solidFill>
                            <a:srgbClr val="000000"/>
                          </a:solidFill>
                          <a:effectLst/>
                          <a:uLnTx/>
                          <a:uFillTx/>
                        </a:rPr>
                        <a:t>Recommandation</a:t>
                      </a:r>
                    </a:p>
                  </a:txBody>
                  <a:tcPr marL="68580" marR="68580" marT="34290" marB="34290" anchor="ctr"/>
                </a:tc>
                <a:extLst>
                  <a:ext uri="{0D108BD9-81ED-4DB2-BD59-A6C34878D82A}">
                    <a16:rowId xmlns:a16="http://schemas.microsoft.com/office/drawing/2014/main" val="322206681"/>
                  </a:ext>
                </a:extLst>
              </a:tr>
              <a:tr h="350784">
                <a:tc>
                  <a:txBody>
                    <a:bodyPr/>
                    <a:lstStyle/>
                    <a:p>
                      <a:pPr algn="ctr" rtl="0"/>
                      <a:r>
                        <a:rPr sz="1100" lang="fr-FR">
                          <a:solidFill>
                            <a:srgbClr val="000000"/>
                          </a:solidFill>
                        </a:rPr>
                        <a:t>13.3.8</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solidFill>
                            <a:srgbClr val="000000"/>
                          </a:solidFill>
                        </a:rPr>
                        <a:t>Vidéo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solidFill>
                            <a:srgbClr val="000000"/>
                          </a:solidFill>
                        </a:rPr>
                        <a:t>Configurez une scopie DHCP.</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solidFill>
                            <a:srgbClr val="000000"/>
                          </a:solidFill>
                          <a:effectLst/>
                          <a:uLnTx/>
                          <a:uFillTx/>
                        </a:rPr>
                        <a:t>Recommandation</a:t>
                      </a:r>
                    </a:p>
                  </a:txBody>
                  <a:tcPr marL="68580" marR="68580" marT="34290" marB="34290" anchor="ctr"/>
                </a:tc>
                <a:extLst>
                  <a:ext uri="{0D108BD9-81ED-4DB2-BD59-A6C34878D82A}">
                    <a16:rowId xmlns:a16="http://schemas.microsoft.com/office/drawing/2014/main" val="3406068602"/>
                  </a:ext>
                </a:extLst>
              </a:tr>
              <a:tr h="350784">
                <a:tc>
                  <a:txBody>
                    <a:bodyPr/>
                    <a:lstStyle/>
                    <a:p>
                      <a:pPr algn="ctr" rtl="0"/>
                      <a:r>
                        <a:rPr sz="1100" lang="fr-FR">
                          <a:solidFill>
                            <a:srgbClr val="000000"/>
                          </a:solidFill>
                        </a:rPr>
                        <a:t>13.3.10</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solidFill>
                            <a:srgbClr val="000000"/>
                          </a:solidFill>
                        </a:rPr>
                        <a:t>Vidéo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solidFill>
                            <a:srgbClr val="000000"/>
                          </a:solidFill>
                        </a:rPr>
                        <a:t>Configurer un WPA2 d'entreprise WLAN</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b="false" i="false" u="none" strike="noStrike" kern="1200" cap="none" spc="0" normalizeH="false" baseline="0" lang="fr-FR">
                          <a:ln>
                            <a:noFill/>
                          </a:ln>
                          <a:solidFill>
                            <a:srgbClr val="000000"/>
                          </a:solidFill>
                          <a:effectLst/>
                          <a:uLnTx/>
                          <a:uFillTx/>
                          <a:latin typeface="Arial"/>
                          <a:ea typeface="+mn-ea"/>
                          <a:cs typeface="+mn-cs"/>
                        </a:rPr>
                        <a:t>Recommandation</a:t>
                      </a:r>
                    </a:p>
                  </a:txBody>
                  <a:tcPr marL="68580" marR="68580" marT="34290" marB="34290" anchor="ctr"/>
                </a:tc>
                <a:extLst>
                  <a:ext uri="{0D108BD9-81ED-4DB2-BD59-A6C34878D82A}">
                    <a16:rowId xmlns:a16="http://schemas.microsoft.com/office/drawing/2014/main" val="3061023678"/>
                  </a:ext>
                </a:extLst>
              </a:tr>
            </a:tbl>
          </a:graphicData>
        </a:graphic>
      </p:graphicFrame>
    </p:spTree>
    <p:custDataLst>
      <p:tags r:id="rId1"/>
    </p:custDataLst>
    <p:extLst>
      <p:ext uri="{BB962C8B-B14F-4D97-AF65-F5344CB8AC3E}">
        <p14:creationId xmlns:p14="http://schemas.microsoft.com/office/powerpoint/2010/main" val="2145273728"/>
      </p:ext>
    </p:extLst>
  </p:cSld>
  <p:clrMapOvr>
    <a:masterClrMapping/>
  </p:clrMapOvr>
  <p:transition spd="slow">
    <p:wipe/>
  </p:transition>
</p:sld>
</file>

<file path=ppt/slides/slide60.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55657"/>
            <a:ext cx="8345488" cy="731837"/>
          </a:xfrm>
        </p:spPr>
        <p:txBody>
          <a:bodyPr/>
          <a:lstStyle/>
          <a:p>
            <a:pPr rtl="0"/>
            <a:r>
              <a:rPr sz="1600" lang="fr-FR"/>
              <a:t>Configurez un WLAN WPA2 Enterprise sur le WLC</a:t>
            </a:r>
            <a:br>
              <a:rPr lang="en-US" dirty="0"/>
            </a:br>
            <a:r>
              <a:rPr sz="2400" lang="fr-FR"/>
              <a:t>Packet Tracer - Configurez un WLAN WPA2 Enterprise sur le WLC</a:t>
            </a:r>
          </a:p>
        </p:txBody>
      </p:sp>
      <p:sp>
        <p:nvSpPr>
          <p:cNvPr id="4" name="Content Placeholder 3">
            <a:extLst>
              <a:ext uri="{FF2B5EF4-FFF2-40B4-BE49-F238E27FC236}">
                <a16:creationId xmlns:a16="http://schemas.microsoft.com/office/drawing/2014/main" id="{70BEA8AE-CDE1-48E3-876B-105EFD8ED2E4}"/>
              </a:ext>
            </a:extLst>
          </p:cNvPr>
          <p:cNvSpPr>
            <a:spLocks noGrp="1"/>
          </p:cNvSpPr>
          <p:nvPr>
            <p:ph idx="1"/>
          </p:nvPr>
        </p:nvSpPr>
        <p:spPr>
          <a:xfrm>
            <a:off x="474662" y="970059"/>
            <a:ext cx="8280057" cy="3451675"/>
          </a:xfrm>
        </p:spPr>
        <p:txBody>
          <a:bodyPr/>
          <a:lstStyle/>
          <a:p>
            <a:pPr marL="0" indent="0" algn="l" rtl="0"/>
            <a:r>
              <a:rPr sz="1600" lang="fr-FR">
                <a:solidFill>
                  <a:srgbClr val="000000"/>
                </a:solidFill>
              </a:rPr>
              <a:t>Dans cette activité, vous allez configurer un nouveau WLAN sur un contrôleur LAN sans fil (WLC), y compris l'interface VLAN qu'il utilisera. Vous allez configurer le WLAN pour utiliser un serveur RADIUS et WPA2-Enterprise pour authentifier les utilisateurs. Vous allez aussi configurer le WLC pour utiliser un serveur SNMP.</a:t>
            </a:r>
          </a:p>
          <a:p>
            <a:pPr marL="285750" indent="-285750" algn="l" rtl="0">
              <a:buFont typeface="Arial" panose="020B0604020202020204" pitchFamily="34" charset="0"/>
              <a:buChar char="•"/>
            </a:pPr>
            <a:r>
              <a:rPr sz="1400" lang="fr-FR">
                <a:solidFill>
                  <a:srgbClr val="000000"/>
                </a:solidFill>
              </a:rPr>
              <a:t>Configurer une nouvelle interfaces VLAN sur un WLC.</a:t>
            </a:r>
          </a:p>
          <a:p>
            <a:pPr marL="285750" indent="-285750" algn="l" rtl="0">
              <a:buFont typeface="Arial" panose="020B0604020202020204" pitchFamily="34" charset="0"/>
              <a:buChar char="•"/>
            </a:pPr>
            <a:r>
              <a:rPr sz="1400" lang="fr-FR">
                <a:solidFill>
                  <a:srgbClr val="000000"/>
                </a:solidFill>
              </a:rPr>
              <a:t>Configurer un nouvel WLAN sur un WLC.</a:t>
            </a:r>
          </a:p>
          <a:p>
            <a:pPr marL="285750" indent="-285750" algn="l" rtl="0">
              <a:buFont typeface="Arial" panose="020B0604020202020204" pitchFamily="34" charset="0"/>
              <a:buChar char="•"/>
            </a:pPr>
            <a:r>
              <a:rPr sz="1400" lang="fr-FR">
                <a:solidFill>
                  <a:srgbClr val="000000"/>
                </a:solidFill>
              </a:rPr>
              <a:t>Configurer une nouvelle étendue sur le WLC interne de serveur DHCP.</a:t>
            </a:r>
          </a:p>
          <a:p>
            <a:pPr marL="285750" indent="-285750" algn="l" rtl="0">
              <a:buFont typeface="Arial" panose="020B0604020202020204" pitchFamily="34" charset="0"/>
              <a:buChar char="•"/>
            </a:pPr>
            <a:r>
              <a:rPr sz="1400" lang="fr-FR">
                <a:solidFill>
                  <a:srgbClr val="000000"/>
                </a:solidFill>
              </a:rPr>
              <a:t>Configurer le WLC avec les paramètres SNMP.</a:t>
            </a:r>
          </a:p>
          <a:p>
            <a:pPr marL="285750" indent="-285750" algn="l" rtl="0">
              <a:buFont typeface="Arial" panose="020B0604020202020204" pitchFamily="34" charset="0"/>
              <a:buChar char="•"/>
            </a:pPr>
            <a:r>
              <a:rPr sz="1400" lang="fr-FR">
                <a:solidFill>
                  <a:srgbClr val="000000"/>
                </a:solidFill>
              </a:rPr>
              <a:t>Configurez le WLC pour utiliser un serveur RADIUS pour authentifier les utilisateurs WLAN.</a:t>
            </a:r>
          </a:p>
          <a:p>
            <a:pPr marL="285750" indent="-285750" algn="l" rtl="0">
              <a:buFont typeface="Arial" panose="020B0604020202020204" pitchFamily="34" charset="0"/>
              <a:buChar char="•"/>
            </a:pPr>
            <a:r>
              <a:rPr sz="1400" lang="fr-FR">
                <a:solidFill>
                  <a:srgbClr val="000000"/>
                </a:solidFill>
              </a:rPr>
              <a:t>Sécuriser un WLAN avec WPA2-Enterprise.</a:t>
            </a:r>
          </a:p>
          <a:p>
            <a:pPr marL="285750" indent="-285750" algn="l" rtl="0">
              <a:buFont typeface="Arial" panose="020B0604020202020204" pitchFamily="34" charset="0"/>
              <a:buChar char="•"/>
            </a:pPr>
            <a:r>
              <a:rPr sz="1400" lang="fr-FR">
                <a:solidFill>
                  <a:srgbClr val="000000"/>
                </a:solidFill>
              </a:rPr>
              <a:t>Connecter les hôtes au nouvel WLC.</a:t>
            </a:r>
          </a:p>
          <a:p>
            <a:pPr marL="285750" indent="-285750" algn="l">
              <a:buFont typeface="Arial" panose="020B0604020202020204" pitchFamily="34" charset="0"/>
              <a:buChar char="•"/>
            </a:pPr>
            <a:endParaRPr lang="en-US" sz="1600" dirty="0">
              <a:solidFill>
                <a:srgbClr val="000000"/>
              </a:solidFill>
            </a:endParaRPr>
          </a:p>
          <a:p>
            <a:pPr marL="0" indent="0" algn="l"/>
            <a:endParaRPr lang="en-US" sz="1600" dirty="0">
              <a:solidFill>
                <a:srgbClr val="000000"/>
              </a:solidFill>
            </a:endParaRPr>
          </a:p>
          <a:p>
            <a:pPr marL="0" indent="0" algn="l"/>
            <a:endParaRPr lang="en-US" sz="1600" dirty="0">
              <a:solidFill>
                <a:srgbClr val="000000"/>
              </a:solidFill>
            </a:endParaRPr>
          </a:p>
        </p:txBody>
      </p:sp>
    </p:spTree>
    <p:extLst>
      <p:ext uri="{BB962C8B-B14F-4D97-AF65-F5344CB8AC3E}">
        <p14:creationId xmlns:p14="http://schemas.microsoft.com/office/powerpoint/2010/main" val="2755878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13.4 – Dépannage des problèmes de réseaux WLAN</a:t>
            </a:r>
          </a:p>
        </p:txBody>
      </p:sp>
    </p:spTree>
    <p:custDataLst>
      <p:tags r:id="rId1"/>
    </p:custDataLst>
    <p:extLst>
      <p:ext uri="{BB962C8B-B14F-4D97-AF65-F5344CB8AC3E}">
        <p14:creationId xmlns:p14="http://schemas.microsoft.com/office/powerpoint/2010/main" val="2518598079"/>
      </p:ext>
    </p:extLst>
  </p:cSld>
  <p:clrMapOvr>
    <a:masterClrMapping/>
  </p:clrMapOvr>
  <p:transition spd="slow">
    <p:wipe/>
  </p:transition>
</p:sld>
</file>

<file path=ppt/slides/slide62.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Résoudre les problèmes de WLAN</a:t>
            </a:r>
            <a:br>
              <a:rPr lang="en-US" dirty="0"/>
            </a:br>
            <a:r>
              <a:rPr sz="2400" lang="fr-FR"/>
              <a:t>Approches de Dépannage</a:t>
            </a:r>
          </a:p>
        </p:txBody>
      </p:sp>
      <p:sp>
        <p:nvSpPr>
          <p:cNvPr id="6" name="Content Placeholder 5">
            <a:extLst>
              <a:ext uri="{FF2B5EF4-FFF2-40B4-BE49-F238E27FC236}">
                <a16:creationId xmlns:a16="http://schemas.microsoft.com/office/drawing/2014/main" id="{AF0D3419-545B-B24A-9B1C-EA3F67EB84C2}"/>
              </a:ext>
            </a:extLst>
          </p:cNvPr>
          <p:cNvSpPr>
            <a:spLocks noGrp="1"/>
          </p:cNvSpPr>
          <p:nvPr>
            <p:ph idx="1"/>
          </p:nvPr>
        </p:nvSpPr>
        <p:spPr>
          <a:xfrm>
            <a:off x="474662" y="731837"/>
            <a:ext cx="8280057" cy="3689897"/>
          </a:xfrm>
        </p:spPr>
        <p:txBody>
          <a:bodyPr/>
          <a:lstStyle/>
          <a:p>
            <a:pPr marL="0" indent="0" algn="l" rtl="0"/>
            <a:r>
              <a:rPr sz="1600" lang="fr-FR">
                <a:solidFill>
                  <a:srgbClr val="000000"/>
                </a:solidFill>
              </a:rPr>
              <a:t>Les problèmes de réseau peuvent être simples ou complexes, et peuvent provenir d'une combinaison de problèmes de matériel, de logiciel et de connectivité. </a:t>
            </a:r>
          </a:p>
          <a:p>
            <a:pPr marL="285750" indent="-285750" algn="l" rtl="0">
              <a:buFont typeface="Arial" panose="020B0604020202020204" pitchFamily="34" charset="0"/>
              <a:buChar char="•"/>
            </a:pPr>
            <a:r>
              <a:rPr sz="1400" lang="fr-FR">
                <a:solidFill>
                  <a:srgbClr val="000000"/>
                </a:solidFill>
              </a:rPr>
              <a:t>Les techniciens doivent être capables d'analyser le problème et d'en déterminer la cause afin de résoudre le problème du réseau. </a:t>
            </a:r>
          </a:p>
          <a:p>
            <a:pPr marL="285750" indent="-285750" algn="l" rtl="0">
              <a:buFont typeface="Arial" panose="020B0604020202020204" pitchFamily="34" charset="0"/>
              <a:buChar char="•"/>
            </a:pPr>
            <a:r>
              <a:rPr sz="1400" lang="fr-FR">
                <a:solidFill>
                  <a:srgbClr val="000000"/>
                </a:solidFill>
              </a:rPr>
              <a:t>Cela s'appelle le dépannage.</a:t>
            </a:r>
          </a:p>
          <a:p>
            <a:pPr marL="0" indent="0" algn="l"/>
            <a:endParaRPr lang="en-US" sz="1600" dirty="0">
              <a:solidFill>
                <a:srgbClr val="000000"/>
              </a:solidFill>
            </a:endParaRPr>
          </a:p>
          <a:p>
            <a:pPr marL="0" indent="0" algn="l" rtl="0"/>
            <a:r>
              <a:rPr sz="1600" lang="fr-FR">
                <a:solidFill>
                  <a:srgbClr val="000000"/>
                </a:solidFill>
              </a:rPr>
              <a:t>Le dépannage de quelque problème de réseau doit suivre une méthode systématique. </a:t>
            </a:r>
          </a:p>
          <a:p>
            <a:pPr marL="0" indent="0" algn="l"/>
            <a:endParaRPr lang="en-US" sz="1600" dirty="0">
              <a:solidFill>
                <a:srgbClr val="000000"/>
              </a:solidFill>
            </a:endParaRPr>
          </a:p>
          <a:p>
            <a:pPr marL="0" indent="0" algn="l" rtl="0"/>
            <a:r>
              <a:rPr sz="1600" lang="fr-FR">
                <a:solidFill>
                  <a:srgbClr val="000000"/>
                </a:solidFill>
              </a:rPr>
              <a:t>Une méthodologie de dépannage courante et efficace est basée sur la méthode scientifique et peut être divisée en six étapes principales indiquées dans le tableau.</a:t>
            </a:r>
          </a:p>
          <a:p>
            <a:pPr marL="285750" indent="-28575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10693859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Dépannage des problèmes de réseaux WLAN</a:t>
            </a:r>
            <a:br>
              <a:rPr lang="en-US" dirty="0"/>
            </a:br>
            <a:r>
              <a:rPr sz="2400" lang="fr-FR"/>
              <a:t>Approches de Dépannage (suite)</a:t>
            </a:r>
          </a:p>
        </p:txBody>
      </p:sp>
      <p:graphicFrame>
        <p:nvGraphicFramePr>
          <p:cNvPr id="2" name="Table 3">
            <a:extLst>
              <a:ext uri="{FF2B5EF4-FFF2-40B4-BE49-F238E27FC236}">
                <a16:creationId xmlns:a16="http://schemas.microsoft.com/office/drawing/2014/main" id="{C250B5B8-7192-4B28-A96C-ECC48481D5DA}"/>
              </a:ext>
            </a:extLst>
          </p:cNvPr>
          <p:cNvGraphicFramePr>
            <a:graphicFrameLocks noGrp="1"/>
          </p:cNvGraphicFramePr>
          <p:nvPr>
            <p:extLst>
              <p:ext uri="{D42A27DB-BD31-4B8C-83A1-F6EECF244321}">
                <p14:modId xmlns:p14="http://schemas.microsoft.com/office/powerpoint/2010/main" val="1192897557"/>
              </p:ext>
            </p:extLst>
          </p:nvPr>
        </p:nvGraphicFramePr>
        <p:xfrm>
          <a:off x="474662" y="731837"/>
          <a:ext cx="8194676" cy="3888359"/>
        </p:xfrm>
        <a:graphic>
          <a:graphicData uri="http://schemas.openxmlformats.org/drawingml/2006/table">
            <a:tbl>
              <a:tblPr firstRow="1" bandRow="1">
                <a:tableStyleId>{5C22544A-7EE6-4342-B048-85BDC9FD1C3A}</a:tableStyleId>
              </a:tblPr>
              <a:tblGrid>
                <a:gridCol w="415884">
                  <a:extLst>
                    <a:ext uri="{9D8B030D-6E8A-4147-A177-3AD203B41FA5}">
                      <a16:colId xmlns:a16="http://schemas.microsoft.com/office/drawing/2014/main" val="1172171524"/>
                    </a:ext>
                  </a:extLst>
                </a:gridCol>
                <a:gridCol w="2409245">
                  <a:extLst>
                    <a:ext uri="{9D8B030D-6E8A-4147-A177-3AD203B41FA5}">
                      <a16:colId xmlns:a16="http://schemas.microsoft.com/office/drawing/2014/main" val="3464308579"/>
                    </a:ext>
                  </a:extLst>
                </a:gridCol>
                <a:gridCol w="5369547">
                  <a:extLst>
                    <a:ext uri="{9D8B030D-6E8A-4147-A177-3AD203B41FA5}">
                      <a16:colId xmlns:a16="http://schemas.microsoft.com/office/drawing/2014/main" val="182078566"/>
                    </a:ext>
                  </a:extLst>
                </a:gridCol>
              </a:tblGrid>
              <a:tr h="377956">
                <a:tc>
                  <a:txBody>
                    <a:bodyPr/>
                    <a:lstStyle/>
                    <a:p>
                      <a:pPr algn="l" fontAlgn="ctr" rtl="0"/>
                      <a:r>
                        <a:rPr sz="1100" b="true" lang="fr-FR">
                          <a:effectLst/>
                        </a:rPr>
                        <a:t>Étape</a:t>
                      </a:r>
                    </a:p>
                  </a:txBody>
                  <a:tcPr marL="47625" marR="47625" marT="47625" marB="47625" anchor="ctr"/>
                </a:tc>
                <a:tc>
                  <a:txBody>
                    <a:bodyPr/>
                    <a:lstStyle/>
                    <a:p>
                      <a:pPr algn="l" fontAlgn="ctr" rtl="0"/>
                      <a:r>
                        <a:rPr sz="1100" b="true" lang="fr-FR">
                          <a:effectLst/>
                        </a:rPr>
                        <a:t>Titre</a:t>
                      </a:r>
                    </a:p>
                  </a:txBody>
                  <a:tcPr marL="47625" marR="47625" marT="47625" marB="47625" anchor="ctr"/>
                </a:tc>
                <a:tc>
                  <a:txBody>
                    <a:bodyPr/>
                    <a:lstStyle/>
                    <a:p>
                      <a:pPr algn="l" fontAlgn="ctr" rtl="0"/>
                      <a:r>
                        <a:rPr sz="1100" b="true" lang="fr-FR">
                          <a:effectLst/>
                        </a:rPr>
                        <a:t>Description</a:t>
                      </a:r>
                    </a:p>
                  </a:txBody>
                  <a:tcPr marL="47625" marR="47625" marT="47625" marB="47625" anchor="ctr"/>
                </a:tc>
                <a:extLst>
                  <a:ext uri="{0D108BD9-81ED-4DB2-BD59-A6C34878D82A}">
                    <a16:rowId xmlns:a16="http://schemas.microsoft.com/office/drawing/2014/main" val="4180620315"/>
                  </a:ext>
                </a:extLst>
              </a:tr>
              <a:tr h="527889">
                <a:tc>
                  <a:txBody>
                    <a:bodyPr/>
                    <a:lstStyle/>
                    <a:p>
                      <a:pPr fontAlgn="ctr" rtl="0"/>
                      <a:r>
                        <a:rPr sz="1100" b="false" lang="fr-FR">
                          <a:effectLst/>
                        </a:rPr>
                        <a:t>1</a:t>
                      </a:r>
                    </a:p>
                  </a:txBody>
                  <a:tcPr marL="47625" marR="47625" marT="47625" marB="47625" anchor="ctr"/>
                </a:tc>
                <a:tc>
                  <a:txBody>
                    <a:bodyPr/>
                    <a:lstStyle/>
                    <a:p>
                      <a:pPr fontAlgn="ctr" rtl="0"/>
                      <a:r>
                        <a:rPr sz="1100" b="false" lang="fr-FR">
                          <a:effectLst/>
                        </a:rPr>
                        <a:t>Identification du problème</a:t>
                      </a:r>
                    </a:p>
                  </a:txBody>
                  <a:tcPr marL="47625" marR="47625" marT="47625" marB="47625" anchor="ctr"/>
                </a:tc>
                <a:tc>
                  <a:txBody>
                    <a:bodyPr/>
                    <a:lstStyle/>
                    <a:p>
                      <a:pPr fontAlgn="ctr" rtl="0"/>
                      <a:r>
                        <a:rPr sz="1100" b="false" lang="fr-FR">
                          <a:effectLst/>
                        </a:rPr>
                        <a:t>La première étape de la procédure de dépannage consiste à identifier le problème. Si des outils peuvent être utilisés à cette étape, une conversation avec l'utilisateur est souvent très utile.</a:t>
                      </a:r>
                    </a:p>
                  </a:txBody>
                  <a:tcPr marL="47625" marR="47625" marT="47625" marB="47625" anchor="ctr"/>
                </a:tc>
                <a:extLst>
                  <a:ext uri="{0D108BD9-81ED-4DB2-BD59-A6C34878D82A}">
                    <a16:rowId xmlns:a16="http://schemas.microsoft.com/office/drawing/2014/main" val="2333838573"/>
                  </a:ext>
                </a:extLst>
              </a:tr>
              <a:tr h="527889">
                <a:tc>
                  <a:txBody>
                    <a:bodyPr/>
                    <a:lstStyle/>
                    <a:p>
                      <a:pPr fontAlgn="ctr" rtl="0"/>
                      <a:r>
                        <a:rPr sz="1100" b="false" lang="fr-FR">
                          <a:effectLst/>
                        </a:rPr>
                        <a:t>2</a:t>
                      </a:r>
                    </a:p>
                  </a:txBody>
                  <a:tcPr marL="47625" marR="47625" marT="47625" marB="47625" anchor="ctr"/>
                </a:tc>
                <a:tc>
                  <a:txBody>
                    <a:bodyPr/>
                    <a:lstStyle/>
                    <a:p>
                      <a:pPr fontAlgn="ctr" rtl="0"/>
                      <a:r>
                        <a:rPr sz="1100" b="false" lang="fr-FR">
                          <a:effectLst/>
                        </a:rPr>
                        <a:t>Élaboration d'une théorie des causes probables</a:t>
                      </a:r>
                    </a:p>
                  </a:txBody>
                  <a:tcPr marL="47625" marR="47625" marT="47625" marB="47625" anchor="ctr"/>
                </a:tc>
                <a:tc>
                  <a:txBody>
                    <a:bodyPr/>
                    <a:lstStyle/>
                    <a:p>
                      <a:pPr fontAlgn="ctr" rtl="0"/>
                      <a:r>
                        <a:rPr sz="1100" b="false" lang="fr-FR">
                          <a:effectLst/>
                        </a:rPr>
                        <a:t>Après avoir discuté avec l'utilisateur et identifié le problème, vous pouvez établir une théorie des causes probables. Cette étape fait généralement naître plusieurs causes probables.</a:t>
                      </a:r>
                    </a:p>
                  </a:txBody>
                  <a:tcPr marL="47625" marR="47625" marT="47625" marB="47625" anchor="ctr"/>
                </a:tc>
                <a:extLst>
                  <a:ext uri="{0D108BD9-81ED-4DB2-BD59-A6C34878D82A}">
                    <a16:rowId xmlns:a16="http://schemas.microsoft.com/office/drawing/2014/main" val="1370803285"/>
                  </a:ext>
                </a:extLst>
              </a:tr>
              <a:tr h="827755">
                <a:tc>
                  <a:txBody>
                    <a:bodyPr/>
                    <a:lstStyle/>
                    <a:p>
                      <a:pPr fontAlgn="ctr" rtl="0"/>
                      <a:r>
                        <a:rPr sz="1100" b="false" lang="fr-FR">
                          <a:effectLst/>
                        </a:rPr>
                        <a:t>3</a:t>
                      </a:r>
                    </a:p>
                  </a:txBody>
                  <a:tcPr marL="47625" marR="47625" marT="47625" marB="47625" anchor="ctr"/>
                </a:tc>
                <a:tc>
                  <a:txBody>
                    <a:bodyPr/>
                    <a:lstStyle/>
                    <a:p>
                      <a:pPr fontAlgn="ctr" rtl="0"/>
                      <a:r>
                        <a:rPr sz="1100" b="false" lang="fr-FR">
                          <a:effectLst/>
                        </a:rPr>
                        <a:t>Test de la théorie en vue de déterminer la cause</a:t>
                      </a:r>
                    </a:p>
                  </a:txBody>
                  <a:tcPr marL="47625" marR="47625" marT="47625" marB="47625" anchor="ctr"/>
                </a:tc>
                <a:tc>
                  <a:txBody>
                    <a:bodyPr/>
                    <a:lstStyle/>
                    <a:p>
                      <a:pPr fontAlgn="ctr" rtl="0"/>
                      <a:r>
                        <a:rPr sz="1100" b="false" lang="fr-FR">
                          <a:effectLst/>
                        </a:rPr>
                        <a:t>En fonction des causes probables, testez vos théories afin de dégager la véritable cause du problème. Un technicien peut alors appliquer une rapide procédure et voir si cela permet de résoudre le problème. Sinon, vous devrez peut-être effectuer des recherches complémentaires en vue de déterminer la cause exacte.</a:t>
                      </a:r>
                    </a:p>
                  </a:txBody>
                  <a:tcPr marL="47625" marR="47625" marT="47625" marB="47625" anchor="ctr"/>
                </a:tc>
                <a:extLst>
                  <a:ext uri="{0D108BD9-81ED-4DB2-BD59-A6C34878D82A}">
                    <a16:rowId xmlns:a16="http://schemas.microsoft.com/office/drawing/2014/main" val="1313660528"/>
                  </a:ext>
                </a:extLst>
              </a:tr>
              <a:tr h="527889">
                <a:tc>
                  <a:txBody>
                    <a:bodyPr/>
                    <a:lstStyle/>
                    <a:p>
                      <a:pPr fontAlgn="ctr" rtl="0"/>
                      <a:r>
                        <a:rPr sz="1100" b="false" lang="fr-FR">
                          <a:effectLst/>
                        </a:rPr>
                        <a:t>4</a:t>
                      </a:r>
                    </a:p>
                  </a:txBody>
                  <a:tcPr marL="47625" marR="47625" marT="47625" marB="47625" anchor="ctr"/>
                </a:tc>
                <a:tc>
                  <a:txBody>
                    <a:bodyPr/>
                    <a:lstStyle/>
                    <a:p>
                      <a:pPr fontAlgn="ctr" rtl="0"/>
                      <a:r>
                        <a:rPr sz="1100" b="false" lang="fr-FR">
                          <a:effectLst/>
                        </a:rPr>
                        <a:t>Élaboration d'un plan d'action visant à résoudre le problème et à implémenter la solution</a:t>
                      </a:r>
                    </a:p>
                  </a:txBody>
                  <a:tcPr marL="47625" marR="47625" marT="47625" marB="47625" anchor="ctr"/>
                </a:tc>
                <a:tc>
                  <a:txBody>
                    <a:bodyPr/>
                    <a:lstStyle/>
                    <a:p>
                      <a:pPr fontAlgn="ctr" rtl="0"/>
                      <a:r>
                        <a:rPr sz="1100" b="false" lang="fr-FR">
                          <a:effectLst/>
                        </a:rPr>
                        <a:t>Après avoir déterminé la cause exacte du problème, établissez un plan d'action en vue de le résoudre en implémentant la solution.</a:t>
                      </a:r>
                    </a:p>
                  </a:txBody>
                  <a:tcPr marL="47625" marR="47625" marT="47625" marB="47625" anchor="ctr"/>
                </a:tc>
                <a:extLst>
                  <a:ext uri="{0D108BD9-81ED-4DB2-BD59-A6C34878D82A}">
                    <a16:rowId xmlns:a16="http://schemas.microsoft.com/office/drawing/2014/main" val="2026619238"/>
                  </a:ext>
                </a:extLst>
              </a:tr>
              <a:tr h="527889">
                <a:tc>
                  <a:txBody>
                    <a:bodyPr/>
                    <a:lstStyle/>
                    <a:p>
                      <a:pPr fontAlgn="ctr" rtl="0"/>
                      <a:r>
                        <a:rPr sz="1100" b="false" lang="fr-FR">
                          <a:effectLst/>
                        </a:rPr>
                        <a:t>5</a:t>
                      </a:r>
                    </a:p>
                  </a:txBody>
                  <a:tcPr marL="47625" marR="47625" marT="47625" marB="47625" anchor="ctr"/>
                </a:tc>
                <a:tc>
                  <a:txBody>
                    <a:bodyPr/>
                    <a:lstStyle/>
                    <a:p>
                      <a:pPr fontAlgn="ctr" rtl="0"/>
                      <a:r>
                        <a:rPr sz="1100" b="false" lang="fr-FR">
                          <a:effectLst/>
                        </a:rPr>
                        <a:t>Vérification du fonctionnement de l'ensemble du système et implémentation des mesures préventives</a:t>
                      </a:r>
                    </a:p>
                  </a:txBody>
                  <a:tcPr marL="47625" marR="47625" marT="47625" marB="47625" anchor="ctr"/>
                </a:tc>
                <a:tc>
                  <a:txBody>
                    <a:bodyPr/>
                    <a:lstStyle/>
                    <a:p>
                      <a:pPr fontAlgn="ctr" rtl="0"/>
                      <a:r>
                        <a:rPr sz="1100" b="false" lang="fr-FR">
                          <a:effectLst/>
                        </a:rPr>
                        <a:t>Après avoir résolu le problème, vous devez vérifier le fonctionnement de l'ensemble du système et s'il y a lieu, implémenter des mesures préventives.</a:t>
                      </a:r>
                    </a:p>
                  </a:txBody>
                  <a:tcPr marL="47625" marR="47625" marT="47625" marB="47625" anchor="ctr"/>
                </a:tc>
                <a:extLst>
                  <a:ext uri="{0D108BD9-81ED-4DB2-BD59-A6C34878D82A}">
                    <a16:rowId xmlns:a16="http://schemas.microsoft.com/office/drawing/2014/main" val="1889553315"/>
                  </a:ext>
                </a:extLst>
              </a:tr>
              <a:tr h="385487">
                <a:tc>
                  <a:txBody>
                    <a:bodyPr/>
                    <a:lstStyle/>
                    <a:p>
                      <a:pPr fontAlgn="ctr" rtl="0"/>
                      <a:r>
                        <a:rPr sz="1100" b="false" lang="fr-FR">
                          <a:effectLst/>
                        </a:rPr>
                        <a:t>6</a:t>
                      </a:r>
                    </a:p>
                  </a:txBody>
                  <a:tcPr marL="47625" marR="47625" marT="47625" marB="47625" anchor="ctr"/>
                </a:tc>
                <a:tc>
                  <a:txBody>
                    <a:bodyPr/>
                    <a:lstStyle/>
                    <a:p>
                      <a:pPr fontAlgn="ctr" rtl="0"/>
                      <a:r>
                        <a:rPr sz="1100" b="false" lang="fr-FR">
                          <a:effectLst/>
                        </a:rPr>
                        <a:t>Documentation des résultats des recherches et des actions entreprises</a:t>
                      </a:r>
                    </a:p>
                  </a:txBody>
                  <a:tcPr marL="47625" marR="47625" marT="47625" marB="47625" anchor="ctr"/>
                </a:tc>
                <a:tc>
                  <a:txBody>
                    <a:bodyPr/>
                    <a:lstStyle/>
                    <a:p>
                      <a:pPr fontAlgn="ctr" rtl="0"/>
                      <a:r>
                        <a:rPr sz="1100" b="false" lang="fr-FR">
                          <a:effectLst/>
                        </a:rPr>
                        <a:t>Au cours de la dernière étape du processus de dépannage, vous devez documenter les résultats de vos recherches ainsi que les actions entreprises. Cette étape est très importante pour référence ultérieure.</a:t>
                      </a:r>
                    </a:p>
                  </a:txBody>
                  <a:tcPr marL="47625" marR="47625" marT="47625" marB="47625" anchor="ctr"/>
                </a:tc>
                <a:extLst>
                  <a:ext uri="{0D108BD9-81ED-4DB2-BD59-A6C34878D82A}">
                    <a16:rowId xmlns:a16="http://schemas.microsoft.com/office/drawing/2014/main" val="281972123"/>
                  </a:ext>
                </a:extLst>
              </a:tr>
            </a:tbl>
          </a:graphicData>
        </a:graphic>
      </p:graphicFrame>
    </p:spTree>
    <p:extLst>
      <p:ext uri="{BB962C8B-B14F-4D97-AF65-F5344CB8AC3E}">
        <p14:creationId xmlns:p14="http://schemas.microsoft.com/office/powerpoint/2010/main" val="4337121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Dépannage des problèmes de réseaux WLAN</a:t>
            </a:r>
            <a:br>
              <a:rPr lang="en-US" dirty="0"/>
            </a:br>
            <a:r>
              <a:rPr sz="2400" lang="fr-FR"/>
              <a:t>Le Client Sans Sil Ne Se Connecte Pas (suite)</a:t>
            </a:r>
          </a:p>
        </p:txBody>
      </p:sp>
      <p:sp>
        <p:nvSpPr>
          <p:cNvPr id="5" name="Content Placeholder 4">
            <a:extLst>
              <a:ext uri="{FF2B5EF4-FFF2-40B4-BE49-F238E27FC236}">
                <a16:creationId xmlns:a16="http://schemas.microsoft.com/office/drawing/2014/main" id="{77420209-1313-435F-B8D4-106AF64B55C0}"/>
              </a:ext>
            </a:extLst>
          </p:cNvPr>
          <p:cNvSpPr>
            <a:spLocks noGrp="1"/>
          </p:cNvSpPr>
          <p:nvPr>
            <p:ph idx="1"/>
          </p:nvPr>
        </p:nvSpPr>
        <p:spPr>
          <a:xfrm>
            <a:off x="474662" y="731837"/>
            <a:ext cx="8280057" cy="3689897"/>
          </a:xfrm>
        </p:spPr>
        <p:txBody>
          <a:bodyPr/>
          <a:lstStyle/>
          <a:p>
            <a:pPr marL="0" indent="0" algn="l" rtl="0"/>
            <a:r>
              <a:rPr sz="1600" lang="fr-FR">
                <a:solidFill>
                  <a:srgbClr val="000000"/>
                </a:solidFill>
              </a:rPr>
              <a:t>S'il n'y a pas de connectivité, vérifiez les points suivants:</a:t>
            </a:r>
          </a:p>
          <a:p>
            <a:pPr marL="415985" lvl="1" indent="-342900" rtl="0">
              <a:spcBef>
                <a:spcPts val="0"/>
              </a:spcBef>
              <a:buFont typeface="Arial" panose="020B0604020202020204" pitchFamily="34" charset="0"/>
              <a:buChar char="•"/>
            </a:pPr>
            <a:r>
              <a:rPr lang="fr-FR">
                <a:solidFill>
                  <a:srgbClr val="000000"/>
                </a:solidFill>
              </a:rPr>
              <a:t>Confirmez la configuration réseau sur le PC à l'aide de la commande </a:t>
            </a:r>
            <a:r>
              <a:rPr b="true" lang="fr-FR">
                <a:solidFill>
                  <a:srgbClr val="000000"/>
                </a:solidFill>
              </a:rPr>
              <a:t>ipconfig</a:t>
            </a:r>
            <a:r>
              <a:rPr lang="fr-FR">
                <a:solidFill>
                  <a:srgbClr val="000000"/>
                </a:solidFill>
              </a:rPr>
              <a:t> </a:t>
            </a:r>
          </a:p>
          <a:p>
            <a:pPr marL="415985" lvl="1" indent="-342900" rtl="0">
              <a:spcBef>
                <a:spcPts val="0"/>
              </a:spcBef>
              <a:buFont typeface="Arial" panose="020B0604020202020204" pitchFamily="34" charset="0"/>
              <a:buChar char="•"/>
            </a:pPr>
            <a:r>
              <a:rPr lang="fr-FR">
                <a:solidFill>
                  <a:srgbClr val="000000"/>
                </a:solidFill>
              </a:rPr>
              <a:t>Confirmez que l'appareil peut se connecter au réseau câblé. Envoyez une requête ping à une adresse IP connue.</a:t>
            </a:r>
          </a:p>
          <a:p>
            <a:pPr marL="415985" lvl="1" indent="-342900" rtl="0">
              <a:spcBef>
                <a:spcPts val="0"/>
              </a:spcBef>
              <a:buFont typeface="Arial" panose="020B0604020202020204" pitchFamily="34" charset="0"/>
              <a:buChar char="•"/>
            </a:pPr>
            <a:r>
              <a:rPr lang="fr-FR">
                <a:solidFill>
                  <a:srgbClr val="000000"/>
                </a:solidFill>
              </a:rPr>
              <a:t>Si nécessaire, rechargez les pilotes selon les besoins du client ou essayez une autre carte réseau sans fil.</a:t>
            </a:r>
          </a:p>
          <a:p>
            <a:pPr marL="415985" lvl="1" indent="-342900" rtl="0">
              <a:spcBef>
                <a:spcPts val="0"/>
              </a:spcBef>
              <a:buFont typeface="Arial" panose="020B0604020202020204" pitchFamily="34" charset="0"/>
              <a:buChar char="•"/>
            </a:pPr>
            <a:r>
              <a:rPr lang="fr-FR">
                <a:solidFill>
                  <a:srgbClr val="000000"/>
                </a:solidFill>
              </a:rPr>
              <a:t>Si la carte réseau sans fil du client fonctionne, vérifiez le mode de sécurité et les paramètres de cryptage sur le client. </a:t>
            </a:r>
          </a:p>
          <a:p>
            <a:pPr marL="0" indent="0" algn="l"/>
            <a:endParaRPr lang="en-US" sz="1600" dirty="0">
              <a:solidFill>
                <a:srgbClr val="000000"/>
              </a:solidFill>
            </a:endParaRPr>
          </a:p>
          <a:p>
            <a:pPr marL="0" indent="0" algn="l" rtl="0"/>
            <a:r>
              <a:rPr sz="1600" lang="fr-FR">
                <a:solidFill>
                  <a:srgbClr val="000000"/>
                </a:solidFill>
              </a:rPr>
              <a:t>Si le PC est opérationnel mais que la connexion sans fil fonctionne mal, vérifiez les points suivants:</a:t>
            </a:r>
          </a:p>
          <a:p>
            <a:pPr marL="415985" lvl="1" indent="-342900" rtl="0">
              <a:buFont typeface="Arial" panose="020B0604020202020204" pitchFamily="34" charset="0"/>
              <a:buChar char="•"/>
            </a:pPr>
            <a:r>
              <a:rPr lang="fr-FR">
                <a:solidFill>
                  <a:srgbClr val="000000"/>
                </a:solidFill>
              </a:rPr>
              <a:t>Le PC est-il en hors de BSA?</a:t>
            </a:r>
          </a:p>
          <a:p>
            <a:pPr marL="415985" lvl="1" indent="-342900" rtl="0">
              <a:buFont typeface="Arial" panose="020B0604020202020204" pitchFamily="34" charset="0"/>
              <a:buChar char="•"/>
            </a:pPr>
            <a:r>
              <a:rPr lang="fr-FR">
                <a:solidFill>
                  <a:srgbClr val="000000"/>
                </a:solidFill>
              </a:rPr>
              <a:t>Vérifiez les paramètres de canal sur le client sans fil. </a:t>
            </a:r>
          </a:p>
          <a:p>
            <a:pPr marL="415985" lvl="1" indent="-342900" rtl="0">
              <a:buFont typeface="Arial" panose="020B0604020202020204" pitchFamily="34" charset="0"/>
              <a:buChar char="•"/>
            </a:pPr>
            <a:r>
              <a:rPr lang="fr-FR">
                <a:solidFill>
                  <a:srgbClr val="000000"/>
                </a:solidFill>
              </a:rPr>
              <a:t>Vérifiez les interférences avec la bande 2,4 GHz.</a:t>
            </a:r>
          </a:p>
          <a:p>
            <a:pPr marL="342900" indent="-34290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4512854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Dépannage des problèmes de réseaux WLAN</a:t>
            </a:r>
            <a:br>
              <a:rPr lang="en-US" dirty="0"/>
            </a:br>
            <a:r>
              <a:rPr sz="2400" lang="fr-FR"/>
              <a:t>Le Client Sans Fil Ne Se Connecte Pas (suite)</a:t>
            </a:r>
          </a:p>
        </p:txBody>
      </p:sp>
      <p:sp>
        <p:nvSpPr>
          <p:cNvPr id="5" name="Content Placeholder 4">
            <a:extLst>
              <a:ext uri="{FF2B5EF4-FFF2-40B4-BE49-F238E27FC236}">
                <a16:creationId xmlns:a16="http://schemas.microsoft.com/office/drawing/2014/main" id="{77420209-1313-435F-B8D4-106AF64B55C0}"/>
              </a:ext>
            </a:extLst>
          </p:cNvPr>
          <p:cNvSpPr>
            <a:spLocks noGrp="1"/>
          </p:cNvSpPr>
          <p:nvPr>
            <p:ph idx="1"/>
          </p:nvPr>
        </p:nvSpPr>
        <p:spPr>
          <a:xfrm>
            <a:off x="474662" y="731837"/>
            <a:ext cx="8280057" cy="3689897"/>
          </a:xfrm>
        </p:spPr>
        <p:txBody>
          <a:bodyPr/>
          <a:lstStyle/>
          <a:p>
            <a:pPr marL="0" indent="0" algn="l" rtl="0"/>
            <a:r>
              <a:rPr sz="1600" lang="fr-FR">
                <a:solidFill>
                  <a:srgbClr val="000000"/>
                </a:solidFill>
              </a:rPr>
              <a:t>Ensuite, assurez-vous que tous les périphériques sont bien en place. </a:t>
            </a:r>
          </a:p>
          <a:p>
            <a:pPr marL="285750" indent="-285750" algn="l" rtl="0">
              <a:buFont typeface="Arial" panose="020B0604020202020204" pitchFamily="34" charset="0"/>
              <a:buChar char="•"/>
            </a:pPr>
            <a:r>
              <a:rPr sz="1400" lang="fr-FR">
                <a:solidFill>
                  <a:srgbClr val="000000"/>
                </a:solidFill>
              </a:rPr>
              <a:t>Considérez un problème éventuel de sécurité physique. </a:t>
            </a:r>
          </a:p>
          <a:p>
            <a:pPr marL="285750" indent="-285750" algn="l" rtl="0">
              <a:buFont typeface="Arial" panose="020B0604020202020204" pitchFamily="34" charset="0"/>
              <a:buChar char="•"/>
            </a:pPr>
            <a:r>
              <a:rPr sz="1400" lang="fr-FR">
                <a:solidFill>
                  <a:srgbClr val="000000"/>
                </a:solidFill>
              </a:rPr>
              <a:t>Tous les périphériques sont-ils alimentés et sont-ils sous tension?</a:t>
            </a:r>
          </a:p>
          <a:p>
            <a:pPr marL="342900" indent="-342900" algn="l">
              <a:buFont typeface="Arial" panose="020B0604020202020204" pitchFamily="34" charset="0"/>
              <a:buChar char="•"/>
            </a:pPr>
            <a:endParaRPr lang="en-US" sz="1400" dirty="0">
              <a:solidFill>
                <a:srgbClr val="000000"/>
              </a:solidFill>
            </a:endParaRPr>
          </a:p>
          <a:p>
            <a:pPr marL="0" indent="0" algn="l" rtl="0"/>
            <a:r>
              <a:rPr sz="1600" lang="fr-FR">
                <a:solidFill>
                  <a:srgbClr val="000000"/>
                </a:solidFill>
              </a:rPr>
              <a:t>Enfin, inspectez les liaisons entre les périphériques câblés à la recherche de connecteurs défectueux ou de câbles endommagés ou manquants. </a:t>
            </a:r>
          </a:p>
          <a:p>
            <a:pPr marL="285750" indent="-285750" algn="l" rtl="0">
              <a:buFont typeface="Arial" panose="020B0604020202020204" pitchFamily="34" charset="0"/>
              <a:buChar char="•"/>
            </a:pPr>
            <a:r>
              <a:rPr sz="1400" lang="fr-FR">
                <a:solidFill>
                  <a:srgbClr val="000000"/>
                </a:solidFill>
              </a:rPr>
              <a:t>Si l'installation physique est en place, vérifiez le réseau local câblé en envoyant une requête ping aux périphériques, y compris l'AP. </a:t>
            </a:r>
          </a:p>
          <a:p>
            <a:pPr marL="285750" indent="-285750" algn="l" rtl="0">
              <a:buFont typeface="Arial" panose="020B0604020202020204" pitchFamily="34" charset="0"/>
              <a:buChar char="•"/>
            </a:pPr>
            <a:r>
              <a:rPr sz="1400" lang="fr-FR">
                <a:solidFill>
                  <a:srgbClr val="000000"/>
                </a:solidFill>
              </a:rPr>
              <a:t>Si la connectivité est encore insuffisante à ce moment, peut-être il existe un problème avec l'AP ou sa configuration.</a:t>
            </a:r>
          </a:p>
          <a:p>
            <a:pPr marL="285750" indent="-285750" algn="l" rtl="0">
              <a:buFont typeface="Arial" panose="020B0604020202020204" pitchFamily="34" charset="0"/>
              <a:buChar char="•"/>
            </a:pPr>
            <a:r>
              <a:rPr sz="1400" lang="fr-FR">
                <a:solidFill>
                  <a:srgbClr val="000000"/>
                </a:solidFill>
              </a:rPr>
              <a:t>Lorsque le PC de l'utilisateur est éliminé comme source du problème et que la situation physique des périphériques est confirmé, commencez à enquêter sur les performances du point d'accès. </a:t>
            </a:r>
          </a:p>
          <a:p>
            <a:pPr marL="285750" indent="-285750" algn="l" rtl="0">
              <a:buFont typeface="Arial" panose="020B0604020202020204" pitchFamily="34" charset="0"/>
              <a:buChar char="•"/>
            </a:pPr>
            <a:r>
              <a:rPr sz="1400" lang="fr-FR">
                <a:solidFill>
                  <a:srgbClr val="000000"/>
                </a:solidFill>
              </a:rPr>
              <a:t>Vérifiez la situation d'alimentation de l'AP.</a:t>
            </a:r>
          </a:p>
          <a:p>
            <a:pPr marL="342900" indent="-34290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41575780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Dépannage des problèmes de réseaux WLAN</a:t>
            </a:r>
            <a:br>
              <a:rPr lang="en-US" dirty="0"/>
            </a:br>
            <a:r>
              <a:rPr sz="2400" lang="fr-FR"/>
              <a:t>Dépannage lorsque le réseau est lent</a:t>
            </a:r>
          </a:p>
        </p:txBody>
      </p:sp>
      <p:sp>
        <p:nvSpPr>
          <p:cNvPr id="4" name="Content Placeholder 3">
            <a:extLst>
              <a:ext uri="{FF2B5EF4-FFF2-40B4-BE49-F238E27FC236}">
                <a16:creationId xmlns:a16="http://schemas.microsoft.com/office/drawing/2014/main" id="{94A65A22-F1FC-4732-AA65-BE40C7BA15FA}"/>
              </a:ext>
            </a:extLst>
          </p:cNvPr>
          <p:cNvSpPr>
            <a:spLocks noGrp="1"/>
          </p:cNvSpPr>
          <p:nvPr>
            <p:ph idx="1"/>
          </p:nvPr>
        </p:nvSpPr>
        <p:spPr>
          <a:xfrm>
            <a:off x="474662" y="731837"/>
            <a:ext cx="8280057" cy="3689897"/>
          </a:xfrm>
        </p:spPr>
        <p:txBody>
          <a:bodyPr/>
          <a:lstStyle/>
          <a:p>
            <a:pPr marL="0" indent="0" algn="l" rtl="0"/>
            <a:r>
              <a:rPr sz="1600" lang="fr-FR">
                <a:solidFill>
                  <a:srgbClr val="000000"/>
                </a:solidFill>
              </a:rPr>
              <a:t>Pour optimiser et augmenter la bande passante des routeurs et des points d'accès bi-bande 802.11:</a:t>
            </a:r>
          </a:p>
          <a:p>
            <a:pPr marL="342900" indent="-342900" algn="l" rtl="0">
              <a:buFont typeface="Arial" panose="020B0604020202020204" pitchFamily="34" charset="0"/>
              <a:buChar char="•"/>
            </a:pPr>
            <a:r>
              <a:rPr sz="1400" b="true" lang="fr-FR">
                <a:solidFill>
                  <a:srgbClr val="000000"/>
                </a:solidFill>
              </a:rPr>
              <a:t>Mettez à niveau vos clients sans fil</a:t>
            </a:r>
            <a:r>
              <a:rPr sz="1400" lang="fr-FR">
                <a:solidFill>
                  <a:srgbClr val="000000"/>
                </a:solidFill>
              </a:rPr>
              <a:t> -les anciens appareils 802.11b, 802.11g et même 802.11n peuvent ralentir l'ensemble du WLAN. Pour de meilleures performances, tous les appareils sans fil doivent prendre en charge la même norme acceptable la plus élevée.</a:t>
            </a:r>
            <a:r>
              <a:rPr sz="1400" b="true" lang="fr-FR">
                <a:solidFill>
                  <a:srgbClr val="000000"/>
                </a:solidFill>
              </a:rPr>
              <a:t> </a:t>
            </a:r>
          </a:p>
          <a:p>
            <a:pPr marL="342900" indent="-342900" algn="l" rtl="0">
              <a:buFont typeface="Arial" panose="020B0604020202020204" pitchFamily="34" charset="0"/>
              <a:buChar char="•"/>
            </a:pPr>
            <a:r>
              <a:rPr sz="1400" b="true" lang="fr-FR">
                <a:solidFill>
                  <a:srgbClr val="000000"/>
                </a:solidFill>
              </a:rPr>
              <a:t>Répartir le trafic</a:t>
            </a:r>
            <a:r>
              <a:rPr sz="1400" lang="fr-FR">
                <a:solidFill>
                  <a:srgbClr val="000000"/>
                </a:solidFill>
              </a:rPr>
              <a:t> - Le moyen le plus simple d'améliorer les performances du sans fil est de répartir le trafic sans fil entre la bande 802.11n 2,4 GHz et la bande 5 GHz. Par conséquent, 802.11n (ou mieux) peut utiliser les deux bandes comme deux réseaux sans fil distincts pour aider à gérer le trafic.</a:t>
            </a:r>
          </a:p>
          <a:p>
            <a:pPr marL="0" indent="0" algn="l"/>
            <a:endParaRPr lang="en-US" sz="1400" dirty="0">
              <a:solidFill>
                <a:srgbClr val="000000"/>
              </a:solidFill>
            </a:endParaRPr>
          </a:p>
          <a:p>
            <a:pPr marL="0" indent="0" algn="l" rtl="0"/>
            <a:r>
              <a:rPr sz="1600" lang="fr-FR">
                <a:solidFill>
                  <a:srgbClr val="000000"/>
                </a:solidFill>
              </a:rPr>
              <a:t>Plusieurs raisons justifient l'utilisation de méthode "split-the-traffic" :</a:t>
            </a:r>
          </a:p>
          <a:p>
            <a:pPr marL="415985" lvl="1" indent="-342900" rtl="0">
              <a:buFont typeface="Arial" panose="020B0604020202020204" pitchFamily="34" charset="0"/>
              <a:buChar char="•"/>
            </a:pPr>
            <a:r>
              <a:rPr lang="fr-FR">
                <a:solidFill>
                  <a:srgbClr val="000000"/>
                </a:solidFill>
              </a:rPr>
              <a:t>La bande 2,4 GHz peut convenir au trafic Internet de base qui n'est pas sensible au temps.</a:t>
            </a:r>
          </a:p>
          <a:p>
            <a:pPr marL="415985" lvl="1" indent="-342900" rtl="0">
              <a:buFont typeface="Arial" panose="020B0604020202020204" pitchFamily="34" charset="0"/>
              <a:buChar char="•"/>
            </a:pPr>
            <a:r>
              <a:rPr lang="fr-FR">
                <a:solidFill>
                  <a:srgbClr val="000000"/>
                </a:solidFill>
              </a:rPr>
              <a:t>La bande passante peut toujours être partagée avec d'autres WLAN à proximité.</a:t>
            </a:r>
          </a:p>
          <a:p>
            <a:pPr marL="415985" lvl="1" indent="-342900" rtl="0">
              <a:buFont typeface="Arial" panose="020B0604020202020204" pitchFamily="34" charset="0"/>
              <a:buChar char="•"/>
            </a:pPr>
            <a:r>
              <a:rPr lang="fr-FR">
                <a:solidFill>
                  <a:srgbClr val="000000"/>
                </a:solidFill>
              </a:rPr>
              <a:t>La bande 5 GHz est beaucoup moins encombrée que la bande 2,4 GHz; idéal pour le streaming multimédia.</a:t>
            </a:r>
          </a:p>
          <a:p>
            <a:pPr marL="415985" lvl="1" indent="-342900" rtl="0">
              <a:buFont typeface="Arial" panose="020B0604020202020204" pitchFamily="34" charset="0"/>
              <a:buChar char="•"/>
            </a:pPr>
            <a:r>
              <a:rPr lang="fr-FR">
                <a:solidFill>
                  <a:srgbClr val="000000"/>
                </a:solidFill>
              </a:rPr>
              <a:t>La bande 5 GHz a plus de canaux; par conséquent, le canal choisi est probablement sans interférence.</a:t>
            </a:r>
          </a:p>
          <a:p>
            <a:pPr marL="342900" indent="-34290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31370934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Dépannage des problèmes de réseaux WLAN</a:t>
            </a:r>
            <a:br>
              <a:rPr lang="en-US" dirty="0"/>
            </a:br>
            <a:r>
              <a:rPr sz="2400" lang="fr-FR"/>
              <a:t>Dépannage lorsque le réseau est lent (suite)</a:t>
            </a:r>
          </a:p>
        </p:txBody>
      </p:sp>
      <p:sp>
        <p:nvSpPr>
          <p:cNvPr id="4" name="Content Placeholder 3">
            <a:extLst>
              <a:ext uri="{FF2B5EF4-FFF2-40B4-BE49-F238E27FC236}">
                <a16:creationId xmlns:a16="http://schemas.microsoft.com/office/drawing/2014/main" id="{94A65A22-F1FC-4732-AA65-BE40C7BA15FA}"/>
              </a:ext>
            </a:extLst>
          </p:cNvPr>
          <p:cNvSpPr>
            <a:spLocks noGrp="1"/>
          </p:cNvSpPr>
          <p:nvPr>
            <p:ph idx="1"/>
          </p:nvPr>
        </p:nvSpPr>
        <p:spPr>
          <a:xfrm>
            <a:off x="474662" y="731837"/>
            <a:ext cx="8280057" cy="3689897"/>
          </a:xfrm>
        </p:spPr>
        <p:txBody>
          <a:bodyPr/>
          <a:lstStyle/>
          <a:p>
            <a:pPr marL="0" indent="0" algn="l" rtl="0"/>
            <a:r>
              <a:rPr sz="1600" lang="fr-FR">
                <a:solidFill>
                  <a:srgbClr val="000000"/>
                </a:solidFill>
              </a:rPr>
              <a:t>Par défaut, les routeurs double bande et les points d'accès utilisent le même nom de réseau sur la bande 2,4 GHz et la bande 5 GHz. </a:t>
            </a:r>
          </a:p>
          <a:p>
            <a:pPr marL="285750" indent="-285750" algn="l" rtl="0">
              <a:buFont typeface="Arial" panose="020B0604020202020204" pitchFamily="34" charset="0"/>
              <a:buChar char="•"/>
            </a:pPr>
            <a:r>
              <a:rPr sz="1400" lang="fr-FR">
                <a:solidFill>
                  <a:srgbClr val="000000"/>
                </a:solidFill>
              </a:rPr>
              <a:t>Il peut être utile de segmenter le trafic.</a:t>
            </a:r>
          </a:p>
          <a:p>
            <a:pPr marL="285750" indent="-285750" algn="l" rtl="0">
              <a:buFont typeface="Arial" panose="020B0604020202020204" pitchFamily="34" charset="0"/>
              <a:buChar char="•"/>
            </a:pPr>
            <a:r>
              <a:rPr sz="1400" lang="fr-FR">
                <a:solidFill>
                  <a:srgbClr val="000000"/>
                </a:solidFill>
              </a:rPr>
              <a:t>Le moyen le plus simple de segmenter le trafic consiste à renommer l'un des réseaux sans fil.</a:t>
            </a:r>
          </a:p>
          <a:p>
            <a:pPr marL="0" indent="0" algn="l"/>
            <a:endParaRPr lang="en-US" sz="1600" dirty="0">
              <a:solidFill>
                <a:srgbClr val="000000"/>
              </a:solidFill>
            </a:endParaRPr>
          </a:p>
          <a:p>
            <a:pPr marL="0" indent="0" algn="l" rtl="0"/>
            <a:r>
              <a:rPr sz="1600" lang="fr-FR">
                <a:solidFill>
                  <a:srgbClr val="000000"/>
                </a:solidFill>
              </a:rPr>
              <a:t>Pour améliorer la gamme d'un réseau sans fil, assurez-vous que le routeur sans fil ou l'emplacement du point d'accès ne sont pas obstrués, tels que des meubles, des luminaires et des périphériques électroménagers de grande taille. </a:t>
            </a:r>
          </a:p>
          <a:p>
            <a:pPr marL="285750" indent="-285750" algn="l" rtl="0">
              <a:buFont typeface="Arial" panose="020B0604020202020204" pitchFamily="34" charset="0"/>
              <a:buChar char="•"/>
            </a:pPr>
            <a:r>
              <a:rPr sz="1400" lang="fr-FR">
                <a:solidFill>
                  <a:srgbClr val="000000"/>
                </a:solidFill>
              </a:rPr>
              <a:t>Ceux-ci bloquent le signal, ce qui raccourcit la gamme du WLAN. </a:t>
            </a:r>
          </a:p>
          <a:p>
            <a:pPr marL="285750" indent="-285750" algn="l" rtl="0">
              <a:buFont typeface="Arial" panose="020B0604020202020204" pitchFamily="34" charset="0"/>
              <a:buChar char="•"/>
            </a:pPr>
            <a:r>
              <a:rPr sz="1400" lang="fr-FR">
                <a:solidFill>
                  <a:srgbClr val="000000"/>
                </a:solidFill>
              </a:rPr>
              <a:t>Si cela ne résout toujours pas le problème, un prolongateur de portée Wi-Fi ou le déploiement de la technologie sans fil CPL (Powerline wireless technology) peut être utilisé.</a:t>
            </a:r>
          </a:p>
          <a:p>
            <a:pPr marL="342900" indent="-342900" algn="l">
              <a:buFont typeface="Arial" panose="020B0604020202020204" pitchFamily="34" charset="0"/>
              <a:buChar char="•"/>
            </a:pPr>
            <a:endParaRPr lang="en-US" sz="1400" dirty="0">
              <a:solidFill>
                <a:srgbClr val="000000"/>
              </a:solidFill>
            </a:endParaRPr>
          </a:p>
        </p:txBody>
      </p:sp>
    </p:spTree>
    <p:extLst>
      <p:ext uri="{BB962C8B-B14F-4D97-AF65-F5344CB8AC3E}">
        <p14:creationId xmlns:p14="http://schemas.microsoft.com/office/powerpoint/2010/main" val="205608420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Dépannage des problèmes de réseaux WLAN</a:t>
            </a:r>
            <a:br>
              <a:rPr lang="en-US" dirty="0"/>
            </a:br>
            <a:r>
              <a:rPr sz="2400" lang="fr-FR"/>
              <a:t>Mise à jour du firmware</a:t>
            </a:r>
          </a:p>
        </p:txBody>
      </p:sp>
      <p:sp>
        <p:nvSpPr>
          <p:cNvPr id="5" name="Content Placeholder 4">
            <a:extLst>
              <a:ext uri="{FF2B5EF4-FFF2-40B4-BE49-F238E27FC236}">
                <a16:creationId xmlns:a16="http://schemas.microsoft.com/office/drawing/2014/main" id="{CDE8D717-80B9-42DF-92A9-3B2A07D3B449}"/>
              </a:ext>
            </a:extLst>
          </p:cNvPr>
          <p:cNvSpPr>
            <a:spLocks noGrp="1"/>
          </p:cNvSpPr>
          <p:nvPr>
            <p:ph idx="1"/>
          </p:nvPr>
        </p:nvSpPr>
        <p:spPr>
          <a:xfrm>
            <a:off x="474662" y="731837"/>
            <a:ext cx="8345487" cy="2399649"/>
          </a:xfrm>
        </p:spPr>
        <p:txBody>
          <a:bodyPr/>
          <a:lstStyle/>
          <a:p>
            <a:pPr marL="0" indent="0" algn="l" rtl="0"/>
            <a:r>
              <a:rPr sz="1600" lang="fr-FR">
                <a:solidFill>
                  <a:srgbClr val="000000"/>
                </a:solidFill>
              </a:rPr>
              <a:t>La plupart des routeurs et points d'accès sans fil proposent un firmware (micrologiciel) mise à jour.</a:t>
            </a:r>
          </a:p>
          <a:p>
            <a:pPr marL="0" indent="0" algn="l"/>
            <a:endParaRPr lang="en-US" sz="1600" dirty="0">
              <a:solidFill>
                <a:srgbClr val="000000"/>
              </a:solidFill>
            </a:endParaRPr>
          </a:p>
          <a:p>
            <a:pPr marL="0" indent="0" algn="l" rtl="0"/>
            <a:r>
              <a:rPr sz="1600" lang="fr-FR">
                <a:solidFill>
                  <a:srgbClr val="000000"/>
                </a:solidFill>
              </a:rPr>
              <a:t>Sur un WLC, il y aura très probablement la possibilité de mettre à niveau le micrologiciel sur tous les points d'accès contrôlés par le WLC. </a:t>
            </a:r>
          </a:p>
        </p:txBody>
      </p:sp>
      <p:pic>
        <p:nvPicPr>
          <p:cNvPr id="6" name="Picture 5">
            <a:extLst>
              <a:ext uri="{FF2B5EF4-FFF2-40B4-BE49-F238E27FC236}">
                <a16:creationId xmlns:a16="http://schemas.microsoft.com/office/drawing/2014/main" id="{10726CF3-B789-4939-AC67-FDFB156B26D7}"/>
              </a:ext>
            </a:extLst>
          </p:cNvPr>
          <p:cNvPicPr>
            <a:picLocks noChangeAspect="1"/>
          </p:cNvPicPr>
          <p:nvPr/>
        </p:nvPicPr>
        <p:blipFill>
          <a:blip r:embed="rId3"/>
          <a:stretch>
            <a:fillRect/>
          </a:stretch>
        </p:blipFill>
        <p:spPr>
          <a:xfrm>
            <a:off x="4464150" y="2198179"/>
            <a:ext cx="4451238" cy="1662445"/>
          </a:xfrm>
          <a:prstGeom prst="rect">
            <a:avLst/>
          </a:prstGeom>
        </p:spPr>
      </p:pic>
      <p:sp>
        <p:nvSpPr>
          <p:cNvPr id="7" name="Content Placeholder 4">
            <a:extLst>
              <a:ext uri="{FF2B5EF4-FFF2-40B4-BE49-F238E27FC236}">
                <a16:creationId xmlns:a16="http://schemas.microsoft.com/office/drawing/2014/main" id="{9C82116E-9605-4877-B74B-B1697AE82851}"/>
              </a:ext>
            </a:extLst>
          </p:cNvPr>
          <p:cNvSpPr txBox="1">
            <a:spLocks/>
          </p:cNvSpPr>
          <p:nvPr/>
        </p:nvSpPr>
        <p:spPr>
          <a:xfrm>
            <a:off x="474663" y="2169335"/>
            <a:ext cx="3838783" cy="1917087"/>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285750" indent="-285750" algn="l" rtl="0">
              <a:buFont typeface="Arial" panose="020B0604020202020204" pitchFamily="34" charset="0"/>
              <a:buChar char="•"/>
            </a:pPr>
            <a:r>
              <a:rPr sz="1400" lang="fr-FR">
                <a:solidFill>
                  <a:srgbClr val="000000"/>
                </a:solidFill>
              </a:rPr>
              <a:t>Dans la figure suivante, l'administrateur réseau télécharge l'image du micrologiciel qui sera utilisée pour mettre à niveau tous les points d'accès. </a:t>
            </a:r>
          </a:p>
          <a:p>
            <a:pPr marL="285750" indent="-285750" algn="l" rtl="0">
              <a:buFont typeface="Arial" panose="020B0604020202020204" pitchFamily="34" charset="0"/>
              <a:buChar char="•"/>
            </a:pPr>
            <a:r>
              <a:rPr sz="1400" lang="fr-FR">
                <a:solidFill>
                  <a:srgbClr val="000000"/>
                </a:solidFill>
              </a:rPr>
              <a:t>Sur un contrôleur sans fil Cisco 3504, cliquez sur  </a:t>
            </a:r>
            <a:r>
              <a:rPr sz="1400" b="true" lang="fr-FR">
                <a:solidFill>
                  <a:srgbClr val="000000"/>
                </a:solidFill>
              </a:rPr>
              <a:t>SANS FIL&gt;  Points d'accès</a:t>
            </a:r>
            <a:r>
              <a:rPr sz="1400" lang="fr-FR">
                <a:solidFill>
                  <a:srgbClr val="000000"/>
                </a:solidFill>
              </a:rPr>
              <a:t> &gt; </a:t>
            </a:r>
            <a:r>
              <a:rPr sz="1400" b="true" lang="fr-FR">
                <a:solidFill>
                  <a:srgbClr val="000000"/>
                </a:solidFill>
              </a:rPr>
              <a:t>Configuration globale</a:t>
            </a:r>
            <a:r>
              <a:rPr sz="1400" lang="fr-FR">
                <a:solidFill>
                  <a:srgbClr val="000000"/>
                </a:solidFill>
              </a:rPr>
              <a:t> , puis faites défiler vers le bas de la page pour la section de pré-téléchargement de l'image AP.</a:t>
            </a:r>
          </a:p>
          <a:p>
            <a:pPr marL="0" indent="0" algn="l"/>
            <a:br>
              <a:rPr lang="en-CA" sz="1600" dirty="0">
                <a:solidFill>
                  <a:srgbClr val="000000"/>
                </a:solidFill>
              </a:rPr>
            </a:br>
          </a:p>
        </p:txBody>
      </p:sp>
    </p:spTree>
    <p:extLst>
      <p:ext uri="{BB962C8B-B14F-4D97-AF65-F5344CB8AC3E}">
        <p14:creationId xmlns:p14="http://schemas.microsoft.com/office/powerpoint/2010/main" val="28634328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Dépannage des problèmes de réseaux WLAN</a:t>
            </a:r>
            <a:br>
              <a:rPr lang="en-US" dirty="0"/>
            </a:br>
            <a:r>
              <a:rPr sz="2400" lang="fr-FR"/>
              <a:t>Packet Tracer - Dépannage des problèmes de réseaux WLAN</a:t>
            </a:r>
          </a:p>
        </p:txBody>
      </p:sp>
      <p:sp>
        <p:nvSpPr>
          <p:cNvPr id="5" name="Content Placeholder 4">
            <a:extLst>
              <a:ext uri="{FF2B5EF4-FFF2-40B4-BE49-F238E27FC236}">
                <a16:creationId xmlns:a16="http://schemas.microsoft.com/office/drawing/2014/main" id="{CDE8D717-80B9-42DF-92A9-3B2A07D3B449}"/>
              </a:ext>
            </a:extLst>
          </p:cNvPr>
          <p:cNvSpPr>
            <a:spLocks noGrp="1"/>
          </p:cNvSpPr>
          <p:nvPr>
            <p:ph idx="1"/>
          </p:nvPr>
        </p:nvSpPr>
        <p:spPr>
          <a:xfrm>
            <a:off x="474662" y="731837"/>
            <a:ext cx="8280057" cy="3689897"/>
          </a:xfrm>
        </p:spPr>
        <p:txBody>
          <a:bodyPr/>
          <a:lstStyle/>
          <a:p>
            <a:pPr marL="0" indent="0" algn="l" rtl="0"/>
            <a:r>
              <a:rPr sz="1600" lang="fr-FR">
                <a:solidFill>
                  <a:srgbClr val="000000"/>
                </a:solidFill>
              </a:rPr>
              <a:t>Dans ce Packet Tracer, vous atteindrez les objectifs suivants:</a:t>
            </a:r>
          </a:p>
          <a:p>
            <a:pPr marL="285750" indent="-285750" algn="l" rtl="0">
              <a:buFont typeface="Arial" panose="020B0604020202020204" pitchFamily="34" charset="0"/>
              <a:buChar char="•"/>
            </a:pPr>
            <a:r>
              <a:rPr sz="1400" lang="fr-FR">
                <a:solidFill>
                  <a:srgbClr val="000000"/>
                </a:solidFill>
              </a:rPr>
              <a:t>Résoudre les problèmes de connectivité LAN sans fil dans un réseau domestique.</a:t>
            </a:r>
          </a:p>
          <a:p>
            <a:pPr marL="285750" indent="-285750" algn="l" rtl="0">
              <a:buFont typeface="Arial" panose="020B0604020202020204" pitchFamily="34" charset="0"/>
              <a:buChar char="•"/>
            </a:pPr>
            <a:r>
              <a:rPr sz="1400" lang="fr-FR">
                <a:solidFill>
                  <a:srgbClr val="000000"/>
                </a:solidFill>
              </a:rPr>
              <a:t>Résoudre les problèmes de connectivité LAN sans fil dans un réseau d'entreprise.</a:t>
            </a:r>
            <a:br>
              <a:rPr lang="en-US" sz="1400" dirty="0">
                <a:solidFill>
                  <a:srgbClr val="000000"/>
                </a:solidFill>
              </a:rPr>
            </a:br>
          </a:p>
        </p:txBody>
      </p:sp>
    </p:spTree>
    <p:extLst>
      <p:ext uri="{BB962C8B-B14F-4D97-AF65-F5344CB8AC3E}">
        <p14:creationId xmlns:p14="http://schemas.microsoft.com/office/powerpoint/2010/main" val="1470528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eaLnBrk="1" hangingPunct="1" rtl="0"/>
            <a:r>
              <a:rPr lang="fr-FR"/>
              <a:t>Module 13 : Activités (Suite)</a:t>
            </a:r>
          </a:p>
        </p:txBody>
      </p:sp>
      <p:sp>
        <p:nvSpPr>
          <p:cNvPr id="6147" name="Rectangle 34"/>
          <p:cNvSpPr>
            <a:spLocks noGrp="1" noChangeArrowheads="1"/>
          </p:cNvSpPr>
          <p:nvPr>
            <p:ph idx="1"/>
          </p:nvPr>
        </p:nvSpPr>
        <p:spPr>
          <a:xfrm>
            <a:off x="144065" y="733629"/>
            <a:ext cx="8695135" cy="348414"/>
          </a:xfrm>
        </p:spPr>
        <p:txBody>
          <a:bodyPr/>
          <a:lstStyle/>
          <a:p>
            <a:pPr marL="0" indent="0" rtl="0">
              <a:spcBef>
                <a:spcPct val="30000"/>
              </a:spcBef>
              <a:buNone/>
            </a:pPr>
            <a:r>
              <a:rPr lang="fr-FR"/>
              <a:t>Quelles sont les activités associées à ce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1912205575"/>
              </p:ext>
            </p:extLst>
          </p:nvPr>
        </p:nvGraphicFramePr>
        <p:xfrm>
          <a:off x="455999" y="1082042"/>
          <a:ext cx="8229418" cy="1704570"/>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434">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sz="1200" lang="fr-FR"/>
                        <a:t>N° de 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200" lang="fr-FR"/>
                        <a:t>Type d'exercice</a:t>
                      </a:r>
                    </a:p>
                  </a:txBody>
                  <a:tcPr marL="68580" marR="68580" marT="34290" marB="34290" anchor="ctr"/>
                </a:tc>
                <a:tc>
                  <a:txBody>
                    <a:bodyPr/>
                    <a:lstStyle/>
                    <a:p>
                      <a:pPr rtl="0"/>
                      <a:r>
                        <a:rPr sz="1200" lang="fr-FR"/>
                        <a:t>Nom de l'exercice</a:t>
                      </a:r>
                    </a:p>
                  </a:txBody>
                  <a:tcPr marL="68580" marR="68580" marT="34290" marB="34290" anchor="ctr"/>
                </a:tc>
                <a:tc>
                  <a:txBody>
                    <a:bodyPr/>
                    <a:lstStyle/>
                    <a:p>
                      <a:pPr rtl="0"/>
                      <a:r>
                        <a:rPr sz="1200" lang="fr-FR"/>
                        <a:t>Facultatif ?</a:t>
                      </a:r>
                    </a:p>
                  </a:txBody>
                  <a:tcPr marL="68580" marR="68580" marT="34290" marB="34290" anchor="ctr"/>
                </a:tc>
                <a:extLst>
                  <a:ext uri="{0D108BD9-81ED-4DB2-BD59-A6C34878D82A}">
                    <a16:rowId xmlns:a16="http://schemas.microsoft.com/office/drawing/2014/main" val="10000"/>
                  </a:ext>
                </a:extLst>
              </a:tr>
              <a:tr h="350784">
                <a:tc>
                  <a:txBody>
                    <a:bodyPr/>
                    <a:lstStyle/>
                    <a:p>
                      <a:pPr algn="ctr" rtl="0"/>
                      <a:r>
                        <a:rPr sz="1100" lang="fr-FR">
                          <a:solidFill>
                            <a:srgbClr val="000000"/>
                          </a:solidFill>
                        </a:rPr>
                        <a:t>13.3.12</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100" lang="fr-FR">
                          <a:solidFill>
                            <a:srgbClr val="000000"/>
                          </a:solidFill>
                        </a:rPr>
                        <a:t>Packet Tracer</a:t>
                      </a:r>
                    </a:p>
                  </a:txBody>
                  <a:tcPr marL="68580" marR="68580" marT="34290" marB="34290" anchor="ctr"/>
                </a:tc>
                <a:tc>
                  <a:txBody>
                    <a:bodyPr/>
                    <a:lstStyle/>
                    <a:p>
                      <a:pPr rtl="0"/>
                      <a:r>
                        <a:rPr sz="1100" lang="fr-FR">
                          <a:solidFill>
                            <a:srgbClr val="000000"/>
                          </a:solidFill>
                        </a:rPr>
                        <a:t>Configurer un WPA2 d'entreprise WLAN sur le WLC</a:t>
                      </a:r>
                    </a:p>
                  </a:txBody>
                  <a:tcPr marL="68580" marR="68580" marT="34290" marB="34290" anchor="ctr"/>
                </a:tc>
                <a:tc>
                  <a:txBody>
                    <a:bodyPr/>
                    <a:lstStyle/>
                    <a:p>
                      <a:pPr rtl="0"/>
                      <a:r>
                        <a:rPr sz="1100" lang="fr-FR">
                          <a:solidFill>
                            <a:srgbClr val="000000"/>
                          </a:solidFill>
                        </a:rPr>
                        <a:t>Recommandation</a:t>
                      </a:r>
                    </a:p>
                  </a:txBody>
                  <a:tcPr marL="68580" marR="68580" marT="34290" marB="34290" anchor="ctr"/>
                </a:tc>
                <a:extLst>
                  <a:ext uri="{0D108BD9-81ED-4DB2-BD59-A6C34878D82A}">
                    <a16:rowId xmlns:a16="http://schemas.microsoft.com/office/drawing/2014/main" val="10001"/>
                  </a:ext>
                </a:extLst>
              </a:tr>
              <a:tr h="350784">
                <a:tc>
                  <a:txBody>
                    <a:bodyPr/>
                    <a:lstStyle/>
                    <a:p>
                      <a:pPr algn="ctr" rtl="0"/>
                      <a:r>
                        <a:rPr sz="1100" lang="fr-FR">
                          <a:solidFill>
                            <a:srgbClr val="000000"/>
                          </a:solidFill>
                        </a:rPr>
                        <a:t>13.4.5</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100" lang="fr-FR">
                          <a:solidFill>
                            <a:srgbClr val="000000"/>
                          </a:solidFill>
                        </a:rPr>
                        <a:t>Packet Tracer</a:t>
                      </a:r>
                    </a:p>
                  </a:txBody>
                  <a:tcPr marL="68580" marR="68580" marT="34290" marB="34290" anchor="ctr"/>
                </a:tc>
                <a:tc>
                  <a:txBody>
                    <a:bodyPr/>
                    <a:lstStyle/>
                    <a:p>
                      <a:pPr rtl="0"/>
                      <a:r>
                        <a:rPr sz="1100" lang="fr-FR">
                          <a:solidFill>
                            <a:srgbClr val="000000"/>
                          </a:solidFill>
                        </a:rPr>
                        <a:t>Dépannage des problèmes de réseaux WLAN</a:t>
                      </a:r>
                    </a:p>
                  </a:txBody>
                  <a:tcPr marL="68580" marR="68580" marT="34290" marB="34290" anchor="ctr"/>
                </a:tc>
                <a:tc>
                  <a:txBody>
                    <a:bodyPr/>
                    <a:lstStyle/>
                    <a:p>
                      <a:pPr rtl="0"/>
                      <a:r>
                        <a:rPr sz="1100" lang="fr-FR">
                          <a:solidFill>
                            <a:srgbClr val="000000"/>
                          </a:solidFill>
                        </a:rPr>
                        <a:t>Recommandation</a:t>
                      </a:r>
                    </a:p>
                  </a:txBody>
                  <a:tcPr marL="68580" marR="68580" marT="34290" marB="34290" anchor="ctr"/>
                </a:tc>
                <a:extLst>
                  <a:ext uri="{0D108BD9-81ED-4DB2-BD59-A6C34878D82A}">
                    <a16:rowId xmlns:a16="http://schemas.microsoft.com/office/drawing/2014/main" val="10006"/>
                  </a:ext>
                </a:extLst>
              </a:tr>
              <a:tr h="350784">
                <a:tc>
                  <a:txBody>
                    <a:bodyPr/>
                    <a:lstStyle/>
                    <a:p>
                      <a:pPr algn="ctr" rtl="0"/>
                      <a:r>
                        <a:rPr sz="1100" lang="fr-FR">
                          <a:solidFill>
                            <a:srgbClr val="000000"/>
                          </a:solidFill>
                        </a:rPr>
                        <a:t>13.5.1</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solidFill>
                            <a:srgbClr val="000000"/>
                          </a:solidFill>
                        </a:rPr>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solidFill>
                            <a:srgbClr val="000000"/>
                          </a:solidFill>
                        </a:rPr>
                        <a:t>Configuration WLAN</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solidFill>
                            <a:srgbClr val="000000"/>
                          </a:solidFill>
                          <a:effectLst/>
                          <a:uLnTx/>
                          <a:uFillTx/>
                        </a:rPr>
                        <a:t>Recommandation</a:t>
                      </a:r>
                    </a:p>
                  </a:txBody>
                  <a:tcPr marL="68580" marR="68580" marT="34290" marB="34290" anchor="ctr"/>
                </a:tc>
                <a:extLst>
                  <a:ext uri="{0D108BD9-81ED-4DB2-BD59-A6C34878D82A}">
                    <a16:rowId xmlns:a16="http://schemas.microsoft.com/office/drawing/2014/main" val="10008"/>
                  </a:ext>
                </a:extLst>
              </a:tr>
              <a:tr h="350784">
                <a:tc>
                  <a:txBody>
                    <a:bodyPr/>
                    <a:lstStyle/>
                    <a:p>
                      <a:pPr algn="ctr" rtl="0"/>
                      <a:r>
                        <a:rPr sz="1100" lang="fr-FR">
                          <a:solidFill>
                            <a:srgbClr val="000000"/>
                          </a:solidFill>
                        </a:rPr>
                        <a:t>13.5.3</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solidFill>
                            <a:srgbClr val="000000"/>
                          </a:solidFill>
                        </a:rPr>
                        <a:t>Questionnaire du module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solidFill>
                            <a:srgbClr val="000000"/>
                          </a:solidFill>
                        </a:rPr>
                        <a:t>Configuration WLAN</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b="false" i="false" u="none" strike="noStrike" kern="1200" cap="none" spc="0" normalizeH="false" baseline="0" lang="fr-FR">
                          <a:ln>
                            <a:noFill/>
                          </a:ln>
                          <a:solidFill>
                            <a:srgbClr val="000000"/>
                          </a:solidFill>
                          <a:effectLst/>
                          <a:uLnTx/>
                          <a:uFillTx/>
                          <a:latin typeface="Arial"/>
                          <a:ea typeface="+mn-ea"/>
                          <a:cs typeface="+mn-cs"/>
                        </a:rPr>
                        <a:t>Recommandation</a:t>
                      </a:r>
                    </a:p>
                  </a:txBody>
                  <a:tcPr marL="68580" marR="68580" marT="34290" marB="34290" anchor="ctr"/>
                </a:tc>
                <a:extLst>
                  <a:ext uri="{0D108BD9-81ED-4DB2-BD59-A6C34878D82A}">
                    <a16:rowId xmlns:a16="http://schemas.microsoft.com/office/drawing/2014/main" val="3338810773"/>
                  </a:ext>
                </a:extLst>
              </a:tr>
            </a:tbl>
          </a:graphicData>
        </a:graphic>
      </p:graphicFrame>
    </p:spTree>
    <p:custDataLst>
      <p:tags r:id="rId1"/>
    </p:custDataLst>
    <p:extLst>
      <p:ext uri="{BB962C8B-B14F-4D97-AF65-F5344CB8AC3E}">
        <p14:creationId xmlns:p14="http://schemas.microsoft.com/office/powerpoint/2010/main" val="3828050738"/>
      </p:ext>
    </p:extLst>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47520"/>
            <a:ext cx="8280314" cy="970280"/>
          </a:xfrm>
        </p:spPr>
        <p:txBody>
          <a:bodyPr/>
          <a:lstStyle/>
          <a:p>
            <a:pPr rtl="0"/>
            <a:r>
              <a:rPr lang="fr-FR">
                <a:solidFill>
                  <a:schemeClr val="accent5">
                    <a:lumMod val="40000"/>
                    <a:lumOff val="60000"/>
                  </a:schemeClr>
                </a:solidFill>
              </a:rPr>
              <a:t>13.5 – Module pratique et résume</a:t>
            </a:r>
          </a:p>
        </p:txBody>
      </p:sp>
    </p:spTree>
    <p:custDataLst>
      <p:tags r:id="rId1"/>
    </p:custDataLst>
    <p:extLst>
      <p:ext uri="{BB962C8B-B14F-4D97-AF65-F5344CB8AC3E}">
        <p14:creationId xmlns:p14="http://schemas.microsoft.com/office/powerpoint/2010/main" val="410599242"/>
      </p:ext>
    </p:extLst>
  </p:cSld>
  <p:clrMapOvr>
    <a:masterClrMapping/>
  </p:clrMapOvr>
  <p:transition spd="slow">
    <p:wipe/>
  </p:transition>
</p:sld>
</file>

<file path=ppt/slides/slide71.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Module pratique et questionnaire</a:t>
            </a:r>
            <a:br>
              <a:rPr lang="en-US" sz="1600" dirty="0"/>
            </a:br>
            <a:r>
              <a:rPr sz="2400" lang="fr-FR"/>
              <a:t>Packet Tracer - Configuration WLAN</a:t>
            </a:r>
          </a:p>
        </p:txBody>
      </p:sp>
      <p:sp>
        <p:nvSpPr>
          <p:cNvPr id="5" name="Content Placeholder 4">
            <a:extLst>
              <a:ext uri="{FF2B5EF4-FFF2-40B4-BE49-F238E27FC236}">
                <a16:creationId xmlns:a16="http://schemas.microsoft.com/office/drawing/2014/main" id="{79130D30-1A9D-D644-8924-A5D0D167798F}"/>
              </a:ext>
            </a:extLst>
          </p:cNvPr>
          <p:cNvSpPr>
            <a:spLocks noGrp="1"/>
          </p:cNvSpPr>
          <p:nvPr>
            <p:ph idx="1"/>
          </p:nvPr>
        </p:nvSpPr>
        <p:spPr>
          <a:xfrm>
            <a:off x="474662" y="731837"/>
            <a:ext cx="8280057" cy="3689897"/>
          </a:xfrm>
        </p:spPr>
        <p:txBody>
          <a:bodyPr/>
          <a:lstStyle/>
          <a:p>
            <a:pPr marL="0" indent="0" algn="l" rtl="0"/>
            <a:r>
              <a:rPr sz="1600" lang="fr-FR">
                <a:solidFill>
                  <a:srgbClr val="000000"/>
                </a:solidFill>
              </a:rPr>
              <a:t>Dans cette activité, vous allez configurer les deux le routeur domestique sans fil et le réseau basées sur WLC. Vous mettez en œuvre la sécurité WPA2-PSK et WPA2-Entreprise.</a:t>
            </a:r>
          </a:p>
          <a:p>
            <a:pPr marL="285750" indent="-285750" algn="l" rtl="0">
              <a:buFont typeface="Arial" panose="020B0604020202020204" pitchFamily="34" charset="0"/>
              <a:buChar char="•"/>
            </a:pPr>
            <a:r>
              <a:rPr sz="1400" lang="fr-FR">
                <a:solidFill>
                  <a:srgbClr val="000000"/>
                </a:solidFill>
              </a:rPr>
              <a:t>Configurer un routeur domestique pour fournir une connectivité sans fil (Wi-Fi) aux différents appareils.</a:t>
            </a:r>
          </a:p>
          <a:p>
            <a:pPr marL="285750" indent="-285750" algn="l" rtl="0">
              <a:buFont typeface="Arial" panose="020B0604020202020204" pitchFamily="34" charset="0"/>
              <a:buChar char="•"/>
            </a:pPr>
            <a:r>
              <a:rPr sz="1400" lang="fr-FR">
                <a:solidFill>
                  <a:srgbClr val="000000"/>
                </a:solidFill>
              </a:rPr>
              <a:t>Configurer la sécurité WPA2-PSK sur un routeur domestique.</a:t>
            </a:r>
          </a:p>
          <a:p>
            <a:pPr marL="285750" indent="-285750" algn="l" rtl="0">
              <a:buFont typeface="Arial" panose="020B0604020202020204" pitchFamily="34" charset="0"/>
              <a:buChar char="•"/>
            </a:pPr>
            <a:r>
              <a:rPr sz="1400" lang="fr-FR">
                <a:solidFill>
                  <a:srgbClr val="000000"/>
                </a:solidFill>
              </a:rPr>
              <a:t>Configurer les interfaces sur un WLC.</a:t>
            </a:r>
          </a:p>
          <a:p>
            <a:pPr marL="285750" indent="-285750" algn="l" rtl="0">
              <a:buFont typeface="Arial" panose="020B0604020202020204" pitchFamily="34" charset="0"/>
              <a:buChar char="•"/>
            </a:pPr>
            <a:r>
              <a:rPr sz="1400" lang="fr-FR">
                <a:solidFill>
                  <a:srgbClr val="000000"/>
                </a:solidFill>
              </a:rPr>
              <a:t>Configurez la sécurité WPA2-PSK sur un WLAN et connectez les hôtes au WLAN.</a:t>
            </a:r>
          </a:p>
          <a:p>
            <a:pPr marL="285750" indent="-285750" algn="l" rtl="0">
              <a:buFont typeface="Arial" panose="020B0604020202020204" pitchFamily="34" charset="0"/>
              <a:buChar char="•"/>
            </a:pPr>
            <a:r>
              <a:rPr sz="1400" lang="fr-FR">
                <a:solidFill>
                  <a:srgbClr val="000000"/>
                </a:solidFill>
              </a:rPr>
              <a:t>Configurez la sécurité WPA2-Entreprise sur un WLAN et connectez les hôtes au WLAN.</a:t>
            </a:r>
          </a:p>
          <a:p>
            <a:pPr marL="285750" indent="-285750" algn="l" rtl="0">
              <a:buFont typeface="Arial" panose="020B0604020202020204" pitchFamily="34" charset="0"/>
              <a:buChar char="•"/>
            </a:pPr>
            <a:r>
              <a:rPr sz="1400" lang="fr-FR">
                <a:solidFill>
                  <a:srgbClr val="000000"/>
                </a:solidFill>
              </a:rPr>
              <a:t>Vérifiez la connectivité.</a:t>
            </a:r>
          </a:p>
          <a:p>
            <a:pPr marL="285750" indent="-285750" algn="l">
              <a:buFont typeface="Arial" panose="020B0604020202020204" pitchFamily="34" charset="0"/>
              <a:buChar char="•"/>
            </a:pPr>
            <a:endParaRPr lang="en-US" sz="1400" dirty="0">
              <a:solidFill>
                <a:srgbClr val="000000"/>
              </a:solidFill>
            </a:endParaRPr>
          </a:p>
          <a:p>
            <a:pPr marL="285750" indent="-285750" algn="l">
              <a:buFont typeface="Arial" panose="020B0604020202020204" pitchFamily="34" charset="0"/>
              <a:buChar char="•"/>
            </a:pPr>
            <a:endParaRPr lang="en-US" sz="1400" dirty="0">
              <a:solidFill>
                <a:srgbClr val="000000"/>
              </a:solidFill>
            </a:endParaRPr>
          </a:p>
          <a:p>
            <a:pPr marL="0" indent="0" algn="l"/>
            <a:br>
              <a:rPr lang="en-US" sz="1400" dirty="0">
                <a:solidFill>
                  <a:srgbClr val="000000"/>
                </a:solidFill>
              </a:rPr>
            </a:br>
          </a:p>
        </p:txBody>
      </p:sp>
    </p:spTree>
    <p:extLst>
      <p:ext uri="{BB962C8B-B14F-4D97-AF65-F5344CB8AC3E}">
        <p14:creationId xmlns:p14="http://schemas.microsoft.com/office/powerpoint/2010/main" val="6496552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sz="1400" lang="fr-FR">
                <a:latin typeface="Arial" charset="0"/>
              </a:rPr>
              <a:t>Module pratique et questionnaire</a:t>
            </a:r>
            <a:br>
              <a:rPr lang="en-US" dirty="0">
                <a:latin typeface="Arial" charset="0"/>
              </a:rPr>
            </a:br>
            <a:r>
              <a:rPr lang="fr-FR">
                <a:latin typeface="Arial" charset="0"/>
              </a:rPr>
              <a:t>Qu'est-ce que j'ai appris dans ce module?</a:t>
            </a:r>
          </a:p>
        </p:txBody>
      </p:sp>
      <p:sp>
        <p:nvSpPr>
          <p:cNvPr id="2" name="Content Placeholder 1">
            <a:extLst>
              <a:ext uri="{FF2B5EF4-FFF2-40B4-BE49-F238E27FC236}">
                <a16:creationId xmlns:a16="http://schemas.microsoft.com/office/drawing/2014/main" id="{2797EA73-3103-C348-9EE9-151275DED7CD}"/>
              </a:ext>
            </a:extLst>
          </p:cNvPr>
          <p:cNvSpPr>
            <a:spLocks noGrp="1"/>
          </p:cNvSpPr>
          <p:nvPr>
            <p:ph idx="1"/>
          </p:nvPr>
        </p:nvSpPr>
        <p:spPr/>
        <p:txBody>
          <a:bodyPr/>
          <a:lstStyle/>
          <a:p>
            <a:pPr rtl="0">
              <a:spcBef>
                <a:spcPts val="0"/>
              </a:spcBef>
              <a:spcAft>
                <a:spcPts val="0"/>
              </a:spcAft>
              <a:buFont typeface="Arial" panose="020B0604020202020204" pitchFamily="34" charset="0"/>
              <a:buChar char="•"/>
            </a:pPr>
            <a:r>
              <a:rPr sz="1400" lang="fr-FR"/>
              <a:t>Les travailleurs distants, les petites filiales et les réseaux domestiques utilisent souvent un routeur sans fil, qui comprend généralement un commutateur pour les clients câblés, un port pour une connexion Internet (parfois appelé «WAN») et des composants sans fil pour l'accès client sans fil. </a:t>
            </a:r>
          </a:p>
          <a:p>
            <a:pPr rtl="0">
              <a:spcBef>
                <a:spcPts val="0"/>
              </a:spcBef>
              <a:spcAft>
                <a:spcPts val="0"/>
              </a:spcAft>
              <a:buFont typeface="Arial" panose="020B0604020202020204" pitchFamily="34" charset="0"/>
              <a:buChar char="•"/>
            </a:pPr>
            <a:r>
              <a:rPr sz="1400" lang="fr-FR"/>
              <a:t>La plupart des routeurs sans fil sont préconfigurés pour être connectés au réseau et fournir des services. Le routeur sans fil utilise le DHCP pour fournir automatiquement des informations d'adressage aux périphériques connectés. </a:t>
            </a:r>
          </a:p>
          <a:p>
            <a:pPr rtl="0">
              <a:spcBef>
                <a:spcPts val="0"/>
              </a:spcBef>
              <a:spcAft>
                <a:spcPts val="0"/>
              </a:spcAft>
              <a:buFont typeface="Arial" panose="020B0604020202020204" pitchFamily="34" charset="0"/>
              <a:buChar char="•"/>
            </a:pPr>
            <a:r>
              <a:rPr sz="1400" lang="fr-FR"/>
              <a:t>Votre première priorité devrait être de changer le nom d'utilisateur et le mot de passe de votre routeur sans fil. </a:t>
            </a:r>
          </a:p>
          <a:p>
            <a:pPr rtl="0">
              <a:spcBef>
                <a:spcPts val="0"/>
              </a:spcBef>
              <a:spcAft>
                <a:spcPts val="0"/>
              </a:spcAft>
              <a:buFont typeface="Arial" panose="020B0604020202020204" pitchFamily="34" charset="0"/>
              <a:buChar char="•"/>
            </a:pPr>
            <a:r>
              <a:rPr sz="1400" lang="fr-FR"/>
              <a:t>Vous pouvez ajouter des points d'accès sans fil si vous souhaitez étendre la gamme au-delà de 45 mètres à l'intérieur et de 90 mètres à l'extérieur. </a:t>
            </a:r>
          </a:p>
          <a:p>
            <a:pPr rtl="0">
              <a:spcBef>
                <a:spcPts val="0"/>
              </a:spcBef>
              <a:spcAft>
                <a:spcPts val="0"/>
              </a:spcAft>
              <a:buFont typeface="Arial" panose="020B0604020202020204" pitchFamily="34" charset="0"/>
              <a:buChar char="•"/>
            </a:pPr>
            <a:r>
              <a:rPr sz="1400" lang="fr-FR"/>
              <a:t>Le routeur utilisera un processus appelé traduction d'adresses réseau (NAT) pour convertir les adresses IPv4 privées en adresses IPv4 routables sur Internet. </a:t>
            </a:r>
          </a:p>
          <a:p>
            <a:pPr rtl="0">
              <a:spcBef>
                <a:spcPts val="0"/>
              </a:spcBef>
              <a:spcAft>
                <a:spcPts val="0"/>
              </a:spcAft>
              <a:buFont typeface="Arial" panose="020B0604020202020204" pitchFamily="34" charset="0"/>
              <a:buChar char="•"/>
            </a:pPr>
            <a:r>
              <a:rPr sz="1400" lang="fr-FR"/>
              <a:t>En configurant la QoS, vous pouvez garantir que certains types de trafic, tels que la voix et la vidéo, ont la priorité sur le trafic qui n'est pas aussi sensible au temps, comme les e-mails et la navigation Web.</a:t>
            </a:r>
          </a:p>
          <a:p>
            <a:pPr rtl="0">
              <a:spcBef>
                <a:spcPts val="0"/>
              </a:spcBef>
              <a:spcAft>
                <a:spcPts val="0"/>
              </a:spcAft>
              <a:buFont typeface="Arial" panose="020B0604020202020204" pitchFamily="34" charset="0"/>
              <a:buChar char="•"/>
            </a:pPr>
            <a:r>
              <a:rPr sz="1400" lang="fr-FR"/>
              <a:t>Les AP Lightweight (LAPs) utilisent le Lightweight Access Point Protocol (LWAPP) pour communiquer avec un contrôleur WLAN (WLC). </a:t>
            </a:r>
          </a:p>
        </p:txBody>
      </p:sp>
    </p:spTree>
    <p:custDataLst>
      <p:tags r:id="rId1"/>
    </p:custDataLst>
    <p:extLst>
      <p:ext uri="{BB962C8B-B14F-4D97-AF65-F5344CB8AC3E}">
        <p14:creationId xmlns:p14="http://schemas.microsoft.com/office/powerpoint/2010/main" val="2929623157"/>
      </p:ext>
    </p:extLst>
  </p:cSld>
  <p:clrMapOvr>
    <a:masterClrMapping/>
  </p:clrMapOvr>
  <p:transition spd="slow">
    <p:wipe/>
  </p:transition>
</p:sld>
</file>

<file path=ppt/slides/slide73.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sz="1400" lang="fr-FR">
                <a:latin typeface="Arial" charset="0"/>
              </a:rPr>
              <a:t>Module pratique et questionnaire</a:t>
            </a:r>
            <a:br>
              <a:rPr lang="en-US" dirty="0">
                <a:latin typeface="Arial" charset="0"/>
              </a:rPr>
            </a:br>
            <a:r>
              <a:rPr lang="fr-FR">
                <a:latin typeface="Arial" charset="0"/>
              </a:rPr>
              <a:t>Qu'est-ce que j'ai appris dans ce module? (Cont.)</a:t>
            </a:r>
          </a:p>
        </p:txBody>
      </p:sp>
      <p:sp>
        <p:nvSpPr>
          <p:cNvPr id="2" name="Content Placeholder 1">
            <a:extLst>
              <a:ext uri="{FF2B5EF4-FFF2-40B4-BE49-F238E27FC236}">
                <a16:creationId xmlns:a16="http://schemas.microsoft.com/office/drawing/2014/main" id="{2797EA73-3103-C348-9EE9-151275DED7CD}"/>
              </a:ext>
            </a:extLst>
          </p:cNvPr>
          <p:cNvSpPr>
            <a:spLocks noGrp="1"/>
          </p:cNvSpPr>
          <p:nvPr>
            <p:ph idx="1"/>
          </p:nvPr>
        </p:nvSpPr>
        <p:spPr/>
        <p:txBody>
          <a:bodyPr/>
          <a:lstStyle/>
          <a:p>
            <a:pPr rtl="0">
              <a:spcBef>
                <a:spcPts val="0"/>
              </a:spcBef>
              <a:spcAft>
                <a:spcPts val="0"/>
              </a:spcAft>
              <a:buFont typeface="Arial" panose="020B0604020202020204" pitchFamily="34" charset="0"/>
              <a:buChar char="•"/>
            </a:pPr>
            <a:r>
              <a:rPr sz="1400" lang="fr-FR"/>
              <a:t>La Configuration de contrôleur LAN sans fil (WLC) est similaire à la Configuration de routeur sans fil, sauf qu'un WLC contrôle les points d'accès et fournit plus de services et de capacités de gestion. Utilisez l'interface WLC pour afficher une image globale des informations et des performances du système AP, pour accéder aux paramètres avancés et pour configurer un WLAN.</a:t>
            </a:r>
          </a:p>
          <a:p>
            <a:pPr rtl="0">
              <a:spcBef>
                <a:spcPts val="0"/>
              </a:spcBef>
              <a:spcAft>
                <a:spcPts val="0"/>
              </a:spcAft>
              <a:buFont typeface="Arial" panose="020B0604020202020204" pitchFamily="34" charset="0"/>
              <a:buChar char="•"/>
            </a:pPr>
            <a:r>
              <a:rPr sz="1400" lang="fr-FR"/>
              <a:t>SNMP est utilisé pour surveiller le réseau. le WLC transfère tous les messages de journal SNMP, appelés interruptions au serveur SNMP. </a:t>
            </a:r>
          </a:p>
          <a:p>
            <a:pPr rtl="0">
              <a:spcBef>
                <a:spcPts val="0"/>
              </a:spcBef>
              <a:spcAft>
                <a:spcPts val="0"/>
              </a:spcAft>
              <a:buFont typeface="Arial" panose="020B0604020202020204" pitchFamily="34" charset="0"/>
              <a:buChar char="•"/>
            </a:pPr>
            <a:r>
              <a:rPr sz="1400" lang="fr-FR"/>
              <a:t>Pour l'authentification des utilisateurs WLAN, un serveur RADIUS est utilisé pour les services d'authentification, d'autorisation et de comptabilité (AAA). L'accès des utilisateurs individuels peut être suivi et audité. </a:t>
            </a:r>
          </a:p>
          <a:p>
            <a:pPr rtl="0">
              <a:spcBef>
                <a:spcPts val="0"/>
              </a:spcBef>
              <a:spcAft>
                <a:spcPts val="0"/>
              </a:spcAft>
              <a:buFont typeface="Arial" panose="020B0604020202020204" pitchFamily="34" charset="0"/>
              <a:buChar char="•"/>
            </a:pPr>
            <a:r>
              <a:rPr sz="1400" lang="fr-FR"/>
              <a:t>Utilisez l'interface WLC pour configurer les informations du serveur SNMP et du serveur RADIUS, les interfaces VLAN, la portée DHCP et un WPA2-Enterprise WLAN.</a:t>
            </a:r>
          </a:p>
          <a:p>
            <a:pPr rtl="0">
              <a:spcBef>
                <a:spcPts val="0"/>
              </a:spcBef>
              <a:spcAft>
                <a:spcPts val="0"/>
              </a:spcAft>
              <a:buFont typeface="Arial" panose="020B0604020202020204" pitchFamily="34" charset="0"/>
              <a:buChar char="•"/>
            </a:pPr>
            <a:r>
              <a:rPr sz="1400" lang="fr-FR"/>
              <a:t>Les six étapes de la procédure de dépannage. </a:t>
            </a:r>
          </a:p>
          <a:p>
            <a:pPr rtl="0">
              <a:spcBef>
                <a:spcPts val="0"/>
              </a:spcBef>
              <a:spcAft>
                <a:spcPts val="0"/>
              </a:spcAft>
              <a:buFont typeface="Arial" panose="020B0604020202020204" pitchFamily="34" charset="0"/>
              <a:buChar char="•"/>
            </a:pPr>
            <a:r>
              <a:rPr sz="1400" lang="fr-FR"/>
              <a:t>Pendant le dépannage d'un WLAN, un processus d'élimination est recommandé. Les problèmes courants sont: l'absence de la connectivité et une connexion sans fil de faible performance lorsque le PC est en opération. </a:t>
            </a:r>
          </a:p>
          <a:p>
            <a:pPr rtl="0">
              <a:spcBef>
                <a:spcPts val="0"/>
              </a:spcBef>
              <a:spcAft>
                <a:spcPts val="0"/>
              </a:spcAft>
              <a:buFont typeface="Arial" panose="020B0604020202020204" pitchFamily="34" charset="0"/>
              <a:buChar char="•"/>
            </a:pPr>
            <a:r>
              <a:rPr sz="1400" lang="fr-FR"/>
              <a:t>Pour optimiser et augmenter la bande passante des routeurs et des points d'accès bi-bande 802.11, mettez à niveau vos clients sans fil ou divisez le trafic. </a:t>
            </a:r>
          </a:p>
          <a:p>
            <a:pPr rtl="0">
              <a:spcBef>
                <a:spcPts val="0"/>
              </a:spcBef>
              <a:spcAft>
                <a:spcPts val="0"/>
              </a:spcAft>
              <a:buFont typeface="Arial" panose="020B0604020202020204" pitchFamily="34" charset="0"/>
              <a:buChar char="•"/>
            </a:pPr>
            <a:r>
              <a:rPr sz="1400" lang="fr-FR"/>
              <a:t>La plupart des routeurs et points d'accès sans fil proposent un firmware mise à jour. Les différentes versions du micrologiciel peuvent contenir la résolution de problèmes courants signalés par des clients ou des failles de sécurité. Vous devriez vérifier périodiquement le routeur ou l'AP pour le firmware mise à jour.</a:t>
            </a:r>
          </a:p>
        </p:txBody>
      </p:sp>
    </p:spTree>
    <p:custDataLst>
      <p:tags r:id="rId1"/>
    </p:custDataLst>
    <p:extLst>
      <p:ext uri="{BB962C8B-B14F-4D97-AF65-F5344CB8AC3E}">
        <p14:creationId xmlns:p14="http://schemas.microsoft.com/office/powerpoint/2010/main" val="1159225910"/>
      </p:ext>
    </p:extLst>
  </p:cSld>
  <p:clrMapOvr>
    <a:masterClrMapping/>
  </p:clrMapOvr>
  <p:transition spd="slow">
    <p:wipe/>
  </p:transition>
</p:sld>
</file>

<file path=ppt/slides/slide74.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1" y="41394"/>
            <a:ext cx="9144000" cy="609056"/>
          </a:xfrm>
        </p:spPr>
        <p:txBody>
          <a:bodyPr/>
          <a:lstStyle/>
          <a:p>
            <a:pPr eaLnBrk="1" hangingPunct="1" rtl="0"/>
            <a:r>
              <a:rPr sz="1400" lang="fr-FR">
                <a:latin typeface="Arial" charset="0"/>
              </a:rPr>
              <a:t>Module 13: Configuration WLAN</a:t>
            </a:r>
            <a:br>
              <a:rPr lang="en-US" dirty="0">
                <a:latin typeface="Arial" charset="0"/>
              </a:rPr>
            </a:br>
            <a:r>
              <a:rPr lang="fr-FR">
                <a:latin typeface="Arial" charset="0"/>
              </a:rPr>
              <a:t>Nouveaux termes et commandes</a:t>
            </a:r>
          </a:p>
        </p:txBody>
      </p:sp>
      <p:sp>
        <p:nvSpPr>
          <p:cNvPr id="3" name="Content Placeholder 2">
            <a:extLst>
              <a:ext uri="{FF2B5EF4-FFF2-40B4-BE49-F238E27FC236}">
                <a16:creationId xmlns:a16="http://schemas.microsoft.com/office/drawing/2014/main" id="{CE8C6162-D86A-9644-A0EE-E1EE5E7020B3}"/>
              </a:ext>
            </a:extLst>
          </p:cNvPr>
          <p:cNvSpPr>
            <a:spLocks noGrp="1"/>
          </p:cNvSpPr>
          <p:nvPr>
            <p:ph idx="1"/>
          </p:nvPr>
        </p:nvSpPr>
        <p:spPr>
          <a:xfrm>
            <a:off x="144065" y="798944"/>
            <a:ext cx="4069589" cy="4155319"/>
          </a:xfrm>
        </p:spPr>
        <p:txBody>
          <a:bodyPr/>
          <a:lstStyle/>
          <a:p>
            <a:pPr rtl="0">
              <a:buFont typeface="Arial" panose="020B0604020202020204" pitchFamily="34" charset="0"/>
              <a:buChar char="•"/>
            </a:pPr>
            <a:r>
              <a:rPr sz="1400" lang="fr-FR"/>
              <a:t>Traduction d'adresses de réseau (NAT)</a:t>
            </a:r>
            <a:r>
              <a:rPr sz="1400" b="true" lang="fr-FR"/>
              <a:t> </a:t>
            </a:r>
          </a:p>
          <a:p>
            <a:pPr rtl="0">
              <a:buFont typeface="Arial" panose="020B0604020202020204" pitchFamily="34" charset="0"/>
              <a:buChar char="•"/>
            </a:pPr>
            <a:r>
              <a:rPr sz="1400" lang="fr-FR"/>
              <a:t>Réseau sans fil maillé (WMN)</a:t>
            </a:r>
          </a:p>
          <a:p>
            <a:pPr rtl="0">
              <a:buFont typeface="Arial" panose="020B0604020202020204" pitchFamily="34" charset="0"/>
              <a:buChar char="•"/>
            </a:pPr>
            <a:r>
              <a:rPr sz="1400" lang="fr-FR"/>
              <a:t>Transfert de port</a:t>
            </a:r>
          </a:p>
          <a:p>
            <a:pPr rtl="0">
              <a:buFont typeface="Arial" panose="020B0604020202020204" pitchFamily="34" charset="0"/>
              <a:buChar char="•"/>
            </a:pPr>
            <a:r>
              <a:rPr sz="1400" lang="fr-FR"/>
              <a:t>Déclenchement de ports</a:t>
            </a:r>
          </a:p>
        </p:txBody>
      </p:sp>
      <p:sp>
        <p:nvSpPr>
          <p:cNvPr id="6" name="Content Placeholder 2">
            <a:extLst>
              <a:ext uri="{FF2B5EF4-FFF2-40B4-BE49-F238E27FC236}">
                <a16:creationId xmlns:a16="http://schemas.microsoft.com/office/drawing/2014/main" id="{B1627BFE-6B32-CC4C-95DE-D9696B38972C}"/>
              </a:ext>
            </a:extLst>
          </p:cNvPr>
          <p:cNvSpPr txBox="1">
            <a:spLocks/>
          </p:cNvSpPr>
          <p:nvPr/>
        </p:nvSpPr>
        <p:spPr bwMode="auto">
          <a:xfrm>
            <a:off x="4324972" y="798944"/>
            <a:ext cx="4069589"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sz="1200" b="true" lang="fr-FR"/>
              <a:t> </a:t>
            </a:r>
          </a:p>
        </p:txBody>
      </p:sp>
    </p:spTree>
    <p:custDataLst>
      <p:tags r:id="rId1"/>
    </p:custDataLst>
    <p:extLst>
      <p:ext uri="{BB962C8B-B14F-4D97-AF65-F5344CB8AC3E}">
        <p14:creationId xmlns:p14="http://schemas.microsoft.com/office/powerpoint/2010/main" val="3271745509"/>
      </p:ext>
    </p:extLst>
  </p:cSld>
  <p:clrMapOvr>
    <a:masterClrMapping/>
  </p:clrMapOvr>
  <p:transition spd="slow">
    <p:wipe/>
  </p:transition>
</p:sld>
</file>

<file path=ppt/slides/slide75.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13: Meilleures Pratiques</a:t>
            </a:r>
          </a:p>
        </p:txBody>
      </p:sp>
      <p:sp>
        <p:nvSpPr>
          <p:cNvPr id="11266" name="Rectangle 34"/>
          <p:cNvSpPr>
            <a:spLocks noGrp="1" noChangeArrowheads="1"/>
          </p:cNvSpPr>
          <p:nvPr>
            <p:ph idx="1"/>
          </p:nvPr>
        </p:nvSpPr>
        <p:spPr>
          <a:xfrm>
            <a:off x="145357" y="684644"/>
            <a:ext cx="8853286" cy="4155319"/>
          </a:xfrm>
        </p:spPr>
        <p:txBody>
          <a:bodyPr/>
          <a:lstStyle/>
          <a:p>
            <a:pPr marL="0" indent="0" rtl="0">
              <a:lnSpc>
                <a:spcPct val="85000"/>
              </a:lnSpc>
              <a:spcBef>
                <a:spcPct val="30000"/>
              </a:spcBef>
              <a:buNone/>
            </a:pPr>
            <a:r>
              <a:rPr sz="1600" lang="fr-FR"/>
              <a:t>Avant d'enseigner le module 13, l'instructeur doit:</a:t>
            </a:r>
          </a:p>
          <a:p>
            <a:pPr rtl="0">
              <a:lnSpc>
                <a:spcPct val="85000"/>
              </a:lnSpc>
              <a:spcBef>
                <a:spcPct val="30000"/>
              </a:spcBef>
              <a:buFont typeface="Arial" panose="020B0604020202020204" pitchFamily="34" charset="0"/>
              <a:buChar char="•"/>
            </a:pPr>
            <a:r>
              <a:rPr sz="1600" lang="fr-FR"/>
              <a:t>Examiner les activités et les évaluations de ce module.</a:t>
            </a:r>
          </a:p>
          <a:p>
            <a:pPr rtl="0">
              <a:lnSpc>
                <a:spcPct val="85000"/>
              </a:lnSpc>
              <a:spcBef>
                <a:spcPct val="30000"/>
              </a:spcBef>
              <a:buFont typeface="Arial" panose="020B0604020202020204" pitchFamily="34" charset="0"/>
              <a:buChar char="•"/>
            </a:pPr>
            <a:r>
              <a:rPr sz="1600" lang="fr-FR"/>
              <a:t>Essayez d'inclure autant de questions que possible pour maintenir l'intérêt des élèves pendant la présentation en classe.</a:t>
            </a:r>
          </a:p>
          <a:p>
            <a:pPr rtl="0">
              <a:lnSpc>
                <a:spcPct val="85000"/>
              </a:lnSpc>
              <a:spcBef>
                <a:spcPct val="30000"/>
              </a:spcBef>
              <a:buFont typeface="Arial" panose="020B0604020202020204" pitchFamily="34" charset="0"/>
              <a:buChar char="•"/>
            </a:pPr>
            <a:r>
              <a:rPr sz="1600" lang="fr-FR"/>
              <a:t>Après ce module, l'examen de sécurité L2 et WLAN est disponible, couvrant les modules 10-13.</a:t>
            </a:r>
          </a:p>
          <a:p>
            <a:pPr marL="0" indent="0">
              <a:lnSpc>
                <a:spcPct val="85000"/>
              </a:lnSpc>
              <a:spcBef>
                <a:spcPct val="30000"/>
              </a:spcBef>
              <a:buNone/>
            </a:pPr>
            <a:endParaRPr lang="en-US" sz="1600" dirty="0"/>
          </a:p>
          <a:p>
            <a:pPr marL="0" indent="0" rtl="0">
              <a:lnSpc>
                <a:spcPct val="85000"/>
              </a:lnSpc>
              <a:spcBef>
                <a:spcPct val="30000"/>
              </a:spcBef>
              <a:buNone/>
            </a:pPr>
            <a:r>
              <a:rPr sz="1600" lang="fr-FR"/>
              <a:t>Rubrique 13.1</a:t>
            </a:r>
          </a:p>
          <a:p>
            <a:pPr lvl="1" rtl="0">
              <a:lnSpc>
                <a:spcPct val="85000"/>
              </a:lnSpc>
              <a:spcBef>
                <a:spcPct val="30000"/>
              </a:spcBef>
            </a:pPr>
            <a:r>
              <a:rPr sz="1600" lang="fr-FR"/>
              <a:t>Posez les questions suivantes aux étudiants afin de les faire débattre :</a:t>
            </a:r>
          </a:p>
          <a:p>
            <a:pPr lvl="2" rtl="0">
              <a:lnSpc>
                <a:spcPct val="85000"/>
              </a:lnSpc>
              <a:spcBef>
                <a:spcPct val="30000"/>
              </a:spcBef>
            </a:pPr>
            <a:r>
              <a:rPr sz="1600" lang="fr-FR"/>
              <a:t>Pourquoi devriez-vous modifier périodiquement les informations d'identification de votre routeur sans fil?</a:t>
            </a:r>
          </a:p>
          <a:p>
            <a:pPr lvl="2" rtl="0">
              <a:lnSpc>
                <a:spcPct val="85000"/>
              </a:lnSpc>
              <a:spcBef>
                <a:spcPct val="30000"/>
              </a:spcBef>
            </a:pPr>
            <a:r>
              <a:rPr sz="1600" lang="fr-FR"/>
              <a:t>Selon vous, quelle valeur la qualité de service offrirait à un utilisateur domestique?</a:t>
            </a:r>
          </a:p>
          <a:p>
            <a:pPr marL="0" indent="0">
              <a:lnSpc>
                <a:spcPct val="85000"/>
              </a:lnSpc>
              <a:spcBef>
                <a:spcPct val="30000"/>
              </a:spcBef>
              <a:buNone/>
            </a:pPr>
            <a:endParaRPr lang="en-US" sz="1400" dirty="0"/>
          </a:p>
          <a:p>
            <a:pPr lvl="1">
              <a:lnSpc>
                <a:spcPct val="85000"/>
              </a:lnSpc>
              <a:spcBef>
                <a:spcPct val="30000"/>
              </a:spcBef>
            </a:pPr>
            <a:endParaRPr lang="en-US" dirty="0"/>
          </a:p>
          <a:p>
            <a:pPr lvl="1">
              <a:lnSpc>
                <a:spcPct val="85000"/>
              </a:lnSpc>
              <a:spcBef>
                <a:spcPct val="30000"/>
              </a:spcBef>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2109317603"/>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13: Meilleures Pratiques (Suite)</a:t>
            </a:r>
          </a:p>
        </p:txBody>
      </p:sp>
      <p:sp>
        <p:nvSpPr>
          <p:cNvPr id="11266" name="Rectangle 34"/>
          <p:cNvSpPr>
            <a:spLocks noGrp="1" noChangeArrowheads="1"/>
          </p:cNvSpPr>
          <p:nvPr>
            <p:ph idx="1"/>
          </p:nvPr>
        </p:nvSpPr>
        <p:spPr>
          <a:xfrm>
            <a:off x="145357" y="684644"/>
            <a:ext cx="8853286" cy="4155319"/>
          </a:xfrm>
        </p:spPr>
        <p:txBody>
          <a:bodyPr/>
          <a:lstStyle/>
          <a:p>
            <a:pPr marL="0" indent="0" rtl="0">
              <a:lnSpc>
                <a:spcPct val="85000"/>
              </a:lnSpc>
              <a:spcBef>
                <a:spcPct val="30000"/>
              </a:spcBef>
              <a:buNone/>
            </a:pPr>
            <a:r>
              <a:rPr sz="1600" lang="fr-FR"/>
              <a:t>Rubrique 13.2</a:t>
            </a:r>
          </a:p>
          <a:p>
            <a:pPr lvl="1" rtl="0">
              <a:lnSpc>
                <a:spcPct val="85000"/>
              </a:lnSpc>
              <a:spcBef>
                <a:spcPct val="30000"/>
              </a:spcBef>
            </a:pPr>
            <a:r>
              <a:rPr sz="1600" lang="fr-FR"/>
              <a:t>Posez les questions suivantes aux étudiants afin de les faire débattre :</a:t>
            </a:r>
          </a:p>
          <a:p>
            <a:pPr lvl="2" rtl="0">
              <a:lnSpc>
                <a:spcPct val="85000"/>
              </a:lnSpc>
              <a:spcBef>
                <a:spcPct val="30000"/>
              </a:spcBef>
            </a:pPr>
            <a:r>
              <a:rPr sz="1600" lang="fr-FR"/>
              <a:t>Selon vous, quel est l'un des avantages du déploiement d'un réseau à l'aide d'un WLC?</a:t>
            </a:r>
          </a:p>
          <a:p>
            <a:pPr lvl="2" rtl="0">
              <a:lnSpc>
                <a:spcPct val="85000"/>
              </a:lnSpc>
              <a:spcBef>
                <a:spcPct val="30000"/>
              </a:spcBef>
            </a:pPr>
            <a:r>
              <a:rPr sz="1600" lang="fr-FR"/>
              <a:t>Quel protocole le WLC utilise-t-il pour en savoir plus sur l'AP?</a:t>
            </a:r>
          </a:p>
          <a:p>
            <a:pPr marL="0" indent="0" eaLnBrk="1" hangingPunct="1" rtl="0">
              <a:lnSpc>
                <a:spcPct val="85000"/>
              </a:lnSpc>
              <a:spcBef>
                <a:spcPct val="30000"/>
              </a:spcBef>
              <a:buNone/>
            </a:pPr>
            <a:r>
              <a:rPr sz="1600" lang="fr-FR"/>
              <a:t>Rubrique 13.3</a:t>
            </a:r>
          </a:p>
          <a:p>
            <a:pPr lvl="1" rtl="0">
              <a:lnSpc>
                <a:spcPct val="85000"/>
              </a:lnSpc>
              <a:spcBef>
                <a:spcPct val="30000"/>
              </a:spcBef>
            </a:pPr>
            <a:r>
              <a:rPr sz="1600" lang="fr-FR"/>
              <a:t>Posez les questions suivantes aux étudiants afin de les faire débattre :</a:t>
            </a:r>
          </a:p>
          <a:p>
            <a:pPr lvl="2" rtl="0">
              <a:lnSpc>
                <a:spcPct val="85000"/>
              </a:lnSpc>
              <a:spcBef>
                <a:spcPct val="30000"/>
              </a:spcBef>
            </a:pPr>
            <a:r>
              <a:rPr sz="1600" lang="fr-FR"/>
              <a:t>À votre avis, quel est l'inconvénient de l'authentification centralisée avec RADIUS?</a:t>
            </a:r>
          </a:p>
          <a:p>
            <a:pPr lvl="2" rtl="0">
              <a:lnSpc>
                <a:spcPct val="85000"/>
              </a:lnSpc>
              <a:spcBef>
                <a:spcPct val="30000"/>
              </a:spcBef>
            </a:pPr>
            <a:r>
              <a:rPr sz="1600" lang="fr-FR"/>
              <a:t>Pourquoi désactiver la diffusion de votre SSID?</a:t>
            </a:r>
          </a:p>
          <a:p>
            <a:pPr marL="0" indent="0" rtl="0">
              <a:lnSpc>
                <a:spcPct val="85000"/>
              </a:lnSpc>
              <a:spcBef>
                <a:spcPct val="30000"/>
              </a:spcBef>
              <a:buNone/>
            </a:pPr>
            <a:r>
              <a:rPr sz="1600" lang="fr-FR"/>
              <a:t>Rubrique 13.4</a:t>
            </a:r>
          </a:p>
          <a:p>
            <a:pPr lvl="1" rtl="0">
              <a:lnSpc>
                <a:spcPct val="85000"/>
              </a:lnSpc>
              <a:spcBef>
                <a:spcPct val="30000"/>
              </a:spcBef>
            </a:pPr>
            <a:r>
              <a:rPr sz="1600" lang="fr-FR"/>
              <a:t>Posez les questions suivantes aux étudiants afin de les faire débattre :</a:t>
            </a:r>
          </a:p>
          <a:p>
            <a:pPr lvl="2" rtl="0">
              <a:lnSpc>
                <a:spcPct val="85000"/>
              </a:lnSpc>
              <a:spcBef>
                <a:spcPct val="30000"/>
              </a:spcBef>
            </a:pPr>
            <a:r>
              <a:rPr sz="1600" lang="fr-FR"/>
              <a:t>Pourquoi maintenir le microprogramme mis à jour est-il si important pour la sécurité du réseau?</a:t>
            </a:r>
          </a:p>
          <a:p>
            <a:pPr lvl="2" rtl="0">
              <a:lnSpc>
                <a:spcPct val="85000"/>
              </a:lnSpc>
              <a:spcBef>
                <a:spcPct val="30000"/>
              </a:spcBef>
            </a:pPr>
            <a:r>
              <a:rPr sz="1600" lang="fr-FR"/>
              <a:t>De nombreux routeurs sans fil permettent au propriétaire d'exécuter plusieurs réseaux sans fil différents, un dans la bande 2,4 Ghz et un autre dans la bande 5 Ghz. Quel avantage cela pourrait-il fournir?</a:t>
            </a:r>
          </a:p>
          <a:p>
            <a:pPr marL="630238" lvl="2" indent="-214313">
              <a:buFont typeface="Arial" panose="020B0604020202020204" pitchFamily="34" charset="0"/>
              <a:buChar char="•"/>
            </a:pPr>
            <a:endParaRPr lang="en-US" sz="1100" dirty="0"/>
          </a:p>
          <a:p>
            <a:pPr marL="630238" lvl="2" indent="-214313">
              <a:buFont typeface="Arial" panose="020B0604020202020204" pitchFamily="34" charset="0"/>
              <a:buChar char="•"/>
            </a:pPr>
            <a:endParaRPr lang="en-US" sz="1400" dirty="0"/>
          </a:p>
          <a:p>
            <a:pPr eaLnBrk="1" hangingPunct="1">
              <a:lnSpc>
                <a:spcPct val="85000"/>
              </a:lnSpc>
              <a:spcBef>
                <a:spcPct val="30000"/>
              </a:spcBef>
            </a:pPr>
            <a:endParaRPr lang="en-US" sz="1400" b="1" dirty="0">
              <a:solidFill>
                <a:srgbClr val="FF0000"/>
              </a:solidFill>
            </a:endParaRPr>
          </a:p>
          <a:p>
            <a:pPr eaLnBrk="1" hangingPunct="1">
              <a:lnSpc>
                <a:spcPct val="85000"/>
              </a:lnSpc>
              <a:spcBef>
                <a:spcPct val="30000"/>
              </a:spcBef>
            </a:pPr>
            <a:endParaRPr lang="en-US" sz="1400" dirty="0"/>
          </a:p>
        </p:txBody>
      </p:sp>
    </p:spTree>
    <p:custDataLst>
      <p:tags r:id="rId1"/>
    </p:custDataLst>
    <p:extLst>
      <p:ext uri="{BB962C8B-B14F-4D97-AF65-F5344CB8AC3E}">
        <p14:creationId xmlns:p14="http://schemas.microsoft.com/office/powerpoint/2010/main" val="1129576059"/>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7072</TotalTime>
  <Words>7324</Words>
  <Application>Microsoft Office PowerPoint</Application>
  <PresentationFormat>On-screen Show (16:9)</PresentationFormat>
  <Paragraphs>855</Paragraphs>
  <Slides>75</Slides>
  <Notes>73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75</vt:i4>
      </vt:variant>
    </vt:vector>
  </HeadingPairs>
  <TitlesOfParts>
    <vt:vector size="80" baseType="lpstr">
      <vt:lpstr>CiscoSans ExtraLight</vt:lpstr>
      <vt:lpstr>Arial</vt:lpstr>
      <vt:lpstr>Calibri</vt:lpstr>
      <vt:lpstr>Wingdings</vt:lpstr>
      <vt:lpstr>Default Theme</vt:lpstr>
      <vt:lpstr>Module 13: WLAN Configuration</vt:lpstr>
      <vt:lpstr>Instructor Materials – Module 13 Planning Guide</vt:lpstr>
      <vt:lpstr>What to Expect in this Module</vt:lpstr>
      <vt:lpstr>What to Expect in this Module (Cont.)</vt:lpstr>
      <vt:lpstr>Check Your Understanding</vt:lpstr>
      <vt:lpstr>Module 13: Activities</vt:lpstr>
      <vt:lpstr>Module 13: Activities (Cont.)</vt:lpstr>
      <vt:lpstr>Module 13: Best Practices</vt:lpstr>
      <vt:lpstr>Module 13: Best Practices (Cont.)</vt:lpstr>
      <vt:lpstr>Module 13: WLAN Configuration</vt:lpstr>
      <vt:lpstr>Module Objectives</vt:lpstr>
      <vt:lpstr>13.1 Remote Site WLAN Configuration</vt:lpstr>
      <vt:lpstr>Remote Site WLAN Configuration Video – Configure a Wireless Network</vt:lpstr>
      <vt:lpstr>Remote Site WLAN Configuration The Wireless Router</vt:lpstr>
      <vt:lpstr>Remote Site WLAN Configuration Log in to the Wireless Router</vt:lpstr>
      <vt:lpstr>Remote Site WLAN Configuration Basic Network Setup</vt:lpstr>
      <vt:lpstr>Remote Site WLAN Configuration Basic Wireless Setup</vt:lpstr>
      <vt:lpstr>Remote Site WLAN Configuration Configure a Wireless Mesh Network</vt:lpstr>
      <vt:lpstr>Remote Site WLAN Configuration NAT for IPv4</vt:lpstr>
      <vt:lpstr>Remote Site WLAN Configuration Quality of Service</vt:lpstr>
      <vt:lpstr>Remote Site WLAN Configuration Port Forwarding</vt:lpstr>
      <vt:lpstr>Remote Site WLAN Configuration Packet Tracer – Configure a Wireless Network</vt:lpstr>
      <vt:lpstr>Remote Site WLAN Configuration Lab – Configure a Wireless Network</vt:lpstr>
      <vt:lpstr>13.2 Configure a Basic WLAN on the WLC</vt:lpstr>
      <vt:lpstr>Configure a Basic WLAN on the WLC Video – Configure a Basic WLAN on the WLC</vt:lpstr>
      <vt:lpstr>Configure a Basic WLAN on the WLC WLC Topology</vt:lpstr>
      <vt:lpstr>Configure a Basic WLAN on the WLC Log in to the WLC</vt:lpstr>
      <vt:lpstr>Configure a Basic WLAN on the WLC View AP Information</vt:lpstr>
      <vt:lpstr>Configure a Basic WLAN on the WLC Advanced Settings</vt:lpstr>
      <vt:lpstr>Configure a Basic WLAN on the WLC Configure a WLAN</vt:lpstr>
      <vt:lpstr>Configure a Basic WLAN on the WLC Configure a WLAN (Cont.)</vt:lpstr>
      <vt:lpstr>Configure a Basic WLAN on the WLC Configure a WLAN (Cont.)</vt:lpstr>
      <vt:lpstr>Configure a Basic WLAN on the WLC Configure a WLAN (Cont.)</vt:lpstr>
      <vt:lpstr>Configure a Basic WLAN on the WLC Configure a WLAN (Cont.)</vt:lpstr>
      <vt:lpstr>Configure a Basic WLAN on the WLC Configure a WLAN (Cont.)</vt:lpstr>
      <vt:lpstr>Configure a Basic WLAN on the WLC Packet Tracer – Configure a Basic WLAN on the WLC</vt:lpstr>
      <vt:lpstr>13.3 Configure a WPA2 Enterprise WLAN on the WLC</vt:lpstr>
      <vt:lpstr>Configure a WPA2 Enterprise WLAN on the WLC Video – Define an SNMP and RADIUS Server on the WLC</vt:lpstr>
      <vt:lpstr>Configure a WPA2 Enterprise WLAN on the WLC SNMP and RADIUS</vt:lpstr>
      <vt:lpstr>Configure a WPA2 Enterprise WLAN on the WLC Configure SNMP Server Information</vt:lpstr>
      <vt:lpstr>Configure a WPA2 Enterprise WLAN on the WLC Configure RADIUS Server Information</vt:lpstr>
      <vt:lpstr>Configure a WPA2 Enterprise WLAN on the WLC Configure RADIUS Server Information (Cont.)</vt:lpstr>
      <vt:lpstr>Configure a WPA2 Enterprise WLAN on the WLC Video – Configure a VLAN for a New WLAN</vt:lpstr>
      <vt:lpstr>Configure a WPA2 Enterprise WLAN on the WLC Topology with VLAN 5 Addressing</vt:lpstr>
      <vt:lpstr>Configure a WPA2 Enterprise WLAN on the WLC Configure a New Interface</vt:lpstr>
      <vt:lpstr>Configure a WPA2 Enterprise WLAN on the WLC Configure a New Interface (Cont.)</vt:lpstr>
      <vt:lpstr>Configure a WPA2 Enterprise WLAN on the WLC Configure a New Interface (Cont.)</vt:lpstr>
      <vt:lpstr>Configure a WPA2 Enterprise WLAN on the WLC Configure a New Interface (Cont.)</vt:lpstr>
      <vt:lpstr>Configure a WPA2 Enterprise WLAN on the WLC Configure a New Interface (Cont.)</vt:lpstr>
      <vt:lpstr>Configure a WPA2 Enterprise WLAN on the WLC Video – Configure a DHCP Scope</vt:lpstr>
      <vt:lpstr>Configure a WPA2 Enterprise WLAN on the WLC Configure a DHCP Scope</vt:lpstr>
      <vt:lpstr>Configure a WPA2 Enterprise WLAN on the WLC Configure a DHCP Scope (Cont.)</vt:lpstr>
      <vt:lpstr>Configure a WPA2 Enterprise WLAN on the WLC Configure a DHCP Scope (Cont.)</vt:lpstr>
      <vt:lpstr>Configure a WPA2 Enterprise WLAN on the WLC Configure a DHCP Scope (Cont.)</vt:lpstr>
      <vt:lpstr>Configure a WPA2 Enterprise WLAN on the WLC Video – Configure a WPA2 Enterprise WLAN</vt:lpstr>
      <vt:lpstr>Configure a WPA2 Enterprise WLAN on the WLC Configure a WPA2 Enterprise WLAN</vt:lpstr>
      <vt:lpstr>Configure a WPA2 Enterprise WLAN on the WLC Configure a WPA2 Enterprise WLAN (Cont.)</vt:lpstr>
      <vt:lpstr>Configure a WPA2 Enterprise WLAN on the WLC Configure a WPA2 Enterprise WLAN (Cont.)</vt:lpstr>
      <vt:lpstr>Configure a WPA2 Enterprise WLAN on the WLC Configure a WPA2 Enterprise WLAN (Cont.)</vt:lpstr>
      <vt:lpstr>Configure a WPA2 Enterprise WLAN on the WLC Packet Tracer – Configure a WPA2 Enterprise WLAN on the WLC</vt:lpstr>
      <vt:lpstr>13.4 Troubleshoot WLAN Issues</vt:lpstr>
      <vt:lpstr>Troubleshoot WLAN Issues Troubleshooting Approaches</vt:lpstr>
      <vt:lpstr>Troubleshoot WLAN Issues Troubleshooting Approaches (Cont.)</vt:lpstr>
      <vt:lpstr>Troubleshoot WLAN Issues Wireless Client Not Connecting</vt:lpstr>
      <vt:lpstr>Troubleshoot WLAN Issues Wireless Client Not Connecting (Cont.)</vt:lpstr>
      <vt:lpstr>Troubleshoot WLAN Issues Troubleshooting When the Network Is Slow</vt:lpstr>
      <vt:lpstr>Troubleshoot WLAN Issues Troubleshooting When the Network Is Slow (Cont.)</vt:lpstr>
      <vt:lpstr>Troubleshoot WLAN Issues Updating Firmware</vt:lpstr>
      <vt:lpstr>Troubleshoot WLAN Issues Packet Tracer – Troubleshoot WLAN Issues</vt:lpstr>
      <vt:lpstr>13.5 Module Practice and Summary</vt:lpstr>
      <vt:lpstr>Module Practice and Quiz Packet Tracer – WLAN Configuration</vt:lpstr>
      <vt:lpstr>Module Practice and Quiz What Did I Learn In This Module?</vt:lpstr>
      <vt:lpstr>Module Practice and Quiz What Did I Learn In This Module? (Cont.)</vt:lpstr>
      <vt:lpstr>Module 13: WLAN Configuration New Terms and Commands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Jeff Luman -X (jluman - UNICON INC at Cisco)</cp:lastModifiedBy>
  <cp:revision>368</cp:revision>
  <dcterms:created xsi:type="dcterms:W3CDTF">2019-10-18T06:21:22Z</dcterms:created>
  <dcterms:modified xsi:type="dcterms:W3CDTF">2021-02-03T18:37:08Z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ies>
</file>