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4.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5.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16.xml" ContentType="application/vnd.openxmlformats-officedocument.presentationml.tags+xml"/>
  <Override PartName="/ppt/notesSlides/notesSlide38.xml" ContentType="application/vnd.openxmlformats-officedocument.presentationml.notesSlide+xml"/>
  <Override PartName="/ppt/tags/tag17.xml" ContentType="application/vnd.openxmlformats-officedocument.presentationml.tags+xml"/>
  <Override PartName="/ppt/notesSlides/notesSlide39.xml" ContentType="application/vnd.openxmlformats-officedocument.presentationml.notesSlide+xml"/>
  <Override PartName="/ppt/tags/tag18.xml" ContentType="application/vnd.openxmlformats-officedocument.presentationml.tags+xml"/>
  <Override PartName="/ppt/notesSlides/notesSlide40.xml" ContentType="application/vnd.openxmlformats-officedocument.presentationml.notesSlide+xml"/>
  <Override PartName="/ppt/tags/tag19.xml" ContentType="application/vnd.openxmlformats-officedocument.presentationml.tags+xml"/>
  <Override PartName="/ppt/notesSlides/notesSlide41.xml" ContentType="application/vnd.openxmlformats-officedocument.presentationml.notesSlide+xml"/>
  <Override PartName="/ppt/tags/tag20.xml" ContentType="application/vnd.openxmlformats-officedocument.presentationml.tags+xml"/>
  <Override PartName="/ppt/notesSlides/notesSlide42.xml" ContentType="application/vnd.openxmlformats-officedocument.presentationml.notesSlide+xml"/>
  <Override PartName="/ppt/tags/tag21.xml" ContentType="application/vnd.openxmlformats-officedocument.presentationml.tags+xml"/>
  <Override PartName="/ppt/notesSlides/notesSlide43.xml" ContentType="application/vnd.openxmlformats-officedocument.presentationml.notesSlide+xml"/>
  <Override PartName="/ppt/tags/tag22.xml" ContentType="application/vnd.openxmlformats-officedocument.presentationml.tags+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8"/>
  </p:notesMasterIdLst>
  <p:sldIdLst>
    <p:sldId id="513" r:id="rId2"/>
    <p:sldId id="730" r:id="rId3"/>
    <p:sldId id="1225" r:id="rId4"/>
    <p:sldId id="1071" r:id="rId5"/>
    <p:sldId id="1226" r:id="rId6"/>
    <p:sldId id="763" r:id="rId7"/>
    <p:sldId id="1052" r:id="rId8"/>
    <p:sldId id="1069" r:id="rId9"/>
    <p:sldId id="876" r:id="rId10"/>
    <p:sldId id="860" r:id="rId11"/>
    <p:sldId id="759" r:id="rId12"/>
    <p:sldId id="1108" r:id="rId13"/>
    <p:sldId id="1197" r:id="rId14"/>
    <p:sldId id="1198" r:id="rId15"/>
    <p:sldId id="1199" r:id="rId16"/>
    <p:sldId id="1103" r:id="rId17"/>
    <p:sldId id="1172" r:id="rId18"/>
    <p:sldId id="1222" r:id="rId19"/>
    <p:sldId id="1223" r:id="rId20"/>
    <p:sldId id="1203" r:id="rId21"/>
    <p:sldId id="1204" r:id="rId22"/>
    <p:sldId id="1205" r:id="rId23"/>
    <p:sldId id="1206" r:id="rId24"/>
    <p:sldId id="1171" r:id="rId25"/>
    <p:sldId id="1207" r:id="rId26"/>
    <p:sldId id="1208" r:id="rId27"/>
    <p:sldId id="1209" r:id="rId28"/>
    <p:sldId id="1224" r:id="rId29"/>
    <p:sldId id="1211" r:id="rId30"/>
    <p:sldId id="1195" r:id="rId31"/>
    <p:sldId id="1196" r:id="rId32"/>
    <p:sldId id="1212" r:id="rId33"/>
    <p:sldId id="1213" r:id="rId34"/>
    <p:sldId id="1214" r:id="rId35"/>
    <p:sldId id="1215" r:id="rId36"/>
    <p:sldId id="1216" r:id="rId37"/>
    <p:sldId id="1217" r:id="rId38"/>
    <p:sldId id="1218" r:id="rId39"/>
    <p:sldId id="1219" r:id="rId40"/>
    <p:sldId id="957" r:id="rId41"/>
    <p:sldId id="1176" r:id="rId42"/>
    <p:sldId id="1175" r:id="rId43"/>
    <p:sldId id="1220" r:id="rId44"/>
    <p:sldId id="1221" r:id="rId45"/>
    <p:sldId id="874" r:id="rId46"/>
    <p:sldId id="291" r:id="rId47"/>
  </p:sldIdLst>
  <p:sldSz cx="9144000" cy="5143500" type="screen16x9"/>
  <p:notesSz cx="6858000" cy="9144000"/>
  <p:custDataLst>
    <p:tags r:id="rId49"/>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17"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50" autoAdjust="0"/>
    <p:restoredTop sz="82058" autoAdjust="0"/>
  </p:normalViewPr>
  <p:slideViewPr>
    <p:cSldViewPr snapToGrid="0" showGuides="1">
      <p:cViewPr varScale="1">
        <p:scale>
          <a:sx n="96" d="100"/>
          <a:sy n="96" d="100"/>
        </p:scale>
        <p:origin x="-1142" y="-77"/>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8/8/2020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dirty="0"/>
              <a:t>Programme de L’Académie des Réseaux de Cisco</a:t>
            </a:r>
          </a:p>
          <a:p>
            <a:pPr rtl="0"/>
            <a:r>
              <a:rPr lang="fr-FR" dirty="0" smtClean="0">
                <a:solidFill>
                  <a:schemeClr val="accent5">
                    <a:lumMod val="40000"/>
                    <a:lumOff val="60000"/>
                  </a:schemeClr>
                </a:solidFill>
              </a:rPr>
              <a:t>Notions de base sur la commutation, le routage et le sans fil v7.0 (SRWE)</a:t>
            </a:r>
          </a:p>
          <a:p>
            <a:pPr rtl="0">
              <a:buFontTx/>
              <a:buNone/>
            </a:pPr>
            <a:r>
              <a:rPr lang="fr-FR" dirty="0" smtClean="0">
                <a:solidFill>
                  <a:schemeClr val="accent5">
                    <a:lumMod val="40000"/>
                    <a:lumOff val="60000"/>
                  </a:schemeClr>
                </a:solidFill>
              </a:rPr>
              <a:t>Module </a:t>
            </a:r>
            <a:r>
              <a:rPr lang="fr-FR" dirty="0">
                <a:solidFill>
                  <a:schemeClr val="accent5">
                    <a:lumMod val="40000"/>
                    <a:lumOff val="60000"/>
                  </a:schemeClr>
                </a:solidFill>
              </a:rPr>
              <a:t>8: SLAAC et DHCPv6</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8.1 - Attribution de GUA IPv6</a:t>
            </a:r>
          </a:p>
          <a:p>
            <a:pPr rtl="0"/>
            <a:r>
              <a:rPr lang="fr-FR"/>
              <a:t>8.1.1 - Configuration des hôtes IPv6</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8.1 - Attribution de GUA IPv6</a:t>
            </a:r>
          </a:p>
          <a:p>
            <a:pPr rtl="0"/>
            <a:r>
              <a:rPr lang="fr-FR"/>
              <a:t>8.1.2 - </a:t>
            </a:r>
            <a:r>
              <a:rPr lang="fr-FR" sz="1200"/>
              <a:t>Adresse link-local de l'hôte IPv6</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10068411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8.1 - Attribution de GUA IPv6</a:t>
            </a:r>
          </a:p>
          <a:p>
            <a:pPr rtl="0"/>
            <a:r>
              <a:rPr lang="fr-FR"/>
              <a:t>8.1.3 - </a:t>
            </a:r>
            <a:r>
              <a:rPr lang="fr-FR" sz="1200"/>
              <a:t>Attribution de GUA IPv6</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2815310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8.1 - Attribution de GUA IPv6</a:t>
            </a:r>
          </a:p>
          <a:p>
            <a:pPr rtl="0"/>
            <a:r>
              <a:rPr lang="fr-FR"/>
              <a:t>8.1.4 - Trois indicateurs de message RA</a:t>
            </a:r>
          </a:p>
          <a:p>
            <a:pPr rtl="0"/>
            <a:r>
              <a:rPr lang="fr-FR"/>
              <a:t>8.1.5 - Vérifiez votre compréhension - Attribution de GUA IPv6</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2903105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baseline="0">
                <a:solidFill>
                  <a:schemeClr val="accent5">
                    <a:lumMod val="40000"/>
                    <a:lumOff val="60000"/>
                  </a:schemeClr>
                </a:solidFill>
              </a:rPr>
              <a:t>8 - </a:t>
            </a:r>
            <a:r>
              <a:rPr lang="fr-FR">
                <a:solidFill>
                  <a:schemeClr val="accent5">
                    <a:lumMod val="40000"/>
                    <a:lumOff val="60000"/>
                  </a:schemeClr>
                </a:solidFill>
              </a:rPr>
              <a:t>SLAAC et DHCPv6</a:t>
            </a:r>
          </a:p>
          <a:p>
            <a:pPr rtl="0">
              <a:buFontTx/>
              <a:buNone/>
            </a:pPr>
            <a:r>
              <a:rPr lang="fr-FR" sz="1200" b="0"/>
              <a:t>8.2 - SLAAC</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8.2 - SLAAC</a:t>
            </a:r>
          </a:p>
          <a:p>
            <a:pPr rtl="0"/>
            <a:r>
              <a:rPr lang="fr-FR"/>
              <a:t>8.2.1 - Présentation du SLAAC</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3729660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8.2 - SLAAC</a:t>
            </a:r>
          </a:p>
          <a:p>
            <a:pPr rtl="0"/>
            <a:r>
              <a:rPr lang="fr-FR"/>
              <a:t>8.2.2 - Activation de SLAAC</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642690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8.2 - SLAAC</a:t>
            </a:r>
          </a:p>
          <a:p>
            <a:pPr rtl="0"/>
            <a:r>
              <a:rPr lang="fr-FR"/>
              <a:t>8.2.2 - Activation de SLAAC (Suite)</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2930841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8.2 - SLAAC</a:t>
            </a:r>
          </a:p>
          <a:p>
            <a:pPr rtl="0"/>
            <a:r>
              <a:rPr lang="fr-FR"/>
              <a:t>8.2.3 - SLAAC seule méthode</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7017022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8.2 - SLAAC</a:t>
            </a:r>
          </a:p>
          <a:p>
            <a:pPr rtl="0"/>
            <a:r>
              <a:rPr lang="fr-FR"/>
              <a:t>8.2.4 - </a:t>
            </a:r>
            <a:r>
              <a:rPr lang="fr-FR" sz="1200"/>
              <a:t>Messages RS ICMPv6</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2502421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8.2 - SLAAC</a:t>
            </a:r>
          </a:p>
          <a:p>
            <a:pPr rtl="0"/>
            <a:r>
              <a:rPr lang="fr-FR"/>
              <a:t>8.2.5 - Processus hôte pour générer l'ID d'interface</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365225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8.2 - SLAAC</a:t>
            </a:r>
          </a:p>
          <a:p>
            <a:pPr rtl="0"/>
            <a:r>
              <a:rPr lang="fr-FR"/>
              <a:t>8.2.6 - Détection des adresse en double</a:t>
            </a:r>
          </a:p>
          <a:p>
            <a:pPr rtl="0"/>
            <a:r>
              <a:rPr lang="fr-FR"/>
              <a:t>8.2.7 - Vérifiez votre compréhension - SLAAC</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25704120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8.3 - DHCPv6</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19684803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8.3 - DHCPv6</a:t>
            </a:r>
          </a:p>
          <a:p>
            <a:pPr rtl="0"/>
            <a:r>
              <a:rPr lang="fr-FR"/>
              <a:t>8.3.1- Étapes du fonctionnement de DHCPv6</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3486729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8.3 - DHCPv6</a:t>
            </a:r>
          </a:p>
          <a:p>
            <a:pPr rtl="0"/>
            <a:r>
              <a:rPr lang="fr-FR"/>
              <a:t>8.3.2 - Fonctionnement du DHCPv6 sans état</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10471467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8.3 - DHCPv6</a:t>
            </a:r>
          </a:p>
          <a:p>
            <a:pPr rtl="0"/>
            <a:r>
              <a:rPr lang="fr-FR"/>
              <a:t>8.3.3 - </a:t>
            </a:r>
            <a:r>
              <a:rPr lang="fr-FR" sz="1200"/>
              <a:t>Activer DHCPv6 sans état sur une interface</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28473938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8.3 - DHCPv6</a:t>
            </a:r>
          </a:p>
          <a:p>
            <a:pPr rtl="0"/>
            <a:r>
              <a:rPr lang="fr-FR"/>
              <a:t>8.3.4 - Fonctionnement du DHCPv6 avec état</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25323062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8.3 - DHCPv6</a:t>
            </a:r>
          </a:p>
          <a:p>
            <a:pPr rtl="0"/>
            <a:r>
              <a:rPr lang="fr-FR"/>
              <a:t>8.3.5 - </a:t>
            </a:r>
            <a:r>
              <a:rPr lang="fr-FR" sz="1200"/>
              <a:t>Activer DHCPv6 avec état sur une interface</a:t>
            </a:r>
          </a:p>
          <a:p>
            <a:pPr rtl="0"/>
            <a:r>
              <a:rPr lang="fr-FR" sz="1200"/>
              <a:t>8.3.6 - Vérifiez votre compréhension - DHCPv6</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17500900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37706873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8.4.1 - Rôles de routeur DHCPv6</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1931438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8.4.2 - </a:t>
            </a:r>
            <a:r>
              <a:rPr lang="fr-FR" sz="1200"/>
              <a:t>Configurer un serveur DHCPv6 sans état</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894142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8.4.3 - </a:t>
            </a:r>
            <a:r>
              <a:rPr lang="fr-FR" sz="1200"/>
              <a:t>Configurer un client DHCPv6 sans état</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37562158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8.4.4 - Confi</a:t>
            </a:r>
            <a:r>
              <a:rPr lang="fr-FR" sz="1200"/>
              <a:t>gurer un serveur DHCPv6 avec état</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18030060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8.4.3 - Confi</a:t>
            </a:r>
            <a:r>
              <a:rPr lang="fr-FR" sz="1200"/>
              <a:t>gurer un client DHCPv6 avec état</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7388919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8.4.6 - Commandes de vérification du serveur DHCPv6</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24768448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8.4.6 - Commandes de vérification du serveur DHCPv6 (Suite)</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7228109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8.4.7 - Configurer un agent de relais DHCPv6</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27119218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8 - SLAAC et DHCPv6</a:t>
            </a:r>
          </a:p>
          <a:p>
            <a:pPr rtl="0"/>
            <a:r>
              <a:rPr lang="fr-FR"/>
              <a:t>8.4 - Configurer le serveur DHCPv6</a:t>
            </a:r>
          </a:p>
          <a:p>
            <a:pPr rtl="0"/>
            <a:r>
              <a:rPr lang="fr-FR"/>
              <a:t>8.4.8 - Vérifier l'agent de relais DHCPv6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8.4.9 - </a:t>
            </a:r>
            <a:r>
              <a:rPr lang="fr-FR" sz="1200" b="0" i="0" kern="1200">
                <a:solidFill>
                  <a:schemeClr val="tx1"/>
                </a:solidFill>
                <a:effectLst/>
                <a:latin typeface="+mn-lt"/>
                <a:ea typeface="+mn-ea"/>
                <a:cs typeface="+mn-cs"/>
              </a:rPr>
              <a:t>Vérifiez votre compréhension - Configurer le serveur DHCPv6</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25710154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8 - SLAAC et DHCPv6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8.5 -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8 - SLAAC et DHCPv6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8.5 -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8.5.1 - Travaux pratiques - Configurer DHCPv6</a:t>
            </a:r>
          </a:p>
        </p:txBody>
      </p:sp>
    </p:spTree>
    <p:extLst>
      <p:ext uri="{BB962C8B-B14F-4D97-AF65-F5344CB8AC3E}">
        <p14:creationId xmlns:p14="http://schemas.microsoft.com/office/powerpoint/2010/main" val="2573239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a:t>8 - SLAAC et DHCPv6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dirty="0"/>
              <a:t>8.5 -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dirty="0"/>
              <a:t>8.5.2 - Qu'est-ce que j'ai appris dans ce module?</a:t>
            </a:r>
          </a:p>
        </p:txBody>
      </p:sp>
    </p:spTree>
    <p:extLst>
      <p:ext uri="{BB962C8B-B14F-4D97-AF65-F5344CB8AC3E}">
        <p14:creationId xmlns:p14="http://schemas.microsoft.com/office/powerpoint/2010/main" val="22533629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8 - SLAAC et DHCPv6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8.5 -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8.5.2 - Qu'est-ce que j'ai appris dans ce module?</a:t>
            </a:r>
          </a:p>
        </p:txBody>
      </p:sp>
    </p:spTree>
    <p:extLst>
      <p:ext uri="{BB962C8B-B14F-4D97-AF65-F5344CB8AC3E}">
        <p14:creationId xmlns:p14="http://schemas.microsoft.com/office/powerpoint/2010/main" val="36406710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8 - SLAAC et DHCPv6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8.5 -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8.5.2 - Qu'est-ce que j'ai appris dans ce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8.5.3 - Module Questionnaire - SLAAC et DHCPv6</a:t>
            </a:r>
          </a:p>
        </p:txBody>
      </p:sp>
    </p:spTree>
    <p:extLst>
      <p:ext uri="{BB962C8B-B14F-4D97-AF65-F5344CB8AC3E}">
        <p14:creationId xmlns:p14="http://schemas.microsoft.com/office/powerpoint/2010/main" val="26408464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45</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dirty="0"/>
              <a:t>Programme de L’Académie Réseau de Cisco (Cisco Networking </a:t>
            </a:r>
            <a:r>
              <a:rPr lang="fr-FR" b="0" dirty="0" err="1"/>
              <a:t>Academy</a:t>
            </a:r>
            <a:r>
              <a:rPr lang="fr-FR" b="0" dirty="0"/>
              <a:t>)</a:t>
            </a:r>
          </a:p>
          <a:p>
            <a:pPr rtl="0"/>
            <a:r>
              <a:rPr lang="fr-FR" dirty="0" smtClean="0">
                <a:solidFill>
                  <a:schemeClr val="accent5">
                    <a:lumMod val="40000"/>
                    <a:lumOff val="60000"/>
                  </a:schemeClr>
                </a:solidFill>
              </a:rPr>
              <a:t>Notions de base sur la commutation, le routage et le sans fil v7.0 (SRWE)</a:t>
            </a:r>
          </a:p>
          <a:p>
            <a:pPr rtl="0">
              <a:buFontTx/>
              <a:buNone/>
            </a:pPr>
            <a:r>
              <a:rPr lang="fr-FR" dirty="0" smtClean="0">
                <a:solidFill>
                  <a:schemeClr val="accent5">
                    <a:lumMod val="40000"/>
                    <a:lumOff val="60000"/>
                  </a:schemeClr>
                </a:solidFill>
              </a:rPr>
              <a:t>Module </a:t>
            </a:r>
            <a:r>
              <a:rPr lang="fr-FR" dirty="0">
                <a:solidFill>
                  <a:schemeClr val="accent5">
                    <a:lumMod val="40000"/>
                    <a:lumOff val="60000"/>
                  </a:schemeClr>
                </a:solidFill>
              </a:rPr>
              <a:t>8: SLAAC et DHCPv6</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baseline="0">
                <a:solidFill>
                  <a:schemeClr val="accent5">
                    <a:lumMod val="40000"/>
                    <a:lumOff val="60000"/>
                  </a:schemeClr>
                </a:solidFill>
              </a:rPr>
              <a:t>8 - </a:t>
            </a:r>
            <a:r>
              <a:rPr lang="fr-FR">
                <a:solidFill>
                  <a:schemeClr val="accent5">
                    <a:lumMod val="40000"/>
                    <a:lumOff val="60000"/>
                  </a:schemeClr>
                </a:solidFill>
              </a:rPr>
              <a:t>SLAAC et DHCPv6</a:t>
            </a:r>
          </a:p>
          <a:p>
            <a:pPr rtl="0">
              <a:buFontTx/>
              <a:buNone/>
            </a:pPr>
            <a:r>
              <a:rPr lang="fr-FR" sz="1200" b="0"/>
              <a:t>8.0 - Présentation</a:t>
            </a:r>
          </a:p>
          <a:p>
            <a:pPr rtl="0">
              <a:lnSpc>
                <a:spcPct val="80000"/>
              </a:lnSpc>
              <a:buFontTx/>
              <a:buNone/>
            </a:pPr>
            <a:r>
              <a:rPr lang="fr-FR" sz="1200" kern="1200">
                <a:solidFill>
                  <a:schemeClr val="tx1"/>
                </a:solidFill>
                <a:latin typeface="Arial" charset="0"/>
                <a:ea typeface="ＭＳ Ｐゴシック" charset="0"/>
                <a:cs typeface="ＭＳ Ｐゴシック" charset="0"/>
              </a:rPr>
              <a:t>8.0.2 - </a:t>
            </a:r>
            <a:r>
              <a:rPr lang="fr-FR" sz="1200" kern="1200">
                <a:solidFill>
                  <a:schemeClr val="tx1"/>
                </a:solidFill>
                <a:latin typeface="+mn-lt"/>
                <a:ea typeface="+mn-ea"/>
                <a:cs typeface="+mn-cs"/>
              </a:rPr>
              <a:t>Qu'</a:t>
            </a:r>
            <a:r>
              <a:rPr lang="fr-FR" sz="1200" kern="1200" baseline="0">
                <a:solidFill>
                  <a:schemeClr val="tx1"/>
                </a:solidFill>
                <a:latin typeface="+mn-lt"/>
                <a:ea typeface="+mn-ea"/>
                <a:cs typeface="+mn-cs"/>
              </a:rPr>
              <a:t> 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baseline="0">
                <a:solidFill>
                  <a:schemeClr val="accent5">
                    <a:lumMod val="40000"/>
                    <a:lumOff val="60000"/>
                  </a:schemeClr>
                </a:solidFill>
              </a:rPr>
              <a:t>8 - </a:t>
            </a:r>
            <a:r>
              <a:rPr lang="fr-FR">
                <a:solidFill>
                  <a:schemeClr val="accent5">
                    <a:lumMod val="40000"/>
                    <a:lumOff val="60000"/>
                  </a:schemeClr>
                </a:solidFill>
              </a:rPr>
              <a:t>SLAAC et DHCPv6</a:t>
            </a:r>
          </a:p>
          <a:p>
            <a:pPr rtl="0">
              <a:buFontTx/>
              <a:buNone/>
            </a:pPr>
            <a:r>
              <a:rPr lang="fr-FR" sz="1200" b="0"/>
              <a:t>8.1 - Attribution de GUA IPv6 </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 xmlns:c="http://schemas.openxmlformats.org/drawingml/2006/chart" xmlns:c15="http://schemas.microsoft.com/office/drawing/2012/char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8: SLAAC et DHCPv6</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dirty="0">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a:t>
            </a:r>
            <a:r>
              <a:rPr lang="fr-FR" sz="1400">
                <a:solidFill>
                  <a:schemeClr val="tx1"/>
                </a:solidFill>
                <a:ea typeface="Calibri" panose="020F0502020204030204" pitchFamily="34" charset="0"/>
                <a:cs typeface="Calibri" panose="020F0502020204030204" pitchFamily="34" charset="0"/>
              </a:rPr>
              <a:t>SLAAC et DHCPv6</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 du module</a:t>
            </a:r>
            <a:r>
              <a:rPr lang="fr-FR" sz="1400">
                <a:solidFill>
                  <a:schemeClr val="tx1"/>
                </a:solidFill>
                <a:ea typeface="Calibri" panose="020F0502020204030204" pitchFamily="34" charset="0"/>
                <a:cs typeface="Calibri" panose="020F0502020204030204" pitchFamily="34" charset="0"/>
              </a:rPr>
              <a:t>: </a:t>
            </a:r>
            <a:r>
              <a:rPr lang="fr-FR"/>
              <a:t> Configurer l'allocation dynamique d'adresses dans les réseaux IPv6.</a:t>
            </a:r>
          </a:p>
        </p:txBody>
      </p:sp>
      <p:graphicFrame>
        <p:nvGraphicFramePr>
          <p:cNvPr id="3" name="Table 2">
            <a:extLst>
              <a:ext uri="{FF2B5EF4-FFF2-40B4-BE49-F238E27FC236}">
                <a16:creationId xmlns="" xmlns:c="http://schemas.openxmlformats.org/drawingml/2006/chart" xmlns:c15="http://schemas.microsoft.com/office/drawing/2012/chart"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2580625641"/>
              </p:ext>
            </p:extLst>
          </p:nvPr>
        </p:nvGraphicFramePr>
        <p:xfrm>
          <a:off x="655782" y="1732166"/>
          <a:ext cx="7555085" cy="2005330"/>
        </p:xfrm>
        <a:graphic>
          <a:graphicData uri="http://schemas.openxmlformats.org/drawingml/2006/table">
            <a:tbl>
              <a:tblPr firstRow="1" bandRow="1">
                <a:tableStyleId>{5C22544A-7EE6-4342-B048-85BDC9FD1C3A}</a:tableStyleId>
              </a:tblPr>
              <a:tblGrid>
                <a:gridCol w="3225845">
                  <a:extLst>
                    <a:ext uri="{9D8B030D-6E8A-4147-A177-3AD203B41FA5}">
                      <a16:colId xmlns="" xmlns:c="http://schemas.openxmlformats.org/drawingml/2006/chart" xmlns:c15="http://schemas.microsoft.com/office/drawing/2012/chart" xmlns:a16="http://schemas.microsoft.com/office/drawing/2014/main" val="2579019526"/>
                    </a:ext>
                  </a:extLst>
                </a:gridCol>
                <a:gridCol w="4329240">
                  <a:extLst>
                    <a:ext uri="{9D8B030D-6E8A-4147-A177-3AD203B41FA5}">
                      <a16:colId xmlns="" xmlns:c="http://schemas.openxmlformats.org/drawingml/2006/chart" xmlns:c15="http://schemas.microsoft.com/office/drawing/2012/chart" xmlns:a16="http://schemas.microsoft.com/office/drawing/2014/main" val="1764220437"/>
                    </a:ext>
                  </a:extLst>
                </a:gridCol>
              </a:tblGrid>
              <a:tr h="370840">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742401779"/>
                  </a:ext>
                </a:extLst>
              </a:tr>
              <a:tr h="370840">
                <a:tc>
                  <a:txBody>
                    <a:bodyPr/>
                    <a:lstStyle/>
                    <a:p>
                      <a:pPr rtl="0" fontAlgn="ctr"/>
                      <a:r>
                        <a:rPr lang="fr-FR" b="1">
                          <a:solidFill>
                            <a:schemeClr val="bg1"/>
                          </a:solidFill>
                          <a:effectLst/>
                        </a:rPr>
                        <a:t>Attribution d'adresse globale de monodiffusion IPv6</a:t>
                      </a:r>
                    </a:p>
                  </a:txBody>
                  <a:tcPr marL="47625" marR="47625" marT="47625" marB="47625" anchor="ctr">
                    <a:solidFill>
                      <a:schemeClr val="accent1"/>
                    </a:solidFill>
                  </a:tcPr>
                </a:tc>
                <a:tc>
                  <a:txBody>
                    <a:bodyPr/>
                    <a:lstStyle/>
                    <a:p>
                      <a:pPr rtl="0" fontAlgn="ctr"/>
                      <a:r>
                        <a:rPr lang="fr-FR" b="0">
                          <a:effectLst/>
                        </a:rPr>
                        <a:t>Expliquer comment un hôte IPv6 peut acquérir sa configuration IPv6.</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150950737"/>
                  </a:ext>
                </a:extLst>
              </a:tr>
              <a:tr h="370840">
                <a:tc>
                  <a:txBody>
                    <a:bodyPr/>
                    <a:lstStyle/>
                    <a:p>
                      <a:pPr rtl="0" fontAlgn="ctr"/>
                      <a:r>
                        <a:rPr lang="fr-FR" b="1">
                          <a:solidFill>
                            <a:schemeClr val="bg1"/>
                          </a:solidFill>
                          <a:effectLst/>
                        </a:rPr>
                        <a:t>SLAAC</a:t>
                      </a:r>
                    </a:p>
                  </a:txBody>
                  <a:tcPr marL="47625" marR="47625" marT="47625" marB="47625" anchor="ctr">
                    <a:solidFill>
                      <a:schemeClr val="accent1"/>
                    </a:solidFill>
                  </a:tcPr>
                </a:tc>
                <a:tc>
                  <a:txBody>
                    <a:bodyPr/>
                    <a:lstStyle/>
                    <a:p>
                      <a:pPr rtl="0" fontAlgn="ctr"/>
                      <a:r>
                        <a:rPr lang="fr-FR" b="0">
                          <a:effectLst/>
                        </a:rPr>
                        <a:t>Expliquer le fonctionnement du SLAAC.</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772085455"/>
                  </a:ext>
                </a:extLst>
              </a:tr>
              <a:tr h="370840">
                <a:tc>
                  <a:txBody>
                    <a:bodyPr/>
                    <a:lstStyle/>
                    <a:p>
                      <a:pPr rtl="0" fontAlgn="ctr"/>
                      <a:r>
                        <a:rPr lang="fr-FR" b="1">
                          <a:solidFill>
                            <a:schemeClr val="bg1"/>
                          </a:solidFill>
                          <a:effectLst/>
                        </a:rPr>
                        <a:t>DHCPv6</a:t>
                      </a:r>
                    </a:p>
                  </a:txBody>
                  <a:tcPr marL="47625" marR="47625" marT="47625" marB="47625" anchor="ctr">
                    <a:solidFill>
                      <a:schemeClr val="accent1"/>
                    </a:solidFill>
                  </a:tcPr>
                </a:tc>
                <a:tc>
                  <a:txBody>
                    <a:bodyPr/>
                    <a:lstStyle/>
                    <a:p>
                      <a:pPr rtl="0" fontAlgn="ctr"/>
                      <a:r>
                        <a:rPr lang="fr-FR" b="0">
                          <a:effectLst/>
                        </a:rPr>
                        <a:t>Expliquer le fonctionnement de DHCPv6.</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228802595"/>
                  </a:ext>
                </a:extLst>
              </a:tr>
              <a:tr h="370840">
                <a:tc>
                  <a:txBody>
                    <a:bodyPr/>
                    <a:lstStyle/>
                    <a:p>
                      <a:pPr rtl="0" fontAlgn="ctr"/>
                      <a:r>
                        <a:rPr lang="fr-FR" b="1">
                          <a:solidFill>
                            <a:schemeClr val="bg1"/>
                          </a:solidFill>
                          <a:effectLst/>
                        </a:rPr>
                        <a:t>Configurer le serveur DHCPv6</a:t>
                      </a:r>
                    </a:p>
                  </a:txBody>
                  <a:tcPr marL="47625" marR="47625" marT="47625" marB="47625" anchor="ctr">
                    <a:solidFill>
                      <a:schemeClr val="accent1"/>
                    </a:solidFill>
                  </a:tcPr>
                </a:tc>
                <a:tc>
                  <a:txBody>
                    <a:bodyPr/>
                    <a:lstStyle/>
                    <a:p>
                      <a:pPr rtl="0" fontAlgn="ctr"/>
                      <a:r>
                        <a:rPr lang="fr-FR" b="0">
                          <a:effectLst/>
                        </a:rPr>
                        <a:t>Configurer le serveur DHCPv6 sans état et avec état.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15323727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8.1 Attribution de GUA IPv6</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95416" y="79513"/>
            <a:ext cx="8345488" cy="731837"/>
          </a:xfrm>
        </p:spPr>
        <p:txBody>
          <a:bodyPr/>
          <a:lstStyle/>
          <a:p>
            <a:pPr rtl="0"/>
            <a:r>
              <a:rPr lang="fr-FR" sz="1600" dirty="0"/>
              <a:t>Attribution de GUA IPv6</a:t>
            </a:r>
            <a:r>
              <a:rPr lang="en-US" dirty="0"/>
              <a:t/>
            </a:r>
            <a:br>
              <a:rPr lang="en-US" dirty="0"/>
            </a:br>
            <a:r>
              <a:rPr lang="fr-FR" sz="2400" dirty="0"/>
              <a:t>Configuration de l'hôte IPv6</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6A774A26-B754-E448-AF98-F939F03CC021}"/>
              </a:ext>
            </a:extLst>
          </p:cNvPr>
          <p:cNvSpPr>
            <a:spLocks noGrp="1"/>
          </p:cNvSpPr>
          <p:nvPr>
            <p:ph idx="1"/>
          </p:nvPr>
        </p:nvSpPr>
        <p:spPr>
          <a:xfrm>
            <a:off x="474662" y="731838"/>
            <a:ext cx="8280057" cy="829544"/>
          </a:xfrm>
        </p:spPr>
        <p:txBody>
          <a:bodyPr/>
          <a:lstStyle/>
          <a:p>
            <a:pPr marL="0" indent="0" algn="l" rtl="0"/>
            <a:r>
              <a:rPr lang="fr-FR" sz="1600">
                <a:solidFill>
                  <a:srgbClr val="000000"/>
                </a:solidFill>
              </a:rPr>
              <a:t>Sur un routeur, une adresse de monodiffusion globale (GUA) IPv6 est configurée manuellement à l'aide de la commande de configuration de l'interface </a:t>
            </a:r>
            <a:r>
              <a:rPr lang="fr-FR" sz="1600" b="1">
                <a:solidFill>
                  <a:srgbClr val="000000"/>
                </a:solidFill>
              </a:rPr>
              <a:t>ipv6 address</a:t>
            </a:r>
            <a:r>
              <a:rPr lang="fr-FR" sz="1600">
                <a:solidFill>
                  <a:srgbClr val="000000"/>
                </a:solidFill>
              </a:rPr>
              <a:t> </a:t>
            </a:r>
            <a:r>
              <a:rPr lang="fr-FR" sz="1600" i="1">
                <a:solidFill>
                  <a:srgbClr val="000000"/>
                </a:solidFill>
              </a:rPr>
              <a:t>ipv6-address</a:t>
            </a:r>
            <a:r>
              <a:rPr lang="fr-FR" sz="1600" b="1" i="1">
                <a:solidFill>
                  <a:srgbClr val="000000"/>
                </a:solidFill>
              </a:rPr>
              <a:t>/</a:t>
            </a:r>
            <a:r>
              <a:rPr lang="fr-FR" sz="1600" i="1">
                <a:solidFill>
                  <a:srgbClr val="000000"/>
                </a:solidFill>
              </a:rPr>
              <a:t>prefix-length</a:t>
            </a:r>
            <a:r>
              <a:rPr lang="fr-FR" sz="1600">
                <a:solidFill>
                  <a:srgbClr val="000000"/>
                </a:solidFill>
              </a:rPr>
              <a:t> .</a:t>
            </a:r>
          </a:p>
        </p:txBody>
      </p:sp>
      <p:sp>
        <p:nvSpPr>
          <p:cNvPr id="6" name="Content Placeholder 4">
            <a:extLst>
              <a:ext uri="{FF2B5EF4-FFF2-40B4-BE49-F238E27FC236}">
                <a16:creationId xmlns="" xmlns:c="http://schemas.openxmlformats.org/drawingml/2006/chart" xmlns:c15="http://schemas.microsoft.com/office/drawing/2012/chart" xmlns:a16="http://schemas.microsoft.com/office/drawing/2014/main" id="{3E07D06A-7D22-42BA-ADE5-91AA85E5B817}"/>
              </a:ext>
            </a:extLst>
          </p:cNvPr>
          <p:cNvSpPr txBox="1">
            <a:spLocks/>
          </p:cNvSpPr>
          <p:nvPr/>
        </p:nvSpPr>
        <p:spPr>
          <a:xfrm>
            <a:off x="315637" y="1551255"/>
            <a:ext cx="4813330" cy="3217653"/>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dirty="0">
                <a:solidFill>
                  <a:srgbClr val="000000"/>
                </a:solidFill>
              </a:rPr>
              <a:t>Un hôte Windows peut également être configuré manuellement avec une configuration d'adresse GUA IPv6, comme illustré sur la figure.</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dirty="0">
                <a:solidFill>
                  <a:srgbClr val="000000"/>
                </a:solidFill>
              </a:rPr>
              <a:t>Cependant, la saisie manuelle d'un GUA IPv6 peut prendre beaucoup de temps et est parfois susceptible de provoquer des erreurs.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dirty="0">
                <a:solidFill>
                  <a:srgbClr val="000000"/>
                </a:solidFill>
              </a:rPr>
              <a:t>Par conséquent, la plupart des hôtes Windows sont activés pour acquérir dynamiquement une configuration GUA IPv6.</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50D65092-E6A0-FE47-AC7E-F63879B82334}"/>
              </a:ext>
            </a:extLst>
          </p:cNvPr>
          <p:cNvPicPr>
            <a:picLocks noChangeAspect="1"/>
          </p:cNvPicPr>
          <p:nvPr/>
        </p:nvPicPr>
        <p:blipFill>
          <a:blip r:embed="rId3"/>
          <a:stretch>
            <a:fillRect/>
          </a:stretch>
        </p:blipFill>
        <p:spPr>
          <a:xfrm>
            <a:off x="5425731" y="1609810"/>
            <a:ext cx="3429000" cy="2908300"/>
          </a:xfrm>
          <a:prstGeom prst="rect">
            <a:avLst/>
          </a:prstGeom>
        </p:spPr>
      </p:pic>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Attribution de GUA IPv6</a:t>
            </a:r>
            <a:r>
              <a:rPr lang="en-US" dirty="0"/>
              <a:t/>
            </a:r>
            <a:br>
              <a:rPr lang="en-US" dirty="0"/>
            </a:br>
            <a:r>
              <a:rPr lang="fr-FR" sz="2400"/>
              <a:t>IPv6 Adresse de link-local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B887D7CA-F7B1-8B46-A6B5-B567C2953E8B}"/>
              </a:ext>
            </a:extLst>
          </p:cNvPr>
          <p:cNvSpPr>
            <a:spLocks noGrp="1"/>
          </p:cNvSpPr>
          <p:nvPr>
            <p:ph idx="1"/>
          </p:nvPr>
        </p:nvSpPr>
        <p:spPr>
          <a:xfrm>
            <a:off x="138014" y="731838"/>
            <a:ext cx="8616706" cy="917332"/>
          </a:xfrm>
        </p:spPr>
        <p:txBody>
          <a:bodyPr/>
          <a:lstStyle/>
          <a:p>
            <a:pPr marL="0" indent="0" algn="l" rtl="0"/>
            <a:r>
              <a:rPr lang="fr-FR" sz="1600">
                <a:solidFill>
                  <a:srgbClr val="000000"/>
                </a:solidFill>
              </a:rPr>
              <a:t>Si l'adressage IPv6 automatique est sélectionné, l'hôte utilisera un message d'annonce du routeur (RA) de l'Internet Control Message Protocol version 6 (ICMPv6) pour l'aider à configurer automatiquement une configuration IPv6.</a:t>
            </a: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6970B8C6-8B02-4AA6-AA3C-F3BF80BF0C1A}"/>
              </a:ext>
            </a:extLst>
          </p:cNvPr>
          <p:cNvSpPr txBox="1">
            <a:spLocks/>
          </p:cNvSpPr>
          <p:nvPr/>
        </p:nvSpPr>
        <p:spPr>
          <a:xfrm>
            <a:off x="474662" y="1629473"/>
            <a:ext cx="4459647" cy="1784287"/>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L'adresse link-local IPv6 est automatiquement créée par l'hôte lorsqu'il démarre et que l'interface Ethernet est active. </a:t>
            </a:r>
          </a:p>
          <a:p>
            <a:pPr marL="342900" indent="-342900" algn="l" rtl="0">
              <a:buFont typeface="Arial" panose="020B0604020202020204" pitchFamily="34" charset="0"/>
              <a:buChar char="•"/>
            </a:pPr>
            <a:r>
              <a:rPr lang="fr-FR" sz="1600">
                <a:solidFill>
                  <a:srgbClr val="000000"/>
                </a:solidFill>
              </a:rPr>
              <a:t>L'interface n'a pas créé de GUA IPv6 dans la sortie car le segment réseau n'avait pas de routeur pour fournir des instructions de configuration réseau pour l'hôte.</a:t>
            </a:r>
          </a:p>
        </p:txBody>
      </p:sp>
      <p:pic>
        <p:nvPicPr>
          <p:cNvPr id="8" name="Picture 7">
            <a:extLst>
              <a:ext uri="{FF2B5EF4-FFF2-40B4-BE49-F238E27FC236}">
                <a16:creationId xmlns="" xmlns:c="http://schemas.openxmlformats.org/drawingml/2006/chart" xmlns:c15="http://schemas.microsoft.com/office/drawing/2012/chart" xmlns:a16="http://schemas.microsoft.com/office/drawing/2014/main" id="{7E475DE0-6903-1B4D-9B34-8C9657D44255}"/>
              </a:ext>
            </a:extLst>
          </p:cNvPr>
          <p:cNvPicPr>
            <a:picLocks noChangeAspect="1"/>
          </p:cNvPicPr>
          <p:nvPr/>
        </p:nvPicPr>
        <p:blipFill>
          <a:blip r:embed="rId3"/>
          <a:stretch>
            <a:fillRect/>
          </a:stretch>
        </p:blipFill>
        <p:spPr>
          <a:xfrm>
            <a:off x="5003321" y="1629473"/>
            <a:ext cx="4002666" cy="1607765"/>
          </a:xfrm>
          <a:prstGeom prst="rect">
            <a:avLst/>
          </a:prstGeom>
        </p:spPr>
      </p:pic>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63EF9161-F7CF-4B70-8C57-F693692E8086}"/>
              </a:ext>
            </a:extLst>
          </p:cNvPr>
          <p:cNvSpPr txBox="1">
            <a:spLocks/>
          </p:cNvSpPr>
          <p:nvPr/>
        </p:nvSpPr>
        <p:spPr>
          <a:xfrm>
            <a:off x="474662" y="3653357"/>
            <a:ext cx="8341534" cy="1095408"/>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b="1" dirty="0">
                <a:solidFill>
                  <a:srgbClr val="000000"/>
                </a:solidFill>
              </a:rPr>
              <a:t>Remarque:</a:t>
            </a:r>
            <a:r>
              <a:rPr lang="fr-FR" sz="1600" dirty="0">
                <a:solidFill>
                  <a:srgbClr val="000000"/>
                </a:solidFill>
              </a:rPr>
              <a:t> Le symbole "%" et le nombre à la fin de l'adresse </a:t>
            </a:r>
            <a:r>
              <a:rPr lang="fr-FR" sz="1600" dirty="0" err="1">
                <a:solidFill>
                  <a:srgbClr val="000000"/>
                </a:solidFill>
              </a:rPr>
              <a:t>link</a:t>
            </a:r>
            <a:r>
              <a:rPr lang="fr-FR" sz="1600" dirty="0">
                <a:solidFill>
                  <a:srgbClr val="000000"/>
                </a:solidFill>
              </a:rPr>
              <a:t>-local sont connus sous le nom d'ID de Zone ou d'ID de Scope et sont utilisés par le système d'exploitation pour associer le LLA à une interface spécifique. </a:t>
            </a:r>
          </a:p>
          <a:p>
            <a:pPr marL="342900" indent="-342900" algn="l" rtl="0">
              <a:buFont typeface="Arial" panose="020B0604020202020204" pitchFamily="34" charset="0"/>
              <a:buChar char="•"/>
            </a:pPr>
            <a:r>
              <a:rPr lang="fr-FR" sz="1600" b="1" dirty="0">
                <a:solidFill>
                  <a:srgbClr val="000000"/>
                </a:solidFill>
              </a:rPr>
              <a:t>Remarque</a:t>
            </a:r>
            <a:r>
              <a:rPr lang="fr-FR" sz="1600" dirty="0">
                <a:solidFill>
                  <a:srgbClr val="000000"/>
                </a:solidFill>
              </a:rPr>
              <a:t>: Le protocole DHCPv6 est défini dans la norme RFC 3315.</a:t>
            </a:r>
          </a:p>
          <a:p>
            <a:pPr marL="342900" indent="-342900" algn="l">
              <a:buFont typeface="Arial" panose="020B0604020202020204" pitchFamily="34" charset="0"/>
              <a:buChar char="•"/>
            </a:pPr>
            <a:endParaRPr lang="en-CA" sz="1600" dirty="0">
              <a:solidFill>
                <a:srgbClr val="000000"/>
              </a:solidFill>
            </a:endParaRPr>
          </a:p>
        </p:txBody>
      </p:sp>
    </p:spTree>
    <p:extLst>
      <p:ext uri="{BB962C8B-B14F-4D97-AF65-F5344CB8AC3E}">
        <p14:creationId xmlns:p14="http://schemas.microsoft.com/office/powerpoint/2010/main" val="130941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Attribution de GUA IPv6</a:t>
            </a:r>
            <a:r>
              <a:rPr lang="en-US" dirty="0"/>
              <a:t/>
            </a:r>
            <a:br>
              <a:rPr lang="en-US" dirty="0"/>
            </a:br>
            <a:r>
              <a:rPr lang="fr-FR" sz="2400"/>
              <a:t>Attribution de GUA IPv6</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90CC9287-49E1-034F-9203-7F4F0D40C670}"/>
              </a:ext>
            </a:extLst>
          </p:cNvPr>
          <p:cNvSpPr>
            <a:spLocks noGrp="1"/>
          </p:cNvSpPr>
          <p:nvPr>
            <p:ph idx="1"/>
          </p:nvPr>
        </p:nvSpPr>
        <p:spPr>
          <a:xfrm>
            <a:off x="474662" y="731838"/>
            <a:ext cx="8345488" cy="731838"/>
          </a:xfrm>
        </p:spPr>
        <p:txBody>
          <a:bodyPr/>
          <a:lstStyle/>
          <a:p>
            <a:pPr marL="0" indent="0" algn="l" rtl="0"/>
            <a:r>
              <a:rPr lang="fr-FR" sz="1600">
                <a:solidFill>
                  <a:srgbClr val="000000"/>
                </a:solidFill>
              </a:rPr>
              <a:t>Par défaut, un routeur compatible IPv6 envoie périodiquement des annonces de routeur ICMPv6, ce qui simplifie la façon dont un hôte peut créer ou acquérir dynamiquement sa configuration IPv6.</a:t>
            </a:r>
          </a:p>
        </p:txBody>
      </p:sp>
      <p:sp>
        <p:nvSpPr>
          <p:cNvPr id="6" name="Content Placeholder 4">
            <a:extLst>
              <a:ext uri="{FF2B5EF4-FFF2-40B4-BE49-F238E27FC236}">
                <a16:creationId xmlns="" xmlns:c="http://schemas.openxmlformats.org/drawingml/2006/chart" xmlns:c15="http://schemas.microsoft.com/office/drawing/2012/chart" xmlns:a16="http://schemas.microsoft.com/office/drawing/2014/main" id="{E4B4B40F-052C-4315-BD3E-562101DDCCBF}"/>
              </a:ext>
            </a:extLst>
          </p:cNvPr>
          <p:cNvSpPr txBox="1">
            <a:spLocks/>
          </p:cNvSpPr>
          <p:nvPr/>
        </p:nvSpPr>
        <p:spPr>
          <a:xfrm>
            <a:off x="474662" y="1463677"/>
            <a:ext cx="4097338" cy="328085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Un hôte peut être attribué dynamiquement à une GUA en utilisant des services sans état et avec état.</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Toutes les méthodes sans état et avec état dans ce module utilisent des messages d'annonce de routeur (RA) ICMPv6 pour suggérer à l'hôte comment créer ou acquérir sa configuration IPv6.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Bien que les systèmes d'exploitation hôtes suivent la suggestion de l'annonce de routeur (RA), la décision réelle revient finalement à l'hôte.</a:t>
            </a:r>
          </a:p>
          <a:p>
            <a:pPr marL="342900" indent="-342900" algn="l">
              <a:buFont typeface="Arial" panose="020B0604020202020204" pitchFamily="34" charset="0"/>
              <a:buChar char="•"/>
            </a:pPr>
            <a:endParaRPr lang="en-CA" sz="1600" dirty="0">
              <a:solidFill>
                <a:srgbClr val="000000"/>
              </a:solidFill>
            </a:endParaRP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84336D90-5878-554B-9F98-F217F016B028}"/>
              </a:ext>
            </a:extLst>
          </p:cNvPr>
          <p:cNvPicPr>
            <a:picLocks noChangeAspect="1"/>
          </p:cNvPicPr>
          <p:nvPr/>
        </p:nvPicPr>
        <p:blipFill>
          <a:blip r:embed="rId3"/>
          <a:stretch>
            <a:fillRect/>
          </a:stretch>
        </p:blipFill>
        <p:spPr>
          <a:xfrm>
            <a:off x="4684143" y="1480753"/>
            <a:ext cx="4285081" cy="2973322"/>
          </a:xfrm>
          <a:prstGeom prst="rect">
            <a:avLst/>
          </a:prstGeom>
        </p:spPr>
      </p:pic>
    </p:spTree>
    <p:extLst>
      <p:ext uri="{BB962C8B-B14F-4D97-AF65-F5344CB8AC3E}">
        <p14:creationId xmlns:p14="http://schemas.microsoft.com/office/powerpoint/2010/main" val="1260606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0772"/>
            <a:ext cx="8345488" cy="731837"/>
          </a:xfrm>
        </p:spPr>
        <p:txBody>
          <a:bodyPr/>
          <a:lstStyle/>
          <a:p>
            <a:pPr rtl="0"/>
            <a:r>
              <a:rPr lang="fr-FR" sz="1600"/>
              <a:t>Attribution de GUA IPv6</a:t>
            </a:r>
            <a:r>
              <a:rPr lang="en-US" dirty="0"/>
              <a:t/>
            </a:r>
            <a:br>
              <a:rPr lang="en-US" dirty="0"/>
            </a:br>
            <a:r>
              <a:rPr lang="fr-FR" sz="2400"/>
              <a:t>Trois indicateurs de message RA</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F37967FC-FA12-5347-9A45-64FDBCBFD076}"/>
              </a:ext>
            </a:extLst>
          </p:cNvPr>
          <p:cNvSpPr>
            <a:spLocks noGrp="1"/>
          </p:cNvSpPr>
          <p:nvPr>
            <p:ph idx="1"/>
          </p:nvPr>
        </p:nvSpPr>
        <p:spPr>
          <a:xfrm>
            <a:off x="103366" y="669212"/>
            <a:ext cx="8345488" cy="638354"/>
          </a:xfrm>
        </p:spPr>
        <p:txBody>
          <a:bodyPr/>
          <a:lstStyle/>
          <a:p>
            <a:pPr marL="0" indent="0" algn="l" rtl="0"/>
            <a:r>
              <a:rPr lang="fr-FR" sz="1600" dirty="0">
                <a:solidFill>
                  <a:srgbClr val="000000"/>
                </a:solidFill>
              </a:rPr>
              <a:t>La façon dont un client obtient une GUA IPv6 dépend des paramètres du message d'annonce de routeur (RA).</a:t>
            </a:r>
          </a:p>
          <a:p>
            <a:pPr marL="342900" indent="-342900" algn="l">
              <a:buFont typeface="Arial" panose="020B0604020202020204" pitchFamily="34" charset="0"/>
              <a:buChar char="•"/>
            </a:pPr>
            <a:endParaRPr lang="en-CA" sz="400" dirty="0">
              <a:solidFill>
                <a:srgbClr val="000000"/>
              </a:solidFill>
            </a:endParaRPr>
          </a:p>
          <a:p>
            <a:pPr marL="0" indent="0" algn="l" rtl="0"/>
            <a:r>
              <a:rPr lang="fr-FR" sz="1600" dirty="0">
                <a:solidFill>
                  <a:srgbClr val="000000"/>
                </a:solidFill>
              </a:rPr>
              <a:t>Un message d'AR ICMPv6 comprend les trois indicateurs suivants:</a:t>
            </a: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FCA9E9BB-1603-423B-981E-11683D1C3D74}"/>
              </a:ext>
            </a:extLst>
          </p:cNvPr>
          <p:cNvSpPr txBox="1">
            <a:spLocks/>
          </p:cNvSpPr>
          <p:nvPr/>
        </p:nvSpPr>
        <p:spPr>
          <a:xfrm>
            <a:off x="0" y="1669327"/>
            <a:ext cx="5788550" cy="2479718"/>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415985" lvl="1" indent="-342900" rtl="0">
              <a:buFont typeface="Arial" panose="020B0604020202020204" pitchFamily="34" charset="0"/>
              <a:buChar char="•"/>
            </a:pPr>
            <a:r>
              <a:rPr lang="fr-FR" sz="1600" b="1" dirty="0">
                <a:solidFill>
                  <a:srgbClr val="000000"/>
                </a:solidFill>
              </a:rPr>
              <a:t>Indicateur A</a:t>
            </a:r>
            <a:r>
              <a:rPr lang="fr-FR" sz="1600" dirty="0">
                <a:solidFill>
                  <a:srgbClr val="000000"/>
                </a:solidFill>
              </a:rPr>
              <a:t> - L'indicateur de configuration automatique d'adresse signifie d'utiliser SLAAC (</a:t>
            </a:r>
            <a:r>
              <a:rPr lang="fr-FR" sz="1600" dirty="0" err="1">
                <a:solidFill>
                  <a:srgbClr val="000000"/>
                </a:solidFill>
              </a:rPr>
              <a:t>Stateless</a:t>
            </a:r>
            <a:r>
              <a:rPr lang="fr-FR" sz="1600" dirty="0">
                <a:solidFill>
                  <a:srgbClr val="000000"/>
                </a:solidFill>
              </a:rPr>
              <a:t> </a:t>
            </a:r>
            <a:r>
              <a:rPr lang="fr-FR" sz="1600" dirty="0" err="1">
                <a:solidFill>
                  <a:srgbClr val="000000"/>
                </a:solidFill>
              </a:rPr>
              <a:t>Address</a:t>
            </a:r>
            <a:r>
              <a:rPr lang="fr-FR" sz="1600" dirty="0">
                <a:solidFill>
                  <a:srgbClr val="000000"/>
                </a:solidFill>
              </a:rPr>
              <a:t> </a:t>
            </a:r>
            <a:r>
              <a:rPr lang="fr-FR" sz="1600" dirty="0" err="1">
                <a:solidFill>
                  <a:srgbClr val="000000"/>
                </a:solidFill>
              </a:rPr>
              <a:t>Autoconfiguration</a:t>
            </a:r>
            <a:r>
              <a:rPr lang="fr-FR" sz="1600" dirty="0">
                <a:solidFill>
                  <a:srgbClr val="000000"/>
                </a:solidFill>
              </a:rPr>
              <a:t>) pour créer une GUA IPv6</a:t>
            </a:r>
          </a:p>
          <a:p>
            <a:pPr marL="415985" lvl="1" indent="-342900" rtl="0">
              <a:buFont typeface="Arial" panose="020B0604020202020204" pitchFamily="34" charset="0"/>
              <a:buChar char="•"/>
            </a:pPr>
            <a:r>
              <a:rPr lang="fr-FR" sz="1600" b="1" dirty="0">
                <a:solidFill>
                  <a:srgbClr val="000000"/>
                </a:solidFill>
              </a:rPr>
              <a:t>Indicateur O</a:t>
            </a:r>
            <a:r>
              <a:rPr lang="fr-FR" sz="1600" dirty="0">
                <a:solidFill>
                  <a:srgbClr val="000000"/>
                </a:solidFill>
              </a:rPr>
              <a:t> - Les autres indicateurs de configuration signifient que des informations supplémentaires sont disponibles auprès d'un serveur DHCPv6 sans état.</a:t>
            </a:r>
          </a:p>
          <a:p>
            <a:pPr marL="415985" lvl="1" indent="-342900" rtl="0">
              <a:buFont typeface="Arial" panose="020B0604020202020204" pitchFamily="34" charset="0"/>
              <a:buChar char="•"/>
            </a:pPr>
            <a:r>
              <a:rPr lang="fr-FR" sz="1600" b="1" dirty="0">
                <a:solidFill>
                  <a:srgbClr val="000000"/>
                </a:solidFill>
              </a:rPr>
              <a:t>Indicateur M</a:t>
            </a:r>
            <a:r>
              <a:rPr lang="fr-FR" sz="1600" dirty="0">
                <a:solidFill>
                  <a:srgbClr val="000000"/>
                </a:solidFill>
              </a:rPr>
              <a:t> - Un indicateur de configuration d'adresse gérée signifie qu'il faut utiliser un serveur DHCPv6 avec état pour obtenir un GUA IPv6. </a:t>
            </a:r>
          </a:p>
          <a:p>
            <a:pPr marL="342900" indent="-342900" algn="l">
              <a:buFont typeface="Arial" panose="020B0604020202020204" pitchFamily="34" charset="0"/>
              <a:buChar char="•"/>
            </a:pPr>
            <a:endParaRPr lang="en-CA" sz="1600" dirty="0">
              <a:solidFill>
                <a:srgbClr val="000000"/>
              </a:solidFill>
            </a:endParaRPr>
          </a:p>
        </p:txBody>
      </p:sp>
      <p:sp>
        <p:nvSpPr>
          <p:cNvPr id="6" name="Content Placeholder 3">
            <a:extLst>
              <a:ext uri="{FF2B5EF4-FFF2-40B4-BE49-F238E27FC236}">
                <a16:creationId xmlns="" xmlns:c="http://schemas.openxmlformats.org/drawingml/2006/chart" xmlns:c15="http://schemas.microsoft.com/office/drawing/2012/chart" xmlns:a16="http://schemas.microsoft.com/office/drawing/2014/main" id="{C7034833-C1CE-447E-81FA-156850161352}"/>
              </a:ext>
            </a:extLst>
          </p:cNvPr>
          <p:cNvSpPr txBox="1">
            <a:spLocks/>
          </p:cNvSpPr>
          <p:nvPr/>
        </p:nvSpPr>
        <p:spPr>
          <a:xfrm>
            <a:off x="419003" y="4072205"/>
            <a:ext cx="8345488" cy="638354"/>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dirty="0">
                <a:solidFill>
                  <a:srgbClr val="000000"/>
                </a:solidFill>
              </a:rPr>
              <a:t>En utilisant différentes combinaisons des indicateurs A, O et M, les messages RA informent l'hôte des options dynamiques disponibles.</a:t>
            </a:r>
          </a:p>
          <a:p>
            <a:pPr marL="342900" indent="-342900" algn="l">
              <a:buFont typeface="Arial" panose="020B0604020202020204" pitchFamily="34" charset="0"/>
              <a:buChar char="•"/>
            </a:pPr>
            <a:endParaRPr lang="en-CA" sz="1600" dirty="0">
              <a:solidFill>
                <a:srgbClr val="000000"/>
              </a:solidFill>
            </a:endParaRPr>
          </a:p>
        </p:txBody>
      </p:sp>
      <p:pic>
        <p:nvPicPr>
          <p:cNvPr id="8" name="Picture 7">
            <a:extLst>
              <a:ext uri="{FF2B5EF4-FFF2-40B4-BE49-F238E27FC236}">
                <a16:creationId xmlns="" xmlns:c="http://schemas.openxmlformats.org/drawingml/2006/chart" xmlns:c15="http://schemas.microsoft.com/office/drawing/2012/chart" xmlns:a16="http://schemas.microsoft.com/office/drawing/2014/main" id="{7A3FCBD9-AE7C-EF4E-A0FE-65422DB0AC69}"/>
              </a:ext>
            </a:extLst>
          </p:cNvPr>
          <p:cNvPicPr>
            <a:picLocks noChangeAspect="1"/>
          </p:cNvPicPr>
          <p:nvPr/>
        </p:nvPicPr>
        <p:blipFill>
          <a:blip r:embed="rId3"/>
          <a:stretch>
            <a:fillRect/>
          </a:stretch>
        </p:blipFill>
        <p:spPr>
          <a:xfrm>
            <a:off x="5948496" y="1758711"/>
            <a:ext cx="3195504" cy="2184681"/>
          </a:xfrm>
          <a:prstGeom prst="rect">
            <a:avLst/>
          </a:prstGeom>
        </p:spPr>
      </p:pic>
    </p:spTree>
    <p:extLst>
      <p:ext uri="{BB962C8B-B14F-4D97-AF65-F5344CB8AC3E}">
        <p14:creationId xmlns:p14="http://schemas.microsoft.com/office/powerpoint/2010/main" val="2649191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8.2 SLAAC</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SLAAC</a:t>
            </a:r>
            <a:r>
              <a:rPr lang="en-US" dirty="0"/>
              <a:t/>
            </a:r>
            <a:br>
              <a:rPr lang="en-US" dirty="0"/>
            </a:br>
            <a:r>
              <a:rPr lang="fr-FR" sz="2400"/>
              <a:t>Présentation du SLAAC</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ECFD73C-CBFB-3443-8560-211803CB8C5D}"/>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Tous les réseaux n'ont pas accès à un serveur DHCPv6, mais tous les périphériques d'un réseau IPv6 ont besoin d'une GUA. La méthode SLAAC permet aux hôtes de créer leur propre adresse de monodiffusion globale IPv6 unique sans les services d'un serveur DHCPv6.</a:t>
            </a:r>
          </a:p>
          <a:p>
            <a:pPr marL="415985" lvl="1" indent="-342900" rtl="0">
              <a:buFont typeface="Arial" panose="020B0604020202020204" pitchFamily="34" charset="0"/>
              <a:buChar char="•"/>
            </a:pPr>
            <a:r>
              <a:rPr lang="fr-FR" sz="1600">
                <a:solidFill>
                  <a:srgbClr val="000000"/>
                </a:solidFill>
              </a:rPr>
              <a:t>SLAAC est un service sans état, ce qui signifie qu'il n'y a pas de serveur qui conserve les informations d'adresse réseau pour savoir quelles adresses IPv6 sont utilisées et lesquelles sont disponibles.</a:t>
            </a:r>
          </a:p>
          <a:p>
            <a:pPr marL="415985" lvl="1" indent="-342900" rtl="0">
              <a:buFont typeface="Arial" panose="020B0604020202020204" pitchFamily="34" charset="0"/>
              <a:buChar char="•"/>
            </a:pPr>
            <a:r>
              <a:rPr lang="fr-FR" sz="1600">
                <a:solidFill>
                  <a:srgbClr val="000000"/>
                </a:solidFill>
              </a:rPr>
              <a:t>SLAAC envoie périodiquement des messages de RA ICMPv6 (c.-à-d. toutes les 200 secondes) fournissant des informations d'adressage et d'autres informations de configuration pour que les hôtes configurent automatiquement leur adresse IPv6 en fonction des informations contenues dans le message RA.</a:t>
            </a:r>
          </a:p>
          <a:p>
            <a:pPr marL="415985" lvl="1" indent="-342900" rtl="0">
              <a:buFont typeface="Arial" panose="020B0604020202020204" pitchFamily="34" charset="0"/>
              <a:buChar char="•"/>
            </a:pPr>
            <a:r>
              <a:rPr lang="fr-FR" sz="1600">
                <a:solidFill>
                  <a:srgbClr val="000000"/>
                </a:solidFill>
              </a:rPr>
              <a:t>Un hôte peut également envoyer un message de sollicitation de routeur (RS) demandant un message RA.</a:t>
            </a:r>
          </a:p>
          <a:p>
            <a:pPr marL="415985" lvl="1" indent="-342900" rtl="0">
              <a:buFont typeface="Arial" panose="020B0604020202020204" pitchFamily="34" charset="0"/>
              <a:buChar char="•"/>
            </a:pPr>
            <a:r>
              <a:rPr lang="fr-FR" sz="1600">
                <a:solidFill>
                  <a:srgbClr val="000000"/>
                </a:solidFill>
              </a:rPr>
              <a:t>SLAAC peut être déployé en tant que SLAAC uniquement, ou SLAAC avec DHCPv6.</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90756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SLAAC</a:t>
            </a:r>
            <a:r>
              <a:rPr lang="en-US" dirty="0"/>
              <a:t/>
            </a:r>
            <a:br>
              <a:rPr lang="en-US" dirty="0"/>
            </a:br>
            <a:r>
              <a:rPr lang="fr-FR" sz="2400"/>
              <a:t>Activation de SLAAC</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ECFD73C-CBFB-3443-8560-211803CB8C5D}"/>
              </a:ext>
            </a:extLst>
          </p:cNvPr>
          <p:cNvSpPr>
            <a:spLocks noGrp="1"/>
          </p:cNvSpPr>
          <p:nvPr>
            <p:ph idx="1"/>
          </p:nvPr>
        </p:nvSpPr>
        <p:spPr>
          <a:xfrm>
            <a:off x="121029" y="731837"/>
            <a:ext cx="5222050" cy="3689897"/>
          </a:xfrm>
        </p:spPr>
        <p:txBody>
          <a:bodyPr/>
          <a:lstStyle/>
          <a:p>
            <a:pPr marL="0" indent="0" algn="l" rtl="0"/>
            <a:r>
              <a:rPr lang="fr-FR" sz="1600" dirty="0">
                <a:solidFill>
                  <a:srgbClr val="000000"/>
                </a:solidFill>
              </a:rPr>
              <a:t>L'interface R1 G0/0/1 a été configuré avec les adresses GUA IPv6 et </a:t>
            </a:r>
            <a:r>
              <a:rPr lang="fr-FR" sz="1600" dirty="0" err="1">
                <a:solidFill>
                  <a:srgbClr val="000000"/>
                </a:solidFill>
              </a:rPr>
              <a:t>link</a:t>
            </a:r>
            <a:r>
              <a:rPr lang="fr-FR" sz="1600" dirty="0">
                <a:solidFill>
                  <a:srgbClr val="000000"/>
                </a:solidFill>
              </a:rPr>
              <a:t>-local indiquées. </a:t>
            </a:r>
          </a:p>
          <a:p>
            <a:pPr marL="342900" indent="-342900" algn="l">
              <a:buFont typeface="Arial" panose="020B0604020202020204" pitchFamily="34" charset="0"/>
              <a:buChar char="•"/>
            </a:pPr>
            <a:endParaRPr lang="en-CA" sz="1600" dirty="0">
              <a:solidFill>
                <a:srgbClr val="000000"/>
              </a:solidFill>
            </a:endParaRPr>
          </a:p>
          <a:p>
            <a:pPr marL="0" indent="0" algn="l" rtl="0"/>
            <a:r>
              <a:rPr lang="fr-FR" sz="1600" dirty="0">
                <a:solidFill>
                  <a:srgbClr val="000000"/>
                </a:solidFill>
              </a:rPr>
              <a:t>Les adresses IPv6 de R1 G0/0/01 comprennent:</a:t>
            </a:r>
          </a:p>
          <a:p>
            <a:pPr marL="415985" lvl="1" indent="-342900" rtl="0">
              <a:buFont typeface="Arial" panose="020B0604020202020204" pitchFamily="34" charset="0"/>
              <a:buChar char="•"/>
            </a:pPr>
            <a:r>
              <a:rPr lang="fr-FR" sz="1600" b="1" dirty="0">
                <a:solidFill>
                  <a:srgbClr val="000000"/>
                </a:solidFill>
              </a:rPr>
              <a:t>Adresse IPv6 </a:t>
            </a:r>
            <a:r>
              <a:rPr lang="fr-FR" sz="1600" b="1" dirty="0" err="1">
                <a:solidFill>
                  <a:srgbClr val="000000"/>
                </a:solidFill>
              </a:rPr>
              <a:t>link</a:t>
            </a:r>
            <a:r>
              <a:rPr lang="fr-FR" sz="1600" b="1" dirty="0">
                <a:solidFill>
                  <a:srgbClr val="000000"/>
                </a:solidFill>
              </a:rPr>
              <a:t>-local</a:t>
            </a:r>
            <a:r>
              <a:rPr lang="fr-FR" sz="1600" dirty="0">
                <a:solidFill>
                  <a:srgbClr val="000000"/>
                </a:solidFill>
              </a:rPr>
              <a:t> - fe80::1</a:t>
            </a:r>
          </a:p>
          <a:p>
            <a:pPr marL="415985" lvl="1" indent="-342900" rtl="0">
              <a:buFont typeface="Arial" panose="020B0604020202020204" pitchFamily="34" charset="0"/>
              <a:buChar char="•"/>
            </a:pPr>
            <a:r>
              <a:rPr lang="fr-FR" sz="1600" b="1" dirty="0">
                <a:solidFill>
                  <a:srgbClr val="000000"/>
                </a:solidFill>
              </a:rPr>
              <a:t>GUA / sous-réseau</a:t>
            </a:r>
            <a:r>
              <a:rPr lang="fr-FR" sz="1600" dirty="0">
                <a:solidFill>
                  <a:srgbClr val="000000"/>
                </a:solidFill>
              </a:rPr>
              <a:t> - 2001:db8:acad:1::1, 2001:db8:acad:1::/64</a:t>
            </a:r>
          </a:p>
          <a:p>
            <a:pPr marL="415985" lvl="1" indent="-342900" rtl="0">
              <a:buFont typeface="Arial" panose="020B0604020202020204" pitchFamily="34" charset="0"/>
              <a:buChar char="•"/>
            </a:pPr>
            <a:r>
              <a:rPr lang="fr-FR" sz="1600" b="1" dirty="0">
                <a:solidFill>
                  <a:srgbClr val="000000"/>
                </a:solidFill>
              </a:rPr>
              <a:t>Groupe tous les nœuds IPv6</a:t>
            </a:r>
            <a:r>
              <a:rPr lang="fr-FR" sz="1600" dirty="0">
                <a:solidFill>
                  <a:srgbClr val="000000"/>
                </a:solidFill>
              </a:rPr>
              <a:t> - ff02::1</a:t>
            </a:r>
          </a:p>
          <a:p>
            <a:pPr marL="0" indent="0" algn="l"/>
            <a:endParaRPr lang="en-CA" sz="1600" dirty="0">
              <a:solidFill>
                <a:srgbClr val="000000"/>
              </a:solidFill>
            </a:endParaRPr>
          </a:p>
          <a:p>
            <a:pPr marL="0" indent="0" algn="l" rtl="0"/>
            <a:r>
              <a:rPr lang="fr-FR" sz="1600" dirty="0">
                <a:solidFill>
                  <a:srgbClr val="000000"/>
                </a:solidFill>
              </a:rPr>
              <a:t>R1 est configuré pour rejoindre le groupe de multidiffusion IPv6 et commence à envoyer des messages RA contenant des informations de configuration d'adresse aux hôtes à l'aide de SLAAC.</a:t>
            </a:r>
          </a:p>
          <a:p>
            <a:pPr marL="342900" indent="-342900" algn="l">
              <a:buFont typeface="Arial" panose="020B0604020202020204" pitchFamily="34" charset="0"/>
              <a:buChar char="•"/>
            </a:pPr>
            <a:endParaRPr lang="en-US" sz="1600"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590A4EC6-B3C4-4920-95F7-7FE044D14B1C}"/>
              </a:ext>
            </a:extLst>
          </p:cNvPr>
          <p:cNvPicPr>
            <a:picLocks noChangeAspect="1"/>
          </p:cNvPicPr>
          <p:nvPr/>
        </p:nvPicPr>
        <p:blipFill>
          <a:blip r:embed="rId3"/>
          <a:stretch>
            <a:fillRect/>
          </a:stretch>
        </p:blipFill>
        <p:spPr>
          <a:xfrm>
            <a:off x="5464107" y="246928"/>
            <a:ext cx="3636818" cy="969818"/>
          </a:xfrm>
          <a:prstGeom prst="rect">
            <a:avLst/>
          </a:prstGeom>
        </p:spPr>
      </p:pic>
      <p:pic>
        <p:nvPicPr>
          <p:cNvPr id="5" name="Picture 4">
            <a:extLst>
              <a:ext uri="{FF2B5EF4-FFF2-40B4-BE49-F238E27FC236}">
                <a16:creationId xmlns="" xmlns:c="http://schemas.openxmlformats.org/drawingml/2006/chart" xmlns:c15="http://schemas.microsoft.com/office/drawing/2012/chart" xmlns:a16="http://schemas.microsoft.com/office/drawing/2014/main" id="{BF0F5843-827C-4A27-B91A-7036DAF28DDB}"/>
              </a:ext>
            </a:extLst>
          </p:cNvPr>
          <p:cNvPicPr>
            <a:picLocks noChangeAspect="1"/>
          </p:cNvPicPr>
          <p:nvPr/>
        </p:nvPicPr>
        <p:blipFill>
          <a:blip r:embed="rId4"/>
          <a:stretch>
            <a:fillRect/>
          </a:stretch>
        </p:blipFill>
        <p:spPr>
          <a:xfrm>
            <a:off x="5696712" y="1408810"/>
            <a:ext cx="3323684" cy="1916205"/>
          </a:xfrm>
          <a:prstGeom prst="rect">
            <a:avLst/>
          </a:prstGeom>
        </p:spPr>
      </p:pic>
      <p:pic>
        <p:nvPicPr>
          <p:cNvPr id="7" name="Picture 6">
            <a:extLst>
              <a:ext uri="{FF2B5EF4-FFF2-40B4-BE49-F238E27FC236}">
                <a16:creationId xmlns="" xmlns:c="http://schemas.openxmlformats.org/drawingml/2006/chart" xmlns:c15="http://schemas.microsoft.com/office/drawing/2012/chart" xmlns:a16="http://schemas.microsoft.com/office/drawing/2014/main" id="{B2A67685-13E1-467D-B2D7-275C6E226413}"/>
              </a:ext>
            </a:extLst>
          </p:cNvPr>
          <p:cNvPicPr>
            <a:picLocks noChangeAspect="1"/>
          </p:cNvPicPr>
          <p:nvPr/>
        </p:nvPicPr>
        <p:blipFill>
          <a:blip r:embed="rId5"/>
          <a:stretch>
            <a:fillRect/>
          </a:stretch>
        </p:blipFill>
        <p:spPr>
          <a:xfrm>
            <a:off x="5715000" y="3361224"/>
            <a:ext cx="2125191" cy="634129"/>
          </a:xfrm>
          <a:prstGeom prst="rect">
            <a:avLst/>
          </a:prstGeom>
        </p:spPr>
      </p:pic>
    </p:spTree>
    <p:extLst>
      <p:ext uri="{BB962C8B-B14F-4D97-AF65-F5344CB8AC3E}">
        <p14:creationId xmlns:p14="http://schemas.microsoft.com/office/powerpoint/2010/main" val="687023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SLAAC</a:t>
            </a:r>
            <a:r>
              <a:rPr lang="en-US" dirty="0"/>
              <a:t/>
            </a:r>
            <a:br>
              <a:rPr lang="en-US" dirty="0"/>
            </a:br>
            <a:r>
              <a:rPr lang="fr-FR" sz="2400"/>
              <a:t>Activation de SLAAC (Suite) </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ECFD73C-CBFB-3443-8560-211803CB8C5D}"/>
              </a:ext>
            </a:extLst>
          </p:cNvPr>
          <p:cNvSpPr>
            <a:spLocks noGrp="1"/>
          </p:cNvSpPr>
          <p:nvPr>
            <p:ph idx="1"/>
          </p:nvPr>
        </p:nvSpPr>
        <p:spPr>
          <a:xfrm>
            <a:off x="474663" y="731837"/>
            <a:ext cx="4645978" cy="3689897"/>
          </a:xfrm>
        </p:spPr>
        <p:txBody>
          <a:bodyPr/>
          <a:lstStyle/>
          <a:p>
            <a:pPr marL="0" indent="0" algn="l" rtl="0"/>
            <a:r>
              <a:rPr lang="fr-FR" sz="1600">
                <a:solidFill>
                  <a:srgbClr val="000000"/>
                </a:solidFill>
              </a:rPr>
              <a:t>Le groupe des routeurs IPv6 répond à l'adresse de multidiffusion IPv6 ff02::2.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La commande</a:t>
            </a:r>
            <a:r>
              <a:rPr lang="fr-FR" sz="1600" b="1">
                <a:solidFill>
                  <a:srgbClr val="000000"/>
                </a:solidFill>
              </a:rPr>
              <a:t> show ipv6 interface</a:t>
            </a:r>
            <a:r>
              <a:rPr lang="fr-FR" sz="1600">
                <a:solidFill>
                  <a:srgbClr val="000000"/>
                </a:solidFill>
              </a:rPr>
              <a:t> vérifie que R1 a rejoint le groupe de routeurs IPv6 (c'est-à-dire ff02::2).</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R1 va maintenant commencer à envoyer des messages RA toutes les 200 secondes à l'adresse de multidiffusion IPv6 tout-nœuds ff02::1.</a:t>
            </a:r>
          </a:p>
          <a:p>
            <a:pPr marL="342900" indent="-342900" algn="l">
              <a:buFont typeface="Arial" panose="020B0604020202020204" pitchFamily="34" charset="0"/>
              <a:buChar char="•"/>
            </a:pPr>
            <a:endParaRPr lang="en-US" sz="1600" dirty="0">
              <a:solidFill>
                <a:srgbClr val="000000"/>
              </a:solidFill>
            </a:endParaRP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590A4EC6-B3C4-4920-95F7-7FE044D14B1C}"/>
              </a:ext>
            </a:extLst>
          </p:cNvPr>
          <p:cNvPicPr>
            <a:picLocks noChangeAspect="1"/>
          </p:cNvPicPr>
          <p:nvPr/>
        </p:nvPicPr>
        <p:blipFill>
          <a:blip r:embed="rId3"/>
          <a:stretch>
            <a:fillRect/>
          </a:stretch>
        </p:blipFill>
        <p:spPr>
          <a:xfrm>
            <a:off x="5364480" y="688112"/>
            <a:ext cx="3636818" cy="969818"/>
          </a:xfrm>
          <a:prstGeom prst="rect">
            <a:avLst/>
          </a:prstGeom>
        </p:spPr>
      </p:pic>
      <p:pic>
        <p:nvPicPr>
          <p:cNvPr id="9" name="Picture 8">
            <a:extLst>
              <a:ext uri="{FF2B5EF4-FFF2-40B4-BE49-F238E27FC236}">
                <a16:creationId xmlns="" xmlns:c="http://schemas.openxmlformats.org/drawingml/2006/chart" xmlns:c15="http://schemas.microsoft.com/office/drawing/2012/chart" xmlns:a16="http://schemas.microsoft.com/office/drawing/2014/main" id="{F86BFF1E-7B4D-490D-8D81-8A66030A84ED}"/>
              </a:ext>
            </a:extLst>
          </p:cNvPr>
          <p:cNvPicPr>
            <a:picLocks noChangeAspect="1"/>
          </p:cNvPicPr>
          <p:nvPr/>
        </p:nvPicPr>
        <p:blipFill>
          <a:blip r:embed="rId4"/>
          <a:stretch>
            <a:fillRect/>
          </a:stretch>
        </p:blipFill>
        <p:spPr>
          <a:xfrm>
            <a:off x="5197271" y="2082499"/>
            <a:ext cx="3804027" cy="1346369"/>
          </a:xfrm>
          <a:prstGeom prst="rect">
            <a:avLst/>
          </a:prstGeom>
        </p:spPr>
      </p:pic>
    </p:spTree>
    <p:extLst>
      <p:ext uri="{BB962C8B-B14F-4D97-AF65-F5344CB8AC3E}">
        <p14:creationId xmlns:p14="http://schemas.microsoft.com/office/powerpoint/2010/main" val="3115094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8 Planning Guide</a:t>
            </a:r>
          </a:p>
        </p:txBody>
      </p:sp>
      <p:sp>
        <p:nvSpPr>
          <p:cNvPr id="4099" name="Rectangle 34"/>
          <p:cNvSpPr>
            <a:spLocks noGrp="1" noChangeArrowheads="1"/>
          </p:cNvSpPr>
          <p:nvPr>
            <p:ph idx="1"/>
          </p:nvPr>
        </p:nvSpPr>
        <p:spPr>
          <a:xfrm>
            <a:off x="145357" y="808180"/>
            <a:ext cx="8807054" cy="3193936"/>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a:p>
            <a:endParaRPr lang="en-CA" dirty="0"/>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SLAAC</a:t>
            </a:r>
            <a:r>
              <a:rPr lang="en-US" dirty="0"/>
              <a:t/>
            </a:r>
            <a:br>
              <a:rPr lang="en-US" dirty="0"/>
            </a:br>
            <a:r>
              <a:rPr lang="fr-FR" sz="2400"/>
              <a:t>SLAAC seule méthode</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C90705DC-D70D-2145-8995-8EF9A913E3E1}"/>
              </a:ext>
            </a:extLst>
          </p:cNvPr>
          <p:cNvSpPr>
            <a:spLocks noGrp="1"/>
          </p:cNvSpPr>
          <p:nvPr>
            <p:ph idx="1"/>
          </p:nvPr>
        </p:nvSpPr>
        <p:spPr>
          <a:xfrm>
            <a:off x="236669" y="731837"/>
            <a:ext cx="5160386" cy="3689897"/>
          </a:xfrm>
        </p:spPr>
        <p:txBody>
          <a:bodyPr/>
          <a:lstStyle/>
          <a:p>
            <a:pPr marL="0" indent="0" algn="l" rtl="0"/>
            <a:r>
              <a:rPr lang="fr-FR" sz="1600">
                <a:solidFill>
                  <a:srgbClr val="000000"/>
                </a:solidFill>
              </a:rPr>
              <a:t>Les indicateurs suivants sont définis pour les messages RA de R1:</a:t>
            </a:r>
          </a:p>
          <a:p>
            <a:pPr marL="415985" lvl="1" indent="-342900" rtl="0">
              <a:buFont typeface="Arial" panose="020B0604020202020204" pitchFamily="34" charset="0"/>
              <a:buChar char="•"/>
            </a:pPr>
            <a:r>
              <a:rPr lang="fr-FR" b="1">
                <a:solidFill>
                  <a:srgbClr val="000000"/>
                </a:solidFill>
              </a:rPr>
              <a:t>A = 1 - </a:t>
            </a:r>
            <a:r>
              <a:rPr lang="fr-FR">
                <a:solidFill>
                  <a:srgbClr val="000000"/>
                </a:solidFill>
              </a:rPr>
              <a:t>Informe le client d'utiliser le préfixe GUA IPv6 dans le message RA et de créer dynamiquement son propre ID d'interface. </a:t>
            </a:r>
          </a:p>
          <a:p>
            <a:pPr marL="415985" lvl="1" indent="-342900" rtl="0">
              <a:buFont typeface="Arial" panose="020B0604020202020204" pitchFamily="34" charset="0"/>
              <a:buChar char="•"/>
            </a:pPr>
            <a:r>
              <a:rPr lang="fr-FR">
                <a:solidFill>
                  <a:srgbClr val="000000"/>
                </a:solidFill>
              </a:rPr>
              <a:t> </a:t>
            </a:r>
            <a:r>
              <a:rPr lang="fr-FR" b="1">
                <a:solidFill>
                  <a:srgbClr val="000000"/>
                </a:solidFill>
              </a:rPr>
              <a:t>O = 0</a:t>
            </a:r>
            <a:r>
              <a:rPr lang="fr-FR">
                <a:solidFill>
                  <a:srgbClr val="000000"/>
                </a:solidFill>
              </a:rPr>
              <a:t> et </a:t>
            </a:r>
            <a:r>
              <a:rPr lang="fr-FR" b="1">
                <a:solidFill>
                  <a:srgbClr val="000000"/>
                </a:solidFill>
              </a:rPr>
              <a:t>M = 0</a:t>
            </a:r>
            <a:r>
              <a:rPr lang="fr-FR">
                <a:solidFill>
                  <a:srgbClr val="000000"/>
                </a:solidFill>
              </a:rPr>
              <a:t> - Informe le client d'utiliser également les informations supplémentaires contenues dans le message RA (c'est-à-dire le serveur DNS, le MTU et les informations de passerelle par défaut).</a:t>
            </a:r>
          </a:p>
          <a:p>
            <a:pPr marL="342900" indent="-342900" algn="l">
              <a:buFont typeface="Arial" panose="020B0604020202020204" pitchFamily="34" charset="0"/>
              <a:buChar char="•"/>
            </a:pPr>
            <a:endParaRPr lang="en-US" sz="1600" dirty="0">
              <a:solidFill>
                <a:srgbClr val="000000"/>
              </a:solidFill>
            </a:endParaRP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rPr>
              <a:t>ipconfig</a:t>
            </a:r>
            <a:r>
              <a:rPr lang="fr-FR" sz="1600">
                <a:solidFill>
                  <a:srgbClr val="000000"/>
                </a:solidFill>
              </a:rPr>
              <a:t> de Windows confirme que PC1 a généré un GUA IPv6 à l'aide de la message RA de R1.</a:t>
            </a:r>
          </a:p>
          <a:p>
            <a:pPr marL="342900" indent="-342900" algn="l" rtl="0">
              <a:buFont typeface="Arial" panose="020B0604020202020204" pitchFamily="34" charset="0"/>
              <a:buChar char="•"/>
            </a:pPr>
            <a:r>
              <a:rPr lang="fr-FR" sz="1600">
                <a:solidFill>
                  <a:srgbClr val="000000"/>
                </a:solidFill>
              </a:rPr>
              <a:t>L'adresse de passerelle par défaut est LLA de l'interface R1 G0/0/1.</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6ECFD30B-6E8C-B74E-9FB2-60C0259AD1DD}"/>
              </a:ext>
            </a:extLst>
          </p:cNvPr>
          <p:cNvPicPr>
            <a:picLocks noChangeAspect="1"/>
          </p:cNvPicPr>
          <p:nvPr/>
        </p:nvPicPr>
        <p:blipFill>
          <a:blip r:embed="rId3"/>
          <a:stretch>
            <a:fillRect/>
          </a:stretch>
        </p:blipFill>
        <p:spPr>
          <a:xfrm>
            <a:off x="5397054" y="289817"/>
            <a:ext cx="3594333" cy="2047547"/>
          </a:xfrm>
          <a:prstGeom prst="rect">
            <a:avLst/>
          </a:prstGeom>
        </p:spPr>
      </p:pic>
      <p:pic>
        <p:nvPicPr>
          <p:cNvPr id="11" name="Picture 10">
            <a:extLst>
              <a:ext uri="{FF2B5EF4-FFF2-40B4-BE49-F238E27FC236}">
                <a16:creationId xmlns="" xmlns:c="http://schemas.openxmlformats.org/drawingml/2006/chart" xmlns:c15="http://schemas.microsoft.com/office/drawing/2012/chart" xmlns:a16="http://schemas.microsoft.com/office/drawing/2014/main" id="{0A8BCE23-647F-BE43-A517-7AE567DE44B8}"/>
              </a:ext>
            </a:extLst>
          </p:cNvPr>
          <p:cNvPicPr>
            <a:picLocks noChangeAspect="1"/>
          </p:cNvPicPr>
          <p:nvPr/>
        </p:nvPicPr>
        <p:blipFill>
          <a:blip r:embed="rId4"/>
          <a:stretch>
            <a:fillRect/>
          </a:stretch>
        </p:blipFill>
        <p:spPr>
          <a:xfrm>
            <a:off x="5397054" y="2627181"/>
            <a:ext cx="3564677" cy="1338461"/>
          </a:xfrm>
          <a:prstGeom prst="rect">
            <a:avLst/>
          </a:prstGeom>
        </p:spPr>
      </p:pic>
    </p:spTree>
    <p:extLst>
      <p:ext uri="{BB962C8B-B14F-4D97-AF65-F5344CB8AC3E}">
        <p14:creationId xmlns:p14="http://schemas.microsoft.com/office/powerpoint/2010/main" val="493806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SLAAC</a:t>
            </a:r>
            <a:r>
              <a:rPr lang="en-US" dirty="0"/>
              <a:t/>
            </a:r>
            <a:br>
              <a:rPr lang="en-US" dirty="0"/>
            </a:br>
            <a:r>
              <a:rPr lang="fr-FR" sz="2400"/>
              <a:t>Messages RS ICMPv6</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AEDA365-1C89-B84E-9312-25F853BD2FC2}"/>
              </a:ext>
            </a:extLst>
          </p:cNvPr>
          <p:cNvSpPr>
            <a:spLocks noGrp="1"/>
          </p:cNvSpPr>
          <p:nvPr>
            <p:ph idx="1"/>
          </p:nvPr>
        </p:nvSpPr>
        <p:spPr>
          <a:xfrm>
            <a:off x="474662" y="731837"/>
            <a:ext cx="8280057" cy="1270699"/>
          </a:xfrm>
        </p:spPr>
        <p:txBody>
          <a:bodyPr/>
          <a:lstStyle/>
          <a:p>
            <a:pPr marL="0" indent="0" algn="l" rtl="0"/>
            <a:r>
              <a:rPr lang="fr-FR" sz="1600">
                <a:solidFill>
                  <a:srgbClr val="000000"/>
                </a:solidFill>
              </a:rPr>
              <a:t>Un routeur envoie des messages RA toutes les 200 secondes ou lorsqu'il reçoit un message RS d'un hôte.</a:t>
            </a:r>
          </a:p>
          <a:p>
            <a:pPr marL="342900" indent="-342900" algn="l" rtl="0">
              <a:buFont typeface="Arial" panose="020B0604020202020204" pitchFamily="34" charset="0"/>
              <a:buChar char="•"/>
            </a:pPr>
            <a:r>
              <a:rPr lang="fr-FR" sz="1600">
                <a:solidFill>
                  <a:srgbClr val="000000"/>
                </a:solidFill>
              </a:rPr>
              <a:t>Les hôtes activés IPv6 souhaitant obtenir des informations d'adressage IPv6 envoient un message RS à l'adresse de multidiffusion IPv6 tout-routeurs ff02::2.</a:t>
            </a:r>
          </a:p>
          <a:p>
            <a:pPr marL="342900" indent="-342900" algn="l">
              <a:buFont typeface="Arial" panose="020B0604020202020204" pitchFamily="34" charset="0"/>
              <a:buChar char="•"/>
            </a:pPr>
            <a:endParaRPr lang="en-US" sz="1600" dirty="0">
              <a:solidFill>
                <a:srgbClr val="000000"/>
              </a:solidFill>
            </a:endParaRPr>
          </a:p>
          <a:p>
            <a:pPr marL="0" indent="0" algn="l" rtl="0"/>
            <a:r>
              <a:rPr lang="fr-FR" sz="1600">
                <a:solidFill>
                  <a:srgbClr val="000000"/>
                </a:solidFill>
              </a:rPr>
              <a:t>La figure illustre comment un hôte commence la méthode SLAAC.</a:t>
            </a:r>
          </a:p>
          <a:p>
            <a:pPr marL="342900" indent="-342900" algn="l">
              <a:buFont typeface="Arial" panose="020B0604020202020204" pitchFamily="34" charset="0"/>
              <a:buChar char="•"/>
            </a:pPr>
            <a:endParaRPr lang="en-US" sz="1600" dirty="0">
              <a:solidFill>
                <a:srgbClr val="000000"/>
              </a:solidFill>
            </a:endParaRP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323D6F62-E9C3-471C-9F96-2343F2B8747B}"/>
              </a:ext>
            </a:extLst>
          </p:cNvPr>
          <p:cNvSpPr txBox="1">
            <a:spLocks/>
          </p:cNvSpPr>
          <p:nvPr/>
        </p:nvSpPr>
        <p:spPr>
          <a:xfrm>
            <a:off x="474662" y="2505456"/>
            <a:ext cx="5286057" cy="141350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415985" lvl="1" indent="-342900" rtl="0">
              <a:buFont typeface="+mj-lt"/>
              <a:buAutoNum type="arabicPeriod"/>
            </a:pPr>
            <a:r>
              <a:rPr lang="fr-FR" sz="1600">
                <a:solidFill>
                  <a:srgbClr val="000000"/>
                </a:solidFill>
              </a:rPr>
              <a:t>PC1 vient de démarrer et envoie un message RS à l'adresse de multidiffusion des tout-routeurs IPv6 ff02::2 demandant un message RA.</a:t>
            </a:r>
          </a:p>
          <a:p>
            <a:pPr marL="415985" lvl="1" indent="-342900" rtl="0">
              <a:buFont typeface="+mj-lt"/>
              <a:buAutoNum type="arabicPeriod"/>
            </a:pPr>
            <a:r>
              <a:rPr lang="fr-FR" sz="1600">
                <a:solidFill>
                  <a:srgbClr val="000000"/>
                </a:solidFill>
              </a:rPr>
              <a:t>R1 génère un message RA, puis envoie le message RA à l'adresse de multidiffusion tout-nœuds IPv6 ff02::1. PC1 utilise ces informations pour créer une GUA IPv6 unique.</a:t>
            </a:r>
          </a:p>
          <a:p>
            <a:pPr marL="342900" indent="-342900" algn="l">
              <a:buFont typeface="Arial" panose="020B0604020202020204" pitchFamily="34" charset="0"/>
              <a:buChar char="•"/>
            </a:pPr>
            <a:endParaRPr lang="en-CA" sz="1600" dirty="0">
              <a:solidFill>
                <a:srgbClr val="000000"/>
              </a:solidFill>
            </a:endParaRPr>
          </a:p>
        </p:txBody>
      </p:sp>
      <p:pic>
        <p:nvPicPr>
          <p:cNvPr id="8" name="Picture 7">
            <a:extLst>
              <a:ext uri="{FF2B5EF4-FFF2-40B4-BE49-F238E27FC236}">
                <a16:creationId xmlns="" xmlns:c="http://schemas.openxmlformats.org/drawingml/2006/chart" xmlns:c15="http://schemas.microsoft.com/office/drawing/2012/chart" xmlns:a16="http://schemas.microsoft.com/office/drawing/2014/main" id="{7255B1CD-A1D1-6441-9972-C3AABA88C667}"/>
              </a:ext>
            </a:extLst>
          </p:cNvPr>
          <p:cNvPicPr>
            <a:picLocks noChangeAspect="1"/>
          </p:cNvPicPr>
          <p:nvPr/>
        </p:nvPicPr>
        <p:blipFill>
          <a:blip r:embed="rId3"/>
          <a:stretch>
            <a:fillRect/>
          </a:stretch>
        </p:blipFill>
        <p:spPr>
          <a:xfrm>
            <a:off x="5897880" y="2505456"/>
            <a:ext cx="3093902" cy="1765111"/>
          </a:xfrm>
          <a:prstGeom prst="rect">
            <a:avLst/>
          </a:prstGeom>
        </p:spPr>
      </p:pic>
    </p:spTree>
    <p:extLst>
      <p:ext uri="{BB962C8B-B14F-4D97-AF65-F5344CB8AC3E}">
        <p14:creationId xmlns:p14="http://schemas.microsoft.com/office/powerpoint/2010/main" val="78355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SLAAC</a:t>
            </a:r>
            <a:r>
              <a:rPr lang="en-US" dirty="0"/>
              <a:t/>
            </a:r>
            <a:br>
              <a:rPr lang="en-US" dirty="0"/>
            </a:br>
            <a:r>
              <a:rPr lang="fr-FR" sz="2400"/>
              <a:t>Processus d'hôte pour générer l'ID d'interface</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7226B76D-FB3A-0245-9B45-B46231254F54}"/>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À l'aide de SLAAC, un hôte acquiert ses informations de sous-réseau IPv6 64 bits de la RA du routeur et doit générer le reste de l'identificateur d'interface 64 bits à l'aide de l'un des éléments suivants :</a:t>
            </a:r>
          </a:p>
          <a:p>
            <a:pPr marL="415985" lvl="1" indent="-342900" rtl="0">
              <a:buFont typeface="Arial" panose="020B0604020202020204" pitchFamily="34" charset="0"/>
              <a:buChar char="•"/>
            </a:pPr>
            <a:r>
              <a:rPr lang="fr-FR" sz="1600" b="1">
                <a:solidFill>
                  <a:srgbClr val="000000"/>
                </a:solidFill>
              </a:rPr>
              <a:t>Génération aléatoire</a:t>
            </a:r>
            <a:r>
              <a:rPr lang="fr-FR" sz="1600">
                <a:solidFill>
                  <a:srgbClr val="000000"/>
                </a:solidFill>
              </a:rPr>
              <a:t> - L'ID de l'interface 64-bit est généré aléatoirement par le système d'exploitation du client. C'est la méthode maintenant utilisée par les hôtes Windows 10.</a:t>
            </a:r>
          </a:p>
          <a:p>
            <a:pPr marL="415985" lvl="1" indent="-342900" rtl="0">
              <a:buFont typeface="Arial" panose="020B0604020202020204" pitchFamily="34" charset="0"/>
              <a:buChar char="•"/>
            </a:pPr>
            <a:r>
              <a:rPr lang="fr-FR" sz="1600" b="1">
                <a:solidFill>
                  <a:srgbClr val="000000"/>
                </a:solidFill>
              </a:rPr>
              <a:t>EUI-64</a:t>
            </a:r>
            <a:r>
              <a:rPr lang="fr-FR" sz="1600">
                <a:solidFill>
                  <a:srgbClr val="000000"/>
                </a:solidFill>
              </a:rPr>
              <a:t> - L'hôte crée un ID d'interface en utilisant son adresse MAC 48 bits et insère la valeur hexadécimale de fffe au milieu de l'adresse. Certains systèmes d'exploitation utilisent par défaut l'ID d'interface généré aléatoirement plutôt que la méthode EUI-64, en raison de problèmes de confidentialité. En effet, l'adresse MAC Ethernet de l'hôte est utilisée par l'EUI-64 pour créer l'ID de l'interface.</a:t>
            </a:r>
          </a:p>
          <a:p>
            <a:pPr marL="342900" indent="-342900" algn="l">
              <a:buFont typeface="Arial" panose="020B0604020202020204" pitchFamily="34" charset="0"/>
              <a:buChar char="•"/>
            </a:pPr>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Windows, Linux et Mac OS permettent à l'utilisateur de modifier la génération de l'ID d'interface pour être généré aléatoirement ou pour utiliser EUI-64.</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95195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SLAAC</a:t>
            </a:r>
            <a:r>
              <a:rPr lang="en-US" dirty="0"/>
              <a:t/>
            </a:r>
            <a:br>
              <a:rPr lang="en-US" dirty="0"/>
            </a:br>
            <a:r>
              <a:rPr lang="fr-FR" sz="2400"/>
              <a:t>Détection des adresses en double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9BF0DA10-2D49-FF45-ACF0-249554F780C5}"/>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Un hôte SLAAC peut utiliser le processus de détection des adresses en double (DAD) suivant pour s'assurer que la GUA IPv6 est unique.</a:t>
            </a:r>
          </a:p>
          <a:p>
            <a:pPr marL="415985" lvl="1" indent="-342900" rtl="0">
              <a:buFont typeface="Arial" panose="020B0604020202020204" pitchFamily="34" charset="0"/>
              <a:buChar char="•"/>
            </a:pPr>
            <a:r>
              <a:rPr lang="fr-FR" sz="1600">
                <a:solidFill>
                  <a:srgbClr val="000000"/>
                </a:solidFill>
              </a:rPr>
              <a:t>L'hôte envoie un message de sollicitation de voisin ICMPv6 (NS) avec une adresse de multidiffusion de nœud sollicité spécialement construite contenant les 24 derniers bits de l'adresse IPv6 de l'hôte.</a:t>
            </a:r>
          </a:p>
          <a:p>
            <a:pPr marL="415985" lvl="1" indent="-342900" rtl="0">
              <a:buFont typeface="Arial" panose="020B0604020202020204" pitchFamily="34" charset="0"/>
              <a:buChar char="•"/>
            </a:pPr>
            <a:r>
              <a:rPr lang="fr-FR" sz="1600">
                <a:solidFill>
                  <a:srgbClr val="000000"/>
                </a:solidFill>
              </a:rPr>
              <a:t>Si aucun autre périphérique ne répond par un message d'annonce de voisin (NA), alors l'adresse est virtuellement garantie d'être unique et peut être utilisée par l'hôte. </a:t>
            </a:r>
          </a:p>
          <a:p>
            <a:pPr marL="415985" lvl="1" indent="-342900" rtl="0">
              <a:buFont typeface="Arial" panose="020B0604020202020204" pitchFamily="34" charset="0"/>
              <a:buChar char="•"/>
            </a:pPr>
            <a:r>
              <a:rPr lang="fr-FR" sz="1600">
                <a:solidFill>
                  <a:srgbClr val="000000"/>
                </a:solidFill>
              </a:rPr>
              <a:t>Si un NA est reçu par l'hôte, l'adresse n'est pas unique et l'hôte doit générer un nouvel ID d'interface à utiliser.</a:t>
            </a:r>
          </a:p>
          <a:p>
            <a:pPr marL="0" indent="0" algn="l"/>
            <a:endParaRPr lang="en-US" sz="1600" dirty="0">
              <a:solidFill>
                <a:srgbClr val="000000"/>
              </a:solidFill>
            </a:endParaRPr>
          </a:p>
          <a:p>
            <a:pPr marL="0" indent="0" algn="l" rtl="0"/>
            <a:r>
              <a:rPr lang="fr-FR" sz="1600" b="1">
                <a:solidFill>
                  <a:srgbClr val="000000"/>
                </a:solidFill>
              </a:rPr>
              <a:t>Remarque</a:t>
            </a:r>
            <a:r>
              <a:rPr lang="fr-FR" sz="1600">
                <a:solidFill>
                  <a:srgbClr val="000000"/>
                </a:solidFill>
              </a:rPr>
              <a:t>: DAD n'est vraiment pas nécessaire car un ID d'interface 64 bits fournit 18 possibilités de quintillion. Par conséquent, le risque d'une adresse en double est distant. Toutefois, l'IETF (Internet Engineering Task Force) recommande d'utiliser la fonction DAD. Par conséquent, la plupart des systèmes d'exploitation exécutent DAD sur toutes les adresses de monodiffusion IPv6, quelle que soit la façon dont l'adresse est configurée. </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968958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8.3 DHCPv6</a:t>
            </a:r>
          </a:p>
        </p:txBody>
      </p:sp>
    </p:spTree>
    <p:custDataLst>
      <p:tags r:id="rId1"/>
    </p:custDataLst>
    <p:extLst>
      <p:ext uri="{BB962C8B-B14F-4D97-AF65-F5344CB8AC3E}">
        <p14:creationId xmlns:p14="http://schemas.microsoft.com/office/powerpoint/2010/main" val="256543493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DHCPv6</a:t>
            </a:r>
            <a:r>
              <a:rPr lang="en-US" dirty="0"/>
              <a:t/>
            </a:r>
            <a:br>
              <a:rPr lang="en-US" dirty="0"/>
            </a:br>
            <a:r>
              <a:rPr lang="fr-FR" sz="2400"/>
              <a:t>Étapes du fonctionnement de DHCPv6</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BE507AE-F20A-7F4A-A1B8-6CDE7374D950}"/>
              </a:ext>
            </a:extLst>
          </p:cNvPr>
          <p:cNvSpPr>
            <a:spLocks noGrp="1"/>
          </p:cNvSpPr>
          <p:nvPr>
            <p:ph idx="1"/>
          </p:nvPr>
        </p:nvSpPr>
        <p:spPr>
          <a:xfrm>
            <a:off x="195989" y="653460"/>
            <a:ext cx="5751965" cy="3689897"/>
          </a:xfrm>
        </p:spPr>
        <p:txBody>
          <a:bodyPr/>
          <a:lstStyle/>
          <a:p>
            <a:pPr marL="0" indent="0" algn="l" rtl="0"/>
            <a:r>
              <a:rPr lang="fr-FR" sz="1500" dirty="0">
                <a:solidFill>
                  <a:srgbClr val="000000"/>
                </a:solidFill>
              </a:rPr>
              <a:t>Le DHCPv6 avec état n'exige pas le SLAAC, alors que le DHCPv6 sans état l'exige.</a:t>
            </a:r>
          </a:p>
          <a:p>
            <a:pPr marL="0" indent="0" algn="l"/>
            <a:endParaRPr lang="en-US" sz="1500" dirty="0">
              <a:solidFill>
                <a:srgbClr val="000000"/>
              </a:solidFill>
            </a:endParaRPr>
          </a:p>
          <a:p>
            <a:pPr marL="0" indent="0" algn="l" rtl="0"/>
            <a:r>
              <a:rPr lang="fr-FR" sz="1500" dirty="0">
                <a:solidFill>
                  <a:srgbClr val="000000"/>
                </a:solidFill>
              </a:rPr>
              <a:t>Quoi qu'il en soit, lorsqu'un RA indique d'utiliser DHCPv6 ou DHCPv6 avec état:</a:t>
            </a:r>
          </a:p>
          <a:p>
            <a:pPr marL="342900" indent="-342900" algn="l" rtl="0">
              <a:buFont typeface="+mj-lt"/>
              <a:buAutoNum type="arabicPeriod"/>
            </a:pPr>
            <a:r>
              <a:rPr lang="fr-FR" sz="1500" dirty="0">
                <a:solidFill>
                  <a:srgbClr val="000000"/>
                </a:solidFill>
              </a:rPr>
              <a:t>L'hôte envoie un message RS.</a:t>
            </a:r>
          </a:p>
          <a:p>
            <a:pPr marL="342900" indent="-342900" algn="l" rtl="0">
              <a:buFont typeface="+mj-lt"/>
              <a:buAutoNum type="arabicPeriod"/>
            </a:pPr>
            <a:r>
              <a:rPr lang="fr-FR" sz="1500" dirty="0">
                <a:solidFill>
                  <a:srgbClr val="000000"/>
                </a:solidFill>
              </a:rPr>
              <a:t>Le routeur répond avec un message RA.</a:t>
            </a:r>
          </a:p>
          <a:p>
            <a:pPr marL="342900" indent="-342900" algn="l" rtl="0">
              <a:buFont typeface="+mj-lt"/>
              <a:buAutoNum type="arabicPeriod"/>
            </a:pPr>
            <a:r>
              <a:rPr lang="fr-FR" sz="1500" dirty="0">
                <a:solidFill>
                  <a:srgbClr val="000000"/>
                </a:solidFill>
              </a:rPr>
              <a:t>L'hôte envoie un message DHCPv6 SOLICIT.</a:t>
            </a:r>
          </a:p>
          <a:p>
            <a:pPr marL="342900" indent="-342900" algn="l" rtl="0">
              <a:buFont typeface="+mj-lt"/>
              <a:buAutoNum type="arabicPeriod"/>
            </a:pPr>
            <a:r>
              <a:rPr lang="fr-FR" sz="1500" dirty="0">
                <a:solidFill>
                  <a:srgbClr val="000000"/>
                </a:solidFill>
              </a:rPr>
              <a:t>Le serveur DHCPv6 répond par un message ANNONCE.</a:t>
            </a:r>
          </a:p>
          <a:p>
            <a:pPr marL="342900" indent="-342900" algn="l" rtl="0">
              <a:buFont typeface="+mj-lt"/>
              <a:buAutoNum type="arabicPeriod"/>
            </a:pPr>
            <a:r>
              <a:rPr lang="fr-FR" sz="1500" dirty="0">
                <a:solidFill>
                  <a:srgbClr val="000000"/>
                </a:solidFill>
              </a:rPr>
              <a:t>L'hôte répond au serveur DHCPv6.</a:t>
            </a:r>
          </a:p>
          <a:p>
            <a:pPr marL="342900" indent="-342900" algn="l" rtl="0">
              <a:buFont typeface="+mj-lt"/>
              <a:buAutoNum type="arabicPeriod"/>
            </a:pPr>
            <a:r>
              <a:rPr lang="fr-FR" sz="1500" dirty="0">
                <a:solidFill>
                  <a:srgbClr val="000000"/>
                </a:solidFill>
              </a:rPr>
              <a:t>Le serveur DHCPv6 envoie un message REPONSE.</a:t>
            </a:r>
          </a:p>
          <a:p>
            <a:pPr marL="342900" indent="-342900" algn="l">
              <a:buFont typeface="Arial" panose="020B0604020202020204" pitchFamily="34" charset="0"/>
              <a:buChar char="•"/>
            </a:pPr>
            <a:endParaRPr lang="en-US" sz="1500" dirty="0">
              <a:solidFill>
                <a:srgbClr val="000000"/>
              </a:solidFill>
            </a:endParaRPr>
          </a:p>
          <a:p>
            <a:pPr marL="0" indent="0" algn="l" rtl="0"/>
            <a:r>
              <a:rPr lang="fr-FR" sz="1500" b="1" dirty="0">
                <a:solidFill>
                  <a:srgbClr val="000000"/>
                </a:solidFill>
              </a:rPr>
              <a:t>Remarque</a:t>
            </a:r>
            <a:r>
              <a:rPr lang="fr-FR" sz="1500" dirty="0">
                <a:solidFill>
                  <a:srgbClr val="000000"/>
                </a:solidFill>
              </a:rPr>
              <a:t>: Les messages DHCPv6 serveur à client utilisent le port de destination UDP 546 tandis que les messages DHCPv6 client à serveur utilisent le port de destination UDP 547. </a:t>
            </a:r>
          </a:p>
          <a:p>
            <a:pPr marL="171450" indent="-17145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6EB784AF-571F-4916-8F2C-43AB415EAF8D}"/>
              </a:ext>
            </a:extLst>
          </p:cNvPr>
          <p:cNvPicPr>
            <a:picLocks noChangeAspect="1"/>
          </p:cNvPicPr>
          <p:nvPr/>
        </p:nvPicPr>
        <p:blipFill>
          <a:blip r:embed="rId3"/>
          <a:stretch>
            <a:fillRect/>
          </a:stretch>
        </p:blipFill>
        <p:spPr>
          <a:xfrm>
            <a:off x="6008913" y="1375955"/>
            <a:ext cx="3071865" cy="2826324"/>
          </a:xfrm>
          <a:prstGeom prst="rect">
            <a:avLst/>
          </a:prstGeom>
        </p:spPr>
      </p:pic>
    </p:spTree>
    <p:extLst>
      <p:ext uri="{BB962C8B-B14F-4D97-AF65-F5344CB8AC3E}">
        <p14:creationId xmlns:p14="http://schemas.microsoft.com/office/powerpoint/2010/main" val="418191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DHCPv6</a:t>
            </a:r>
            <a:r>
              <a:rPr lang="en-US" dirty="0"/>
              <a:t/>
            </a:r>
            <a:br>
              <a:rPr lang="en-US" dirty="0"/>
            </a:br>
            <a:r>
              <a:rPr lang="fr-FR" sz="2400"/>
              <a:t>Fonctionnement du DHCPv6 sans état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CC4FE5E9-1C04-5F47-929B-D8DEEDE9D4EB}"/>
              </a:ext>
            </a:extLst>
          </p:cNvPr>
          <p:cNvSpPr>
            <a:spLocks noGrp="1"/>
          </p:cNvSpPr>
          <p:nvPr>
            <p:ph idx="1"/>
          </p:nvPr>
        </p:nvSpPr>
        <p:spPr>
          <a:xfrm>
            <a:off x="103367" y="731837"/>
            <a:ext cx="9040633" cy="1252411"/>
          </a:xfrm>
        </p:spPr>
        <p:txBody>
          <a:bodyPr/>
          <a:lstStyle/>
          <a:p>
            <a:pPr marL="0" indent="0" algn="l" rtl="0"/>
            <a:r>
              <a:rPr lang="fr-FR" sz="1600" dirty="0">
                <a:solidFill>
                  <a:srgbClr val="000000"/>
                </a:solidFill>
              </a:rPr>
              <a:t>Si une RA indique la méthode DHCPv6 sans état, l'hôte utilise les informations contenues dans le message RA pour l'adressage et contacte un serveur DHCPv6 pour obtenir des informations </a:t>
            </a:r>
            <a:r>
              <a:rPr lang="fr-FR" sz="1600" dirty="0" smtClean="0">
                <a:solidFill>
                  <a:srgbClr val="000000"/>
                </a:solidFill>
              </a:rPr>
              <a:t>supplémentaires.</a:t>
            </a:r>
          </a:p>
          <a:p>
            <a:pPr marL="0" indent="0" algn="l" rtl="0"/>
            <a:r>
              <a:rPr lang="fr-FR" sz="1600" b="1" dirty="0" smtClean="0">
                <a:solidFill>
                  <a:srgbClr val="000000"/>
                </a:solidFill>
              </a:rPr>
              <a:t>Remarque</a:t>
            </a:r>
            <a:r>
              <a:rPr lang="fr-FR" sz="1600" dirty="0">
                <a:solidFill>
                  <a:srgbClr val="000000"/>
                </a:solidFill>
              </a:rPr>
              <a:t>: Le serveur DHCPv6 fournit uniquement des paramètres de configuration pour les clients et ne gère pas une liste de liaisons d'adresses IPv6 (c'est-à-dire sans état). </a:t>
            </a:r>
          </a:p>
          <a:p>
            <a:pPr marL="342900" indent="-342900" algn="l">
              <a:buFont typeface="Arial" panose="020B0604020202020204" pitchFamily="34" charset="0"/>
              <a:buChar char="•"/>
            </a:pPr>
            <a:endParaRPr lang="en-US" sz="1600" dirty="0">
              <a:solidFill>
                <a:srgbClr val="000000"/>
              </a:solidFill>
            </a:endParaRP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07DB59C5-8A41-490D-99D0-C4C2AE9CE087}"/>
              </a:ext>
            </a:extLst>
          </p:cNvPr>
          <p:cNvSpPr txBox="1">
            <a:spLocks/>
          </p:cNvSpPr>
          <p:nvPr/>
        </p:nvSpPr>
        <p:spPr>
          <a:xfrm>
            <a:off x="79513" y="2127557"/>
            <a:ext cx="5956662" cy="321472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dirty="0">
                <a:solidFill>
                  <a:srgbClr val="000000"/>
                </a:solidFill>
              </a:rPr>
              <a:t>Par exemple, PC1 reçoit un message RA sans état contenant:</a:t>
            </a:r>
          </a:p>
          <a:p>
            <a:pPr marL="415985" lvl="1" indent="-342900" rtl="0">
              <a:buFont typeface="Arial" panose="020B0604020202020204" pitchFamily="34" charset="0"/>
              <a:buChar char="•"/>
            </a:pPr>
            <a:r>
              <a:rPr lang="fr-FR" sz="1600" dirty="0">
                <a:solidFill>
                  <a:srgbClr val="000000"/>
                </a:solidFill>
              </a:rPr>
              <a:t>Le préfixe de réseau IPv6 GUA et la longueur du préfixe.</a:t>
            </a:r>
          </a:p>
          <a:p>
            <a:pPr marL="415985" lvl="1" indent="-342900" rtl="0">
              <a:buFont typeface="Arial" panose="020B0604020202020204" pitchFamily="34" charset="0"/>
              <a:buChar char="•"/>
            </a:pPr>
            <a:r>
              <a:rPr lang="fr-FR" sz="1600" dirty="0">
                <a:solidFill>
                  <a:srgbClr val="000000"/>
                </a:solidFill>
              </a:rPr>
              <a:t>Indicateur défini sur 1 indiquant à l'hôte d'utiliser SLAAC.</a:t>
            </a:r>
          </a:p>
          <a:p>
            <a:pPr marL="415985" lvl="1" indent="-342900" rtl="0">
              <a:buFont typeface="Arial" panose="020B0604020202020204" pitchFamily="34" charset="0"/>
              <a:buChar char="•"/>
            </a:pPr>
            <a:r>
              <a:rPr lang="fr-FR" sz="1600" dirty="0">
                <a:solidFill>
                  <a:srgbClr val="000000"/>
                </a:solidFill>
              </a:rPr>
              <a:t>Indicateur O défini sur 1 pour informer l'hôte de rechercher ces informations de configuration supplémentaires auprès d'un serveur DHCPv6.</a:t>
            </a:r>
          </a:p>
          <a:p>
            <a:pPr marL="415985" lvl="1" indent="-342900" rtl="0">
              <a:buFont typeface="Arial" panose="020B0604020202020204" pitchFamily="34" charset="0"/>
              <a:buChar char="•"/>
            </a:pPr>
            <a:r>
              <a:rPr lang="fr-FR" sz="1600" dirty="0">
                <a:solidFill>
                  <a:srgbClr val="000000"/>
                </a:solidFill>
              </a:rPr>
              <a:t>Indicateur M défini sur la valeur par défaut 0</a:t>
            </a:r>
            <a:r>
              <a:rPr lang="fr-FR" sz="1600" dirty="0" smtClean="0">
                <a:solidFill>
                  <a:srgbClr val="000000"/>
                </a:solidFill>
              </a:rPr>
              <a:t>.</a:t>
            </a:r>
            <a:endParaRPr lang="en-CA" sz="1600" dirty="0">
              <a:solidFill>
                <a:srgbClr val="000000"/>
              </a:solidFill>
            </a:endParaRPr>
          </a:p>
          <a:p>
            <a:pPr marL="415985" lvl="1" indent="-342900" rtl="0">
              <a:buFont typeface="Arial" panose="020B0604020202020204" pitchFamily="34" charset="0"/>
              <a:buChar char="•"/>
            </a:pPr>
            <a:r>
              <a:rPr lang="fr-FR" sz="1600" dirty="0">
                <a:solidFill>
                  <a:srgbClr val="000000"/>
                </a:solidFill>
              </a:rPr>
              <a:t>PC1 envoie un message DHCPv6 SOLICIT demandant des informations supplémentaires à partir d'un serveur DHCPv6 sans état.</a:t>
            </a:r>
          </a:p>
          <a:p>
            <a:pPr marL="0" indent="0" algn="l"/>
            <a:endParaRPr lang="en-CA" sz="1600" dirty="0">
              <a:solidFill>
                <a:srgbClr val="000000"/>
              </a:solidFill>
            </a:endParaRP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E649250A-3D4F-FE4D-ABB6-4C5BC42D1184}"/>
              </a:ext>
            </a:extLst>
          </p:cNvPr>
          <p:cNvPicPr>
            <a:picLocks noChangeAspect="1"/>
          </p:cNvPicPr>
          <p:nvPr/>
        </p:nvPicPr>
        <p:blipFill>
          <a:blip r:embed="rId3"/>
          <a:stretch>
            <a:fillRect/>
          </a:stretch>
        </p:blipFill>
        <p:spPr>
          <a:xfrm>
            <a:off x="6036175" y="2242268"/>
            <a:ext cx="3107825" cy="2181454"/>
          </a:xfrm>
          <a:prstGeom prst="rect">
            <a:avLst/>
          </a:prstGeom>
        </p:spPr>
      </p:pic>
    </p:spTree>
    <p:extLst>
      <p:ext uri="{BB962C8B-B14F-4D97-AF65-F5344CB8AC3E}">
        <p14:creationId xmlns:p14="http://schemas.microsoft.com/office/powerpoint/2010/main" val="3001895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DHCPv6</a:t>
            </a:r>
            <a:r>
              <a:rPr lang="en-US" dirty="0"/>
              <a:t/>
            </a:r>
            <a:br>
              <a:rPr lang="en-US" dirty="0"/>
            </a:br>
            <a:r>
              <a:rPr lang="fr-FR" sz="2400"/>
              <a:t>Activer DHCPv6 sans état sur une interface</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DD74EEAD-2D16-DB4D-A711-E3530307F6CC}"/>
              </a:ext>
            </a:extLst>
          </p:cNvPr>
          <p:cNvSpPr>
            <a:spLocks noGrp="1"/>
          </p:cNvSpPr>
          <p:nvPr>
            <p:ph idx="1"/>
          </p:nvPr>
        </p:nvSpPr>
        <p:spPr>
          <a:xfrm>
            <a:off x="65431" y="731837"/>
            <a:ext cx="8280057" cy="822960"/>
          </a:xfrm>
        </p:spPr>
        <p:txBody>
          <a:bodyPr/>
          <a:lstStyle/>
          <a:p>
            <a:pPr marL="0" indent="0" algn="l" rtl="0"/>
            <a:r>
              <a:rPr lang="fr-FR" sz="1600">
                <a:solidFill>
                  <a:srgbClr val="000000"/>
                </a:solidFill>
              </a:rPr>
              <a:t>DHCPv6 sans état est activé à l'aide de la commande de configuration de l'interface </a:t>
            </a:r>
            <a:r>
              <a:rPr lang="fr-FR" sz="1600" b="1">
                <a:solidFill>
                  <a:srgbClr val="000000"/>
                </a:solidFill>
              </a:rPr>
              <a:t>ipv6 nd other config-flag</a:t>
            </a:r>
            <a:r>
              <a:rPr lang="fr-FR" sz="1600">
                <a:solidFill>
                  <a:srgbClr val="000000"/>
                </a:solidFill>
              </a:rPr>
              <a:t> définissant l'indicateur O sur 1.</a:t>
            </a:r>
          </a:p>
          <a:p>
            <a:pPr marL="342900" indent="-342900" algn="l">
              <a:buFont typeface="Arial" panose="020B0604020202020204" pitchFamily="34" charset="0"/>
              <a:buChar char="•"/>
            </a:pPr>
            <a:endParaRPr lang="en-US" sz="1600" dirty="0">
              <a:solidFill>
                <a:srgbClr val="000000"/>
              </a:solidFill>
            </a:endParaRPr>
          </a:p>
        </p:txBody>
      </p:sp>
      <p:sp>
        <p:nvSpPr>
          <p:cNvPr id="6" name="Content Placeholder 4">
            <a:extLst>
              <a:ext uri="{FF2B5EF4-FFF2-40B4-BE49-F238E27FC236}">
                <a16:creationId xmlns="" xmlns:c="http://schemas.openxmlformats.org/drawingml/2006/chart" xmlns:c15="http://schemas.microsoft.com/office/drawing/2012/chart" xmlns:a16="http://schemas.microsoft.com/office/drawing/2014/main" id="{70472E09-15C8-4F85-98BB-AE2DCA81ADA3}"/>
              </a:ext>
            </a:extLst>
          </p:cNvPr>
          <p:cNvSpPr txBox="1">
            <a:spLocks/>
          </p:cNvSpPr>
          <p:nvPr/>
        </p:nvSpPr>
        <p:spPr>
          <a:xfrm>
            <a:off x="270038" y="1554797"/>
            <a:ext cx="4273160" cy="2856865"/>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a:solidFill>
                  <a:srgbClr val="000000"/>
                </a:solidFill>
              </a:rPr>
              <a:t>Le résultat surligné confirme que le RA indiquera aux hôtes récepteurs d'utiliser la configuration automatique sans état ( indicateur A = 1) et de contacter un serveur DHCPv6 pour obtenir d'autres informations de configuration (indicateur O = 1).</a:t>
            </a:r>
          </a:p>
          <a:p>
            <a:pPr marL="342900" indent="-342900" algn="l">
              <a:buFont typeface="Arial" panose="020B0604020202020204" pitchFamily="34" charset="0"/>
              <a:buChar char="•"/>
            </a:pPr>
            <a:endParaRPr lang="en-CA" sz="1600" b="1" dirty="0">
              <a:solidFill>
                <a:srgbClr val="000000"/>
              </a:solidFill>
            </a:endParaRPr>
          </a:p>
          <a:p>
            <a:pPr marL="0" indent="0" algn="l" rtl="0"/>
            <a:r>
              <a:rPr lang="fr-FR" sz="1600" b="1">
                <a:solidFill>
                  <a:srgbClr val="000000"/>
                </a:solidFill>
              </a:rPr>
              <a:t>Remarque:</a:t>
            </a:r>
            <a:r>
              <a:rPr lang="fr-FR" sz="1600">
                <a:solidFill>
                  <a:srgbClr val="000000"/>
                </a:solidFill>
              </a:rPr>
              <a:t> Vous pouvez utiliser la commande </a:t>
            </a:r>
            <a:r>
              <a:rPr lang="fr-FR" sz="1600" b="1">
                <a:solidFill>
                  <a:srgbClr val="000000"/>
                </a:solidFill>
              </a:rPr>
              <a:t>no ipv6 nd other config-flag</a:t>
            </a:r>
            <a:r>
              <a:rPr lang="fr-FR" sz="1600">
                <a:solidFill>
                  <a:srgbClr val="000000"/>
                </a:solidFill>
              </a:rPr>
              <a:t> pour réinitialiser l'interface à l'option SLAAC par défaut uniquement (O flag = 0).</a:t>
            </a:r>
          </a:p>
          <a:p>
            <a:pPr marL="342900" indent="-342900" algn="l">
              <a:buFont typeface="Arial" panose="020B0604020202020204" pitchFamily="34" charset="0"/>
              <a:buChar char="•"/>
            </a:pPr>
            <a:endParaRPr lang="en-CA" sz="1600" dirty="0">
              <a:solidFill>
                <a:srgbClr val="000000"/>
              </a:solidFill>
            </a:endParaRPr>
          </a:p>
        </p:txBody>
      </p:sp>
      <p:pic>
        <p:nvPicPr>
          <p:cNvPr id="8" name="Picture 7">
            <a:extLst>
              <a:ext uri="{FF2B5EF4-FFF2-40B4-BE49-F238E27FC236}">
                <a16:creationId xmlns="" xmlns:c="http://schemas.openxmlformats.org/drawingml/2006/chart" xmlns:c15="http://schemas.microsoft.com/office/drawing/2012/chart" xmlns:a16="http://schemas.microsoft.com/office/drawing/2014/main" id="{B33E5050-323D-F94B-A72B-1F5106A8B6C9}"/>
              </a:ext>
            </a:extLst>
          </p:cNvPr>
          <p:cNvPicPr>
            <a:picLocks noChangeAspect="1"/>
          </p:cNvPicPr>
          <p:nvPr/>
        </p:nvPicPr>
        <p:blipFill>
          <a:blip r:embed="rId3"/>
          <a:stretch>
            <a:fillRect/>
          </a:stretch>
        </p:blipFill>
        <p:spPr>
          <a:xfrm>
            <a:off x="4962162" y="1554797"/>
            <a:ext cx="4006898" cy="2630169"/>
          </a:xfrm>
          <a:prstGeom prst="rect">
            <a:avLst/>
          </a:prstGeom>
        </p:spPr>
      </p:pic>
    </p:spTree>
    <p:extLst>
      <p:ext uri="{BB962C8B-B14F-4D97-AF65-F5344CB8AC3E}">
        <p14:creationId xmlns:p14="http://schemas.microsoft.com/office/powerpoint/2010/main" val="1316673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DHCPv6</a:t>
            </a:r>
            <a:r>
              <a:rPr lang="en-US" dirty="0"/>
              <a:t/>
            </a:r>
            <a:br>
              <a:rPr lang="en-US" dirty="0"/>
            </a:br>
            <a:r>
              <a:rPr lang="fr-FR" sz="2400"/>
              <a:t>Fonctionnement du DHCPv6 avec état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CC4FE5E9-1C04-5F47-929B-D8DEEDE9D4EB}"/>
              </a:ext>
            </a:extLst>
          </p:cNvPr>
          <p:cNvSpPr>
            <a:spLocks noGrp="1"/>
          </p:cNvSpPr>
          <p:nvPr>
            <p:ph idx="1"/>
          </p:nvPr>
        </p:nvSpPr>
        <p:spPr>
          <a:xfrm>
            <a:off x="1" y="731837"/>
            <a:ext cx="9076652" cy="1252411"/>
          </a:xfrm>
        </p:spPr>
        <p:txBody>
          <a:bodyPr/>
          <a:lstStyle/>
          <a:p>
            <a:pPr marL="0" indent="0" algn="l" rtl="0"/>
            <a:r>
              <a:rPr lang="fr-FR" sz="1600" dirty="0">
                <a:solidFill>
                  <a:srgbClr val="000000"/>
                </a:solidFill>
              </a:rPr>
              <a:t>Si un message RA indique la méthode DHCPv6 avec état, l'hôte contacte un serveur DHCPv6 pour obtenir toutes les informations de configuration.</a:t>
            </a:r>
          </a:p>
          <a:p>
            <a:pPr marL="0" indent="0" algn="l" rtl="0"/>
            <a:r>
              <a:rPr lang="fr-FR" sz="1600" b="1" dirty="0">
                <a:solidFill>
                  <a:srgbClr val="000000"/>
                </a:solidFill>
              </a:rPr>
              <a:t>Remarque</a:t>
            </a:r>
            <a:r>
              <a:rPr lang="fr-FR" sz="1600" dirty="0">
                <a:solidFill>
                  <a:srgbClr val="000000"/>
                </a:solidFill>
              </a:rPr>
              <a:t>: le serveur DHCPv6 est doté avec état et gère une liste de liaisons d'adresses IPv6.</a:t>
            </a:r>
          </a:p>
          <a:p>
            <a:pPr marL="342900" indent="-342900" algn="l">
              <a:buFont typeface="Arial" panose="020B0604020202020204" pitchFamily="34" charset="0"/>
              <a:buChar char="•"/>
            </a:pPr>
            <a:endParaRPr lang="en-US" sz="1600" dirty="0">
              <a:solidFill>
                <a:srgbClr val="000000"/>
              </a:solidFill>
            </a:endParaRPr>
          </a:p>
        </p:txBody>
      </p:sp>
      <p:sp>
        <p:nvSpPr>
          <p:cNvPr id="5" name="Content Placeholder 3">
            <a:extLst>
              <a:ext uri="{FF2B5EF4-FFF2-40B4-BE49-F238E27FC236}">
                <a16:creationId xmlns="" xmlns:c="http://schemas.openxmlformats.org/drawingml/2006/chart" xmlns:c15="http://schemas.microsoft.com/office/drawing/2012/chart" xmlns:a16="http://schemas.microsoft.com/office/drawing/2014/main" id="{07DB59C5-8A41-490D-99D0-C4C2AE9CE087}"/>
              </a:ext>
            </a:extLst>
          </p:cNvPr>
          <p:cNvSpPr txBox="1">
            <a:spLocks/>
          </p:cNvSpPr>
          <p:nvPr/>
        </p:nvSpPr>
        <p:spPr>
          <a:xfrm>
            <a:off x="1" y="1686017"/>
            <a:ext cx="5896838" cy="272491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dirty="0">
                <a:solidFill>
                  <a:srgbClr val="000000"/>
                </a:solidFill>
              </a:rPr>
              <a:t>Par exemple, PC1 reçoit un message RA avec état contenant:</a:t>
            </a:r>
          </a:p>
          <a:p>
            <a:pPr marL="415985" lvl="1" indent="-342900" rtl="0">
              <a:buFont typeface="Arial" panose="020B0604020202020204" pitchFamily="34" charset="0"/>
              <a:buChar char="•"/>
            </a:pPr>
            <a:r>
              <a:rPr lang="fr-FR" sz="1600" dirty="0">
                <a:solidFill>
                  <a:srgbClr val="000000"/>
                </a:solidFill>
              </a:rPr>
              <a:t>Le préfixe de réseau IPv6 GUA et la longueur du préfixe.</a:t>
            </a:r>
          </a:p>
          <a:p>
            <a:pPr marL="415985" lvl="1" indent="-342900" rtl="0">
              <a:buFont typeface="Arial" panose="020B0604020202020204" pitchFamily="34" charset="0"/>
              <a:buChar char="•"/>
            </a:pPr>
            <a:r>
              <a:rPr lang="fr-FR" sz="1600" dirty="0">
                <a:solidFill>
                  <a:srgbClr val="000000"/>
                </a:solidFill>
              </a:rPr>
              <a:t>Indicateur défini sur 0 indiquant à l'hôte de contacter un serveur DHCPv6.</a:t>
            </a:r>
          </a:p>
          <a:p>
            <a:pPr marL="415985" lvl="1" indent="-342900" rtl="0">
              <a:buFont typeface="Arial" panose="020B0604020202020204" pitchFamily="34" charset="0"/>
              <a:buChar char="•"/>
            </a:pPr>
            <a:r>
              <a:rPr lang="fr-FR" sz="1600" dirty="0">
                <a:solidFill>
                  <a:srgbClr val="000000"/>
                </a:solidFill>
              </a:rPr>
              <a:t>Indicateur défini sur 0 indiquant à l'hôte de contacter un serveur DHCPv6.</a:t>
            </a:r>
          </a:p>
          <a:p>
            <a:pPr marL="415985" lvl="1" indent="-342900" rtl="0">
              <a:buFont typeface="Arial" panose="020B0604020202020204" pitchFamily="34" charset="0"/>
              <a:buChar char="•"/>
            </a:pPr>
            <a:r>
              <a:rPr lang="fr-FR" sz="1600" dirty="0">
                <a:solidFill>
                  <a:srgbClr val="000000"/>
                </a:solidFill>
              </a:rPr>
              <a:t>Indicateur M défini sur la valeur 1</a:t>
            </a:r>
            <a:r>
              <a:rPr lang="fr-FR" sz="1600" dirty="0" smtClean="0">
                <a:solidFill>
                  <a:srgbClr val="000000"/>
                </a:solidFill>
              </a:rPr>
              <a:t>.</a:t>
            </a:r>
            <a:endParaRPr lang="en-CA" sz="1600" dirty="0">
              <a:solidFill>
                <a:srgbClr val="000000"/>
              </a:solidFill>
            </a:endParaRPr>
          </a:p>
          <a:p>
            <a:pPr marL="415985" lvl="1" indent="-342900" rtl="0">
              <a:buFont typeface="Arial" panose="020B0604020202020204" pitchFamily="34" charset="0"/>
              <a:buChar char="•"/>
            </a:pPr>
            <a:r>
              <a:rPr lang="fr-FR" sz="1600" dirty="0">
                <a:solidFill>
                  <a:srgbClr val="000000"/>
                </a:solidFill>
              </a:rPr>
              <a:t>PC1 envoie un message DHCPv6 SOLICIT demandant des informations supplémentaires à partir d'un serveur DHCPv6 avec état.</a:t>
            </a:r>
          </a:p>
          <a:p>
            <a:pPr marL="0" indent="0" algn="l"/>
            <a:endParaRPr lang="en-CA" sz="1600" dirty="0">
              <a:solidFill>
                <a:srgbClr val="000000"/>
              </a:solidFill>
            </a:endParaRPr>
          </a:p>
        </p:txBody>
      </p:sp>
      <p:pic>
        <p:nvPicPr>
          <p:cNvPr id="15" name="Picture 14">
            <a:extLst>
              <a:ext uri="{FF2B5EF4-FFF2-40B4-BE49-F238E27FC236}">
                <a16:creationId xmlns="" xmlns:c="http://schemas.openxmlformats.org/drawingml/2006/chart" xmlns:c15="http://schemas.microsoft.com/office/drawing/2012/chart" xmlns:a16="http://schemas.microsoft.com/office/drawing/2014/main" id="{1BCA522B-739E-4D8F-B8BE-6AD2766AF70A}"/>
              </a:ext>
            </a:extLst>
          </p:cNvPr>
          <p:cNvPicPr>
            <a:picLocks noChangeAspect="1"/>
          </p:cNvPicPr>
          <p:nvPr/>
        </p:nvPicPr>
        <p:blipFill>
          <a:blip r:embed="rId3"/>
          <a:stretch>
            <a:fillRect/>
          </a:stretch>
        </p:blipFill>
        <p:spPr>
          <a:xfrm>
            <a:off x="5896839" y="1879829"/>
            <a:ext cx="3179814" cy="2337288"/>
          </a:xfrm>
          <a:prstGeom prst="rect">
            <a:avLst/>
          </a:prstGeom>
        </p:spPr>
      </p:pic>
    </p:spTree>
    <p:extLst>
      <p:ext uri="{BB962C8B-B14F-4D97-AF65-F5344CB8AC3E}">
        <p14:creationId xmlns:p14="http://schemas.microsoft.com/office/powerpoint/2010/main" val="2009004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DHCPv6</a:t>
            </a:r>
            <a:r>
              <a:rPr lang="en-US" dirty="0"/>
              <a:t/>
            </a:r>
            <a:br>
              <a:rPr lang="en-US" dirty="0"/>
            </a:br>
            <a:r>
              <a:rPr lang="fr-FR" sz="2400"/>
              <a:t>Activer DHCPv6 avec état sur une interface</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FE4E1224-FE22-9D42-836D-07041A77D119}"/>
              </a:ext>
            </a:extLst>
          </p:cNvPr>
          <p:cNvSpPr>
            <a:spLocks noGrp="1"/>
          </p:cNvSpPr>
          <p:nvPr>
            <p:ph idx="1"/>
          </p:nvPr>
        </p:nvSpPr>
        <p:spPr>
          <a:xfrm>
            <a:off x="0" y="755691"/>
            <a:ext cx="9144000" cy="635145"/>
          </a:xfrm>
        </p:spPr>
        <p:txBody>
          <a:bodyPr/>
          <a:lstStyle/>
          <a:p>
            <a:pPr marL="0" indent="0" algn="l" rtl="0"/>
            <a:r>
              <a:rPr lang="fr-FR" sz="1600" dirty="0">
                <a:solidFill>
                  <a:srgbClr val="000000"/>
                </a:solidFill>
              </a:rPr>
              <a:t>DHCPv6 avec état est activé à l'aide de la commande de configuration de l'interface </a:t>
            </a:r>
            <a:r>
              <a:rPr lang="fr-FR" sz="1600" b="1" dirty="0">
                <a:solidFill>
                  <a:srgbClr val="000000"/>
                </a:solidFill>
              </a:rPr>
              <a:t>ipv6 </a:t>
            </a:r>
            <a:r>
              <a:rPr lang="fr-FR" sz="1600" b="1" dirty="0" err="1">
                <a:solidFill>
                  <a:srgbClr val="000000"/>
                </a:solidFill>
              </a:rPr>
              <a:t>nd</a:t>
            </a:r>
            <a:r>
              <a:rPr lang="fr-FR" sz="1600" b="1" dirty="0">
                <a:solidFill>
                  <a:srgbClr val="000000"/>
                </a:solidFill>
              </a:rPr>
              <a:t> </a:t>
            </a:r>
            <a:r>
              <a:rPr lang="fr-FR" sz="1600" b="1" dirty="0" err="1">
                <a:solidFill>
                  <a:srgbClr val="000000"/>
                </a:solidFill>
              </a:rPr>
              <a:t>managed</a:t>
            </a:r>
            <a:r>
              <a:rPr lang="fr-FR" sz="1600" b="1" dirty="0">
                <a:solidFill>
                  <a:srgbClr val="000000"/>
                </a:solidFill>
              </a:rPr>
              <a:t>-config-flag</a:t>
            </a:r>
            <a:r>
              <a:rPr lang="fr-FR" sz="1600" dirty="0">
                <a:solidFill>
                  <a:srgbClr val="000000"/>
                </a:solidFill>
              </a:rPr>
              <a:t> définissant l'indicateur M sur 1.</a:t>
            </a:r>
          </a:p>
        </p:txBody>
      </p:sp>
      <p:sp>
        <p:nvSpPr>
          <p:cNvPr id="6" name="Content Placeholder 4">
            <a:extLst>
              <a:ext uri="{FF2B5EF4-FFF2-40B4-BE49-F238E27FC236}">
                <a16:creationId xmlns="" xmlns:c="http://schemas.openxmlformats.org/drawingml/2006/chart" xmlns:c15="http://schemas.microsoft.com/office/drawing/2012/chart" xmlns:a16="http://schemas.microsoft.com/office/drawing/2014/main" id="{C0768623-832B-4546-83D4-DFCBBC9E9F1B}"/>
              </a:ext>
            </a:extLst>
          </p:cNvPr>
          <p:cNvSpPr txBox="1">
            <a:spLocks/>
          </p:cNvSpPr>
          <p:nvPr/>
        </p:nvSpPr>
        <p:spPr>
          <a:xfrm>
            <a:off x="156611" y="1581724"/>
            <a:ext cx="4301356" cy="2573289"/>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dirty="0">
                <a:solidFill>
                  <a:srgbClr val="000000"/>
                </a:solidFill>
              </a:rPr>
              <a:t>Le résultat surlignée dans l'exemple confirme que le RA dira à l'hôte d'obtenir toutes les informations de configuration IPv6 d'un serveur DHCPv6 ( indicateur M = 1).</a:t>
            </a:r>
          </a:p>
          <a:p>
            <a:pPr marL="342900" indent="-342900" algn="l">
              <a:buFont typeface="Arial" panose="020B0604020202020204" pitchFamily="34" charset="0"/>
              <a:buChar char="•"/>
            </a:pPr>
            <a:endParaRPr lang="en-CA" sz="1600" dirty="0">
              <a:solidFill>
                <a:srgbClr val="000000"/>
              </a:solidFill>
            </a:endParaRPr>
          </a:p>
        </p:txBody>
      </p:sp>
      <p:pic>
        <p:nvPicPr>
          <p:cNvPr id="8" name="Picture 7">
            <a:extLst>
              <a:ext uri="{FF2B5EF4-FFF2-40B4-BE49-F238E27FC236}">
                <a16:creationId xmlns="" xmlns:c="http://schemas.openxmlformats.org/drawingml/2006/chart" xmlns:c15="http://schemas.microsoft.com/office/drawing/2012/chart" xmlns:a16="http://schemas.microsoft.com/office/drawing/2014/main" id="{F89BECFE-E384-664B-85FF-E5A3B25100F8}"/>
              </a:ext>
            </a:extLst>
          </p:cNvPr>
          <p:cNvPicPr>
            <a:picLocks noChangeAspect="1"/>
          </p:cNvPicPr>
          <p:nvPr/>
        </p:nvPicPr>
        <p:blipFill>
          <a:blip r:embed="rId3"/>
          <a:stretch>
            <a:fillRect/>
          </a:stretch>
        </p:blipFill>
        <p:spPr>
          <a:xfrm>
            <a:off x="4972313" y="1628989"/>
            <a:ext cx="3978701" cy="2573289"/>
          </a:xfrm>
          <a:prstGeom prst="rect">
            <a:avLst/>
          </a:prstGeom>
        </p:spPr>
      </p:pic>
    </p:spTree>
    <p:extLst>
      <p:ext uri="{BB962C8B-B14F-4D97-AF65-F5344CB8AC3E}">
        <p14:creationId xmlns:p14="http://schemas.microsoft.com/office/powerpoint/2010/main" val="2596280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rtl="0">
              <a:buNone/>
            </a:pPr>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 xmlns:c="http://schemas.openxmlformats.org/drawingml/2006/chart" xmlns:c15="http://schemas.microsoft.com/office/drawing/2012/chart" xmlns:a16="http://schemas.microsoft.com/office/drawing/2014/main" id="{24EE699F-A87C-2246-9235-C1DFDF6B2651}"/>
              </a:ext>
            </a:extLst>
          </p:cNvPr>
          <p:cNvGraphicFramePr>
            <a:graphicFrameLocks noGrp="1"/>
          </p:cNvGraphicFramePr>
          <p:nvPr>
            <p:extLst>
              <p:ext uri="{D42A27DB-BD31-4B8C-83A1-F6EECF244321}">
                <p14:modId xmlns:p14="http://schemas.microsoft.com/office/powerpoint/2010/main" val="178012179"/>
              </p:ext>
            </p:extLst>
          </p:nvPr>
        </p:nvGraphicFramePr>
        <p:xfrm>
          <a:off x="301658" y="1375898"/>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 xmlns:c="http://schemas.openxmlformats.org/drawingml/2006/chart" xmlns:c15="http://schemas.microsoft.com/office/drawing/2012/chart" xmlns:a16="http://schemas.microsoft.com/office/drawing/2014/main" val="200107645"/>
                    </a:ext>
                  </a:extLst>
                </a:gridCol>
                <a:gridCol w="6416970">
                  <a:extLst>
                    <a:ext uri="{9D8B030D-6E8A-4147-A177-3AD203B41FA5}">
                      <a16:colId xmlns="" xmlns:c="http://schemas.openxmlformats.org/drawingml/2006/chart" xmlns:c15="http://schemas.microsoft.com/office/drawing/2012/chart" xmlns:a16="http://schemas.microsoft.com/office/drawing/2014/main" val="2648404099"/>
                    </a:ext>
                  </a:extLst>
                </a:gridCol>
              </a:tblGrid>
              <a:tr h="265091">
                <a:tc>
                  <a:txBody>
                    <a:bodyPr/>
                    <a:lstStyle/>
                    <a:p>
                      <a:pPr rtl="0"/>
                      <a:r>
                        <a:rPr lang="fr-FR"/>
                        <a:t>Caractéristique</a:t>
                      </a:r>
                    </a:p>
                  </a:txBody>
                  <a:tcPr/>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 xmlns:c="http://schemas.openxmlformats.org/drawingml/2006/chart" xmlns:c15="http://schemas.microsoft.com/office/drawing/2012/chart"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 xmlns:c="http://schemas.openxmlformats.org/drawingml/2006/chart" xmlns:c15="http://schemas.microsoft.com/office/drawing/2012/chart"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 xmlns:c="http://schemas.openxmlformats.org/drawingml/2006/chart" xmlns:c15="http://schemas.microsoft.com/office/drawing/2012/chart"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Plusieurs formats pour aider les étudiants à évaluer leur compréhension du contenu.</a:t>
                      </a:r>
                    </a:p>
                  </a:txBody>
                  <a:tcPr/>
                </a:tc>
                <a:extLst>
                  <a:ext uri="{0D108BD9-81ED-4DB2-BD59-A6C34878D82A}">
                    <a16:rowId xmlns="" xmlns:c="http://schemas.openxmlformats.org/drawingml/2006/chart" xmlns:c15="http://schemas.microsoft.com/office/drawing/2012/chart"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 xmlns:c="http://schemas.openxmlformats.org/drawingml/2006/chart" xmlns:c15="http://schemas.microsoft.com/office/drawing/2012/chart"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dirty="0"/>
                        <a:t>Activités de simulation et de modélisation conçues pour explorer, acquérir, renforcer et étendre les compétences.</a:t>
                      </a:r>
                    </a:p>
                  </a:txBody>
                  <a:tcPr/>
                </a:tc>
                <a:extLst>
                  <a:ext uri="{0D108BD9-81ED-4DB2-BD59-A6C34878D82A}">
                    <a16:rowId xmlns="" xmlns:c="http://schemas.openxmlformats.org/drawingml/2006/chart" xmlns:c15="http://schemas.microsoft.com/office/drawing/2012/chart"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8.4 Configurer le serveur DHCPv6</a:t>
            </a:r>
          </a:p>
        </p:txBody>
      </p:sp>
    </p:spTree>
    <p:custDataLst>
      <p:tags r:id="rId1"/>
    </p:custDataLst>
    <p:extLst>
      <p:ext uri="{BB962C8B-B14F-4D97-AF65-F5344CB8AC3E}">
        <p14:creationId xmlns:p14="http://schemas.microsoft.com/office/powerpoint/2010/main" val="3906426855"/>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 serveur DHCPv6</a:t>
            </a:r>
            <a:r>
              <a:rPr lang="en-US" dirty="0"/>
              <a:t/>
            </a:r>
            <a:br>
              <a:rPr lang="en-US" dirty="0"/>
            </a:br>
            <a:r>
              <a:rPr lang="fr-FR" sz="2400"/>
              <a:t>Rôles de routeur DHCPv6</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BE507AE-F20A-7F4A-A1B8-6CDE7374D950}"/>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routeurs Cisco IOS sont des appareils puissants. Dans les réseaux de petit taille, il n'est pas nécessaire d'avoir des appareils séparés pour avoir un serveur, un client ou un agent de relais DHCPv6. Un routeur Cisco IOS peut être configuré pour fournir des services de serveur DHCPv6.</a:t>
            </a:r>
          </a:p>
          <a:p>
            <a:pPr marL="342900" indent="-342900" algn="l">
              <a:buFont typeface="Arial" panose="020B0604020202020204" pitchFamily="34" charset="0"/>
              <a:buChar char="•"/>
            </a:pPr>
            <a:endParaRPr lang="en-US" sz="1600" dirty="0">
              <a:solidFill>
                <a:srgbClr val="000000"/>
              </a:solidFill>
            </a:endParaRPr>
          </a:p>
          <a:p>
            <a:pPr marL="0" indent="0" algn="l" rtl="0"/>
            <a:r>
              <a:rPr lang="fr-FR" sz="1600">
                <a:solidFill>
                  <a:srgbClr val="000000"/>
                </a:solidFill>
              </a:rPr>
              <a:t>Plus précisément, il peut être configuré pour être l'un des éléments suivants :</a:t>
            </a:r>
          </a:p>
          <a:p>
            <a:pPr marL="415985" lvl="1" indent="-342900" rtl="0">
              <a:buFont typeface="Arial" panose="020B0604020202020204" pitchFamily="34" charset="0"/>
              <a:buChar char="•"/>
            </a:pPr>
            <a:r>
              <a:rPr lang="fr-FR" sz="1600" b="1">
                <a:solidFill>
                  <a:srgbClr val="000000"/>
                </a:solidFill>
              </a:rPr>
              <a:t>Serveur DHCPv6</a:t>
            </a:r>
            <a:r>
              <a:rPr lang="fr-FR" sz="1600">
                <a:solidFill>
                  <a:srgbClr val="000000"/>
                </a:solidFill>
              </a:rPr>
              <a:t> - Un routeur fournit des services DHCPv6 sans état ou avec état. </a:t>
            </a:r>
          </a:p>
          <a:p>
            <a:pPr marL="415985" lvl="1" indent="-342900" rtl="0">
              <a:buFont typeface="Arial" panose="020B0604020202020204" pitchFamily="34" charset="0"/>
              <a:buChar char="•"/>
            </a:pPr>
            <a:r>
              <a:rPr lang="fr-FR" sz="1600" b="1">
                <a:solidFill>
                  <a:srgbClr val="000000"/>
                </a:solidFill>
              </a:rPr>
              <a:t>Client DHCPv6</a:t>
            </a:r>
            <a:r>
              <a:rPr lang="fr-FR" sz="1600">
                <a:solidFill>
                  <a:srgbClr val="000000"/>
                </a:solidFill>
              </a:rPr>
              <a:t> - L'interface du routeur acquiert une configuration IP IPv6 à partir d'un serveur DHCPv6.</a:t>
            </a:r>
          </a:p>
          <a:p>
            <a:pPr marL="415985" lvl="1" indent="-342900" rtl="0">
              <a:buFont typeface="Arial" panose="020B0604020202020204" pitchFamily="34" charset="0"/>
              <a:buChar char="•"/>
            </a:pPr>
            <a:r>
              <a:rPr lang="fr-FR" sz="1600" b="1">
                <a:solidFill>
                  <a:srgbClr val="000000"/>
                </a:solidFill>
              </a:rPr>
              <a:t>Agent de relais DHCPv6</a:t>
            </a:r>
            <a:r>
              <a:rPr lang="fr-FR" sz="1600">
                <a:solidFill>
                  <a:srgbClr val="000000"/>
                </a:solidFill>
              </a:rPr>
              <a:t> - Un routeur fournit des services de transfert DHCPv6 lorsque le client et le serveur sont situés sur différents réseaux.</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72479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 serveur DHCPv6</a:t>
            </a:r>
            <a:r>
              <a:rPr lang="en-US" dirty="0"/>
              <a:t/>
            </a:r>
            <a:br>
              <a:rPr lang="en-US" dirty="0"/>
            </a:br>
            <a:r>
              <a:rPr lang="fr-FR" sz="2400"/>
              <a:t>Configurer un serveur DHCPv6 sans état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A5ABAE-8CDF-2145-8BA7-E971C6374B3B}"/>
              </a:ext>
            </a:extLst>
          </p:cNvPr>
          <p:cNvSpPr>
            <a:spLocks noGrp="1"/>
          </p:cNvSpPr>
          <p:nvPr>
            <p:ph idx="1"/>
          </p:nvPr>
        </p:nvSpPr>
        <p:spPr>
          <a:xfrm>
            <a:off x="474662" y="731837"/>
            <a:ext cx="8280057" cy="3689897"/>
          </a:xfrm>
        </p:spPr>
        <p:txBody>
          <a:bodyPr/>
          <a:lstStyle/>
          <a:p>
            <a:pPr marL="0" indent="0" algn="l" rtl="0"/>
            <a:r>
              <a:rPr lang="fr-FR" sz="1400" dirty="0">
                <a:solidFill>
                  <a:srgbClr val="000000"/>
                </a:solidFill>
              </a:rPr>
              <a:t>L'option de serveur DHCPv6 sans état nécessite que le routeur annonce les informations d'adressage réseau IPv6 dans les messages RA.</a:t>
            </a:r>
          </a:p>
          <a:p>
            <a:pPr marL="0" indent="0" algn="l"/>
            <a:endParaRPr lang="en-US" sz="1400" dirty="0">
              <a:solidFill>
                <a:srgbClr val="000000"/>
              </a:solidFill>
            </a:endParaRPr>
          </a:p>
          <a:p>
            <a:pPr marL="0" indent="0" algn="l" rtl="0"/>
            <a:r>
              <a:rPr lang="fr-FR" sz="1400" dirty="0">
                <a:solidFill>
                  <a:srgbClr val="000000"/>
                </a:solidFill>
              </a:rPr>
              <a:t>Il y a cinq étapes pour configurer et vérifier un routeur en tant que serveur DHCPv6 sans état:</a:t>
            </a:r>
          </a:p>
          <a:p>
            <a:pPr marL="342900" indent="-342900" algn="l" rtl="0">
              <a:buFont typeface="+mj-lt"/>
              <a:buAutoNum type="arabicPeriod"/>
            </a:pPr>
            <a:r>
              <a:rPr lang="fr-FR" sz="1400" dirty="0">
                <a:solidFill>
                  <a:srgbClr val="000000"/>
                </a:solidFill>
              </a:rPr>
              <a:t>Activez le routage IPv6 en utilisant la commande </a:t>
            </a:r>
            <a:r>
              <a:rPr lang="fr-FR" sz="1400" b="1" dirty="0">
                <a:solidFill>
                  <a:srgbClr val="000000"/>
                </a:solidFill>
              </a:rPr>
              <a:t>ipv6 unicast-</a:t>
            </a:r>
            <a:r>
              <a:rPr lang="fr-FR" sz="1400" b="1" dirty="0" err="1">
                <a:solidFill>
                  <a:srgbClr val="000000"/>
                </a:solidFill>
              </a:rPr>
              <a:t>routing</a:t>
            </a:r>
            <a:r>
              <a:rPr lang="fr-FR" sz="1400" dirty="0">
                <a:solidFill>
                  <a:srgbClr val="000000"/>
                </a:solidFill>
              </a:rPr>
              <a:t> .</a:t>
            </a:r>
          </a:p>
          <a:p>
            <a:pPr marL="342900" indent="-342900" algn="l" rtl="0">
              <a:buFont typeface="+mj-lt"/>
              <a:buAutoNum type="arabicPeriod"/>
            </a:pPr>
            <a:r>
              <a:rPr lang="fr-FR" sz="1400" dirty="0">
                <a:solidFill>
                  <a:srgbClr val="000000"/>
                </a:solidFill>
              </a:rPr>
              <a:t>Définissez un nom de pool DHCPv6 à l'aide de la commande de configuration globale </a:t>
            </a:r>
            <a:r>
              <a:rPr lang="fr-FR" sz="1400" b="1" dirty="0">
                <a:solidFill>
                  <a:srgbClr val="000000"/>
                </a:solidFill>
              </a:rPr>
              <a:t>ipv6 </a:t>
            </a:r>
            <a:r>
              <a:rPr lang="fr-FR" sz="1400" b="1" dirty="0" err="1">
                <a:solidFill>
                  <a:srgbClr val="000000"/>
                </a:solidFill>
              </a:rPr>
              <a:t>dhcp</a:t>
            </a:r>
            <a:r>
              <a:rPr lang="fr-FR" sz="1400" b="1" dirty="0">
                <a:solidFill>
                  <a:srgbClr val="000000"/>
                </a:solidFill>
              </a:rPr>
              <a:t> pool</a:t>
            </a:r>
            <a:r>
              <a:rPr lang="fr-FR" sz="1400" dirty="0">
                <a:solidFill>
                  <a:srgbClr val="000000"/>
                </a:solidFill>
              </a:rPr>
              <a:t> </a:t>
            </a:r>
            <a:r>
              <a:rPr lang="fr-FR" sz="1400" i="1" dirty="0">
                <a:solidFill>
                  <a:srgbClr val="000000"/>
                </a:solidFill>
              </a:rPr>
              <a:t>POOL-NAME</a:t>
            </a:r>
            <a:r>
              <a:rPr lang="fr-FR" sz="1400" dirty="0">
                <a:solidFill>
                  <a:srgbClr val="000000"/>
                </a:solidFill>
              </a:rPr>
              <a:t> . </a:t>
            </a:r>
          </a:p>
          <a:p>
            <a:pPr marL="342900" indent="-342900" algn="l" rtl="0">
              <a:buFont typeface="+mj-lt"/>
              <a:buAutoNum type="arabicPeriod"/>
            </a:pPr>
            <a:r>
              <a:rPr lang="fr-FR" sz="1400" dirty="0">
                <a:solidFill>
                  <a:srgbClr val="000000"/>
                </a:solidFill>
              </a:rPr>
              <a:t>Configurer le pool DHCPv6 avec des options. Les options courantes incluent </a:t>
            </a:r>
            <a:r>
              <a:rPr lang="fr-FR" sz="1400" b="1" dirty="0">
                <a:solidFill>
                  <a:srgbClr val="000000"/>
                </a:solidFill>
              </a:rPr>
              <a:t>le serveur DNS X:X:X:X:X:X:X:X</a:t>
            </a:r>
            <a:r>
              <a:rPr lang="fr-FR" sz="1400" dirty="0">
                <a:solidFill>
                  <a:srgbClr val="000000"/>
                </a:solidFill>
              </a:rPr>
              <a:t> et </a:t>
            </a:r>
            <a:r>
              <a:rPr lang="fr-FR" sz="1400" b="1" dirty="0">
                <a:solidFill>
                  <a:srgbClr val="000000"/>
                </a:solidFill>
              </a:rPr>
              <a:t>le nom de domaine </a:t>
            </a:r>
            <a:r>
              <a:rPr lang="fr-FR" sz="1400" b="1" i="1" dirty="0">
                <a:solidFill>
                  <a:srgbClr val="000000"/>
                </a:solidFill>
              </a:rPr>
              <a:t>nom</a:t>
            </a:r>
            <a:r>
              <a:rPr lang="fr-FR" sz="1400" dirty="0">
                <a:solidFill>
                  <a:srgbClr val="000000"/>
                </a:solidFill>
              </a:rPr>
              <a:t>.</a:t>
            </a:r>
          </a:p>
          <a:p>
            <a:pPr marL="342900" indent="-342900" algn="l" rtl="0">
              <a:buFont typeface="+mj-lt"/>
              <a:buAutoNum type="arabicPeriod"/>
            </a:pPr>
            <a:r>
              <a:rPr lang="fr-FR" sz="1400" dirty="0">
                <a:solidFill>
                  <a:srgbClr val="000000"/>
                </a:solidFill>
              </a:rPr>
              <a:t>Liez l'interface au pool à l'aide de la commande de configuration de l'interface</a:t>
            </a:r>
            <a:r>
              <a:rPr lang="fr-FR" sz="1400" b="1" dirty="0">
                <a:solidFill>
                  <a:srgbClr val="000000"/>
                </a:solidFill>
              </a:rPr>
              <a:t> ipv6 </a:t>
            </a:r>
            <a:r>
              <a:rPr lang="fr-FR" sz="1400" b="1" dirty="0" err="1">
                <a:solidFill>
                  <a:srgbClr val="000000"/>
                </a:solidFill>
              </a:rPr>
              <a:t>dhcp</a:t>
            </a:r>
            <a:r>
              <a:rPr lang="fr-FR" sz="1400" b="1" dirty="0">
                <a:solidFill>
                  <a:srgbClr val="000000"/>
                </a:solidFill>
              </a:rPr>
              <a:t> server</a:t>
            </a:r>
            <a:r>
              <a:rPr lang="fr-FR" sz="1400" i="1" dirty="0">
                <a:solidFill>
                  <a:srgbClr val="000000"/>
                </a:solidFill>
              </a:rPr>
              <a:t> POOL-NAME </a:t>
            </a:r>
            <a:r>
              <a:rPr lang="fr-FR" sz="1400" dirty="0">
                <a:solidFill>
                  <a:srgbClr val="000000"/>
                </a:solidFill>
              </a:rPr>
              <a:t>. </a:t>
            </a:r>
          </a:p>
          <a:p>
            <a:pPr marL="460435" lvl="4" indent="-171450" rtl="0"/>
            <a:r>
              <a:rPr lang="fr-FR" sz="1400" dirty="0"/>
              <a:t>Changez manuellement l'indicateur O de 0 à 1 en utilisant la commande d'interface ipv6 </a:t>
            </a:r>
            <a:r>
              <a:rPr lang="fr-FR" sz="1400" dirty="0" err="1"/>
              <a:t>nd</a:t>
            </a:r>
            <a:r>
              <a:rPr lang="fr-FR" sz="1400" dirty="0"/>
              <a:t> </a:t>
            </a:r>
            <a:r>
              <a:rPr lang="fr-FR" sz="1400" dirty="0" err="1"/>
              <a:t>other</a:t>
            </a:r>
            <a:r>
              <a:rPr lang="fr-FR" sz="1400" dirty="0"/>
              <a:t>-config-flag. Les messages RA envoyés sur cette interface indiquent que des informations supplémentaires sont disponibles auprès d'un serveur DHCPv6 sans état. L'indicateur A est 1 par défaut, indiquant aux clients d'utiliser SLAAC pour créer leur propre GUA.</a:t>
            </a:r>
          </a:p>
          <a:p>
            <a:pPr marL="342900" indent="-342900" algn="l" rtl="0">
              <a:buFont typeface="+mj-lt"/>
              <a:buAutoNum type="arabicPeriod"/>
            </a:pPr>
            <a:r>
              <a:rPr lang="fr-FR" sz="1400" dirty="0">
                <a:solidFill>
                  <a:srgbClr val="000000"/>
                </a:solidFill>
              </a:rPr>
              <a:t>Vérifiez que les hôtes ont reçu des informations d'adressage IPv6 à l'aide de la commande </a:t>
            </a:r>
            <a:r>
              <a:rPr lang="fr-FR" sz="1400" b="1" dirty="0" err="1">
                <a:solidFill>
                  <a:srgbClr val="000000"/>
                </a:solidFill>
              </a:rPr>
              <a:t>ipconfig</a:t>
            </a:r>
            <a:r>
              <a:rPr lang="fr-FR" sz="1400" b="1" dirty="0">
                <a:solidFill>
                  <a:srgbClr val="000000"/>
                </a:solidFill>
              </a:rPr>
              <a:t> /all </a:t>
            </a:r>
            <a:r>
              <a:rPr lang="fr-FR" sz="1400" dirty="0">
                <a:solidFill>
                  <a:srgbClr val="000000"/>
                </a:solidFill>
              </a:rPr>
              <a:t>.</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2878406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Configurer le serveur DHCPv6</a:t>
            </a:r>
            <a:r>
              <a:rPr lang="en-US" dirty="0"/>
              <a:t/>
            </a:r>
            <a:br>
              <a:rPr lang="en-US" dirty="0"/>
            </a:br>
            <a:r>
              <a:rPr lang="fr-FR" sz="2400" dirty="0"/>
              <a:t>Configurer un client DHCPv6 sans état</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6A56C2EB-80F7-FE41-8329-DF2B32FE3213}"/>
              </a:ext>
            </a:extLst>
          </p:cNvPr>
          <p:cNvSpPr>
            <a:spLocks noGrp="1"/>
          </p:cNvSpPr>
          <p:nvPr>
            <p:ph idx="1"/>
          </p:nvPr>
        </p:nvSpPr>
        <p:spPr>
          <a:xfrm>
            <a:off x="206734" y="731837"/>
            <a:ext cx="8746435" cy="3689897"/>
          </a:xfrm>
        </p:spPr>
        <p:txBody>
          <a:bodyPr/>
          <a:lstStyle/>
          <a:p>
            <a:pPr marL="0" indent="0" algn="l" rtl="0"/>
            <a:r>
              <a:rPr lang="fr-FR" sz="1600" dirty="0">
                <a:solidFill>
                  <a:srgbClr val="000000"/>
                </a:solidFill>
              </a:rPr>
              <a:t>Un routeur peut également être un client DHCPv6 et obtient une configuration IPv6 à partir d'un serveur DHCPv6, tel qu'un routeur fonctionnant en tant que serveur DHCPv6.</a:t>
            </a:r>
          </a:p>
          <a:p>
            <a:pPr marL="342900" indent="-342900" algn="l" rtl="0">
              <a:buFont typeface="+mj-lt"/>
              <a:buAutoNum type="arabicPeriod"/>
            </a:pPr>
            <a:r>
              <a:rPr lang="fr-FR" sz="1600" dirty="0">
                <a:solidFill>
                  <a:srgbClr val="000000"/>
                </a:solidFill>
              </a:rPr>
              <a:t>Activez le routage IPv6 en utilisant la commande </a:t>
            </a:r>
            <a:r>
              <a:rPr lang="fr-FR" sz="1600" b="1" dirty="0">
                <a:solidFill>
                  <a:srgbClr val="000000"/>
                </a:solidFill>
              </a:rPr>
              <a:t>ipv6 unicast-</a:t>
            </a:r>
            <a:r>
              <a:rPr lang="fr-FR" sz="1600" b="1" dirty="0" err="1">
                <a:solidFill>
                  <a:srgbClr val="000000"/>
                </a:solidFill>
              </a:rPr>
              <a:t>routing</a:t>
            </a:r>
            <a:r>
              <a:rPr lang="fr-FR" sz="1600" dirty="0">
                <a:solidFill>
                  <a:srgbClr val="000000"/>
                </a:solidFill>
              </a:rPr>
              <a:t> .</a:t>
            </a:r>
          </a:p>
          <a:p>
            <a:pPr marL="342900" indent="-342900" algn="l" rtl="0">
              <a:buFont typeface="+mj-lt"/>
              <a:buAutoNum type="arabicPeriod"/>
            </a:pPr>
            <a:r>
              <a:rPr lang="fr-FR" sz="1600" dirty="0">
                <a:solidFill>
                  <a:srgbClr val="000000"/>
                </a:solidFill>
              </a:rPr>
              <a:t>Configurer le routeur client pour créer un LLA. Une adresse </a:t>
            </a:r>
            <a:r>
              <a:rPr lang="fr-FR" sz="1600" dirty="0" err="1">
                <a:solidFill>
                  <a:srgbClr val="000000"/>
                </a:solidFill>
              </a:rPr>
              <a:t>link</a:t>
            </a:r>
            <a:r>
              <a:rPr lang="fr-FR" sz="1600" dirty="0">
                <a:solidFill>
                  <a:srgbClr val="000000"/>
                </a:solidFill>
              </a:rPr>
              <a:t>-local IPv6 est créée sur une interface de routeur lorsqu'une adresse de monodiffusion globale est configurée, ou sans GUA à l'aide de la commande de configuration d'interface </a:t>
            </a:r>
            <a:r>
              <a:rPr lang="fr-FR" sz="1600" b="1" dirty="0">
                <a:solidFill>
                  <a:srgbClr val="000000"/>
                </a:solidFill>
              </a:rPr>
              <a:t>ipv6 </a:t>
            </a:r>
            <a:r>
              <a:rPr lang="fr-FR" sz="1600" b="1" dirty="0" err="1">
                <a:solidFill>
                  <a:srgbClr val="000000"/>
                </a:solidFill>
              </a:rPr>
              <a:t>enable</a:t>
            </a:r>
            <a:r>
              <a:rPr lang="fr-FR" sz="1600" dirty="0">
                <a:solidFill>
                  <a:srgbClr val="000000"/>
                </a:solidFill>
              </a:rPr>
              <a:t> . Cisco IOS utilise EUI-64 pour créer l'ID d'interface.</a:t>
            </a:r>
          </a:p>
          <a:p>
            <a:pPr marL="342900" indent="-342900" algn="l" rtl="0">
              <a:buFont typeface="+mj-lt"/>
              <a:buAutoNum type="arabicPeriod"/>
            </a:pPr>
            <a:r>
              <a:rPr lang="fr-FR" sz="1600" dirty="0">
                <a:solidFill>
                  <a:srgbClr val="000000"/>
                </a:solidFill>
              </a:rPr>
              <a:t>Configurez le routeur client pour qu'il utilise SLAAC à l'aide de la commande </a:t>
            </a:r>
            <a:r>
              <a:rPr lang="fr-FR" sz="1600" b="1" dirty="0">
                <a:solidFill>
                  <a:srgbClr val="000000"/>
                </a:solidFill>
              </a:rPr>
              <a:t>ipv6 </a:t>
            </a:r>
            <a:r>
              <a:rPr lang="fr-FR" sz="1600" b="1" dirty="0" err="1">
                <a:solidFill>
                  <a:srgbClr val="000000"/>
                </a:solidFill>
              </a:rPr>
              <a:t>address</a:t>
            </a:r>
            <a:r>
              <a:rPr lang="fr-FR" sz="1600" b="1" dirty="0">
                <a:solidFill>
                  <a:srgbClr val="000000"/>
                </a:solidFill>
              </a:rPr>
              <a:t> </a:t>
            </a:r>
            <a:r>
              <a:rPr lang="fr-FR" sz="1600" b="1" dirty="0" err="1">
                <a:solidFill>
                  <a:srgbClr val="000000"/>
                </a:solidFill>
              </a:rPr>
              <a:t>autoconfig</a:t>
            </a:r>
            <a:r>
              <a:rPr lang="fr-FR" sz="1600" dirty="0">
                <a:solidFill>
                  <a:srgbClr val="000000"/>
                </a:solidFill>
              </a:rPr>
              <a:t> .</a:t>
            </a:r>
          </a:p>
          <a:p>
            <a:pPr marL="342900" indent="-342900" algn="l" rtl="0">
              <a:buFont typeface="+mj-lt"/>
              <a:buAutoNum type="arabicPeriod"/>
            </a:pPr>
            <a:r>
              <a:rPr lang="fr-FR" sz="1600" dirty="0">
                <a:solidFill>
                  <a:srgbClr val="000000"/>
                </a:solidFill>
              </a:rPr>
              <a:t>Vérifiez que le routeur client reçoit une GUA à l'aide de la commande </a:t>
            </a:r>
            <a:r>
              <a:rPr lang="fr-FR" sz="1600" b="1" dirty="0">
                <a:solidFill>
                  <a:srgbClr val="000000"/>
                </a:solidFill>
              </a:rPr>
              <a:t>show ipv6 interface </a:t>
            </a:r>
            <a:r>
              <a:rPr lang="fr-FR" sz="1600" b="1" dirty="0" err="1">
                <a:solidFill>
                  <a:srgbClr val="000000"/>
                </a:solidFill>
              </a:rPr>
              <a:t>brief</a:t>
            </a:r>
            <a:r>
              <a:rPr lang="fr-FR" sz="1600" dirty="0">
                <a:solidFill>
                  <a:srgbClr val="000000"/>
                </a:solidFill>
              </a:rPr>
              <a:t> .</a:t>
            </a:r>
          </a:p>
          <a:p>
            <a:pPr marL="342900" indent="-342900" algn="l" rtl="0">
              <a:buFont typeface="+mj-lt"/>
              <a:buAutoNum type="arabicPeriod"/>
            </a:pPr>
            <a:r>
              <a:rPr lang="fr-FR" sz="1600" dirty="0">
                <a:solidFill>
                  <a:srgbClr val="000000"/>
                </a:solidFill>
              </a:rPr>
              <a:t>Vérifiez que le routeur client a reçu d'autres informations DHCPv6 nécessaires. La commande </a:t>
            </a:r>
            <a:r>
              <a:rPr lang="fr-FR" sz="1600" b="1" dirty="0">
                <a:solidFill>
                  <a:srgbClr val="000000"/>
                </a:solidFill>
              </a:rPr>
              <a:t>show ipv6 </a:t>
            </a:r>
            <a:r>
              <a:rPr lang="fr-FR" sz="1600" b="1" dirty="0" err="1">
                <a:solidFill>
                  <a:srgbClr val="000000"/>
                </a:solidFill>
              </a:rPr>
              <a:t>dhcp</a:t>
            </a:r>
            <a:r>
              <a:rPr lang="fr-FR" sz="1600" b="1" dirty="0">
                <a:solidFill>
                  <a:srgbClr val="000000"/>
                </a:solidFill>
              </a:rPr>
              <a:t> interface g0/0/1</a:t>
            </a:r>
            <a:r>
              <a:rPr lang="fr-FR" sz="1600" dirty="0">
                <a:solidFill>
                  <a:srgbClr val="000000"/>
                </a:solidFill>
              </a:rPr>
              <a:t> confirme que les informations relatives aux options DHCP, telles que le serveur DNS et le nom de domaine, ont été reçues par le client.</a:t>
            </a:r>
          </a:p>
        </p:txBody>
      </p:sp>
    </p:spTree>
    <p:extLst>
      <p:ext uri="{BB962C8B-B14F-4D97-AF65-F5344CB8AC3E}">
        <p14:creationId xmlns:p14="http://schemas.microsoft.com/office/powerpoint/2010/main" val="3146760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 serveur DHCPv6</a:t>
            </a:r>
            <a:r>
              <a:rPr lang="en-US" dirty="0"/>
              <a:t/>
            </a:r>
            <a:br>
              <a:rPr lang="en-US" dirty="0"/>
            </a:br>
            <a:r>
              <a:rPr lang="fr-FR" sz="2400"/>
              <a:t>Configurer un serveur DHCPv6 avec état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016308F5-CA2B-2246-B756-3741F1111BFC}"/>
              </a:ext>
            </a:extLst>
          </p:cNvPr>
          <p:cNvSpPr>
            <a:spLocks noGrp="1"/>
          </p:cNvSpPr>
          <p:nvPr>
            <p:ph idx="1"/>
          </p:nvPr>
        </p:nvSpPr>
        <p:spPr>
          <a:xfrm>
            <a:off x="63611" y="747740"/>
            <a:ext cx="8984974" cy="3689897"/>
          </a:xfrm>
        </p:spPr>
        <p:txBody>
          <a:bodyPr/>
          <a:lstStyle/>
          <a:p>
            <a:pPr marL="0" indent="0" algn="l" rtl="0"/>
            <a:r>
              <a:rPr lang="fr-FR" sz="1600" dirty="0">
                <a:solidFill>
                  <a:srgbClr val="000000"/>
                </a:solidFill>
              </a:rPr>
              <a:t>L'option de serveur DHCP avec état exige que le routeur compatible IPv6 indique à l'hôte de contacter un serveur DHCPv6 pour obtenir toutes les informations d'adressage réseau IPv6 nécessaires</a:t>
            </a:r>
            <a:r>
              <a:rPr lang="fr-FR" sz="1600" dirty="0" smtClean="0">
                <a:solidFill>
                  <a:srgbClr val="000000"/>
                </a:solidFill>
              </a:rPr>
              <a:t>.</a:t>
            </a:r>
            <a:endParaRPr lang="en-US" sz="1600" dirty="0">
              <a:solidFill>
                <a:srgbClr val="000000"/>
              </a:solidFill>
            </a:endParaRPr>
          </a:p>
          <a:p>
            <a:pPr marL="0" indent="0" algn="l" rtl="0"/>
            <a:r>
              <a:rPr lang="fr-FR" sz="1600" dirty="0">
                <a:solidFill>
                  <a:srgbClr val="000000"/>
                </a:solidFill>
              </a:rPr>
              <a:t>Il y a cinq étapes pour configurer et vérifier un routeur en tant que serveur DHCPv6 avec état:</a:t>
            </a:r>
          </a:p>
          <a:p>
            <a:pPr marL="342900" indent="-342900" algn="l" rtl="0">
              <a:buFont typeface="+mj-lt"/>
              <a:buAutoNum type="arabicPeriod"/>
            </a:pPr>
            <a:r>
              <a:rPr lang="fr-FR" sz="1400" dirty="0">
                <a:solidFill>
                  <a:srgbClr val="000000"/>
                </a:solidFill>
              </a:rPr>
              <a:t>Activez le routage IPv6 en utilisant la commande </a:t>
            </a:r>
            <a:r>
              <a:rPr lang="fr-FR" sz="1400" b="1" dirty="0">
                <a:solidFill>
                  <a:srgbClr val="000000"/>
                </a:solidFill>
              </a:rPr>
              <a:t>ipv6 unicast-</a:t>
            </a:r>
            <a:r>
              <a:rPr lang="fr-FR" sz="1400" b="1" dirty="0" err="1">
                <a:solidFill>
                  <a:srgbClr val="000000"/>
                </a:solidFill>
              </a:rPr>
              <a:t>routing</a:t>
            </a:r>
            <a:r>
              <a:rPr lang="fr-FR" sz="1400" dirty="0">
                <a:solidFill>
                  <a:srgbClr val="000000"/>
                </a:solidFill>
              </a:rPr>
              <a:t> .</a:t>
            </a:r>
          </a:p>
          <a:p>
            <a:pPr marL="342900" indent="-342900" algn="l" rtl="0">
              <a:buFont typeface="+mj-lt"/>
              <a:buAutoNum type="arabicPeriod"/>
            </a:pPr>
            <a:r>
              <a:rPr lang="fr-FR" sz="1400" dirty="0">
                <a:solidFill>
                  <a:srgbClr val="000000"/>
                </a:solidFill>
              </a:rPr>
              <a:t>Définissez un nom de pool DHCPv6 à l'aide de la commande globale de configuration </a:t>
            </a:r>
            <a:r>
              <a:rPr lang="fr-FR" sz="1400" b="1" dirty="0">
                <a:solidFill>
                  <a:srgbClr val="000000"/>
                </a:solidFill>
              </a:rPr>
              <a:t>ipv6 </a:t>
            </a:r>
            <a:r>
              <a:rPr lang="fr-FR" sz="1400" b="1" dirty="0" err="1">
                <a:solidFill>
                  <a:srgbClr val="000000"/>
                </a:solidFill>
              </a:rPr>
              <a:t>dhcp</a:t>
            </a:r>
            <a:r>
              <a:rPr lang="fr-FR" sz="1400" b="1" dirty="0">
                <a:solidFill>
                  <a:srgbClr val="000000"/>
                </a:solidFill>
              </a:rPr>
              <a:t> pool</a:t>
            </a:r>
            <a:r>
              <a:rPr lang="fr-FR" sz="1400" dirty="0">
                <a:solidFill>
                  <a:srgbClr val="000000"/>
                </a:solidFill>
              </a:rPr>
              <a:t> </a:t>
            </a:r>
            <a:r>
              <a:rPr lang="fr-FR" sz="1400" i="1" dirty="0">
                <a:solidFill>
                  <a:srgbClr val="000000"/>
                </a:solidFill>
              </a:rPr>
              <a:t>POOL-NAME</a:t>
            </a:r>
            <a:r>
              <a:rPr lang="fr-FR" sz="1400" dirty="0">
                <a:solidFill>
                  <a:srgbClr val="000000"/>
                </a:solidFill>
              </a:rPr>
              <a:t> . </a:t>
            </a:r>
          </a:p>
          <a:p>
            <a:pPr marL="342900" indent="-342900" algn="l" rtl="0">
              <a:buFont typeface="+mj-lt"/>
              <a:buAutoNum type="arabicPeriod"/>
            </a:pPr>
            <a:r>
              <a:rPr lang="fr-FR" sz="1400" dirty="0">
                <a:solidFill>
                  <a:srgbClr val="000000"/>
                </a:solidFill>
              </a:rPr>
              <a:t>Configurer le pool DHCPv6 avec des options. Les options courantes incluent la commande de </a:t>
            </a:r>
            <a:r>
              <a:rPr lang="fr-FR" sz="1400" b="1" dirty="0" err="1">
                <a:solidFill>
                  <a:srgbClr val="000000"/>
                </a:solidFill>
              </a:rPr>
              <a:t>address</a:t>
            </a:r>
            <a:r>
              <a:rPr lang="fr-FR" sz="1400" b="1" dirty="0">
                <a:solidFill>
                  <a:srgbClr val="000000"/>
                </a:solidFill>
              </a:rPr>
              <a:t> </a:t>
            </a:r>
            <a:r>
              <a:rPr lang="fr-FR" sz="1400" b="1" dirty="0" err="1">
                <a:solidFill>
                  <a:srgbClr val="000000"/>
                </a:solidFill>
              </a:rPr>
              <a:t>prefix</a:t>
            </a:r>
            <a:r>
              <a:rPr lang="fr-FR" sz="1400" dirty="0">
                <a:solidFill>
                  <a:srgbClr val="000000"/>
                </a:solidFill>
              </a:rPr>
              <a:t> , le nom de domaine, l'adresse IP du serveur DNS, etc.</a:t>
            </a:r>
          </a:p>
          <a:p>
            <a:pPr marL="342900" indent="-342900" algn="l" rtl="0">
              <a:buFont typeface="+mj-lt"/>
              <a:buAutoNum type="arabicPeriod"/>
            </a:pPr>
            <a:r>
              <a:rPr lang="fr-FR" sz="1400" dirty="0">
                <a:solidFill>
                  <a:srgbClr val="000000"/>
                </a:solidFill>
              </a:rPr>
              <a:t>Liez l'interface au pool à l'aide de la commande de configuration de l'interface</a:t>
            </a:r>
            <a:r>
              <a:rPr lang="fr-FR" sz="1400" b="1" dirty="0">
                <a:solidFill>
                  <a:srgbClr val="000000"/>
                </a:solidFill>
              </a:rPr>
              <a:t> ipv6 </a:t>
            </a:r>
            <a:r>
              <a:rPr lang="fr-FR" sz="1400" b="1" dirty="0" err="1">
                <a:solidFill>
                  <a:srgbClr val="000000"/>
                </a:solidFill>
              </a:rPr>
              <a:t>dhcp</a:t>
            </a:r>
            <a:r>
              <a:rPr lang="fr-FR" sz="1400" b="1" dirty="0">
                <a:solidFill>
                  <a:srgbClr val="000000"/>
                </a:solidFill>
              </a:rPr>
              <a:t> server</a:t>
            </a:r>
            <a:r>
              <a:rPr lang="fr-FR" sz="1400" i="1" dirty="0">
                <a:solidFill>
                  <a:srgbClr val="000000"/>
                </a:solidFill>
              </a:rPr>
              <a:t> POOL-NAME </a:t>
            </a:r>
            <a:r>
              <a:rPr lang="fr-FR" sz="1400" dirty="0">
                <a:solidFill>
                  <a:srgbClr val="000000"/>
                </a:solidFill>
              </a:rPr>
              <a:t>. </a:t>
            </a:r>
          </a:p>
          <a:p>
            <a:pPr marL="503298" lvl="3" indent="-285750" rtl="0">
              <a:buFont typeface="Arial" panose="020B0604020202020204" pitchFamily="34" charset="0"/>
              <a:buChar char="•"/>
            </a:pPr>
            <a:r>
              <a:rPr lang="fr-FR" dirty="0">
                <a:solidFill>
                  <a:srgbClr val="000000"/>
                </a:solidFill>
              </a:rPr>
              <a:t>Changez manuellement l'indicateur M de 0 à 1 en utilisant la commande </a:t>
            </a:r>
            <a:r>
              <a:rPr lang="fr-FR" b="1" dirty="0">
                <a:solidFill>
                  <a:srgbClr val="000000"/>
                </a:solidFill>
              </a:rPr>
              <a:t>ipv6 </a:t>
            </a:r>
            <a:r>
              <a:rPr lang="fr-FR" b="1" dirty="0" err="1">
                <a:solidFill>
                  <a:srgbClr val="000000"/>
                </a:solidFill>
              </a:rPr>
              <a:t>nd</a:t>
            </a:r>
            <a:r>
              <a:rPr lang="fr-FR" b="1" dirty="0">
                <a:solidFill>
                  <a:srgbClr val="000000"/>
                </a:solidFill>
              </a:rPr>
              <a:t> </a:t>
            </a:r>
            <a:r>
              <a:rPr lang="fr-FR" b="1" dirty="0" err="1">
                <a:solidFill>
                  <a:srgbClr val="000000"/>
                </a:solidFill>
              </a:rPr>
              <a:t>managed</a:t>
            </a:r>
            <a:r>
              <a:rPr lang="fr-FR" b="1" dirty="0">
                <a:solidFill>
                  <a:srgbClr val="000000"/>
                </a:solidFill>
              </a:rPr>
              <a:t>-config-flag</a:t>
            </a:r>
            <a:r>
              <a:rPr lang="fr-FR" dirty="0">
                <a:solidFill>
                  <a:srgbClr val="000000"/>
                </a:solidFill>
              </a:rPr>
              <a:t>. </a:t>
            </a:r>
          </a:p>
          <a:p>
            <a:pPr marL="503298" lvl="3" indent="-285750" rtl="0">
              <a:buFont typeface="Arial" panose="020B0604020202020204" pitchFamily="34" charset="0"/>
              <a:buChar char="•"/>
            </a:pPr>
            <a:r>
              <a:rPr lang="fr-FR" dirty="0">
                <a:solidFill>
                  <a:srgbClr val="000000"/>
                </a:solidFill>
              </a:rPr>
              <a:t>Modifiez manuellement l'indicateur A de 1 à 0 à l'aide de la commande d'interface </a:t>
            </a:r>
            <a:r>
              <a:rPr lang="fr-FR" b="1" dirty="0">
                <a:solidFill>
                  <a:srgbClr val="000000"/>
                </a:solidFill>
              </a:rPr>
              <a:t>ipv6 </a:t>
            </a:r>
            <a:r>
              <a:rPr lang="fr-FR" b="1" dirty="0" err="1">
                <a:solidFill>
                  <a:srgbClr val="000000"/>
                </a:solidFill>
              </a:rPr>
              <a:t>nd</a:t>
            </a:r>
            <a:r>
              <a:rPr lang="fr-FR" b="1" dirty="0">
                <a:solidFill>
                  <a:srgbClr val="000000"/>
                </a:solidFill>
              </a:rPr>
              <a:t> </a:t>
            </a:r>
            <a:r>
              <a:rPr lang="fr-FR" b="1" dirty="0" err="1">
                <a:solidFill>
                  <a:srgbClr val="000000"/>
                </a:solidFill>
              </a:rPr>
              <a:t>prefix</a:t>
            </a:r>
            <a:r>
              <a:rPr lang="fr-FR" b="1" dirty="0">
                <a:solidFill>
                  <a:srgbClr val="000000"/>
                </a:solidFill>
              </a:rPr>
              <a:t> default no-</a:t>
            </a:r>
            <a:r>
              <a:rPr lang="fr-FR" b="1" dirty="0" err="1">
                <a:solidFill>
                  <a:srgbClr val="000000"/>
                </a:solidFill>
              </a:rPr>
              <a:t>autoconfig</a:t>
            </a:r>
            <a:r>
              <a:rPr lang="fr-FR" b="1" dirty="0">
                <a:solidFill>
                  <a:srgbClr val="000000"/>
                </a:solidFill>
              </a:rPr>
              <a:t> </a:t>
            </a:r>
            <a:r>
              <a:rPr lang="fr-FR" dirty="0">
                <a:solidFill>
                  <a:srgbClr val="000000"/>
                </a:solidFill>
              </a:rPr>
              <a:t>pour informer le client de ne pas utiliser SLAAC pour créer une GUA. Le routeur répondra ensuite aux requêtes DHCPv6 avec état par des informations contenues dans le pool.</a:t>
            </a:r>
          </a:p>
          <a:p>
            <a:pPr marL="342900" indent="-342900" algn="l" rtl="0">
              <a:buFont typeface="+mj-lt"/>
              <a:buAutoNum type="arabicPeriod"/>
            </a:pPr>
            <a:r>
              <a:rPr lang="fr-FR" sz="1400" dirty="0">
                <a:solidFill>
                  <a:srgbClr val="000000"/>
                </a:solidFill>
              </a:rPr>
              <a:t>Vérifiez que les hôtes ont reçu des informations d'adressage IPv6 à l'aide de la commande </a:t>
            </a:r>
            <a:r>
              <a:rPr lang="fr-FR" sz="1400" b="1" dirty="0" err="1">
                <a:solidFill>
                  <a:srgbClr val="000000"/>
                </a:solidFill>
              </a:rPr>
              <a:t>ipconfig</a:t>
            </a:r>
            <a:r>
              <a:rPr lang="fr-FR" sz="1400" b="1" dirty="0">
                <a:solidFill>
                  <a:srgbClr val="000000"/>
                </a:solidFill>
              </a:rPr>
              <a:t> /all </a:t>
            </a:r>
            <a:r>
              <a:rPr lang="fr-FR" sz="1400" dirty="0">
                <a:solidFill>
                  <a:srgbClr val="000000"/>
                </a:solidFill>
              </a:rPr>
              <a:t>.</a:t>
            </a:r>
          </a:p>
        </p:txBody>
      </p:sp>
    </p:spTree>
    <p:extLst>
      <p:ext uri="{BB962C8B-B14F-4D97-AF65-F5344CB8AC3E}">
        <p14:creationId xmlns:p14="http://schemas.microsoft.com/office/powerpoint/2010/main" val="3833565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63610" y="95416"/>
            <a:ext cx="8345488" cy="731837"/>
          </a:xfrm>
        </p:spPr>
        <p:txBody>
          <a:bodyPr/>
          <a:lstStyle/>
          <a:p>
            <a:pPr rtl="0"/>
            <a:r>
              <a:rPr lang="fr-FR" sz="1600" dirty="0"/>
              <a:t>Configurer le serveur DHCPv6</a:t>
            </a:r>
            <a:r>
              <a:rPr lang="en-US" dirty="0"/>
              <a:t/>
            </a:r>
            <a:br>
              <a:rPr lang="en-US" dirty="0"/>
            </a:br>
            <a:r>
              <a:rPr lang="fr-FR" sz="2400" dirty="0"/>
              <a:t>Configurer un client DHCPv6 avec état</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3F634DDA-6EBE-A540-AC89-84E3552D9CA1}"/>
              </a:ext>
            </a:extLst>
          </p:cNvPr>
          <p:cNvSpPr>
            <a:spLocks noGrp="1"/>
          </p:cNvSpPr>
          <p:nvPr>
            <p:ph idx="1"/>
          </p:nvPr>
        </p:nvSpPr>
        <p:spPr>
          <a:xfrm>
            <a:off x="246490" y="867009"/>
            <a:ext cx="8627165" cy="3689897"/>
          </a:xfrm>
        </p:spPr>
        <p:txBody>
          <a:bodyPr/>
          <a:lstStyle/>
          <a:p>
            <a:pPr marL="0" indent="0" algn="l" rtl="0"/>
            <a:r>
              <a:rPr lang="fr-FR" sz="1600" dirty="0">
                <a:solidFill>
                  <a:srgbClr val="000000"/>
                </a:solidFill>
              </a:rPr>
              <a:t>Un routeur peut également être un client DHCPv6. Le routeur client doit avoir l'option </a:t>
            </a:r>
            <a:r>
              <a:rPr lang="fr-FR" sz="1600" b="1" dirty="0" err="1">
                <a:solidFill>
                  <a:srgbClr val="000000"/>
                </a:solidFill>
              </a:rPr>
              <a:t>ip</a:t>
            </a:r>
            <a:r>
              <a:rPr lang="fr-FR" sz="1600" b="1" dirty="0">
                <a:solidFill>
                  <a:srgbClr val="000000"/>
                </a:solidFill>
              </a:rPr>
              <a:t> unicast-</a:t>
            </a:r>
            <a:r>
              <a:rPr lang="fr-FR" sz="1600" b="1" dirty="0" err="1">
                <a:solidFill>
                  <a:srgbClr val="000000"/>
                </a:solidFill>
              </a:rPr>
              <a:t>routing</a:t>
            </a:r>
            <a:r>
              <a:rPr lang="fr-FR" sz="1600" dirty="0">
                <a:solidFill>
                  <a:srgbClr val="000000"/>
                </a:solidFill>
              </a:rPr>
              <a:t> activé et une adresse </a:t>
            </a:r>
            <a:r>
              <a:rPr lang="fr-FR" sz="1600" dirty="0" err="1">
                <a:solidFill>
                  <a:srgbClr val="000000"/>
                </a:solidFill>
              </a:rPr>
              <a:t>link</a:t>
            </a:r>
            <a:r>
              <a:rPr lang="fr-FR" sz="1600" dirty="0">
                <a:solidFill>
                  <a:srgbClr val="000000"/>
                </a:solidFill>
              </a:rPr>
              <a:t>-local IPv6 pour envoyer et recevoir des messages IPv6</a:t>
            </a:r>
            <a:r>
              <a:rPr lang="fr-FR" sz="1600" dirty="0" smtClean="0">
                <a:solidFill>
                  <a:srgbClr val="000000"/>
                </a:solidFill>
              </a:rPr>
              <a:t>.</a:t>
            </a:r>
            <a:endParaRPr lang="en-US" sz="1600" dirty="0">
              <a:solidFill>
                <a:srgbClr val="000000"/>
              </a:solidFill>
            </a:endParaRPr>
          </a:p>
          <a:p>
            <a:pPr marL="0" indent="0" algn="l" rtl="0"/>
            <a:r>
              <a:rPr lang="fr-FR" sz="1600" dirty="0">
                <a:solidFill>
                  <a:srgbClr val="000000"/>
                </a:solidFill>
              </a:rPr>
              <a:t>Il y a cinq étapes pour configurer et vérifier un routeur en tant que client DHCPv6 sans état.</a:t>
            </a:r>
          </a:p>
          <a:p>
            <a:pPr marL="342900" indent="-342900" algn="l" rtl="0">
              <a:buFont typeface="+mj-lt"/>
              <a:buAutoNum type="arabicPeriod"/>
            </a:pPr>
            <a:r>
              <a:rPr lang="fr-FR" sz="1400" dirty="0">
                <a:solidFill>
                  <a:srgbClr val="000000"/>
                </a:solidFill>
              </a:rPr>
              <a:t>Activez le routage IPv6 en utilisant la commande </a:t>
            </a:r>
            <a:r>
              <a:rPr lang="fr-FR" sz="1400" b="1" dirty="0">
                <a:solidFill>
                  <a:srgbClr val="000000"/>
                </a:solidFill>
              </a:rPr>
              <a:t>ipv6 unicast-</a:t>
            </a:r>
            <a:r>
              <a:rPr lang="fr-FR" sz="1400" b="1" dirty="0" err="1">
                <a:solidFill>
                  <a:srgbClr val="000000"/>
                </a:solidFill>
              </a:rPr>
              <a:t>routing</a:t>
            </a:r>
            <a:r>
              <a:rPr lang="fr-FR" sz="1400" dirty="0">
                <a:solidFill>
                  <a:srgbClr val="000000"/>
                </a:solidFill>
              </a:rPr>
              <a:t> .</a:t>
            </a:r>
          </a:p>
          <a:p>
            <a:pPr marL="342900" indent="-342900" algn="l" rtl="0">
              <a:buFont typeface="+mj-lt"/>
              <a:buAutoNum type="arabicPeriod"/>
            </a:pPr>
            <a:r>
              <a:rPr lang="fr-FR" sz="1400" dirty="0">
                <a:solidFill>
                  <a:srgbClr val="000000"/>
                </a:solidFill>
              </a:rPr>
              <a:t>Configurer le routeur client pour créer un LLA. Une adresse </a:t>
            </a:r>
            <a:r>
              <a:rPr lang="fr-FR" sz="1400" dirty="0" err="1">
                <a:solidFill>
                  <a:srgbClr val="000000"/>
                </a:solidFill>
              </a:rPr>
              <a:t>link</a:t>
            </a:r>
            <a:r>
              <a:rPr lang="fr-FR" sz="1400" dirty="0">
                <a:solidFill>
                  <a:srgbClr val="000000"/>
                </a:solidFill>
              </a:rPr>
              <a:t>-local IPv6 est créée sur une interface de routeur lorsqu'une adresse de monodiffusion globale est configurée, ou sans GUA à l'aide de la commande de configuration d'interface </a:t>
            </a:r>
            <a:r>
              <a:rPr lang="fr-FR" sz="1400" b="1" dirty="0">
                <a:solidFill>
                  <a:srgbClr val="000000"/>
                </a:solidFill>
              </a:rPr>
              <a:t>ipv6 </a:t>
            </a:r>
            <a:r>
              <a:rPr lang="fr-FR" sz="1400" b="1" dirty="0" err="1">
                <a:solidFill>
                  <a:srgbClr val="000000"/>
                </a:solidFill>
              </a:rPr>
              <a:t>enable</a:t>
            </a:r>
            <a:r>
              <a:rPr lang="fr-FR" sz="1400" dirty="0">
                <a:solidFill>
                  <a:srgbClr val="000000"/>
                </a:solidFill>
              </a:rPr>
              <a:t> . Cisco IOS utilise EUI-64 pour créer un ID d'interface.</a:t>
            </a:r>
          </a:p>
          <a:p>
            <a:pPr marL="342900" indent="-342900" algn="l" rtl="0">
              <a:buFont typeface="+mj-lt"/>
              <a:buAutoNum type="arabicPeriod"/>
            </a:pPr>
            <a:r>
              <a:rPr lang="fr-FR" sz="1400" dirty="0">
                <a:solidFill>
                  <a:srgbClr val="000000"/>
                </a:solidFill>
              </a:rPr>
              <a:t>Configurez le routeur client pour utiliser DHCPv6 à l'aide de la commande de configuration de l'interface </a:t>
            </a:r>
            <a:r>
              <a:rPr lang="fr-FR" sz="1400" b="1" dirty="0">
                <a:solidFill>
                  <a:srgbClr val="000000"/>
                </a:solidFill>
              </a:rPr>
              <a:t>ipv6 </a:t>
            </a:r>
            <a:r>
              <a:rPr lang="fr-FR" sz="1400" b="1" dirty="0" err="1">
                <a:solidFill>
                  <a:srgbClr val="000000"/>
                </a:solidFill>
              </a:rPr>
              <a:t>address</a:t>
            </a:r>
            <a:r>
              <a:rPr lang="fr-FR" sz="1400" b="1" dirty="0">
                <a:solidFill>
                  <a:srgbClr val="000000"/>
                </a:solidFill>
              </a:rPr>
              <a:t> </a:t>
            </a:r>
            <a:r>
              <a:rPr lang="fr-FR" sz="1400" b="1" dirty="0" err="1">
                <a:solidFill>
                  <a:srgbClr val="000000"/>
                </a:solidFill>
              </a:rPr>
              <a:t>dhcp</a:t>
            </a:r>
            <a:r>
              <a:rPr lang="fr-FR" sz="1400" dirty="0">
                <a:solidFill>
                  <a:srgbClr val="000000"/>
                </a:solidFill>
              </a:rPr>
              <a:t> .</a:t>
            </a:r>
          </a:p>
          <a:p>
            <a:pPr marL="342900" indent="-342900" algn="l" rtl="0">
              <a:buFont typeface="+mj-lt"/>
              <a:buAutoNum type="arabicPeriod"/>
            </a:pPr>
            <a:r>
              <a:rPr lang="fr-FR" sz="1400" dirty="0">
                <a:solidFill>
                  <a:srgbClr val="000000"/>
                </a:solidFill>
              </a:rPr>
              <a:t>Vérifiez que le routeur client reçoit une GUA à l'aide de la commande </a:t>
            </a:r>
            <a:r>
              <a:rPr lang="fr-FR" sz="1400" b="1" dirty="0">
                <a:solidFill>
                  <a:srgbClr val="000000"/>
                </a:solidFill>
              </a:rPr>
              <a:t>show ipv6 interface </a:t>
            </a:r>
            <a:r>
              <a:rPr lang="fr-FR" sz="1400" b="1" dirty="0" err="1">
                <a:solidFill>
                  <a:srgbClr val="000000"/>
                </a:solidFill>
              </a:rPr>
              <a:t>brief</a:t>
            </a:r>
            <a:r>
              <a:rPr lang="fr-FR" sz="1400" dirty="0">
                <a:solidFill>
                  <a:srgbClr val="000000"/>
                </a:solidFill>
              </a:rPr>
              <a:t> . </a:t>
            </a:r>
          </a:p>
          <a:p>
            <a:pPr marL="342900" indent="-342900" algn="l" rtl="0">
              <a:buFont typeface="+mj-lt"/>
              <a:buAutoNum type="arabicPeriod"/>
            </a:pPr>
            <a:r>
              <a:rPr lang="fr-FR" sz="1400" dirty="0">
                <a:solidFill>
                  <a:srgbClr val="000000"/>
                </a:solidFill>
              </a:rPr>
              <a:t>Vérifiez que le routeur client a reçu d'autres informations DHCPv6 nécessaires à l'aide de la commande </a:t>
            </a:r>
            <a:r>
              <a:rPr lang="fr-FR" sz="1400" b="1" dirty="0">
                <a:solidFill>
                  <a:srgbClr val="000000"/>
                </a:solidFill>
              </a:rPr>
              <a:t>show ipv6 </a:t>
            </a:r>
            <a:r>
              <a:rPr lang="fr-FR" sz="1400" b="1" dirty="0" err="1">
                <a:solidFill>
                  <a:srgbClr val="000000"/>
                </a:solidFill>
              </a:rPr>
              <a:t>dhcp</a:t>
            </a:r>
            <a:r>
              <a:rPr lang="fr-FR" sz="1400" b="1" dirty="0">
                <a:solidFill>
                  <a:srgbClr val="000000"/>
                </a:solidFill>
              </a:rPr>
              <a:t> interface g0/0/1</a:t>
            </a:r>
            <a:r>
              <a:rPr lang="fr-FR" sz="1400" dirty="0">
                <a:solidFill>
                  <a:srgbClr val="000000"/>
                </a:solidFill>
              </a:rPr>
              <a:t> . </a:t>
            </a:r>
          </a:p>
          <a:p>
            <a:pPr marL="0" indent="0" algn="l"/>
            <a:endParaRPr lang="en-US" sz="1400" dirty="0">
              <a:solidFill>
                <a:srgbClr val="000000"/>
              </a:solidFill>
            </a:endParaRPr>
          </a:p>
        </p:txBody>
      </p:sp>
    </p:spTree>
    <p:extLst>
      <p:ext uri="{BB962C8B-B14F-4D97-AF65-F5344CB8AC3E}">
        <p14:creationId xmlns:p14="http://schemas.microsoft.com/office/powerpoint/2010/main" val="1308909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 serveur DHCPv6</a:t>
            </a:r>
            <a:r>
              <a:rPr lang="en-US" dirty="0"/>
              <a:t/>
            </a:r>
            <a:br>
              <a:rPr lang="en-US" dirty="0"/>
            </a:br>
            <a:r>
              <a:rPr lang="fr-FR" sz="2400"/>
              <a:t>Commandes de vérification du serveur DHCPv6</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8F605BB-C2BF-A544-BAAD-536C759E3544}"/>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La commande </a:t>
            </a:r>
            <a:r>
              <a:rPr lang="fr-FR" sz="1600" b="1">
                <a:solidFill>
                  <a:srgbClr val="000000"/>
                </a:solidFill>
              </a:rPr>
              <a:t>show ipv6 dhcp pool</a:t>
            </a:r>
            <a:r>
              <a:rPr lang="fr-FR" sz="1600">
                <a:solidFill>
                  <a:srgbClr val="000000"/>
                </a:solidFill>
              </a:rPr>
              <a:t> vérifie le nom du pool DHCPv6 et ses paramètres. La commande identifie également le nombre de clients actifs. </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55320B56-DC33-BF4B-8B58-C62208370A59}"/>
              </a:ext>
            </a:extLst>
          </p:cNvPr>
          <p:cNvPicPr>
            <a:picLocks noChangeAspect="1"/>
          </p:cNvPicPr>
          <p:nvPr/>
        </p:nvPicPr>
        <p:blipFill>
          <a:blip r:embed="rId3"/>
          <a:stretch>
            <a:fillRect/>
          </a:stretch>
        </p:blipFill>
        <p:spPr>
          <a:xfrm>
            <a:off x="703253" y="1745339"/>
            <a:ext cx="6938981" cy="1662892"/>
          </a:xfrm>
          <a:prstGeom prst="rect">
            <a:avLst/>
          </a:prstGeom>
        </p:spPr>
      </p:pic>
    </p:spTree>
    <p:extLst>
      <p:ext uri="{BB962C8B-B14F-4D97-AF65-F5344CB8AC3E}">
        <p14:creationId xmlns:p14="http://schemas.microsoft.com/office/powerpoint/2010/main" val="2367460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 serveur DHCPv6</a:t>
            </a:r>
            <a:r>
              <a:rPr lang="en-US" dirty="0"/>
              <a:t/>
            </a:r>
            <a:br>
              <a:rPr lang="en-US" dirty="0"/>
            </a:br>
            <a:r>
              <a:rPr lang="fr-FR" sz="2400"/>
              <a:t>Commandes de vérification du serveur DHCPv6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8F605BB-C2BF-A544-BAAD-536C759E3544}"/>
              </a:ext>
            </a:extLst>
          </p:cNvPr>
          <p:cNvSpPr>
            <a:spLocks noGrp="1"/>
          </p:cNvSpPr>
          <p:nvPr>
            <p:ph idx="1"/>
          </p:nvPr>
        </p:nvSpPr>
        <p:spPr>
          <a:xfrm>
            <a:off x="395149" y="859375"/>
            <a:ext cx="3695001" cy="3689897"/>
          </a:xfrm>
        </p:spPr>
        <p:txBody>
          <a:bodyPr/>
          <a:lstStyle/>
          <a:p>
            <a:pPr marL="0" indent="0" algn="l" rtl="0"/>
            <a:r>
              <a:rPr lang="fr-FR" sz="1600" dirty="0">
                <a:solidFill>
                  <a:srgbClr val="000000"/>
                </a:solidFill>
              </a:rPr>
              <a:t>Utilisez la sortie de la commande </a:t>
            </a:r>
            <a:r>
              <a:rPr lang="fr-FR" sz="1600" b="1" dirty="0">
                <a:solidFill>
                  <a:srgbClr val="000000"/>
                </a:solidFill>
              </a:rPr>
              <a:t>show ipv6 </a:t>
            </a:r>
            <a:r>
              <a:rPr lang="fr-FR" sz="1600" b="1" dirty="0" err="1">
                <a:solidFill>
                  <a:srgbClr val="000000"/>
                </a:solidFill>
              </a:rPr>
              <a:t>dhcp</a:t>
            </a:r>
            <a:r>
              <a:rPr lang="fr-FR" sz="1600" b="1" dirty="0">
                <a:solidFill>
                  <a:srgbClr val="000000"/>
                </a:solidFill>
              </a:rPr>
              <a:t> binding</a:t>
            </a:r>
            <a:r>
              <a:rPr lang="fr-FR" sz="1600" dirty="0">
                <a:solidFill>
                  <a:srgbClr val="000000"/>
                </a:solidFill>
              </a:rPr>
              <a:t> pour afficher l'adresse </a:t>
            </a:r>
            <a:r>
              <a:rPr lang="fr-FR" sz="1600" dirty="0" err="1">
                <a:solidFill>
                  <a:srgbClr val="000000"/>
                </a:solidFill>
              </a:rPr>
              <a:t>link</a:t>
            </a:r>
            <a:r>
              <a:rPr lang="fr-FR" sz="1600" dirty="0">
                <a:solidFill>
                  <a:srgbClr val="000000"/>
                </a:solidFill>
              </a:rPr>
              <a:t>-local IPv6 du client et l'adresse de monodiffusion globale attribuée par le serveur. </a:t>
            </a:r>
          </a:p>
          <a:p>
            <a:pPr marL="285750" indent="-285750" algn="l" rtl="0">
              <a:buFont typeface="Arial" panose="020B0604020202020204" pitchFamily="34" charset="0"/>
              <a:buChar char="•"/>
            </a:pPr>
            <a:r>
              <a:rPr lang="fr-FR" sz="1600" dirty="0">
                <a:solidFill>
                  <a:srgbClr val="000000"/>
                </a:solidFill>
              </a:rPr>
              <a:t>Ces informations sont conservées par un serveur DHCPv6 avec état. </a:t>
            </a:r>
          </a:p>
          <a:p>
            <a:pPr marL="285750" indent="-285750" algn="l" rtl="0">
              <a:buFont typeface="Arial" panose="020B0604020202020204" pitchFamily="34" charset="0"/>
              <a:buChar char="•"/>
            </a:pPr>
            <a:r>
              <a:rPr lang="fr-FR" sz="1600" dirty="0">
                <a:solidFill>
                  <a:srgbClr val="000000"/>
                </a:solidFill>
              </a:rPr>
              <a:t>Un serveur DHCPv6 sans état ne conserve pas ces informations.</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98399AA2-8635-884A-A33F-BBAD799AC48F}"/>
              </a:ext>
            </a:extLst>
          </p:cNvPr>
          <p:cNvPicPr>
            <a:picLocks noChangeAspect="1"/>
          </p:cNvPicPr>
          <p:nvPr/>
        </p:nvPicPr>
        <p:blipFill>
          <a:blip r:embed="rId3"/>
          <a:stretch>
            <a:fillRect/>
          </a:stretch>
        </p:blipFill>
        <p:spPr>
          <a:xfrm>
            <a:off x="4270711" y="922668"/>
            <a:ext cx="4549439" cy="3262833"/>
          </a:xfrm>
          <a:prstGeom prst="rect">
            <a:avLst/>
          </a:prstGeom>
        </p:spPr>
      </p:pic>
    </p:spTree>
    <p:extLst>
      <p:ext uri="{BB962C8B-B14F-4D97-AF65-F5344CB8AC3E}">
        <p14:creationId xmlns:p14="http://schemas.microsoft.com/office/powerpoint/2010/main" val="1726255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 serveur DHCPv6</a:t>
            </a:r>
            <a:r>
              <a:rPr lang="en-US" dirty="0"/>
              <a:t/>
            </a:r>
            <a:br>
              <a:rPr lang="en-US" dirty="0"/>
            </a:br>
            <a:r>
              <a:rPr lang="fr-FR" sz="2400"/>
              <a:t>Configurer un agent de relais DHCPv6</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23A7678D-2664-C640-A13D-5B50831733D7}"/>
              </a:ext>
            </a:extLst>
          </p:cNvPr>
          <p:cNvSpPr>
            <a:spLocks noGrp="1"/>
          </p:cNvSpPr>
          <p:nvPr>
            <p:ph idx="1"/>
          </p:nvPr>
        </p:nvSpPr>
        <p:spPr>
          <a:xfrm>
            <a:off x="474662" y="667186"/>
            <a:ext cx="8280057" cy="1669618"/>
          </a:xfrm>
        </p:spPr>
        <p:txBody>
          <a:bodyPr/>
          <a:lstStyle/>
          <a:p>
            <a:pPr marL="0" indent="0" algn="l" rtl="0"/>
            <a:r>
              <a:rPr lang="fr-FR" sz="1600" dirty="0">
                <a:solidFill>
                  <a:srgbClr val="000000"/>
                </a:solidFill>
              </a:rPr>
              <a:t>Si le serveur DHCPv6 se trouve sur un réseau différent de celui du client, alors le routeur IPv6 peut être configuré en tant qu'agent de relais DHCPv6. </a:t>
            </a:r>
          </a:p>
          <a:p>
            <a:pPr marL="285750" indent="-285750" algn="l" rtl="0">
              <a:buFont typeface="Arial" panose="020B0604020202020204" pitchFamily="34" charset="0"/>
              <a:buChar char="•"/>
            </a:pPr>
            <a:r>
              <a:rPr lang="fr-FR" sz="1400" dirty="0">
                <a:solidFill>
                  <a:srgbClr val="000000"/>
                </a:solidFill>
              </a:rPr>
              <a:t>La configuration d'un agent de relais DHCPv6 est similaire à celle d'un routeur IPv4 en tant que relais DHCPv4.</a:t>
            </a:r>
          </a:p>
          <a:p>
            <a:pPr marL="285750" indent="-285750" algn="l" rtl="0">
              <a:buFont typeface="Arial" panose="020B0604020202020204" pitchFamily="34" charset="0"/>
              <a:buChar char="•"/>
            </a:pPr>
            <a:r>
              <a:rPr lang="fr-FR" sz="1400" dirty="0">
                <a:solidFill>
                  <a:srgbClr val="000000"/>
                </a:solidFill>
              </a:rPr>
              <a:t>Cette commande est configurée sur l'interface située au niveau des clients DHCPv6 et spécifie l'adresse du serveur DHCPv6 et l'interface de sortie pour atteindre le serveur, comme indiqué dans la sortie. L'interface de sortie n'est requise que lorsque l'adresse de tronçon suivant est un LLA.</a:t>
            </a:r>
          </a:p>
          <a:p>
            <a:pPr marL="0" indent="0" algn="l"/>
            <a:endParaRPr lang="en-US" sz="1400" dirty="0">
              <a:solidFill>
                <a:srgbClr val="000000"/>
              </a:solidFill>
            </a:endParaRPr>
          </a:p>
          <a:p>
            <a:pPr marL="0" indent="0" algn="l"/>
            <a:endParaRPr lang="en-US" sz="1400" dirty="0">
              <a:solidFill>
                <a:srgbClr val="000000"/>
              </a:solidFill>
            </a:endParaRPr>
          </a:p>
        </p:txBody>
      </p:sp>
      <p:pic>
        <p:nvPicPr>
          <p:cNvPr id="10" name="Picture 9">
            <a:extLst>
              <a:ext uri="{FF2B5EF4-FFF2-40B4-BE49-F238E27FC236}">
                <a16:creationId xmlns="" xmlns:c="http://schemas.openxmlformats.org/drawingml/2006/chart" xmlns:c15="http://schemas.microsoft.com/office/drawing/2012/chart" xmlns:a16="http://schemas.microsoft.com/office/drawing/2014/main" id="{AE7437DC-3761-284A-B704-2F53CD16CAD6}"/>
              </a:ext>
            </a:extLst>
          </p:cNvPr>
          <p:cNvPicPr>
            <a:picLocks noChangeAspect="1"/>
          </p:cNvPicPr>
          <p:nvPr/>
        </p:nvPicPr>
        <p:blipFill>
          <a:blip r:embed="rId3"/>
          <a:stretch>
            <a:fillRect/>
          </a:stretch>
        </p:blipFill>
        <p:spPr>
          <a:xfrm>
            <a:off x="1545457" y="2371991"/>
            <a:ext cx="5979197" cy="1270000"/>
          </a:xfrm>
          <a:prstGeom prst="rect">
            <a:avLst/>
          </a:prstGeom>
        </p:spPr>
      </p:pic>
      <p:pic>
        <p:nvPicPr>
          <p:cNvPr id="8" name="Picture 7">
            <a:extLst>
              <a:ext uri="{FF2B5EF4-FFF2-40B4-BE49-F238E27FC236}">
                <a16:creationId xmlns="" xmlns:c="http://schemas.openxmlformats.org/drawingml/2006/chart" xmlns:c15="http://schemas.microsoft.com/office/drawing/2012/chart" xmlns:a16="http://schemas.microsoft.com/office/drawing/2014/main" id="{9DAEEF65-5235-BB4A-BCF0-2B1BF991535A}"/>
              </a:ext>
            </a:extLst>
          </p:cNvPr>
          <p:cNvPicPr>
            <a:picLocks noChangeAspect="1"/>
          </p:cNvPicPr>
          <p:nvPr/>
        </p:nvPicPr>
        <p:blipFill>
          <a:blip r:embed="rId4"/>
          <a:stretch>
            <a:fillRect/>
          </a:stretch>
        </p:blipFill>
        <p:spPr>
          <a:xfrm>
            <a:off x="1417205" y="3641991"/>
            <a:ext cx="6235700" cy="1270000"/>
          </a:xfrm>
          <a:prstGeom prst="rect">
            <a:avLst/>
          </a:prstGeom>
        </p:spPr>
      </p:pic>
    </p:spTree>
    <p:extLst>
      <p:ext uri="{BB962C8B-B14F-4D97-AF65-F5344CB8AC3E}">
        <p14:creationId xmlns:p14="http://schemas.microsoft.com/office/powerpoint/2010/main" val="856099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 serveur DHCPv6</a:t>
            </a:r>
            <a:r>
              <a:rPr lang="en-US" dirty="0"/>
              <a:t/>
            </a:r>
            <a:br>
              <a:rPr lang="en-US" dirty="0"/>
            </a:br>
            <a:r>
              <a:rPr lang="fr-FR" sz="2400"/>
              <a:t>Vérifiez l'agent de relais DHCPv6</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6F6A5A6-C2BC-E742-9630-054FDE1ED699}"/>
              </a:ext>
            </a:extLst>
          </p:cNvPr>
          <p:cNvSpPr>
            <a:spLocks noGrp="1"/>
          </p:cNvSpPr>
          <p:nvPr>
            <p:ph idx="1"/>
          </p:nvPr>
        </p:nvSpPr>
        <p:spPr>
          <a:xfrm>
            <a:off x="63610" y="731838"/>
            <a:ext cx="8984974" cy="561254"/>
          </a:xfrm>
        </p:spPr>
        <p:txBody>
          <a:bodyPr/>
          <a:lstStyle/>
          <a:p>
            <a:pPr marL="0" indent="0" algn="l" rtl="0"/>
            <a:r>
              <a:rPr lang="fr-FR" sz="1600" dirty="0">
                <a:solidFill>
                  <a:srgbClr val="000000"/>
                </a:solidFill>
              </a:rPr>
              <a:t>Vérifiez que l'agent de relais DHCPv6 est opérationnel avec les commandes </a:t>
            </a:r>
            <a:r>
              <a:rPr lang="fr-FR" sz="1600" b="1" dirty="0">
                <a:solidFill>
                  <a:srgbClr val="000000"/>
                </a:solidFill>
              </a:rPr>
              <a:t>show ipv6 </a:t>
            </a:r>
            <a:r>
              <a:rPr lang="fr-FR" sz="1600" b="1" dirty="0" err="1">
                <a:solidFill>
                  <a:srgbClr val="000000"/>
                </a:solidFill>
              </a:rPr>
              <a:t>dhcp</a:t>
            </a:r>
            <a:r>
              <a:rPr lang="fr-FR" sz="1600" b="1" dirty="0">
                <a:solidFill>
                  <a:srgbClr val="000000"/>
                </a:solidFill>
              </a:rPr>
              <a:t> interface</a:t>
            </a:r>
            <a:r>
              <a:rPr lang="fr-FR" sz="1600" dirty="0">
                <a:solidFill>
                  <a:srgbClr val="000000"/>
                </a:solidFill>
              </a:rPr>
              <a:t> et </a:t>
            </a:r>
            <a:r>
              <a:rPr lang="fr-FR" sz="1600" b="1" dirty="0">
                <a:solidFill>
                  <a:srgbClr val="000000"/>
                </a:solidFill>
              </a:rPr>
              <a:t>show ipv6 </a:t>
            </a:r>
            <a:r>
              <a:rPr lang="fr-FR" sz="1600" b="1" dirty="0" err="1">
                <a:solidFill>
                  <a:srgbClr val="000000"/>
                </a:solidFill>
              </a:rPr>
              <a:t>dhcp</a:t>
            </a:r>
            <a:r>
              <a:rPr lang="fr-FR" sz="1600" b="1" dirty="0">
                <a:solidFill>
                  <a:srgbClr val="000000"/>
                </a:solidFill>
              </a:rPr>
              <a:t> binding</a:t>
            </a:r>
            <a:r>
              <a:rPr lang="fr-FR" sz="1600" dirty="0">
                <a:solidFill>
                  <a:srgbClr val="000000"/>
                </a:solidFill>
              </a:rPr>
              <a:t> . </a:t>
            </a: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a:p>
            <a:pPr marL="0" indent="0" algn="l" rtl="0"/>
            <a:r>
              <a:rPr lang="fr-FR" sz="1600" dirty="0">
                <a:solidFill>
                  <a:srgbClr val="000000"/>
                </a:solidFill>
              </a:rPr>
              <a:t>Vérifiez que les hôtes Windows ont reçu des informations d'adressage IPv6 à l'aide de la commande </a:t>
            </a:r>
            <a:r>
              <a:rPr lang="fr-FR" sz="1600" b="1" dirty="0" err="1">
                <a:solidFill>
                  <a:srgbClr val="000000"/>
                </a:solidFill>
              </a:rPr>
              <a:t>ipconfig</a:t>
            </a:r>
            <a:r>
              <a:rPr lang="fr-FR" sz="1600" b="1" dirty="0">
                <a:solidFill>
                  <a:srgbClr val="000000"/>
                </a:solidFill>
              </a:rPr>
              <a:t> /all</a:t>
            </a:r>
            <a:r>
              <a:rPr lang="fr-FR" sz="1600" dirty="0">
                <a:solidFill>
                  <a:srgbClr val="000000"/>
                </a:solidFill>
              </a:rPr>
              <a:t> .</a:t>
            </a: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28CA668B-ADD3-6C4D-AC50-56307E129AE3}"/>
              </a:ext>
            </a:extLst>
          </p:cNvPr>
          <p:cNvPicPr>
            <a:picLocks noChangeAspect="1"/>
          </p:cNvPicPr>
          <p:nvPr/>
        </p:nvPicPr>
        <p:blipFill>
          <a:blip r:embed="rId3"/>
          <a:stretch>
            <a:fillRect/>
          </a:stretch>
        </p:blipFill>
        <p:spPr>
          <a:xfrm>
            <a:off x="304546" y="1828206"/>
            <a:ext cx="3537260" cy="1292653"/>
          </a:xfrm>
          <a:prstGeom prst="rect">
            <a:avLst/>
          </a:prstGeom>
        </p:spPr>
      </p:pic>
      <p:pic>
        <p:nvPicPr>
          <p:cNvPr id="11" name="Picture 10">
            <a:extLst>
              <a:ext uri="{FF2B5EF4-FFF2-40B4-BE49-F238E27FC236}">
                <a16:creationId xmlns="" xmlns:c="http://schemas.openxmlformats.org/drawingml/2006/chart" xmlns:c15="http://schemas.microsoft.com/office/drawing/2012/chart" xmlns:a16="http://schemas.microsoft.com/office/drawing/2014/main" id="{6C6ADABA-006F-1443-A32F-E5587A922EE7}"/>
              </a:ext>
            </a:extLst>
          </p:cNvPr>
          <p:cNvPicPr>
            <a:picLocks noChangeAspect="1"/>
          </p:cNvPicPr>
          <p:nvPr/>
        </p:nvPicPr>
        <p:blipFill>
          <a:blip r:embed="rId4"/>
          <a:stretch>
            <a:fillRect/>
          </a:stretch>
        </p:blipFill>
        <p:spPr>
          <a:xfrm>
            <a:off x="4123241" y="1463674"/>
            <a:ext cx="4572681" cy="2021718"/>
          </a:xfrm>
          <a:prstGeom prst="rect">
            <a:avLst/>
          </a:prstGeom>
        </p:spPr>
      </p:pic>
    </p:spTree>
    <p:extLst>
      <p:ext uri="{BB962C8B-B14F-4D97-AF65-F5344CB8AC3E}">
        <p14:creationId xmlns:p14="http://schemas.microsoft.com/office/powerpoint/2010/main" val="2809157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 xmlns:c="http://schemas.openxmlformats.org/drawingml/2006/chart" xmlns:c15="http://schemas.microsoft.com/office/drawing/2012/chart"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 xmlns:c="http://schemas.openxmlformats.org/drawingml/2006/chart" xmlns:c15="http://schemas.microsoft.com/office/drawing/2012/chart"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 xmlns:c="http://schemas.openxmlformats.org/drawingml/2006/chart" xmlns:c15="http://schemas.microsoft.com/office/drawing/2012/chart" xmlns:a16="http://schemas.microsoft.com/office/drawing/2014/main" id="{DDD52CCD-9D1E-4CC4-815A-A5967A0831D9}"/>
              </a:ext>
            </a:extLst>
          </p:cNvPr>
          <p:cNvGraphicFramePr>
            <a:graphicFrameLocks noGrp="1"/>
          </p:cNvGraphicFramePr>
          <p:nvPr>
            <p:ph idx="1"/>
            <p:extLst/>
          </p:nvPr>
        </p:nvGraphicFramePr>
        <p:xfrm>
          <a:off x="106756" y="1279280"/>
          <a:ext cx="8595235" cy="2377440"/>
        </p:xfrm>
        <a:graphic>
          <a:graphicData uri="http://schemas.openxmlformats.org/drawingml/2006/table">
            <a:tbl>
              <a:tblPr firstRow="1" bandRow="1">
                <a:tableStyleId>{5C22544A-7EE6-4342-B048-85BDC9FD1C3A}</a:tableStyleId>
              </a:tblPr>
              <a:tblGrid>
                <a:gridCol w="2178265">
                  <a:extLst>
                    <a:ext uri="{9D8B030D-6E8A-4147-A177-3AD203B41FA5}">
                      <a16:colId xmlns="" xmlns:c="http://schemas.openxmlformats.org/drawingml/2006/chart" xmlns:c15="http://schemas.microsoft.com/office/drawing/2012/chart" xmlns:a16="http://schemas.microsoft.com/office/drawing/2014/main" val="3215831619"/>
                    </a:ext>
                  </a:extLst>
                </a:gridCol>
                <a:gridCol w="6416970">
                  <a:extLst>
                    <a:ext uri="{9D8B030D-6E8A-4147-A177-3AD203B41FA5}">
                      <a16:colId xmlns="" xmlns:c="http://schemas.openxmlformats.org/drawingml/2006/chart" xmlns:c15="http://schemas.microsoft.com/office/drawing/2012/chart"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Caractéristique</a:t>
                      </a:r>
                    </a:p>
                  </a:txBody>
                  <a:tcPr marL="9525" marR="9525" marT="9525" marB="0" anchor="b"/>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 xmlns:c="http://schemas.openxmlformats.org/drawingml/2006/chart" xmlns:c15="http://schemas.microsoft.com/office/drawing/2012/chart"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Ils sont présentés dans la page des resources du formateur. Les activités en classe sont conçus pour faciliter l'apprentissage, les discussions dans la classe et la collaboration des étudiants.</a:t>
                      </a:r>
                    </a:p>
                  </a:txBody>
                  <a:tcPr/>
                </a:tc>
                <a:extLst>
                  <a:ext uri="{0D108BD9-81ED-4DB2-BD59-A6C34878D82A}">
                    <a16:rowId xmlns="" xmlns:c="http://schemas.openxmlformats.org/drawingml/2006/chart" xmlns:c15="http://schemas.microsoft.com/office/drawing/2012/chart"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 xmlns:c="http://schemas.openxmlformats.org/drawingml/2006/chart" xmlns:c15="http://schemas.microsoft.com/office/drawing/2012/chart"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Récapituler brièvement le contenu du module.</a:t>
                      </a:r>
                    </a:p>
                  </a:txBody>
                  <a:tcPr/>
                </a:tc>
                <a:extLst>
                  <a:ext uri="{0D108BD9-81ED-4DB2-BD59-A6C34878D82A}">
                    <a16:rowId xmlns="" xmlns:c="http://schemas.openxmlformats.org/drawingml/2006/chart" xmlns:c15="http://schemas.microsoft.com/office/drawing/2012/chart"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8.5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Travaux Pratiques - Configurer DHCPv6</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999B7154-C13C-42B3-B8CB-E7FB157BAF51}"/>
              </a:ext>
            </a:extLst>
          </p:cNvPr>
          <p:cNvSpPr>
            <a:spLocks noGrp="1"/>
          </p:cNvSpPr>
          <p:nvPr>
            <p:ph idx="1"/>
          </p:nvPr>
        </p:nvSpPr>
        <p:spPr/>
        <p:txBody>
          <a:bodyPr/>
          <a:lstStyle/>
          <a:p>
            <a:pPr marL="0" indent="0" rtl="0">
              <a:buNone/>
            </a:pPr>
            <a:r>
              <a:rPr lang="fr-FR" sz="1600" dirty="0"/>
              <a:t>Au cours de ces travaux pratiques, vous aborderez les points suivants:</a:t>
            </a:r>
          </a:p>
          <a:p>
            <a:pPr rtl="0">
              <a:buFont typeface="Arial" panose="020B0604020202020204" pitchFamily="34" charset="0"/>
              <a:buChar char="•"/>
            </a:pPr>
            <a:r>
              <a:rPr lang="fr-FR" sz="1600" dirty="0"/>
              <a:t>Partie 1: </a:t>
            </a:r>
            <a:r>
              <a:rPr lang="fr-FR" sz="1600" dirty="0" smtClean="0"/>
              <a:t>créer un </a:t>
            </a:r>
            <a:r>
              <a:rPr lang="fr-FR" sz="1600" dirty="0"/>
              <a:t>réseau et </a:t>
            </a:r>
            <a:r>
              <a:rPr lang="fr-FR" sz="1600" dirty="0" smtClean="0"/>
              <a:t>configurer </a:t>
            </a:r>
            <a:r>
              <a:rPr lang="fr-FR" sz="1600" dirty="0"/>
              <a:t>l</a:t>
            </a:r>
            <a:r>
              <a:rPr lang="fr-FR" sz="1600" dirty="0" smtClean="0"/>
              <a:t>es </a:t>
            </a:r>
            <a:r>
              <a:rPr lang="fr-FR" sz="1600" dirty="0"/>
              <a:t>paramètres de base des périphériques</a:t>
            </a:r>
          </a:p>
          <a:p>
            <a:pPr rtl="0">
              <a:buFont typeface="Arial" panose="020B0604020202020204" pitchFamily="34" charset="0"/>
              <a:buChar char="•"/>
            </a:pPr>
            <a:r>
              <a:rPr lang="fr-FR" sz="1600" dirty="0"/>
              <a:t>Partie 2: Vérifier l'attribution de l'adresse SLAAC à partir de R1</a:t>
            </a:r>
          </a:p>
          <a:p>
            <a:pPr rtl="0">
              <a:buFont typeface="Arial" panose="020B0604020202020204" pitchFamily="34" charset="0"/>
              <a:buChar char="•"/>
            </a:pPr>
            <a:r>
              <a:rPr lang="fr-FR" sz="1600" dirty="0"/>
              <a:t>Partie 3: Configurer et vérifier un serveur DHCPv6 sans état sur R1</a:t>
            </a:r>
          </a:p>
          <a:p>
            <a:pPr rtl="0">
              <a:buFont typeface="Arial" panose="020B0604020202020204" pitchFamily="34" charset="0"/>
              <a:buChar char="•"/>
            </a:pPr>
            <a:r>
              <a:rPr lang="fr-FR" sz="1600" dirty="0"/>
              <a:t>Partie 4: Configurer et vérifier un serveur DHCPv6 avec état sur R1</a:t>
            </a:r>
          </a:p>
          <a:p>
            <a:pPr rtl="0">
              <a:buFont typeface="Arial" panose="020B0604020202020204" pitchFamily="34" charset="0"/>
              <a:buChar char="•"/>
            </a:pPr>
            <a:r>
              <a:rPr lang="fr-FR" sz="1600" dirty="0"/>
              <a:t>Partie 5: Configurer et vérifier un relais DHCPv6 sur R2</a:t>
            </a:r>
          </a:p>
          <a:p>
            <a:endParaRPr lang="en-US" dirty="0"/>
          </a:p>
        </p:txBody>
      </p:sp>
    </p:spTree>
    <p:custDataLst>
      <p:tags r:id="rId1"/>
    </p:custDataLst>
    <p:extLst>
      <p:ext uri="{BB962C8B-B14F-4D97-AF65-F5344CB8AC3E}">
        <p14:creationId xmlns:p14="http://schemas.microsoft.com/office/powerpoint/2010/main" val="2123383469"/>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0" y="-39757"/>
            <a:ext cx="9144000" cy="757551"/>
          </a:xfrm>
        </p:spPr>
        <p:txBody>
          <a:bodyPr/>
          <a:lstStyle/>
          <a:p>
            <a:pPr rtl="0"/>
            <a:r>
              <a:rPr lang="fr-FR" sz="1400" dirty="0">
                <a:latin typeface="Arial" charset="0"/>
              </a:rPr>
              <a:t>Module pratique et questionnaire</a:t>
            </a:r>
            <a:r>
              <a:rPr lang="en-US" dirty="0">
                <a:latin typeface="Arial" charset="0"/>
              </a:rPr>
              <a:t/>
            </a:r>
            <a:br>
              <a:rPr lang="en-US" dirty="0">
                <a:latin typeface="Arial" charset="0"/>
              </a:rPr>
            </a:br>
            <a:r>
              <a:rPr lang="fr-FR" sz="2000" dirty="0">
                <a:latin typeface="Arial" charset="0"/>
              </a:rPr>
              <a:t>Qu'est-ce que j'ai appris dans ce module?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D5CCBF08-6531-2048-B8DD-04D978367CC3}"/>
              </a:ext>
            </a:extLst>
          </p:cNvPr>
          <p:cNvSpPr>
            <a:spLocks noGrp="1"/>
          </p:cNvSpPr>
          <p:nvPr>
            <p:ph idx="1"/>
          </p:nvPr>
        </p:nvSpPr>
        <p:spPr>
          <a:xfrm>
            <a:off x="0" y="568356"/>
            <a:ext cx="9231464" cy="4155319"/>
          </a:xfrm>
        </p:spPr>
        <p:txBody>
          <a:bodyPr/>
          <a:lstStyle/>
          <a:p>
            <a:pPr rtl="0">
              <a:spcBef>
                <a:spcPts val="0"/>
              </a:spcBef>
              <a:spcAft>
                <a:spcPts val="0"/>
              </a:spcAft>
              <a:buFont typeface="Arial" panose="020B0604020202020204" pitchFamily="34" charset="0"/>
              <a:buChar char="•"/>
            </a:pPr>
            <a:r>
              <a:rPr lang="fr-FR" sz="1200" dirty="0"/>
              <a:t>Sur un routeur, une adresse de monodiffusion globale (GUA) IPv6 est configurée manuellement à l'aide de la commande de configuration de l'interface </a:t>
            </a:r>
            <a:r>
              <a:rPr lang="fr-FR" sz="1200" b="1" dirty="0"/>
              <a:t>ipv6 </a:t>
            </a:r>
            <a:r>
              <a:rPr lang="fr-FR" sz="1200" b="1" dirty="0" err="1"/>
              <a:t>address</a:t>
            </a:r>
            <a:r>
              <a:rPr lang="fr-FR" sz="1200" b="1" dirty="0"/>
              <a:t> </a:t>
            </a:r>
            <a:r>
              <a:rPr lang="fr-FR" sz="1200" i="1" dirty="0"/>
              <a:t>ipv6-address/</a:t>
            </a:r>
            <a:r>
              <a:rPr lang="fr-FR" sz="1200" i="1" dirty="0" err="1"/>
              <a:t>prefix-length</a:t>
            </a:r>
            <a:r>
              <a:rPr lang="fr-FR" sz="1200" i="1" dirty="0"/>
              <a:t> </a:t>
            </a:r>
            <a:r>
              <a:rPr lang="fr-FR" sz="1200" dirty="0"/>
              <a:t>. </a:t>
            </a:r>
          </a:p>
          <a:p>
            <a:pPr rtl="0">
              <a:spcBef>
                <a:spcPts val="0"/>
              </a:spcBef>
              <a:spcAft>
                <a:spcPts val="0"/>
              </a:spcAft>
              <a:buFont typeface="Arial" panose="020B0604020202020204" pitchFamily="34" charset="0"/>
              <a:buChar char="•"/>
            </a:pPr>
            <a:r>
              <a:rPr lang="fr-FR" sz="1200" dirty="0"/>
              <a:t>Lorsque l'adressage IPv6 automatique est sélectionné, l'hôte tente d'obtenir et de configurer automatiquement les informations d'adresse IPv6 sur l'interface. </a:t>
            </a:r>
          </a:p>
          <a:p>
            <a:pPr rtl="0">
              <a:spcBef>
                <a:spcPts val="0"/>
              </a:spcBef>
              <a:spcAft>
                <a:spcPts val="0"/>
              </a:spcAft>
              <a:buFont typeface="Arial" panose="020B0604020202020204" pitchFamily="34" charset="0"/>
              <a:buChar char="•"/>
            </a:pPr>
            <a:r>
              <a:rPr lang="fr-FR" sz="1200" dirty="0"/>
              <a:t>L'adresse </a:t>
            </a:r>
            <a:r>
              <a:rPr lang="fr-FR" sz="1200" dirty="0" err="1"/>
              <a:t>link</a:t>
            </a:r>
            <a:r>
              <a:rPr lang="fr-FR" sz="1200" dirty="0"/>
              <a:t>-local IPv6 est automatiquement créée par l'hôte lorsqu'il démarre et que l'interface Ethernet est active. </a:t>
            </a:r>
          </a:p>
          <a:p>
            <a:pPr rtl="0">
              <a:spcBef>
                <a:spcPts val="0"/>
              </a:spcBef>
              <a:spcAft>
                <a:spcPts val="0"/>
              </a:spcAft>
              <a:buFont typeface="Arial" panose="020B0604020202020204" pitchFamily="34" charset="0"/>
              <a:buChar char="•"/>
            </a:pPr>
            <a:r>
              <a:rPr lang="fr-FR" sz="1200" dirty="0"/>
              <a:t>La décision de la façon dont un client obtiendra une GUA IPv6 dépend des paramètres du message RA. Un message RA ICMPv6 comprend trois indicateurs permettant d'identifier les options dynamiques disponibles pour un hôte:</a:t>
            </a:r>
          </a:p>
          <a:p>
            <a:pPr lvl="1" rtl="0">
              <a:spcBef>
                <a:spcPts val="0"/>
              </a:spcBef>
              <a:spcAft>
                <a:spcPts val="0"/>
              </a:spcAft>
              <a:buFont typeface="Arial" panose="020B0604020202020204" pitchFamily="34" charset="0"/>
              <a:buChar char="•"/>
            </a:pPr>
            <a:r>
              <a:rPr lang="fr-FR" sz="1200" dirty="0"/>
              <a:t>Indicateur A - Il s'agit de l'indicateur de configuration automatique des adresses. Utilisez SLAAC pour créer une GUA IPv6.</a:t>
            </a:r>
          </a:p>
          <a:p>
            <a:pPr lvl="1" rtl="0">
              <a:spcBef>
                <a:spcPts val="0"/>
              </a:spcBef>
              <a:spcAft>
                <a:spcPts val="0"/>
              </a:spcAft>
              <a:buFont typeface="Arial" panose="020B0604020202020204" pitchFamily="34" charset="0"/>
              <a:buChar char="•"/>
            </a:pPr>
            <a:r>
              <a:rPr lang="fr-FR" sz="1200" dirty="0"/>
              <a:t>Indicateur O - Il s'agit de l'indicateur Autre configuration. D'autres informations sont disponibles à partir d'un serveur DHCPv6 sans état.</a:t>
            </a:r>
          </a:p>
          <a:p>
            <a:pPr lvl="1" rtl="0">
              <a:spcBef>
                <a:spcPts val="0"/>
              </a:spcBef>
              <a:spcAft>
                <a:spcPts val="0"/>
              </a:spcAft>
              <a:buFont typeface="Arial" panose="020B0604020202020204" pitchFamily="34" charset="0"/>
              <a:buChar char="•"/>
            </a:pPr>
            <a:r>
              <a:rPr lang="fr-FR" sz="1200" dirty="0"/>
              <a:t>Indicateur M - Il s'agit de l'indicateur de configuration des adresses gérées. Utilisez un serveur DHCPv6 avec état pour obtenir une GUA IPv6.</a:t>
            </a:r>
          </a:p>
          <a:p>
            <a:pPr rtl="0">
              <a:spcBef>
                <a:spcPts val="0"/>
              </a:spcBef>
              <a:spcAft>
                <a:spcPts val="0"/>
              </a:spcAft>
              <a:buFont typeface="Arial" panose="020B0604020202020204" pitchFamily="34" charset="0"/>
              <a:buChar char="•"/>
            </a:pPr>
            <a:r>
              <a:rPr lang="fr-FR" sz="1200" dirty="0"/>
              <a:t>La méthode SLAAC permet aux hôtes de créer leur propre adresse de monodiffusion globale IPv6 unique sans les services d'un serveur DHCPv6. Le SLAAC utilise les messages RA ICMPv6 pour fournir l'adressage et d'autres informations de configuration qui seraient normalement fournies par un serveur DHCP. SLAAC peut être déployé en tant que SLAAC uniquement, ou SLAAC avec DHCPv6. La méthode SLAAC est uniquement activée par défaut lorsque la commande </a:t>
            </a:r>
            <a:r>
              <a:rPr lang="fr-FR" sz="1200" b="1" dirty="0"/>
              <a:t>ipv6 unicast-</a:t>
            </a:r>
            <a:r>
              <a:rPr lang="fr-FR" sz="1200" b="1" dirty="0" err="1"/>
              <a:t>routing</a:t>
            </a:r>
            <a:r>
              <a:rPr lang="fr-FR" sz="1200" b="1" dirty="0"/>
              <a:t> </a:t>
            </a:r>
            <a:r>
              <a:rPr lang="fr-FR" sz="1200" dirty="0"/>
              <a:t>est configurée. </a:t>
            </a:r>
          </a:p>
          <a:p>
            <a:pPr rtl="0">
              <a:spcBef>
                <a:spcPts val="0"/>
              </a:spcBef>
              <a:spcAft>
                <a:spcPts val="0"/>
              </a:spcAft>
              <a:buFont typeface="Arial" panose="020B0604020202020204" pitchFamily="34" charset="0"/>
              <a:buChar char="•"/>
            </a:pPr>
            <a:r>
              <a:rPr lang="fr-FR" sz="1200" dirty="0"/>
              <a:t>Pour activer l'envoi de messages RA, un routeur doit rejoindre le groupe de routeurs IPv6 à l'aide de la commande de configuration globale </a:t>
            </a:r>
            <a:r>
              <a:rPr lang="fr-FR" sz="1200" b="1" dirty="0"/>
              <a:t>ipv6 unicast-</a:t>
            </a:r>
            <a:r>
              <a:rPr lang="fr-FR" sz="1200" b="1" dirty="0" err="1"/>
              <a:t>routing</a:t>
            </a:r>
            <a:r>
              <a:rPr lang="fr-FR" sz="1200" b="1" dirty="0"/>
              <a:t> </a:t>
            </a:r>
            <a:r>
              <a:rPr lang="fr-FR" sz="1200" dirty="0"/>
              <a:t>. Utilisez la commande </a:t>
            </a:r>
            <a:r>
              <a:rPr lang="fr-FR" sz="1200" b="1" dirty="0"/>
              <a:t>show ipv6 interface</a:t>
            </a:r>
            <a:r>
              <a:rPr lang="fr-FR" sz="1200" dirty="0"/>
              <a:t> pour vérifier si un routeur est activé. </a:t>
            </a:r>
          </a:p>
          <a:p>
            <a:pPr rtl="0">
              <a:spcBef>
                <a:spcPts val="0"/>
              </a:spcBef>
              <a:spcAft>
                <a:spcPts val="0"/>
              </a:spcAft>
              <a:buFont typeface="Arial" panose="020B0604020202020204" pitchFamily="34" charset="0"/>
              <a:buChar char="•"/>
            </a:pPr>
            <a:r>
              <a:rPr lang="fr-FR" sz="1200" dirty="0"/>
              <a:t>Toutes les interfaces Ethernet activées avec une GUA IPv6 configurée commenceront à envoyer des messages RA avec l'indicateur A défini sur 1 et les indicateurs O et M définis sur 0. L'indicateur A = 1 suggère au client de créer sa propre GUA IPv6 en utilisant le préfixe annoncé dans le message RA. Les indicateurs O =0 et M =0 indiquent au client qu'il doit utiliser exclusivement les informations contenues dans le message RA. </a:t>
            </a:r>
          </a:p>
          <a:p>
            <a:pPr rtl="0">
              <a:spcBef>
                <a:spcPts val="0"/>
              </a:spcBef>
              <a:spcAft>
                <a:spcPts val="0"/>
              </a:spcAft>
              <a:buFont typeface="Arial" panose="020B0604020202020204" pitchFamily="34" charset="0"/>
              <a:buChar char="•"/>
            </a:pPr>
            <a:r>
              <a:rPr lang="fr-FR" sz="1200" dirty="0"/>
              <a:t>Un routeur envoie des messages RA toutes les 200 secondes. Cependant, il enverra également un message RA s'il reçoit un message RS d'un hôte. </a:t>
            </a:r>
          </a:p>
          <a:p>
            <a:pPr>
              <a:spcBef>
                <a:spcPts val="0"/>
              </a:spcBef>
              <a:spcAft>
                <a:spcPts val="0"/>
              </a:spcAft>
            </a:pPr>
            <a:endParaRPr lang="en-US" sz="1200" dirty="0"/>
          </a:p>
        </p:txBody>
      </p:sp>
    </p:spTree>
    <p:custDataLst>
      <p:tags r:id="rId1"/>
    </p:custDataLst>
    <p:extLst>
      <p:ext uri="{BB962C8B-B14F-4D97-AF65-F5344CB8AC3E}">
        <p14:creationId xmlns:p14="http://schemas.microsoft.com/office/powerpoint/2010/main" val="3610298723"/>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D5CCBF08-6531-2048-B8DD-04D978367CC3}"/>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200"/>
              <a:t>En utilisant le SLAAC, un hôte acquiert généralement ses informations de sous-réseau IPv6 de 64 bits du routeur RA. Cependant, il doit générer le reste de l'identifiant d'interface (ID) de 64 bits en utilisant l'une des deux méthodes suivantes : aléatoirement généré, ou EUI-64. </a:t>
            </a:r>
          </a:p>
          <a:p>
            <a:pPr rtl="0">
              <a:spcBef>
                <a:spcPts val="0"/>
              </a:spcBef>
              <a:spcAft>
                <a:spcPts val="0"/>
              </a:spcAft>
              <a:buFont typeface="Arial" panose="020B0604020202020204" pitchFamily="34" charset="0"/>
              <a:buChar char="•"/>
            </a:pPr>
            <a:r>
              <a:rPr lang="fr-FR" sz="1200"/>
              <a:t>Le processus DAD est utilisé par un hôte pour s'assurer que la GUA IPv6 est unique. DAD est implémenté en utilisant ICMPv6. Pour effectuer DAD, l'hôte envoie un message NS ICMPv6 avec une adresse de multidiffusion spécialement construite, appelée adresse de multidiffusion à nœud sollicité. Cette adresse duplique les 24 derniers bits de l'adresse IPv6 de l'hôte.</a:t>
            </a:r>
          </a:p>
          <a:p>
            <a:pPr rtl="0">
              <a:spcBef>
                <a:spcPts val="0"/>
              </a:spcBef>
              <a:spcAft>
                <a:spcPts val="0"/>
              </a:spcAft>
              <a:buFont typeface="Arial" panose="020B0604020202020204" pitchFamily="34" charset="0"/>
              <a:buChar char="•"/>
            </a:pPr>
            <a:r>
              <a:rPr lang="fr-FR" sz="1200"/>
              <a:t>L'hôte commence les communications client/serveur DHCPv6 après que le DHCPv6 sans état ou le DHCPv6 avec état est indiqué dans le message RA. </a:t>
            </a:r>
          </a:p>
          <a:p>
            <a:pPr rtl="0">
              <a:spcBef>
                <a:spcPts val="0"/>
              </a:spcBef>
              <a:spcAft>
                <a:spcPts val="0"/>
              </a:spcAft>
              <a:buFont typeface="Arial" panose="020B0604020202020204" pitchFamily="34" charset="0"/>
              <a:buChar char="•"/>
            </a:pPr>
            <a:r>
              <a:rPr lang="fr-FR" sz="1200"/>
              <a:t>Les messages DHCPv6 serveur à client utilisent le port de destination UDP 546, tandis que les messages DHCPv6 client à serveur utilisent le port de destination UDP 547. </a:t>
            </a:r>
          </a:p>
          <a:p>
            <a:pPr rtl="0">
              <a:spcBef>
                <a:spcPts val="0"/>
              </a:spcBef>
              <a:spcAft>
                <a:spcPts val="0"/>
              </a:spcAft>
              <a:buFont typeface="Arial" panose="020B0604020202020204" pitchFamily="34" charset="0"/>
              <a:buChar char="•"/>
            </a:pPr>
            <a:r>
              <a:rPr lang="fr-FR" sz="1200"/>
              <a:t>L'option DHCPv6 sans état enjoint le client à utiliser les informations dans le message RA pour l'adressage, mais les paramètres de configuration supplémentaires sont fournis par un serveur DHCPv6. C'est ce qu'on appelle DHCPv6 sans état car le serveur ne conserve aucune information sur l'état du client. </a:t>
            </a:r>
          </a:p>
          <a:p>
            <a:pPr rtl="0">
              <a:spcBef>
                <a:spcPts val="0"/>
              </a:spcBef>
              <a:spcAft>
                <a:spcPts val="0"/>
              </a:spcAft>
              <a:buFont typeface="Arial" panose="020B0604020202020204" pitchFamily="34" charset="0"/>
              <a:buChar char="•"/>
            </a:pPr>
            <a:r>
              <a:rPr lang="fr-FR" sz="1200"/>
              <a:t>DHCPv6 sans état est activé sur une interface de routeur à l'aide de la commande de configuration de l'interface </a:t>
            </a:r>
            <a:r>
              <a:rPr lang="fr-FR" sz="1200" b="1"/>
              <a:t>ipv6 nd other-config-flag </a:t>
            </a:r>
            <a:r>
              <a:rPr lang="fr-FR" sz="1200"/>
              <a:t>. Cela définit l'indicateur O sur 1. </a:t>
            </a:r>
          </a:p>
          <a:p>
            <a:pPr rtl="0">
              <a:spcBef>
                <a:spcPts val="0"/>
              </a:spcBef>
              <a:spcAft>
                <a:spcPts val="0"/>
              </a:spcAft>
              <a:buFont typeface="Arial" panose="020B0604020202020204" pitchFamily="34" charset="0"/>
              <a:buChar char="•"/>
            </a:pPr>
            <a:r>
              <a:rPr lang="fr-FR" sz="1200"/>
              <a:t>Dans DHCPv6 avec état, le message RA indique au client d'obtenir toutes les informations d'adressage à partir d'un serveur DHCPv6 avec état, à l'exception de l'adresse de passerelle par défaut qui est l'adresse link-local IPv6 source du message RA. Il est appelé "avec état" (sateful) parce que le serveur DHCPv6 conserve les informations d'état IPv6. </a:t>
            </a:r>
          </a:p>
          <a:p>
            <a:pPr rtl="0">
              <a:spcBef>
                <a:spcPts val="0"/>
              </a:spcBef>
              <a:spcAft>
                <a:spcPts val="0"/>
              </a:spcAft>
              <a:buFont typeface="Arial" panose="020B0604020202020204" pitchFamily="34" charset="0"/>
              <a:buChar char="•"/>
            </a:pPr>
            <a:r>
              <a:rPr lang="fr-FR" sz="1200"/>
              <a:t>DHCPv6 avec état est activé sur une interface de routeur à l'aide de la commande de configuration de l'interface </a:t>
            </a:r>
            <a:r>
              <a:rPr lang="fr-FR" sz="1200" b="1"/>
              <a:t>ipv6 nd managed-config-flag </a:t>
            </a:r>
            <a:r>
              <a:rPr lang="fr-FR" sz="1200"/>
              <a:t>. Cela définit l'indicateur M sur 1.</a:t>
            </a:r>
          </a:p>
          <a:p>
            <a:endParaRPr lang="en-US" sz="1200" dirty="0"/>
          </a:p>
        </p:txBody>
      </p:sp>
    </p:spTree>
    <p:custDataLst>
      <p:tags r:id="rId1"/>
    </p:custDataLst>
    <p:extLst>
      <p:ext uri="{BB962C8B-B14F-4D97-AF65-F5344CB8AC3E}">
        <p14:creationId xmlns:p14="http://schemas.microsoft.com/office/powerpoint/2010/main" val="1163129988"/>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D5CCBF08-6531-2048-B8DD-04D978367CC3}"/>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200"/>
              <a:t>Un routeur Cisco IOS peut être configuré pour fournir des services de serveur DHCPv6 comme l'un des trois types suivants: serveur DHCPv6, client DHCPv6 ou agent de relais DHCPv6. </a:t>
            </a:r>
          </a:p>
          <a:p>
            <a:pPr rtl="0">
              <a:spcBef>
                <a:spcPts val="0"/>
              </a:spcBef>
              <a:spcAft>
                <a:spcPts val="0"/>
              </a:spcAft>
              <a:buFont typeface="Arial" panose="020B0604020202020204" pitchFamily="34" charset="0"/>
              <a:buChar char="•"/>
            </a:pPr>
            <a:r>
              <a:rPr lang="fr-FR" sz="1200"/>
              <a:t>Un routeur peut également être un client DHCPv6 et obtenir une configuration IPv6 à partir d'un serveur DHCPv6. </a:t>
            </a:r>
          </a:p>
          <a:p>
            <a:pPr rtl="0">
              <a:spcBef>
                <a:spcPts val="0"/>
              </a:spcBef>
              <a:spcAft>
                <a:spcPts val="0"/>
              </a:spcAft>
              <a:buFont typeface="Arial" panose="020B0604020202020204" pitchFamily="34" charset="0"/>
              <a:buChar char="•"/>
            </a:pPr>
            <a:r>
              <a:rPr lang="fr-FR" sz="1200"/>
              <a:t>L'option de serveur DHCP avec état nécessite que le routeur IPv6 indique à l'hôte de contacter un serveur DHCPv6 pour obtenir toutes les informations d'adressage réseau IPv6 requises. </a:t>
            </a:r>
          </a:p>
          <a:p>
            <a:pPr rtl="0">
              <a:spcBef>
                <a:spcPts val="0"/>
              </a:spcBef>
              <a:spcAft>
                <a:spcPts val="0"/>
              </a:spcAft>
              <a:buFont typeface="Arial" panose="020B0604020202020204" pitchFamily="34" charset="0"/>
              <a:buChar char="•"/>
            </a:pPr>
            <a:r>
              <a:rPr lang="fr-FR" sz="1200"/>
              <a:t>Pour qu'un routeur client soit un routeur DHCPv6, il doit avoir le routage de monodiffusion ipv6 activé et une adresse link-local IPv6 pour envoyer et recevoir des messages IPv6. </a:t>
            </a:r>
          </a:p>
          <a:p>
            <a:pPr rtl="0">
              <a:spcBef>
                <a:spcPts val="0"/>
              </a:spcBef>
              <a:spcAft>
                <a:spcPts val="0"/>
              </a:spcAft>
              <a:buFont typeface="Arial" panose="020B0604020202020204" pitchFamily="34" charset="0"/>
              <a:buChar char="•"/>
            </a:pPr>
            <a:r>
              <a:rPr lang="fr-FR" sz="1200"/>
              <a:t>Utilisez les commandes </a:t>
            </a:r>
            <a:r>
              <a:rPr lang="fr-FR" sz="1200" b="1"/>
              <a:t>show ipv6 dhcp pool</a:t>
            </a:r>
            <a:r>
              <a:rPr lang="fr-FR" sz="1200"/>
              <a:t>et </a:t>
            </a:r>
            <a:r>
              <a:rPr lang="fr-FR" sz="1200" b="1"/>
              <a:t>show ipv6 dhcp binding </a:t>
            </a:r>
            <a:r>
              <a:rPr lang="fr-FR" sz="1200"/>
              <a:t>pour vérifier le fonctionnement DHCPv6 sur un routeur. </a:t>
            </a:r>
          </a:p>
          <a:p>
            <a:pPr rtl="0">
              <a:spcBef>
                <a:spcPts val="0"/>
              </a:spcBef>
              <a:spcAft>
                <a:spcPts val="0"/>
              </a:spcAft>
              <a:buFont typeface="Arial" panose="020B0604020202020204" pitchFamily="34" charset="0"/>
              <a:buChar char="•"/>
            </a:pPr>
            <a:r>
              <a:rPr lang="fr-FR" sz="1200"/>
              <a:t>Si le serveur DHCPv6 est situé sur un réseau différent de celui du client, alors le routeur IPv6 peut être configuré comme un agent relais DHCPv6 en utilisant la commande </a:t>
            </a:r>
            <a:r>
              <a:rPr lang="fr-FR" sz="1200" b="1"/>
              <a:t>ipv6 dhcp relay destination </a:t>
            </a:r>
            <a:r>
              <a:rPr lang="fr-FR" sz="1200" i="1"/>
              <a:t>ipv6-address</a:t>
            </a:r>
            <a:r>
              <a:rPr lang="fr-FR" sz="1200" b="1"/>
              <a:t> [</a:t>
            </a:r>
            <a:r>
              <a:rPr lang="fr-FR" sz="1200" i="1"/>
              <a:t>interface-type interface-number</a:t>
            </a:r>
            <a:r>
              <a:rPr lang="fr-FR" sz="1200" b="1"/>
              <a:t>] </a:t>
            </a:r>
            <a:r>
              <a:rPr lang="fr-FR" sz="1200"/>
              <a:t>. Cette commande est configurée sur l'interface située au niveau des clients DHCPv6 et spécifie l'adresse du serveur DHCPv6 et l'interface de sortie pour atteindre le serveur. L'interface de sortie n'est requise que lorsque l'adresse de tronçon suivant est un LLA.</a:t>
            </a:r>
            <a:r>
              <a:rPr lang="fr-FR" sz="1200" b="1"/>
              <a:t> </a:t>
            </a:r>
          </a:p>
          <a:p>
            <a:pPr rtl="0">
              <a:spcBef>
                <a:spcPts val="0"/>
              </a:spcBef>
              <a:spcAft>
                <a:spcPts val="0"/>
              </a:spcAft>
              <a:buFont typeface="Arial" panose="020B0604020202020204" pitchFamily="34" charset="0"/>
              <a:buChar char="•"/>
            </a:pPr>
            <a:r>
              <a:rPr lang="fr-FR" sz="1200"/>
              <a:t>Vérifiez que l'agent de relais DHCPv6 est opérationnel avec les commandes </a:t>
            </a:r>
            <a:r>
              <a:rPr lang="fr-FR" sz="1200" b="1"/>
              <a:t>show ipv6 dhcp interface </a:t>
            </a:r>
            <a:r>
              <a:rPr lang="fr-FR" sz="1200"/>
              <a:t>et show </a:t>
            </a:r>
            <a:r>
              <a:rPr lang="fr-FR" sz="1200" b="1"/>
              <a:t>ipv6 dhcp binding </a:t>
            </a:r>
            <a:r>
              <a:rPr lang="fr-FR" sz="1200"/>
              <a:t>.</a:t>
            </a:r>
          </a:p>
          <a:p>
            <a:pPr>
              <a:spcBef>
                <a:spcPts val="0"/>
              </a:spcBef>
              <a:spcAft>
                <a:spcPts val="0"/>
              </a:spcAft>
            </a:pPr>
            <a:endParaRPr lang="en-US" sz="1200" dirty="0"/>
          </a:p>
          <a:p>
            <a:pPr>
              <a:spcBef>
                <a:spcPts val="0"/>
              </a:spcBef>
              <a:spcAft>
                <a:spcPts val="0"/>
              </a:spcAft>
            </a:pPr>
            <a:endParaRPr lang="en-US" sz="1200" dirty="0"/>
          </a:p>
          <a:p>
            <a:pPr>
              <a:spcBef>
                <a:spcPts val="0"/>
              </a:spcBef>
              <a:spcAft>
                <a:spcPts val="0"/>
              </a:spcAft>
            </a:pPr>
            <a:endParaRPr lang="en-US" sz="1200" dirty="0"/>
          </a:p>
          <a:p>
            <a:pPr>
              <a:spcBef>
                <a:spcPts val="0"/>
              </a:spcBef>
              <a:spcAft>
                <a:spcPts val="0"/>
              </a:spcAft>
            </a:pPr>
            <a:endParaRPr lang="en-US" sz="1200" dirty="0"/>
          </a:p>
          <a:p>
            <a:pPr>
              <a:spcBef>
                <a:spcPts val="0"/>
              </a:spcBef>
              <a:spcAft>
                <a:spcPts val="0"/>
              </a:spcAft>
            </a:pPr>
            <a:endParaRPr lang="en-US" sz="1200" dirty="0"/>
          </a:p>
          <a:p>
            <a:pPr>
              <a:spcBef>
                <a:spcPts val="0"/>
              </a:spcBef>
              <a:spcAft>
                <a:spcPts val="0"/>
              </a:spcAft>
            </a:pPr>
            <a:endParaRPr lang="en-US" sz="1200" dirty="0"/>
          </a:p>
          <a:p>
            <a:endParaRPr lang="en-US" sz="1200" dirty="0"/>
          </a:p>
        </p:txBody>
      </p:sp>
    </p:spTree>
    <p:custDataLst>
      <p:tags r:id="rId1"/>
    </p:custDataLst>
    <p:extLst>
      <p:ext uri="{BB962C8B-B14F-4D97-AF65-F5344CB8AC3E}">
        <p14:creationId xmlns:p14="http://schemas.microsoft.com/office/powerpoint/2010/main" val="1135450969"/>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0"/>
            <a:ext cx="9144000" cy="609056"/>
          </a:xfrm>
        </p:spPr>
        <p:txBody>
          <a:bodyPr/>
          <a:lstStyle/>
          <a:p>
            <a:pPr rtl="0" eaLnBrk="1" hangingPunct="1"/>
            <a:r>
              <a:rPr lang="fr-FR" sz="1400">
                <a:latin typeface="Arial" charset="0"/>
              </a:rPr>
              <a:t>Module 8: SLAAC and DHCPv6</a:t>
            </a:r>
            <a:r>
              <a:rPr lang="en-US" dirty="0">
                <a:latin typeface="Arial" charset="0"/>
              </a:rPr>
              <a:t/>
            </a:r>
            <a:br>
              <a:rPr lang="en-US" dirty="0">
                <a:latin typeface="Arial" charset="0"/>
              </a:rPr>
            </a:br>
            <a:r>
              <a:rPr lang="fr-FR">
                <a:latin typeface="Arial" charset="0"/>
              </a:rPr>
              <a:t>New Terms and Commands</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CE8C6162-D86A-9644-A0EE-E1EE5E7020B3}"/>
              </a:ext>
            </a:extLst>
          </p:cNvPr>
          <p:cNvSpPr>
            <a:spLocks noGrp="1"/>
          </p:cNvSpPr>
          <p:nvPr>
            <p:ph idx="1"/>
          </p:nvPr>
        </p:nvSpPr>
        <p:spPr>
          <a:xfrm>
            <a:off x="144065" y="755912"/>
            <a:ext cx="3496118" cy="3785652"/>
          </a:xfrm>
          <a:ln>
            <a:solidFill>
              <a:srgbClr val="000000"/>
            </a:solidFill>
          </a:ln>
        </p:spPr>
        <p:txBody>
          <a:bodyPr/>
          <a:lstStyle/>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Stateless Address Autoconfiguration (SLAAC)</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Global Unicast Address (GUA)</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Link Local Address (LLA)</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Zone ID</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Scope ID</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Address Autoconfiguration Flag</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Other Configuration Flag</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Managed Address Configuration Flag</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Router Solicitation (RS)</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Router Advertisement (RA)</a:t>
            </a:r>
          </a:p>
          <a:p>
            <a:pPr marL="285750" lvl="1" indent="-285750" defTabSz="457200" rtl="0">
              <a:lnSpc>
                <a:spcPct val="95000"/>
              </a:lnSpc>
              <a:spcBef>
                <a:spcPts val="0"/>
              </a:spcBef>
              <a:spcAft>
                <a:spcPts val="0"/>
              </a:spcAft>
              <a:buFont typeface="Arial" panose="020B0604020202020204" pitchFamily="34" charset="0"/>
              <a:buChar char="•"/>
            </a:pPr>
            <a:r>
              <a:rPr lang="fr-FR" sz="1200" b="1">
                <a:latin typeface="Arial" charset="0"/>
                <a:ea typeface="ＭＳ Ｐゴシック" pitchFamily="34" charset="-128"/>
                <a:cs typeface="+mn-cs"/>
              </a:rPr>
              <a:t>ipv6 unicast-routing</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EUI-64</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Duplicate Address Detection (DAD)</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Neighbor Solicitation (NS)</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Neighbor Advertisement (NA)</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DHCPv6 SOLICIT</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DHCPv6 ADVERTISE</a:t>
            </a:r>
          </a:p>
          <a:p>
            <a:pPr marL="285750" indent="-285750" defTabSz="457200" rtl="0">
              <a:spcBef>
                <a:spcPts val="0"/>
              </a:spcBef>
              <a:spcAft>
                <a:spcPts val="0"/>
              </a:spcAft>
              <a:buFont typeface="Arial" panose="020B0604020202020204" pitchFamily="34" charset="0"/>
              <a:buChar char="•"/>
            </a:pPr>
            <a:r>
              <a:rPr lang="fr-FR" sz="1200">
                <a:latin typeface="Arial" charset="0"/>
                <a:ea typeface="ＭＳ Ｐゴシック" pitchFamily="34" charset="-128"/>
                <a:cs typeface="+mn-cs"/>
              </a:rPr>
              <a:t>DHCPv6 REPLY</a:t>
            </a:r>
          </a:p>
          <a:p>
            <a:pPr>
              <a:spcBef>
                <a:spcPts val="0"/>
              </a:spcBef>
              <a:spcAft>
                <a:spcPts val="0"/>
              </a:spcAft>
            </a:pPr>
            <a:endParaRPr lang="en-US" sz="1100" dirty="0"/>
          </a:p>
        </p:txBody>
      </p:sp>
      <p:sp>
        <p:nvSpPr>
          <p:cNvPr id="2" name="TextBox 1">
            <a:extLst>
              <a:ext uri="{FF2B5EF4-FFF2-40B4-BE49-F238E27FC236}">
                <a16:creationId xmlns="" xmlns:c="http://schemas.openxmlformats.org/drawingml/2006/chart" xmlns:c15="http://schemas.microsoft.com/office/drawing/2012/chart" xmlns:a16="http://schemas.microsoft.com/office/drawing/2014/main" id="{30E7C6FC-D070-244D-AECA-036A5DBE3313}"/>
              </a:ext>
            </a:extLst>
          </p:cNvPr>
          <p:cNvSpPr txBox="1"/>
          <p:nvPr/>
        </p:nvSpPr>
        <p:spPr>
          <a:xfrm>
            <a:off x="3640184" y="755912"/>
            <a:ext cx="4824548" cy="3785652"/>
          </a:xfrm>
          <a:prstGeom prst="rect">
            <a:avLst/>
          </a:prstGeom>
          <a:noFill/>
          <a:ln>
            <a:solidFill>
              <a:srgbClr val="000000"/>
            </a:solidFill>
          </a:ln>
        </p:spPr>
        <p:txBody>
          <a:bodyPr wrap="square" rtlCol="0">
            <a:spAutoFit/>
          </a:bodyPr>
          <a:lstStyle/>
          <a:p>
            <a:pPr marL="285750" indent="-285750" rtl="0">
              <a:spcBef>
                <a:spcPts val="0"/>
              </a:spcBef>
              <a:spcAft>
                <a:spcPts val="0"/>
              </a:spcAft>
              <a:buFont typeface="Arial" panose="020B0604020202020204" pitchFamily="34" charset="0"/>
              <a:buChar char="•"/>
            </a:pPr>
            <a:r>
              <a:rPr lang="fr-FR" sz="1200">
                <a:solidFill>
                  <a:srgbClr val="000000"/>
                </a:solidFill>
              </a:rPr>
              <a:t>Stateless DHCPv6 Client</a:t>
            </a:r>
          </a:p>
          <a:p>
            <a:pPr marL="285750" indent="-285750" rtl="0">
              <a:spcBef>
                <a:spcPts val="0"/>
              </a:spcBef>
              <a:spcAft>
                <a:spcPts val="0"/>
              </a:spcAft>
              <a:buFont typeface="Arial" panose="020B0604020202020204" pitchFamily="34" charset="0"/>
              <a:buChar char="•"/>
            </a:pPr>
            <a:r>
              <a:rPr lang="fr-FR" sz="1200">
                <a:solidFill>
                  <a:srgbClr val="000000"/>
                </a:solidFill>
              </a:rPr>
              <a:t>Stateful DHCPv6 Client</a:t>
            </a:r>
          </a:p>
          <a:p>
            <a:pPr marL="285750" indent="-285750" rtl="0">
              <a:spcBef>
                <a:spcPts val="0"/>
              </a:spcBef>
              <a:spcAft>
                <a:spcPts val="0"/>
              </a:spcAft>
              <a:buFont typeface="Arial" panose="020B0604020202020204" pitchFamily="34" charset="0"/>
              <a:buChar char="•"/>
            </a:pPr>
            <a:r>
              <a:rPr lang="fr-FR" sz="1200" b="1">
                <a:solidFill>
                  <a:srgbClr val="000000"/>
                </a:solidFill>
              </a:rPr>
              <a:t>ipv6 nd other-config-flag</a:t>
            </a:r>
          </a:p>
          <a:p>
            <a:pPr marL="285750" indent="-285750" rtl="0">
              <a:spcBef>
                <a:spcPts val="0"/>
              </a:spcBef>
              <a:spcAft>
                <a:spcPts val="0"/>
              </a:spcAft>
              <a:buFont typeface="Arial" panose="020B0604020202020204" pitchFamily="34" charset="0"/>
              <a:buChar char="•"/>
            </a:pPr>
            <a:r>
              <a:rPr lang="fr-FR" sz="1200" b="1">
                <a:solidFill>
                  <a:srgbClr val="000000"/>
                </a:solidFill>
              </a:rPr>
              <a:t>ipv6 nd managed-config-flag</a:t>
            </a:r>
          </a:p>
          <a:p>
            <a:pPr marL="285750" indent="-285750" rtl="0">
              <a:spcBef>
                <a:spcPts val="0"/>
              </a:spcBef>
              <a:spcAft>
                <a:spcPts val="0"/>
              </a:spcAft>
              <a:buFont typeface="Arial" panose="020B0604020202020204" pitchFamily="34" charset="0"/>
              <a:buChar char="•"/>
            </a:pPr>
            <a:r>
              <a:rPr lang="fr-FR" sz="1200">
                <a:solidFill>
                  <a:srgbClr val="000000"/>
                </a:solidFill>
              </a:rPr>
              <a:t>DHCPv6 Relay Agent</a:t>
            </a:r>
          </a:p>
          <a:p>
            <a:pPr marL="285750" indent="-285750" rtl="0">
              <a:spcBef>
                <a:spcPts val="0"/>
              </a:spcBef>
              <a:spcAft>
                <a:spcPts val="0"/>
              </a:spcAft>
              <a:buFont typeface="Arial" panose="020B0604020202020204" pitchFamily="34" charset="0"/>
              <a:buChar char="•"/>
            </a:pPr>
            <a:r>
              <a:rPr lang="fr-FR" sz="1200" b="1">
                <a:solidFill>
                  <a:srgbClr val="000000"/>
                </a:solidFill>
              </a:rPr>
              <a:t>ipv6 dhcp pool pool-name</a:t>
            </a:r>
          </a:p>
          <a:p>
            <a:pPr marL="285750" indent="-285750" rtl="0">
              <a:spcBef>
                <a:spcPts val="0"/>
              </a:spcBef>
              <a:spcAft>
                <a:spcPts val="0"/>
              </a:spcAft>
              <a:buFont typeface="Arial" panose="020B0604020202020204" pitchFamily="34" charset="0"/>
              <a:buChar char="•"/>
            </a:pPr>
            <a:r>
              <a:rPr lang="fr-FR" sz="1200" b="1">
                <a:solidFill>
                  <a:srgbClr val="000000"/>
                </a:solidFill>
              </a:rPr>
              <a:t>ipv6 dhcp server pool-name</a:t>
            </a:r>
          </a:p>
          <a:p>
            <a:pPr marL="285750" indent="-285750" rtl="0">
              <a:spcBef>
                <a:spcPts val="0"/>
              </a:spcBef>
              <a:spcAft>
                <a:spcPts val="0"/>
              </a:spcAft>
              <a:buFont typeface="Arial" panose="020B0604020202020204" pitchFamily="34" charset="0"/>
              <a:buChar char="•"/>
            </a:pPr>
            <a:r>
              <a:rPr lang="fr-FR" sz="1200" b="1">
                <a:solidFill>
                  <a:srgbClr val="000000"/>
                </a:solidFill>
              </a:rPr>
              <a:t>ipv6 enable</a:t>
            </a:r>
          </a:p>
          <a:p>
            <a:pPr marL="285750" indent="-285750" rtl="0">
              <a:spcBef>
                <a:spcPts val="0"/>
              </a:spcBef>
              <a:spcAft>
                <a:spcPts val="0"/>
              </a:spcAft>
              <a:buFont typeface="Arial" panose="020B0604020202020204" pitchFamily="34" charset="0"/>
              <a:buChar char="•"/>
            </a:pPr>
            <a:r>
              <a:rPr lang="fr-FR" sz="1200" b="1">
                <a:solidFill>
                  <a:srgbClr val="000000"/>
                </a:solidFill>
              </a:rPr>
              <a:t>ipv6 address autoconfig</a:t>
            </a:r>
          </a:p>
          <a:p>
            <a:pPr marL="285750" indent="-285750" rtl="0">
              <a:spcBef>
                <a:spcPts val="0"/>
              </a:spcBef>
              <a:spcAft>
                <a:spcPts val="0"/>
              </a:spcAft>
              <a:buFont typeface="Arial" panose="020B0604020202020204" pitchFamily="34" charset="0"/>
              <a:buChar char="•"/>
            </a:pPr>
            <a:r>
              <a:rPr lang="fr-FR" sz="1200" b="1">
                <a:solidFill>
                  <a:srgbClr val="000000"/>
                </a:solidFill>
              </a:rPr>
              <a:t>show ipv6 dhcp interface</a:t>
            </a:r>
          </a:p>
          <a:p>
            <a:pPr marL="285750" indent="-285750" rtl="0">
              <a:spcBef>
                <a:spcPts val="0"/>
              </a:spcBef>
              <a:spcAft>
                <a:spcPts val="0"/>
              </a:spcAft>
              <a:buFont typeface="Arial" panose="020B0604020202020204" pitchFamily="34" charset="0"/>
              <a:buChar char="•"/>
            </a:pPr>
            <a:r>
              <a:rPr lang="fr-FR" sz="1200" b="1">
                <a:solidFill>
                  <a:srgbClr val="000000"/>
                </a:solidFill>
              </a:rPr>
              <a:t>address prefix X:X:X:X:X:X:X:X/YY</a:t>
            </a:r>
          </a:p>
          <a:p>
            <a:pPr marL="285750" indent="-285750" rtl="0">
              <a:spcBef>
                <a:spcPts val="0"/>
              </a:spcBef>
              <a:spcAft>
                <a:spcPts val="0"/>
              </a:spcAft>
              <a:buFont typeface="Arial" panose="020B0604020202020204" pitchFamily="34" charset="0"/>
              <a:buChar char="•"/>
            </a:pPr>
            <a:r>
              <a:rPr lang="fr-FR" sz="1200" b="1">
                <a:solidFill>
                  <a:srgbClr val="000000"/>
                </a:solidFill>
              </a:rPr>
              <a:t>dns-server X:X:X:X:X:X:X:X</a:t>
            </a:r>
          </a:p>
          <a:p>
            <a:pPr marL="285750" indent="-285750" rtl="0">
              <a:spcBef>
                <a:spcPts val="0"/>
              </a:spcBef>
              <a:spcAft>
                <a:spcPts val="0"/>
              </a:spcAft>
              <a:buFont typeface="Arial" panose="020B0604020202020204" pitchFamily="34" charset="0"/>
              <a:buChar char="•"/>
            </a:pPr>
            <a:r>
              <a:rPr lang="fr-FR" sz="1200" b="1">
                <a:solidFill>
                  <a:srgbClr val="000000"/>
                </a:solidFill>
              </a:rPr>
              <a:t>domain-name name</a:t>
            </a:r>
          </a:p>
          <a:p>
            <a:pPr marL="285750" indent="-285750" rtl="0">
              <a:spcBef>
                <a:spcPts val="0"/>
              </a:spcBef>
              <a:spcAft>
                <a:spcPts val="0"/>
              </a:spcAft>
              <a:buFont typeface="Arial" panose="020B0604020202020204" pitchFamily="34" charset="0"/>
              <a:buChar char="•"/>
            </a:pPr>
            <a:r>
              <a:rPr lang="fr-FR" sz="1200" b="1">
                <a:solidFill>
                  <a:srgbClr val="000000"/>
                </a:solidFill>
              </a:rPr>
              <a:t>ipv6 nd prefix default no-autoconfig</a:t>
            </a:r>
          </a:p>
          <a:p>
            <a:pPr marL="285750" indent="-285750" rtl="0">
              <a:spcBef>
                <a:spcPts val="0"/>
              </a:spcBef>
              <a:spcAft>
                <a:spcPts val="0"/>
              </a:spcAft>
              <a:buFont typeface="Arial" panose="020B0604020202020204" pitchFamily="34" charset="0"/>
              <a:buChar char="•"/>
            </a:pPr>
            <a:r>
              <a:rPr lang="fr-FR" sz="1200" b="1">
                <a:solidFill>
                  <a:srgbClr val="000000"/>
                </a:solidFill>
              </a:rPr>
              <a:t>ipv6 address dhcp</a:t>
            </a:r>
          </a:p>
          <a:p>
            <a:pPr marL="285750" indent="-285750" rtl="0">
              <a:spcBef>
                <a:spcPts val="0"/>
              </a:spcBef>
              <a:spcAft>
                <a:spcPts val="0"/>
              </a:spcAft>
              <a:buFont typeface="Arial" panose="020B0604020202020204" pitchFamily="34" charset="0"/>
              <a:buChar char="•"/>
            </a:pPr>
            <a:r>
              <a:rPr lang="fr-FR" sz="1200" b="1">
                <a:solidFill>
                  <a:srgbClr val="000000"/>
                </a:solidFill>
              </a:rPr>
              <a:t>show ipv6 dhcp pool</a:t>
            </a:r>
          </a:p>
          <a:p>
            <a:pPr marL="285750" indent="-285750" rtl="0">
              <a:spcBef>
                <a:spcPts val="0"/>
              </a:spcBef>
              <a:spcAft>
                <a:spcPts val="0"/>
              </a:spcAft>
              <a:buFont typeface="Arial" panose="020B0604020202020204" pitchFamily="34" charset="0"/>
              <a:buChar char="•"/>
            </a:pPr>
            <a:r>
              <a:rPr lang="fr-FR" sz="1200" b="1">
                <a:solidFill>
                  <a:srgbClr val="000000"/>
                </a:solidFill>
              </a:rPr>
              <a:t>show ipv6 dhcp binding</a:t>
            </a:r>
          </a:p>
          <a:p>
            <a:pPr marL="285750" indent="-285750" rtl="0">
              <a:spcBef>
                <a:spcPts val="0"/>
              </a:spcBef>
              <a:spcAft>
                <a:spcPts val="0"/>
              </a:spcAft>
              <a:buFont typeface="Arial" panose="020B0604020202020204" pitchFamily="34" charset="0"/>
              <a:buChar char="•"/>
            </a:pPr>
            <a:r>
              <a:rPr lang="fr-FR" sz="1200" b="1">
                <a:solidFill>
                  <a:srgbClr val="000000"/>
                </a:solidFill>
              </a:rPr>
              <a:t>ipv6 dhcp relay destination </a:t>
            </a:r>
            <a:r>
              <a:rPr lang="fr-FR" sz="1200" i="1">
                <a:solidFill>
                  <a:srgbClr val="000000"/>
                </a:solidFill>
              </a:rPr>
              <a:t>ipv6-address </a:t>
            </a:r>
            <a:r>
              <a:rPr lang="fr-FR" sz="1200" b="1">
                <a:solidFill>
                  <a:srgbClr val="000000"/>
                </a:solidFill>
              </a:rPr>
              <a:t>[</a:t>
            </a:r>
            <a:r>
              <a:rPr lang="fr-FR" sz="1200" i="1">
                <a:solidFill>
                  <a:srgbClr val="000000"/>
                </a:solidFill>
              </a:rPr>
              <a:t>interface-type interface-number</a:t>
            </a:r>
            <a:r>
              <a:rPr lang="fr-FR" sz="1200" b="1">
                <a:solidFill>
                  <a:srgbClr val="000000"/>
                </a:solidFill>
              </a:rPr>
              <a:t>]</a:t>
            </a:r>
          </a:p>
          <a:p>
            <a:pPr marL="285750" indent="-285750">
              <a:buFont typeface="Arial" panose="020B0604020202020204" pitchFamily="34" charset="0"/>
              <a:buChar char="•"/>
            </a:pPr>
            <a:endParaRPr lang="en-US" sz="1200" dirty="0">
              <a:solidFill>
                <a:srgbClr val="000000"/>
              </a:solidFill>
            </a:endParaRP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200373137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8: Activities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599169033"/>
              </p:ext>
            </p:extLst>
          </p:nvPr>
        </p:nvGraphicFramePr>
        <p:xfrm>
          <a:off x="455999" y="1082042"/>
          <a:ext cx="8229418" cy="2055354"/>
        </p:xfrm>
        <a:graphic>
          <a:graphicData uri="http://schemas.openxmlformats.org/drawingml/2006/table">
            <a:tbl>
              <a:tblPr firstRow="1" bandRow="1">
                <a:tableStyleId>{5C22544A-7EE6-4342-B048-85BDC9FD1C3A}</a:tableStyleId>
              </a:tblPr>
              <a:tblGrid>
                <a:gridCol w="1129733">
                  <a:extLst>
                    <a:ext uri="{9D8B030D-6E8A-4147-A177-3AD203B41FA5}">
                      <a16:colId xmlns="" xmlns:c="http://schemas.openxmlformats.org/drawingml/2006/chart" xmlns:c15="http://schemas.microsoft.com/office/drawing/2012/chart" xmlns:a16="http://schemas.microsoft.com/office/drawing/2014/main" val="20001"/>
                    </a:ext>
                  </a:extLst>
                </a:gridCol>
                <a:gridCol w="1857736">
                  <a:extLst>
                    <a:ext uri="{9D8B030D-6E8A-4147-A177-3AD203B41FA5}">
                      <a16:colId xmlns="" xmlns:c="http://schemas.openxmlformats.org/drawingml/2006/chart" xmlns:c15="http://schemas.microsoft.com/office/drawing/2012/chart" xmlns:a16="http://schemas.microsoft.com/office/drawing/2014/main" val="3156509146"/>
                    </a:ext>
                  </a:extLst>
                </a:gridCol>
                <a:gridCol w="4080076">
                  <a:extLst>
                    <a:ext uri="{9D8B030D-6E8A-4147-A177-3AD203B41FA5}">
                      <a16:colId xmlns="" xmlns:c="http://schemas.openxmlformats.org/drawingml/2006/chart" xmlns:c15="http://schemas.microsoft.com/office/drawing/2012/chart" xmlns:a16="http://schemas.microsoft.com/office/drawing/2014/main" val="20002"/>
                    </a:ext>
                  </a:extLst>
                </a:gridCol>
                <a:gridCol w="1161873">
                  <a:extLst>
                    <a:ext uri="{9D8B030D-6E8A-4147-A177-3AD203B41FA5}">
                      <a16:colId xmlns="" xmlns:c="http://schemas.openxmlformats.org/drawingml/2006/chart" xmlns:c15="http://schemas.microsoft.com/office/drawing/2012/chart"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50784">
                <a:tc>
                  <a:txBody>
                    <a:bodyPr/>
                    <a:lstStyle/>
                    <a:p>
                      <a:pPr algn="ctr" rtl="0"/>
                      <a:r>
                        <a:rPr lang="fr-FR" sz="1100">
                          <a:solidFill>
                            <a:srgbClr val="000000"/>
                          </a:solidFill>
                        </a:rPr>
                        <a:t>8.1.5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IPv6 GUA Assignment</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r h="350784">
                <a:tc>
                  <a:txBody>
                    <a:bodyPr/>
                    <a:lstStyle/>
                    <a:p>
                      <a:pPr algn="ctr" rtl="0"/>
                      <a:r>
                        <a:rPr lang="fr-FR" sz="1100">
                          <a:solidFill>
                            <a:srgbClr val="000000"/>
                          </a:solidFill>
                        </a:rPr>
                        <a:t>8.2.7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SLAAC</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6"/>
                  </a:ext>
                </a:extLst>
              </a:tr>
              <a:tr h="350784">
                <a:tc>
                  <a:txBody>
                    <a:bodyPr/>
                    <a:lstStyle/>
                    <a:p>
                      <a:pPr algn="ctr" rtl="0"/>
                      <a:r>
                        <a:rPr lang="fr-FR" sz="1100">
                          <a:solidFill>
                            <a:srgbClr val="000000"/>
                          </a:solidFill>
                        </a:rPr>
                        <a:t>8.3.6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DHCPv6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8"/>
                  </a:ext>
                </a:extLst>
              </a:tr>
              <a:tr h="350784">
                <a:tc>
                  <a:txBody>
                    <a:bodyPr/>
                    <a:lstStyle/>
                    <a:p>
                      <a:pPr algn="ctr" rtl="0"/>
                      <a:r>
                        <a:rPr lang="fr-FR" sz="1100">
                          <a:solidFill>
                            <a:srgbClr val="000000"/>
                          </a:solidFill>
                        </a:rPr>
                        <a:t>8.4.9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 DHCPv6 Server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2582900979"/>
                  </a:ext>
                </a:extLst>
              </a:tr>
              <a:tr h="350784">
                <a:tc>
                  <a:txBody>
                    <a:bodyPr/>
                    <a:lstStyle/>
                    <a:p>
                      <a:pPr algn="ctr" rtl="0"/>
                      <a:r>
                        <a:rPr lang="fr-FR" sz="1100">
                          <a:solidFill>
                            <a:srgbClr val="000000"/>
                          </a:solidFill>
                        </a:rPr>
                        <a:t>8.5.1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 DHCPv6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522544737"/>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8: Best Practices</a:t>
            </a:r>
          </a:p>
        </p:txBody>
      </p:sp>
      <p:sp>
        <p:nvSpPr>
          <p:cNvPr id="11266" name="Rectangle 34"/>
          <p:cNvSpPr>
            <a:spLocks noGrp="1" noChangeArrowheads="1"/>
          </p:cNvSpPr>
          <p:nvPr>
            <p:ph idx="1"/>
          </p:nvPr>
        </p:nvSpPr>
        <p:spPr>
          <a:xfrm>
            <a:off x="145357" y="798944"/>
            <a:ext cx="8853286" cy="4155319"/>
          </a:xfrm>
        </p:spPr>
        <p:txBody>
          <a:bodyPr/>
          <a:lstStyle/>
          <a:p>
            <a:pPr marL="0" indent="0" rtl="0">
              <a:lnSpc>
                <a:spcPct val="85000"/>
              </a:lnSpc>
              <a:spcBef>
                <a:spcPct val="30000"/>
              </a:spcBef>
              <a:buNone/>
            </a:pPr>
            <a:r>
              <a:rPr lang="fr-FR" sz="1600"/>
              <a:t>Prior to teaching Module 8,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a:lnSpc>
                <a:spcPct val="85000"/>
              </a:lnSpc>
              <a:spcBef>
                <a:spcPct val="30000"/>
              </a:spcBef>
              <a:buNone/>
            </a:pPr>
            <a:r>
              <a:rPr lang="fr-FR" sz="1600"/>
              <a:t>Topic 8.1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parallels can you draw between a Link Local Address and an APIPA address?</a:t>
            </a:r>
          </a:p>
          <a:p>
            <a:pPr lvl="2" rtl="0">
              <a:lnSpc>
                <a:spcPct val="85000"/>
              </a:lnSpc>
              <a:spcBef>
                <a:spcPct val="30000"/>
              </a:spcBef>
            </a:pPr>
            <a:r>
              <a:rPr lang="fr-FR" sz="1600"/>
              <a:t>What do you think would happen if the M and A flags were both on in an RA received by a host?</a:t>
            </a:r>
          </a:p>
          <a:p>
            <a:pPr marL="0" indent="0">
              <a:lnSpc>
                <a:spcPct val="85000"/>
              </a:lnSpc>
              <a:spcBef>
                <a:spcPct val="30000"/>
              </a:spcBef>
              <a:buNone/>
            </a:pPr>
            <a:endParaRPr lang="en-US"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8: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Topic</a:t>
            </a:r>
            <a:r>
              <a:rPr lang="fr-FR"/>
              <a:t> 8.2</a:t>
            </a:r>
          </a:p>
          <a:p>
            <a:pPr lvl="1" rtl="0">
              <a:lnSpc>
                <a:spcPct val="85000"/>
              </a:lnSpc>
              <a:spcBef>
                <a:spcPct val="30000"/>
              </a:spcBef>
            </a:pPr>
            <a:r>
              <a:rPr lang="fr-FR" sz="1500"/>
              <a:t>Ask the students or have a class discussion</a:t>
            </a:r>
          </a:p>
          <a:p>
            <a:pPr lvl="2" rtl="0">
              <a:lnSpc>
                <a:spcPct val="85000"/>
              </a:lnSpc>
              <a:spcBef>
                <a:spcPct val="30000"/>
              </a:spcBef>
            </a:pPr>
            <a:r>
              <a:rPr lang="fr-FR" sz="1500"/>
              <a:t>What benefit does the random generation of interface ID by the host provide?</a:t>
            </a:r>
          </a:p>
          <a:p>
            <a:pPr lvl="2" rtl="0">
              <a:lnSpc>
                <a:spcPct val="85000"/>
              </a:lnSpc>
              <a:spcBef>
                <a:spcPct val="30000"/>
              </a:spcBef>
            </a:pPr>
            <a:r>
              <a:rPr lang="fr-FR" sz="1500"/>
              <a:t>What process would you equate the DAD process to?</a:t>
            </a:r>
          </a:p>
          <a:p>
            <a:pPr marL="0" indent="0" rtl="0">
              <a:lnSpc>
                <a:spcPct val="85000"/>
              </a:lnSpc>
              <a:spcBef>
                <a:spcPct val="30000"/>
              </a:spcBef>
              <a:buNone/>
            </a:pPr>
            <a:r>
              <a:rPr lang="fr-FR" sz="1600"/>
              <a:t>Topic</a:t>
            </a:r>
            <a:r>
              <a:rPr lang="fr-FR"/>
              <a:t> 8.3</a:t>
            </a:r>
          </a:p>
          <a:p>
            <a:pPr lvl="1" rtl="0">
              <a:lnSpc>
                <a:spcPct val="85000"/>
              </a:lnSpc>
              <a:spcBef>
                <a:spcPct val="30000"/>
              </a:spcBef>
            </a:pPr>
            <a:r>
              <a:rPr lang="fr-FR" sz="1500"/>
              <a:t>Ask the students or have a class discussion</a:t>
            </a:r>
          </a:p>
          <a:p>
            <a:pPr lvl="2" rtl="0">
              <a:lnSpc>
                <a:spcPct val="85000"/>
              </a:lnSpc>
              <a:spcBef>
                <a:spcPct val="30000"/>
              </a:spcBef>
            </a:pPr>
            <a:r>
              <a:rPr lang="fr-FR" sz="1500"/>
              <a:t>What advantage do you think Stateful DHCPv6 has over Stateless DHCPv6?</a:t>
            </a:r>
          </a:p>
          <a:p>
            <a:pPr lvl="2" rtl="0">
              <a:lnSpc>
                <a:spcPct val="85000"/>
              </a:lnSpc>
              <a:spcBef>
                <a:spcPct val="30000"/>
              </a:spcBef>
            </a:pPr>
            <a:r>
              <a:rPr lang="fr-FR" sz="1500"/>
              <a:t>What is the primary difference between DHCPv4 and DHCPv6 from an operations perspective?</a:t>
            </a:r>
          </a:p>
          <a:p>
            <a:pPr marL="0" indent="0" rtl="0">
              <a:lnSpc>
                <a:spcPct val="85000"/>
              </a:lnSpc>
              <a:spcBef>
                <a:spcPct val="30000"/>
              </a:spcBef>
              <a:buNone/>
            </a:pPr>
            <a:r>
              <a:rPr lang="fr-FR" sz="1600"/>
              <a:t>Topic</a:t>
            </a:r>
            <a:r>
              <a:rPr lang="fr-FR"/>
              <a:t> 8.4</a:t>
            </a:r>
          </a:p>
          <a:p>
            <a:pPr lvl="1" rtl="0">
              <a:lnSpc>
                <a:spcPct val="85000"/>
              </a:lnSpc>
              <a:spcBef>
                <a:spcPct val="30000"/>
              </a:spcBef>
            </a:pPr>
            <a:r>
              <a:rPr lang="fr-FR" sz="1500"/>
              <a:t>Ask the students or have a class discussion</a:t>
            </a:r>
          </a:p>
          <a:p>
            <a:pPr lvl="2" rtl="0">
              <a:lnSpc>
                <a:spcPct val="85000"/>
              </a:lnSpc>
              <a:spcBef>
                <a:spcPct val="30000"/>
              </a:spcBef>
            </a:pPr>
            <a:r>
              <a:rPr lang="fr-FR" sz="1500"/>
              <a:t>How prevalent do you think the configuration of a DHCPv6 relay agent is within an enterprise network?</a:t>
            </a:r>
          </a:p>
          <a:p>
            <a:pPr lvl="2" rtl="0">
              <a:lnSpc>
                <a:spcPct val="85000"/>
              </a:lnSpc>
              <a:spcBef>
                <a:spcPct val="30000"/>
              </a:spcBef>
            </a:pPr>
            <a:r>
              <a:rPr lang="fr-FR" sz="1500"/>
              <a:t>In the configuration of a DHCPv6 server, are there any required pool options?</a:t>
            </a:r>
          </a:p>
          <a:p>
            <a:pPr marL="261937" lvl="2" indent="0">
              <a:lnSpc>
                <a:spcPct val="85000"/>
              </a:lnSpc>
              <a:spcBef>
                <a:spcPct val="30000"/>
              </a:spcBef>
              <a:buNone/>
            </a:pPr>
            <a:endParaRPr lang="en-US" sz="1050" dirty="0"/>
          </a:p>
          <a:p>
            <a:pPr marL="630238" lvl="2" indent="-214313">
              <a:buFont typeface="Arial" panose="020B0604020202020204" pitchFamily="34" charset="0"/>
              <a:buChar char="•"/>
            </a:pPr>
            <a:endParaRPr lang="en-US" dirty="0"/>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8: SLAAC et DHCPv6</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solidFill>
                <a:schemeClr val="accent5">
                  <a:lumMod val="40000"/>
                  <a:lumOff val="60000"/>
                </a:schemeClr>
              </a:solidFill>
            </a:endParaRP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5728</TotalTime>
  <Words>4585</Words>
  <Application>Microsoft Office PowerPoint</Application>
  <PresentationFormat>On-screen Show (16:9)</PresentationFormat>
  <Paragraphs>535</Paragraphs>
  <Slides>46</Slides>
  <Notes>44</Notes>
  <HiddenSlides>6</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Default Theme</vt:lpstr>
      <vt:lpstr>Module 8: SLAAC et DHCPv6</vt:lpstr>
      <vt:lpstr>Instructor Materials – Module 8 Planning Guide</vt:lpstr>
      <vt:lpstr>À quoi s'attendre dans ce module?</vt:lpstr>
      <vt:lpstr>À quoi s'attendre dans ce module (Suite)</vt:lpstr>
      <vt:lpstr>Check Your Understanding</vt:lpstr>
      <vt:lpstr>Module 8: Activities</vt:lpstr>
      <vt:lpstr>Module 8: Best Practices</vt:lpstr>
      <vt:lpstr>Module 8: Best Practices (Cont.)</vt:lpstr>
      <vt:lpstr>Module 8: SLAAC et DHCPv6</vt:lpstr>
      <vt:lpstr>Objectifs de ce module</vt:lpstr>
      <vt:lpstr>8.1 Attribution de GUA IPv6</vt:lpstr>
      <vt:lpstr>Attribution de GUA IPv6 Configuration de l'hôte IPv6</vt:lpstr>
      <vt:lpstr>Attribution de GUA IPv6 IPv6 Adresse de link-local</vt:lpstr>
      <vt:lpstr>Attribution de GUA IPv6 Attribution de GUA IPv6</vt:lpstr>
      <vt:lpstr>Attribution de GUA IPv6 Trois indicateurs de message RA</vt:lpstr>
      <vt:lpstr>8.2 SLAAC</vt:lpstr>
      <vt:lpstr>SLAAC Présentation du SLAAC</vt:lpstr>
      <vt:lpstr>SLAAC Activation de SLAAC</vt:lpstr>
      <vt:lpstr>SLAAC Activation de SLAAC (Suite) </vt:lpstr>
      <vt:lpstr>SLAAC SLAAC seule méthode</vt:lpstr>
      <vt:lpstr>SLAAC Messages RS ICMPv6</vt:lpstr>
      <vt:lpstr>SLAAC Processus d'hôte pour générer l'ID d'interface</vt:lpstr>
      <vt:lpstr>SLAAC Détection des adresses en double</vt:lpstr>
      <vt:lpstr>8.3 DHCPv6</vt:lpstr>
      <vt:lpstr>DHCPv6 Étapes du fonctionnement de DHCPv6</vt:lpstr>
      <vt:lpstr>DHCPv6 Fonctionnement du DHCPv6 sans état</vt:lpstr>
      <vt:lpstr>DHCPv6 Activer DHCPv6 sans état sur une interface</vt:lpstr>
      <vt:lpstr>DHCPv6 Fonctionnement du DHCPv6 avec état</vt:lpstr>
      <vt:lpstr>DHCPv6 Activer DHCPv6 avec état sur une interface</vt:lpstr>
      <vt:lpstr>8.4 Configurer le serveur DHCPv6</vt:lpstr>
      <vt:lpstr>Configurer le serveur DHCPv6 Rôles de routeur DHCPv6</vt:lpstr>
      <vt:lpstr>Configurer le serveur DHCPv6 Configurer un serveur DHCPv6 sans état</vt:lpstr>
      <vt:lpstr>Configurer le serveur DHCPv6 Configurer un client DHCPv6 sans état</vt:lpstr>
      <vt:lpstr>Configurer le serveur DHCPv6 Configurer un serveur DHCPv6 avec état</vt:lpstr>
      <vt:lpstr>Configurer le serveur DHCPv6 Configurer un client DHCPv6 avec état</vt:lpstr>
      <vt:lpstr>Configurer le serveur DHCPv6 Commandes de vérification du serveur DHCPv6</vt:lpstr>
      <vt:lpstr>Configurer le serveur DHCPv6 Commandes de vérification du serveur DHCPv6 (Suite)</vt:lpstr>
      <vt:lpstr>Configurer le serveur DHCPv6 Configurer un agent de relais DHCPv6</vt:lpstr>
      <vt:lpstr>Configurer le serveur DHCPv6 Vérifiez l'agent de relais DHCPv6</vt:lpstr>
      <vt:lpstr>8.5 Module pratique et questionnaire</vt:lpstr>
      <vt:lpstr>Module pratique et questionnaire Travaux Pratiques - Configurer DHCPv6</vt:lpstr>
      <vt:lpstr>Module pratique et questionnaire Qu'est-ce que j'ai appris dans ce module?</vt:lpstr>
      <vt:lpstr>Module pratique et questionnaire Qu'est-ce que j'ai appris dans ce module?</vt:lpstr>
      <vt:lpstr>Module pratique et questionnaire Qu'est-ce que j'ai appris dans ce module?</vt:lpstr>
      <vt:lpstr>Module 8: SLAAC and DHCPv6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431</cp:revision>
  <dcterms:created xsi:type="dcterms:W3CDTF">2019-10-18T06:21:22Z</dcterms:created>
  <dcterms:modified xsi:type="dcterms:W3CDTF">2020-08-07T23:32:32Z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