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3.xml" ContentType="application/vnd.openxmlformats-officedocument.presentationml.notesSlide+xml"/>
  <Override PartName="/ppt/tags/tag7.xml" ContentType="application/vnd.openxmlformats-officedocument.presentationml.tags+xml"/>
  <Override PartName="/ppt/notesSlides/notesSlide4.xml" ContentType="application/vnd.openxmlformats-officedocument.presentationml.notesSlide+xml"/>
  <Override PartName="/ppt/tags/tag8.xml" ContentType="application/vnd.openxmlformats-officedocument.presentationml.tags+xml"/>
  <Override PartName="/ppt/notesSlides/notesSlide5.xml" ContentType="application/vnd.openxmlformats-officedocument.presentationml.notesSlide+xml"/>
  <Override PartName="/ppt/tags/tag9.xml" ContentType="application/vnd.openxmlformats-officedocument.presentationml.tags+xml"/>
  <Override PartName="/ppt/notesSlides/notesSlide6.xml" ContentType="application/vnd.openxmlformats-officedocument.presentationml.notesSlide+xml"/>
  <Override PartName="/ppt/tags/tag10.xml" ContentType="application/vnd.openxmlformats-officedocument.presentationml.tags+xml"/>
  <Override PartName="/ppt/notesSlides/notesSlide7.xml" ContentType="application/vnd.openxmlformats-officedocument.presentationml.notesSlide+xml"/>
  <Override PartName="/ppt/tags/tag11.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12.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tags/tag13.xml" ContentType="application/vnd.openxmlformats-officedocument.presentationml.tags+xml"/>
  <Override PartName="/ppt/notesSlides/notesSlide19.xml" ContentType="application/vnd.openxmlformats-officedocument.presentationml.notesSlide+xml"/>
  <Override PartName="/ppt/tags/tag14.xml" ContentType="application/vnd.openxmlformats-officedocument.presentationml.tags+xml"/>
  <Override PartName="/ppt/notesSlides/notesSlide20.xml" ContentType="application/vnd.openxmlformats-officedocument.presentationml.notesSlide+xml"/>
  <Override PartName="/ppt/tags/tag15.xml" ContentType="application/vnd.openxmlformats-officedocument.presentationml.tags+xml"/>
  <Override PartName="/ppt/notesSlides/notesSlide21.xml" ContentType="application/vnd.openxmlformats-officedocument.presentationml.notesSlide+xml"/>
  <Override PartName="/ppt/tags/tag16.xml" ContentType="application/vnd.openxmlformats-officedocument.presentationml.tags+xml"/>
  <Override PartName="/ppt/notesSlides/notesSlide22.xml" ContentType="application/vnd.openxmlformats-officedocument.presentationml.notesSlide+xml"/>
  <Override PartName="/ppt/tags/tag17.xml" ContentType="application/vnd.openxmlformats-officedocument.presentationml.tags+xml"/>
  <Override PartName="/ppt/notesSlides/notesSlide23.xml" ContentType="application/vnd.openxmlformats-officedocument.presentationml.notesSlide+xml"/>
  <Override PartName="/ppt/tags/tag18.xml" ContentType="application/vnd.openxmlformats-officedocument.presentationml.tags+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28"/>
  </p:notesMasterIdLst>
  <p:sldIdLst>
    <p:sldId id="513" r:id="rId2"/>
    <p:sldId id="730" r:id="rId3"/>
    <p:sldId id="1184" r:id="rId4"/>
    <p:sldId id="1071" r:id="rId5"/>
    <p:sldId id="1185" r:id="rId6"/>
    <p:sldId id="763" r:id="rId7"/>
    <p:sldId id="1052" r:id="rId8"/>
    <p:sldId id="876" r:id="rId9"/>
    <p:sldId id="860" r:id="rId10"/>
    <p:sldId id="759" r:id="rId11"/>
    <p:sldId id="1108" r:id="rId12"/>
    <p:sldId id="1177" r:id="rId13"/>
    <p:sldId id="1186" r:id="rId14"/>
    <p:sldId id="1178" r:id="rId15"/>
    <p:sldId id="1179" r:id="rId16"/>
    <p:sldId id="1103" r:id="rId17"/>
    <p:sldId id="1172" r:id="rId18"/>
    <p:sldId id="1180" r:id="rId19"/>
    <p:sldId id="1181" r:id="rId20"/>
    <p:sldId id="1182" r:id="rId21"/>
    <p:sldId id="957" r:id="rId22"/>
    <p:sldId id="1175" r:id="rId23"/>
    <p:sldId id="1183" r:id="rId24"/>
    <p:sldId id="1176" r:id="rId25"/>
    <p:sldId id="874" r:id="rId26"/>
    <p:sldId id="291" r:id="rId27"/>
  </p:sldIdLst>
  <p:sldSz cx="9144000" cy="5143500" type="screen16x9"/>
  <p:notesSz cx="6858000" cy="9144000"/>
  <p:custDataLst>
    <p:tags r:id="rId29"/>
  </p:custDataLst>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1620">
          <p15:clr>
            <a:srgbClr val="A4A3A4"/>
          </p15:clr>
        </p15:guide>
        <p15:guide id="2" pos="33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1" name="Jane Gibbons -X (jagibbon - DEL ORO CONSULTING INC at Cisco)" initials="JG-(-DOCIaC" lastIdx="28" clrIdx="1">
    <p:extLst>
      <p:ext uri="{19B8F6BF-5375-455C-9EA6-DF929625EA0E}">
        <p15:presenceInfo xmlns:p15="http://schemas.microsoft.com/office/powerpoint/2012/main" userId="S-1-5-21-1708537768-1303643608-725345543-200204" providerId="AD"/>
      </p:ext>
    </p:extLst>
  </p:cmAuthor>
  <p:cmAuthor id="2" name="Bob Vachon" initials="BV" lastIdx="24" clrIdx="2">
    <p:extLst>
      <p:ext uri="{19B8F6BF-5375-455C-9EA6-DF929625EA0E}">
        <p15:presenceInfo xmlns:p15="http://schemas.microsoft.com/office/powerpoint/2012/main" userId="c7abe87968a0b633" providerId="Windows Live"/>
      </p:ext>
    </p:extLst>
  </p:cmAuthor>
  <p:cmAuthor id="3" name="Sue Livingston -X (suliving - UNICON INC at Cisco)" initials="SL-(-UIaC" lastIdx="15" clrIdx="3">
    <p:extLst>
      <p:ext uri="{19B8F6BF-5375-455C-9EA6-DF929625EA0E}">
        <p15:presenceInfo xmlns:p15="http://schemas.microsoft.com/office/powerpoint/2012/main" userId="S::suliving@cisco.com::dc701d48-dd51-411a-9041-b7f1328f1486" providerId="AD"/>
      </p:ext>
    </p:extLst>
  </p:cmAuthor>
  <p:cmAuthor id="4" name="jagibbon" initials="jmg" lastIdx="8" clrIdx="4">
    <p:extLst>
      <p:ext uri="{19B8F6BF-5375-455C-9EA6-DF929625EA0E}">
        <p15:presenceInfo xmlns:p15="http://schemas.microsoft.com/office/powerpoint/2012/main" userId="jagibbo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53" autoAdjust="0"/>
    <p:restoredTop sz="86683" autoAdjust="0"/>
  </p:normalViewPr>
  <p:slideViewPr>
    <p:cSldViewPr snapToGrid="0" showGuides="1">
      <p:cViewPr varScale="1">
        <p:scale>
          <a:sx n="78" d="100"/>
          <a:sy n="78" d="100"/>
        </p:scale>
        <p:origin x="912" y="48"/>
      </p:cViewPr>
      <p:guideLst>
        <p:guide orient="horz" pos="1620"/>
        <p:guide pos="336"/>
      </p:guideLst>
    </p:cSldViewPr>
  </p:slideViewPr>
  <p:outlineViewPr>
    <p:cViewPr>
      <p:scale>
        <a:sx n="33" d="100"/>
        <a:sy n="33" d="100"/>
      </p:scale>
      <p:origin x="0" y="-226704"/>
    </p:cViewPr>
  </p:outlineViewPr>
  <p:notesTextViewPr>
    <p:cViewPr>
      <p:scale>
        <a:sx n="1" d="1"/>
        <a:sy n="1" d="1"/>
      </p:scale>
      <p:origin x="0" y="0"/>
    </p:cViewPr>
  </p:notesTextViewPr>
  <p:sorterViewPr>
    <p:cViewPr>
      <p:scale>
        <a:sx n="111" d="100"/>
        <a:sy n="111" d="100"/>
      </p:scale>
      <p:origin x="0" y="0"/>
    </p:cViewPr>
  </p:sorterViewPr>
  <p:gridSpacing cx="76200" cy="76200"/>
</p:viewPr>
</file>

<file path=ppt/_rels/presentation.xml.rels><?xml version="1.0" encoding="utf-8"?>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commentAuthors" Target="commentAuthors.xml"/><Relationship Id="rId8" Type="http://schemas.openxmlformats.org/officeDocument/2006/relationships/slide" Target="slides/slide7.xml"/></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t>2/3/2021</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t>‹#›</a:t>
            </a:fld>
            <a:endParaRPr lang="en-US" dirty="0"/>
          </a:p>
        </p:txBody>
      </p:sp>
    </p:spTree>
    <p:extLst>
      <p:ext uri="{BB962C8B-B14F-4D97-AF65-F5344CB8AC3E}">
        <p14:creationId xmlns:p14="http://schemas.microsoft.com/office/powerpoint/2010/main" val="19375648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b="false" lang="fr-FR"/>
              <a:t>Programme Cisco Networking Academy</a:t>
            </a:r>
          </a:p>
          <a:p>
            <a:pPr rtl="0"/>
            <a:r>
              <a:rPr lang="fr-FR">
                <a:solidFill>
                  <a:schemeClr val="accent5">
                    <a:lumMod val="40000"/>
                    <a:lumOff val="60000"/>
                  </a:schemeClr>
                </a:solidFill>
              </a:rPr>
              <a:t>Notions de base sur la commutation, le routage et le sans fil v7.0 (SRWE)</a:t>
            </a:r>
          </a:p>
          <a:p>
            <a:pPr rtl="0">
              <a:buFontTx/>
              <a:buNone/>
            </a:pPr>
            <a:r>
              <a:rPr lang="fr-FR">
                <a:solidFill>
                  <a:schemeClr val="accent5">
                    <a:lumMod val="40000"/>
                    <a:lumOff val="60000"/>
                  </a:schemeClr>
                </a:solidFill>
              </a:rPr>
              <a:t>Module 9: Concepts du FHRP</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1</a:t>
            </a:fld>
          </a:p>
        </p:txBody>
      </p:sp>
    </p:spTree>
    <p:extLst>
      <p:ext uri="{BB962C8B-B14F-4D97-AF65-F5344CB8AC3E}">
        <p14:creationId xmlns:p14="http://schemas.microsoft.com/office/powerpoint/2010/main" val="30255421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9 – Concepts du FHRP</a:t>
            </a:r>
          </a:p>
          <a:p>
            <a:pPr rtl="0"/>
            <a:r>
              <a:rPr lang="fr-FR"/>
              <a:t>9.1 – Protocoles de redondance au premier saut</a:t>
            </a:r>
          </a:p>
          <a:p>
            <a:pPr rtl="0"/>
            <a:r>
              <a:rPr lang="fr-FR"/>
              <a:t>9.1.2 – Redondance des routeurs</a:t>
            </a:r>
          </a:p>
        </p:txBody>
      </p:sp>
      <p:sp>
        <p:nvSpPr>
          <p:cNvPr id="4" name="Slide Number Placeholder 3"/>
          <p:cNvSpPr>
            <a:spLocks noGrp="1"/>
          </p:cNvSpPr>
          <p:nvPr>
            <p:ph type="sldNum" sz="quarter" idx="5"/>
          </p:nvPr>
        </p:nvSpPr>
        <p:spPr/>
        <p:txBody>
          <a:bodyPr/>
          <a:lstStyle/>
          <a:p>
            <a:pPr rtl="0"/>
            <a:fld id="{5641018C-6CAF-B84E-B92C-ECB119457FBA}" type="slidenum">
              <a:rPr/>
              <a:t>12</a:t>
            </a:fld>
          </a:p>
        </p:txBody>
      </p:sp>
    </p:spTree>
    <p:extLst>
      <p:ext uri="{BB962C8B-B14F-4D97-AF65-F5344CB8AC3E}">
        <p14:creationId xmlns:p14="http://schemas.microsoft.com/office/powerpoint/2010/main" val="23399683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9 – Concepts du FHRP</a:t>
            </a:r>
          </a:p>
          <a:p>
            <a:pPr rtl="0"/>
            <a:r>
              <a:rPr lang="fr-FR"/>
              <a:t>9.1 – Protocoles de redondance au premier saut</a:t>
            </a:r>
          </a:p>
          <a:p>
            <a:pPr rtl="0"/>
            <a:r>
              <a:rPr lang="fr-FR"/>
              <a:t>9.1.2 — Redondance du routeur (suite)</a:t>
            </a:r>
          </a:p>
        </p:txBody>
      </p:sp>
      <p:sp>
        <p:nvSpPr>
          <p:cNvPr id="4" name="Slide Number Placeholder 3"/>
          <p:cNvSpPr>
            <a:spLocks noGrp="1"/>
          </p:cNvSpPr>
          <p:nvPr>
            <p:ph type="sldNum" sz="quarter" idx="5"/>
          </p:nvPr>
        </p:nvSpPr>
        <p:spPr/>
        <p:txBody>
          <a:bodyPr/>
          <a:lstStyle/>
          <a:p>
            <a:pPr rtl="0"/>
            <a:fld id="{5641018C-6CAF-B84E-B92C-ECB119457FBA}" type="slidenum">
              <a:rPr/>
              <a:t>13</a:t>
            </a:fld>
          </a:p>
        </p:txBody>
      </p:sp>
    </p:spTree>
    <p:extLst>
      <p:ext uri="{BB962C8B-B14F-4D97-AF65-F5344CB8AC3E}">
        <p14:creationId xmlns:p14="http://schemas.microsoft.com/office/powerpoint/2010/main" val="34246511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9 – Concepts du FHRP</a:t>
            </a:r>
          </a:p>
          <a:p>
            <a:pPr rtl="0"/>
            <a:r>
              <a:rPr lang="fr-FR"/>
              <a:t>9.1 – Protocoles de redondance au premier saut</a:t>
            </a:r>
          </a:p>
          <a:p>
            <a:pPr rtl="0"/>
            <a:r>
              <a:rPr lang="fr-FR"/>
              <a:t>9.1.3 - Étapes du basculement d'un routeur</a:t>
            </a:r>
          </a:p>
        </p:txBody>
      </p:sp>
      <p:sp>
        <p:nvSpPr>
          <p:cNvPr id="4" name="Slide Number Placeholder 3"/>
          <p:cNvSpPr>
            <a:spLocks noGrp="1"/>
          </p:cNvSpPr>
          <p:nvPr>
            <p:ph type="sldNum" sz="quarter" idx="5"/>
          </p:nvPr>
        </p:nvSpPr>
        <p:spPr/>
        <p:txBody>
          <a:bodyPr/>
          <a:lstStyle/>
          <a:p>
            <a:pPr rtl="0"/>
            <a:fld id="{5641018C-6CAF-B84E-B92C-ECB119457FBA}" type="slidenum">
              <a:rPr/>
              <a:t>14</a:t>
            </a:fld>
          </a:p>
        </p:txBody>
      </p:sp>
    </p:spTree>
    <p:extLst>
      <p:ext uri="{BB962C8B-B14F-4D97-AF65-F5344CB8AC3E}">
        <p14:creationId xmlns:p14="http://schemas.microsoft.com/office/powerpoint/2010/main" val="21844866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9 – Concepts du FHRP</a:t>
            </a:r>
          </a:p>
          <a:p>
            <a:pPr rtl="0"/>
            <a:r>
              <a:rPr lang="fr-FR"/>
              <a:t>9.1 – Protocoles de redondance au premier saut</a:t>
            </a:r>
          </a:p>
          <a:p>
            <a:pPr rtl="0"/>
            <a:r>
              <a:rPr lang="fr-FR"/>
              <a:t>9.1.4 — Options du FHRP</a:t>
            </a:r>
          </a:p>
          <a:p>
            <a:pPr rtl="0"/>
            <a:r>
              <a:rPr lang="fr-FR"/>
              <a:t>9.1.5 — Vérifiez votre compréhension — Protocoles de redondance du premier saut</a:t>
            </a:r>
          </a:p>
        </p:txBody>
      </p:sp>
      <p:sp>
        <p:nvSpPr>
          <p:cNvPr id="4" name="Slide Number Placeholder 3"/>
          <p:cNvSpPr>
            <a:spLocks noGrp="1"/>
          </p:cNvSpPr>
          <p:nvPr>
            <p:ph type="sldNum" sz="quarter" idx="5"/>
          </p:nvPr>
        </p:nvSpPr>
        <p:spPr/>
        <p:txBody>
          <a:bodyPr/>
          <a:lstStyle/>
          <a:p>
            <a:pPr rtl="0"/>
            <a:fld id="{5641018C-6CAF-B84E-B92C-ECB119457FBA}" type="slidenum">
              <a:rPr/>
              <a:t>15</a:t>
            </a:fld>
          </a:p>
        </p:txBody>
      </p:sp>
    </p:spTree>
    <p:extLst>
      <p:ext uri="{BB962C8B-B14F-4D97-AF65-F5344CB8AC3E}">
        <p14:creationId xmlns:p14="http://schemas.microsoft.com/office/powerpoint/2010/main" val="17213358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a:solidFill>
                  <a:schemeClr val="accent5">
                    <a:lumMod val="40000"/>
                    <a:lumOff val="60000"/>
                  </a:schemeClr>
                </a:solidFill>
              </a:rPr>
              <a:t>9</a:t>
            </a:r>
            <a:r>
              <a:rPr sz="1200" baseline="0" lang="fr-FR">
                <a:solidFill>
                  <a:schemeClr val="accent5">
                    <a:lumMod val="40000"/>
                    <a:lumOff val="60000"/>
                  </a:schemeClr>
                </a:solidFill>
              </a:rPr>
              <a:t> – </a:t>
            </a:r>
            <a:r>
              <a:rPr lang="fr-FR">
                <a:solidFill>
                  <a:schemeClr val="accent5">
                    <a:lumMod val="40000"/>
                    <a:lumOff val="60000"/>
                  </a:schemeClr>
                </a:solidFill>
              </a:rPr>
              <a:t>Concepts du FHRP</a:t>
            </a:r>
          </a:p>
          <a:p>
            <a:pPr rtl="0">
              <a:buFontTx/>
              <a:buNone/>
            </a:pPr>
            <a:r>
              <a:rPr sz="1200" b="false" lang="fr-FR"/>
              <a:t>9.2 — HSRP</a:t>
            </a:r>
          </a:p>
        </p:txBody>
      </p:sp>
      <p:sp>
        <p:nvSpPr>
          <p:cNvPr id="4" name="Slide Number Placeholder 3"/>
          <p:cNvSpPr>
            <a:spLocks noGrp="1"/>
          </p:cNvSpPr>
          <p:nvPr>
            <p:ph type="sldNum" sz="quarter" idx="10"/>
          </p:nvPr>
        </p:nvSpPr>
        <p:spPr/>
        <p:txBody>
          <a:bodyPr/>
          <a:lstStyle/>
          <a:p>
            <a:pPr rtl="0"/>
            <a:fld id="{5641018C-6CAF-B84E-B92C-ECB119457FBA}" type="slidenum">
              <a:rPr/>
              <a:t>16</a:t>
            </a:fld>
          </a:p>
        </p:txBody>
      </p:sp>
    </p:spTree>
    <p:extLst>
      <p:ext uri="{BB962C8B-B14F-4D97-AF65-F5344CB8AC3E}">
        <p14:creationId xmlns:p14="http://schemas.microsoft.com/office/powerpoint/2010/main" val="12004353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9 – Concepts du FHRP</a:t>
            </a:r>
          </a:p>
          <a:p>
            <a:pPr rtl="0"/>
            <a:r>
              <a:rPr lang="fr-FR"/>
              <a:t>9.2 — HSRP</a:t>
            </a:r>
          </a:p>
          <a:p>
            <a:pPr rtl="0"/>
            <a:r>
              <a:rPr lang="fr-FR"/>
              <a:t>9.2.1 - Aperçu du HSRP</a:t>
            </a:r>
          </a:p>
        </p:txBody>
      </p:sp>
      <p:sp>
        <p:nvSpPr>
          <p:cNvPr id="4" name="Slide Number Placeholder 3"/>
          <p:cNvSpPr>
            <a:spLocks noGrp="1"/>
          </p:cNvSpPr>
          <p:nvPr>
            <p:ph type="sldNum" sz="quarter" idx="5"/>
          </p:nvPr>
        </p:nvSpPr>
        <p:spPr/>
        <p:txBody>
          <a:bodyPr/>
          <a:lstStyle/>
          <a:p>
            <a:pPr rtl="0"/>
            <a:fld id="{5641018C-6CAF-B84E-B92C-ECB119457FBA}" type="slidenum">
              <a:rPr/>
              <a:t>17</a:t>
            </a:fld>
          </a:p>
        </p:txBody>
      </p:sp>
    </p:spTree>
    <p:extLst>
      <p:ext uri="{BB962C8B-B14F-4D97-AF65-F5344CB8AC3E}">
        <p14:creationId xmlns:p14="http://schemas.microsoft.com/office/powerpoint/2010/main" val="372966017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9 – Concepts du FHRP</a:t>
            </a:r>
          </a:p>
          <a:p>
            <a:pPr rtl="0"/>
            <a:r>
              <a:rPr lang="fr-FR"/>
              <a:t>9.2 — HSRP</a:t>
            </a:r>
          </a:p>
          <a:p>
            <a:pPr rtl="0"/>
            <a:r>
              <a:rPr lang="fr-FR"/>
              <a:t>9.2.2 – Priorité et préemption HSRP</a:t>
            </a:r>
          </a:p>
        </p:txBody>
      </p:sp>
      <p:sp>
        <p:nvSpPr>
          <p:cNvPr id="4" name="Slide Number Placeholder 3"/>
          <p:cNvSpPr>
            <a:spLocks noGrp="1"/>
          </p:cNvSpPr>
          <p:nvPr>
            <p:ph type="sldNum" sz="quarter" idx="5"/>
          </p:nvPr>
        </p:nvSpPr>
        <p:spPr/>
        <p:txBody>
          <a:bodyPr/>
          <a:lstStyle/>
          <a:p>
            <a:pPr rtl="0"/>
            <a:fld id="{5641018C-6CAF-B84E-B92C-ECB119457FBA}" type="slidenum">
              <a:rPr/>
              <a:t>18</a:t>
            </a:fld>
          </a:p>
        </p:txBody>
      </p:sp>
    </p:spTree>
    <p:extLst>
      <p:ext uri="{BB962C8B-B14F-4D97-AF65-F5344CB8AC3E}">
        <p14:creationId xmlns:p14="http://schemas.microsoft.com/office/powerpoint/2010/main" val="18698063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9 – Concepts du FHRP</a:t>
            </a:r>
          </a:p>
          <a:p>
            <a:pPr rtl="0"/>
            <a:r>
              <a:rPr lang="fr-FR"/>
              <a:t>9.2 — HSRP</a:t>
            </a:r>
          </a:p>
          <a:p>
            <a:pPr rtl="0"/>
            <a:r>
              <a:rPr lang="fr-FR"/>
              <a:t>9.2.2 – Priorité et préemption HSRP</a:t>
            </a:r>
          </a:p>
        </p:txBody>
      </p:sp>
      <p:sp>
        <p:nvSpPr>
          <p:cNvPr id="4" name="Slide Number Placeholder 3"/>
          <p:cNvSpPr>
            <a:spLocks noGrp="1"/>
          </p:cNvSpPr>
          <p:nvPr>
            <p:ph type="sldNum" sz="quarter" idx="5"/>
          </p:nvPr>
        </p:nvSpPr>
        <p:spPr/>
        <p:txBody>
          <a:bodyPr/>
          <a:lstStyle/>
          <a:p>
            <a:pPr rtl="0"/>
            <a:fld id="{5641018C-6CAF-B84E-B92C-ECB119457FBA}" type="slidenum">
              <a:rPr/>
              <a:t>19</a:t>
            </a:fld>
          </a:p>
        </p:txBody>
      </p:sp>
    </p:spTree>
    <p:extLst>
      <p:ext uri="{BB962C8B-B14F-4D97-AF65-F5344CB8AC3E}">
        <p14:creationId xmlns:p14="http://schemas.microsoft.com/office/powerpoint/2010/main" val="280440209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9 – Concepts du FHRP</a:t>
            </a:r>
          </a:p>
          <a:p>
            <a:pPr rtl="0"/>
            <a:r>
              <a:rPr lang="fr-FR"/>
              <a:t>9.2 — HSRP</a:t>
            </a:r>
          </a:p>
          <a:p>
            <a:pPr rtl="0"/>
            <a:r>
              <a:rPr lang="fr-FR"/>
              <a:t>9.2.3 - États et minuteries du HSRP</a:t>
            </a:r>
          </a:p>
          <a:p>
            <a:pPr rtl="0"/>
            <a:r>
              <a:rPr lang="fr-FR"/>
              <a:t>Vérifiez votre compréhension - HSRP</a:t>
            </a:r>
          </a:p>
        </p:txBody>
      </p:sp>
      <p:sp>
        <p:nvSpPr>
          <p:cNvPr id="4" name="Slide Number Placeholder 3"/>
          <p:cNvSpPr>
            <a:spLocks noGrp="1"/>
          </p:cNvSpPr>
          <p:nvPr>
            <p:ph type="sldNum" sz="quarter" idx="5"/>
          </p:nvPr>
        </p:nvSpPr>
        <p:spPr/>
        <p:txBody>
          <a:bodyPr/>
          <a:lstStyle/>
          <a:p>
            <a:pPr rtl="0"/>
            <a:fld id="{5641018C-6CAF-B84E-B92C-ECB119457FBA}" type="slidenum">
              <a:rPr/>
              <a:t>20</a:t>
            </a:fld>
          </a:p>
        </p:txBody>
      </p:sp>
    </p:spTree>
    <p:extLst>
      <p:ext uri="{BB962C8B-B14F-4D97-AF65-F5344CB8AC3E}">
        <p14:creationId xmlns:p14="http://schemas.microsoft.com/office/powerpoint/2010/main" val="408836151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a:solidFill>
                  <a:schemeClr val="accent5">
                    <a:lumMod val="40000"/>
                    <a:lumOff val="60000"/>
                  </a:schemeClr>
                </a:solidFill>
              </a:rPr>
              <a:t>9</a:t>
            </a:r>
            <a:r>
              <a:rPr sz="1200" baseline="0" lang="fr-FR">
                <a:solidFill>
                  <a:schemeClr val="accent5">
                    <a:lumMod val="40000"/>
                    <a:lumOff val="60000"/>
                  </a:schemeClr>
                </a:solidFill>
              </a:rPr>
              <a:t> – </a:t>
            </a:r>
            <a:r>
              <a:rPr lang="fr-FR">
                <a:solidFill>
                  <a:schemeClr val="accent5">
                    <a:lumMod val="40000"/>
                    <a:lumOff val="60000"/>
                  </a:schemeClr>
                </a:solidFill>
              </a:rPr>
              <a:t>Concepts du FHRP</a:t>
            </a:r>
          </a:p>
          <a:p>
            <a:pPr rtl="0">
              <a:buFontTx/>
              <a:buNone/>
            </a:pPr>
            <a:r>
              <a:rPr sz="1200" b="false" lang="fr-FR"/>
              <a:t>9.3 – Module pratique et questionnaire </a:t>
            </a:r>
          </a:p>
        </p:txBody>
      </p:sp>
      <p:sp>
        <p:nvSpPr>
          <p:cNvPr id="4" name="Slide Number Placeholder 3"/>
          <p:cNvSpPr>
            <a:spLocks noGrp="1"/>
          </p:cNvSpPr>
          <p:nvPr>
            <p:ph type="sldNum" sz="quarter" idx="10"/>
          </p:nvPr>
        </p:nvSpPr>
        <p:spPr/>
        <p:txBody>
          <a:bodyPr/>
          <a:lstStyle/>
          <a:p>
            <a:pPr rtl="0"/>
            <a:fld id="{5641018C-6CAF-B84E-B92C-ECB119457FBA}" type="slidenum">
              <a:rPr/>
              <a:t>21</a:t>
            </a:fld>
          </a:p>
        </p:txBody>
      </p:sp>
    </p:spTree>
    <p:extLst>
      <p:ext uri="{BB962C8B-B14F-4D97-AF65-F5344CB8AC3E}">
        <p14:creationId xmlns:p14="http://schemas.microsoft.com/office/powerpoint/2010/main" val="22171436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C839C26-801B-42B6-A101-60F37FE2B0A8}" type="slidenum">
              <a:rPr sz="800" b="false"/>
              <a:pPr algn="r"/>
              <a:t>2</a:t>
            </a:fld>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8667713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a:t>22</a:t>
            </a:fld>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t>9 – Concepts du FHRP</a:t>
            </a:r>
          </a:p>
          <a:p>
            <a:pPr marL="0" marR="0" lvl="0" indent="0" algn="l" defTabSz="457200" rtl="0" eaLnBrk="1" fontAlgn="auto" latinLnBrk="0" hangingPunct="1">
              <a:lnSpc>
                <a:spcPct val="100000"/>
              </a:lnSpc>
              <a:spcBef>
                <a:spcPts val="0"/>
              </a:spcBef>
              <a:spcAft>
                <a:spcPts val="0"/>
              </a:spcAft>
              <a:buClrTx/>
              <a:buSzTx/>
              <a:buFontTx/>
              <a:buNone/>
              <a:tabLst/>
              <a:defRPr/>
            </a:pPr>
            <a:r>
              <a:rPr sz="1200" lang="fr-FR"/>
              <a:t>9.3 – Module pratique et questionnaire</a:t>
            </a:r>
          </a:p>
          <a:p>
            <a:pPr marL="0" marR="0" lvl="0" indent="0" algn="l" defTabSz="457200" rtl="0" eaLnBrk="1" fontAlgn="auto" latinLnBrk="0" hangingPunct="1">
              <a:lnSpc>
                <a:spcPct val="100000"/>
              </a:lnSpc>
              <a:spcBef>
                <a:spcPts val="0"/>
              </a:spcBef>
              <a:spcAft>
                <a:spcPts val="0"/>
              </a:spcAft>
              <a:buClrTx/>
              <a:buSzTx/>
              <a:buFontTx/>
              <a:buNone/>
              <a:tabLst/>
              <a:defRPr/>
            </a:pPr>
            <a:r>
              <a:rPr sz="1200" lang="fr-FR"/>
              <a:t>9.3.1 – Qu'est-ce que j'ai appris dans ce module?</a:t>
            </a:r>
          </a:p>
        </p:txBody>
      </p:sp>
    </p:spTree>
    <p:extLst>
      <p:ext uri="{BB962C8B-B14F-4D97-AF65-F5344CB8AC3E}">
        <p14:creationId xmlns:p14="http://schemas.microsoft.com/office/powerpoint/2010/main" val="225336290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a:t>23</a:t>
            </a:fld>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t>9 – Concepts du FHRP</a:t>
            </a:r>
          </a:p>
          <a:p>
            <a:pPr marL="0" marR="0" lvl="0" indent="0" algn="l" defTabSz="457200" rtl="0" eaLnBrk="1" fontAlgn="auto" latinLnBrk="0" hangingPunct="1">
              <a:lnSpc>
                <a:spcPct val="100000"/>
              </a:lnSpc>
              <a:spcBef>
                <a:spcPts val="0"/>
              </a:spcBef>
              <a:spcAft>
                <a:spcPts val="0"/>
              </a:spcAft>
              <a:buClrTx/>
              <a:buSzTx/>
              <a:buFontTx/>
              <a:buNone/>
              <a:tabLst/>
              <a:defRPr/>
            </a:pPr>
            <a:r>
              <a:rPr sz="1200" lang="fr-FR"/>
              <a:t>9.3 – Module pratique et questionnaire</a:t>
            </a:r>
          </a:p>
          <a:p>
            <a:pPr marL="0" marR="0" lvl="0" indent="0" algn="l" defTabSz="457200" rtl="0" eaLnBrk="1" fontAlgn="auto" latinLnBrk="0" hangingPunct="1">
              <a:lnSpc>
                <a:spcPct val="100000"/>
              </a:lnSpc>
              <a:spcBef>
                <a:spcPts val="0"/>
              </a:spcBef>
              <a:spcAft>
                <a:spcPts val="0"/>
              </a:spcAft>
              <a:buClrTx/>
              <a:buSzTx/>
              <a:buFontTx/>
              <a:buNone/>
              <a:tabLst/>
              <a:defRPr/>
            </a:pPr>
            <a:r>
              <a:rPr sz="1200" lang="fr-FR"/>
              <a:t>9.3.1 – Qu'est-ce que j'ai appris dans ce module? (Cont.)</a:t>
            </a:r>
          </a:p>
          <a:p>
            <a:pPr marL="0" marR="0" lvl="0" indent="0" algn="l" defTabSz="457200" rtl="0" eaLnBrk="1" fontAlgn="auto" latinLnBrk="0" hangingPunct="1">
              <a:lnSpc>
                <a:spcPct val="100000"/>
              </a:lnSpc>
              <a:spcBef>
                <a:spcPts val="0"/>
              </a:spcBef>
              <a:spcAft>
                <a:spcPts val="0"/>
              </a:spcAft>
              <a:buClrTx/>
              <a:buSzTx/>
              <a:buFontTx/>
              <a:buNone/>
              <a:tabLst/>
              <a:defRPr/>
            </a:pPr>
            <a:r>
              <a:rPr sz="1200" lang="fr-FR"/>
              <a:t>9.3.2 – Module questionnaire - Concepts du FHRP</a:t>
            </a:r>
          </a:p>
        </p:txBody>
      </p:sp>
    </p:spTree>
    <p:extLst>
      <p:ext uri="{BB962C8B-B14F-4D97-AF65-F5344CB8AC3E}">
        <p14:creationId xmlns:p14="http://schemas.microsoft.com/office/powerpoint/2010/main" val="25224659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a:t>24</a:t>
            </a:fld>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t>9 – Concepts du FHRP</a:t>
            </a:r>
          </a:p>
          <a:p>
            <a:pPr marL="0" marR="0" lvl="0" indent="0" algn="l" defTabSz="457200" rtl="0" eaLnBrk="1" fontAlgn="auto" latinLnBrk="0" hangingPunct="1">
              <a:lnSpc>
                <a:spcPct val="100000"/>
              </a:lnSpc>
              <a:spcBef>
                <a:spcPts val="0"/>
              </a:spcBef>
              <a:spcAft>
                <a:spcPts val="0"/>
              </a:spcAft>
              <a:buClrTx/>
              <a:buSzTx/>
              <a:buFontTx/>
              <a:buNone/>
              <a:tabLst/>
              <a:defRPr/>
            </a:pPr>
            <a:r>
              <a:rPr sz="1200" lang="fr-FR"/>
              <a:t>9.3 – Module pratique et questionnaire</a:t>
            </a:r>
          </a:p>
          <a:p>
            <a:pPr marL="0" marR="0" lvl="0" indent="0" algn="l" defTabSz="457200" rtl="0" eaLnBrk="1" fontAlgn="auto" latinLnBrk="0" hangingPunct="1">
              <a:lnSpc>
                <a:spcPct val="100000"/>
              </a:lnSpc>
              <a:spcBef>
                <a:spcPts val="0"/>
              </a:spcBef>
              <a:spcAft>
                <a:spcPts val="0"/>
              </a:spcAft>
              <a:buClrTx/>
              <a:buSzTx/>
              <a:buFontTx/>
              <a:buNone/>
              <a:tabLst/>
              <a:defRPr/>
            </a:pPr>
            <a:r>
              <a:rPr sz="1200" lang="fr-FR"/>
              <a:t>9.3.3 — Packet Tracer — Guide de configuration HSRP</a:t>
            </a:r>
          </a:p>
        </p:txBody>
      </p:sp>
    </p:spTree>
    <p:extLst>
      <p:ext uri="{BB962C8B-B14F-4D97-AF65-F5344CB8AC3E}">
        <p14:creationId xmlns:p14="http://schemas.microsoft.com/office/powerpoint/2010/main" val="161941474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6C92755B-29FD-8743-9094-C0E3A734D22E}" type="slidenum">
              <a:rPr sz="800">
                <a:solidFill>
                  <a:prstClr val="black"/>
                </a:solidFill>
              </a:rPr>
              <a:pPr/>
              <a:t>25</a:t>
            </a:fld>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8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224674291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rtl="0"/>
            <a:fld id="{5641018C-6CAF-B84E-B92C-ECB119457FBA}" type="slidenum">
              <a:rPr/>
              <a:t>26</a:t>
            </a:fld>
          </a:p>
        </p:txBody>
      </p:sp>
    </p:spTree>
    <p:extLst>
      <p:ext uri="{BB962C8B-B14F-4D97-AF65-F5344CB8AC3E}">
        <p14:creationId xmlns:p14="http://schemas.microsoft.com/office/powerpoint/2010/main" val="15913942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rtl="0"/>
            <a:fld id="{ACE20BE7-F2F3-4E26-9454-50B18F790A4E}" type="slidenum">
              <a:rPr sz="800" b="false">
                <a:ea typeface="ＭＳ Ｐゴシック" pitchFamily="34" charset="-128"/>
              </a:rPr>
              <a:pPr algn="r"/>
              <a:t>5</a:t>
            </a:fld>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4002744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0A313ED8-785B-4D16-9B17-4143385249B9}" type="slidenum">
              <a:rPr sz="800" b="false"/>
              <a:pPr algn="r"/>
              <a:t>6</a:t>
            </a:fld>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16874538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391C207-9349-46D5-9D89-8ADDA5014D1F}" type="slidenum">
              <a:rPr sz="800" b="false"/>
              <a:pPr algn="r"/>
              <a:t>7</a:t>
            </a:fld>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1546002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b="false" lang="fr-FR"/>
              <a:t>Programme Cisco Networking Academy</a:t>
            </a:r>
          </a:p>
          <a:p>
            <a:pPr rtl="0"/>
            <a:r>
              <a:rPr lang="fr-FR">
                <a:solidFill>
                  <a:schemeClr val="accent5">
                    <a:lumMod val="40000"/>
                    <a:lumOff val="60000"/>
                  </a:schemeClr>
                </a:solidFill>
              </a:rPr>
              <a:t>Notions de base sur la commutation, le routage et le sans fil v7.0 (SRWE)</a:t>
            </a:r>
          </a:p>
          <a:p>
            <a:pPr rtl="0">
              <a:buFontTx/>
              <a:buNone/>
            </a:pPr>
            <a:r>
              <a:rPr lang="fr-FR">
                <a:solidFill>
                  <a:schemeClr val="accent5">
                    <a:lumMod val="40000"/>
                    <a:lumOff val="60000"/>
                  </a:schemeClr>
                </a:solidFill>
              </a:rPr>
              <a:t>Module 9: Concepts du FHRP</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8</a:t>
            </a:fld>
          </a:p>
        </p:txBody>
      </p:sp>
    </p:spTree>
    <p:extLst>
      <p:ext uri="{BB962C8B-B14F-4D97-AF65-F5344CB8AC3E}">
        <p14:creationId xmlns:p14="http://schemas.microsoft.com/office/powerpoint/2010/main" val="5081187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C839C26-801B-42B6-A101-60F37FE2B0A8}" type="slidenum">
              <a:rPr sz="800" b="false">
                <a:solidFill>
                  <a:prstClr val="black"/>
                </a:solidFill>
              </a:rPr>
              <a:pPr algn="r"/>
              <a:t>9</a:t>
            </a:fld>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buFontTx/>
              <a:buNone/>
            </a:pPr>
            <a:r>
              <a:rPr lang="fr-FR"/>
              <a:t>9- Introduction</a:t>
            </a:r>
          </a:p>
          <a:p>
            <a:pPr rtl="0">
              <a:buFontTx/>
              <a:buNone/>
            </a:pPr>
            <a:r>
              <a:rPr lang="fr-FR"/>
              <a:t>9.0.2 - Qu'est-ce que je vais apprendre dans ce module?</a:t>
            </a:r>
          </a:p>
        </p:txBody>
      </p:sp>
    </p:spTree>
    <p:extLst>
      <p:ext uri="{BB962C8B-B14F-4D97-AF65-F5344CB8AC3E}">
        <p14:creationId xmlns:p14="http://schemas.microsoft.com/office/powerpoint/2010/main" val="17344456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a:solidFill>
                  <a:schemeClr val="accent5">
                    <a:lumMod val="40000"/>
                    <a:lumOff val="60000"/>
                  </a:schemeClr>
                </a:solidFill>
              </a:rPr>
              <a:t>9</a:t>
            </a:r>
            <a:r>
              <a:rPr sz="1200" baseline="0" lang="fr-FR">
                <a:solidFill>
                  <a:schemeClr val="accent5">
                    <a:lumMod val="40000"/>
                    <a:lumOff val="60000"/>
                  </a:schemeClr>
                </a:solidFill>
              </a:rPr>
              <a:t> – </a:t>
            </a:r>
            <a:r>
              <a:rPr lang="fr-FR">
                <a:solidFill>
                  <a:schemeClr val="accent5">
                    <a:lumMod val="40000"/>
                    <a:lumOff val="60000"/>
                  </a:schemeClr>
                </a:solidFill>
              </a:rPr>
              <a:t>Concepts de la FHRP</a:t>
            </a:r>
          </a:p>
          <a:p>
            <a:pPr rtl="0">
              <a:buFontTx/>
              <a:buNone/>
            </a:pPr>
            <a:r>
              <a:rPr sz="1200" b="false" lang="fr-FR"/>
              <a:t>9.1 – Protocoles de redondance au premier saut</a:t>
            </a:r>
          </a:p>
        </p:txBody>
      </p:sp>
      <p:sp>
        <p:nvSpPr>
          <p:cNvPr id="4" name="Slide Number Placeholder 3"/>
          <p:cNvSpPr>
            <a:spLocks noGrp="1"/>
          </p:cNvSpPr>
          <p:nvPr>
            <p:ph type="sldNum" sz="quarter" idx="10"/>
          </p:nvPr>
        </p:nvSpPr>
        <p:spPr/>
        <p:txBody>
          <a:bodyPr/>
          <a:lstStyle/>
          <a:p>
            <a:pPr rtl="0"/>
            <a:fld id="{5641018C-6CAF-B84E-B92C-ECB119457FBA}" type="slidenum">
              <a:rPr/>
              <a:t>10</a:t>
            </a:fld>
          </a:p>
        </p:txBody>
      </p:sp>
    </p:spTree>
    <p:extLst>
      <p:ext uri="{BB962C8B-B14F-4D97-AF65-F5344CB8AC3E}">
        <p14:creationId xmlns:p14="http://schemas.microsoft.com/office/powerpoint/2010/main" val="6255296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9 – Concepts du FHRP</a:t>
            </a:r>
          </a:p>
          <a:p>
            <a:pPr rtl="0"/>
            <a:r>
              <a:rPr lang="fr-FR"/>
              <a:t>9.1 – Protocoles de redondance au premier saut</a:t>
            </a:r>
          </a:p>
          <a:p>
            <a:pPr rtl="0"/>
            <a:r>
              <a:rPr lang="fr-FR"/>
              <a:t>9.1.1 – Limitations de la passerelle par défaut</a:t>
            </a:r>
          </a:p>
        </p:txBody>
      </p:sp>
      <p:sp>
        <p:nvSpPr>
          <p:cNvPr id="4" name="Slide Number Placeholder 3"/>
          <p:cNvSpPr>
            <a:spLocks noGrp="1"/>
          </p:cNvSpPr>
          <p:nvPr>
            <p:ph type="sldNum" sz="quarter" idx="5"/>
          </p:nvPr>
        </p:nvSpPr>
        <p:spPr/>
        <p:txBody>
          <a:bodyPr/>
          <a:lstStyle/>
          <a:p>
            <a:pPr rtl="0"/>
            <a:fld id="{5641018C-6CAF-B84E-B92C-ECB119457FBA}" type="slidenum">
              <a:rPr/>
              <a:t>11</a:t>
            </a:fld>
          </a:p>
        </p:txBody>
      </p:sp>
    </p:spTree>
    <p:extLst>
      <p:ext uri="{BB962C8B-B14F-4D97-AF65-F5344CB8AC3E}">
        <p14:creationId xmlns:p14="http://schemas.microsoft.com/office/powerpoint/2010/main" val="751550684"/>
      </p:ext>
    </p:extLst>
  </p:cSld>
  <p:clrMapOvr>
    <a:masterClrMapping/>
  </p:clrMapOvr>
</p:notes>
</file>

<file path=ppt/slideLayouts/_rels/slideLayout1.xml.rels><?xml version="1.0" encoding="utf-8"?>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showMasterSp="0" preserve="1">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086725553"/>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showMasterSp="0" preserve="1">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198843304"/>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showMasterSp="0" preserve="1">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47974899"/>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showMasterSp="0" preserve="1">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51544963"/>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5763">
              <a:defRPr/>
            </a:pPr>
            <a:fld id="{2F5CCB13-0A32-4557-88E9-079F0C330695}" type="slidenum">
              <a:rPr lang="en-US" kern="0" smtClean="0">
                <a:solidFill>
                  <a:srgbClr val="595959"/>
                </a:solidFill>
              </a:rPr>
              <a:pPr defTabSz="385763">
                <a:defRPr/>
              </a:pPr>
              <a:t>‹#›</a:t>
            </a:fld>
            <a:endParaRPr lang="en-US" kern="0" dirty="0">
              <a:solidFill>
                <a:srgbClr val="595959"/>
              </a:solidFill>
            </a:endParaRPr>
          </a:p>
        </p:txBody>
      </p:sp>
      <p:sp>
        <p:nvSpPr>
          <p:cNvPr id="5" name="Rectangle 3"/>
          <p:cNvSpPr>
            <a:spLocks noGrp="1" noChangeArrowheads="1"/>
          </p:cNvSpPr>
          <p:nvPr>
            <p:ph idx="1"/>
          </p:nvPr>
        </p:nvSpPr>
        <p:spPr bwMode="auto">
          <a:xfrm>
            <a:off x="144065" y="798944"/>
            <a:ext cx="8853286"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a:sym typeface="Arial" pitchFamily="34" charset="0"/>
              </a:rPr>
              <a:t>Click to edit Master text styles</a:t>
            </a:r>
          </a:p>
          <a:p>
            <a:pPr lvl="1"/>
            <a:r>
              <a:rPr lang="en-US">
                <a:sym typeface="Arial" pitchFamily="34" charset="0"/>
              </a:rPr>
              <a:t>Second level</a:t>
            </a:r>
          </a:p>
          <a:p>
            <a:pPr lvl="2"/>
            <a:r>
              <a:rPr lang="en-US">
                <a:sym typeface="Arial" pitchFamily="34" charset="0"/>
              </a:rPr>
              <a:t>Third level</a:t>
            </a:r>
          </a:p>
          <a:p>
            <a:pPr lvl="3"/>
            <a:r>
              <a:rPr lang="en-US">
                <a:sym typeface="Arial" pitchFamily="34" charset="0"/>
              </a:rPr>
              <a:t>Fourth level</a:t>
            </a: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nSpc>
                <a:spcPct val="100000"/>
              </a:lnSpc>
              <a:defRPr sz="2400"/>
            </a:lvl1pPr>
          </a:lstStyle>
          <a:p>
            <a:pPr lvl="0"/>
            <a:r>
              <a:rPr lang="en-US">
                <a:sym typeface="Arial" pitchFamily="34" charset="0"/>
              </a:rPr>
              <a:t>Click to edit Master title style</a:t>
            </a:r>
            <a:endParaRPr lang="en-US" dirty="0">
              <a:sym typeface="Arial" pitchFamily="34" charset="0"/>
            </a:endParaRPr>
          </a:p>
        </p:txBody>
      </p:sp>
    </p:spTree>
    <p:extLst>
      <p:ext uri="{BB962C8B-B14F-4D97-AF65-F5344CB8AC3E}">
        <p14:creationId xmlns:p14="http://schemas.microsoft.com/office/powerpoint/2010/main" val="2257996623"/>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99250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showMasterSp="0" preserve="1"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3653042546"/>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showMasterSp="0" preserve="1"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1974617842"/>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showMasterSp="0" preserve="1">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a:t>Click to edit Master title style</a:t>
            </a:r>
            <a:endParaRPr lang="en-US" dirty="0"/>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rtl="0">
              <a:spcBef>
                <a:spcPts val="0"/>
              </a:spcBef>
              <a:spcAft>
                <a:spcPts val="0"/>
              </a:spcAft>
              <a:defRPr/>
            </a:pPr>
            <a:fld id="{6A1E46DC-7EF6-4EA2-B285-14272867D133}" type="slidenum">
              <a:rPr sz="600">
                <a:solidFill>
                  <a:schemeClr val="accent5">
                    <a:lumMod val="50000"/>
                  </a:schemeClr>
                </a:solidFill>
                <a:latin typeface="+mn-lt"/>
                <a:ea typeface="+mn-ea"/>
                <a:cs typeface="CiscoSans Thin"/>
              </a:rPr>
              <a:pPr algn="r" defTabSz="610744" fontAlgn="auto">
                <a:spcBef>
                  <a:spcPts val="0"/>
                </a:spcBef>
                <a:spcAft>
                  <a:spcPts val="0"/>
                </a:spcAft>
                <a:defRPr/>
              </a:pPr>
              <a:t>‹#›</a:t>
            </a:fld>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rtl="0">
              <a:spcBef>
                <a:spcPts val="0"/>
              </a:spcBef>
              <a:spcAft>
                <a:spcPts val="0"/>
              </a:spcAft>
              <a:defRPr/>
            </a:pPr>
            <a:r>
              <a:rPr sz="600" lang="fr-FR">
                <a:solidFill>
                  <a:schemeClr val="accent5">
                    <a:lumMod val="50000"/>
                  </a:schemeClr>
                </a:solidFill>
                <a:latin typeface="+mn-lt"/>
                <a:ea typeface="+mn-ea"/>
                <a:cs typeface="CiscoSans Thin"/>
              </a:rPr>
              <a:t>© 2016 Cisco et/ou ses filiales. Tous droits réservés.   Informations confidentielles</a:t>
            </a: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90854121"/>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bg1"/>
                </a:solidFill>
                <a:latin typeface="+mn-lt"/>
                <a:cs typeface="CiscoSans ExtraLight"/>
              </a:defRPr>
            </a:lvl1pPr>
          </a:lstStyle>
          <a:p>
            <a:pPr lvl="0"/>
            <a:r>
              <a:rPr lang="en-US"/>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a:t>Click to edit Master title style</a:t>
            </a:r>
            <a:endParaRPr lang="en-GB" dirty="0"/>
          </a:p>
        </p:txBody>
      </p:sp>
    </p:spTree>
    <p:extLst>
      <p:ext uri="{BB962C8B-B14F-4D97-AF65-F5344CB8AC3E}">
        <p14:creationId xmlns:p14="http://schemas.microsoft.com/office/powerpoint/2010/main" val="542967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2912136"/>
      </p:ext>
    </p:extLst>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Tree>
    <p:extLst>
      <p:ext uri="{BB962C8B-B14F-4D97-AF65-F5344CB8AC3E}">
        <p14:creationId xmlns:p14="http://schemas.microsoft.com/office/powerpoint/2010/main" val="3053872667"/>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Tree>
    <p:extLst>
      <p:ext uri="{BB962C8B-B14F-4D97-AF65-F5344CB8AC3E}">
        <p14:creationId xmlns:p14="http://schemas.microsoft.com/office/powerpoint/2010/main" val="2962125011"/>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a:t>Click to edit Master title style</a:t>
            </a:r>
            <a:endParaRPr lang="en-US" dirty="0"/>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p>
        </p:txBody>
      </p:sp>
    </p:spTree>
    <p:extLst>
      <p:ext uri="{BB962C8B-B14F-4D97-AF65-F5344CB8AC3E}">
        <p14:creationId xmlns:p14="http://schemas.microsoft.com/office/powerpoint/2010/main" val="3643099958"/>
      </p:ext>
    </p:extLst>
  </p:cSld>
  <p:clrMapOvr>
    <a:masterClrMapping/>
  </p:clrMapOvr>
  <p:transition spd="slow">
    <p:wipe/>
  </p:transition>
</p:sldLayout>
</file>

<file path=ppt/slideMasters/_rels/slideMaster1.xml.rels><?xml version="1.0" encoding="utf-8"?>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p>
            <a:pPr lvl="0"/>
            <a:r>
              <a:rPr lang="en-GB" altLang="en-US" dirty="0"/>
              <a:t>Title Goes Here</a:t>
            </a:r>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rtl="0">
              <a:spcBef>
                <a:spcPts val="0"/>
              </a:spcBef>
              <a:spcAft>
                <a:spcPts val="0"/>
              </a:spcAft>
              <a:defRPr/>
            </a:pPr>
            <a:fld id="{6A1E46DC-7EF6-4EA2-B285-14272867D133}" type="slidenum">
              <a:rPr sz="600">
                <a:solidFill>
                  <a:schemeClr val="accent3">
                    <a:lumMod val="85000"/>
                  </a:schemeClr>
                </a:solidFill>
                <a:latin typeface="+mn-lt"/>
                <a:ea typeface="+mn-ea"/>
                <a:cs typeface="CiscoSans Thin"/>
              </a:rPr>
              <a:pPr algn="r" defTabSz="610744" fontAlgn="auto">
                <a:spcBef>
                  <a:spcPts val="0"/>
                </a:spcBef>
                <a:spcAft>
                  <a:spcPts val="0"/>
                </a:spcAft>
                <a:defRPr/>
              </a:pPr>
              <a:t>‹#›</a:t>
            </a:fld>
          </a:p>
        </p:txBody>
      </p:sp>
      <p:sp>
        <p:nvSpPr>
          <p:cNvPr id="13" name="Rectangle 4"/>
          <p:cNvSpPr>
            <a:spLocks noChangeArrowheads="1"/>
          </p:cNvSpPr>
          <p:nvPr/>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rtl="0">
              <a:spcBef>
                <a:spcPts val="0"/>
              </a:spcBef>
              <a:spcAft>
                <a:spcPts val="0"/>
              </a:spcAft>
              <a:defRPr/>
            </a:pPr>
            <a:r>
              <a:rPr sz="600" lang="fr-FR">
                <a:solidFill>
                  <a:schemeClr val="accent3">
                    <a:lumMod val="85000"/>
                  </a:schemeClr>
                </a:solidFill>
                <a:latin typeface="+mn-lt"/>
                <a:ea typeface="+mn-ea"/>
                <a:cs typeface="CiscoSans Thin"/>
              </a:rPr>
              <a:t>© 2016 Cisco et/ou ses filiales. Tous droits réservés.   Informations confidentielles</a:t>
            </a:r>
          </a:p>
        </p:txBody>
      </p:sp>
      <p:grpSp>
        <p:nvGrpSpPr>
          <p:cNvPr id="6" name="Group 4"/>
          <p:cNvGrpSpPr>
            <a:grpSpLocks noChangeAspect="1"/>
          </p:cNvGrpSpPr>
          <p:nvPr userDrawn="1"/>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962" r:id="rId1"/>
    <p:sldLayoutId id="2147484013" r:id="rId2"/>
    <p:sldLayoutId id="2147484014" r:id="rId3"/>
    <p:sldLayoutId id="2147483965" r:id="rId4"/>
    <p:sldLayoutId id="2147483967" r:id="rId5"/>
    <p:sldLayoutId id="2147483995" r:id="rId6"/>
    <p:sldLayoutId id="2147484007" r:id="rId7"/>
    <p:sldLayoutId id="2147484010" r:id="rId8"/>
    <p:sldLayoutId id="2147484011" r:id="rId9"/>
    <p:sldLayoutId id="2147484015" r:id="rId10"/>
    <p:sldLayoutId id="2147483998" r:id="rId11"/>
    <p:sldLayoutId id="2147484027" r:id="rId12"/>
    <p:sldLayoutId id="2147484029" r:id="rId13"/>
    <p:sldLayoutId id="2147484031" r:id="rId14"/>
  </p:sldLayoutIdLst>
  <p:transition spd="slow">
    <p:wipe/>
  </p:transition>
  <p:txStyles>
    <p:titleStyle>
      <a:lvl1pPr algn="l" defTabSz="684213" rtl="0" eaLnBrk="1" fontAlgn="base" hangingPunct="1">
        <a:lnSpc>
          <a:spcPct val="80000"/>
        </a:lnSpc>
        <a:spcBef>
          <a:spcPct val="0"/>
        </a:spcBef>
        <a:spcAft>
          <a:spcPct val="0"/>
        </a:spcAft>
        <a:defRPr lang="en-US" sz="3200" kern="1200" dirty="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336" userDrawn="1">
          <p15:clr>
            <a:srgbClr val="F26B43"/>
          </p15:clr>
        </p15:guide>
      </p15:sldGuideLst>
    </p:ext>
  </p:extLst>
</p:sldMaster>
</file>

<file path=ppt/slides/_rels/slide1.xml.rels><?xml version="1.0" encoding="utf-8"?>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4.xml"/><Relationship Id="rId1" Type="http://schemas.openxmlformats.org/officeDocument/2006/relationships/tags" Target="../tags/tag11.xml"/></Relationships>
</file>

<file path=ppt/slides/_rels/slide11.xml.rels><?xml version="1.0" encoding="utf-8"?>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2.xml.rels><?xml version="1.0" encoding="utf-8"?>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3.xml.rels><?xml version="1.0" encoding="utf-8"?>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4.xml.rels><?xml version="1.0" encoding="utf-8"?>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5.xml.rels><?xml version="1.0" encoding="utf-8"?>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6.xml.rels><?xml version="1.0" encoding="utf-8"?>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4.xml"/><Relationship Id="rId1" Type="http://schemas.openxmlformats.org/officeDocument/2006/relationships/tags" Target="../tags/tag12.xml"/></Relationships>
</file>

<file path=ppt/slides/_rels/slide17.xml.rels><?xml version="1.0" encoding="utf-8"?>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8.xml.rels><?xml version="1.0" encoding="utf-8"?>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9.xml.rels><?xml version="1.0" encoding="utf-8"?>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2.xml.rels><?xml version="1.0" encoding="utf-8"?>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3.xml"/></Relationships>
</file>

<file path=ppt/slides/_rels/slide20.xml.rels><?xml version="1.0" encoding="utf-8"?>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1.xml.rels><?xml version="1.0" encoding="utf-8"?>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4.xml"/><Relationship Id="rId1" Type="http://schemas.openxmlformats.org/officeDocument/2006/relationships/tags" Target="../tags/tag13.xml"/></Relationships>
</file>

<file path=ppt/slides/_rels/slide22.xml.rels><?xml version="1.0" encoding="utf-8"?>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3.xml"/><Relationship Id="rId1" Type="http://schemas.openxmlformats.org/officeDocument/2006/relationships/tags" Target="../tags/tag14.xml"/></Relationships>
</file>

<file path=ppt/slides/_rels/slide23.xml.rels><?xml version="1.0" encoding="utf-8"?>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3.xml"/><Relationship Id="rId1" Type="http://schemas.openxmlformats.org/officeDocument/2006/relationships/tags" Target="../tags/tag15.xml"/></Relationships>
</file>

<file path=ppt/slides/_rels/slide24.xml.rels><?xml version="1.0" encoding="utf-8"?>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3.xml"/><Relationship Id="rId1" Type="http://schemas.openxmlformats.org/officeDocument/2006/relationships/tags" Target="../tags/tag16.xml"/></Relationships>
</file>

<file path=ppt/slides/_rels/slide25.xml.rels><?xml version="1.0" encoding="utf-8"?>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3.xml"/><Relationship Id="rId1" Type="http://schemas.openxmlformats.org/officeDocument/2006/relationships/tags" Target="../tags/tag17.xml"/></Relationships>
</file>

<file path=ppt/slides/_rels/slide26.xml.rels><?xml version="1.0" encoding="utf-8"?>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0.xml"/><Relationship Id="rId1" Type="http://schemas.openxmlformats.org/officeDocument/2006/relationships/tags" Target="../tags/tag18.xml"/></Relationships>
</file>

<file path=ppt/slides/_rels/slide3.xml.rels><?xml version="1.0" encoding="utf-8"?>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4.xml"/></Relationships>
</file>

<file path=ppt/slides/_rels/slide4.xml.rels><?xml version="1.0" encoding="utf-8"?>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5.xml"/></Relationships>
</file>

<file path=ppt/slides/_rels/slide5.xml.rels><?xml version="1.0" encoding="utf-8"?>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tags" Target="../tags/tag6.xml"/></Relationships>
</file>

<file path=ppt/slides/_rels/slide6.xml.rels><?xml version="1.0" encoding="utf-8"?>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tags" Target="../tags/tag7.xml"/></Relationships>
</file>

<file path=ppt/slides/_rels/slide7.xml.rels><?xml version="1.0" encoding="utf-8"?>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tags" Target="../tags/tag8.xml"/></Relationships>
</file>

<file path=ppt/slides/_rels/slide8.xml.rels><?xml version="1.0" encoding="utf-8"?>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tags" Target="../tags/tag9.xml"/></Relationships>
</file>

<file path=ppt/slides/_rels/slide9.xml.rels><?xml version="1.0" encoding="utf-8"?>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3.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1219200"/>
            <a:ext cx="6557379" cy="1666626"/>
          </a:xfrm>
        </p:spPr>
        <p:txBody>
          <a:bodyPr/>
          <a:lstStyle/>
          <a:p>
            <a:pPr rtl="0"/>
            <a:r>
              <a:rPr lang="fr-FR">
                <a:solidFill>
                  <a:schemeClr val="accent5">
                    <a:lumMod val="40000"/>
                    <a:lumOff val="60000"/>
                  </a:schemeClr>
                </a:solidFill>
              </a:rPr>
              <a:t>Module 9: Concepts du FHRP</a:t>
            </a:r>
          </a:p>
        </p:txBody>
      </p:sp>
      <p:sp>
        <p:nvSpPr>
          <p:cNvPr id="5" name="Text Placeholder 4"/>
          <p:cNvSpPr>
            <a:spLocks noGrp="1"/>
          </p:cNvSpPr>
          <p:nvPr>
            <p:ph type="body" sz="quarter" idx="13"/>
          </p:nvPr>
        </p:nvSpPr>
        <p:spPr>
          <a:xfrm>
            <a:off x="469497" y="3127609"/>
            <a:ext cx="5925246" cy="299001"/>
          </a:xfrm>
        </p:spPr>
        <p:txBody>
          <a:bodyPr/>
          <a:lstStyle/>
          <a:p>
            <a:pPr rtl="0"/>
            <a:r>
              <a:rPr lang="fr-FR">
                <a:solidFill>
                  <a:schemeClr val="bg2">
                    <a:lumMod val="40000"/>
                    <a:lumOff val="60000"/>
                  </a:schemeClr>
                </a:solidFill>
              </a:rPr>
              <a:t>Contenu pédagogique de l'instructeur</a:t>
            </a:r>
          </a:p>
        </p:txBody>
      </p:sp>
      <p:sp>
        <p:nvSpPr>
          <p:cNvPr id="7" name="Subtitle 6"/>
          <p:cNvSpPr>
            <a:spLocks noGrp="1"/>
          </p:cNvSpPr>
          <p:nvPr>
            <p:ph type="subTitle" idx="1"/>
          </p:nvPr>
        </p:nvSpPr>
        <p:spPr>
          <a:xfrm>
            <a:off x="469497" y="3809526"/>
            <a:ext cx="2368954" cy="902174"/>
          </a:xfrm>
        </p:spPr>
        <p:txBody>
          <a:bodyPr/>
          <a:lstStyle/>
          <a:p>
            <a:pPr rtl="0"/>
            <a:r>
              <a:rPr lang="fr-FR">
                <a:solidFill>
                  <a:schemeClr val="accent5">
                    <a:lumMod val="40000"/>
                    <a:lumOff val="60000"/>
                  </a:schemeClr>
                </a:solidFill>
              </a:rPr>
              <a:t>Notions de base sur la commutation, le routage et le sans fil v7.0 (SRWE)</a:t>
            </a:r>
          </a:p>
          <a:p>
            <a:endParaRPr lang="en-US" dirty="0"/>
          </a:p>
        </p:txBody>
      </p:sp>
    </p:spTree>
    <p:custDataLst>
      <p:tags r:id="rId1"/>
    </p:custDataLst>
    <p:extLst>
      <p:ext uri="{BB962C8B-B14F-4D97-AF65-F5344CB8AC3E}">
        <p14:creationId xmlns:p14="http://schemas.microsoft.com/office/powerpoint/2010/main" val="343650477"/>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598042" cy="929640"/>
          </a:xfrm>
        </p:spPr>
        <p:txBody>
          <a:bodyPr/>
          <a:lstStyle/>
          <a:p>
            <a:pPr rtl="0"/>
            <a:r>
              <a:rPr lang="fr-FR">
                <a:solidFill>
                  <a:schemeClr val="accent5">
                    <a:lumMod val="40000"/>
                    <a:lumOff val="60000"/>
                  </a:schemeClr>
                </a:solidFill>
              </a:rPr>
              <a:t>9.1 Protocoles de redondance au premier saut</a:t>
            </a:r>
          </a:p>
        </p:txBody>
      </p:sp>
    </p:spTree>
    <p:custDataLst>
      <p:tags r:id="rId1"/>
    </p:custDataLst>
    <p:extLst>
      <p:ext uri="{BB962C8B-B14F-4D97-AF65-F5344CB8AC3E}">
        <p14:creationId xmlns:p14="http://schemas.microsoft.com/office/powerpoint/2010/main" val="673099643"/>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sz="1600" lang="fr-FR"/>
              <a:t>Protocoles de redondance au premier saut</a:t>
            </a:r>
            <a:br>
              <a:rPr lang="en-US" dirty="0"/>
            </a:br>
            <a:r>
              <a:rPr sz="2400" lang="fr-FR"/>
              <a:t>Limitations de la passerelle par défaut</a:t>
            </a:r>
          </a:p>
        </p:txBody>
      </p:sp>
      <p:sp>
        <p:nvSpPr>
          <p:cNvPr id="4" name="Content Placeholder 3">
            <a:extLst>
              <a:ext uri="{FF2B5EF4-FFF2-40B4-BE49-F238E27FC236}">
                <a16:creationId xmlns:a16="http://schemas.microsoft.com/office/drawing/2014/main" id="{3D5485CB-B816-1A47-B966-D19EA3F3139D}"/>
              </a:ext>
            </a:extLst>
          </p:cNvPr>
          <p:cNvSpPr>
            <a:spLocks noGrp="1"/>
          </p:cNvSpPr>
          <p:nvPr>
            <p:ph idx="1"/>
          </p:nvPr>
        </p:nvSpPr>
        <p:spPr>
          <a:xfrm>
            <a:off x="174567" y="731837"/>
            <a:ext cx="4958986" cy="3689897"/>
          </a:xfrm>
        </p:spPr>
        <p:txBody>
          <a:bodyPr/>
          <a:lstStyle/>
          <a:p>
            <a:pPr marL="0" indent="0" algn="l" rtl="0">
              <a:spcBef>
                <a:spcPts val="0"/>
              </a:spcBef>
            </a:pPr>
            <a:r>
              <a:rPr sz="1600" lang="fr-FR">
                <a:solidFill>
                  <a:srgbClr val="000000"/>
                </a:solidFill>
              </a:rPr>
              <a:t>Les périphériques finaux sont généralement configurés avec une adresse IPv4 unique pour une passerelle par défaut. </a:t>
            </a:r>
          </a:p>
          <a:p>
            <a:pPr marL="285750" indent="-285750" algn="l" rtl="0">
              <a:spcBef>
                <a:spcPts val="0"/>
              </a:spcBef>
              <a:buFont typeface="Arial" panose="020B0604020202020204" pitchFamily="34" charset="0"/>
              <a:buChar char="•"/>
            </a:pPr>
            <a:r>
              <a:rPr sz="1600" lang="fr-FR">
                <a:solidFill>
                  <a:srgbClr val="000000"/>
                </a:solidFill>
              </a:rPr>
              <a:t>Si l'interface passerelle-routeur par défaut tombe en panne, les hôtes du réseau local perdent leur connectivité à l'extérieur du réseau.</a:t>
            </a:r>
          </a:p>
          <a:p>
            <a:pPr marL="285750" indent="-285750" algn="l" rtl="0">
              <a:spcBef>
                <a:spcPts val="0"/>
              </a:spcBef>
              <a:buFont typeface="Arial" panose="020B0604020202020204" pitchFamily="34" charset="0"/>
              <a:buChar char="•"/>
            </a:pPr>
            <a:r>
              <a:rPr sz="1600" lang="fr-FR">
                <a:solidFill>
                  <a:srgbClr val="000000"/>
                </a:solidFill>
              </a:rPr>
              <a:t>Cela se produit même si un routeur redondant ou un commutateur de couche 3 qui pourrait servir de passerelle par défaut existe.</a:t>
            </a:r>
          </a:p>
          <a:p>
            <a:pPr marL="0" indent="0" algn="l">
              <a:spcBef>
                <a:spcPts val="0"/>
              </a:spcBef>
            </a:pPr>
            <a:endParaRPr lang="en-US" sz="1600" dirty="0">
              <a:solidFill>
                <a:srgbClr val="000000"/>
              </a:solidFill>
            </a:endParaRPr>
          </a:p>
          <a:p>
            <a:pPr marL="0" indent="0" algn="l" rtl="0"/>
            <a:r>
              <a:rPr sz="1600" lang="fr-FR">
                <a:solidFill>
                  <a:srgbClr val="000000"/>
                </a:solidFill>
              </a:rPr>
              <a:t>Les protocoles de redondance de premier saut (FHRP) sont des mécanismes qui fournissent des passerelles alternatives par défaut dans les réseaux commutés où deux ou plusieurs routeurs sont connectés aux mêmes VLANs. </a:t>
            </a:r>
          </a:p>
          <a:p>
            <a:pPr marL="342900" indent="-342900" algn="l">
              <a:buFont typeface="Arial" panose="020B0604020202020204" pitchFamily="34" charset="0"/>
              <a:buChar char="•"/>
            </a:pPr>
            <a:endParaRPr lang="en-US" dirty="0">
              <a:solidFill>
                <a:srgbClr val="000000"/>
              </a:solidFill>
            </a:endParaRPr>
          </a:p>
        </p:txBody>
      </p:sp>
      <p:pic>
        <p:nvPicPr>
          <p:cNvPr id="2" name="Picture 1">
            <a:extLst>
              <a:ext uri="{FF2B5EF4-FFF2-40B4-BE49-F238E27FC236}">
                <a16:creationId xmlns:a16="http://schemas.microsoft.com/office/drawing/2014/main" id="{02A458F8-CA96-41B9-8641-6706CA960241}"/>
              </a:ext>
            </a:extLst>
          </p:cNvPr>
          <p:cNvPicPr>
            <a:picLocks noChangeAspect="1"/>
          </p:cNvPicPr>
          <p:nvPr/>
        </p:nvPicPr>
        <p:blipFill>
          <a:blip r:embed="rId3"/>
          <a:stretch>
            <a:fillRect/>
          </a:stretch>
        </p:blipFill>
        <p:spPr>
          <a:xfrm>
            <a:off x="5454118" y="493126"/>
            <a:ext cx="3287305" cy="3042619"/>
          </a:xfrm>
          <a:prstGeom prst="rect">
            <a:avLst/>
          </a:prstGeom>
        </p:spPr>
      </p:pic>
    </p:spTree>
    <p:extLst>
      <p:ext uri="{BB962C8B-B14F-4D97-AF65-F5344CB8AC3E}">
        <p14:creationId xmlns:p14="http://schemas.microsoft.com/office/powerpoint/2010/main" val="394393782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sz="1600" lang="fr-FR"/>
              <a:t>Protocoles de redondance au premier saut</a:t>
            </a:r>
            <a:br>
              <a:rPr lang="en-US" dirty="0"/>
            </a:br>
            <a:r>
              <a:rPr sz="2400" lang="fr-FR"/>
              <a:t>Redondance des routeurs</a:t>
            </a:r>
          </a:p>
        </p:txBody>
      </p:sp>
      <p:sp>
        <p:nvSpPr>
          <p:cNvPr id="5" name="Content Placeholder 4">
            <a:extLst>
              <a:ext uri="{FF2B5EF4-FFF2-40B4-BE49-F238E27FC236}">
                <a16:creationId xmlns:a16="http://schemas.microsoft.com/office/drawing/2014/main" id="{972B5A01-A954-0444-A622-E129348567A5}"/>
              </a:ext>
            </a:extLst>
          </p:cNvPr>
          <p:cNvSpPr>
            <a:spLocks noGrp="1"/>
          </p:cNvSpPr>
          <p:nvPr>
            <p:ph idx="1"/>
          </p:nvPr>
        </p:nvSpPr>
        <p:spPr>
          <a:xfrm>
            <a:off x="474662" y="731837"/>
            <a:ext cx="8280057" cy="3689897"/>
          </a:xfrm>
        </p:spPr>
        <p:txBody>
          <a:bodyPr/>
          <a:lstStyle/>
          <a:p>
            <a:pPr marL="0" indent="0" algn="l" rtl="0"/>
            <a:r>
              <a:rPr sz="1400" lang="fr-FR">
                <a:solidFill>
                  <a:srgbClr val="000000"/>
                </a:solidFill>
              </a:rPr>
              <a:t>Pour éviter tout risque de point de défaillance unique au niveau de la passerelle par défaut, il est possible d'implémenter un routeur virtuel. Pour mettre en œuvre ce type de redondance des routeurs, plusieurs routeurs sont configurés pour fonctionner ensemble afin de présenter l'illusion d'un seul routeur aux hôtes du réseau local. En partageant une adresse IP et une adresse MAC, plusieurs routeurs peuvent jouer le rôle d'un routeur virtuel unique.</a:t>
            </a:r>
          </a:p>
          <a:p>
            <a:pPr marL="342900" indent="-342900" algn="l" rtl="0">
              <a:buFont typeface="Arial" panose="020B0604020202020204" pitchFamily="34" charset="0"/>
              <a:buChar char="•"/>
            </a:pPr>
            <a:r>
              <a:rPr sz="1400" lang="fr-FR">
                <a:solidFill>
                  <a:srgbClr val="000000"/>
                </a:solidFill>
              </a:rPr>
              <a:t>L'adresse IPv4 du routeur virtuel est configurée en tant que passerelle par défaut pour les postes de travail sur un segment IPv4 donné. </a:t>
            </a:r>
          </a:p>
          <a:p>
            <a:pPr marL="342900" indent="-342900" algn="l" rtl="0">
              <a:buFont typeface="Arial" panose="020B0604020202020204" pitchFamily="34" charset="0"/>
              <a:buChar char="•"/>
            </a:pPr>
            <a:r>
              <a:rPr sz="1400" lang="fr-FR">
                <a:solidFill>
                  <a:srgbClr val="000000"/>
                </a:solidFill>
              </a:rPr>
              <a:t>Lorsque des trames sont envoyées à la passerelle par défaut par des périphériques hôtes, les hôtes utilisent le processus ARP pour résoudre l'adresse MAC associée à l'adresse IPv4 de la passerelle par défaut. La résolution ARP renvoie l’adresse MAC du routeur virtuel. Les trames envoyées à l'adresse MAC du routeur virtuel peuvent alors être traitées physiquement par le routeur actif, au sein du groupe de routeurs virtuel. </a:t>
            </a:r>
          </a:p>
          <a:p>
            <a:pPr marL="342900" indent="-342900" algn="l" rtl="0">
              <a:buFont typeface="Arial" panose="020B0604020202020204" pitchFamily="34" charset="0"/>
              <a:buChar char="•"/>
            </a:pPr>
            <a:r>
              <a:rPr sz="1400" lang="fr-FR">
                <a:solidFill>
                  <a:srgbClr val="000000"/>
                </a:solidFill>
              </a:rPr>
              <a:t>Un protocole est utilisé pour identifier au moins deux routeurs comme périphériques chargés de traiter les trames envoyées à l’adresse MAC ou à l’adresse IP d’un routeur virtuel unique. Les périphériques hôtes transmettent le trafic à l’adresse du routeur virtuel. Le routeur physique qui achemine ce trafic est transparent pour les appareils hôtes.</a:t>
            </a:r>
          </a:p>
          <a:p>
            <a:pPr marL="342900" indent="-342900" algn="l">
              <a:buFont typeface="Arial" panose="020B0604020202020204" pitchFamily="34" charset="0"/>
              <a:buChar char="•"/>
            </a:pPr>
            <a:endParaRPr lang="en-US" sz="1200" dirty="0">
              <a:solidFill>
                <a:srgbClr val="000000"/>
              </a:solidFill>
            </a:endParaRPr>
          </a:p>
        </p:txBody>
      </p:sp>
    </p:spTree>
    <p:extLst>
      <p:ext uri="{BB962C8B-B14F-4D97-AF65-F5344CB8AC3E}">
        <p14:creationId xmlns:p14="http://schemas.microsoft.com/office/powerpoint/2010/main" val="332734078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sz="1600" lang="fr-FR"/>
              <a:t>Protocoles de redondance au premier saut</a:t>
            </a:r>
            <a:br>
              <a:rPr lang="en-US" dirty="0"/>
            </a:br>
            <a:r>
              <a:rPr sz="2400" lang="fr-FR"/>
              <a:t>Redondance des routeurs</a:t>
            </a:r>
          </a:p>
        </p:txBody>
      </p:sp>
      <p:sp>
        <p:nvSpPr>
          <p:cNvPr id="5" name="Content Placeholder 4">
            <a:extLst>
              <a:ext uri="{FF2B5EF4-FFF2-40B4-BE49-F238E27FC236}">
                <a16:creationId xmlns:a16="http://schemas.microsoft.com/office/drawing/2014/main" id="{972B5A01-A954-0444-A622-E129348567A5}"/>
              </a:ext>
            </a:extLst>
          </p:cNvPr>
          <p:cNvSpPr>
            <a:spLocks noGrp="1"/>
          </p:cNvSpPr>
          <p:nvPr>
            <p:ph idx="1"/>
          </p:nvPr>
        </p:nvSpPr>
        <p:spPr>
          <a:xfrm>
            <a:off x="474662" y="731837"/>
            <a:ext cx="8280057" cy="3689897"/>
          </a:xfrm>
        </p:spPr>
        <p:txBody>
          <a:bodyPr/>
          <a:lstStyle/>
          <a:p>
            <a:pPr marL="342900" indent="-342900" algn="l" rtl="0">
              <a:buFont typeface="Arial" panose="020B0604020202020204" pitchFamily="34" charset="0"/>
              <a:buChar char="•"/>
            </a:pPr>
            <a:r>
              <a:rPr sz="1600" lang="fr-FR">
                <a:solidFill>
                  <a:srgbClr val="000000"/>
                </a:solidFill>
              </a:rPr>
              <a:t>Un protocole de redondance offre le mécanisme nécessaire pour déterminer quel routeur doit être actif dans le réacheminement du trafic. Il détermine également quand le rôle de réacheminement doit être repris par un routeur en veille. La transition d’un routeur de transfert à un autre est transparente pour les périphériques finaux.</a:t>
            </a:r>
          </a:p>
          <a:p>
            <a:pPr marL="342900" indent="-342900" algn="l" rtl="0">
              <a:buFont typeface="Arial" panose="020B0604020202020204" pitchFamily="34" charset="0"/>
              <a:buChar char="•"/>
            </a:pPr>
            <a:r>
              <a:rPr sz="1600" lang="fr-FR">
                <a:solidFill>
                  <a:srgbClr val="000000"/>
                </a:solidFill>
              </a:rPr>
              <a:t>La capacité d'un réseau à se remettre dynamiquement de la défaillance d'un dispositif agissant comme une passerelle par défaut est connue sous le nom de redondance de premier saut.</a:t>
            </a:r>
          </a:p>
          <a:p>
            <a:pPr marL="0" indent="0" algn="l"/>
            <a:endParaRPr lang="en-US" sz="1200" dirty="0">
              <a:solidFill>
                <a:srgbClr val="000000"/>
              </a:solidFill>
            </a:endParaRPr>
          </a:p>
        </p:txBody>
      </p:sp>
    </p:spTree>
    <p:extLst>
      <p:ext uri="{BB962C8B-B14F-4D97-AF65-F5344CB8AC3E}">
        <p14:creationId xmlns:p14="http://schemas.microsoft.com/office/powerpoint/2010/main" val="28832680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sz="1600" lang="fr-FR"/>
              <a:t>Protocoles de redondance au premier saut</a:t>
            </a:r>
            <a:br>
              <a:rPr lang="en-US" dirty="0"/>
            </a:br>
            <a:r>
              <a:rPr sz="2400" lang="fr-FR"/>
              <a:t>Étapes du basculement d'un routeur</a:t>
            </a:r>
          </a:p>
        </p:txBody>
      </p:sp>
      <p:sp>
        <p:nvSpPr>
          <p:cNvPr id="4" name="Content Placeholder 3">
            <a:extLst>
              <a:ext uri="{FF2B5EF4-FFF2-40B4-BE49-F238E27FC236}">
                <a16:creationId xmlns:a16="http://schemas.microsoft.com/office/drawing/2014/main" id="{DB2203C8-9AB3-F946-93C5-9C15F626E893}"/>
              </a:ext>
            </a:extLst>
          </p:cNvPr>
          <p:cNvSpPr>
            <a:spLocks noGrp="1"/>
          </p:cNvSpPr>
          <p:nvPr>
            <p:ph idx="1"/>
          </p:nvPr>
        </p:nvSpPr>
        <p:spPr>
          <a:xfrm>
            <a:off x="124692" y="731837"/>
            <a:ext cx="3681766" cy="3689897"/>
          </a:xfrm>
        </p:spPr>
        <p:txBody>
          <a:bodyPr/>
          <a:lstStyle/>
          <a:p>
            <a:pPr marL="0" indent="0" algn="l" rtl="0"/>
            <a:r>
              <a:rPr sz="1500" lang="fr-FR">
                <a:solidFill>
                  <a:srgbClr val="000000"/>
                </a:solidFill>
              </a:rPr>
              <a:t>Lorsque le routeur actif tombe en panne, le protocole de redondance fait passer le routeur de réserve au nouveau rôle de routeur actif, comme le montre la figure. Voici la procédure en cas de défaillance du routeur actif:</a:t>
            </a:r>
          </a:p>
          <a:p>
            <a:pPr marL="415985" lvl="1" indent="-342900" rtl="0">
              <a:buFont typeface="+mj-lt"/>
              <a:buAutoNum type="arabicPeriod"/>
            </a:pPr>
            <a:r>
              <a:rPr sz="1500" lang="fr-FR">
                <a:solidFill>
                  <a:srgbClr val="000000"/>
                </a:solidFill>
              </a:rPr>
              <a:t>Le routeur de secours cesse de voir les messages Hello du routeur de transfert.</a:t>
            </a:r>
          </a:p>
          <a:p>
            <a:pPr marL="415985" lvl="1" indent="-342900" rtl="0">
              <a:buFont typeface="+mj-lt"/>
              <a:buAutoNum type="arabicPeriod"/>
            </a:pPr>
            <a:r>
              <a:rPr sz="1500" lang="fr-FR">
                <a:solidFill>
                  <a:srgbClr val="000000"/>
                </a:solidFill>
              </a:rPr>
              <a:t>Le routeur de secours assume le rôle du routeur de transfert.</a:t>
            </a:r>
          </a:p>
          <a:p>
            <a:pPr marL="415985" lvl="1" indent="-342900" rtl="0">
              <a:buFont typeface="+mj-lt"/>
              <a:buAutoNum type="arabicPeriod"/>
            </a:pPr>
            <a:r>
              <a:rPr sz="1500" lang="fr-FR">
                <a:solidFill>
                  <a:srgbClr val="000000"/>
                </a:solidFill>
              </a:rPr>
              <a:t>Étant donné que le nouveau routeur de transfert assume à la fois le rôle de l'adresse IPv4 et celui de l'adresse MAC du routeur virtuel, aucune interruption de service n'est constatée au niveau des périphériques hôtes.</a:t>
            </a:r>
          </a:p>
          <a:p>
            <a:pPr marL="342900" indent="-342900" algn="l">
              <a:buFont typeface="Arial" panose="020B0604020202020204" pitchFamily="34" charset="0"/>
              <a:buChar char="•"/>
            </a:pPr>
            <a:endParaRPr lang="en-US" sz="1400" dirty="0">
              <a:solidFill>
                <a:srgbClr val="000000"/>
              </a:solidFill>
            </a:endParaRPr>
          </a:p>
        </p:txBody>
      </p:sp>
      <p:pic>
        <p:nvPicPr>
          <p:cNvPr id="7" name="Picture 6">
            <a:extLst>
              <a:ext uri="{FF2B5EF4-FFF2-40B4-BE49-F238E27FC236}">
                <a16:creationId xmlns:a16="http://schemas.microsoft.com/office/drawing/2014/main" id="{65760B28-058E-7341-B2ED-DE4F6990AD60}"/>
              </a:ext>
            </a:extLst>
          </p:cNvPr>
          <p:cNvPicPr>
            <a:picLocks noChangeAspect="1"/>
          </p:cNvPicPr>
          <p:nvPr/>
        </p:nvPicPr>
        <p:blipFill>
          <a:blip r:embed="rId3"/>
          <a:stretch>
            <a:fillRect/>
          </a:stretch>
        </p:blipFill>
        <p:spPr>
          <a:xfrm>
            <a:off x="3806457" y="721766"/>
            <a:ext cx="5000812" cy="3467462"/>
          </a:xfrm>
          <a:prstGeom prst="rect">
            <a:avLst/>
          </a:prstGeom>
        </p:spPr>
      </p:pic>
    </p:spTree>
    <p:extLst>
      <p:ext uri="{BB962C8B-B14F-4D97-AF65-F5344CB8AC3E}">
        <p14:creationId xmlns:p14="http://schemas.microsoft.com/office/powerpoint/2010/main" val="161112837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sz="1600" lang="fr-FR"/>
              <a:t>Protocoles de redondance au premier saut</a:t>
            </a:r>
            <a:br>
              <a:rPr lang="en-US" dirty="0"/>
            </a:br>
            <a:r>
              <a:rPr sz="2400" lang="fr-FR"/>
              <a:t>Options FHRP</a:t>
            </a:r>
          </a:p>
        </p:txBody>
      </p:sp>
      <p:graphicFrame>
        <p:nvGraphicFramePr>
          <p:cNvPr id="6" name="Content Placeholder 5">
            <a:extLst>
              <a:ext uri="{FF2B5EF4-FFF2-40B4-BE49-F238E27FC236}">
                <a16:creationId xmlns:a16="http://schemas.microsoft.com/office/drawing/2014/main" id="{8C577A76-89AB-744A-916B-9618A7BACA08}"/>
              </a:ext>
            </a:extLst>
          </p:cNvPr>
          <p:cNvGraphicFramePr>
            <a:graphicFrameLocks noGrp="1"/>
          </p:cNvGraphicFramePr>
          <p:nvPr>
            <p:ph idx="1"/>
            <p:extLst>
              <p:ext uri="{D42A27DB-BD31-4B8C-83A1-F6EECF244321}">
                <p14:modId xmlns:p14="http://schemas.microsoft.com/office/powerpoint/2010/main" val="2903865369"/>
              </p:ext>
            </p:extLst>
          </p:nvPr>
        </p:nvGraphicFramePr>
        <p:xfrm>
          <a:off x="191385" y="625512"/>
          <a:ext cx="8676167" cy="4267200"/>
        </p:xfrm>
        <a:graphic>
          <a:graphicData uri="http://schemas.openxmlformats.org/drawingml/2006/table">
            <a:tbl>
              <a:tblPr firstRow="1" bandRow="1">
                <a:tableStyleId>{5C22544A-7EE6-4342-B048-85BDC9FD1C3A}</a:tableStyleId>
              </a:tblPr>
              <a:tblGrid>
                <a:gridCol w="1418859">
                  <a:extLst>
                    <a:ext uri="{9D8B030D-6E8A-4147-A177-3AD203B41FA5}">
                      <a16:colId xmlns:a16="http://schemas.microsoft.com/office/drawing/2014/main" val="141585740"/>
                    </a:ext>
                  </a:extLst>
                </a:gridCol>
                <a:gridCol w="7257308">
                  <a:extLst>
                    <a:ext uri="{9D8B030D-6E8A-4147-A177-3AD203B41FA5}">
                      <a16:colId xmlns:a16="http://schemas.microsoft.com/office/drawing/2014/main" val="2051280231"/>
                    </a:ext>
                  </a:extLst>
                </a:gridCol>
              </a:tblGrid>
              <a:tr h="212909">
                <a:tc>
                  <a:txBody>
                    <a:bodyPr/>
                    <a:lstStyle/>
                    <a:p>
                      <a:pPr algn="l" fontAlgn="ctr" rtl="0"/>
                      <a:r>
                        <a:rPr sz="1000" lang="fr-FR">
                          <a:effectLst/>
                        </a:rPr>
                        <a:t>Options FHRP</a:t>
                      </a:r>
                    </a:p>
                  </a:txBody>
                  <a:tcPr marL="47625" marR="47625" marT="47625" marB="47625" anchor="ctr"/>
                </a:tc>
                <a:tc>
                  <a:txBody>
                    <a:bodyPr/>
                    <a:lstStyle/>
                    <a:p>
                      <a:pPr algn="l" fontAlgn="ctr" rtl="0"/>
                      <a:r>
                        <a:rPr sz="1000" lang="fr-FR">
                          <a:effectLst/>
                        </a:rPr>
                        <a:t>Description</a:t>
                      </a:r>
                    </a:p>
                  </a:txBody>
                  <a:tcPr marL="47625" marR="47625" marT="47625" marB="47625" anchor="ctr"/>
                </a:tc>
                <a:extLst>
                  <a:ext uri="{0D108BD9-81ED-4DB2-BD59-A6C34878D82A}">
                    <a16:rowId xmlns:a16="http://schemas.microsoft.com/office/drawing/2014/main" val="1646877341"/>
                  </a:ext>
                </a:extLst>
              </a:tr>
              <a:tr h="550831">
                <a:tc>
                  <a:txBody>
                    <a:bodyPr/>
                    <a:lstStyle/>
                    <a:p>
                      <a:pPr fontAlgn="ctr" rtl="0"/>
                      <a:r>
                        <a:rPr sz="1000" b="false" lang="fr-FR">
                          <a:effectLst/>
                        </a:rPr>
                        <a:t>Protocole HSRP (Hot Standby Router Protocol)</a:t>
                      </a:r>
                    </a:p>
                  </a:txBody>
                  <a:tcPr marL="47625" marR="47625" marT="47625" marB="47625" anchor="ctr"/>
                </a:tc>
                <a:tc>
                  <a:txBody>
                    <a:bodyPr/>
                    <a:lstStyle/>
                    <a:p>
                      <a:pPr fontAlgn="ctr" rtl="0"/>
                      <a:r>
                        <a:rPr sz="1000" b="false" lang="fr-FR">
                          <a:effectLst/>
                        </a:rPr>
                        <a:t>Le Protocole HSRP (Hot Standby Router Protocol) est un protocole FHRP propriétaire de Cisco, conçu pour permettre le basculement transparent d'un périphérique IPv4 au premier saut. Il est utilisé dans un groupe de routeurs pour sélectionner un périphérique actif et un périphérique de secours. Le dispositif actif est le dispositif qui est utilisé pour l'acheminement des paquets ; le dispositif de réserve est le dispositif qui prend le relais lorsque le dispositif actif tombe en panne, ou lorsque des conditions prédéfinies sont remplies. </a:t>
                      </a:r>
                    </a:p>
                  </a:txBody>
                  <a:tcPr marL="47625" marR="47625" marT="47625" marB="47625" anchor="ctr"/>
                </a:tc>
                <a:extLst>
                  <a:ext uri="{0D108BD9-81ED-4DB2-BD59-A6C34878D82A}">
                    <a16:rowId xmlns:a16="http://schemas.microsoft.com/office/drawing/2014/main" val="3190795731"/>
                  </a:ext>
                </a:extLst>
              </a:tr>
              <a:tr h="605972">
                <a:tc>
                  <a:txBody>
                    <a:bodyPr/>
                    <a:lstStyle/>
                    <a:p>
                      <a:pPr fontAlgn="ctr" rtl="0"/>
                      <a:r>
                        <a:rPr sz="1000" b="false" lang="fr-FR">
                          <a:effectLst/>
                        </a:rPr>
                        <a:t>HSRP pour IPv6</a:t>
                      </a:r>
                    </a:p>
                  </a:txBody>
                  <a:tcPr marL="47625" marR="47625" marT="47625" marB="47625" anchor="ctr"/>
                </a:tc>
                <a:tc>
                  <a:txBody>
                    <a:bodyPr/>
                    <a:lstStyle/>
                    <a:p>
                      <a:pPr fontAlgn="ctr" rtl="0"/>
                      <a:r>
                        <a:rPr sz="1000" b="false" lang="fr-FR">
                          <a:effectLst/>
                        </a:rPr>
                        <a:t>Il s'agit d'un FHRP propriétaire de Cisco qui offre les mêmes fonctionnalités que le HSRP, mais dans un environnement IPv6. Un groupe IPv6 du HSRP a une adresse MAC virtuelle dérivée du numéro de groupe du HSRP et une adresse IPv6 locale de liaison virtuelle dérivée de l'adresse MAC virtuelle du HSRP. Des annonces périodiques de routeurs (RAs) sont envoyées pour l'adresse IPv6 virtuelle du lien local du HSRP lorsque le groupe HSRP est actif. Lorsque le groupe devient inactif, ces RAs cessent après l'envoi d'une dernière RA.</a:t>
                      </a:r>
                    </a:p>
                  </a:txBody>
                  <a:tcPr marL="47625" marR="47625" marT="47625" marB="47625" anchor="ctr"/>
                </a:tc>
                <a:extLst>
                  <a:ext uri="{0D108BD9-81ED-4DB2-BD59-A6C34878D82A}">
                    <a16:rowId xmlns:a16="http://schemas.microsoft.com/office/drawing/2014/main" val="448110865"/>
                  </a:ext>
                </a:extLst>
              </a:tr>
              <a:tr h="605972">
                <a:tc>
                  <a:txBody>
                    <a:bodyPr/>
                    <a:lstStyle/>
                    <a:p>
                      <a:pPr fontAlgn="ctr" rtl="0"/>
                      <a:r>
                        <a:rPr sz="1000" b="false" lang="fr-FR">
                          <a:effectLst/>
                        </a:rPr>
                        <a:t>Protocole de redondance des routeurs virtuels version 2 (VRRPv2)</a:t>
                      </a:r>
                    </a:p>
                  </a:txBody>
                  <a:tcPr marL="47625" marR="47625" marT="47625" marB="47625" anchor="ctr"/>
                </a:tc>
                <a:tc>
                  <a:txBody>
                    <a:bodyPr/>
                    <a:lstStyle/>
                    <a:p>
                      <a:pPr fontAlgn="ctr" rtl="0"/>
                      <a:r>
                        <a:rPr sz="1000" b="false" lang="fr-FR">
                          <a:effectLst/>
                        </a:rPr>
                        <a:t>Il s'agit d'un protocole d'élection non propriétaire qui attribue dynamiquement la responsabilité d'un ou plusieurs routeurs virtuels aux routeurs VRRP sur un réseau local IPv4. Cela permet à plusieurs routeurs sur un lien multi-accès d'utiliser la même adresse IPv4 virtuelle. Dans une configuration VRRP, un routeur est élu en tant que routeur maître virtuel, les autres routeurs servant de secours en cas de défaillance du routeur maître virtuel.</a:t>
                      </a:r>
                    </a:p>
                  </a:txBody>
                  <a:tcPr marL="47625" marR="47625" marT="47625" marB="47625" anchor="ctr"/>
                </a:tc>
                <a:extLst>
                  <a:ext uri="{0D108BD9-81ED-4DB2-BD59-A6C34878D82A}">
                    <a16:rowId xmlns:a16="http://schemas.microsoft.com/office/drawing/2014/main" val="3776444347"/>
                  </a:ext>
                </a:extLst>
              </a:tr>
              <a:tr h="343930">
                <a:tc>
                  <a:txBody>
                    <a:bodyPr/>
                    <a:lstStyle/>
                    <a:p>
                      <a:pPr fontAlgn="ctr" rtl="0"/>
                      <a:r>
                        <a:rPr sz="1000" b="false" lang="fr-FR">
                          <a:effectLst/>
                        </a:rPr>
                        <a:t>Le protocole VRRPv3</a:t>
                      </a:r>
                    </a:p>
                  </a:txBody>
                  <a:tcPr marL="47625" marR="47625" marT="47625" marB="47625" anchor="ctr"/>
                </a:tc>
                <a:tc>
                  <a:txBody>
                    <a:bodyPr/>
                    <a:lstStyle/>
                    <a:p>
                      <a:pPr fontAlgn="ctr" rtl="0"/>
                      <a:r>
                        <a:rPr sz="1000" b="false" lang="fr-FR">
                          <a:effectLst/>
                        </a:rPr>
                        <a:t>Il s'agit d'un protocole qui offre la capacité de prendre en charge les adresses IPv4 et IPv6. Le VRRPv3 fonctionne dans des environnements multi-fournisseurs et est plus évolutif que le VRRPv2.</a:t>
                      </a:r>
                    </a:p>
                  </a:txBody>
                  <a:tcPr marL="47625" marR="47625" marT="47625" marB="47625" anchor="ctr"/>
                </a:tc>
                <a:extLst>
                  <a:ext uri="{0D108BD9-81ED-4DB2-BD59-A6C34878D82A}">
                    <a16:rowId xmlns:a16="http://schemas.microsoft.com/office/drawing/2014/main" val="1909641129"/>
                  </a:ext>
                </a:extLst>
              </a:tr>
              <a:tr h="474951">
                <a:tc>
                  <a:txBody>
                    <a:bodyPr/>
                    <a:lstStyle/>
                    <a:p>
                      <a:pPr fontAlgn="ctr" rtl="0"/>
                      <a:r>
                        <a:rPr sz="1000" b="false" lang="fr-FR">
                          <a:effectLst/>
                        </a:rPr>
                        <a:t>Protocole d'équilibrage de charge de la passerelle (GLBP)</a:t>
                      </a:r>
                    </a:p>
                  </a:txBody>
                  <a:tcPr marL="47625" marR="47625" marT="47625" marB="47625" anchor="ctr"/>
                </a:tc>
                <a:tc>
                  <a:txBody>
                    <a:bodyPr/>
                    <a:lstStyle/>
                    <a:p>
                      <a:pPr fontAlgn="ctr" rtl="0"/>
                      <a:r>
                        <a:rPr sz="1000" b="false" lang="fr-FR">
                          <a:effectLst/>
                        </a:rPr>
                        <a:t>Il s'agit d'un FHRP propriétaire de Cisco qui protège le trafic de données d'un routeur ou d'un circuit défaillant, comme le HSRP et le VRRP, tout en permettant l'équilibrage de la charge (également appelé partage de la charge) entre un groupe de routeurs redondants.</a:t>
                      </a:r>
                    </a:p>
                  </a:txBody>
                  <a:tcPr marL="47625" marR="47625" marT="47625" marB="47625" anchor="ctr"/>
                </a:tc>
                <a:extLst>
                  <a:ext uri="{0D108BD9-81ED-4DB2-BD59-A6C34878D82A}">
                    <a16:rowId xmlns:a16="http://schemas.microsoft.com/office/drawing/2014/main" val="3038858797"/>
                  </a:ext>
                </a:extLst>
              </a:tr>
              <a:tr h="474951">
                <a:tc>
                  <a:txBody>
                    <a:bodyPr/>
                    <a:lstStyle/>
                    <a:p>
                      <a:pPr fontAlgn="ctr" rtl="0"/>
                      <a:r>
                        <a:rPr sz="1000" b="false" lang="fr-FR">
                          <a:effectLst/>
                        </a:rPr>
                        <a:t>GLBP pour IPv6</a:t>
                      </a:r>
                    </a:p>
                  </a:txBody>
                  <a:tcPr marL="47625" marR="47625" marT="47625" marB="47625" anchor="ctr"/>
                </a:tc>
                <a:tc>
                  <a:txBody>
                    <a:bodyPr/>
                    <a:lstStyle/>
                    <a:p>
                      <a:pPr fontAlgn="ctr" rtl="0"/>
                      <a:r>
                        <a:rPr sz="1000" b="false" lang="fr-FR">
                          <a:effectLst/>
                        </a:rPr>
                        <a:t>Il s'agit d'un FHRP propriétaire de Cisco qui offre les mêmes fonctionnalités que le GLBP, mais dans un environnement IPv6. Le protocole GLBP pour IPv6 offre un routeur de secours automatique pour les hôtes IPv6 configurés avec une passerelle par défaut unique, sur un LAN. Plusieurs routeurs de premier saut se combinent dans le réseau local pour offrir un routeur de premier saut IPv6 virtuel unique, tout en partageant la charge de réacheminement des paquets IPv6.</a:t>
                      </a:r>
                    </a:p>
                  </a:txBody>
                  <a:tcPr marL="47625" marR="47625" marT="47625" marB="47625" anchor="ctr"/>
                </a:tc>
                <a:extLst>
                  <a:ext uri="{0D108BD9-81ED-4DB2-BD59-A6C34878D82A}">
                    <a16:rowId xmlns:a16="http://schemas.microsoft.com/office/drawing/2014/main" val="876343197"/>
                  </a:ext>
                </a:extLst>
              </a:tr>
              <a:tr h="474951">
                <a:tc>
                  <a:txBody>
                    <a:bodyPr/>
                    <a:lstStyle/>
                    <a:p>
                      <a:pPr fontAlgn="ctr" rtl="0"/>
                      <a:r>
                        <a:rPr sz="1000" b="false" lang="fr-FR">
                          <a:effectLst/>
                        </a:rPr>
                        <a:t>Protocole IRDP (ICMP Router Discovery Protocol)</a:t>
                      </a:r>
                    </a:p>
                  </a:txBody>
                  <a:tcPr marL="47625" marR="47625" marT="47625" marB="47625" anchor="ctr"/>
                </a:tc>
                <a:tc>
                  <a:txBody>
                    <a:bodyPr/>
                    <a:lstStyle/>
                    <a:p>
                      <a:pPr fontAlgn="ctr" rtl="0"/>
                      <a:r>
                        <a:rPr sz="1000" b="false" lang="fr-FR">
                          <a:effectLst/>
                        </a:rPr>
                        <a:t>Spécifié dans la RFC 1256, IRDP est une solution FHRP héritée. Le protocole IRDP permet aux hôtes IPv4 de localiser les routeurs offrant une connectivité IPv4 à d'autres réseaux IP (non locaux).</a:t>
                      </a:r>
                    </a:p>
                  </a:txBody>
                  <a:tcPr marL="47625" marR="47625" marT="47625" marB="47625" anchor="ctr"/>
                </a:tc>
                <a:extLst>
                  <a:ext uri="{0D108BD9-81ED-4DB2-BD59-A6C34878D82A}">
                    <a16:rowId xmlns:a16="http://schemas.microsoft.com/office/drawing/2014/main" val="1947414994"/>
                  </a:ext>
                </a:extLst>
              </a:tr>
            </a:tbl>
          </a:graphicData>
        </a:graphic>
      </p:graphicFrame>
    </p:spTree>
    <p:extLst>
      <p:ext uri="{BB962C8B-B14F-4D97-AF65-F5344CB8AC3E}">
        <p14:creationId xmlns:p14="http://schemas.microsoft.com/office/powerpoint/2010/main" val="139136457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pPr rtl="0"/>
            <a:r>
              <a:rPr lang="fr-FR">
                <a:solidFill>
                  <a:schemeClr val="accent5">
                    <a:lumMod val="40000"/>
                    <a:lumOff val="60000"/>
                  </a:schemeClr>
                </a:solidFill>
              </a:rPr>
              <a:t>9.2 HSRP</a:t>
            </a:r>
          </a:p>
        </p:txBody>
      </p:sp>
    </p:spTree>
    <p:custDataLst>
      <p:tags r:id="rId1"/>
    </p:custDataLst>
    <p:extLst>
      <p:ext uri="{BB962C8B-B14F-4D97-AF65-F5344CB8AC3E}">
        <p14:creationId xmlns:p14="http://schemas.microsoft.com/office/powerpoint/2010/main" val="1016896985"/>
      </p:ext>
    </p:extLst>
  </p:cSld>
  <p:clrMapOvr>
    <a:masterClrMapping/>
  </p:clrMapOvr>
  <p:transition spd="slow">
    <p:wipe/>
  </p:transition>
</p:sld>
</file>

<file path=ppt/slides/slide17.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sz="1600" lang="fr-FR"/>
              <a:t>HSRP</a:t>
            </a:r>
            <a:br>
              <a:rPr lang="en-US" dirty="0"/>
            </a:br>
            <a:r>
              <a:rPr sz="2400" lang="fr-FR"/>
              <a:t>Aperçu du HSRP</a:t>
            </a:r>
          </a:p>
        </p:txBody>
      </p:sp>
      <p:sp>
        <p:nvSpPr>
          <p:cNvPr id="4" name="Content Placeholder 3">
            <a:extLst>
              <a:ext uri="{FF2B5EF4-FFF2-40B4-BE49-F238E27FC236}">
                <a16:creationId xmlns:a16="http://schemas.microsoft.com/office/drawing/2014/main" id="{81400BE2-4975-1F4D-99D8-C232353A974E}"/>
              </a:ext>
            </a:extLst>
          </p:cNvPr>
          <p:cNvSpPr>
            <a:spLocks noGrp="1"/>
          </p:cNvSpPr>
          <p:nvPr>
            <p:ph idx="1"/>
          </p:nvPr>
        </p:nvSpPr>
        <p:spPr>
          <a:xfrm>
            <a:off x="474662" y="731837"/>
            <a:ext cx="8280057" cy="3689897"/>
          </a:xfrm>
        </p:spPr>
        <p:txBody>
          <a:bodyPr/>
          <a:lstStyle/>
          <a:p>
            <a:pPr marL="0" indent="0" algn="l" rtl="0"/>
            <a:r>
              <a:rPr sz="1400" lang="fr-FR">
                <a:solidFill>
                  <a:srgbClr val="000000"/>
                </a:solidFill>
              </a:rPr>
              <a:t>Cisco fournit HSRP et HSRP pour IPv6 comme un moyen d'éviter de perdre l'accès réseau extérieur si votre routeur par défaut échoue. Le Protocole HSRP (Hot Standby Router Protocol) est un protocole FHRP propriétaire de Cisco, conçu pour permettre le basculement transparent d'un périphérique IPv4 au premier saut.</a:t>
            </a:r>
          </a:p>
          <a:p>
            <a:pPr marL="0" indent="0" algn="l"/>
            <a:endParaRPr lang="en-US" sz="1400" dirty="0">
              <a:solidFill>
                <a:srgbClr val="000000"/>
              </a:solidFill>
            </a:endParaRPr>
          </a:p>
          <a:p>
            <a:pPr marL="0" indent="0" algn="l" rtl="0"/>
            <a:r>
              <a:rPr sz="1400" lang="fr-FR">
                <a:solidFill>
                  <a:srgbClr val="000000"/>
                </a:solidFill>
              </a:rPr>
              <a:t>Le HSRP assure une haute disponibilité du réseau en fournissant une redondance de routage de premier saut pour les hôtes IP sur les réseaux configurés avec une adresse de passerelle IP par défaut. Il est utilisé dans un groupe de routeurs pour sélectionner un périphérique actif et un périphérique de secours. Dans un groupe d'interfaces de périphérique, le périphérique actif est celui qui est utilisé pour le routage des paquets ; le périphérique de secours est celui qui prend le relais en cas de défaillance du périphérique actif ou lorsque des conditions prédéfinies sont remplies. La fonction du routeur de secours HSRP est de surveiller l'état de fonctionnement du groupe HSRP et de prendre rapidement la responsabilité du réacheminement des paquets lorsque le routeur actif est défaillant.</a:t>
            </a:r>
          </a:p>
          <a:p>
            <a:pPr marL="0" indent="0" algn="l"/>
            <a:endParaRPr lang="en-US" sz="1400" dirty="0">
              <a:solidFill>
                <a:srgbClr val="000000"/>
              </a:solidFill>
            </a:endParaRPr>
          </a:p>
        </p:txBody>
      </p:sp>
    </p:spTree>
    <p:extLst>
      <p:ext uri="{BB962C8B-B14F-4D97-AF65-F5344CB8AC3E}">
        <p14:creationId xmlns:p14="http://schemas.microsoft.com/office/powerpoint/2010/main" val="190756452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sz="1600" lang="fr-FR"/>
              <a:t>HSRP</a:t>
            </a:r>
            <a:br>
              <a:rPr lang="en-US" dirty="0"/>
            </a:br>
            <a:r>
              <a:rPr sz="2400" lang="fr-FR"/>
              <a:t>Priorité et préemption HSRP</a:t>
            </a:r>
          </a:p>
        </p:txBody>
      </p:sp>
      <p:sp>
        <p:nvSpPr>
          <p:cNvPr id="5" name="Content Placeholder 4">
            <a:extLst>
              <a:ext uri="{FF2B5EF4-FFF2-40B4-BE49-F238E27FC236}">
                <a16:creationId xmlns:a16="http://schemas.microsoft.com/office/drawing/2014/main" id="{6F5BBAAA-B22D-324B-8BD3-79C7933D1A7D}"/>
              </a:ext>
            </a:extLst>
          </p:cNvPr>
          <p:cNvSpPr>
            <a:spLocks noGrp="1"/>
          </p:cNvSpPr>
          <p:nvPr>
            <p:ph idx="1"/>
          </p:nvPr>
        </p:nvSpPr>
        <p:spPr>
          <a:xfrm>
            <a:off x="74815" y="731837"/>
            <a:ext cx="4813069" cy="3612437"/>
          </a:xfrm>
        </p:spPr>
        <p:txBody>
          <a:bodyPr/>
          <a:lstStyle/>
          <a:p>
            <a:pPr marL="0" indent="0" algn="l" rtl="0"/>
            <a:r>
              <a:rPr sz="1400" lang="fr-FR">
                <a:solidFill>
                  <a:srgbClr val="000000"/>
                </a:solidFill>
              </a:rPr>
              <a:t>Le rôle des routeurs actifs et de secours est déterminé lors du processus de sélection de HSRP. Par défaut, le routeur avec l'adresse IPv4 la plus élevée devient le routeur actif. Cependant, il est toujours plus judicieux de contrôler la manière dont votre réseau fonctionne en conditions normales plutôt que de laisser le hasard faire les choses.</a:t>
            </a:r>
          </a:p>
          <a:p>
            <a:pPr marL="342900" indent="-342900" algn="l" rtl="0">
              <a:buFont typeface="Arial" panose="020B0604020202020204" pitchFamily="34" charset="0"/>
              <a:buChar char="•"/>
            </a:pPr>
            <a:r>
              <a:rPr sz="1400" lang="fr-FR">
                <a:solidFill>
                  <a:srgbClr val="000000"/>
                </a:solidFill>
              </a:rPr>
              <a:t>Il est possible d'utiliser la priorité HSRP pour déterminer le routeur actif. </a:t>
            </a:r>
          </a:p>
          <a:p>
            <a:pPr marL="342900" indent="-342900" algn="l" rtl="0">
              <a:buFont typeface="Arial" panose="020B0604020202020204" pitchFamily="34" charset="0"/>
              <a:buChar char="•"/>
            </a:pPr>
            <a:r>
              <a:rPr sz="1400" lang="fr-FR">
                <a:solidFill>
                  <a:srgbClr val="000000"/>
                </a:solidFill>
              </a:rPr>
              <a:t>Le routeur associé à la priorité HSRP la plus élevée devient le routeur actif. </a:t>
            </a:r>
          </a:p>
          <a:p>
            <a:pPr marL="342900" indent="-342900" algn="l" rtl="0">
              <a:buFont typeface="Arial" panose="020B0604020202020204" pitchFamily="34" charset="0"/>
              <a:buChar char="•"/>
            </a:pPr>
            <a:r>
              <a:rPr sz="1400" lang="fr-FR">
                <a:solidFill>
                  <a:srgbClr val="000000"/>
                </a:solidFill>
              </a:rPr>
              <a:t>La valeur par défaut de la priorité HSRP est 100.</a:t>
            </a:r>
          </a:p>
          <a:p>
            <a:pPr marL="342900" indent="-342900" algn="l" rtl="0">
              <a:buFont typeface="Arial" panose="020B0604020202020204" pitchFamily="34" charset="0"/>
              <a:buChar char="•"/>
            </a:pPr>
            <a:r>
              <a:rPr sz="1400" lang="fr-FR">
                <a:solidFill>
                  <a:srgbClr val="000000"/>
                </a:solidFill>
              </a:rPr>
              <a:t>Si les priorités sont identiques, le routeur avec l'adresse IPv4 la plus élevée devient le routeur actif.</a:t>
            </a:r>
          </a:p>
          <a:p>
            <a:pPr marL="342900" indent="-342900" algn="l" rtl="0">
              <a:buFont typeface="Arial" panose="020B0604020202020204" pitchFamily="34" charset="0"/>
              <a:buChar char="•"/>
            </a:pPr>
            <a:r>
              <a:rPr sz="1400" lang="fr-FR">
                <a:solidFill>
                  <a:srgbClr val="000000"/>
                </a:solidFill>
              </a:rPr>
              <a:t>Pour configurer un routeur comme étant le routeur actif, utilisez la commande </a:t>
            </a:r>
            <a:r>
              <a:rPr sz="1400" b="true" lang="fr-FR">
                <a:solidFill>
                  <a:srgbClr val="000000"/>
                </a:solidFill>
              </a:rPr>
              <a:t>standby priority</a:t>
            </a:r>
            <a:r>
              <a:rPr sz="1400" lang="fr-FR">
                <a:solidFill>
                  <a:srgbClr val="000000"/>
                </a:solidFill>
              </a:rPr>
              <a:t> . La plage de priorité HSRP va de 0 à 255.</a:t>
            </a:r>
          </a:p>
          <a:p>
            <a:pPr marL="342900" indent="-342900" algn="l">
              <a:buFont typeface="Arial" panose="020B0604020202020204" pitchFamily="34" charset="0"/>
              <a:buChar char="•"/>
            </a:pPr>
            <a:endParaRPr lang="en-US" sz="1200" dirty="0">
              <a:solidFill>
                <a:srgbClr val="000000"/>
              </a:solidFill>
            </a:endParaRPr>
          </a:p>
        </p:txBody>
      </p:sp>
      <p:pic>
        <p:nvPicPr>
          <p:cNvPr id="6" name="Picture 5">
            <a:extLst>
              <a:ext uri="{FF2B5EF4-FFF2-40B4-BE49-F238E27FC236}">
                <a16:creationId xmlns:a16="http://schemas.microsoft.com/office/drawing/2014/main" id="{1D2FA1F9-0021-49AB-B72A-CAD8F128BC10}"/>
              </a:ext>
            </a:extLst>
          </p:cNvPr>
          <p:cNvPicPr>
            <a:picLocks noChangeAspect="1"/>
          </p:cNvPicPr>
          <p:nvPr/>
        </p:nvPicPr>
        <p:blipFill>
          <a:blip r:embed="rId3"/>
          <a:stretch>
            <a:fillRect/>
          </a:stretch>
        </p:blipFill>
        <p:spPr>
          <a:xfrm>
            <a:off x="5092688" y="1512916"/>
            <a:ext cx="3835181" cy="2415755"/>
          </a:xfrm>
          <a:prstGeom prst="rect">
            <a:avLst/>
          </a:prstGeom>
        </p:spPr>
      </p:pic>
    </p:spTree>
    <p:extLst>
      <p:ext uri="{BB962C8B-B14F-4D97-AF65-F5344CB8AC3E}">
        <p14:creationId xmlns:p14="http://schemas.microsoft.com/office/powerpoint/2010/main" val="364785081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sz="1600" lang="fr-FR"/>
              <a:t>HSRP</a:t>
            </a:r>
            <a:br>
              <a:rPr lang="en-US" dirty="0"/>
            </a:br>
            <a:r>
              <a:rPr sz="2400" lang="fr-FR"/>
              <a:t>Priorité et préemption HSRP (suite)</a:t>
            </a:r>
          </a:p>
        </p:txBody>
      </p:sp>
      <p:sp>
        <p:nvSpPr>
          <p:cNvPr id="4" name="Content Placeholder 3">
            <a:extLst>
              <a:ext uri="{FF2B5EF4-FFF2-40B4-BE49-F238E27FC236}">
                <a16:creationId xmlns:a16="http://schemas.microsoft.com/office/drawing/2014/main" id="{A4E41E6A-CDF5-0640-8804-41A2B2B6B6A0}"/>
              </a:ext>
            </a:extLst>
          </p:cNvPr>
          <p:cNvSpPr>
            <a:spLocks noGrp="1"/>
          </p:cNvSpPr>
          <p:nvPr>
            <p:ph idx="1"/>
          </p:nvPr>
        </p:nvSpPr>
        <p:spPr>
          <a:xfrm>
            <a:off x="0" y="731837"/>
            <a:ext cx="4896196" cy="3689897"/>
          </a:xfrm>
        </p:spPr>
        <p:txBody>
          <a:bodyPr/>
          <a:lstStyle/>
          <a:p>
            <a:pPr marL="0" indent="0" algn="l" rtl="0"/>
            <a:r>
              <a:rPr sz="1400" lang="fr-FR">
                <a:solidFill>
                  <a:srgbClr val="000000"/>
                </a:solidFill>
              </a:rPr>
              <a:t>Par défaut, après qu'un routeur devienne le routeur actif, il restera le routeur actif même si un autre routeur est en ligne avec une priorité HSRP plus élevée.</a:t>
            </a:r>
          </a:p>
          <a:p>
            <a:pPr marL="342900" indent="-342900" algn="l" rtl="0">
              <a:buFont typeface="Arial" panose="020B0604020202020204" pitchFamily="34" charset="0"/>
              <a:buChar char="•"/>
            </a:pPr>
            <a:r>
              <a:rPr sz="1400" lang="fr-FR">
                <a:solidFill>
                  <a:srgbClr val="000000"/>
                </a:solidFill>
              </a:rPr>
              <a:t>Pour forcer un nouveau processus d'élection du HSRP à avoir lieu lorsqu'un routeur de plus haute priorité est mis en ligne, la préemption doit être activée à l'aide de la commande de l'interface </a:t>
            </a:r>
            <a:r>
              <a:rPr sz="1400" b="true" lang="fr-FR">
                <a:solidFill>
                  <a:srgbClr val="000000"/>
                </a:solidFill>
              </a:rPr>
              <a:t>standby preempt</a:t>
            </a:r>
            <a:r>
              <a:rPr sz="1400" lang="fr-FR">
                <a:solidFill>
                  <a:srgbClr val="000000"/>
                </a:solidFill>
              </a:rPr>
              <a:t> . La préemption est la capacité d'un routeur HSRP à déclencher le processus de réélection. Lorsque la préemption est activée, un routeur qui se met en ligne avec une priorité HSRP plus élevée assume le rôle du routeur actif.</a:t>
            </a:r>
          </a:p>
          <a:p>
            <a:pPr marL="342900" indent="-342900" algn="l" rtl="0">
              <a:buFont typeface="Arial" panose="020B0604020202020204" pitchFamily="34" charset="0"/>
              <a:buChar char="•"/>
            </a:pPr>
            <a:r>
              <a:rPr sz="1400" lang="fr-FR">
                <a:solidFill>
                  <a:srgbClr val="000000"/>
                </a:solidFill>
              </a:rPr>
              <a:t>La préemption ne permet à un routeur de devenir le routeur actif que s'il a une priorité plus élevée. Un routeur activé pour la préemption, avec une priorité égale mais une adresse IPv4 plus élevée ne préemptera pas un routeur actif. Consultez la topologie dans la figure.</a:t>
            </a:r>
          </a:p>
          <a:p>
            <a:pPr marL="0" indent="0" algn="l" rtl="0"/>
            <a:r>
              <a:rPr sz="1200" b="true" lang="fr-FR">
                <a:solidFill>
                  <a:srgbClr val="000000"/>
                </a:solidFill>
              </a:rPr>
              <a:t>Remarque</a:t>
            </a:r>
            <a:r>
              <a:rPr sz="1200" lang="fr-FR">
                <a:solidFill>
                  <a:srgbClr val="000000"/>
                </a:solidFill>
              </a:rPr>
              <a:t>: lorsque la préemption est désactivée, le routeur qui démarre en premier devient le routeur actif s'il n'y a pas d'autres routeurs en ligne pendant le processus électoral.</a:t>
            </a:r>
          </a:p>
          <a:p>
            <a:pPr marL="342900" indent="-342900" algn="l">
              <a:buFont typeface="Arial" panose="020B0604020202020204" pitchFamily="34" charset="0"/>
              <a:buChar char="•"/>
            </a:pPr>
            <a:endParaRPr lang="en-US" sz="1200" dirty="0">
              <a:solidFill>
                <a:srgbClr val="000000"/>
              </a:solidFill>
            </a:endParaRPr>
          </a:p>
        </p:txBody>
      </p:sp>
      <p:pic>
        <p:nvPicPr>
          <p:cNvPr id="7" name="Picture 6">
            <a:extLst>
              <a:ext uri="{FF2B5EF4-FFF2-40B4-BE49-F238E27FC236}">
                <a16:creationId xmlns:a16="http://schemas.microsoft.com/office/drawing/2014/main" id="{C6F27F9D-11B5-114E-AA42-B00DF8AA05C3}"/>
              </a:ext>
            </a:extLst>
          </p:cNvPr>
          <p:cNvPicPr>
            <a:picLocks noChangeAspect="1"/>
          </p:cNvPicPr>
          <p:nvPr/>
        </p:nvPicPr>
        <p:blipFill>
          <a:blip r:embed="rId3"/>
          <a:stretch>
            <a:fillRect/>
          </a:stretch>
        </p:blipFill>
        <p:spPr>
          <a:xfrm>
            <a:off x="5184747" y="1372185"/>
            <a:ext cx="3808786" cy="2399129"/>
          </a:xfrm>
          <a:prstGeom prst="rect">
            <a:avLst/>
          </a:prstGeom>
        </p:spPr>
      </p:pic>
    </p:spTree>
    <p:extLst>
      <p:ext uri="{BB962C8B-B14F-4D97-AF65-F5344CB8AC3E}">
        <p14:creationId xmlns:p14="http://schemas.microsoft.com/office/powerpoint/2010/main" val="184194338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a:xfrm>
            <a:off x="1" y="50629"/>
            <a:ext cx="9144000" cy="757551"/>
          </a:xfrm>
        </p:spPr>
        <p:txBody>
          <a:bodyPr/>
          <a:lstStyle/>
          <a:p>
            <a:pPr rtl="0"/>
            <a:r>
              <a:rPr lang="fr-FR"/>
              <a:t>Contenu pédagogique de l'instructeur - Guide de planification du module 9</a:t>
            </a:r>
          </a:p>
        </p:txBody>
      </p:sp>
      <p:sp>
        <p:nvSpPr>
          <p:cNvPr id="4099" name="Rectangle 34"/>
          <p:cNvSpPr>
            <a:spLocks noGrp="1" noChangeArrowheads="1"/>
          </p:cNvSpPr>
          <p:nvPr>
            <p:ph idx="1"/>
          </p:nvPr>
        </p:nvSpPr>
        <p:spPr>
          <a:xfrm>
            <a:off x="145357" y="808180"/>
            <a:ext cx="8923828" cy="3193936"/>
          </a:xfrm>
        </p:spPr>
        <p:txBody>
          <a:bodyPr/>
          <a:lstStyle/>
          <a:p>
            <a:pPr marL="0" indent="0" rtl="0">
              <a:buNone/>
            </a:pPr>
            <a:r>
              <a:rPr lang="fr-FR"/>
              <a:t>Cette présentation PowerPoint est divisée en deux parties :</a:t>
            </a:r>
          </a:p>
          <a:p>
            <a:pPr rtl="0">
              <a:buFont typeface="Arial" panose="020B0604020202020204" pitchFamily="34" charset="0"/>
              <a:buChar char="•"/>
            </a:pPr>
            <a:r>
              <a:rPr lang="fr-FR"/>
              <a:t>Guide de planification de l'enseignant</a:t>
            </a:r>
          </a:p>
          <a:p>
            <a:pPr lvl="1" rtl="0"/>
            <a:r>
              <a:rPr lang="fr-FR"/>
              <a:t>Informations pour vous aider à vous familiariser avec le module</a:t>
            </a:r>
          </a:p>
          <a:p>
            <a:pPr lvl="1" rtl="0"/>
            <a:r>
              <a:rPr lang="fr-FR"/>
              <a:t>Outils pédagogiques</a:t>
            </a:r>
          </a:p>
          <a:p>
            <a:pPr rtl="0">
              <a:buFont typeface="Arial" panose="020B0604020202020204" pitchFamily="34" charset="0"/>
              <a:buChar char="•"/>
            </a:pPr>
            <a:r>
              <a:rPr lang="fr-FR"/>
              <a:t>Présentation en classe pour le formateur</a:t>
            </a:r>
          </a:p>
          <a:p>
            <a:pPr lvl="1" rtl="0"/>
            <a:r>
              <a:rPr lang="fr-FR"/>
              <a:t>Diapositives facultatives que vous pouvez utiliser en classe</a:t>
            </a:r>
          </a:p>
          <a:p>
            <a:pPr lvl="1" rtl="0"/>
            <a:r>
              <a:rPr lang="fr-FR"/>
              <a:t>Commence à la diapositive # 8</a:t>
            </a:r>
          </a:p>
          <a:p>
            <a:pPr marL="142875" lvl="1" indent="0" algn="ctr" rtl="0">
              <a:buNone/>
            </a:pPr>
            <a:r>
              <a:rPr sz="1600" b="true" lang="fr-FR"/>
              <a:t>Remarque </a:t>
            </a:r>
            <a:r>
              <a:rPr sz="1600" lang="fr-FR"/>
              <a:t>: supprimez le guide de planification de cette présentation avant de la partager.</a:t>
            </a:r>
          </a:p>
          <a:p>
            <a:pPr marL="0" indent="0" rtl="0">
              <a:buNone/>
            </a:pPr>
            <a:r>
              <a:rPr sz="1600" b="true" lang="fr-FR">
                <a:solidFill>
                  <a:schemeClr val="accent4"/>
                </a:solidFill>
              </a:rPr>
              <a:t>Pour obtenir de l'aide et des ressources supplémentaires, consultez la page d'accueil de l'instructeur et les ressources du cours pour ce cours. Vous pouvez également visiter le site de développement professionnel sur netacad.com, la page Facebook officielle de Cisco Networking Academy ou le groupe FB Instructor Only.</a:t>
            </a:r>
          </a:p>
        </p:txBody>
      </p:sp>
    </p:spTree>
    <p:custDataLst>
      <p:tags r:id="rId1"/>
    </p:custDataLst>
    <p:extLst>
      <p:ext uri="{BB962C8B-B14F-4D97-AF65-F5344CB8AC3E}">
        <p14:creationId xmlns:p14="http://schemas.microsoft.com/office/powerpoint/2010/main" val="3599581950"/>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sz="1600" lang="fr-FR"/>
              <a:t>HSRP</a:t>
            </a:r>
            <a:br>
              <a:rPr lang="en-US" dirty="0"/>
            </a:br>
            <a:r>
              <a:rPr sz="2400" lang="fr-FR"/>
              <a:t>États et temps de la HSRP</a:t>
            </a:r>
          </a:p>
        </p:txBody>
      </p:sp>
      <p:graphicFrame>
        <p:nvGraphicFramePr>
          <p:cNvPr id="6" name="Content Placeholder 5">
            <a:extLst>
              <a:ext uri="{FF2B5EF4-FFF2-40B4-BE49-F238E27FC236}">
                <a16:creationId xmlns:a16="http://schemas.microsoft.com/office/drawing/2014/main" id="{7FE344E1-48D1-4B48-ABFC-55F5BB949F83}"/>
              </a:ext>
            </a:extLst>
          </p:cNvPr>
          <p:cNvGraphicFramePr>
            <a:graphicFrameLocks noGrp="1"/>
          </p:cNvGraphicFramePr>
          <p:nvPr>
            <p:ph idx="1"/>
            <p:extLst>
              <p:ext uri="{D42A27DB-BD31-4B8C-83A1-F6EECF244321}">
                <p14:modId xmlns:p14="http://schemas.microsoft.com/office/powerpoint/2010/main" val="1718684649"/>
              </p:ext>
            </p:extLst>
          </p:nvPr>
        </p:nvGraphicFramePr>
        <p:xfrm>
          <a:off x="431800" y="731837"/>
          <a:ext cx="8280400" cy="2495550"/>
        </p:xfrm>
        <a:graphic>
          <a:graphicData uri="http://schemas.openxmlformats.org/drawingml/2006/table">
            <a:tbl>
              <a:tblPr firstRow="1" bandRow="1">
                <a:tableStyleId>{5C22544A-7EE6-4342-B048-85BDC9FD1C3A}</a:tableStyleId>
              </a:tblPr>
              <a:tblGrid>
                <a:gridCol w="1279709">
                  <a:extLst>
                    <a:ext uri="{9D8B030D-6E8A-4147-A177-3AD203B41FA5}">
                      <a16:colId xmlns:a16="http://schemas.microsoft.com/office/drawing/2014/main" val="3026019774"/>
                    </a:ext>
                  </a:extLst>
                </a:gridCol>
                <a:gridCol w="7000691">
                  <a:extLst>
                    <a:ext uri="{9D8B030D-6E8A-4147-A177-3AD203B41FA5}">
                      <a16:colId xmlns:a16="http://schemas.microsoft.com/office/drawing/2014/main" val="541146387"/>
                    </a:ext>
                  </a:extLst>
                </a:gridCol>
              </a:tblGrid>
              <a:tr h="370840">
                <a:tc>
                  <a:txBody>
                    <a:bodyPr/>
                    <a:lstStyle/>
                    <a:p>
                      <a:pPr algn="l" fontAlgn="ctr" rtl="0"/>
                      <a:r>
                        <a:rPr sz="1200" lang="fr-FR">
                          <a:effectLst/>
                        </a:rPr>
                        <a:t>États HSRP</a:t>
                      </a:r>
                    </a:p>
                  </a:txBody>
                  <a:tcPr marL="47625" marR="47625" marT="47625" marB="47625" anchor="ctr"/>
                </a:tc>
                <a:tc>
                  <a:txBody>
                    <a:bodyPr/>
                    <a:lstStyle/>
                    <a:p>
                      <a:pPr algn="l" fontAlgn="ctr" rtl="0"/>
                      <a:r>
                        <a:rPr sz="1200" lang="fr-FR">
                          <a:effectLst/>
                        </a:rPr>
                        <a:t>Description</a:t>
                      </a:r>
                    </a:p>
                  </a:txBody>
                  <a:tcPr marL="47625" marR="47625" marT="47625" marB="47625" anchor="ctr"/>
                </a:tc>
                <a:extLst>
                  <a:ext uri="{0D108BD9-81ED-4DB2-BD59-A6C34878D82A}">
                    <a16:rowId xmlns:a16="http://schemas.microsoft.com/office/drawing/2014/main" val="1133325050"/>
                  </a:ext>
                </a:extLst>
              </a:tr>
              <a:tr h="370840">
                <a:tc>
                  <a:txBody>
                    <a:bodyPr/>
                    <a:lstStyle/>
                    <a:p>
                      <a:pPr fontAlgn="ctr" rtl="0"/>
                      <a:r>
                        <a:rPr sz="1200" b="false" lang="fr-FR">
                          <a:solidFill>
                            <a:srgbClr val="000000"/>
                          </a:solidFill>
                          <a:effectLst/>
                        </a:rPr>
                        <a:t>Initial</a:t>
                      </a:r>
                    </a:p>
                  </a:txBody>
                  <a:tcPr marL="47625" marR="47625" marT="47625" marB="47625" anchor="ctr"/>
                </a:tc>
                <a:tc>
                  <a:txBody>
                    <a:bodyPr/>
                    <a:lstStyle/>
                    <a:p>
                      <a:pPr fontAlgn="ctr" rtl="0"/>
                      <a:r>
                        <a:rPr sz="1200" b="false" lang="fr-FR">
                          <a:solidFill>
                            <a:srgbClr val="000000"/>
                          </a:solidFill>
                          <a:effectLst/>
                        </a:rPr>
                        <a:t>État initial lorsqu'une interface devient disponible pour la première fois ou qu'un changement de configuration a lieu.</a:t>
                      </a:r>
                    </a:p>
                  </a:txBody>
                  <a:tcPr marL="47625" marR="47625" marT="47625" marB="47625" anchor="ctr"/>
                </a:tc>
                <a:extLst>
                  <a:ext uri="{0D108BD9-81ED-4DB2-BD59-A6C34878D82A}">
                    <a16:rowId xmlns:a16="http://schemas.microsoft.com/office/drawing/2014/main" val="1148319399"/>
                  </a:ext>
                </a:extLst>
              </a:tr>
              <a:tr h="370840">
                <a:tc>
                  <a:txBody>
                    <a:bodyPr/>
                    <a:lstStyle/>
                    <a:p>
                      <a:pPr fontAlgn="ctr" rtl="0"/>
                      <a:r>
                        <a:rPr sz="1200" b="false" lang="fr-FR">
                          <a:solidFill>
                            <a:srgbClr val="000000"/>
                          </a:solidFill>
                          <a:effectLst/>
                        </a:rPr>
                        <a:t>Apprendre</a:t>
                      </a:r>
                    </a:p>
                  </a:txBody>
                  <a:tcPr marL="47625" marR="47625" marT="47625" marB="47625" anchor="ctr"/>
                </a:tc>
                <a:tc>
                  <a:txBody>
                    <a:bodyPr/>
                    <a:lstStyle/>
                    <a:p>
                      <a:pPr fontAlgn="ctr" rtl="0"/>
                      <a:r>
                        <a:rPr sz="1200" b="false" lang="fr-FR">
                          <a:solidFill>
                            <a:srgbClr val="000000"/>
                          </a:solidFill>
                          <a:effectLst/>
                        </a:rPr>
                        <a:t>Le routeur n’a pas encore appris son adresse IP virtuelle, ni reçu de messages « hello » du routeur actif. Il est en attente d’un message du routeur actif.</a:t>
                      </a:r>
                    </a:p>
                  </a:txBody>
                  <a:tcPr marL="47625" marR="47625" marT="47625" marB="47625" anchor="ctr"/>
                </a:tc>
                <a:extLst>
                  <a:ext uri="{0D108BD9-81ED-4DB2-BD59-A6C34878D82A}">
                    <a16:rowId xmlns:a16="http://schemas.microsoft.com/office/drawing/2014/main" val="917921214"/>
                  </a:ext>
                </a:extLst>
              </a:tr>
              <a:tr h="370840">
                <a:tc>
                  <a:txBody>
                    <a:bodyPr/>
                    <a:lstStyle/>
                    <a:p>
                      <a:pPr fontAlgn="ctr" rtl="0"/>
                      <a:r>
                        <a:rPr sz="1200" b="false" lang="fr-FR">
                          <a:solidFill>
                            <a:srgbClr val="000000"/>
                          </a:solidFill>
                          <a:effectLst/>
                        </a:rPr>
                        <a:t>Écouter</a:t>
                      </a:r>
                    </a:p>
                  </a:txBody>
                  <a:tcPr marL="47625" marR="47625" marT="47625" marB="47625" anchor="ctr"/>
                </a:tc>
                <a:tc>
                  <a:txBody>
                    <a:bodyPr/>
                    <a:lstStyle/>
                    <a:p>
                      <a:pPr fontAlgn="ctr" rtl="0"/>
                      <a:r>
                        <a:rPr sz="1200" b="false" lang="fr-FR">
                          <a:solidFill>
                            <a:srgbClr val="000000"/>
                          </a:solidFill>
                          <a:effectLst/>
                        </a:rPr>
                        <a:t>Le routeur connait son adresse IP virtuelle, mais n’est ni le routeur actif, ni le routeur de secours. Il attend un message de ceux-ci.</a:t>
                      </a:r>
                    </a:p>
                  </a:txBody>
                  <a:tcPr marL="47625" marR="47625" marT="47625" marB="47625" anchor="ctr"/>
                </a:tc>
                <a:extLst>
                  <a:ext uri="{0D108BD9-81ED-4DB2-BD59-A6C34878D82A}">
                    <a16:rowId xmlns:a16="http://schemas.microsoft.com/office/drawing/2014/main" val="3623876716"/>
                  </a:ext>
                </a:extLst>
              </a:tr>
              <a:tr h="370840">
                <a:tc>
                  <a:txBody>
                    <a:bodyPr/>
                    <a:lstStyle/>
                    <a:p>
                      <a:pPr fontAlgn="ctr" rtl="0"/>
                      <a:r>
                        <a:rPr sz="1200" b="false" lang="fr-FR">
                          <a:solidFill>
                            <a:srgbClr val="000000"/>
                          </a:solidFill>
                          <a:effectLst/>
                        </a:rPr>
                        <a:t>Parler</a:t>
                      </a:r>
                    </a:p>
                  </a:txBody>
                  <a:tcPr marL="47625" marR="47625" marT="47625" marB="47625" anchor="ctr"/>
                </a:tc>
                <a:tc>
                  <a:txBody>
                    <a:bodyPr/>
                    <a:lstStyle/>
                    <a:p>
                      <a:pPr fontAlgn="ctr" rtl="0"/>
                      <a:r>
                        <a:rPr sz="1200" b="false" lang="fr-FR">
                          <a:solidFill>
                            <a:srgbClr val="000000"/>
                          </a:solidFill>
                          <a:effectLst/>
                        </a:rPr>
                        <a:t>Le routeur envoie des messages « hello » périodiques et participe activement à la sélection du routeur actif et/ou du routeur de secours (standby).</a:t>
                      </a:r>
                    </a:p>
                  </a:txBody>
                  <a:tcPr marL="47625" marR="47625" marT="47625" marB="47625" anchor="ctr"/>
                </a:tc>
                <a:extLst>
                  <a:ext uri="{0D108BD9-81ED-4DB2-BD59-A6C34878D82A}">
                    <a16:rowId xmlns:a16="http://schemas.microsoft.com/office/drawing/2014/main" val="326289891"/>
                  </a:ext>
                </a:extLst>
              </a:tr>
              <a:tr h="370840">
                <a:tc>
                  <a:txBody>
                    <a:bodyPr/>
                    <a:lstStyle/>
                    <a:p>
                      <a:pPr fontAlgn="ctr" rtl="0"/>
                      <a:r>
                        <a:rPr sz="1200" b="false" lang="fr-FR">
                          <a:solidFill>
                            <a:srgbClr val="000000"/>
                          </a:solidFill>
                          <a:effectLst/>
                        </a:rPr>
                        <a:t>En attente (secours)</a:t>
                      </a:r>
                    </a:p>
                  </a:txBody>
                  <a:tcPr marL="47625" marR="47625" marT="47625" marB="47625" anchor="ctr"/>
                </a:tc>
                <a:tc>
                  <a:txBody>
                    <a:bodyPr/>
                    <a:lstStyle/>
                    <a:p>
                      <a:pPr fontAlgn="ctr" rtl="0"/>
                      <a:r>
                        <a:rPr sz="1200" b="false" lang="fr-FR">
                          <a:solidFill>
                            <a:srgbClr val="000000"/>
                          </a:solidFill>
                          <a:effectLst/>
                        </a:rPr>
                        <a:t>Le routeur est candidat pour devenir le prochain routeur actif et envoie des messages « hello » périodiques.</a:t>
                      </a:r>
                    </a:p>
                  </a:txBody>
                  <a:tcPr marL="47625" marR="47625" marT="47625" marB="47625" anchor="ctr"/>
                </a:tc>
                <a:extLst>
                  <a:ext uri="{0D108BD9-81ED-4DB2-BD59-A6C34878D82A}">
                    <a16:rowId xmlns:a16="http://schemas.microsoft.com/office/drawing/2014/main" val="3139545418"/>
                  </a:ext>
                </a:extLst>
              </a:tr>
            </a:tbl>
          </a:graphicData>
        </a:graphic>
      </p:graphicFrame>
      <p:sp>
        <p:nvSpPr>
          <p:cNvPr id="8" name="Rectangle 7">
            <a:extLst>
              <a:ext uri="{FF2B5EF4-FFF2-40B4-BE49-F238E27FC236}">
                <a16:creationId xmlns:a16="http://schemas.microsoft.com/office/drawing/2014/main" id="{E10172B9-E5FB-2B4A-B80F-2F1FE8313D8F}"/>
              </a:ext>
            </a:extLst>
          </p:cNvPr>
          <p:cNvSpPr/>
          <p:nvPr/>
        </p:nvSpPr>
        <p:spPr>
          <a:xfrm>
            <a:off x="431800" y="3227387"/>
            <a:ext cx="8280399" cy="1477328"/>
          </a:xfrm>
          <a:prstGeom prst="rect">
            <a:avLst/>
          </a:prstGeom>
        </p:spPr>
        <p:txBody>
          <a:bodyPr wrap="square">
            <a:spAutoFit/>
          </a:bodyPr>
          <a:lstStyle/>
          <a:p>
            <a:pPr rtl="0"/>
            <a:r>
              <a:rPr sz="1500" lang="fr-FR">
                <a:solidFill>
                  <a:srgbClr val="000000"/>
                </a:solidFill>
                <a:latin typeface="+mn-lt"/>
              </a:rPr>
              <a:t>Par défaut, les routeurs actif et de secours envoient des paquets Hello à l'adresse de multidiffusion du groupe HSRP toutes les 3 secondes. Le routeur de secours (standby) prend la main s'il ne reçoit pas un message Hello du routeur actif après 10 secondes. Vous pouvez diminuer ces délais pour accélérer le basculement ou la préemption. Cependant, pour éviter une utilisation accrue du CPU et des changements inutiles d'état de secours (standby), ne réglez pas la minuterie d'accueil en dessous de 1 seconde ou la minuterie d'attente en dessous de 4 secondes.</a:t>
            </a:r>
          </a:p>
        </p:txBody>
      </p:sp>
    </p:spTree>
    <p:extLst>
      <p:ext uri="{BB962C8B-B14F-4D97-AF65-F5344CB8AC3E}">
        <p14:creationId xmlns:p14="http://schemas.microsoft.com/office/powerpoint/2010/main" val="58986398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47520"/>
            <a:ext cx="8280314" cy="970280"/>
          </a:xfrm>
        </p:spPr>
        <p:txBody>
          <a:bodyPr/>
          <a:lstStyle/>
          <a:p>
            <a:pPr rtl="0"/>
            <a:r>
              <a:rPr lang="fr-FR">
                <a:solidFill>
                  <a:schemeClr val="accent5">
                    <a:lumMod val="40000"/>
                    <a:lumOff val="60000"/>
                  </a:schemeClr>
                </a:solidFill>
              </a:rPr>
              <a:t>9.3 Module pratique et questionnaire</a:t>
            </a:r>
          </a:p>
        </p:txBody>
      </p:sp>
    </p:spTree>
    <p:custDataLst>
      <p:tags r:id="rId1"/>
    </p:custDataLst>
    <p:extLst>
      <p:ext uri="{BB962C8B-B14F-4D97-AF65-F5344CB8AC3E}">
        <p14:creationId xmlns:p14="http://schemas.microsoft.com/office/powerpoint/2010/main" val="410599242"/>
      </p:ext>
    </p:extLst>
  </p:cSld>
  <p:clrMapOvr>
    <a:masterClrMapping/>
  </p:clrMapOvr>
  <p:transition spd="slow">
    <p:wipe/>
  </p:transition>
</p:sld>
</file>

<file path=ppt/slides/slide22.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sz="1400" lang="fr-FR">
                <a:latin typeface="Arial" charset="0"/>
              </a:rPr>
              <a:t>Module pratique et questionnaire</a:t>
            </a:r>
            <a:br>
              <a:rPr lang="en-US" dirty="0">
                <a:latin typeface="Arial" charset="0"/>
              </a:rPr>
            </a:br>
            <a:r>
              <a:rPr lang="fr-FR">
                <a:latin typeface="Arial" charset="0"/>
              </a:rPr>
              <a:t>Qu'est-ce que j'ai appris dans ce module?</a:t>
            </a:r>
          </a:p>
        </p:txBody>
      </p:sp>
      <p:sp>
        <p:nvSpPr>
          <p:cNvPr id="4" name="Content Placeholder 3">
            <a:extLst>
              <a:ext uri="{FF2B5EF4-FFF2-40B4-BE49-F238E27FC236}">
                <a16:creationId xmlns:a16="http://schemas.microsoft.com/office/drawing/2014/main" id="{9DAAA2C6-CC53-0E46-BE13-C1359F442BEC}"/>
              </a:ext>
            </a:extLst>
          </p:cNvPr>
          <p:cNvSpPr>
            <a:spLocks noGrp="1"/>
          </p:cNvSpPr>
          <p:nvPr>
            <p:ph idx="1"/>
          </p:nvPr>
        </p:nvSpPr>
        <p:spPr/>
        <p:txBody>
          <a:bodyPr/>
          <a:lstStyle/>
          <a:p>
            <a:pPr rtl="0">
              <a:spcBef>
                <a:spcPts val="0"/>
              </a:spcBef>
              <a:spcAft>
                <a:spcPts val="0"/>
              </a:spcAft>
              <a:buFont typeface="Arial" panose="020B0604020202020204" pitchFamily="34" charset="0"/>
              <a:buChar char="•"/>
            </a:pPr>
            <a:r>
              <a:rPr sz="1400" lang="fr-FR"/>
              <a:t>Les protocoles FHRP offrent des passerelles par défaut alternatives dans les réseaux commutés où deux routeurs ou plus sont connectés aux mêmes VLANs. </a:t>
            </a:r>
          </a:p>
          <a:p>
            <a:pPr rtl="0">
              <a:spcBef>
                <a:spcPts val="0"/>
              </a:spcBef>
              <a:spcAft>
                <a:spcPts val="0"/>
              </a:spcAft>
              <a:buFont typeface="Arial" panose="020B0604020202020204" pitchFamily="34" charset="0"/>
              <a:buChar char="•"/>
            </a:pPr>
            <a:r>
              <a:rPr sz="1400" lang="fr-FR"/>
              <a:t>Pour éviter tout risque de point de défaillance unique au niveau de la passerelle par défaut, il est possible d'implémenter un routeur virtuel. Avec un routeur virtuel, plusieurs routeurs sont configurés pour un fonctionnement conjoint, de manière à présenter l'illusion d'un routeur unique au regard des hôtes du LAN. </a:t>
            </a:r>
          </a:p>
          <a:p>
            <a:pPr rtl="0">
              <a:spcBef>
                <a:spcPts val="0"/>
              </a:spcBef>
              <a:spcAft>
                <a:spcPts val="0"/>
              </a:spcAft>
              <a:buFont typeface="Arial" panose="020B0604020202020204" pitchFamily="34" charset="0"/>
              <a:buChar char="•"/>
            </a:pPr>
            <a:r>
              <a:rPr sz="1400" lang="fr-FR"/>
              <a:t>Lorsque le routeur actif tombe en panne, le protocole de redondance fait passer le routeur de secours au nouveau rôle de routeur actif. Voici la procédure en cas de défaillance du routeur actif:</a:t>
            </a:r>
          </a:p>
          <a:p>
            <a:pPr marL="417512" lvl="1" indent="-228600" rtl="0">
              <a:spcBef>
                <a:spcPts val="0"/>
              </a:spcBef>
              <a:spcAft>
                <a:spcPts val="0"/>
              </a:spcAft>
              <a:buFont typeface="Arial" panose="020B0604020202020204" pitchFamily="34" charset="0"/>
              <a:buChar char="•"/>
            </a:pPr>
            <a:r>
              <a:rPr lang="fr-FR"/>
              <a:t>Le routeur de secours cesse de voir les messages Hello du routeur de transfert.</a:t>
            </a:r>
          </a:p>
          <a:p>
            <a:pPr marL="417512" lvl="1" indent="-228600" rtl="0">
              <a:spcBef>
                <a:spcPts val="0"/>
              </a:spcBef>
              <a:spcAft>
                <a:spcPts val="0"/>
              </a:spcAft>
              <a:buFont typeface="Arial" panose="020B0604020202020204" pitchFamily="34" charset="0"/>
              <a:buChar char="•"/>
            </a:pPr>
            <a:r>
              <a:rPr lang="fr-FR"/>
              <a:t>Le routeur de secours assume le rôle du routeur de transfert.</a:t>
            </a:r>
          </a:p>
          <a:p>
            <a:pPr marL="417512" lvl="1" indent="-228600" rtl="0">
              <a:spcBef>
                <a:spcPts val="0"/>
              </a:spcBef>
              <a:spcAft>
                <a:spcPts val="0"/>
              </a:spcAft>
              <a:buFont typeface="Arial" panose="020B0604020202020204" pitchFamily="34" charset="0"/>
              <a:buChar char="•"/>
            </a:pPr>
            <a:r>
              <a:rPr lang="fr-FR"/>
              <a:t>Étant donné que le nouveau routeur de transfert assume à la fois le rôle de l'adresse IPv4 et celui de l'adresse MAC du routeur virtuel, aucune interruption de service n'est constatée au niveau des périphériques hôtes.</a:t>
            </a:r>
          </a:p>
          <a:p>
            <a:pPr rtl="0">
              <a:spcBef>
                <a:spcPts val="0"/>
              </a:spcBef>
              <a:spcAft>
                <a:spcPts val="0"/>
              </a:spcAft>
              <a:buFont typeface="Arial" panose="020B0604020202020204" pitchFamily="34" charset="0"/>
              <a:buChar char="•"/>
            </a:pPr>
            <a:r>
              <a:rPr sz="1400" lang="fr-FR"/>
              <a:t>Le FHRP utilisé dans un environnement de production dépend largement de l'équipement et des besoins du réseau. Voici les options disponibles pour les protocoles FHRP:</a:t>
            </a:r>
          </a:p>
          <a:p>
            <a:pPr lvl="1" rtl="0">
              <a:spcBef>
                <a:spcPts val="0"/>
              </a:spcBef>
              <a:spcAft>
                <a:spcPts val="0"/>
              </a:spcAft>
              <a:buFont typeface="Arial" panose="020B0604020202020204" pitchFamily="34" charset="0"/>
              <a:buChar char="•"/>
            </a:pPr>
            <a:r>
              <a:rPr lang="fr-FR"/>
              <a:t>HSRP et HSRP pour IPv6</a:t>
            </a:r>
          </a:p>
          <a:p>
            <a:pPr lvl="1" rtl="0">
              <a:spcBef>
                <a:spcPts val="0"/>
              </a:spcBef>
              <a:spcAft>
                <a:spcPts val="0"/>
              </a:spcAft>
              <a:buFont typeface="Arial" panose="020B0604020202020204" pitchFamily="34" charset="0"/>
              <a:buChar char="•"/>
            </a:pPr>
            <a:r>
              <a:rPr lang="fr-FR"/>
              <a:t>VRRPV2 et VRRPV3</a:t>
            </a:r>
          </a:p>
          <a:p>
            <a:pPr lvl="1" rtl="0">
              <a:spcBef>
                <a:spcPts val="0"/>
              </a:spcBef>
              <a:spcAft>
                <a:spcPts val="0"/>
              </a:spcAft>
              <a:buFont typeface="Arial" panose="020B0604020202020204" pitchFamily="34" charset="0"/>
              <a:buChar char="•"/>
            </a:pPr>
            <a:r>
              <a:rPr lang="fr-FR"/>
              <a:t>GLBP et GLBP pour IPv6</a:t>
            </a:r>
          </a:p>
          <a:p>
            <a:pPr lvl="1" rtl="0">
              <a:spcBef>
                <a:spcPts val="0"/>
              </a:spcBef>
              <a:spcAft>
                <a:spcPts val="0"/>
              </a:spcAft>
              <a:buFont typeface="Arial" panose="020B0604020202020204" pitchFamily="34" charset="0"/>
              <a:buChar char="•"/>
            </a:pPr>
            <a:r>
              <a:rPr lang="fr-FR"/>
              <a:t>IRDP</a:t>
            </a:r>
          </a:p>
          <a:p>
            <a:pPr>
              <a:spcBef>
                <a:spcPts val="0"/>
              </a:spcBef>
              <a:spcAft>
                <a:spcPts val="0"/>
              </a:spcAft>
            </a:pPr>
            <a:endParaRPr lang="en-US" sz="1400" dirty="0"/>
          </a:p>
        </p:txBody>
      </p:sp>
    </p:spTree>
    <p:custDataLst>
      <p:tags r:id="rId1"/>
    </p:custDataLst>
    <p:extLst>
      <p:ext uri="{BB962C8B-B14F-4D97-AF65-F5344CB8AC3E}">
        <p14:creationId xmlns:p14="http://schemas.microsoft.com/office/powerpoint/2010/main" val="3610298723"/>
      </p:ext>
    </p:extLst>
  </p:cSld>
  <p:clrMapOvr>
    <a:masterClrMapping/>
  </p:clrMapOvr>
  <p:transition spd="slow">
    <p:wipe/>
  </p:transition>
</p:sld>
</file>

<file path=ppt/slides/slide23.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sz="1400" lang="fr-FR">
                <a:latin typeface="Arial" charset="0"/>
              </a:rPr>
              <a:t>Module pratique et questionnaire</a:t>
            </a:r>
            <a:br>
              <a:rPr lang="en-US" dirty="0">
                <a:latin typeface="Arial" charset="0"/>
              </a:rPr>
            </a:br>
            <a:r>
              <a:rPr lang="fr-FR">
                <a:latin typeface="Arial" charset="0"/>
              </a:rPr>
              <a:t>Qu'est-ce que j'ai appris dans ce module? (Cont.)</a:t>
            </a:r>
          </a:p>
        </p:txBody>
      </p:sp>
      <p:sp>
        <p:nvSpPr>
          <p:cNvPr id="4" name="Content Placeholder 3">
            <a:extLst>
              <a:ext uri="{FF2B5EF4-FFF2-40B4-BE49-F238E27FC236}">
                <a16:creationId xmlns:a16="http://schemas.microsoft.com/office/drawing/2014/main" id="{9DAAA2C6-CC53-0E46-BE13-C1359F442BEC}"/>
              </a:ext>
            </a:extLst>
          </p:cNvPr>
          <p:cNvSpPr>
            <a:spLocks noGrp="1"/>
          </p:cNvSpPr>
          <p:nvPr>
            <p:ph idx="1"/>
          </p:nvPr>
        </p:nvSpPr>
        <p:spPr/>
        <p:txBody>
          <a:bodyPr/>
          <a:lstStyle/>
          <a:p>
            <a:pPr rtl="0">
              <a:spcBef>
                <a:spcPts val="0"/>
              </a:spcBef>
              <a:spcAft>
                <a:spcPts val="0"/>
              </a:spcAft>
              <a:buFont typeface="Arial" panose="020B0604020202020204" pitchFamily="34" charset="0"/>
              <a:buChar char="•"/>
            </a:pPr>
            <a:r>
              <a:rPr sz="1400" lang="fr-FR"/>
              <a:t>Le Protocole HSRP (Hot Standby Router Protocol) est un protocole FHRP propriétaire de Cisco, conçu pour permettre le basculement transparent d'un périphérique IPv4 au premier saut. Il est utilisé dans un groupe de routeurs pour sélectionner un périphérique actif et un périphérique de secours. </a:t>
            </a:r>
          </a:p>
          <a:p>
            <a:pPr rtl="0">
              <a:spcBef>
                <a:spcPts val="0"/>
              </a:spcBef>
              <a:spcAft>
                <a:spcPts val="0"/>
              </a:spcAft>
              <a:buFont typeface="Arial" panose="020B0604020202020204" pitchFamily="34" charset="0"/>
              <a:buChar char="•"/>
            </a:pPr>
            <a:r>
              <a:rPr sz="1400" lang="fr-FR"/>
              <a:t>Dans un groupe d'interfaces de périphérique, le périphérique actif est celui qui est utilisé pour le routage des paquets ; le périphérique de secours est celui qui prend le relais en cas de défaillance du périphérique actif ou lorsque des conditions prédéfinies sont remplies. La fonction du routeur de secours HSRP est de surveiller l'état de fonctionnement du groupe HSRP et de prendre rapidement la responsabilité du réacheminement des paquets lorsque le routeur actif est défaillant. </a:t>
            </a:r>
          </a:p>
          <a:p>
            <a:pPr rtl="0">
              <a:spcBef>
                <a:spcPts val="0"/>
              </a:spcBef>
              <a:spcAft>
                <a:spcPts val="0"/>
              </a:spcAft>
              <a:buFont typeface="Arial" panose="020B0604020202020204" pitchFamily="34" charset="0"/>
              <a:buChar char="•"/>
            </a:pPr>
            <a:r>
              <a:rPr sz="1400" lang="fr-FR"/>
              <a:t>Le routeur associé à la priorité HSRP la plus élevée devient le routeur actif. La préemption est la capacité d'un routeur HSRP à déclencher le processus de réélection. Lorsque la préemption est activée, un routeur qui se met en ligne avec une priorité HSRP plus élevée assume le rôle du routeur actif. Les états HSRP comprennent l'initial, l'apprentissage, l'écoute, la parole et le secours</a:t>
            </a:r>
          </a:p>
          <a:p>
            <a:pPr>
              <a:spcBef>
                <a:spcPts val="0"/>
              </a:spcBef>
              <a:spcAft>
                <a:spcPts val="0"/>
              </a:spcAft>
            </a:pPr>
            <a:endParaRPr lang="en-US" sz="1400" dirty="0"/>
          </a:p>
        </p:txBody>
      </p:sp>
    </p:spTree>
    <p:custDataLst>
      <p:tags r:id="rId1"/>
    </p:custDataLst>
    <p:extLst>
      <p:ext uri="{BB962C8B-B14F-4D97-AF65-F5344CB8AC3E}">
        <p14:creationId xmlns:p14="http://schemas.microsoft.com/office/powerpoint/2010/main" val="4151046100"/>
      </p:ext>
    </p:extLst>
  </p:cSld>
  <p:clrMapOvr>
    <a:masterClrMapping/>
  </p:clrMapOvr>
  <p:transition spd="slow">
    <p:wipe/>
  </p:transition>
</p:sld>
</file>

<file path=ppt/slides/slide24.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sz="1400" lang="fr-FR">
                <a:latin typeface="Arial" charset="0"/>
              </a:rPr>
              <a:t>Module pratique et questionnaire</a:t>
            </a:r>
            <a:br>
              <a:rPr lang="en-US" dirty="0">
                <a:latin typeface="Arial" charset="0"/>
              </a:rPr>
            </a:br>
            <a:r>
              <a:rPr lang="fr-FR">
                <a:latin typeface="Arial" charset="0"/>
              </a:rPr>
              <a:t>Packet Tracer — Guide de configuration HSRP</a:t>
            </a:r>
          </a:p>
        </p:txBody>
      </p:sp>
      <p:sp>
        <p:nvSpPr>
          <p:cNvPr id="2" name="Content Placeholder 1">
            <a:extLst>
              <a:ext uri="{FF2B5EF4-FFF2-40B4-BE49-F238E27FC236}">
                <a16:creationId xmlns:a16="http://schemas.microsoft.com/office/drawing/2014/main" id="{4CE2DB35-19E4-5146-BF9E-88132E6584B9}"/>
              </a:ext>
            </a:extLst>
          </p:cNvPr>
          <p:cNvSpPr>
            <a:spLocks noGrp="1"/>
          </p:cNvSpPr>
          <p:nvPr>
            <p:ph idx="1"/>
          </p:nvPr>
        </p:nvSpPr>
        <p:spPr/>
        <p:txBody>
          <a:bodyPr/>
          <a:lstStyle/>
          <a:p>
            <a:pPr marL="0" indent="0" rtl="0">
              <a:buNone/>
            </a:pPr>
            <a:r>
              <a:rPr sz="1400" lang="fr-FR"/>
              <a:t>Dans cette activité Packet Tracer, vous apprendrez comment configurer Hot Standby Router Protocol (HSRP) pour fournir des périphériques de passerelle par défaut redondants aux hôtes des réseaux locaux. Après avoir configuré HSRP, vous testez la configuration pour vérifier que les hôtes peuvent utiliser la passerelle par défaut redondante si le périphérique de passerelle actuel devient indisponible.</a:t>
            </a:r>
          </a:p>
          <a:p>
            <a:pPr rtl="0">
              <a:buFont typeface="Arial" panose="020B0604020202020204" pitchFamily="34" charset="0"/>
              <a:buChar char="•"/>
            </a:pPr>
            <a:r>
              <a:rPr sz="1400" lang="fr-FR"/>
              <a:t>Configurez un routeur actif HSRP.</a:t>
            </a:r>
          </a:p>
          <a:p>
            <a:pPr rtl="0">
              <a:buFont typeface="Arial" panose="020B0604020202020204" pitchFamily="34" charset="0"/>
              <a:buChar char="•"/>
            </a:pPr>
            <a:r>
              <a:rPr sz="1400" lang="fr-FR"/>
              <a:t>Configurez un routeur de secours HSRP.</a:t>
            </a:r>
          </a:p>
          <a:p>
            <a:pPr rtl="0">
              <a:buFont typeface="Arial" panose="020B0604020202020204" pitchFamily="34" charset="0"/>
              <a:buChar char="•"/>
            </a:pPr>
            <a:r>
              <a:rPr sz="1400" lang="fr-FR"/>
              <a:t>Vérifiez le fonctionnement du protocole HSRP.</a:t>
            </a:r>
            <a:br>
              <a:rPr lang="en-US" sz="1400" dirty="0"/>
            </a:br>
          </a:p>
        </p:txBody>
      </p:sp>
    </p:spTree>
    <p:custDataLst>
      <p:tags r:id="rId1"/>
    </p:custDataLst>
    <p:extLst>
      <p:ext uri="{BB962C8B-B14F-4D97-AF65-F5344CB8AC3E}">
        <p14:creationId xmlns:p14="http://schemas.microsoft.com/office/powerpoint/2010/main" val="2014399492"/>
      </p:ext>
    </p:extLst>
  </p:cSld>
  <p:clrMapOvr>
    <a:masterClrMapping/>
  </p:clrMapOvr>
  <p:transition spd="slow">
    <p:wipe/>
  </p:transition>
</p:sld>
</file>

<file path=ppt/slides/slide25.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a:xfrm>
            <a:off x="0" y="0"/>
            <a:ext cx="9144000" cy="609056"/>
          </a:xfrm>
        </p:spPr>
        <p:txBody>
          <a:bodyPr/>
          <a:lstStyle/>
          <a:p>
            <a:pPr eaLnBrk="1" hangingPunct="1" rtl="0"/>
            <a:r>
              <a:rPr sz="1400" lang="fr-FR">
                <a:latin typeface="Arial" charset="0"/>
              </a:rPr>
              <a:t>Module 9: Concepts FHRP</a:t>
            </a:r>
            <a:br>
              <a:rPr lang="en-US" dirty="0">
                <a:latin typeface="Arial" charset="0"/>
              </a:rPr>
            </a:br>
            <a:r>
              <a:rPr lang="fr-FR">
                <a:latin typeface="Arial" charset="0"/>
              </a:rPr>
              <a:t>Nouveaux termes et commandes</a:t>
            </a:r>
          </a:p>
        </p:txBody>
      </p:sp>
      <p:sp>
        <p:nvSpPr>
          <p:cNvPr id="3" name="Content Placeholder 2">
            <a:extLst>
              <a:ext uri="{FF2B5EF4-FFF2-40B4-BE49-F238E27FC236}">
                <a16:creationId xmlns:a16="http://schemas.microsoft.com/office/drawing/2014/main" id="{CE8C6162-D86A-9644-A0EE-E1EE5E7020B3}"/>
              </a:ext>
            </a:extLst>
          </p:cNvPr>
          <p:cNvSpPr>
            <a:spLocks noGrp="1"/>
          </p:cNvSpPr>
          <p:nvPr>
            <p:ph idx="1"/>
          </p:nvPr>
        </p:nvSpPr>
        <p:spPr>
          <a:xfrm>
            <a:off x="144065" y="755912"/>
            <a:ext cx="4703064" cy="3256689"/>
          </a:xfrm>
        </p:spPr>
        <p:txBody>
          <a:bodyPr/>
          <a:lstStyle/>
          <a:p>
            <a:pPr rtl="0">
              <a:spcBef>
                <a:spcPts val="0"/>
              </a:spcBef>
              <a:spcAft>
                <a:spcPts val="0"/>
              </a:spcAft>
              <a:buFont typeface="Arial" panose="020B0604020202020204" pitchFamily="34" charset="0"/>
              <a:buChar char="•"/>
            </a:pPr>
            <a:r>
              <a:rPr sz="1600" lang="fr-FR"/>
              <a:t>Protocole FHRP (First Hop Redundancy Protocol)</a:t>
            </a:r>
          </a:p>
          <a:p>
            <a:pPr rtl="0">
              <a:spcBef>
                <a:spcPts val="0"/>
              </a:spcBef>
              <a:spcAft>
                <a:spcPts val="0"/>
              </a:spcAft>
              <a:buFont typeface="Arial" panose="020B0604020202020204" pitchFamily="34" charset="0"/>
              <a:buChar char="•"/>
            </a:pPr>
            <a:r>
              <a:rPr sz="1600" lang="fr-FR"/>
              <a:t>La redondance de routeur</a:t>
            </a:r>
          </a:p>
          <a:p>
            <a:pPr rtl="0">
              <a:spcBef>
                <a:spcPts val="0"/>
              </a:spcBef>
              <a:spcAft>
                <a:spcPts val="0"/>
              </a:spcAft>
              <a:buFont typeface="Arial" panose="020B0604020202020204" pitchFamily="34" charset="0"/>
              <a:buChar char="•"/>
            </a:pPr>
            <a:r>
              <a:rPr sz="1600" lang="fr-FR"/>
              <a:t>Routeur virtuel</a:t>
            </a:r>
          </a:p>
          <a:p>
            <a:pPr rtl="0">
              <a:spcBef>
                <a:spcPts val="0"/>
              </a:spcBef>
              <a:spcAft>
                <a:spcPts val="0"/>
              </a:spcAft>
              <a:buFont typeface="Arial" panose="020B0604020202020204" pitchFamily="34" charset="0"/>
              <a:buChar char="•"/>
            </a:pPr>
            <a:r>
              <a:rPr sz="1600" lang="fr-FR"/>
              <a:t>Routeur Actif</a:t>
            </a:r>
          </a:p>
          <a:p>
            <a:pPr rtl="0">
              <a:spcBef>
                <a:spcPts val="0"/>
              </a:spcBef>
              <a:spcAft>
                <a:spcPts val="0"/>
              </a:spcAft>
              <a:buFont typeface="Arial" panose="020B0604020202020204" pitchFamily="34" charset="0"/>
              <a:buChar char="•"/>
            </a:pPr>
            <a:r>
              <a:rPr sz="1600" lang="fr-FR"/>
              <a:t>Routeur de secours</a:t>
            </a:r>
          </a:p>
          <a:p>
            <a:pPr rtl="0">
              <a:spcBef>
                <a:spcPts val="0"/>
              </a:spcBef>
              <a:spcAft>
                <a:spcPts val="0"/>
              </a:spcAft>
              <a:buFont typeface="Arial" panose="020B0604020202020204" pitchFamily="34" charset="0"/>
              <a:buChar char="•"/>
            </a:pPr>
            <a:r>
              <a:rPr sz="1600" lang="fr-FR"/>
              <a:t>Protocole HSRP (Hot Standby Router Protocol)</a:t>
            </a:r>
          </a:p>
          <a:p>
            <a:pPr rtl="0">
              <a:spcBef>
                <a:spcPts val="0"/>
              </a:spcBef>
              <a:spcAft>
                <a:spcPts val="0"/>
              </a:spcAft>
              <a:buFont typeface="Arial" panose="020B0604020202020204" pitchFamily="34" charset="0"/>
              <a:buChar char="•"/>
            </a:pPr>
            <a:r>
              <a:rPr sz="1600" lang="fr-FR"/>
              <a:t>Virtual Router Redundancy Protocol (VRRP)</a:t>
            </a:r>
          </a:p>
          <a:p>
            <a:pPr rtl="0">
              <a:spcBef>
                <a:spcPts val="0"/>
              </a:spcBef>
              <a:spcAft>
                <a:spcPts val="0"/>
              </a:spcAft>
              <a:buFont typeface="Arial" panose="020B0604020202020204" pitchFamily="34" charset="0"/>
              <a:buChar char="•"/>
            </a:pPr>
            <a:r>
              <a:rPr sz="1600" lang="fr-FR"/>
              <a:t>Protocole d'équilibrage de charge de la passerelle (GLBP)</a:t>
            </a:r>
          </a:p>
          <a:p>
            <a:pPr rtl="0">
              <a:spcBef>
                <a:spcPts val="0"/>
              </a:spcBef>
              <a:spcAft>
                <a:spcPts val="0"/>
              </a:spcAft>
              <a:buFont typeface="Arial" panose="020B0604020202020204" pitchFamily="34" charset="0"/>
              <a:buChar char="•"/>
            </a:pPr>
            <a:r>
              <a:rPr sz="1600" lang="fr-FR"/>
              <a:t>Protocole IRDP (ICMP Router Discovery Protocol)</a:t>
            </a:r>
          </a:p>
          <a:p>
            <a:pPr rtl="0">
              <a:spcBef>
                <a:spcPts val="0"/>
              </a:spcBef>
              <a:spcAft>
                <a:spcPts val="0"/>
              </a:spcAft>
              <a:buFont typeface="Arial" panose="020B0604020202020204" pitchFamily="34" charset="0"/>
              <a:buChar char="•"/>
            </a:pPr>
            <a:r>
              <a:rPr sz="1600" lang="fr-FR"/>
              <a:t>Routeur virtuel principal</a:t>
            </a:r>
          </a:p>
          <a:p>
            <a:pPr rtl="0">
              <a:spcBef>
                <a:spcPts val="0"/>
              </a:spcBef>
              <a:spcAft>
                <a:spcPts val="0"/>
              </a:spcAft>
              <a:buFont typeface="Arial" panose="020B0604020202020204" pitchFamily="34" charset="0"/>
              <a:buChar char="•"/>
            </a:pPr>
            <a:r>
              <a:rPr sz="1600" b="true" lang="fr-FR"/>
              <a:t>standby priority</a:t>
            </a:r>
          </a:p>
          <a:p>
            <a:pPr rtl="0">
              <a:spcBef>
                <a:spcPts val="0"/>
              </a:spcBef>
              <a:spcAft>
                <a:spcPts val="0"/>
              </a:spcAft>
              <a:buFont typeface="Arial" panose="020B0604020202020204" pitchFamily="34" charset="0"/>
              <a:buChar char="•"/>
            </a:pPr>
            <a:r>
              <a:rPr sz="1600" b="true" lang="fr-FR"/>
              <a:t>standby preempt</a:t>
            </a:r>
          </a:p>
          <a:p>
            <a:pPr>
              <a:spcBef>
                <a:spcPts val="0"/>
              </a:spcBef>
              <a:spcAft>
                <a:spcPts val="0"/>
              </a:spcAft>
            </a:pPr>
            <a:endParaRPr lang="en-US" sz="1600" dirty="0"/>
          </a:p>
        </p:txBody>
      </p:sp>
    </p:spTree>
    <p:custDataLst>
      <p:tags r:id="rId1"/>
    </p:custDataLst>
    <p:extLst>
      <p:ext uri="{BB962C8B-B14F-4D97-AF65-F5344CB8AC3E}">
        <p14:creationId xmlns:p14="http://schemas.microsoft.com/office/powerpoint/2010/main" val="3271745509"/>
      </p:ext>
    </p:extLst>
  </p:cSld>
  <p:clrMapOvr>
    <a:masterClrMapping/>
  </p:clrMapOvr>
  <p:transition spd="slow">
    <p:wipe/>
  </p:transition>
</p:sld>
</file>

<file path=ppt/slides/slide26.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4190828277"/>
      </p:ext>
    </p:ext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0DBD329-AB20-664C-9697-486FE5CED9B9}"/>
              </a:ext>
            </a:extLst>
          </p:cNvPr>
          <p:cNvSpPr>
            <a:spLocks noGrp="1"/>
          </p:cNvSpPr>
          <p:nvPr>
            <p:ph type="title"/>
          </p:nvPr>
        </p:nvSpPr>
        <p:spPr>
          <a:xfrm>
            <a:off x="0" y="189238"/>
            <a:ext cx="9144000" cy="609708"/>
          </a:xfrm>
        </p:spPr>
        <p:txBody>
          <a:bodyPr/>
          <a:lstStyle/>
          <a:p>
            <a:pPr rtl="0"/>
            <a:r>
              <a:rPr lang="fr-FR"/>
              <a:t>À quoi s'attendre dans ce module</a:t>
            </a:r>
          </a:p>
        </p:txBody>
      </p:sp>
      <p:sp>
        <p:nvSpPr>
          <p:cNvPr id="2" name="Content Placeholder 1">
            <a:extLst>
              <a:ext uri="{FF2B5EF4-FFF2-40B4-BE49-F238E27FC236}">
                <a16:creationId xmlns:a16="http://schemas.microsoft.com/office/drawing/2014/main" id="{C2EDE137-350D-6D47-BD51-750CD198389A}"/>
              </a:ext>
            </a:extLst>
          </p:cNvPr>
          <p:cNvSpPr>
            <a:spLocks noGrp="1"/>
          </p:cNvSpPr>
          <p:nvPr>
            <p:ph idx="1"/>
          </p:nvPr>
        </p:nvSpPr>
        <p:spPr>
          <a:xfrm>
            <a:off x="144065" y="798945"/>
            <a:ext cx="8853286" cy="346366"/>
          </a:xfrm>
        </p:spPr>
        <p:txBody>
          <a:bodyPr/>
          <a:lstStyle/>
          <a:p>
            <a:pPr rtl="0"/>
            <a:r>
              <a:rPr lang="fr-FR"/>
              <a:t>Pour faciliter l'apprentissage, les caractéristiques suivantes de l'interface graphique GUI peuvent être incluses dans ce module :</a:t>
            </a:r>
          </a:p>
          <a:p>
            <a:endParaRPr lang="en-US" dirty="0"/>
          </a:p>
          <a:p>
            <a:endParaRPr lang="en-US" dirty="0"/>
          </a:p>
          <a:p>
            <a:pPr marL="0" indent="0">
              <a:buNone/>
            </a:pPr>
            <a:endParaRPr lang="en-US" dirty="0"/>
          </a:p>
        </p:txBody>
      </p:sp>
      <p:graphicFrame>
        <p:nvGraphicFramePr>
          <p:cNvPr id="4" name="Table 3">
            <a:extLst>
              <a:ext uri="{FF2B5EF4-FFF2-40B4-BE49-F238E27FC236}">
                <a16:creationId xmlns:a16="http://schemas.microsoft.com/office/drawing/2014/main" id="{24EE699F-A87C-2246-9235-C1DFDF6B2651}"/>
              </a:ext>
            </a:extLst>
          </p:cNvPr>
          <p:cNvGraphicFramePr>
            <a:graphicFrameLocks noGrp="1"/>
          </p:cNvGraphicFramePr>
          <p:nvPr/>
        </p:nvGraphicFramePr>
        <p:xfrm>
          <a:off x="301658" y="1145310"/>
          <a:ext cx="8557528" cy="3006492"/>
        </p:xfrm>
        <a:graphic>
          <a:graphicData uri="http://schemas.openxmlformats.org/drawingml/2006/table">
            <a:tbl>
              <a:tblPr firstRow="1" bandRow="1">
                <a:tableStyleId>{5C22544A-7EE6-4342-B048-85BDC9FD1C3A}</a:tableStyleId>
              </a:tblPr>
              <a:tblGrid>
                <a:gridCol w="2140558">
                  <a:extLst>
                    <a:ext uri="{9D8B030D-6E8A-4147-A177-3AD203B41FA5}">
                      <a16:colId xmlns:a16="http://schemas.microsoft.com/office/drawing/2014/main" val="200107645"/>
                    </a:ext>
                  </a:extLst>
                </a:gridCol>
                <a:gridCol w="6416970">
                  <a:extLst>
                    <a:ext uri="{9D8B030D-6E8A-4147-A177-3AD203B41FA5}">
                      <a16:colId xmlns:a16="http://schemas.microsoft.com/office/drawing/2014/main" val="2648404099"/>
                    </a:ext>
                  </a:extLst>
                </a:gridCol>
              </a:tblGrid>
              <a:tr h="265091">
                <a:tc>
                  <a:txBody>
                    <a:bodyPr/>
                    <a:lstStyle/>
                    <a:p>
                      <a:pPr rtl="0"/>
                      <a:r>
                        <a:rPr lang="fr-FR"/>
                        <a:t>Fonctionnalité</a:t>
                      </a:r>
                    </a:p>
                  </a:txBody>
                  <a:tcPr/>
                </a:tc>
                <a:tc>
                  <a:txBody>
                    <a:bodyPr/>
                    <a:lstStyle/>
                    <a:p>
                      <a:pPr rtl="0"/>
                      <a:r>
                        <a:rPr lang="fr-FR"/>
                        <a:t>Description</a:t>
                      </a:r>
                    </a:p>
                  </a:txBody>
                  <a:tcPr/>
                </a:tc>
                <a:extLst>
                  <a:ext uri="{0D108BD9-81ED-4DB2-BD59-A6C34878D82A}">
                    <a16:rowId xmlns:a16="http://schemas.microsoft.com/office/drawing/2014/main" val="367710602"/>
                  </a:ext>
                </a:extLst>
              </a:tr>
              <a:tr h="331556">
                <a:tc>
                  <a:txBody>
                    <a:bodyPr/>
                    <a:lstStyle/>
                    <a:p>
                      <a:pPr algn="l" fontAlgn="b" rtl="0"/>
                      <a:r>
                        <a:rPr sz="1400" b="false" i="false" u="none" strike="noStrike" lang="fr-FR">
                          <a:solidFill>
                            <a:srgbClr val="000000"/>
                          </a:solidFill>
                          <a:effectLst/>
                          <a:latin typeface="+mn-lt"/>
                        </a:rPr>
                        <a:t>Animations</a:t>
                      </a:r>
                    </a:p>
                  </a:txBody>
                  <a:tcPr marL="9525" marR="9525" marT="9525" marB="0" anchor="b"/>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a:t>Exposer les participants à des nouvelles compétences et des nouveaux concepts.</a:t>
                      </a:r>
                    </a:p>
                  </a:txBody>
                  <a:tcPr/>
                </a:tc>
                <a:extLst>
                  <a:ext uri="{0D108BD9-81ED-4DB2-BD59-A6C34878D82A}">
                    <a16:rowId xmlns:a16="http://schemas.microsoft.com/office/drawing/2014/main" val="698835149"/>
                  </a:ext>
                </a:extLst>
              </a:tr>
              <a:tr h="37941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sz="1400" b="false" i="false" u="none" strike="noStrike" lang="fr-FR">
                          <a:solidFill>
                            <a:srgbClr val="000000"/>
                          </a:solidFill>
                          <a:effectLst/>
                          <a:latin typeface="+mn-lt"/>
                        </a:rPr>
                        <a:t>Vidéos</a:t>
                      </a:r>
                    </a:p>
                  </a:txBody>
                  <a:tcPr marL="9525" marR="9525" marT="9525" marB="0" anchor="b"/>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a:t>Exposer les participants à des nouvelles compétences et des nouveaux concepts.</a:t>
                      </a:r>
                    </a:p>
                  </a:txBody>
                  <a:tcPr/>
                </a:tc>
                <a:extLst>
                  <a:ext uri="{0D108BD9-81ED-4DB2-BD59-A6C34878D82A}">
                    <a16:rowId xmlns:a16="http://schemas.microsoft.com/office/drawing/2014/main" val="904576505"/>
                  </a:ext>
                </a:extLst>
              </a:tr>
              <a:tr h="26509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sz="1400" b="false" i="false" u="none" strike="noStrike" lang="fr-FR">
                          <a:solidFill>
                            <a:srgbClr val="000000"/>
                          </a:solidFill>
                          <a:effectLst/>
                          <a:latin typeface="+mn-lt"/>
                        </a:rPr>
                        <a:t>Vérifiez votre compréhension (CYU)</a:t>
                      </a:r>
                    </a:p>
                    <a:p>
                      <a:pPr algn="l" fontAlgn="b"/>
                      <a:endParaRPr lang="en-US" sz="1400" b="0" i="0" u="none" strike="noStrike" dirty="0">
                        <a:solidFill>
                          <a:srgbClr val="000000"/>
                        </a:solidFill>
                        <a:effectLst/>
                        <a:latin typeface="+mn-lt"/>
                      </a:endParaRPr>
                    </a:p>
                  </a:txBody>
                  <a:tcPr marL="9525" marR="9525" marT="9525" marB="0" anchor="b"/>
                </a:tc>
                <a:tc>
                  <a:txBody>
                    <a:bodyPr/>
                    <a:lstStyle/>
                    <a:p>
                      <a:pPr rtl="0"/>
                      <a:r>
                        <a:rPr lang="fr-FR"/>
                        <a:t>Questionnaire en ligne par rubrique pour aider les apprenants à évaluer la compréhension du contenu. </a:t>
                      </a:r>
                    </a:p>
                  </a:txBody>
                  <a:tcPr/>
                </a:tc>
                <a:extLst>
                  <a:ext uri="{0D108BD9-81ED-4DB2-BD59-A6C34878D82A}">
                    <a16:rowId xmlns:a16="http://schemas.microsoft.com/office/drawing/2014/main" val="2876586054"/>
                  </a:ext>
                </a:extLst>
              </a:tr>
              <a:tr h="178145">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sz="1400" b="false" i="false" u="none" strike="noStrike" lang="fr-FR">
                          <a:solidFill>
                            <a:srgbClr val="000000"/>
                          </a:solidFill>
                          <a:effectLst/>
                          <a:latin typeface="+mn-lt"/>
                        </a:rPr>
                        <a:t>Activités interactifs</a:t>
                      </a:r>
                    </a:p>
                  </a:txBody>
                  <a:tcPr marL="9525" marR="9525" marT="9525" marB="0" anchor="b"/>
                </a:tc>
                <a:tc>
                  <a:txBody>
                    <a:bodyPr/>
                    <a:lstStyle/>
                    <a:p>
                      <a:pPr rtl="0"/>
                      <a:r>
                        <a:rPr lang="fr-FR"/>
                        <a:t>Une variété de formats pour aider les apprenants à évaluer la compréhension du contenu.</a:t>
                      </a:r>
                    </a:p>
                  </a:txBody>
                  <a:tcPr/>
                </a:tc>
                <a:extLst>
                  <a:ext uri="{0D108BD9-81ED-4DB2-BD59-A6C34878D82A}">
                    <a16:rowId xmlns:a16="http://schemas.microsoft.com/office/drawing/2014/main" val="3454703549"/>
                  </a:ext>
                </a:extLst>
              </a:tr>
              <a:tr h="215293">
                <a:tc>
                  <a:txBody>
                    <a:bodyPr/>
                    <a:lstStyle/>
                    <a:p>
                      <a:pPr algn="l" fontAlgn="b" rtl="0"/>
                      <a:r>
                        <a:rPr sz="1400" b="false" i="false" u="none" strike="noStrike" lang="fr-FR">
                          <a:solidFill>
                            <a:srgbClr val="000000"/>
                          </a:solidFill>
                          <a:effectLst/>
                          <a:latin typeface="+mn-lt"/>
                        </a:rPr>
                        <a:t>Vérificateur de syntaxe</a:t>
                      </a:r>
                    </a:p>
                  </a:txBody>
                  <a:tcPr marL="9525" marR="9525" marT="9525" marB="0" anchor="b"/>
                </a:tc>
                <a:tc>
                  <a:txBody>
                    <a:bodyPr/>
                    <a:lstStyle/>
                    <a:p>
                      <a:pPr rtl="0"/>
                      <a:r>
                        <a:rPr lang="fr-FR"/>
                        <a:t>Petites simulations qui exposent les apprenants à la ligne de commande Cisco pour pratiquer les compétences de configuration.</a:t>
                      </a:r>
                    </a:p>
                  </a:txBody>
                  <a:tcPr/>
                </a:tc>
                <a:extLst>
                  <a:ext uri="{0D108BD9-81ED-4DB2-BD59-A6C34878D82A}">
                    <a16:rowId xmlns:a16="http://schemas.microsoft.com/office/drawing/2014/main" val="2195331658"/>
                  </a:ext>
                </a:extLst>
              </a:tr>
              <a:tr h="265091">
                <a:tc>
                  <a:txBody>
                    <a:bodyPr/>
                    <a:lstStyle/>
                    <a:p>
                      <a:pPr algn="l" fontAlgn="b" rtl="0"/>
                      <a:r>
                        <a:rPr sz="1400" b="false" i="false" u="none" strike="noStrike" lang="fr-FR">
                          <a:solidFill>
                            <a:srgbClr val="000000"/>
                          </a:solidFill>
                          <a:effectLst/>
                          <a:latin typeface="+mn-lt"/>
                        </a:rPr>
                        <a:t>Activités PT</a:t>
                      </a:r>
                    </a:p>
                  </a:txBody>
                  <a:tcPr marL="9525" marR="9525" marT="9525" marB="0" anchor="b"/>
                </a:tc>
                <a:tc>
                  <a:txBody>
                    <a:bodyPr/>
                    <a:lstStyle/>
                    <a:p>
                      <a:pPr rtl="0"/>
                      <a:r>
                        <a:rPr lang="fr-FR"/>
                        <a:t>Activités de simulation et de modélisation conçues pour explorer, acquérir, renforcer et développer les compétences.</a:t>
                      </a:r>
                    </a:p>
                  </a:txBody>
                  <a:tcPr/>
                </a:tc>
                <a:extLst>
                  <a:ext uri="{0D108BD9-81ED-4DB2-BD59-A6C34878D82A}">
                    <a16:rowId xmlns:a16="http://schemas.microsoft.com/office/drawing/2014/main" val="3727131555"/>
                  </a:ext>
                </a:extLst>
              </a:tr>
            </a:tbl>
          </a:graphicData>
        </a:graphic>
      </p:graphicFrame>
    </p:spTree>
    <p:custDataLst>
      <p:tags r:id="rId1"/>
    </p:custDataLst>
    <p:extLst>
      <p:ext uri="{BB962C8B-B14F-4D97-AF65-F5344CB8AC3E}">
        <p14:creationId xmlns:p14="http://schemas.microsoft.com/office/powerpoint/2010/main" val="122153960"/>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5" name="Title 2">
            <a:extLst>
              <a:ext uri="{FF2B5EF4-FFF2-40B4-BE49-F238E27FC236}">
                <a16:creationId xmlns:a16="http://schemas.microsoft.com/office/drawing/2014/main" id="{2D10C50B-ED86-4E5D-BD0F-658911DFEF9B}"/>
              </a:ext>
            </a:extLst>
          </p:cNvPr>
          <p:cNvSpPr>
            <a:spLocks noGrp="1"/>
          </p:cNvSpPr>
          <p:nvPr>
            <p:ph type="title"/>
          </p:nvPr>
        </p:nvSpPr>
        <p:spPr>
          <a:xfrm>
            <a:off x="0" y="-15285"/>
            <a:ext cx="9144000" cy="757238"/>
          </a:xfrm>
        </p:spPr>
        <p:txBody>
          <a:bodyPr/>
          <a:lstStyle/>
          <a:p>
            <a:pPr rtl="0"/>
            <a:r>
              <a:rPr lang="fr-FR"/>
              <a:t>À quoi s'attendre dans ce module (suite)</a:t>
            </a:r>
          </a:p>
        </p:txBody>
      </p:sp>
      <p:sp>
        <p:nvSpPr>
          <p:cNvPr id="6" name="Content Placeholder 1">
            <a:extLst>
              <a:ext uri="{FF2B5EF4-FFF2-40B4-BE49-F238E27FC236}">
                <a16:creationId xmlns:a16="http://schemas.microsoft.com/office/drawing/2014/main" id="{031D3D35-BC84-421A-A5F0-48081A310F8E}"/>
              </a:ext>
            </a:extLst>
          </p:cNvPr>
          <p:cNvSpPr txBox="1">
            <a:spLocks/>
          </p:cNvSpPr>
          <p:nvPr/>
        </p:nvSpPr>
        <p:spPr bwMode="auto">
          <a:xfrm>
            <a:off x="106756" y="668963"/>
            <a:ext cx="8853286" cy="346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rtl="0"/>
            <a:r>
              <a:rPr lang="fr-FR"/>
              <a:t>Pour faciliter l'apprentissage, les caractéristiques suivantes peuvent être incluses dans ce module :</a:t>
            </a:r>
          </a:p>
          <a:p>
            <a:pPr marL="0" indent="0">
              <a:buNone/>
            </a:pPr>
            <a:endParaRPr lang="en-US" dirty="0"/>
          </a:p>
          <a:p>
            <a:pPr marL="0" indent="0">
              <a:buFont typeface="Wingdings" panose="05000000000000000000" pitchFamily="2" charset="2"/>
              <a:buNone/>
            </a:pPr>
            <a:endParaRPr lang="en-US" dirty="0"/>
          </a:p>
        </p:txBody>
      </p:sp>
      <p:graphicFrame>
        <p:nvGraphicFramePr>
          <p:cNvPr id="4" name="Content Placeholder 3">
            <a:extLst>
              <a:ext uri="{FF2B5EF4-FFF2-40B4-BE49-F238E27FC236}">
                <a16:creationId xmlns:a16="http://schemas.microsoft.com/office/drawing/2014/main" id="{DDD52CCD-9D1E-4CC4-815A-A5967A0831D9}"/>
              </a:ext>
            </a:extLst>
          </p:cNvPr>
          <p:cNvGraphicFramePr>
            <a:graphicFrameLocks noGrp="1"/>
          </p:cNvGraphicFramePr>
          <p:nvPr>
            <p:ph idx="1"/>
          </p:nvPr>
        </p:nvGraphicFramePr>
        <p:xfrm>
          <a:off x="106756" y="1279280"/>
          <a:ext cx="8595235" cy="1950720"/>
        </p:xfrm>
        <a:graphic>
          <a:graphicData uri="http://schemas.openxmlformats.org/drawingml/2006/table">
            <a:tbl>
              <a:tblPr firstRow="1" bandRow="1">
                <a:tableStyleId>{5C22544A-7EE6-4342-B048-85BDC9FD1C3A}</a:tableStyleId>
              </a:tblPr>
              <a:tblGrid>
                <a:gridCol w="2178265">
                  <a:extLst>
                    <a:ext uri="{9D8B030D-6E8A-4147-A177-3AD203B41FA5}">
                      <a16:colId xmlns:a16="http://schemas.microsoft.com/office/drawing/2014/main" val="3215831619"/>
                    </a:ext>
                  </a:extLst>
                </a:gridCol>
                <a:gridCol w="6416970">
                  <a:extLst>
                    <a:ext uri="{9D8B030D-6E8A-4147-A177-3AD203B41FA5}">
                      <a16:colId xmlns:a16="http://schemas.microsoft.com/office/drawing/2014/main" val="276475465"/>
                    </a:ext>
                  </a:extLst>
                </a:gridCol>
              </a:tblGrid>
              <a:tr h="265091">
                <a:tc>
                  <a:txBody>
                    <a:bodyPr/>
                    <a:lstStyle/>
                    <a:p>
                      <a:pPr algn="l" fontAlgn="b" rtl="0"/>
                      <a:r>
                        <a:rPr sz="1400" b="true" i="false" u="none" strike="noStrike" lang="fr-FR">
                          <a:solidFill>
                            <a:schemeClr val="bg1"/>
                          </a:solidFill>
                          <a:effectLst/>
                          <a:latin typeface="+mn-lt"/>
                        </a:rPr>
                        <a:t>Fonctionnalité</a:t>
                      </a:r>
                    </a:p>
                  </a:txBody>
                  <a:tcPr marL="9525" marR="9525" marT="9525" marB="0" anchor="b"/>
                </a:tc>
                <a:tc>
                  <a:txBody>
                    <a:bodyPr/>
                    <a:lstStyle/>
                    <a:p>
                      <a:pPr rtl="0"/>
                      <a:r>
                        <a:rPr lang="fr-FR"/>
                        <a:t>Description</a:t>
                      </a:r>
                    </a:p>
                  </a:txBody>
                  <a:tcPr/>
                </a:tc>
                <a:extLst>
                  <a:ext uri="{0D108BD9-81ED-4DB2-BD59-A6C34878D82A}">
                    <a16:rowId xmlns:a16="http://schemas.microsoft.com/office/drawing/2014/main" val="3768427975"/>
                  </a:ext>
                </a:extLst>
              </a:tr>
              <a:tr h="265091">
                <a:tc>
                  <a:txBody>
                    <a:bodyPr/>
                    <a:lstStyle/>
                    <a:p>
                      <a:pPr algn="l" fontAlgn="b" rtl="0"/>
                      <a:r>
                        <a:rPr sz="1400" b="false" i="false" u="none" strike="noStrike" lang="fr-FR">
                          <a:solidFill>
                            <a:srgbClr val="000000"/>
                          </a:solidFill>
                          <a:effectLst/>
                          <a:latin typeface="+mn-lt"/>
                        </a:rPr>
                        <a:t>Travaux Pratiques</a:t>
                      </a:r>
                    </a:p>
                  </a:txBody>
                  <a:tcPr marL="9525" marR="9525" marT="9525" marB="0" anchor="b"/>
                </a:tc>
                <a:tc>
                  <a:txBody>
                    <a:bodyPr/>
                    <a:lstStyle/>
                    <a:p>
                      <a:pPr rtl="0"/>
                      <a:r>
                        <a:rPr lang="fr-FR"/>
                        <a:t>Travaux Pratiques conçus pour travailler avec des équipements physiques.</a:t>
                      </a:r>
                    </a:p>
                  </a:txBody>
                  <a:tcPr/>
                </a:tc>
                <a:extLst>
                  <a:ext uri="{0D108BD9-81ED-4DB2-BD59-A6C34878D82A}">
                    <a16:rowId xmlns:a16="http://schemas.microsoft.com/office/drawing/2014/main" val="2258594367"/>
                  </a:ext>
                </a:extLst>
              </a:tr>
              <a:tr h="26509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sz="1400" b="false" i="false" u="none" strike="noStrike" lang="fr-FR">
                          <a:solidFill>
                            <a:srgbClr val="000000"/>
                          </a:solidFill>
                          <a:effectLst/>
                          <a:latin typeface="+mn-lt"/>
                        </a:rPr>
                        <a:t>Activités en classe</a:t>
                      </a:r>
                    </a:p>
                    <a:p>
                      <a:pPr algn="l" fontAlgn="b"/>
                      <a:endParaRPr lang="en-US" sz="1400" b="0" i="0" u="none" strike="noStrike" dirty="0">
                        <a:solidFill>
                          <a:srgbClr val="000000"/>
                        </a:solidFill>
                        <a:effectLst/>
                        <a:latin typeface="+mn-lt"/>
                      </a:endParaRPr>
                    </a:p>
                  </a:txBody>
                  <a:tcPr marL="9525" marR="9525" marT="9525" marB="0" anchor="b"/>
                </a:tc>
                <a:tc>
                  <a:txBody>
                    <a:bodyPr/>
                    <a:lstStyle/>
                    <a:p>
                      <a:pPr rtl="0"/>
                      <a:r>
                        <a:rPr lang="fr-FR"/>
                        <a:t>Ces informations se trouvent sur la page Ressources de l'instructeur. Les activités de classe sont conçues pour faciliter l'apprentissage, la discussion en classe et la collaboration.</a:t>
                      </a:r>
                    </a:p>
                  </a:txBody>
                  <a:tcPr/>
                </a:tc>
                <a:extLst>
                  <a:ext uri="{0D108BD9-81ED-4DB2-BD59-A6C34878D82A}">
                    <a16:rowId xmlns:a16="http://schemas.microsoft.com/office/drawing/2014/main" val="1125566603"/>
                  </a:ext>
                </a:extLst>
              </a:tr>
              <a:tr h="265091">
                <a:tc>
                  <a:txBody>
                    <a:bodyPr/>
                    <a:lstStyle/>
                    <a:p>
                      <a:pPr algn="l" fontAlgn="b" rtl="0"/>
                      <a:r>
                        <a:rPr sz="1400" b="false" i="false" u="none" strike="noStrike" lang="fr-FR">
                          <a:solidFill>
                            <a:srgbClr val="000000"/>
                          </a:solidFill>
                          <a:effectLst/>
                          <a:latin typeface="+mn-lt"/>
                        </a:rPr>
                        <a:t>Questionnaires sur le module</a:t>
                      </a:r>
                    </a:p>
                  </a:txBody>
                  <a:tcPr marL="9525" marR="9525" marT="9525" marB="0" anchor="b"/>
                </a:tc>
                <a:tc>
                  <a:txBody>
                    <a:bodyPr/>
                    <a:lstStyle/>
                    <a:p>
                      <a:pPr rtl="0"/>
                      <a:r>
                        <a:rPr lang="fr-FR"/>
                        <a:t>Des évaluations automatiques qui intègrent les concepts et les compétences acquises tout au long de la série de rubriques présentées dans le module.</a:t>
                      </a:r>
                    </a:p>
                  </a:txBody>
                  <a:tcPr/>
                </a:tc>
                <a:extLst>
                  <a:ext uri="{0D108BD9-81ED-4DB2-BD59-A6C34878D82A}">
                    <a16:rowId xmlns:a16="http://schemas.microsoft.com/office/drawing/2014/main" val="831502776"/>
                  </a:ext>
                </a:extLst>
              </a:tr>
              <a:tr h="265091">
                <a:tc>
                  <a:txBody>
                    <a:bodyPr/>
                    <a:lstStyle/>
                    <a:p>
                      <a:pPr algn="l" fontAlgn="b" rtl="0"/>
                      <a:r>
                        <a:rPr sz="1400" b="false" i="false" u="none" strike="noStrike" lang="fr-FR">
                          <a:solidFill>
                            <a:srgbClr val="000000"/>
                          </a:solidFill>
                          <a:effectLst/>
                          <a:latin typeface="+mn-lt"/>
                        </a:rPr>
                        <a:t>Résumé du module</a:t>
                      </a:r>
                    </a:p>
                  </a:txBody>
                  <a:tcPr marL="9525" marR="9525" marT="9525" marB="0" anchor="b"/>
                </a:tc>
                <a:tc>
                  <a:txBody>
                    <a:bodyPr/>
                    <a:lstStyle/>
                    <a:p>
                      <a:pPr rtl="0"/>
                      <a:r>
                        <a:rPr lang="fr-FR"/>
                        <a:t>Récapte brièvement le contenu du module.</a:t>
                      </a:r>
                    </a:p>
                  </a:txBody>
                  <a:tcPr/>
                </a:tc>
                <a:extLst>
                  <a:ext uri="{0D108BD9-81ED-4DB2-BD59-A6C34878D82A}">
                    <a16:rowId xmlns:a16="http://schemas.microsoft.com/office/drawing/2014/main" val="2267046280"/>
                  </a:ext>
                </a:extLst>
              </a:tr>
            </a:tbl>
          </a:graphicData>
        </a:graphic>
      </p:graphicFrame>
    </p:spTree>
    <p:custDataLst>
      <p:tags r:id="rId1"/>
    </p:custDataLst>
    <p:extLst>
      <p:ext uri="{BB962C8B-B14F-4D97-AF65-F5344CB8AC3E}">
        <p14:creationId xmlns:p14="http://schemas.microsoft.com/office/powerpoint/2010/main" val="1736058053"/>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7170" name="Rectangle 33"/>
          <p:cNvSpPr>
            <a:spLocks noGrp="1" noChangeArrowheads="1"/>
          </p:cNvSpPr>
          <p:nvPr>
            <p:ph type="title"/>
          </p:nvPr>
        </p:nvSpPr>
        <p:spPr/>
        <p:txBody>
          <a:bodyPr/>
          <a:lstStyle/>
          <a:p>
            <a:pPr eaLnBrk="1" hangingPunct="1" rtl="0"/>
            <a:r>
              <a:rPr lang="fr-FR"/>
              <a:t>Vérifiez votre compréhension</a:t>
            </a:r>
          </a:p>
        </p:txBody>
      </p:sp>
      <p:sp>
        <p:nvSpPr>
          <p:cNvPr id="7171" name="Rectangle 34"/>
          <p:cNvSpPr>
            <a:spLocks noGrp="1" noChangeArrowheads="1"/>
          </p:cNvSpPr>
          <p:nvPr>
            <p:ph idx="1"/>
          </p:nvPr>
        </p:nvSpPr>
        <p:spPr>
          <a:xfrm>
            <a:off x="145357" y="965201"/>
            <a:ext cx="8878570" cy="3643747"/>
          </a:xfrm>
        </p:spPr>
        <p:txBody>
          <a:bodyPr/>
          <a:lstStyle/>
          <a:p>
            <a:pPr rtl="0">
              <a:spcBef>
                <a:spcPct val="30000"/>
              </a:spcBef>
              <a:buFont typeface="Arial" panose="020B0604020202020204" pitchFamily="34" charset="0"/>
              <a:buChar char="•"/>
            </a:pPr>
            <a:r>
              <a:rPr sz="1600" lang="fr-FR"/>
              <a:t>Les activités Vérifiez votre compréhension sont conçues pour permettre aux élèves de déterminer rapidement s'ils comprennent le contenu et s'ils peuvent poursuivre ou s'ils ont besoin de revoir. </a:t>
            </a:r>
          </a:p>
          <a:p>
            <a:pPr rtl="0">
              <a:spcBef>
                <a:spcPct val="30000"/>
              </a:spcBef>
              <a:buFont typeface="Arial" panose="020B0604020202020204" pitchFamily="34" charset="0"/>
              <a:buChar char="•"/>
            </a:pPr>
            <a:r>
              <a:rPr sz="1600" lang="fr-FR"/>
              <a:t>Les exercices du module Vérifiez votre compréhension </a:t>
            </a:r>
            <a:r>
              <a:rPr sz="1600" b="true" i="true" lang="fr-FR"/>
              <a:t>ne sont pas</a:t>
            </a:r>
            <a:r>
              <a:rPr sz="1600" lang="fr-FR"/>
              <a:t> comptés dans la note finale des candidats.</a:t>
            </a:r>
          </a:p>
          <a:p>
            <a:pPr rtl="0">
              <a:spcBef>
                <a:spcPct val="30000"/>
              </a:spcBef>
              <a:buFont typeface="Arial" panose="020B0604020202020204" pitchFamily="34" charset="0"/>
              <a:buChar char="•"/>
            </a:pPr>
            <a:r>
              <a:rPr sz="1600" lang="fr-FR"/>
              <a:t>Il n'existe aucune diapositive distincte pour ces exercices dans le fichier PPT. Ils sont répertoriés dans les notes de la diapositive qui apparaissent avant ces exercices.</a:t>
            </a:r>
          </a:p>
          <a:p>
            <a:pPr marL="0" indent="0" eaLnBrk="1" hangingPunct="1">
              <a:spcBef>
                <a:spcPct val="30000"/>
              </a:spcBef>
              <a:buNone/>
            </a:pPr>
            <a:endParaRPr lang="en-US" dirty="0"/>
          </a:p>
          <a:p>
            <a:pPr eaLnBrk="1" hangingPunct="1">
              <a:spcBef>
                <a:spcPct val="30000"/>
              </a:spcBef>
            </a:pPr>
            <a:endParaRPr lang="en-US" dirty="0"/>
          </a:p>
        </p:txBody>
      </p:sp>
    </p:spTree>
    <p:custDataLst>
      <p:tags r:id="rId1"/>
    </p:custDataLst>
    <p:extLst>
      <p:ext uri="{BB962C8B-B14F-4D97-AF65-F5344CB8AC3E}">
        <p14:creationId xmlns:p14="http://schemas.microsoft.com/office/powerpoint/2010/main" val="73643951"/>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6146" name="Rectangle 33"/>
          <p:cNvSpPr>
            <a:spLocks noGrp="1" noChangeArrowheads="1"/>
          </p:cNvSpPr>
          <p:nvPr>
            <p:ph type="title"/>
          </p:nvPr>
        </p:nvSpPr>
        <p:spPr/>
        <p:txBody>
          <a:bodyPr/>
          <a:lstStyle/>
          <a:p>
            <a:pPr eaLnBrk="1" hangingPunct="1" rtl="0"/>
            <a:r>
              <a:rPr lang="fr-FR"/>
              <a:t>Module 9: Activités</a:t>
            </a:r>
          </a:p>
        </p:txBody>
      </p:sp>
      <p:sp>
        <p:nvSpPr>
          <p:cNvPr id="6147" name="Rectangle 34"/>
          <p:cNvSpPr>
            <a:spLocks noGrp="1" noChangeArrowheads="1"/>
          </p:cNvSpPr>
          <p:nvPr>
            <p:ph idx="1"/>
          </p:nvPr>
        </p:nvSpPr>
        <p:spPr>
          <a:xfrm>
            <a:off x="144065" y="733629"/>
            <a:ext cx="8695135" cy="348414"/>
          </a:xfrm>
        </p:spPr>
        <p:txBody>
          <a:bodyPr/>
          <a:lstStyle/>
          <a:p>
            <a:pPr marL="0" indent="0" rtl="0">
              <a:spcBef>
                <a:spcPct val="30000"/>
              </a:spcBef>
              <a:buNone/>
            </a:pPr>
            <a:r>
              <a:rPr lang="fr-FR"/>
              <a:t>Quelles sont les activités associées à ce module?</a:t>
            </a:r>
          </a:p>
          <a:p>
            <a:pPr marL="0" indent="0">
              <a:spcBef>
                <a:spcPct val="30000"/>
              </a:spcBef>
              <a:buNone/>
            </a:pPr>
            <a:endParaRPr lang="en-US" dirty="0"/>
          </a:p>
          <a:p>
            <a:pPr marL="89297" indent="0">
              <a:spcBef>
                <a:spcPct val="30000"/>
              </a:spcBef>
              <a:buNone/>
            </a:pPr>
            <a:endParaRPr lang="en-US" dirty="0"/>
          </a:p>
          <a:p>
            <a:pPr marL="89297" indent="0">
              <a:spcBef>
                <a:spcPct val="30000"/>
              </a:spcBef>
              <a:buNone/>
            </a:pPr>
            <a:endParaRPr lang="en-US" dirty="0"/>
          </a:p>
        </p:txBody>
      </p:sp>
      <p:graphicFrame>
        <p:nvGraphicFramePr>
          <p:cNvPr id="7" name="Content Placeholder 3"/>
          <p:cNvGraphicFramePr>
            <a:graphicFrameLocks/>
          </p:cNvGraphicFramePr>
          <p:nvPr>
            <p:extLst>
              <p:ext uri="{D42A27DB-BD31-4B8C-83A1-F6EECF244321}">
                <p14:modId xmlns:p14="http://schemas.microsoft.com/office/powerpoint/2010/main" val="2936028607"/>
              </p:ext>
            </p:extLst>
          </p:nvPr>
        </p:nvGraphicFramePr>
        <p:xfrm>
          <a:off x="457291" y="1190108"/>
          <a:ext cx="8229418" cy="1353786"/>
        </p:xfrm>
        <a:graphic>
          <a:graphicData uri="http://schemas.openxmlformats.org/drawingml/2006/table">
            <a:tbl>
              <a:tblPr firstRow="1" bandRow="1">
                <a:tableStyleId>{5C22544A-7EE6-4342-B048-85BDC9FD1C3A}</a:tableStyleId>
              </a:tblPr>
              <a:tblGrid>
                <a:gridCol w="1129733">
                  <a:extLst>
                    <a:ext uri="{9D8B030D-6E8A-4147-A177-3AD203B41FA5}">
                      <a16:colId xmlns:a16="http://schemas.microsoft.com/office/drawing/2014/main" val="20001"/>
                    </a:ext>
                  </a:extLst>
                </a:gridCol>
                <a:gridCol w="1857736">
                  <a:extLst>
                    <a:ext uri="{9D8B030D-6E8A-4147-A177-3AD203B41FA5}">
                      <a16:colId xmlns:a16="http://schemas.microsoft.com/office/drawing/2014/main" val="3156509146"/>
                    </a:ext>
                  </a:extLst>
                </a:gridCol>
                <a:gridCol w="4080076">
                  <a:extLst>
                    <a:ext uri="{9D8B030D-6E8A-4147-A177-3AD203B41FA5}">
                      <a16:colId xmlns:a16="http://schemas.microsoft.com/office/drawing/2014/main" val="20002"/>
                    </a:ext>
                  </a:extLst>
                </a:gridCol>
                <a:gridCol w="1161873">
                  <a:extLst>
                    <a:ext uri="{9D8B030D-6E8A-4147-A177-3AD203B41FA5}">
                      <a16:colId xmlns:a16="http://schemas.microsoft.com/office/drawing/2014/main" val="20003"/>
                    </a:ext>
                  </a:extLst>
                </a:gridCol>
              </a:tblGrid>
              <a:tr h="301434">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sz="1200" lang="fr-FR"/>
                        <a:t>N° de page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sz="1200" lang="fr-FR"/>
                        <a:t>Type d'exercice</a:t>
                      </a:r>
                    </a:p>
                  </a:txBody>
                  <a:tcPr marL="68580" marR="68580" marT="34290" marB="34290" anchor="ctr"/>
                </a:tc>
                <a:tc>
                  <a:txBody>
                    <a:bodyPr/>
                    <a:lstStyle/>
                    <a:p>
                      <a:pPr rtl="0"/>
                      <a:r>
                        <a:rPr sz="1200" lang="fr-FR"/>
                        <a:t>Nom de l'exercice</a:t>
                      </a:r>
                    </a:p>
                  </a:txBody>
                  <a:tcPr marL="68580" marR="68580" marT="34290" marB="34290" anchor="ctr"/>
                </a:tc>
                <a:tc>
                  <a:txBody>
                    <a:bodyPr/>
                    <a:lstStyle/>
                    <a:p>
                      <a:pPr rtl="0"/>
                      <a:r>
                        <a:rPr sz="1200" lang="fr-FR"/>
                        <a:t>Facultatif ?</a:t>
                      </a:r>
                    </a:p>
                  </a:txBody>
                  <a:tcPr marL="68580" marR="68580" marT="34290" marB="34290" anchor="ctr"/>
                </a:tc>
                <a:extLst>
                  <a:ext uri="{0D108BD9-81ED-4DB2-BD59-A6C34878D82A}">
                    <a16:rowId xmlns:a16="http://schemas.microsoft.com/office/drawing/2014/main" val="10000"/>
                  </a:ext>
                </a:extLst>
              </a:tr>
              <a:tr h="350784">
                <a:tc>
                  <a:txBody>
                    <a:bodyPr/>
                    <a:lstStyle/>
                    <a:p>
                      <a:pPr algn="ctr" rtl="0"/>
                      <a:r>
                        <a:rPr sz="1100" lang="fr-FR">
                          <a:solidFill>
                            <a:srgbClr val="000000"/>
                          </a:solidFill>
                        </a:rPr>
                        <a:t>9.1.5</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sz="1100" lang="fr-FR">
                          <a:solidFill>
                            <a:srgbClr val="000000"/>
                          </a:solidFill>
                        </a:rPr>
                        <a:t>Vérifiez vos connaissances</a:t>
                      </a:r>
                    </a:p>
                  </a:txBody>
                  <a:tcPr marL="68580" marR="68580" marT="34290" marB="34290" anchor="ctr"/>
                </a:tc>
                <a:tc>
                  <a:txBody>
                    <a:bodyPr/>
                    <a:lstStyle/>
                    <a:p>
                      <a:pPr rtl="0"/>
                      <a:r>
                        <a:rPr sz="1100" lang="fr-FR">
                          <a:solidFill>
                            <a:srgbClr val="000000"/>
                          </a:solidFill>
                        </a:rPr>
                        <a:t>Protocoles de redondance au premier saut</a:t>
                      </a:r>
                    </a:p>
                  </a:txBody>
                  <a:tcPr marL="68580" marR="68580" marT="34290" marB="34290" anchor="ctr"/>
                </a:tc>
                <a:tc>
                  <a:txBody>
                    <a:bodyPr/>
                    <a:lstStyle/>
                    <a:p>
                      <a:pPr rtl="0"/>
                      <a:r>
                        <a:rPr sz="1100" lang="fr-FR">
                          <a:solidFill>
                            <a:srgbClr val="000000"/>
                          </a:solidFill>
                        </a:rPr>
                        <a:t>Recommandation</a:t>
                      </a:r>
                    </a:p>
                  </a:txBody>
                  <a:tcPr marL="68580" marR="68580" marT="34290" marB="34290" anchor="ctr"/>
                </a:tc>
                <a:extLst>
                  <a:ext uri="{0D108BD9-81ED-4DB2-BD59-A6C34878D82A}">
                    <a16:rowId xmlns:a16="http://schemas.microsoft.com/office/drawing/2014/main" val="10001"/>
                  </a:ext>
                </a:extLst>
              </a:tr>
              <a:tr h="350784">
                <a:tc>
                  <a:txBody>
                    <a:bodyPr/>
                    <a:lstStyle/>
                    <a:p>
                      <a:pPr algn="ctr" rtl="0"/>
                      <a:r>
                        <a:rPr sz="1100" lang="fr-FR">
                          <a:solidFill>
                            <a:srgbClr val="000000"/>
                          </a:solidFill>
                        </a:rPr>
                        <a:t>9.2.4</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sz="1100" lang="fr-FR">
                          <a:solidFill>
                            <a:srgbClr val="000000"/>
                          </a:solidFill>
                        </a:rPr>
                        <a:t>Vérifiez vos connaissances</a:t>
                      </a:r>
                    </a:p>
                  </a:txBody>
                  <a:tcPr marL="68580" marR="68580" marT="34290" marB="34290" anchor="ctr"/>
                </a:tc>
                <a:tc>
                  <a:txBody>
                    <a:bodyPr/>
                    <a:lstStyle/>
                    <a:p>
                      <a:pPr rtl="0"/>
                      <a:r>
                        <a:rPr sz="1100" lang="fr-FR">
                          <a:solidFill>
                            <a:srgbClr val="000000"/>
                          </a:solidFill>
                        </a:rPr>
                        <a:t>HSRP</a:t>
                      </a:r>
                    </a:p>
                  </a:txBody>
                  <a:tcPr marL="68580" marR="68580" marT="34290" marB="34290" anchor="ctr"/>
                </a:tc>
                <a:tc>
                  <a:txBody>
                    <a:bodyPr/>
                    <a:lstStyle/>
                    <a:p>
                      <a:pPr rtl="0"/>
                      <a:r>
                        <a:rPr sz="1100" lang="fr-FR">
                          <a:solidFill>
                            <a:srgbClr val="000000"/>
                          </a:solidFill>
                        </a:rPr>
                        <a:t>Recommandation</a:t>
                      </a:r>
                    </a:p>
                  </a:txBody>
                  <a:tcPr marL="68580" marR="68580" marT="34290" marB="34290" anchor="ctr"/>
                </a:tc>
                <a:extLst>
                  <a:ext uri="{0D108BD9-81ED-4DB2-BD59-A6C34878D82A}">
                    <a16:rowId xmlns:a16="http://schemas.microsoft.com/office/drawing/2014/main" val="10006"/>
                  </a:ext>
                </a:extLst>
              </a:tr>
              <a:tr h="350784">
                <a:tc>
                  <a:txBody>
                    <a:bodyPr/>
                    <a:lstStyle/>
                    <a:p>
                      <a:pPr algn="ctr" rtl="0"/>
                      <a:r>
                        <a:rPr sz="1100" lang="fr-FR">
                          <a:solidFill>
                            <a:srgbClr val="000000"/>
                          </a:solidFill>
                        </a:rPr>
                        <a:t>9.3.3</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sz="1100" lang="fr-FR">
                          <a:solidFill>
                            <a:srgbClr val="000000"/>
                          </a:solidFill>
                        </a:rPr>
                        <a:t>Packet Tracer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sz="1100" lang="fr-FR">
                          <a:solidFill>
                            <a:srgbClr val="000000"/>
                          </a:solidFill>
                        </a:rPr>
                        <a:t>Guide de configuration HSRP</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false" sz="1100" u="none" strike="noStrike" kern="1200" cap="none" spc="0" normalizeH="false" baseline="0" lang="fr-FR">
                          <a:ln>
                            <a:noFill/>
                          </a:ln>
                          <a:solidFill>
                            <a:srgbClr val="000000"/>
                          </a:solidFill>
                          <a:effectLst/>
                          <a:uLnTx/>
                          <a:uFillTx/>
                        </a:rPr>
                        <a:t>Recommandé</a:t>
                      </a:r>
                    </a:p>
                  </a:txBody>
                  <a:tcPr marL="68580" marR="68580" marT="34290" marB="34290" anchor="ctr"/>
                </a:tc>
                <a:extLst>
                  <a:ext uri="{0D108BD9-81ED-4DB2-BD59-A6C34878D82A}">
                    <a16:rowId xmlns:a16="http://schemas.microsoft.com/office/drawing/2014/main" val="2582900979"/>
                  </a:ext>
                </a:extLst>
              </a:tr>
            </a:tbl>
          </a:graphicData>
        </a:graphic>
      </p:graphicFrame>
    </p:spTree>
    <p:custDataLst>
      <p:tags r:id="rId1"/>
    </p:custDataLst>
    <p:extLst>
      <p:ext uri="{BB962C8B-B14F-4D97-AF65-F5344CB8AC3E}">
        <p14:creationId xmlns:p14="http://schemas.microsoft.com/office/powerpoint/2010/main" val="2145273728"/>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fr-FR"/>
              <a:t>Module 9: Meilleures Pratiques</a:t>
            </a:r>
          </a:p>
        </p:txBody>
      </p:sp>
      <p:sp>
        <p:nvSpPr>
          <p:cNvPr id="11266" name="Rectangle 34"/>
          <p:cNvSpPr>
            <a:spLocks noGrp="1" noChangeArrowheads="1"/>
          </p:cNvSpPr>
          <p:nvPr>
            <p:ph idx="1"/>
          </p:nvPr>
        </p:nvSpPr>
        <p:spPr>
          <a:xfrm>
            <a:off x="145357" y="684644"/>
            <a:ext cx="8853286" cy="4155319"/>
          </a:xfrm>
        </p:spPr>
        <p:txBody>
          <a:bodyPr/>
          <a:lstStyle/>
          <a:p>
            <a:pPr marL="0" indent="0" rtl="0">
              <a:lnSpc>
                <a:spcPct val="85000"/>
              </a:lnSpc>
              <a:spcBef>
                <a:spcPct val="30000"/>
              </a:spcBef>
              <a:buNone/>
            </a:pPr>
            <a:r>
              <a:rPr sz="1400" lang="fr-FR"/>
              <a:t>Avant d'enseigner le contenu du module 9, l'enseignant doit:</a:t>
            </a:r>
          </a:p>
          <a:p>
            <a:pPr rtl="0">
              <a:lnSpc>
                <a:spcPct val="85000"/>
              </a:lnSpc>
              <a:spcBef>
                <a:spcPct val="30000"/>
              </a:spcBef>
              <a:buFont typeface="Arial" panose="020B0604020202020204" pitchFamily="34" charset="0"/>
              <a:buChar char="•"/>
            </a:pPr>
            <a:r>
              <a:rPr sz="1400" lang="fr-FR"/>
              <a:t>Examiner les activités et les évaluations de ce module.</a:t>
            </a:r>
          </a:p>
          <a:p>
            <a:pPr rtl="0">
              <a:lnSpc>
                <a:spcPct val="85000"/>
              </a:lnSpc>
              <a:spcBef>
                <a:spcPct val="30000"/>
              </a:spcBef>
              <a:buFont typeface="Arial" panose="020B0604020202020204" pitchFamily="34" charset="0"/>
              <a:buChar char="•"/>
            </a:pPr>
            <a:r>
              <a:rPr sz="1400" lang="fr-FR"/>
              <a:t>Essayez d'inclure autant de questions que possible pour maintenir l'intérêt des élèves pendant la présentation en classe.</a:t>
            </a:r>
          </a:p>
          <a:p>
            <a:pPr rtl="0">
              <a:lnSpc>
                <a:spcPct val="85000"/>
              </a:lnSpc>
              <a:spcBef>
                <a:spcPct val="30000"/>
              </a:spcBef>
              <a:buFont typeface="Arial" panose="020B0604020202020204" pitchFamily="34" charset="0"/>
              <a:buChar char="•"/>
            </a:pPr>
            <a:r>
              <a:rPr sz="1400" lang="fr-FR"/>
              <a:t>Après ce module, l'examen sur les réseaux disponibles et fiables est disponible, couvrant les modules 7 à 9.</a:t>
            </a:r>
          </a:p>
          <a:p>
            <a:pPr marL="0" indent="0" rtl="0">
              <a:lnSpc>
                <a:spcPct val="85000"/>
              </a:lnSpc>
              <a:spcBef>
                <a:spcPct val="30000"/>
              </a:spcBef>
              <a:buNone/>
            </a:pPr>
            <a:r>
              <a:rPr sz="1400" lang="fr-FR"/>
              <a:t>Rubrique 9.1</a:t>
            </a:r>
          </a:p>
          <a:p>
            <a:pPr lvl="1" rtl="0">
              <a:lnSpc>
                <a:spcPct val="85000"/>
              </a:lnSpc>
              <a:spcBef>
                <a:spcPct val="30000"/>
              </a:spcBef>
            </a:pPr>
            <a:r>
              <a:rPr lang="fr-FR"/>
              <a:t>Posez les questions suivantes aux étudiants afin de les faire débattre :</a:t>
            </a:r>
          </a:p>
          <a:p>
            <a:pPr lvl="2" rtl="0">
              <a:lnSpc>
                <a:spcPct val="85000"/>
              </a:lnSpc>
              <a:spcBef>
                <a:spcPct val="30000"/>
              </a:spcBef>
            </a:pPr>
            <a:r>
              <a:rPr sz="1400" lang="fr-FR"/>
              <a:t>Que se passe-t-il si la passerelle par défaut de votre hôte est tombée en panne?</a:t>
            </a:r>
          </a:p>
          <a:p>
            <a:pPr lvl="2" rtl="0">
              <a:lnSpc>
                <a:spcPct val="85000"/>
              </a:lnSpc>
              <a:spcBef>
                <a:spcPct val="30000"/>
              </a:spcBef>
            </a:pPr>
            <a:r>
              <a:rPr sz="1400" lang="fr-FR"/>
              <a:t>Que se passerait-il s'il y avait deux passerelles par défaut possibles, mais celle à laquelle votre hôte connecté était en panne?</a:t>
            </a:r>
          </a:p>
          <a:p>
            <a:pPr marL="0" indent="0" rtl="0">
              <a:lnSpc>
                <a:spcPct val="85000"/>
              </a:lnSpc>
              <a:spcBef>
                <a:spcPct val="30000"/>
              </a:spcBef>
              <a:buNone/>
            </a:pPr>
            <a:r>
              <a:rPr sz="1400" lang="fr-FR"/>
              <a:t>Rubrique 9.2</a:t>
            </a:r>
          </a:p>
          <a:p>
            <a:pPr lvl="1" rtl="0">
              <a:lnSpc>
                <a:spcPct val="85000"/>
              </a:lnSpc>
              <a:spcBef>
                <a:spcPct val="30000"/>
              </a:spcBef>
            </a:pPr>
            <a:r>
              <a:rPr lang="fr-FR"/>
              <a:t>Posez les questions suivantes aux étudiants afin de les faire débattre :</a:t>
            </a:r>
          </a:p>
          <a:p>
            <a:pPr lvl="2" rtl="0">
              <a:lnSpc>
                <a:spcPct val="85000"/>
              </a:lnSpc>
              <a:spcBef>
                <a:spcPct val="30000"/>
              </a:spcBef>
            </a:pPr>
            <a:r>
              <a:rPr sz="1400" lang="fr-FR"/>
              <a:t>Comment pensez-vous que deux routeurs pourraient fournir une passerelle par défaut cohérente vers les hôtes LAN?</a:t>
            </a:r>
          </a:p>
          <a:p>
            <a:pPr lvl="2" rtl="0">
              <a:lnSpc>
                <a:spcPct val="85000"/>
              </a:lnSpc>
              <a:spcBef>
                <a:spcPct val="30000"/>
              </a:spcBef>
            </a:pPr>
            <a:r>
              <a:rPr sz="1400" lang="fr-FR"/>
              <a:t>Comment fonctionne HSRP?</a:t>
            </a:r>
          </a:p>
          <a:p>
            <a:pPr>
              <a:lnSpc>
                <a:spcPct val="85000"/>
              </a:lnSpc>
              <a:spcBef>
                <a:spcPct val="30000"/>
              </a:spcBef>
              <a:buFont typeface="Arial" panose="020B0604020202020204" pitchFamily="34" charset="0"/>
              <a:buChar char="•"/>
            </a:pPr>
            <a:endParaRPr lang="en-US" dirty="0"/>
          </a:p>
          <a:p>
            <a:pPr lvl="1">
              <a:lnSpc>
                <a:spcPct val="85000"/>
              </a:lnSpc>
              <a:spcBef>
                <a:spcPct val="30000"/>
              </a:spcBef>
            </a:pPr>
            <a:endParaRPr lang="en-US" dirty="0"/>
          </a:p>
          <a:p>
            <a:pPr eaLnBrk="1" hangingPunct="1">
              <a:lnSpc>
                <a:spcPct val="85000"/>
              </a:lnSpc>
              <a:spcBef>
                <a:spcPct val="30000"/>
              </a:spcBef>
            </a:pPr>
            <a:endParaRPr lang="en-US" dirty="0"/>
          </a:p>
          <a:p>
            <a:pPr marL="630238" lvl="2" indent="-214313">
              <a:buFont typeface="Arial" panose="020B0604020202020204" pitchFamily="34" charset="0"/>
              <a:buChar char="•"/>
            </a:pPr>
            <a:endParaRPr lang="en-US" sz="1200" dirty="0"/>
          </a:p>
          <a:p>
            <a:pPr marL="630238" lvl="2" indent="-214313">
              <a:buFont typeface="Arial" panose="020B0604020202020204" pitchFamily="34" charset="0"/>
              <a:buChar char="•"/>
            </a:pPr>
            <a:endParaRPr lang="en-US" sz="1500" dirty="0"/>
          </a:p>
          <a:p>
            <a:pPr eaLnBrk="1" hangingPunct="1">
              <a:lnSpc>
                <a:spcPct val="85000"/>
              </a:lnSpc>
              <a:spcBef>
                <a:spcPct val="30000"/>
              </a:spcBef>
            </a:pPr>
            <a:endParaRPr lang="en-US" b="1" dirty="0">
              <a:solidFill>
                <a:srgbClr val="FF0000"/>
              </a:solidFill>
            </a:endParaRPr>
          </a:p>
          <a:p>
            <a:pPr eaLnBrk="1" hangingPunct="1">
              <a:lnSpc>
                <a:spcPct val="85000"/>
              </a:lnSpc>
              <a:spcBef>
                <a:spcPct val="30000"/>
              </a:spcBef>
            </a:pPr>
            <a:endParaRPr lang="en-US" dirty="0"/>
          </a:p>
        </p:txBody>
      </p:sp>
    </p:spTree>
    <p:custDataLst>
      <p:tags r:id="rId1"/>
    </p:custDataLst>
    <p:extLst>
      <p:ext uri="{BB962C8B-B14F-4D97-AF65-F5344CB8AC3E}">
        <p14:creationId xmlns:p14="http://schemas.microsoft.com/office/powerpoint/2010/main" val="2109317603"/>
      </p:ext>
    </p:ext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469497" y="3809526"/>
            <a:ext cx="2368954" cy="902174"/>
          </a:xfrm>
        </p:spPr>
        <p:txBody>
          <a:bodyPr/>
          <a:lstStyle/>
          <a:p>
            <a:pPr rtl="0"/>
            <a:r>
              <a:rPr lang="fr-FR">
                <a:solidFill>
                  <a:schemeClr val="accent5">
                    <a:lumMod val="40000"/>
                    <a:lumOff val="60000"/>
                  </a:schemeClr>
                </a:solidFill>
              </a:rPr>
              <a:t>Notions de base sur la commutation, le routage et le sans fil v7.0 (SRWE)</a:t>
            </a:r>
          </a:p>
          <a:p>
            <a:endParaRPr lang="en-US" dirty="0"/>
          </a:p>
        </p:txBody>
      </p:sp>
      <p:sp>
        <p:nvSpPr>
          <p:cNvPr id="6" name="Title 5"/>
          <p:cNvSpPr>
            <a:spLocks noGrp="1"/>
          </p:cNvSpPr>
          <p:nvPr>
            <p:ph type="ctrTitle"/>
          </p:nvPr>
        </p:nvSpPr>
        <p:spPr>
          <a:xfrm>
            <a:off x="469497" y="2316480"/>
            <a:ext cx="6672708" cy="1080143"/>
          </a:xfrm>
        </p:spPr>
        <p:txBody>
          <a:bodyPr/>
          <a:lstStyle/>
          <a:p>
            <a:pPr rtl="0"/>
            <a:r>
              <a:rPr lang="fr-FR">
                <a:solidFill>
                  <a:schemeClr val="accent5">
                    <a:lumMod val="40000"/>
                    <a:lumOff val="60000"/>
                  </a:schemeClr>
                </a:solidFill>
              </a:rPr>
              <a:t>Module 9: Concepts du FHRP</a:t>
            </a:r>
          </a:p>
        </p:txBody>
      </p:sp>
    </p:spTree>
    <p:custDataLst>
      <p:tags r:id="rId1"/>
    </p:custDataLst>
    <p:extLst>
      <p:ext uri="{BB962C8B-B14F-4D97-AF65-F5344CB8AC3E}">
        <p14:creationId xmlns:p14="http://schemas.microsoft.com/office/powerpoint/2010/main" val="1989389863"/>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p:txBody>
          <a:bodyPr/>
          <a:lstStyle/>
          <a:p>
            <a:pPr eaLnBrk="1" hangingPunct="1" rtl="0"/>
            <a:r>
              <a:rPr lang="fr-FR"/>
              <a:t>Objectifs du module</a:t>
            </a:r>
          </a:p>
        </p:txBody>
      </p:sp>
      <p:sp>
        <p:nvSpPr>
          <p:cNvPr id="2" name="Content Placeholder 1">
            <a:extLst>
              <a:ext uri="{FF2B5EF4-FFF2-40B4-BE49-F238E27FC236}">
                <a16:creationId xmlns:a16="http://schemas.microsoft.com/office/drawing/2014/main" id="{578E99C3-C6EF-8348-99C6-8024418DDEF2}"/>
              </a:ext>
            </a:extLst>
          </p:cNvPr>
          <p:cNvSpPr>
            <a:spLocks noGrp="1"/>
          </p:cNvSpPr>
          <p:nvPr>
            <p:ph idx="1"/>
          </p:nvPr>
        </p:nvSpPr>
        <p:spPr>
          <a:xfrm>
            <a:off x="144065" y="798944"/>
            <a:ext cx="8853286" cy="757551"/>
          </a:xfrm>
        </p:spPr>
        <p:txBody>
          <a:bodyPr/>
          <a:lstStyle/>
          <a:p>
            <a:pPr marL="0" lvl="0" indent="0" defTabSz="914400" eaLnBrk="0" hangingPunct="0" rtl="0">
              <a:spcBef>
                <a:spcPct val="0"/>
              </a:spcBef>
              <a:spcAft>
                <a:spcPct val="0"/>
              </a:spcAft>
              <a:buClrTx/>
              <a:buSzTx/>
              <a:buNone/>
            </a:pPr>
            <a:r>
              <a:rPr sz="1400" b="true" lang="fr-FR">
                <a:solidFill>
                  <a:schemeClr val="tx1"/>
                </a:solidFill>
                <a:ea typeface="Calibri" panose="020F0502020204030204" pitchFamily="34" charset="0"/>
                <a:cs typeface="Calibri" panose="020F0502020204030204" pitchFamily="34" charset="0"/>
              </a:rPr>
              <a:t>Titre du module : </a:t>
            </a:r>
            <a:r>
              <a:rPr sz="1400" lang="fr-FR">
                <a:solidFill>
                  <a:schemeClr val="tx1"/>
                </a:solidFill>
                <a:ea typeface="Calibri" panose="020F0502020204030204" pitchFamily="34" charset="0"/>
                <a:cs typeface="Calibri" panose="020F0502020204030204" pitchFamily="34" charset="0"/>
              </a:rPr>
              <a:t>Concepts du FHRP</a:t>
            </a:r>
          </a:p>
          <a:p>
            <a:pPr marL="0" lvl="0" indent="0" defTabSz="914400" eaLnBrk="0" hangingPunct="0">
              <a:spcBef>
                <a:spcPct val="0"/>
              </a:spcBef>
              <a:spcAft>
                <a:spcPct val="0"/>
              </a:spcAft>
              <a:buClrTx/>
              <a:buSzTx/>
              <a:buNone/>
            </a:pPr>
            <a:endParaRPr lang="en-US" altLang="en-US" sz="1400" dirty="0">
              <a:solidFill>
                <a:schemeClr val="tx1"/>
              </a:solidFill>
            </a:endParaRPr>
          </a:p>
          <a:p>
            <a:pPr marL="0" lvl="0" indent="0" defTabSz="914400" eaLnBrk="0" hangingPunct="0" rtl="0">
              <a:spcBef>
                <a:spcPct val="0"/>
              </a:spcBef>
              <a:spcAft>
                <a:spcPct val="0"/>
              </a:spcAft>
              <a:buClrTx/>
              <a:buSzTx/>
              <a:buNone/>
            </a:pPr>
            <a:r>
              <a:rPr sz="1400" b="true" lang="fr-FR">
                <a:solidFill>
                  <a:schemeClr val="tx1"/>
                </a:solidFill>
                <a:ea typeface="Calibri" panose="020F0502020204030204" pitchFamily="34" charset="0"/>
                <a:cs typeface="Calibri" panose="020F0502020204030204" pitchFamily="34" charset="0"/>
              </a:rPr>
              <a:t>Objectif du module</a:t>
            </a:r>
            <a:r>
              <a:rPr sz="1400" lang="fr-FR">
                <a:solidFill>
                  <a:schemeClr val="tx1"/>
                </a:solidFill>
                <a:ea typeface="Calibri" panose="020F0502020204030204" pitchFamily="34" charset="0"/>
                <a:cs typeface="Calibri" panose="020F0502020204030204" pitchFamily="34" charset="0"/>
              </a:rPr>
              <a:t>: </a:t>
            </a:r>
            <a:r>
              <a:rPr sz="1400" lang="fr-FR"/>
              <a:t> Expliquer comment les FHRPs fournissent des services de passerelle par défaut dans un réseau redondant.</a:t>
            </a:r>
          </a:p>
        </p:txBody>
      </p:sp>
      <p:graphicFrame>
        <p:nvGraphicFramePr>
          <p:cNvPr id="3" name="Table 2">
            <a:extLst>
              <a:ext uri="{FF2B5EF4-FFF2-40B4-BE49-F238E27FC236}">
                <a16:creationId xmlns:a16="http://schemas.microsoft.com/office/drawing/2014/main" id="{2203BE17-8BB3-DF41-A2CF-06DE014D1956}"/>
              </a:ext>
            </a:extLst>
          </p:cNvPr>
          <p:cNvGraphicFramePr>
            <a:graphicFrameLocks noGrp="1"/>
          </p:cNvGraphicFramePr>
          <p:nvPr>
            <p:extLst>
              <p:ext uri="{D42A27DB-BD31-4B8C-83A1-F6EECF244321}">
                <p14:modId xmlns:p14="http://schemas.microsoft.com/office/powerpoint/2010/main" val="3594122610"/>
              </p:ext>
            </p:extLst>
          </p:nvPr>
        </p:nvGraphicFramePr>
        <p:xfrm>
          <a:off x="655782" y="1732166"/>
          <a:ext cx="7555085" cy="1263650"/>
        </p:xfrm>
        <a:graphic>
          <a:graphicData uri="http://schemas.openxmlformats.org/drawingml/2006/table">
            <a:tbl>
              <a:tblPr firstRow="1" bandRow="1">
                <a:tableStyleId>{5C22544A-7EE6-4342-B048-85BDC9FD1C3A}</a:tableStyleId>
              </a:tblPr>
              <a:tblGrid>
                <a:gridCol w="3225845">
                  <a:extLst>
                    <a:ext uri="{9D8B030D-6E8A-4147-A177-3AD203B41FA5}">
                      <a16:colId xmlns:a16="http://schemas.microsoft.com/office/drawing/2014/main" val="2579019526"/>
                    </a:ext>
                  </a:extLst>
                </a:gridCol>
                <a:gridCol w="4329240">
                  <a:extLst>
                    <a:ext uri="{9D8B030D-6E8A-4147-A177-3AD203B41FA5}">
                      <a16:colId xmlns:a16="http://schemas.microsoft.com/office/drawing/2014/main" val="1764220437"/>
                    </a:ext>
                  </a:extLst>
                </a:gridCol>
              </a:tblGrid>
              <a:tr h="370840">
                <a:tc>
                  <a:txBody>
                    <a:bodyPr/>
                    <a:lstStyle/>
                    <a:p>
                      <a:pPr algn="l" fontAlgn="ctr" rtl="0"/>
                      <a:r>
                        <a:rPr b="true" lang="fr-FR">
                          <a:effectLst/>
                        </a:rPr>
                        <a:t>Titre du Rubrique</a:t>
                      </a:r>
                    </a:p>
                  </a:txBody>
                  <a:tcPr marL="47625" marR="47625" marT="47625" marB="47625" anchor="ctr"/>
                </a:tc>
                <a:tc>
                  <a:txBody>
                    <a:bodyPr/>
                    <a:lstStyle/>
                    <a:p>
                      <a:pPr algn="l" fontAlgn="ctr" rtl="0"/>
                      <a:r>
                        <a:rPr b="true" lang="fr-FR">
                          <a:effectLst/>
                        </a:rPr>
                        <a:t>Objectif du Rubrique</a:t>
                      </a:r>
                    </a:p>
                  </a:txBody>
                  <a:tcPr marL="47625" marR="47625" marT="47625" marB="47625" anchor="ctr"/>
                </a:tc>
                <a:extLst>
                  <a:ext uri="{0D108BD9-81ED-4DB2-BD59-A6C34878D82A}">
                    <a16:rowId xmlns:a16="http://schemas.microsoft.com/office/drawing/2014/main" val="742401779"/>
                  </a:ext>
                </a:extLst>
              </a:tr>
              <a:tr h="370840">
                <a:tc>
                  <a:txBody>
                    <a:bodyPr/>
                    <a:lstStyle/>
                    <a:p>
                      <a:pPr fontAlgn="ctr" rtl="0"/>
                      <a:r>
                        <a:rPr b="true" lang="fr-FR">
                          <a:solidFill>
                            <a:schemeClr val="bg1"/>
                          </a:solidFill>
                          <a:effectLst/>
                        </a:rPr>
                        <a:t>Protocoles de redondance au premier saut</a:t>
                      </a:r>
                    </a:p>
                  </a:txBody>
                  <a:tcPr marL="47625" marR="47625" marT="47625" marB="47625" anchor="ctr">
                    <a:solidFill>
                      <a:schemeClr val="accent1"/>
                    </a:solidFill>
                  </a:tcPr>
                </a:tc>
                <a:tc>
                  <a:txBody>
                    <a:bodyPr/>
                    <a:lstStyle/>
                    <a:p>
                      <a:pPr fontAlgn="ctr" rtl="0"/>
                      <a:r>
                        <a:rPr b="false" lang="fr-FR">
                          <a:effectLst/>
                        </a:rPr>
                        <a:t>Expliquer l'objectif et le fonctionnement des protocoles FHRP (First Hop Redundancy).</a:t>
                      </a:r>
                    </a:p>
                  </a:txBody>
                  <a:tcPr marL="47625" marR="47625" marT="47625" marB="47625" anchor="ctr"/>
                </a:tc>
                <a:extLst>
                  <a:ext uri="{0D108BD9-81ED-4DB2-BD59-A6C34878D82A}">
                    <a16:rowId xmlns:a16="http://schemas.microsoft.com/office/drawing/2014/main" val="3150950737"/>
                  </a:ext>
                </a:extLst>
              </a:tr>
              <a:tr h="370840">
                <a:tc>
                  <a:txBody>
                    <a:bodyPr/>
                    <a:lstStyle/>
                    <a:p>
                      <a:pPr fontAlgn="ctr" rtl="0"/>
                      <a:r>
                        <a:rPr b="true" lang="fr-FR">
                          <a:solidFill>
                            <a:schemeClr val="bg1"/>
                          </a:solidFill>
                          <a:effectLst/>
                        </a:rPr>
                        <a:t>HSRP</a:t>
                      </a:r>
                    </a:p>
                  </a:txBody>
                  <a:tcPr marL="47625" marR="47625" marT="47625" marB="47625" anchor="ctr">
                    <a:solidFill>
                      <a:schemeClr val="accent1"/>
                    </a:solidFill>
                  </a:tcPr>
                </a:tc>
                <a:tc>
                  <a:txBody>
                    <a:bodyPr/>
                    <a:lstStyle/>
                    <a:p>
                      <a:pPr fontAlgn="ctr" rtl="0"/>
                      <a:r>
                        <a:rPr b="false" lang="fr-FR">
                          <a:effectLst/>
                        </a:rPr>
                        <a:t>Expliquer le fonctionnement du protocole HSRP.</a:t>
                      </a:r>
                    </a:p>
                  </a:txBody>
                  <a:tcPr marL="47625" marR="47625" marT="47625" marB="47625" anchor="ctr"/>
                </a:tc>
                <a:extLst>
                  <a:ext uri="{0D108BD9-81ED-4DB2-BD59-A6C34878D82A}">
                    <a16:rowId xmlns:a16="http://schemas.microsoft.com/office/drawing/2014/main" val="2772085455"/>
                  </a:ext>
                </a:extLst>
              </a:tr>
            </a:tbl>
          </a:graphicData>
        </a:graphic>
      </p:graphicFrame>
    </p:spTree>
    <p:custDataLst>
      <p:tags r:id="rId1"/>
    </p:custDataLst>
    <p:extLst>
      <p:ext uri="{BB962C8B-B14F-4D97-AF65-F5344CB8AC3E}">
        <p14:creationId xmlns:p14="http://schemas.microsoft.com/office/powerpoint/2010/main" val="111192384"/>
      </p:ext>
    </p:extLst>
  </p:cSld>
  <p:clrMapOvr>
    <a:masterClrMapping/>
  </p:clrMapOvr>
  <p:transition spd="slow">
    <p:wipe/>
  </p:transition>
</p:sld>
</file>

<file path=ppt/tags/tag1.xml><?xml version="1.0" encoding="utf-8"?>
<p:tagLst xmlns:a="http://schemas.openxmlformats.org/drawingml/2006/main" xmlns:r="http://schemas.openxmlformats.org/officeDocument/2006/relationships" xmlns:p="http://schemas.openxmlformats.org/presentationml/2006/main">
  <p:tag name="ARTICULATE_SLIDE_COUNT" val="65"/>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ITE7_Chp1_Example-1" id="{4A20ED44-3835-F149-9AE4-C332C230E09E}" vid="{AFB5BC48-58F8-AD45-912F-AE2AD65EB6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5666</TotalTime>
  <Words>3118</Words>
  <Application>Microsoft Office PowerPoint</Application>
  <PresentationFormat>On-screen Show (16:9)</PresentationFormat>
  <Paragraphs>275</Paragraphs>
  <Slides>26</Slides>
  <Notes>24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26</vt:i4>
      </vt:variant>
    </vt:vector>
  </HeadingPairs>
  <TitlesOfParts>
    <vt:vector size="31" baseType="lpstr">
      <vt:lpstr>CiscoSans ExtraLight</vt:lpstr>
      <vt:lpstr>Arial</vt:lpstr>
      <vt:lpstr>Calibri</vt:lpstr>
      <vt:lpstr>Wingdings</vt:lpstr>
      <vt:lpstr>Default Theme</vt:lpstr>
      <vt:lpstr>Module 9: FHRP Concepts</vt:lpstr>
      <vt:lpstr>Instructor Materials – Module 9 Planning Guide</vt:lpstr>
      <vt:lpstr>What to Expect in this Module</vt:lpstr>
      <vt:lpstr>What to Expect in this Module (Cont.)</vt:lpstr>
      <vt:lpstr>Check Your Understanding</vt:lpstr>
      <vt:lpstr>Module 9: Activities</vt:lpstr>
      <vt:lpstr>Module 9: Best Practices</vt:lpstr>
      <vt:lpstr>Module 9: FHRP Concepts</vt:lpstr>
      <vt:lpstr>Module Objectives</vt:lpstr>
      <vt:lpstr>9.1 First Hop Redundancy Protocols</vt:lpstr>
      <vt:lpstr>First Hop Redundancy Protocols Default Gateway Limitations</vt:lpstr>
      <vt:lpstr>First Hop Redundancy Protocols Router Redundancy</vt:lpstr>
      <vt:lpstr>First Hop Redundancy Protocols Router Redundancy (Cont.)</vt:lpstr>
      <vt:lpstr>First Hop Redundancy Protocols Steps for Router Failover</vt:lpstr>
      <vt:lpstr>First Hop Redundancy Protocols FHRP Options</vt:lpstr>
      <vt:lpstr>9.2 HSRP</vt:lpstr>
      <vt:lpstr>HSRP HSRP Overview</vt:lpstr>
      <vt:lpstr>HSRP HSRP Priority and Preemption</vt:lpstr>
      <vt:lpstr>HSRP HSRP Priority and Preemption (Cont.)</vt:lpstr>
      <vt:lpstr>HSRP HSRP States and Times</vt:lpstr>
      <vt:lpstr>9.3 Module Practice and Quiz</vt:lpstr>
      <vt:lpstr>Module Practice and Quiz What Did I Learn In This Module?</vt:lpstr>
      <vt:lpstr>Module Practice and Quiz What Did I Learn In This Module? (Cont.)</vt:lpstr>
      <vt:lpstr>Module Practice and Quiz Packet Tracer – HSRP Configuration Guide</vt:lpstr>
      <vt:lpstr>Module 9: FHRP Concepts New Terms and Commands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Basic Switch and End Device Configuration</dc:title>
  <dc:creator>Stephanie Harvey</dc:creator>
  <cp:lastModifiedBy>Jeff Luman -X (jluman - UNICON INC at Cisco)</cp:lastModifiedBy>
  <cp:revision>421</cp:revision>
  <dcterms:created xsi:type="dcterms:W3CDTF">2019-10-18T06:21:22Z</dcterms:created>
  <dcterms:modified xsi:type="dcterms:W3CDTF">2021-02-03T18:36:48Z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ies>
</file>