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tags/tag8.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notesSlides/notesSlide38.xml" ContentType="application/vnd.openxmlformats-officedocument.presentationml.notes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tags/tag16.xml" ContentType="application/vnd.openxmlformats-officedocument.presentationml.tags+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tags/tag12.xml" ContentType="application/vnd.openxmlformats-officedocument.presentationml.tags+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21.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tags/tag7.xml" ContentType="application/vnd.openxmlformats-officedocument.presentationml.tags+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tags/tag3.xml" ContentType="application/vnd.openxmlformats-officedocument.presentationml.tags+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tags/tag19.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tags/tag17.xml" ContentType="application/vnd.openxmlformats-officedocument.presentationml.tag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tags/tag15.xml" ContentType="application/vnd.openxmlformats-officedocument.presentationml.tags+xml"/>
  <Override PartName="/ppt/notesSlides/notesSlide6.xml" ContentType="application/vnd.openxmlformats-officedocument.presentationml.notesSlide+xml"/>
  <Override PartName="/ppt/tags/tag13.xml" ContentType="application/vnd.openxmlformats-officedocument.presentationml.tags+xml"/>
  <Override PartName="/ppt/slides/slide8.xml" ContentType="application/vnd.openxmlformats-officedocument.presentationml.slide+xml"/>
  <Override PartName="/ppt/notesSlides/notesSlide4.xml" ContentType="application/vnd.openxmlformats-officedocument.presentationml.notesSlide+xml"/>
  <Override PartName="/ppt/tags/tag11.xml" ContentType="application/vnd.openxmlformats-officedocument.presentationml.tags+xml"/>
  <Override PartName="/ppt/tags/tag20.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tags/tag2.xml" ContentType="application/vnd.openxmlformats-officedocument.presentationml.tags+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tags/tag18.xml" ContentType="application/vnd.openxmlformats-officedocument.presentationml.tags+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tags/tag14.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43"/>
  </p:notesMasterIdLst>
  <p:sldIdLst>
    <p:sldId id="513" r:id="rId2"/>
    <p:sldId id="730" r:id="rId3"/>
    <p:sldId id="1195" r:id="rId4"/>
    <p:sldId id="1071" r:id="rId5"/>
    <p:sldId id="1053" r:id="rId6"/>
    <p:sldId id="763" r:id="rId7"/>
    <p:sldId id="1052" r:id="rId8"/>
    <p:sldId id="1069" r:id="rId9"/>
    <p:sldId id="876" r:id="rId10"/>
    <p:sldId id="860" r:id="rId11"/>
    <p:sldId id="759" r:id="rId12"/>
    <p:sldId id="1108" r:id="rId13"/>
    <p:sldId id="1177" r:id="rId14"/>
    <p:sldId id="1178" r:id="rId15"/>
    <p:sldId id="1179" r:id="rId16"/>
    <p:sldId id="1103" r:id="rId17"/>
    <p:sldId id="1172" r:id="rId18"/>
    <p:sldId id="1180" r:id="rId19"/>
    <p:sldId id="1196" r:id="rId20"/>
    <p:sldId id="1181" r:id="rId21"/>
    <p:sldId id="1182" r:id="rId22"/>
    <p:sldId id="1183" r:id="rId23"/>
    <p:sldId id="1184" r:id="rId24"/>
    <p:sldId id="1186" r:id="rId25"/>
    <p:sldId id="1185" r:id="rId26"/>
    <p:sldId id="1187" r:id="rId27"/>
    <p:sldId id="1188" r:id="rId28"/>
    <p:sldId id="1189" r:id="rId29"/>
    <p:sldId id="1190" r:id="rId30"/>
    <p:sldId id="1191" r:id="rId31"/>
    <p:sldId id="1171" r:id="rId32"/>
    <p:sldId id="1173" r:id="rId33"/>
    <p:sldId id="1192" r:id="rId34"/>
    <p:sldId id="1193" r:id="rId35"/>
    <p:sldId id="957" r:id="rId36"/>
    <p:sldId id="1138" r:id="rId37"/>
    <p:sldId id="1176" r:id="rId38"/>
    <p:sldId id="1175" r:id="rId39"/>
    <p:sldId id="1194" r:id="rId40"/>
    <p:sldId id="874" r:id="rId41"/>
    <p:sldId id="291" r:id="rId42"/>
  </p:sldIdLst>
  <p:sldSz cx="9144000" cy="5143500" type="screen16x9"/>
  <p:notesSz cx="6858000" cy="9144000"/>
  <p:custDataLst>
    <p:tags r:id="rId44"/>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xmlns="">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ext uri="{19B8F6BF-5375-455C-9EA6-DF929625EA0E}">
        <p15:presenceInfo xmlns:p15="http://schemas.microsoft.com/office/powerpoint/2012/main" xmlns="" userId="S-1-5-21-1708537768-1303643608-725345543-200204" providerId="AD"/>
      </p:ext>
    </p:extLst>
  </p:cmAuthor>
  <p:cmAuthor id="2" name="Bob Vachon" initials="BV" lastIdx="24" clrIdx="2">
    <p:extLst>
      <p:ext uri="{19B8F6BF-5375-455C-9EA6-DF929625EA0E}">
        <p15:presenceInfo xmlns:p15="http://schemas.microsoft.com/office/powerpoint/2012/main" xmlns="" userId="c7abe87968a0b633" providerId="Windows Live"/>
      </p:ext>
    </p:extLst>
  </p:cmAuthor>
  <p:cmAuthor id="3" name="Sue Livingston -X (suliving - UNICON INC at Cisco)" initials="SL-(-UIaC" lastIdx="15" clrIdx="3">
    <p:extLst>
      <p:ext uri="{19B8F6BF-5375-455C-9EA6-DF929625EA0E}">
        <p15:presenceInfo xmlns:p15="http://schemas.microsoft.com/office/powerpoint/2012/main" xmlns="" userId="S::suliving@cisco.com::dc701d48-dd51-411a-9041-b7f1328f1486" providerId="AD"/>
      </p:ext>
    </p:extLst>
  </p:cmAuthor>
  <p:cmAuthor id="4" name="jagibbon" initials="jmg" lastIdx="8" clrIdx="4">
    <p:extLst>
      <p:ext uri="{19B8F6BF-5375-455C-9EA6-DF929625EA0E}">
        <p15:presenceInfo xmlns:p15="http://schemas.microsoft.com/office/powerpoint/2012/main" xmlns="" userId="jagibb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00"/>
    <a:srgbClr val="0000CC"/>
    <a:srgbClr val="000099"/>
    <a:srgbClr val="CC99FF"/>
    <a:srgbClr val="CCCC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093" autoAdjust="0"/>
    <p:restoredTop sz="82527" autoAdjust="0"/>
  </p:normalViewPr>
  <p:slideViewPr>
    <p:cSldViewPr snapToGrid="0" showGuides="1">
      <p:cViewPr varScale="1">
        <p:scale>
          <a:sx n="86" d="100"/>
          <a:sy n="86" d="100"/>
        </p:scale>
        <p:origin x="-414" y="-84"/>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pPr/>
              <a:t>8/7/2020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pPr/>
              <a:t>‹#›</a:t>
            </a:fld>
            <a:endParaRPr lang="en-US" dirty="0"/>
          </a:p>
        </p:txBody>
      </p:sp>
    </p:spTree>
    <p:extLst>
      <p:ext uri="{BB962C8B-B14F-4D97-AF65-F5344CB8AC3E}">
        <p14:creationId xmlns:p14="http://schemas.microsoft.com/office/powerpoint/2010/main" xmlns=""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Programme de l'Académie des Réseaux Cisco</a:t>
            </a:r>
            <a:r>
              <a:rPr lang="en-US" dirty="0"/>
              <a:t/>
            </a:r>
            <a:br>
              <a:rPr lang="en-US" dirty="0"/>
            </a:br>
            <a:r>
              <a:rPr lang="fr-FR"/>
              <a:t>Notions de base sur la commutation, le routage et le sans fil v7.0 (SRWE)</a:t>
            </a:r>
          </a:p>
          <a:p>
            <a:pPr rtl="0"/>
            <a:r>
              <a:rPr lang="fr-FR"/>
              <a:t>Module 7 : DHCPv4</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pPr rtl="0"/>
              <a:t>1</a:t>
            </a:fld>
            <a:endParaRPr/>
          </a:p>
        </p:txBody>
      </p:sp>
    </p:spTree>
    <p:extLst>
      <p:ext uri="{BB962C8B-B14F-4D97-AF65-F5344CB8AC3E}">
        <p14:creationId xmlns:p14="http://schemas.microsoft.com/office/powerpoint/2010/main" xmlns:c15="http://schemas.microsoft.com/office/drawing/2012/chart" xmlns:c="http://schemas.openxmlformats.org/drawingml/2006/chart" xmlns=""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 — DHCPv4</a:t>
            </a:r>
          </a:p>
          <a:p>
            <a:pPr rtl="0"/>
            <a:r>
              <a:rPr lang="fr-FR"/>
              <a:t>7.1 — Concepts du DHCPv4</a:t>
            </a:r>
          </a:p>
          <a:p>
            <a:pPr rtl="0"/>
            <a:r>
              <a:rPr lang="fr-FR"/>
              <a:t>7.1.1 — Serveur et client DHCPv4</a:t>
            </a:r>
          </a:p>
        </p:txBody>
      </p:sp>
      <p:sp>
        <p:nvSpPr>
          <p:cNvPr id="4" name="Slide Number Placeholder 3"/>
          <p:cNvSpPr>
            <a:spLocks noGrp="1"/>
          </p:cNvSpPr>
          <p:nvPr>
            <p:ph type="sldNum" sz="quarter" idx="5"/>
          </p:nvPr>
        </p:nvSpPr>
        <p:spPr/>
        <p:txBody>
          <a:bodyPr/>
          <a:lstStyle/>
          <a:p>
            <a:pPr rtl="0"/>
            <a:fld id="{5641018C-6CAF-B84E-B92C-ECB119457FBA}" type="slidenum">
              <a:rPr/>
              <a:pPr rtl="0"/>
              <a:t>12</a:t>
            </a:fld>
            <a:endParaRPr/>
          </a:p>
        </p:txBody>
      </p:sp>
    </p:spTree>
    <p:extLst>
      <p:ext uri="{BB962C8B-B14F-4D97-AF65-F5344CB8AC3E}">
        <p14:creationId xmlns:p14="http://schemas.microsoft.com/office/powerpoint/2010/main" xmlns:c15="http://schemas.microsoft.com/office/drawing/2012/chart" xmlns:c="http://schemas.openxmlformats.org/drawingml/2006/chart" xmlns="" val="7515506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 — DHCPv4</a:t>
            </a:r>
          </a:p>
          <a:p>
            <a:pPr rtl="0"/>
            <a:r>
              <a:rPr lang="fr-FR"/>
              <a:t>7.1 — Concepts du DHCPv4</a:t>
            </a:r>
          </a:p>
          <a:p>
            <a:pPr rtl="0"/>
            <a:r>
              <a:rPr lang="fr-FR"/>
              <a:t>7.1.2 — Fonctionnement du DHCPv4</a:t>
            </a:r>
          </a:p>
        </p:txBody>
      </p:sp>
      <p:sp>
        <p:nvSpPr>
          <p:cNvPr id="4" name="Slide Number Placeholder 3"/>
          <p:cNvSpPr>
            <a:spLocks noGrp="1"/>
          </p:cNvSpPr>
          <p:nvPr>
            <p:ph type="sldNum" sz="quarter" idx="5"/>
          </p:nvPr>
        </p:nvSpPr>
        <p:spPr/>
        <p:txBody>
          <a:bodyPr/>
          <a:lstStyle/>
          <a:p>
            <a:pPr rtl="0"/>
            <a:fld id="{5641018C-6CAF-B84E-B92C-ECB119457FBA}" type="slidenum">
              <a:rPr/>
              <a:pPr rtl="0"/>
              <a:t>13</a:t>
            </a:fld>
            <a:endParaRPr/>
          </a:p>
        </p:txBody>
      </p:sp>
    </p:spTree>
    <p:extLst>
      <p:ext uri="{BB962C8B-B14F-4D97-AF65-F5344CB8AC3E}">
        <p14:creationId xmlns:p14="http://schemas.microsoft.com/office/powerpoint/2010/main" xmlns:c15="http://schemas.microsoft.com/office/drawing/2012/chart" xmlns:c="http://schemas.openxmlformats.org/drawingml/2006/chart" xmlns="" val="9171391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 — DHCPv4</a:t>
            </a:r>
          </a:p>
          <a:p>
            <a:pPr rtl="0"/>
            <a:r>
              <a:rPr lang="fr-FR"/>
              <a:t>7.1 — Concepts du DHCPv4</a:t>
            </a:r>
          </a:p>
          <a:p>
            <a:pPr rtl="0"/>
            <a:r>
              <a:rPr lang="fr-FR"/>
              <a:t>7.1.3 — Étapes à suivre pour obtenir un bail</a:t>
            </a:r>
          </a:p>
        </p:txBody>
      </p:sp>
      <p:sp>
        <p:nvSpPr>
          <p:cNvPr id="4" name="Slide Number Placeholder 3"/>
          <p:cNvSpPr>
            <a:spLocks noGrp="1"/>
          </p:cNvSpPr>
          <p:nvPr>
            <p:ph type="sldNum" sz="quarter" idx="5"/>
          </p:nvPr>
        </p:nvSpPr>
        <p:spPr/>
        <p:txBody>
          <a:bodyPr/>
          <a:lstStyle/>
          <a:p>
            <a:pPr rtl="0"/>
            <a:fld id="{5641018C-6CAF-B84E-B92C-ECB119457FBA}" type="slidenum">
              <a:rPr/>
              <a:pPr rtl="0"/>
              <a:t>14</a:t>
            </a:fld>
            <a:endParaRPr/>
          </a:p>
        </p:txBody>
      </p:sp>
    </p:spTree>
    <p:extLst>
      <p:ext uri="{BB962C8B-B14F-4D97-AF65-F5344CB8AC3E}">
        <p14:creationId xmlns:p14="http://schemas.microsoft.com/office/powerpoint/2010/main" xmlns:c15="http://schemas.microsoft.com/office/drawing/2012/chart" xmlns:c="http://schemas.openxmlformats.org/drawingml/2006/chart" xmlns="" val="28983211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 — DHCPv4</a:t>
            </a:r>
          </a:p>
          <a:p>
            <a:pPr rtl="0"/>
            <a:r>
              <a:rPr lang="fr-FR"/>
              <a:t>7.1 — Concepts du DHCPv4</a:t>
            </a:r>
          </a:p>
          <a:p>
            <a:pPr rtl="0"/>
            <a:r>
              <a:rPr lang="fr-FR"/>
              <a:t>7.1.4 — Étapes à suivre pour renouveler un bail</a:t>
            </a:r>
          </a:p>
          <a:p>
            <a:pPr rtl="0"/>
            <a:r>
              <a:rPr lang="fr-FR"/>
              <a:t>7.1.5 — Vérifiez votre compréhension — Concepts du DHCPv4</a:t>
            </a:r>
          </a:p>
        </p:txBody>
      </p:sp>
      <p:sp>
        <p:nvSpPr>
          <p:cNvPr id="4" name="Slide Number Placeholder 3"/>
          <p:cNvSpPr>
            <a:spLocks noGrp="1"/>
          </p:cNvSpPr>
          <p:nvPr>
            <p:ph type="sldNum" sz="quarter" idx="5"/>
          </p:nvPr>
        </p:nvSpPr>
        <p:spPr/>
        <p:txBody>
          <a:bodyPr/>
          <a:lstStyle/>
          <a:p>
            <a:pPr rtl="0"/>
            <a:fld id="{5641018C-6CAF-B84E-B92C-ECB119457FBA}" type="slidenum">
              <a:rPr/>
              <a:pPr rtl="0"/>
              <a:t>15</a:t>
            </a:fld>
            <a:endParaRPr/>
          </a:p>
        </p:txBody>
      </p:sp>
    </p:spTree>
    <p:extLst>
      <p:ext uri="{BB962C8B-B14F-4D97-AF65-F5344CB8AC3E}">
        <p14:creationId xmlns:p14="http://schemas.microsoft.com/office/powerpoint/2010/main" xmlns:c15="http://schemas.microsoft.com/office/drawing/2012/chart" xmlns:c="http://schemas.openxmlformats.org/drawingml/2006/chart" xmlns="" val="1985870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 DHCPv4</a:t>
            </a:r>
          </a:p>
          <a:p>
            <a:pPr rtl="0"/>
            <a:r>
              <a:rPr lang="fr-FR"/>
              <a:t>7.2 — Configurer un serveur Cisco IOS DHCPv4</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pPr rtl="0"/>
              <a:t>16</a:t>
            </a:fld>
            <a:endParaRPr/>
          </a:p>
        </p:txBody>
      </p:sp>
    </p:spTree>
    <p:extLst>
      <p:ext uri="{BB962C8B-B14F-4D97-AF65-F5344CB8AC3E}">
        <p14:creationId xmlns:p14="http://schemas.microsoft.com/office/powerpoint/2010/main" xmlns:c15="http://schemas.microsoft.com/office/drawing/2012/chart" xmlns:c="http://schemas.openxmlformats.org/drawingml/2006/chart" xmlns="" val="12004353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 — DHCPv4</a:t>
            </a:r>
          </a:p>
          <a:p>
            <a:pPr rtl="0"/>
            <a:r>
              <a:rPr lang="fr-FR"/>
              <a:t>7.2 – Configurer un serveur Cisco IOS DHCPv4</a:t>
            </a:r>
          </a:p>
          <a:p>
            <a:pPr rtl="0"/>
            <a:r>
              <a:rPr lang="fr-FR"/>
              <a:t>7.2.1 — Serveur Cisco IOS DHCPv4</a:t>
            </a:r>
          </a:p>
        </p:txBody>
      </p:sp>
      <p:sp>
        <p:nvSpPr>
          <p:cNvPr id="4" name="Slide Number Placeholder 3"/>
          <p:cNvSpPr>
            <a:spLocks noGrp="1"/>
          </p:cNvSpPr>
          <p:nvPr>
            <p:ph type="sldNum" sz="quarter" idx="5"/>
          </p:nvPr>
        </p:nvSpPr>
        <p:spPr/>
        <p:txBody>
          <a:bodyPr/>
          <a:lstStyle/>
          <a:p>
            <a:pPr rtl="0"/>
            <a:fld id="{5641018C-6CAF-B84E-B92C-ECB119457FBA}" type="slidenum">
              <a:rPr/>
              <a:pPr rtl="0"/>
              <a:t>17</a:t>
            </a:fld>
            <a:endParaRPr/>
          </a:p>
        </p:txBody>
      </p:sp>
    </p:spTree>
    <p:extLst>
      <p:ext uri="{BB962C8B-B14F-4D97-AF65-F5344CB8AC3E}">
        <p14:creationId xmlns:p14="http://schemas.microsoft.com/office/powerpoint/2010/main" xmlns:c15="http://schemas.microsoft.com/office/drawing/2012/chart" xmlns:c="http://schemas.openxmlformats.org/drawingml/2006/chart" xmlns="" val="37296601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 — DHCPv4</a:t>
            </a:r>
          </a:p>
          <a:p>
            <a:pPr rtl="0"/>
            <a:r>
              <a:rPr lang="fr-FR"/>
              <a:t>7.2 – Configurer un serveur Cisco IOS DHCPv4</a:t>
            </a:r>
          </a:p>
          <a:p>
            <a:pPr rtl="0"/>
            <a:r>
              <a:rPr lang="fr-FR"/>
              <a:t>7.2.2 — </a:t>
            </a:r>
            <a:r>
              <a:rPr lang="fr-FR" sz="1200"/>
              <a:t>Étapes de configuration d'un serveur Cisco IOS DHCPv4</a:t>
            </a:r>
          </a:p>
        </p:txBody>
      </p:sp>
      <p:sp>
        <p:nvSpPr>
          <p:cNvPr id="4" name="Slide Number Placeholder 3"/>
          <p:cNvSpPr>
            <a:spLocks noGrp="1"/>
          </p:cNvSpPr>
          <p:nvPr>
            <p:ph type="sldNum" sz="quarter" idx="5"/>
          </p:nvPr>
        </p:nvSpPr>
        <p:spPr/>
        <p:txBody>
          <a:bodyPr/>
          <a:lstStyle/>
          <a:p>
            <a:pPr rtl="0"/>
            <a:fld id="{5641018C-6CAF-B84E-B92C-ECB119457FBA}" type="slidenum">
              <a:rPr/>
              <a:pPr rtl="0"/>
              <a:t>18</a:t>
            </a:fld>
            <a:endParaRPr/>
          </a:p>
        </p:txBody>
      </p:sp>
    </p:spTree>
    <p:extLst>
      <p:ext uri="{BB962C8B-B14F-4D97-AF65-F5344CB8AC3E}">
        <p14:creationId xmlns:p14="http://schemas.microsoft.com/office/powerpoint/2010/main" xmlns:c15="http://schemas.microsoft.com/office/drawing/2012/chart" xmlns:c="http://schemas.openxmlformats.org/drawingml/2006/chart" xmlns="" val="26308107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 — DHCPv4</a:t>
            </a:r>
          </a:p>
          <a:p>
            <a:pPr rtl="0"/>
            <a:r>
              <a:rPr lang="fr-FR"/>
              <a:t>7.2 – Configurer un serveur Cisco IOS DHCPv4</a:t>
            </a:r>
          </a:p>
          <a:p>
            <a:pPr rtl="0"/>
            <a:r>
              <a:rPr lang="fr-FR"/>
              <a:t>7.2.2 — </a:t>
            </a:r>
            <a:r>
              <a:rPr lang="fr-FR" sz="1200"/>
              <a:t>Étapes de configuration d'un serveur Cisco IOS DHCPv4 (suite) </a:t>
            </a:r>
          </a:p>
        </p:txBody>
      </p:sp>
      <p:sp>
        <p:nvSpPr>
          <p:cNvPr id="4" name="Slide Number Placeholder 3"/>
          <p:cNvSpPr>
            <a:spLocks noGrp="1"/>
          </p:cNvSpPr>
          <p:nvPr>
            <p:ph type="sldNum" sz="quarter" idx="5"/>
          </p:nvPr>
        </p:nvSpPr>
        <p:spPr/>
        <p:txBody>
          <a:bodyPr/>
          <a:lstStyle/>
          <a:p>
            <a:pPr rtl="0"/>
            <a:fld id="{5641018C-6CAF-B84E-B92C-ECB119457FBA}" type="slidenum">
              <a:rPr/>
              <a:pPr rtl="0"/>
              <a:t>19</a:t>
            </a:fld>
            <a:endParaRPr/>
          </a:p>
        </p:txBody>
      </p:sp>
    </p:spTree>
    <p:extLst>
      <p:ext uri="{BB962C8B-B14F-4D97-AF65-F5344CB8AC3E}">
        <p14:creationId xmlns:p14="http://schemas.microsoft.com/office/powerpoint/2010/main" xmlns:c15="http://schemas.microsoft.com/office/drawing/2012/chart" xmlns:c="http://schemas.openxmlformats.org/drawingml/2006/chart" xmlns="" val="13889599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 — DHCPv4</a:t>
            </a:r>
          </a:p>
          <a:p>
            <a:pPr rtl="0"/>
            <a:r>
              <a:rPr lang="fr-FR"/>
              <a:t>7.2 – Configurer un serveur Cisco IOS DHCPv4</a:t>
            </a:r>
          </a:p>
          <a:p>
            <a:pPr rtl="0"/>
            <a:r>
              <a:rPr lang="fr-FR"/>
              <a:t>7.2.3 — Exemple de configuration</a:t>
            </a:r>
          </a:p>
        </p:txBody>
      </p:sp>
      <p:sp>
        <p:nvSpPr>
          <p:cNvPr id="4" name="Slide Number Placeholder 3"/>
          <p:cNvSpPr>
            <a:spLocks noGrp="1"/>
          </p:cNvSpPr>
          <p:nvPr>
            <p:ph type="sldNum" sz="quarter" idx="5"/>
          </p:nvPr>
        </p:nvSpPr>
        <p:spPr/>
        <p:txBody>
          <a:bodyPr/>
          <a:lstStyle/>
          <a:p>
            <a:pPr rtl="0"/>
            <a:fld id="{5641018C-6CAF-B84E-B92C-ECB119457FBA}" type="slidenum">
              <a:rPr/>
              <a:pPr rtl="0"/>
              <a:t>20</a:t>
            </a:fld>
            <a:endParaRPr/>
          </a:p>
        </p:txBody>
      </p:sp>
    </p:spTree>
    <p:extLst>
      <p:ext uri="{BB962C8B-B14F-4D97-AF65-F5344CB8AC3E}">
        <p14:creationId xmlns:p14="http://schemas.microsoft.com/office/powerpoint/2010/main" xmlns:c15="http://schemas.microsoft.com/office/drawing/2012/chart" xmlns:c="http://schemas.openxmlformats.org/drawingml/2006/chart" xmlns="" val="40048645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 — DHCPv4</a:t>
            </a:r>
          </a:p>
          <a:p>
            <a:pPr rtl="0"/>
            <a:r>
              <a:rPr lang="fr-FR"/>
              <a:t>7.2 – Configurer un serveur Cisco IOS DHCPv4</a:t>
            </a:r>
          </a:p>
          <a:p>
            <a:pPr rtl="0"/>
            <a:r>
              <a:rPr lang="fr-FR"/>
              <a:t>7.2.4 — Vérification DHCPv4</a:t>
            </a:r>
          </a:p>
        </p:txBody>
      </p:sp>
      <p:sp>
        <p:nvSpPr>
          <p:cNvPr id="4" name="Slide Number Placeholder 3"/>
          <p:cNvSpPr>
            <a:spLocks noGrp="1"/>
          </p:cNvSpPr>
          <p:nvPr>
            <p:ph type="sldNum" sz="quarter" idx="5"/>
          </p:nvPr>
        </p:nvSpPr>
        <p:spPr/>
        <p:txBody>
          <a:bodyPr/>
          <a:lstStyle/>
          <a:p>
            <a:pPr rtl="0"/>
            <a:fld id="{5641018C-6CAF-B84E-B92C-ECB119457FBA}" type="slidenum">
              <a:rPr/>
              <a:pPr rtl="0"/>
              <a:t>21</a:t>
            </a:fld>
            <a:endParaRPr/>
          </a:p>
        </p:txBody>
      </p:sp>
    </p:spTree>
    <p:extLst>
      <p:ext uri="{BB962C8B-B14F-4D97-AF65-F5344CB8AC3E}">
        <p14:creationId xmlns:p14="http://schemas.microsoft.com/office/powerpoint/2010/main" xmlns:c15="http://schemas.microsoft.com/office/drawing/2012/chart" xmlns:c="http://schemas.openxmlformats.org/drawingml/2006/chart" xmlns="" val="29208064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pPr algn="r" rtl="0"/>
              <a:t>2</a:t>
            </a:fld>
            <a:endParaRPr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xmlns:c15="http://schemas.microsoft.com/office/drawing/2012/chart" xmlns:c="http://schemas.openxmlformats.org/drawingml/2006/chart" xmlns=""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 — DHCPv4</a:t>
            </a:r>
          </a:p>
          <a:p>
            <a:pPr rtl="0"/>
            <a:r>
              <a:rPr lang="fr-FR"/>
              <a:t>7.2 – Configurer un serveur Cisco IOS DHCPv4</a:t>
            </a:r>
          </a:p>
          <a:p>
            <a:pPr rtl="0"/>
            <a:r>
              <a:rPr lang="fr-FR"/>
              <a:t>7.2.5 — Vérifier que DHCPv4 est opérationnel</a:t>
            </a:r>
          </a:p>
        </p:txBody>
      </p:sp>
      <p:sp>
        <p:nvSpPr>
          <p:cNvPr id="4" name="Slide Number Placeholder 3"/>
          <p:cNvSpPr>
            <a:spLocks noGrp="1"/>
          </p:cNvSpPr>
          <p:nvPr>
            <p:ph type="sldNum" sz="quarter" idx="5"/>
          </p:nvPr>
        </p:nvSpPr>
        <p:spPr/>
        <p:txBody>
          <a:bodyPr/>
          <a:lstStyle/>
          <a:p>
            <a:pPr rtl="0"/>
            <a:fld id="{5641018C-6CAF-B84E-B92C-ECB119457FBA}" type="slidenum">
              <a:rPr/>
              <a:pPr rtl="0"/>
              <a:t>22</a:t>
            </a:fld>
            <a:endParaRPr/>
          </a:p>
        </p:txBody>
      </p:sp>
    </p:spTree>
    <p:extLst>
      <p:ext uri="{BB962C8B-B14F-4D97-AF65-F5344CB8AC3E}">
        <p14:creationId xmlns:p14="http://schemas.microsoft.com/office/powerpoint/2010/main" xmlns:c15="http://schemas.microsoft.com/office/drawing/2012/chart" xmlns:c="http://schemas.openxmlformats.org/drawingml/2006/chart" xmlns="" val="29551448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 — DHCPv4</a:t>
            </a:r>
          </a:p>
          <a:p>
            <a:pPr rtl="0"/>
            <a:r>
              <a:rPr lang="fr-FR"/>
              <a:t>7.2 – Configurer un serveur Cisco IOS DHCPv4</a:t>
            </a:r>
          </a:p>
          <a:p>
            <a:pPr rtl="0"/>
            <a:r>
              <a:rPr lang="fr-FR"/>
              <a:t>7.2.5 — Vérifier que DHCPv4 est opérationnel (suite)</a:t>
            </a:r>
          </a:p>
        </p:txBody>
      </p:sp>
      <p:sp>
        <p:nvSpPr>
          <p:cNvPr id="4" name="Slide Number Placeholder 3"/>
          <p:cNvSpPr>
            <a:spLocks noGrp="1"/>
          </p:cNvSpPr>
          <p:nvPr>
            <p:ph type="sldNum" sz="quarter" idx="5"/>
          </p:nvPr>
        </p:nvSpPr>
        <p:spPr/>
        <p:txBody>
          <a:bodyPr/>
          <a:lstStyle/>
          <a:p>
            <a:pPr rtl="0"/>
            <a:fld id="{5641018C-6CAF-B84E-B92C-ECB119457FBA}" type="slidenum">
              <a:rPr/>
              <a:pPr rtl="0"/>
              <a:t>23</a:t>
            </a:fld>
            <a:endParaRPr/>
          </a:p>
        </p:txBody>
      </p:sp>
    </p:spTree>
    <p:extLst>
      <p:ext uri="{BB962C8B-B14F-4D97-AF65-F5344CB8AC3E}">
        <p14:creationId xmlns:p14="http://schemas.microsoft.com/office/powerpoint/2010/main" xmlns:c15="http://schemas.microsoft.com/office/drawing/2012/chart" xmlns:c="http://schemas.openxmlformats.org/drawingml/2006/chart" xmlns="" val="1485797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 — DHCPv4</a:t>
            </a:r>
          </a:p>
          <a:p>
            <a:pPr rtl="0"/>
            <a:r>
              <a:rPr lang="fr-FR"/>
              <a:t>7.2 – Configurer un serveur Cisco IOS DHCPv4</a:t>
            </a:r>
          </a:p>
          <a:p>
            <a:pPr rtl="0"/>
            <a:r>
              <a:rPr lang="fr-FR"/>
              <a:t>7.2.5 — Vérifier que DHCPv4 est opérationnel (suite)</a:t>
            </a:r>
          </a:p>
        </p:txBody>
      </p:sp>
      <p:sp>
        <p:nvSpPr>
          <p:cNvPr id="4" name="Slide Number Placeholder 3"/>
          <p:cNvSpPr>
            <a:spLocks noGrp="1"/>
          </p:cNvSpPr>
          <p:nvPr>
            <p:ph type="sldNum" sz="quarter" idx="5"/>
          </p:nvPr>
        </p:nvSpPr>
        <p:spPr/>
        <p:txBody>
          <a:bodyPr/>
          <a:lstStyle/>
          <a:p>
            <a:pPr rtl="0"/>
            <a:fld id="{5641018C-6CAF-B84E-B92C-ECB119457FBA}" type="slidenum">
              <a:rPr/>
              <a:pPr rtl="0"/>
              <a:t>24</a:t>
            </a:fld>
            <a:endParaRPr/>
          </a:p>
        </p:txBody>
      </p:sp>
    </p:spTree>
    <p:extLst>
      <p:ext uri="{BB962C8B-B14F-4D97-AF65-F5344CB8AC3E}">
        <p14:creationId xmlns:p14="http://schemas.microsoft.com/office/powerpoint/2010/main" xmlns:c15="http://schemas.microsoft.com/office/drawing/2012/chart" xmlns:c="http://schemas.openxmlformats.org/drawingml/2006/chart" xmlns="" val="33676131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 — DHCPv4</a:t>
            </a:r>
          </a:p>
          <a:p>
            <a:pPr rtl="0"/>
            <a:r>
              <a:rPr lang="fr-FR"/>
              <a:t>7.2 – Configurer un serveur Cisco IOS DHCPv4</a:t>
            </a:r>
          </a:p>
          <a:p>
            <a:pPr rtl="0"/>
            <a:r>
              <a:rPr lang="fr-FR"/>
              <a:t>7.2.5 — Vérifier que DHCPv4 est opérationnel (suite)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7.2.6 — Vérificateur de syntaxe — Configurer DHCPv4</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pPr rtl="0"/>
              <a:t>25</a:t>
            </a:fld>
            <a:endParaRPr/>
          </a:p>
        </p:txBody>
      </p:sp>
    </p:spTree>
    <p:extLst>
      <p:ext uri="{BB962C8B-B14F-4D97-AF65-F5344CB8AC3E}">
        <p14:creationId xmlns:p14="http://schemas.microsoft.com/office/powerpoint/2010/main" xmlns:c15="http://schemas.microsoft.com/office/drawing/2012/chart" xmlns:c="http://schemas.openxmlformats.org/drawingml/2006/chart" xmlns="" val="96727475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 — DHCPv4</a:t>
            </a:r>
          </a:p>
          <a:p>
            <a:pPr rtl="0"/>
            <a:r>
              <a:rPr lang="fr-FR"/>
              <a:t>7.2 – Configurer un serveur Cisco IOS DHCPv4</a:t>
            </a:r>
          </a:p>
          <a:p>
            <a:pPr rtl="0"/>
            <a:r>
              <a:rPr lang="fr-FR"/>
              <a:t>7.2.7 — Désactiver le serveur Cisco IOS DHCPv4</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pPr rtl="0"/>
              <a:t>26</a:t>
            </a:fld>
            <a:endParaRPr/>
          </a:p>
        </p:txBody>
      </p:sp>
    </p:spTree>
    <p:extLst>
      <p:ext uri="{BB962C8B-B14F-4D97-AF65-F5344CB8AC3E}">
        <p14:creationId xmlns:p14="http://schemas.microsoft.com/office/powerpoint/2010/main" xmlns:c15="http://schemas.microsoft.com/office/drawing/2012/chart" xmlns:c="http://schemas.openxmlformats.org/drawingml/2006/chart" xmlns="" val="184842054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 — DHCPv4</a:t>
            </a:r>
          </a:p>
          <a:p>
            <a:pPr rtl="0"/>
            <a:r>
              <a:rPr lang="fr-FR"/>
              <a:t>7.2 – Configurer un serveur Cisco IOS DHCPv4</a:t>
            </a:r>
          </a:p>
          <a:p>
            <a:pPr rtl="0"/>
            <a:r>
              <a:rPr lang="fr-FR"/>
              <a:t>7.2.8 — Relais DHCPv4</a:t>
            </a:r>
          </a:p>
        </p:txBody>
      </p:sp>
      <p:sp>
        <p:nvSpPr>
          <p:cNvPr id="4" name="Slide Number Placeholder 3"/>
          <p:cNvSpPr>
            <a:spLocks noGrp="1"/>
          </p:cNvSpPr>
          <p:nvPr>
            <p:ph type="sldNum" sz="quarter" idx="5"/>
          </p:nvPr>
        </p:nvSpPr>
        <p:spPr/>
        <p:txBody>
          <a:bodyPr/>
          <a:lstStyle/>
          <a:p>
            <a:pPr rtl="0"/>
            <a:fld id="{5641018C-6CAF-B84E-B92C-ECB119457FBA}" type="slidenum">
              <a:rPr/>
              <a:pPr rtl="0"/>
              <a:t>27</a:t>
            </a:fld>
            <a:endParaRPr/>
          </a:p>
        </p:txBody>
      </p:sp>
    </p:spTree>
    <p:extLst>
      <p:ext uri="{BB962C8B-B14F-4D97-AF65-F5344CB8AC3E}">
        <p14:creationId xmlns:p14="http://schemas.microsoft.com/office/powerpoint/2010/main" xmlns:c15="http://schemas.microsoft.com/office/drawing/2012/chart" xmlns:c="http://schemas.openxmlformats.org/drawingml/2006/chart" xmlns="" val="319139486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 — DHCPv4</a:t>
            </a:r>
          </a:p>
          <a:p>
            <a:pPr rtl="0"/>
            <a:r>
              <a:rPr lang="fr-FR"/>
              <a:t>7.2 – Configurer un serveur Cisco IOS DHCPv4</a:t>
            </a:r>
          </a:p>
          <a:p>
            <a:pPr rtl="0"/>
            <a:r>
              <a:rPr lang="fr-FR"/>
              <a:t>7.2.8 – Relais DHCPv4 (suite)</a:t>
            </a:r>
          </a:p>
        </p:txBody>
      </p:sp>
      <p:sp>
        <p:nvSpPr>
          <p:cNvPr id="4" name="Slide Number Placeholder 3"/>
          <p:cNvSpPr>
            <a:spLocks noGrp="1"/>
          </p:cNvSpPr>
          <p:nvPr>
            <p:ph type="sldNum" sz="quarter" idx="5"/>
          </p:nvPr>
        </p:nvSpPr>
        <p:spPr/>
        <p:txBody>
          <a:bodyPr/>
          <a:lstStyle/>
          <a:p>
            <a:pPr rtl="0"/>
            <a:fld id="{5641018C-6CAF-B84E-B92C-ECB119457FBA}" type="slidenum">
              <a:rPr/>
              <a:pPr rtl="0"/>
              <a:t>28</a:t>
            </a:fld>
            <a:endParaRPr/>
          </a:p>
        </p:txBody>
      </p:sp>
    </p:spTree>
    <p:extLst>
      <p:ext uri="{BB962C8B-B14F-4D97-AF65-F5344CB8AC3E}">
        <p14:creationId xmlns:p14="http://schemas.microsoft.com/office/powerpoint/2010/main" xmlns:c15="http://schemas.microsoft.com/office/drawing/2012/chart" xmlns:c="http://schemas.openxmlformats.org/drawingml/2006/chart" xmlns="" val="5109318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 — DHCPv4</a:t>
            </a:r>
          </a:p>
          <a:p>
            <a:pPr rtl="0"/>
            <a:r>
              <a:rPr lang="fr-FR"/>
              <a:t>7.2 – Configurer un serveur Cisco IOS DHCPv4</a:t>
            </a:r>
          </a:p>
          <a:p>
            <a:pPr rtl="0"/>
            <a:r>
              <a:rPr lang="fr-FR"/>
              <a:t>7.2.9 — </a:t>
            </a:r>
            <a:r>
              <a:rPr lang="fr-FR" sz="1200"/>
              <a:t>Autres émissions de service relayées</a:t>
            </a:r>
          </a:p>
        </p:txBody>
      </p:sp>
      <p:sp>
        <p:nvSpPr>
          <p:cNvPr id="4" name="Slide Number Placeholder 3"/>
          <p:cNvSpPr>
            <a:spLocks noGrp="1"/>
          </p:cNvSpPr>
          <p:nvPr>
            <p:ph type="sldNum" sz="quarter" idx="5"/>
          </p:nvPr>
        </p:nvSpPr>
        <p:spPr/>
        <p:txBody>
          <a:bodyPr/>
          <a:lstStyle/>
          <a:p>
            <a:pPr rtl="0"/>
            <a:fld id="{5641018C-6CAF-B84E-B92C-ECB119457FBA}" type="slidenum">
              <a:rPr/>
              <a:pPr rtl="0"/>
              <a:t>29</a:t>
            </a:fld>
            <a:endParaRPr/>
          </a:p>
        </p:txBody>
      </p:sp>
    </p:spTree>
    <p:extLst>
      <p:ext uri="{BB962C8B-B14F-4D97-AF65-F5344CB8AC3E}">
        <p14:creationId xmlns:p14="http://schemas.microsoft.com/office/powerpoint/2010/main" xmlns:c15="http://schemas.microsoft.com/office/drawing/2012/chart" xmlns:c="http://schemas.openxmlformats.org/drawingml/2006/chart" xmlns="" val="261206535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 — DHCPv4</a:t>
            </a:r>
          </a:p>
          <a:p>
            <a:pPr rtl="0"/>
            <a:r>
              <a:rPr lang="fr-FR"/>
              <a:t>7.2 – Configurer un serveur Cisco IOS DHCPv4</a:t>
            </a:r>
          </a:p>
          <a:p>
            <a:pPr rtl="0"/>
            <a:r>
              <a:rPr lang="fr-FR"/>
              <a:t>7.2.10 — Packrt Tracer — Configurer DHCPv4</a:t>
            </a:r>
          </a:p>
        </p:txBody>
      </p:sp>
      <p:sp>
        <p:nvSpPr>
          <p:cNvPr id="4" name="Slide Number Placeholder 3"/>
          <p:cNvSpPr>
            <a:spLocks noGrp="1"/>
          </p:cNvSpPr>
          <p:nvPr>
            <p:ph type="sldNum" sz="quarter" idx="5"/>
          </p:nvPr>
        </p:nvSpPr>
        <p:spPr/>
        <p:txBody>
          <a:bodyPr/>
          <a:lstStyle/>
          <a:p>
            <a:pPr rtl="0"/>
            <a:fld id="{5641018C-6CAF-B84E-B92C-ECB119457FBA}" type="slidenum">
              <a:rPr/>
              <a:pPr rtl="0"/>
              <a:t>30</a:t>
            </a:fld>
            <a:endParaRPr/>
          </a:p>
        </p:txBody>
      </p:sp>
    </p:spTree>
    <p:extLst>
      <p:ext uri="{BB962C8B-B14F-4D97-AF65-F5344CB8AC3E}">
        <p14:creationId xmlns:p14="http://schemas.microsoft.com/office/powerpoint/2010/main" xmlns:c15="http://schemas.microsoft.com/office/drawing/2012/chart" xmlns:c="http://schemas.openxmlformats.org/drawingml/2006/chart" xmlns="" val="52701424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 DHCPv4</a:t>
            </a:r>
          </a:p>
          <a:p>
            <a:pPr rtl="0"/>
            <a:r>
              <a:rPr lang="fr-FR"/>
              <a:t>7.3 — Configurer un client DHCPv4</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pPr rtl="0"/>
              <a:t>31</a:t>
            </a:fld>
            <a:endParaRPr/>
          </a:p>
        </p:txBody>
      </p:sp>
    </p:spTree>
    <p:extLst>
      <p:ext uri="{BB962C8B-B14F-4D97-AF65-F5344CB8AC3E}">
        <p14:creationId xmlns:p14="http://schemas.microsoft.com/office/powerpoint/2010/main" xmlns:c15="http://schemas.microsoft.com/office/drawing/2012/chart" xmlns:c="http://schemas.openxmlformats.org/drawingml/2006/chart" xmlns="" val="19684803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rtl="0"/>
            <a:fld id="{ACE20BE7-F2F3-4E26-9454-50B18F790A4E}" type="slidenum">
              <a:rPr sz="800" b="0">
                <a:ea typeface="ＭＳ Ｐゴシック" pitchFamily="34" charset="-128"/>
              </a:rPr>
              <a:pPr algn="r" rtl="0"/>
              <a:t>5</a:t>
            </a:fld>
            <a:endParaRPr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xmlns:c15="http://schemas.microsoft.com/office/drawing/2012/chart" xmlns:c="http://schemas.openxmlformats.org/drawingml/2006/chart" xmlns="" val="24002744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 — DHCPv4</a:t>
            </a:r>
          </a:p>
          <a:p>
            <a:pPr rtl="0"/>
            <a:r>
              <a:rPr lang="fr-FR"/>
              <a:t>7.3 – Configurer un client DHCPv4</a:t>
            </a:r>
          </a:p>
          <a:p>
            <a:pPr rtl="0"/>
            <a:r>
              <a:rPr lang="fr-FR"/>
              <a:t>7.3.1 - Routeur Cisco en tant que client DHCPv4</a:t>
            </a:r>
          </a:p>
        </p:txBody>
      </p:sp>
      <p:sp>
        <p:nvSpPr>
          <p:cNvPr id="4" name="Slide Number Placeholder 3"/>
          <p:cNvSpPr>
            <a:spLocks noGrp="1"/>
          </p:cNvSpPr>
          <p:nvPr>
            <p:ph type="sldNum" sz="quarter" idx="5"/>
          </p:nvPr>
        </p:nvSpPr>
        <p:spPr/>
        <p:txBody>
          <a:bodyPr/>
          <a:lstStyle/>
          <a:p>
            <a:pPr rtl="0"/>
            <a:fld id="{5641018C-6CAF-B84E-B92C-ECB119457FBA}" type="slidenum">
              <a:rPr/>
              <a:pPr rtl="0"/>
              <a:t>32</a:t>
            </a:fld>
            <a:endParaRPr/>
          </a:p>
        </p:txBody>
      </p:sp>
    </p:spTree>
    <p:extLst>
      <p:ext uri="{BB962C8B-B14F-4D97-AF65-F5344CB8AC3E}">
        <p14:creationId xmlns:p14="http://schemas.microsoft.com/office/powerpoint/2010/main" xmlns:c15="http://schemas.microsoft.com/office/drawing/2012/chart" xmlns:c="http://schemas.openxmlformats.org/drawingml/2006/chart" xmlns="" val="40211151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 — DHCPv4</a:t>
            </a:r>
          </a:p>
          <a:p>
            <a:pPr rtl="0"/>
            <a:r>
              <a:rPr lang="fr-FR"/>
              <a:t>7.3 – Configurer un client DHCPv4</a:t>
            </a:r>
          </a:p>
          <a:p>
            <a:pPr rtl="0"/>
            <a:r>
              <a:rPr lang="fr-FR"/>
              <a:t>7.3.2 — Exemple de configuration</a:t>
            </a:r>
          </a:p>
        </p:txBody>
      </p:sp>
      <p:sp>
        <p:nvSpPr>
          <p:cNvPr id="4" name="Slide Number Placeholder 3"/>
          <p:cNvSpPr>
            <a:spLocks noGrp="1"/>
          </p:cNvSpPr>
          <p:nvPr>
            <p:ph type="sldNum" sz="quarter" idx="5"/>
          </p:nvPr>
        </p:nvSpPr>
        <p:spPr/>
        <p:txBody>
          <a:bodyPr/>
          <a:lstStyle/>
          <a:p>
            <a:pPr rtl="0"/>
            <a:fld id="{5641018C-6CAF-B84E-B92C-ECB119457FBA}" type="slidenum">
              <a:rPr/>
              <a:pPr rtl="0"/>
              <a:t>33</a:t>
            </a:fld>
            <a:endParaRPr/>
          </a:p>
        </p:txBody>
      </p:sp>
    </p:spTree>
    <p:extLst>
      <p:ext uri="{BB962C8B-B14F-4D97-AF65-F5344CB8AC3E}">
        <p14:creationId xmlns:p14="http://schemas.microsoft.com/office/powerpoint/2010/main" xmlns:c15="http://schemas.microsoft.com/office/drawing/2012/chart" xmlns:c="http://schemas.openxmlformats.org/drawingml/2006/chart" xmlns="" val="156419508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 — DHCPv4</a:t>
            </a:r>
          </a:p>
          <a:p>
            <a:pPr rtl="0"/>
            <a:r>
              <a:rPr lang="fr-FR"/>
              <a:t>7.3 – Configurer un client DHCPv4</a:t>
            </a:r>
          </a:p>
          <a:p>
            <a:pPr rtl="0"/>
            <a:r>
              <a:rPr lang="fr-FR"/>
              <a:t>7.3.3 — </a:t>
            </a:r>
            <a:r>
              <a:rPr lang="fr-FR" sz="1200"/>
              <a:t>Routeur domestique en tant que client DHCPv4</a:t>
            </a:r>
          </a:p>
          <a:p>
            <a:pPr rtl="0"/>
            <a:r>
              <a:rPr lang="fr-FR" sz="1200"/>
              <a:t>7.3.4 — Vérificateur de syntaxe — Configurer un routeur Cisco IOS en tant que client DHCP</a:t>
            </a:r>
          </a:p>
        </p:txBody>
      </p:sp>
      <p:sp>
        <p:nvSpPr>
          <p:cNvPr id="4" name="Slide Number Placeholder 3"/>
          <p:cNvSpPr>
            <a:spLocks noGrp="1"/>
          </p:cNvSpPr>
          <p:nvPr>
            <p:ph type="sldNum" sz="quarter" idx="5"/>
          </p:nvPr>
        </p:nvSpPr>
        <p:spPr/>
        <p:txBody>
          <a:bodyPr/>
          <a:lstStyle/>
          <a:p>
            <a:pPr rtl="0"/>
            <a:fld id="{5641018C-6CAF-B84E-B92C-ECB119457FBA}" type="slidenum">
              <a:rPr/>
              <a:pPr rtl="0"/>
              <a:t>34</a:t>
            </a:fld>
            <a:endParaRPr/>
          </a:p>
        </p:txBody>
      </p:sp>
    </p:spTree>
    <p:extLst>
      <p:ext uri="{BB962C8B-B14F-4D97-AF65-F5344CB8AC3E}">
        <p14:creationId xmlns:p14="http://schemas.microsoft.com/office/powerpoint/2010/main" xmlns:c15="http://schemas.microsoft.com/office/drawing/2012/chart" xmlns:c="http://schemas.openxmlformats.org/drawingml/2006/chart" xmlns="" val="51701185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 DHCPv4</a:t>
            </a:r>
          </a:p>
          <a:p>
            <a:pPr rtl="0"/>
            <a:r>
              <a:rPr lang="fr-FR"/>
              <a:t>7.4 – Module pratique et questionnaire</a:t>
            </a:r>
          </a:p>
          <a:p>
            <a:pPr>
              <a:buFontTx/>
              <a:buNone/>
            </a:pPr>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pPr rtl="0"/>
              <a:t>35</a:t>
            </a:fld>
            <a:endParaRPr/>
          </a:p>
        </p:txBody>
      </p:sp>
    </p:spTree>
    <p:extLst>
      <p:ext uri="{BB962C8B-B14F-4D97-AF65-F5344CB8AC3E}">
        <p14:creationId xmlns:p14="http://schemas.microsoft.com/office/powerpoint/2010/main" xmlns:c15="http://schemas.microsoft.com/office/drawing/2012/chart" xmlns:c="http://schemas.openxmlformats.org/drawingml/2006/chart" xmlns="" val="221714368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36</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7 — DHCPv4</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7.4 – Module pratique et questionnaire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7.4.1 — Packet Tracer — Mise en œuvre de DHCPv4</a:t>
            </a:r>
          </a:p>
        </p:txBody>
      </p:sp>
    </p:spTree>
    <p:extLst>
      <p:ext uri="{BB962C8B-B14F-4D97-AF65-F5344CB8AC3E}">
        <p14:creationId xmlns:p14="http://schemas.microsoft.com/office/powerpoint/2010/main" xmlns:c15="http://schemas.microsoft.com/office/drawing/2012/chart" xmlns:c="http://schemas.openxmlformats.org/drawingml/2006/chart" xmlns="" val="252791575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37</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7 — DHCPv4</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7.4 – Module pratique et questionnaire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7.4.2 — Travaux pratiques — Mise en œuvre de DHCPv4</a:t>
            </a:r>
          </a:p>
        </p:txBody>
      </p:sp>
    </p:spTree>
    <p:extLst>
      <p:ext uri="{BB962C8B-B14F-4D97-AF65-F5344CB8AC3E}">
        <p14:creationId xmlns:p14="http://schemas.microsoft.com/office/powerpoint/2010/main" xmlns:c15="http://schemas.microsoft.com/office/drawing/2012/chart" xmlns:c="http://schemas.openxmlformats.org/drawingml/2006/chart" xmlns="" val="257323972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38</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7 — DHCPv4</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7.4 – Module pratique et questionnaire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7.4.3 – Qu'est-ce que j'ai appris dans ce module?</a:t>
            </a:r>
          </a:p>
        </p:txBody>
      </p:sp>
    </p:spTree>
    <p:extLst>
      <p:ext uri="{BB962C8B-B14F-4D97-AF65-F5344CB8AC3E}">
        <p14:creationId xmlns:p14="http://schemas.microsoft.com/office/powerpoint/2010/main" xmlns:c15="http://schemas.microsoft.com/office/drawing/2012/chart" xmlns:c="http://schemas.openxmlformats.org/drawingml/2006/chart" xmlns="" val="225336290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39</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7 — DHCPv4</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7.4 – Module pratique et questionnaire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7.4.3 – Qu'est-ce que j'ai appris dans ce module (suite)?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7.4.4 — Module — DHCPv4</a:t>
            </a:r>
          </a:p>
        </p:txBody>
      </p:sp>
    </p:spTree>
    <p:extLst>
      <p:ext uri="{BB962C8B-B14F-4D97-AF65-F5344CB8AC3E}">
        <p14:creationId xmlns:p14="http://schemas.microsoft.com/office/powerpoint/2010/main" xmlns:c15="http://schemas.microsoft.com/office/drawing/2012/chart" xmlns:c="http://schemas.openxmlformats.org/drawingml/2006/chart" xmlns="" val="235992958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6C92755B-29FD-8743-9094-C0E3A734D22E}" type="slidenum">
              <a:rPr sz="800">
                <a:solidFill>
                  <a:prstClr val="black"/>
                </a:solidFill>
              </a:rPr>
              <a:pPr rtl="0"/>
              <a:t>40</a:t>
            </a:fld>
            <a:endParaRPr sz="80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xmlns:c15="http://schemas.microsoft.com/office/drawing/2012/chart" xmlns:c="http://schemas.openxmlformats.org/drawingml/2006/chart" xmlns="" val="224674291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pPr rtl="0"/>
              <a:t>41</a:t>
            </a:fld>
            <a:endParaRPr/>
          </a:p>
        </p:txBody>
      </p:sp>
    </p:spTree>
    <p:extLst>
      <p:ext uri="{BB962C8B-B14F-4D97-AF65-F5344CB8AC3E}">
        <p14:creationId xmlns:p14="http://schemas.microsoft.com/office/powerpoint/2010/main" xmlns:c15="http://schemas.microsoft.com/office/drawing/2012/chart" xmlns:c="http://schemas.openxmlformats.org/drawingml/2006/chart" xmlns="" val="15913942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rtl="0"/>
              <a:t>6</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xmlns:c15="http://schemas.microsoft.com/office/drawing/2012/chart" xmlns:c="http://schemas.openxmlformats.org/drawingml/2006/chart" xmlns="" val="16874538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rtl="0"/>
              <a:t>7</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xmlns:c15="http://schemas.microsoft.com/office/drawing/2012/chart" xmlns:c="http://schemas.openxmlformats.org/drawingml/2006/chart" xmlns="" val="21546002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rtl="0"/>
              <a:t>8</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xmlns:c15="http://schemas.microsoft.com/office/drawing/2012/chart" xmlns:c="http://schemas.openxmlformats.org/drawingml/2006/chart" xmlns="" val="39149292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Programme de l'Académie des Réseaux Cisco</a:t>
            </a:r>
            <a:r>
              <a:rPr lang="en-US" dirty="0"/>
              <a:t/>
            </a:r>
            <a:br>
              <a:rPr lang="en-US" dirty="0"/>
            </a:br>
            <a:r>
              <a:rPr lang="fr-FR"/>
              <a:t>Notions de base sur la commutation, le routage et le sans fil v7.0 (SRWE)</a:t>
            </a:r>
          </a:p>
          <a:p>
            <a:pPr rtl="0"/>
            <a:r>
              <a:rPr lang="fr-FR"/>
              <a:t>Module 7 — DHCPv4</a:t>
            </a:r>
          </a:p>
          <a:p>
            <a:endParaRPr lang="en-US" dirty="0"/>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pPr rtl="0"/>
              <a:t>9</a:t>
            </a:fld>
            <a:endParaRPr/>
          </a:p>
        </p:txBody>
      </p:sp>
    </p:spTree>
    <p:extLst>
      <p:ext uri="{BB962C8B-B14F-4D97-AF65-F5344CB8AC3E}">
        <p14:creationId xmlns:p14="http://schemas.microsoft.com/office/powerpoint/2010/main" xmlns:c15="http://schemas.microsoft.com/office/drawing/2012/chart" xmlns:c="http://schemas.openxmlformats.org/drawingml/2006/chart" xmlns="" val="5081187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solidFill>
                  <a:prstClr val="black"/>
                </a:solidFill>
              </a:rPr>
              <a:pPr algn="r" rtl="0"/>
              <a:t>10</a:t>
            </a:fld>
            <a:endParaRPr sz="800" b="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p>
            <a:pPr rtl="0">
              <a:buFontTx/>
              <a:buNone/>
            </a:pPr>
            <a:r>
              <a:rPr lang="fr-FR"/>
              <a:t>7.0 – Introduction</a:t>
            </a:r>
          </a:p>
          <a:p>
            <a:pPr rtl="0">
              <a:buFontTx/>
              <a:buNone/>
            </a:pPr>
            <a:r>
              <a:rPr lang="fr-FR"/>
              <a:t>7.0.2 – Qu'est-ce que je vais apprendre dans ce module?</a:t>
            </a:r>
          </a:p>
        </p:txBody>
      </p:sp>
    </p:spTree>
    <p:extLst>
      <p:ext uri="{BB962C8B-B14F-4D97-AF65-F5344CB8AC3E}">
        <p14:creationId xmlns:p14="http://schemas.microsoft.com/office/powerpoint/2010/main" xmlns:c15="http://schemas.microsoft.com/office/drawing/2012/chart" xmlns:c="http://schemas.openxmlformats.org/drawingml/2006/chart" xmlns="" val="17344456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 DHCPv4</a:t>
            </a:r>
          </a:p>
          <a:p>
            <a:pPr rtl="0"/>
            <a:r>
              <a:rPr lang="fr-FR"/>
              <a:t>7.1 — Concepts du DHCPv4</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pPr rtl="0"/>
              <a:t>11</a:t>
            </a:fld>
            <a:endParaRPr/>
          </a:p>
        </p:txBody>
      </p:sp>
    </p:spTree>
    <p:extLst>
      <p:ext uri="{BB962C8B-B14F-4D97-AF65-F5344CB8AC3E}">
        <p14:creationId xmlns:p14="http://schemas.microsoft.com/office/powerpoint/2010/main" xmlns:c15="http://schemas.microsoft.com/office/drawing/2012/chart" xmlns:c="http://schemas.openxmlformats.org/drawingml/2006/chart" xmlns="" val="6255296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xmlns:c15="http://schemas.microsoft.com/office/drawing/2012/chart" xmlns:c="http://schemas.openxmlformats.org/drawingml/2006/chart" xmlns=""/>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xmlns:c15="http://schemas.microsoft.com/office/drawing/2012/chart" xmlns:c="http://schemas.openxmlformats.org/drawingml/2006/chart" xmlns="" val="3086725553"/>
      </p:ext>
    </p:extLst>
  </p:cSld>
  <p:clrMapOvr>
    <a:masterClrMapping/>
  </p:clrMapOvr>
  <p:transition spd="slow">
    <p:wipe/>
  </p:transition>
  <p:extLst>
    <p:ext uri="{DCECCB84-F9BA-43D5-87BE-67443E8EF086}">
      <p15:sldGuideLst xmlns:p15="http://schemas.microsoft.com/office/powerpoint/2012/main" xmlns:c15="http://schemas.microsoft.com/office/drawing/2012/chart" xmlns:c="http://schemas.openxmlformats.org/drawingml/2006/chart" xmlns="">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xmlns:c15="http://schemas.microsoft.com/office/drawing/2012/chart" xmlns:c="http://schemas.openxmlformats.org/drawingml/2006/chart" xmlns=""/>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xmlns:c15="http://schemas.microsoft.com/office/drawing/2012/chart" xmlns:c="http://schemas.openxmlformats.org/drawingml/2006/chart" xmlns=""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xmlns:c15="http://schemas.microsoft.com/office/drawing/2012/chart" xmlns:c="http://schemas.openxmlformats.org/drawingml/2006/chart" xmlns=""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xmlns:c15="http://schemas.microsoft.com/office/drawing/2012/chart" xmlns:c="http://schemas.openxmlformats.org/drawingml/2006/chart" xmlns=""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p14="http://schemas.microsoft.com/office/powerpoint/2010/main" xmlns:c15="http://schemas.microsoft.com/office/drawing/2012/chart" xmlns:c="http://schemas.openxmlformats.org/drawingml/2006/chart" xmlns=""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xmlns:c15="http://schemas.microsoft.com/office/drawing/2012/chart" xmlns:c="http://schemas.openxmlformats.org/drawingml/2006/chart" xmlns=""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xmlns:c15="http://schemas.microsoft.com/office/drawing/2012/chart" xmlns:c="http://schemas.openxmlformats.org/drawingml/2006/chart" xmlns="" val="3653042546"/>
      </p:ext>
    </p:extLst>
  </p:cSld>
  <p:clrMapOvr>
    <a:masterClrMapping/>
  </p:clrMapOvr>
  <p:transition spd="slow">
    <p:wipe/>
  </p:transition>
  <p:extLst>
    <p:ext uri="{DCECCB84-F9BA-43D5-87BE-67443E8EF086}">
      <p15:sldGuideLst xmlns:p15="http://schemas.microsoft.com/office/powerpoint/2012/main" xmlns:c15="http://schemas.microsoft.com/office/drawing/2012/chart" xmlns:c="http://schemas.openxmlformats.org/drawingml/2006/chart" xmlns="">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xmlns:c15="http://schemas.microsoft.com/office/drawing/2012/chart" xmlns:c="http://schemas.openxmlformats.org/drawingml/2006/chart" xmlns="" val="1974617842"/>
      </p:ext>
    </p:extLst>
  </p:cSld>
  <p:clrMapOvr>
    <a:masterClrMapping/>
  </p:clrMapOvr>
  <p:transition spd="slow">
    <p:wipe/>
  </p:transition>
  <p:extLst>
    <p:ext uri="{DCECCB84-F9BA-43D5-87BE-67443E8EF086}">
      <p15:sldGuideLst xmlns:p15="http://schemas.microsoft.com/office/powerpoint/2012/main" xmlns:c15="http://schemas.microsoft.com/office/drawing/2012/chart" xmlns:c="http://schemas.openxmlformats.org/drawingml/2006/chart" xmlns="">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5">
                    <a:lumMod val="50000"/>
                  </a:schemeClr>
                </a:solidFill>
                <a:latin typeface="+mn-lt"/>
                <a:ea typeface="+mn-ea"/>
                <a:cs typeface="CiscoSans Thin"/>
              </a:rPr>
              <a:pPr algn="r" defTabSz="610744" rtl="0" fontAlgn="auto">
                <a:spcBef>
                  <a:spcPts val="0"/>
                </a:spcBef>
                <a:spcAft>
                  <a:spcPts val="0"/>
                </a:spcAft>
                <a:defRPr/>
              </a:pPr>
              <a:t>‹#›</a:t>
            </a:fld>
            <a:endParaRPr sz="60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5">
                    <a:lumMod val="50000"/>
                  </a:schemeClr>
                </a:solidFill>
                <a:latin typeface="+mn-lt"/>
                <a:ea typeface="+mn-ea"/>
                <a:cs typeface="CiscoSans Thin"/>
              </a:rPr>
              <a:t>© 2016 Cisco et/ou ses filiales. Tous droits réservés.   Informations confidentielles de Cisco</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xmlns:c15="http://schemas.microsoft.com/office/drawing/2012/chart" xmlns:c="http://schemas.openxmlformats.org/drawingml/2006/chart" xmlns=""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xmlns:c15="http://schemas.microsoft.com/office/drawing/2012/chart" xmlns:c="http://schemas.openxmlformats.org/drawingml/2006/chart" xmlns="" val="542967988"/>
      </p:ext>
    </p:extLst>
  </p:cSld>
  <p:clrMapOvr>
    <a:masterClrMapping/>
  </p:clrMapOvr>
  <mc:AlternateContent xmlns:mc="http://schemas.openxmlformats.org/markup-compatibility/2006">
    <mc:Choice xmlns:p14="http://schemas.microsoft.com/office/powerpoint/2010/main" xmlns:c15="http://schemas.microsoft.com/office/drawing/2012/chart" xmlns:c="http://schemas.openxmlformats.org/drawingml/2006/chart" xmlns=""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xmlns:c15="http://schemas.microsoft.com/office/drawing/2012/chart" xmlns:c="http://schemas.openxmlformats.org/drawingml/2006/chart" xmlns=""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xmlns:c15="http://schemas.microsoft.com/office/drawing/2012/chart" xmlns:c="http://schemas.openxmlformats.org/drawingml/2006/chart" xmlns=""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xmlns:c15="http://schemas.microsoft.com/office/drawing/2012/chart" xmlns:c="http://schemas.openxmlformats.org/drawingml/2006/chart" xmlns=""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xmlns:c15="http://schemas.microsoft.com/office/drawing/2012/chart" xmlns:c="http://schemas.openxmlformats.org/drawingml/2006/chart" xmlns=""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3">
                    <a:lumMod val="85000"/>
                  </a:schemeClr>
                </a:solidFill>
                <a:latin typeface="+mn-lt"/>
                <a:ea typeface="+mn-ea"/>
                <a:cs typeface="CiscoSans Thin"/>
              </a:rPr>
              <a:pPr algn="r" defTabSz="610744" rtl="0" fontAlgn="auto">
                <a:spcBef>
                  <a:spcPts val="0"/>
                </a:spcBef>
                <a:spcAft>
                  <a:spcPts val="0"/>
                </a:spcAft>
                <a:defRPr/>
              </a:pPr>
              <a:t>‹#›</a:t>
            </a:fld>
            <a:endParaRPr sz="60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3">
                    <a:lumMod val="85000"/>
                  </a:schemeClr>
                </a:solidFill>
                <a:latin typeface="+mn-lt"/>
                <a:ea typeface="+mn-ea"/>
                <a:cs typeface="CiscoSans Thin"/>
              </a:rPr>
              <a:t>© 2016 Cisco et/ou ses filiales. Tous droits réservés.   Informations confidentielles de Cisco</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xmlns:c15="http://schemas.microsoft.com/office/drawing/2012/chart" xmlns:c="http://schemas.openxmlformats.org/drawingml/2006/chart"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xmlns:c15="http://schemas.microsoft.com/office/drawing/2012/chart" xmlns:c="http://schemas.openxmlformats.org/drawingml/2006/chart" xmlns="">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xml"/><Relationship Id="rId1" Type="http://schemas.openxmlformats.org/officeDocument/2006/relationships/tags" Target="../tags/tag13.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6.xml"/><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4.xml"/><Relationship Id="rId1" Type="http://schemas.openxmlformats.org/officeDocument/2006/relationships/tags" Target="../tags/tag14.xml"/></Relationships>
</file>

<file path=ppt/slides/_rels/slide3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1.xml"/><Relationship Id="rId1" Type="http://schemas.openxmlformats.org/officeDocument/2006/relationships/slideLayout" Target="../slideLayouts/slideLayout5.xml"/><Relationship Id="rId4" Type="http://schemas.openxmlformats.org/officeDocument/2006/relationships/image" Target="../media/image17.png"/></Relationships>
</file>

<file path=ppt/slides/_rels/slide3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4.xml"/><Relationship Id="rId1" Type="http://schemas.openxmlformats.org/officeDocument/2006/relationships/tags" Target="../tags/tag15.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3.xml"/><Relationship Id="rId1" Type="http://schemas.openxmlformats.org/officeDocument/2006/relationships/tags" Target="../tags/tag16.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3.xml"/><Relationship Id="rId1" Type="http://schemas.openxmlformats.org/officeDocument/2006/relationships/tags" Target="../tags/tag17.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3.xml"/><Relationship Id="rId1" Type="http://schemas.openxmlformats.org/officeDocument/2006/relationships/tags" Target="../tags/tag18.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3.xml"/><Relationship Id="rId1" Type="http://schemas.openxmlformats.org/officeDocument/2006/relationships/tags" Target="../tags/tag19.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3.xml"/><Relationship Id="rId1" Type="http://schemas.openxmlformats.org/officeDocument/2006/relationships/tags" Target="../tags/tag20.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0.xml"/><Relationship Id="rId1" Type="http://schemas.openxmlformats.org/officeDocument/2006/relationships/tags" Target="../tags/tag2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pPr rtl="0"/>
            <a:r>
              <a:rPr lang="fr-FR">
                <a:solidFill>
                  <a:schemeClr val="accent5">
                    <a:lumMod val="40000"/>
                    <a:lumOff val="60000"/>
                  </a:schemeClr>
                </a:solidFill>
              </a:rPr>
              <a:t>Module 7 : DHCPv4</a:t>
            </a:r>
          </a:p>
        </p:txBody>
      </p:sp>
      <p:sp>
        <p:nvSpPr>
          <p:cNvPr id="5" name="Text Placeholder 4"/>
          <p:cNvSpPr>
            <a:spLocks noGrp="1"/>
          </p:cNvSpPr>
          <p:nvPr>
            <p:ph type="body" sz="quarter" idx="13"/>
          </p:nvPr>
        </p:nvSpPr>
        <p:spPr>
          <a:xfrm>
            <a:off x="469497" y="3127609"/>
            <a:ext cx="5925246" cy="299001"/>
          </a:xfrm>
        </p:spPr>
        <p:txBody>
          <a:bodyPr/>
          <a:lstStyle/>
          <a:p>
            <a:pPr rtl="0"/>
            <a:r>
              <a:rPr lang="fr-FR">
                <a:solidFill>
                  <a:schemeClr val="bg2">
                    <a:lumMod val="40000"/>
                    <a:lumOff val="60000"/>
                  </a:schemeClr>
                </a:solidFill>
              </a:rPr>
              <a:t>Contenu pédagogique de l'instructeur</a:t>
            </a:r>
          </a:p>
        </p:txBody>
      </p:sp>
      <p:sp>
        <p:nvSpPr>
          <p:cNvPr id="7" name="Subtitle 6"/>
          <p:cNvSpPr>
            <a:spLocks noGrp="1"/>
          </p:cNvSpPr>
          <p:nvPr>
            <p:ph type="subTitle" idx="1"/>
          </p:nvPr>
        </p:nvSpPr>
        <p:spPr>
          <a:xfrm>
            <a:off x="469497" y="3809526"/>
            <a:ext cx="2368954" cy="902174"/>
          </a:xfrm>
        </p:spPr>
        <p:txBody>
          <a:bodyPr/>
          <a:lstStyle/>
          <a:p>
            <a:pPr rtl="0"/>
            <a:r>
              <a:rPr lang="fr-FR">
                <a:solidFill>
                  <a:schemeClr val="accent5">
                    <a:lumMod val="40000"/>
                    <a:lumOff val="60000"/>
                  </a:schemeClr>
                </a:solidFill>
              </a:rPr>
              <a:t>Notions de base sur la commutation, le routage et le sans fil v7.0 (SRWE)</a:t>
            </a:r>
          </a:p>
          <a:p>
            <a:endParaRPr lang="en-US" dirty="0"/>
          </a:p>
        </p:txBody>
      </p:sp>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pPr rtl="0" eaLnBrk="1" hangingPunct="1"/>
            <a:r>
              <a:rPr lang="fr-FR"/>
              <a:t>Objectifs de ce module</a:t>
            </a:r>
          </a:p>
        </p:txBody>
      </p:sp>
      <p:sp>
        <p:nvSpPr>
          <p:cNvPr id="2" name="Content Placeholder 1">
            <a:extLst>
              <a:ext uri="{FF2B5EF4-FFF2-40B4-BE49-F238E27FC236}">
                <a16:creationId xmlns:a16="http://schemas.microsoft.com/office/drawing/2014/main" xmlns:c15="http://schemas.microsoft.com/office/drawing/2012/chart" xmlns:c="http://schemas.openxmlformats.org/drawingml/2006/chart" xmlns="" id="{578E99C3-C6EF-8348-99C6-8024418DDEF2}"/>
              </a:ext>
            </a:extLst>
          </p:cNvPr>
          <p:cNvSpPr>
            <a:spLocks noGrp="1"/>
          </p:cNvSpPr>
          <p:nvPr>
            <p:ph idx="1"/>
          </p:nvPr>
        </p:nvSpPr>
        <p:spPr>
          <a:xfrm>
            <a:off x="144065" y="798944"/>
            <a:ext cx="8853286" cy="757551"/>
          </a:xfrm>
        </p:spPr>
        <p:txBody>
          <a:bodyPr/>
          <a:lstStyle/>
          <a:p>
            <a:pPr marL="0" lvl="0" indent="0" defTabSz="914400" rtl="0" eaLnBrk="0" hangingPunct="0">
              <a:spcBef>
                <a:spcPct val="0"/>
              </a:spcBef>
              <a:spcAft>
                <a:spcPct val="0"/>
              </a:spcAft>
              <a:buClrTx/>
              <a:buSzTx/>
              <a:buNone/>
            </a:pPr>
            <a:r>
              <a:rPr lang="fr-FR" sz="1400" b="1">
                <a:solidFill>
                  <a:schemeClr val="tx1"/>
                </a:solidFill>
                <a:ea typeface="Calibri" panose="020F0502020204030204" pitchFamily="34" charset="0"/>
                <a:cs typeface="Calibri" panose="020F0502020204030204" pitchFamily="34" charset="0"/>
              </a:rPr>
              <a:t>Titre du module : DHCPv4</a:t>
            </a:r>
          </a:p>
          <a:p>
            <a:pPr marL="0" lvl="0" indent="0" defTabSz="914400" eaLnBrk="0" hangingPunct="0">
              <a:spcBef>
                <a:spcPct val="0"/>
              </a:spcBef>
              <a:spcAft>
                <a:spcPct val="0"/>
              </a:spcAft>
              <a:buClrTx/>
              <a:buSzTx/>
              <a:buNone/>
            </a:pPr>
            <a:endParaRPr lang="en-US" altLang="en-US" sz="1400" dirty="0">
              <a:solidFill>
                <a:schemeClr val="tx1"/>
              </a:solidFill>
            </a:endParaRPr>
          </a:p>
          <a:p>
            <a:pPr marL="0" lvl="0" indent="0" defTabSz="914400" rtl="0" eaLnBrk="0" hangingPunct="0">
              <a:spcBef>
                <a:spcPct val="0"/>
              </a:spcBef>
              <a:spcAft>
                <a:spcPct val="0"/>
              </a:spcAft>
              <a:buClrTx/>
              <a:buSzTx/>
              <a:buNone/>
            </a:pPr>
            <a:r>
              <a:rPr lang="fr-FR" sz="1400" b="1">
                <a:solidFill>
                  <a:schemeClr val="tx1"/>
                </a:solidFill>
                <a:ea typeface="Calibri" panose="020F0502020204030204" pitchFamily="34" charset="0"/>
                <a:cs typeface="Calibri" panose="020F0502020204030204" pitchFamily="34" charset="0"/>
              </a:rPr>
              <a:t>Objectif du module</a:t>
            </a:r>
            <a:r>
              <a:rPr lang="fr-FR" sz="1400">
                <a:solidFill>
                  <a:schemeClr val="tx1"/>
                </a:solidFill>
                <a:ea typeface="Calibri" panose="020F0502020204030204" pitchFamily="34" charset="0"/>
                <a:cs typeface="Calibri" panose="020F0502020204030204" pitchFamily="34" charset="0"/>
              </a:rPr>
              <a:t>: </a:t>
            </a:r>
            <a:r>
              <a:rPr lang="fr-FR"/>
              <a:t> Mettre en œuvre le DHCPv4 pour opérer sur plusieurs réseaux locaux.</a:t>
            </a:r>
          </a:p>
        </p:txBody>
      </p:sp>
      <p:graphicFrame>
        <p:nvGraphicFramePr>
          <p:cNvPr id="3" name="Table 2">
            <a:extLst>
              <a:ext uri="{FF2B5EF4-FFF2-40B4-BE49-F238E27FC236}">
                <a16:creationId xmlns:a16="http://schemas.microsoft.com/office/drawing/2014/main" xmlns:c15="http://schemas.microsoft.com/office/drawing/2012/chart" xmlns:c="http://schemas.openxmlformats.org/drawingml/2006/chart" xmlns="" id="{2203BE17-8BB3-DF41-A2CF-06DE014D1956}"/>
              </a:ext>
            </a:extLst>
          </p:cNvPr>
          <p:cNvGraphicFramePr>
            <a:graphicFrameLocks noGrp="1"/>
          </p:cNvGraphicFramePr>
          <p:nvPr>
            <p:extLst>
              <p:ext uri="{D42A27DB-BD31-4B8C-83A1-F6EECF244321}">
                <p14:modId xmlns:p14="http://schemas.microsoft.com/office/powerpoint/2010/main" xmlns:c15="http://schemas.microsoft.com/office/drawing/2012/chart" xmlns:c="http://schemas.openxmlformats.org/drawingml/2006/chart" xmlns="" val="1971836092"/>
              </p:ext>
            </p:extLst>
          </p:nvPr>
        </p:nvGraphicFramePr>
        <p:xfrm>
          <a:off x="655782" y="1732166"/>
          <a:ext cx="7555085" cy="1785620"/>
        </p:xfrm>
        <a:graphic>
          <a:graphicData uri="http://schemas.openxmlformats.org/drawingml/2006/table">
            <a:tbl>
              <a:tblPr firstRow="1" bandRow="1">
                <a:tableStyleId>{5C22544A-7EE6-4342-B048-85BDC9FD1C3A}</a:tableStyleId>
              </a:tblPr>
              <a:tblGrid>
                <a:gridCol w="3225845">
                  <a:extLst>
                    <a:ext uri="{9D8B030D-6E8A-4147-A177-3AD203B41FA5}">
                      <a16:colId xmlns:a16="http://schemas.microsoft.com/office/drawing/2014/main" xmlns:c15="http://schemas.microsoft.com/office/drawing/2012/chart" xmlns:c="http://schemas.openxmlformats.org/drawingml/2006/chart" xmlns="" val="2579019526"/>
                    </a:ext>
                  </a:extLst>
                </a:gridCol>
                <a:gridCol w="4329240">
                  <a:extLst>
                    <a:ext uri="{9D8B030D-6E8A-4147-A177-3AD203B41FA5}">
                      <a16:colId xmlns:a16="http://schemas.microsoft.com/office/drawing/2014/main" xmlns:c15="http://schemas.microsoft.com/office/drawing/2012/chart" xmlns:c="http://schemas.openxmlformats.org/drawingml/2006/chart" xmlns="" val="1764220437"/>
                    </a:ext>
                  </a:extLst>
                </a:gridCol>
              </a:tblGrid>
              <a:tr h="370840">
                <a:tc>
                  <a:txBody>
                    <a:bodyPr/>
                    <a:lstStyle/>
                    <a:p>
                      <a:pPr algn="l" rtl="0" fontAlgn="ctr"/>
                      <a:r>
                        <a:rPr lang="fr-FR" b="1">
                          <a:effectLst/>
                        </a:rPr>
                        <a:t>Titre du rubrique</a:t>
                      </a:r>
                    </a:p>
                  </a:txBody>
                  <a:tcPr marL="47625" marR="47625" marT="47625" marB="47625" anchor="ctr"/>
                </a:tc>
                <a:tc>
                  <a:txBody>
                    <a:bodyPr/>
                    <a:lstStyle/>
                    <a:p>
                      <a:pPr algn="l" rtl="0" fontAlgn="ctr"/>
                      <a:r>
                        <a:rPr lang="fr-FR" b="1">
                          <a:effectLst/>
                        </a:rPr>
                        <a:t>Objectif du rubrique</a:t>
                      </a:r>
                    </a:p>
                  </a:txBody>
                  <a:tcPr marL="47625" marR="47625" marT="47625" marB="47625" anchor="ctr"/>
                </a:tc>
                <a:extLst>
                  <a:ext uri="{0D108BD9-81ED-4DB2-BD59-A6C34878D82A}">
                    <a16:rowId xmlns:a16="http://schemas.microsoft.com/office/drawing/2014/main" xmlns:c15="http://schemas.microsoft.com/office/drawing/2012/chart" xmlns:c="http://schemas.openxmlformats.org/drawingml/2006/chart" xmlns="" val="742401779"/>
                  </a:ext>
                </a:extLst>
              </a:tr>
              <a:tr h="370840">
                <a:tc>
                  <a:txBody>
                    <a:bodyPr/>
                    <a:lstStyle/>
                    <a:p>
                      <a:pPr rtl="0" fontAlgn="ctr"/>
                      <a:r>
                        <a:rPr lang="fr-FR" b="1">
                          <a:solidFill>
                            <a:schemeClr val="bg1"/>
                          </a:solidFill>
                          <a:effectLst/>
                        </a:rPr>
                        <a:t>Concepts du DHCP4</a:t>
                      </a:r>
                    </a:p>
                  </a:txBody>
                  <a:tcPr marL="47625" marR="47625" marT="47625" marB="47625" anchor="ctr">
                    <a:solidFill>
                      <a:schemeClr val="accent1"/>
                    </a:solidFill>
                  </a:tcPr>
                </a:tc>
                <a:tc>
                  <a:txBody>
                    <a:bodyPr/>
                    <a:lstStyle/>
                    <a:p>
                      <a:pPr rtl="0" fontAlgn="ctr"/>
                      <a:r>
                        <a:rPr lang="fr-FR" b="0">
                          <a:effectLst/>
                        </a:rPr>
                        <a:t>Expliquer comment le DHCPv4 fonctionne dans un réseau de petites et moyennes entreprises.</a:t>
                      </a:r>
                    </a:p>
                  </a:txBody>
                  <a:tcPr marL="47625" marR="47625" marT="47625" marB="47625" anchor="ctr"/>
                </a:tc>
                <a:extLst>
                  <a:ext uri="{0D108BD9-81ED-4DB2-BD59-A6C34878D82A}">
                    <a16:rowId xmlns:a16="http://schemas.microsoft.com/office/drawing/2014/main" xmlns:c15="http://schemas.microsoft.com/office/drawing/2012/chart" xmlns:c="http://schemas.openxmlformats.org/drawingml/2006/chart" xmlns="" val="3150950737"/>
                  </a:ext>
                </a:extLst>
              </a:tr>
              <a:tr h="370840">
                <a:tc>
                  <a:txBody>
                    <a:bodyPr/>
                    <a:lstStyle/>
                    <a:p>
                      <a:pPr rtl="0" fontAlgn="ctr"/>
                      <a:r>
                        <a:rPr lang="fr-FR" b="1">
                          <a:solidFill>
                            <a:schemeClr val="bg1"/>
                          </a:solidFill>
                          <a:effectLst/>
                        </a:rPr>
                        <a:t>Configurer un serveur DHCP4 Cisco IOS</a:t>
                      </a:r>
                    </a:p>
                  </a:txBody>
                  <a:tcPr marL="47625" marR="47625" marT="47625" marB="47625" anchor="ctr">
                    <a:solidFill>
                      <a:schemeClr val="accent1"/>
                    </a:solidFill>
                  </a:tcPr>
                </a:tc>
                <a:tc>
                  <a:txBody>
                    <a:bodyPr/>
                    <a:lstStyle/>
                    <a:p>
                      <a:pPr rtl="0" fontAlgn="ctr"/>
                      <a:r>
                        <a:rPr lang="fr-FR" b="0">
                          <a:effectLst/>
                        </a:rPr>
                        <a:t>Configurer un routeur en tant que serveur DHCPv4.</a:t>
                      </a:r>
                    </a:p>
                  </a:txBody>
                  <a:tcPr marL="47625" marR="47625" marT="47625" marB="47625" anchor="ctr"/>
                </a:tc>
                <a:extLst>
                  <a:ext uri="{0D108BD9-81ED-4DB2-BD59-A6C34878D82A}">
                    <a16:rowId xmlns:a16="http://schemas.microsoft.com/office/drawing/2014/main" xmlns:c15="http://schemas.microsoft.com/office/drawing/2012/chart" xmlns:c="http://schemas.openxmlformats.org/drawingml/2006/chart" xmlns="" val="2772085455"/>
                  </a:ext>
                </a:extLst>
              </a:tr>
              <a:tr h="370840">
                <a:tc>
                  <a:txBody>
                    <a:bodyPr/>
                    <a:lstStyle/>
                    <a:p>
                      <a:pPr rtl="0" fontAlgn="ctr"/>
                      <a:r>
                        <a:rPr lang="fr-FR" b="1">
                          <a:solidFill>
                            <a:schemeClr val="bg1"/>
                          </a:solidFill>
                          <a:effectLst/>
                        </a:rPr>
                        <a:t>Configurer un client DHCPv4</a:t>
                      </a:r>
                    </a:p>
                  </a:txBody>
                  <a:tcPr marL="47625" marR="47625" marT="47625" marB="47625" anchor="ctr">
                    <a:solidFill>
                      <a:schemeClr val="accent1"/>
                    </a:solidFill>
                  </a:tcPr>
                </a:tc>
                <a:tc>
                  <a:txBody>
                    <a:bodyPr/>
                    <a:lstStyle/>
                    <a:p>
                      <a:pPr rtl="0" fontAlgn="ctr"/>
                      <a:r>
                        <a:rPr lang="fr-FR" b="0">
                          <a:effectLst/>
                        </a:rPr>
                        <a:t>Configurer un routeur en tant que client DHCPv4.</a:t>
                      </a:r>
                    </a:p>
                  </a:txBody>
                  <a:tcPr marL="47625" marR="47625" marT="47625" marB="47625" anchor="ctr"/>
                </a:tc>
                <a:extLst>
                  <a:ext uri="{0D108BD9-81ED-4DB2-BD59-A6C34878D82A}">
                    <a16:rowId xmlns:a16="http://schemas.microsoft.com/office/drawing/2014/main" xmlns:c15="http://schemas.microsoft.com/office/drawing/2012/chart" xmlns:c="http://schemas.openxmlformats.org/drawingml/2006/chart" xmlns="" val="3228802595"/>
                  </a:ext>
                </a:extLst>
              </a:tr>
            </a:tbl>
          </a:graphicData>
        </a:graphic>
      </p:graphicFrame>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111192384"/>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pPr rtl="0"/>
            <a:r>
              <a:rPr lang="fr-FR">
                <a:solidFill>
                  <a:schemeClr val="accent5">
                    <a:lumMod val="40000"/>
                    <a:lumOff val="60000"/>
                  </a:schemeClr>
                </a:solidFill>
              </a:rPr>
              <a:t>7.1 Concepts du DHCPv4</a:t>
            </a:r>
          </a:p>
        </p:txBody>
      </p:sp>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673099643"/>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Concepts du DHCPv4</a:t>
            </a:r>
            <a:r>
              <a:rPr lang="en-US" dirty="0"/>
              <a:t/>
            </a:r>
            <a:br>
              <a:rPr lang="en-US" dirty="0"/>
            </a:br>
            <a:r>
              <a:rPr lang="fr-FR" sz="2400"/>
              <a:t>Serveur et client DHCPv4</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8E952AC5-0C8E-4632-AC30-2EBF64451CC7}"/>
              </a:ext>
            </a:extLst>
          </p:cNvPr>
          <p:cNvSpPr>
            <a:spLocks noGrp="1"/>
          </p:cNvSpPr>
          <p:nvPr>
            <p:ph idx="1"/>
          </p:nvPr>
        </p:nvSpPr>
        <p:spPr>
          <a:xfrm>
            <a:off x="66502" y="640397"/>
            <a:ext cx="8877991" cy="3689897"/>
          </a:xfrm>
        </p:spPr>
        <p:txBody>
          <a:bodyPr/>
          <a:lstStyle/>
          <a:p>
            <a:pPr marL="342900" indent="-342900" algn="l" rtl="0">
              <a:buFont typeface="Arial" panose="020B0604020202020204" pitchFamily="34" charset="0"/>
              <a:buChar char="•"/>
            </a:pPr>
            <a:r>
              <a:rPr lang="fr-FR" sz="1600">
                <a:solidFill>
                  <a:srgbClr val="000000"/>
                </a:solidFill>
              </a:rPr>
              <a:t>Le protocole DHCPv4 (Dynamic Host Configuration Protocol v4) attribue de manière dynamique les adresses IPv4 et d'autres informations de configuration du réseau. Comme les ordinateurs de bureau clients constituent la majorité des nœuds du réseau, le protocole DHCPv4 offre un gain de temps extrêmement précieux aux administrateurs réseau.</a:t>
            </a:r>
          </a:p>
          <a:p>
            <a:pPr marL="342900" indent="-342900" algn="l" rtl="0">
              <a:buFont typeface="Arial" panose="020B0604020202020204" pitchFamily="34" charset="0"/>
              <a:buChar char="•"/>
            </a:pPr>
            <a:r>
              <a:rPr lang="fr-FR" sz="1600">
                <a:solidFill>
                  <a:srgbClr val="000000"/>
                </a:solidFill>
              </a:rPr>
              <a:t>Un serveur DHCPv4 dédié est évolutif et relativement facile à gérer. Cependant, dans le cas d'une petite filiale, d'un petit bureau ou d'un bureau à domicile, un routeur Cisco peut être configuré pour fournir les services DHCPv4, évitant ainsi l'achat d'un serveur dédié. Le logiciel IOS Cisco prend en charge un serveur optionnel DHCPv4 riche en fonctionnalités.</a:t>
            </a:r>
          </a:p>
          <a:p>
            <a:pPr marL="342900" indent="-342900" algn="l" rtl="0">
              <a:buFont typeface="Arial" panose="020B0604020202020204" pitchFamily="34" charset="0"/>
              <a:buChar char="•"/>
            </a:pPr>
            <a:r>
              <a:rPr lang="fr-FR" sz="1600">
                <a:solidFill>
                  <a:srgbClr val="000000"/>
                </a:solidFill>
              </a:rPr>
              <a:t>Le serveur DHCPv4 attribue ou loue dynamiquement une adresse IPv4 à partir d'un pool d'adresses pendant une durée limitée définie par le serveur, ou jusqu'à ce que le client n'en ait plus besoin.</a:t>
            </a:r>
          </a:p>
          <a:p>
            <a:pPr marL="342900" indent="-342900" algn="l" rtl="0">
              <a:buFont typeface="Arial" panose="020B0604020202020204" pitchFamily="34" charset="0"/>
              <a:buChar char="•"/>
            </a:pPr>
            <a:r>
              <a:rPr lang="fr-FR" sz="1600">
                <a:solidFill>
                  <a:srgbClr val="000000"/>
                </a:solidFill>
              </a:rPr>
              <a:t>Les clients louent les informations auprès du serveur pour la période définie par l’administrateur. Les administrateurs configurent les serveurs DHCPv4 pour que les baux dépassent le délai d'attente à différents intervalles. Le bail est généralement de 24 heures à une semaine ou plus. À l'expiration du bail, le client doit demander une autre adresse, même s'il obtient généralement la même.</a:t>
            </a:r>
          </a:p>
          <a:p>
            <a:pPr marL="342900" indent="-342900" algn="l">
              <a:buFont typeface="Arial" panose="020B0604020202020204" pitchFamily="34" charset="0"/>
              <a:buChar char="•"/>
            </a:pPr>
            <a:endParaRPr lang="en-US" sz="1400" dirty="0">
              <a:solidFill>
                <a:srgbClr val="000000"/>
              </a:solidFill>
            </a:endParaRPr>
          </a:p>
        </p:txBody>
      </p:sp>
    </p:spTree>
    <p:extLst>
      <p:ext uri="{BB962C8B-B14F-4D97-AF65-F5344CB8AC3E}">
        <p14:creationId xmlns:p14="http://schemas.microsoft.com/office/powerpoint/2010/main" xmlns:c15="http://schemas.microsoft.com/office/drawing/2012/chart" xmlns:c="http://schemas.openxmlformats.org/drawingml/2006/chart" xmlns="" val="3943937825"/>
      </p:ext>
    </p:extLst>
  </p:cSld>
  <p:clrMapOvr>
    <a:masterClrMapping/>
  </p:clrMapOvr>
  <mc:AlternateContent xmlns:mc="http://schemas.openxmlformats.org/markup-compatibility/2006">
    <mc:Choice xmlns:p14="http://schemas.microsoft.com/office/powerpoint/2010/main" xmlns:c15="http://schemas.microsoft.com/office/drawing/2012/chart" xmlns:c="http://schemas.openxmlformats.org/drawingml/2006/chart" xmlns="" Requires="p14">
      <p:transition spd="med" p14:dur="700">
        <p:fade/>
      </p:transition>
    </mc:Choice>
    <mc:Fallback>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Concepts du DHCPv4</a:t>
            </a:r>
            <a:r>
              <a:rPr lang="en-US" dirty="0"/>
              <a:t/>
            </a:r>
            <a:br>
              <a:rPr lang="en-US" dirty="0"/>
            </a:br>
            <a:r>
              <a:rPr lang="fr-FR" sz="2400"/>
              <a:t>Fonctionnement DHCPv4</a:t>
            </a:r>
          </a:p>
        </p:txBody>
      </p:sp>
      <p:sp>
        <p:nvSpPr>
          <p:cNvPr id="5" name="Content Placeholder 4">
            <a:extLst>
              <a:ext uri="{FF2B5EF4-FFF2-40B4-BE49-F238E27FC236}">
                <a16:creationId xmlns:a16="http://schemas.microsoft.com/office/drawing/2014/main" xmlns:c15="http://schemas.microsoft.com/office/drawing/2012/chart" xmlns:c="http://schemas.openxmlformats.org/drawingml/2006/chart" xmlns="" id="{C5FC0476-2379-4FAD-BD06-94F54CF2573A}"/>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DHCPv4 fonctionne en mode client/serveur. Lorsqu'un client communique avec un serveur DHCPv4, le serveur attribue ou loue une adresse IPv4 à ce client. </a:t>
            </a:r>
          </a:p>
          <a:p>
            <a:pPr marL="285750" indent="-285750" algn="l" rtl="0">
              <a:buFont typeface="Arial" panose="020B0604020202020204" pitchFamily="34" charset="0"/>
              <a:buChar char="•"/>
            </a:pPr>
            <a:r>
              <a:rPr lang="fr-FR" sz="1600">
                <a:solidFill>
                  <a:srgbClr val="000000"/>
                </a:solidFill>
              </a:rPr>
              <a:t>Le client se connecte au réseau avec cette adresse IPv4 louée jusqu'à l'expiration du bail. Le client doit régulièrement contacter le serveur DHCP pour renouveler le bail. </a:t>
            </a:r>
          </a:p>
          <a:p>
            <a:pPr marL="285750" indent="-285750" algn="l" rtl="0">
              <a:buFont typeface="Arial" panose="020B0604020202020204" pitchFamily="34" charset="0"/>
              <a:buChar char="•"/>
            </a:pPr>
            <a:r>
              <a:rPr lang="fr-FR" sz="1600">
                <a:solidFill>
                  <a:srgbClr val="000000"/>
                </a:solidFill>
              </a:rPr>
              <a:t>Ce mécanisme de bail permet de s'assurer que les clients qui sont déplacés ou qui sont mis hors tension ne conservent pas des adresses dont ils n'ont plus besoin. </a:t>
            </a:r>
          </a:p>
          <a:p>
            <a:pPr marL="285750" indent="-285750" algn="l" rtl="0">
              <a:buFont typeface="Arial" panose="020B0604020202020204" pitchFamily="34" charset="0"/>
              <a:buChar char="•"/>
            </a:pPr>
            <a:r>
              <a:rPr lang="fr-FR" sz="1600">
                <a:solidFill>
                  <a:srgbClr val="000000"/>
                </a:solidFill>
              </a:rPr>
              <a:t>Lorsqu'un bail expire, le serveur DHCP renvoie l'adresse au pool où elle peut être réattribuée selon les besoins.</a:t>
            </a:r>
          </a:p>
        </p:txBody>
      </p:sp>
    </p:spTree>
    <p:extLst>
      <p:ext uri="{BB962C8B-B14F-4D97-AF65-F5344CB8AC3E}">
        <p14:creationId xmlns:p14="http://schemas.microsoft.com/office/powerpoint/2010/main" xmlns:c15="http://schemas.microsoft.com/office/drawing/2012/chart" xmlns:c="http://schemas.openxmlformats.org/drawingml/2006/chart" xmlns="" val="228898426"/>
      </p:ext>
    </p:extLst>
  </p:cSld>
  <p:clrMapOvr>
    <a:masterClrMapping/>
  </p:clrMapOvr>
  <mc:AlternateContent xmlns:mc="http://schemas.openxmlformats.org/markup-compatibility/2006">
    <mc:Choice xmlns:p14="http://schemas.microsoft.com/office/powerpoint/2010/main" xmlns:c15="http://schemas.microsoft.com/office/drawing/2012/chart" xmlns:c="http://schemas.openxmlformats.org/drawingml/2006/chart" xmlns="" Requires="p14">
      <p:transition spd="med" p14:dur="700">
        <p:fade/>
      </p:transition>
    </mc:Choice>
    <mc:Fallback>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Concepts du DHCPv4</a:t>
            </a:r>
            <a:r>
              <a:rPr lang="en-US" dirty="0"/>
              <a:t/>
            </a:r>
            <a:br>
              <a:rPr lang="en-US" dirty="0"/>
            </a:br>
            <a:r>
              <a:rPr lang="fr-FR" sz="2400"/>
              <a:t>Étapes pour obtenir un bail</a:t>
            </a:r>
          </a:p>
        </p:txBody>
      </p:sp>
      <p:sp>
        <p:nvSpPr>
          <p:cNvPr id="7" name="TextBox 6">
            <a:extLst>
              <a:ext uri="{FF2B5EF4-FFF2-40B4-BE49-F238E27FC236}">
                <a16:creationId xmlns:a16="http://schemas.microsoft.com/office/drawing/2014/main" xmlns:c15="http://schemas.microsoft.com/office/drawing/2012/chart" xmlns:c="http://schemas.openxmlformats.org/drawingml/2006/chart" xmlns="" id="{6F9234A2-E0F1-4518-996D-48D6934C6664}"/>
              </a:ext>
            </a:extLst>
          </p:cNvPr>
          <p:cNvSpPr txBox="1"/>
          <p:nvPr/>
        </p:nvSpPr>
        <p:spPr>
          <a:xfrm>
            <a:off x="186117" y="982201"/>
            <a:ext cx="2996774" cy="2985433"/>
          </a:xfrm>
          <a:prstGeom prst="rect">
            <a:avLst/>
          </a:prstGeom>
          <a:noFill/>
        </p:spPr>
        <p:txBody>
          <a:bodyPr wrap="square" rtlCol="0">
            <a:spAutoFit/>
          </a:bodyPr>
          <a:lstStyle/>
          <a:p>
            <a:pPr rtl="0"/>
            <a:r>
              <a:rPr lang="fr-FR" sz="1600">
                <a:solidFill>
                  <a:srgbClr val="000000"/>
                </a:solidFill>
              </a:rPr>
              <a:t>Lorsque le client démarre (ou souhaite se connecter à un réseau), il lance un processus en quatre étapes visant à obtenir un bail.</a:t>
            </a:r>
          </a:p>
          <a:p>
            <a:pPr marL="228600" indent="-228600" rtl="0">
              <a:buFont typeface="+mj-lt"/>
              <a:buAutoNum type="arabicPeriod"/>
            </a:pPr>
            <a:r>
              <a:rPr lang="fr-FR" sz="1600">
                <a:solidFill>
                  <a:srgbClr val="000000"/>
                </a:solidFill>
              </a:rPr>
              <a:t>Détection DHCP (DHCPDISCOVER)</a:t>
            </a:r>
          </a:p>
          <a:p>
            <a:pPr marL="228600" indent="-228600" rtl="0">
              <a:buFont typeface="+mj-lt"/>
              <a:buAutoNum type="arabicPeriod"/>
            </a:pPr>
            <a:r>
              <a:rPr lang="fr-FR" sz="1600">
                <a:solidFill>
                  <a:srgbClr val="000000"/>
                </a:solidFill>
              </a:rPr>
              <a:t>Offre DHCP (DHCPOFFER)</a:t>
            </a:r>
          </a:p>
          <a:p>
            <a:pPr marL="228600" indent="-228600" rtl="0">
              <a:buFont typeface="+mj-lt"/>
              <a:buAutoNum type="arabicPeriod"/>
            </a:pPr>
            <a:r>
              <a:rPr lang="fr-FR" sz="1600">
                <a:solidFill>
                  <a:srgbClr val="000000"/>
                </a:solidFill>
              </a:rPr>
              <a:t>Requête DHCP (DHCPREQUEST)</a:t>
            </a:r>
          </a:p>
          <a:p>
            <a:pPr marL="228600" indent="-228600" rtl="0">
              <a:buFont typeface="+mj-lt"/>
              <a:buAutoNum type="arabicPeriod"/>
            </a:pPr>
            <a:r>
              <a:rPr lang="fr-FR" sz="1600">
                <a:solidFill>
                  <a:srgbClr val="000000"/>
                </a:solidFill>
              </a:rPr>
              <a:t>Accusé de réception DHCP (DHCPACK)</a:t>
            </a:r>
          </a:p>
          <a:p>
            <a:endParaRPr lang="en-US" sz="1200" dirty="0">
              <a:solidFill>
                <a:srgbClr val="000000"/>
              </a:solidFill>
            </a:endParaRPr>
          </a:p>
        </p:txBody>
      </p:sp>
      <p:pic>
        <p:nvPicPr>
          <p:cNvPr id="6" name="Content Placeholder 5">
            <a:extLst>
              <a:ext uri="{FF2B5EF4-FFF2-40B4-BE49-F238E27FC236}">
                <a16:creationId xmlns:a16="http://schemas.microsoft.com/office/drawing/2014/main" xmlns:c15="http://schemas.microsoft.com/office/drawing/2012/chart" xmlns:c="http://schemas.openxmlformats.org/drawingml/2006/chart" xmlns="" id="{12FBBEC9-755B-498B-AF2B-6626C0401C21}"/>
              </a:ext>
            </a:extLst>
          </p:cNvPr>
          <p:cNvPicPr>
            <a:picLocks noGrp="1" noChangeAspect="1"/>
          </p:cNvPicPr>
          <p:nvPr>
            <p:ph idx="1"/>
          </p:nvPr>
        </p:nvPicPr>
        <p:blipFill>
          <a:blip r:embed="rId3"/>
          <a:stretch>
            <a:fillRect/>
          </a:stretch>
        </p:blipFill>
        <p:spPr>
          <a:xfrm>
            <a:off x="3304131" y="820849"/>
            <a:ext cx="5653752" cy="3917707"/>
          </a:xfrm>
          <a:prstGeom prst="rect">
            <a:avLst/>
          </a:prstGeom>
        </p:spPr>
      </p:pic>
    </p:spTree>
    <p:extLst>
      <p:ext uri="{BB962C8B-B14F-4D97-AF65-F5344CB8AC3E}">
        <p14:creationId xmlns:p14="http://schemas.microsoft.com/office/powerpoint/2010/main" xmlns:c15="http://schemas.microsoft.com/office/drawing/2012/chart" xmlns:c="http://schemas.openxmlformats.org/drawingml/2006/chart" xmlns="" val="832960116"/>
      </p:ext>
    </p:extLst>
  </p:cSld>
  <p:clrMapOvr>
    <a:masterClrMapping/>
  </p:clrMapOvr>
  <mc:AlternateContent xmlns:mc="http://schemas.openxmlformats.org/markup-compatibility/2006">
    <mc:Choice xmlns:p14="http://schemas.microsoft.com/office/powerpoint/2010/main" xmlns:c15="http://schemas.microsoft.com/office/drawing/2012/chart" xmlns:c="http://schemas.openxmlformats.org/drawingml/2006/chart" xmlns="" Requires="p14">
      <p:transition spd="med" p14:dur="700">
        <p:fade/>
      </p:transition>
    </mc:Choice>
    <mc:Fallback>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Concepts du DHCPv4</a:t>
            </a:r>
            <a:r>
              <a:rPr lang="en-US" dirty="0"/>
              <a:t/>
            </a:r>
            <a:br>
              <a:rPr lang="en-US" dirty="0"/>
            </a:br>
            <a:r>
              <a:rPr lang="fr-FR" sz="2400"/>
              <a:t>Étapes pour obtenir un bail</a:t>
            </a:r>
          </a:p>
        </p:txBody>
      </p:sp>
      <p:sp>
        <p:nvSpPr>
          <p:cNvPr id="7" name="TextBox 6">
            <a:extLst>
              <a:ext uri="{FF2B5EF4-FFF2-40B4-BE49-F238E27FC236}">
                <a16:creationId xmlns:a16="http://schemas.microsoft.com/office/drawing/2014/main" xmlns:c15="http://schemas.microsoft.com/office/drawing/2012/chart" xmlns:c="http://schemas.openxmlformats.org/drawingml/2006/chart" xmlns="" id="{6F9234A2-E0F1-4518-996D-48D6934C6664}"/>
              </a:ext>
            </a:extLst>
          </p:cNvPr>
          <p:cNvSpPr txBox="1"/>
          <p:nvPr/>
        </p:nvSpPr>
        <p:spPr>
          <a:xfrm>
            <a:off x="193999" y="731837"/>
            <a:ext cx="4136931" cy="3939540"/>
          </a:xfrm>
          <a:prstGeom prst="rect">
            <a:avLst/>
          </a:prstGeom>
          <a:noFill/>
        </p:spPr>
        <p:txBody>
          <a:bodyPr wrap="square" rtlCol="0">
            <a:spAutoFit/>
          </a:bodyPr>
          <a:lstStyle/>
          <a:p>
            <a:pPr rtl="0"/>
            <a:r>
              <a:rPr lang="fr-FR" sz="1400">
                <a:solidFill>
                  <a:srgbClr val="000000"/>
                </a:solidFill>
              </a:rPr>
              <a:t>Avant l'expiration du bail, le client commence un processus en deux étapes pour renouveler le bail avec le serveur DHCPv4, comme illustré dans la figure :</a:t>
            </a:r>
          </a:p>
          <a:p>
            <a:endParaRPr lang="en-US" sz="1400" dirty="0">
              <a:solidFill>
                <a:srgbClr val="000000"/>
              </a:solidFill>
            </a:endParaRPr>
          </a:p>
          <a:p>
            <a:pPr rtl="0"/>
            <a:r>
              <a:rPr lang="fr-FR" sz="1400" b="1">
                <a:solidFill>
                  <a:srgbClr val="000000"/>
                </a:solidFill>
              </a:rPr>
              <a:t>1. Requête DHCP (DHCPREQUEST)</a:t>
            </a:r>
          </a:p>
          <a:p>
            <a:pPr rtl="0"/>
            <a:r>
              <a:rPr lang="fr-FR" sz="1400">
                <a:solidFill>
                  <a:srgbClr val="000000"/>
                </a:solidFill>
              </a:rPr>
              <a:t>Avant l'expiration du bail, le client envoie un message DHCPREQUEST directement au serveur DHCPv4 qui a offert l'adresse IPv4 à l'origine. S'il ne reçoit aucun message DHCPACK dans un certain délai, le client diffuse un autre message DHCPREQUEST afin qu'un des autres serveurs DHCPv4 puisse renouveler le bail.</a:t>
            </a:r>
          </a:p>
          <a:p>
            <a:endParaRPr lang="en-US" sz="1400" dirty="0">
              <a:solidFill>
                <a:srgbClr val="000000"/>
              </a:solidFill>
            </a:endParaRPr>
          </a:p>
          <a:p>
            <a:pPr rtl="0"/>
            <a:r>
              <a:rPr lang="fr-FR" sz="1400" b="1">
                <a:solidFill>
                  <a:srgbClr val="000000"/>
                </a:solidFill>
              </a:rPr>
              <a:t>2. Accusé de réception DHCP (DHCPACK)</a:t>
            </a:r>
          </a:p>
          <a:p>
            <a:pPr rtl="0"/>
            <a:r>
              <a:rPr lang="fr-FR" sz="1400">
                <a:solidFill>
                  <a:srgbClr val="000000"/>
                </a:solidFill>
              </a:rPr>
              <a:t>À la réception du message DHCPREQUEST, le serveur vérifie les informations relatives au bail en renvoyant un DHCPACK.</a:t>
            </a:r>
          </a:p>
          <a:p>
            <a:endParaRPr lang="en-US" sz="1200" dirty="0">
              <a:solidFill>
                <a:srgbClr val="000000"/>
              </a:solidFill>
            </a:endParaRPr>
          </a:p>
        </p:txBody>
      </p:sp>
      <p:pic>
        <p:nvPicPr>
          <p:cNvPr id="5" name="Content Placeholder 4">
            <a:extLst>
              <a:ext uri="{FF2B5EF4-FFF2-40B4-BE49-F238E27FC236}">
                <a16:creationId xmlns:a16="http://schemas.microsoft.com/office/drawing/2014/main" xmlns:c15="http://schemas.microsoft.com/office/drawing/2012/chart" xmlns:c="http://schemas.openxmlformats.org/drawingml/2006/chart" xmlns="" id="{D4AC536C-5805-4F87-AD6B-AF8190594F2F}"/>
              </a:ext>
            </a:extLst>
          </p:cNvPr>
          <p:cNvPicPr>
            <a:picLocks noGrp="1" noChangeAspect="1"/>
          </p:cNvPicPr>
          <p:nvPr>
            <p:ph idx="1"/>
          </p:nvPr>
        </p:nvPicPr>
        <p:blipFill>
          <a:blip r:embed="rId3"/>
          <a:stretch>
            <a:fillRect/>
          </a:stretch>
        </p:blipFill>
        <p:spPr>
          <a:xfrm>
            <a:off x="4572000" y="965448"/>
            <a:ext cx="4197020" cy="1736159"/>
          </a:xfrm>
          <a:prstGeom prst="rect">
            <a:avLst/>
          </a:prstGeom>
        </p:spPr>
      </p:pic>
      <p:sp>
        <p:nvSpPr>
          <p:cNvPr id="2" name="Rectangle 1">
            <a:extLst>
              <a:ext uri="{FF2B5EF4-FFF2-40B4-BE49-F238E27FC236}">
                <a16:creationId xmlns:a16="http://schemas.microsoft.com/office/drawing/2014/main" xmlns:c15="http://schemas.microsoft.com/office/drawing/2012/chart" xmlns:c="http://schemas.openxmlformats.org/drawingml/2006/chart" xmlns="" id="{6BC24396-2A31-466F-BA99-B4647CAF2357}"/>
              </a:ext>
            </a:extLst>
          </p:cNvPr>
          <p:cNvSpPr/>
          <p:nvPr/>
        </p:nvSpPr>
        <p:spPr>
          <a:xfrm>
            <a:off x="4447309" y="3096838"/>
            <a:ext cx="4802418" cy="738664"/>
          </a:xfrm>
          <a:prstGeom prst="rect">
            <a:avLst/>
          </a:prstGeom>
        </p:spPr>
        <p:txBody>
          <a:bodyPr wrap="square">
            <a:spAutoFit/>
          </a:bodyPr>
          <a:lstStyle/>
          <a:p>
            <a:pPr rtl="0"/>
            <a:r>
              <a:rPr lang="fr-FR" sz="1400" b="1">
                <a:solidFill>
                  <a:srgbClr val="000000"/>
                </a:solidFill>
              </a:rPr>
              <a:t>Remarque</a:t>
            </a:r>
            <a:r>
              <a:rPr lang="fr-FR" sz="1400">
                <a:solidFill>
                  <a:srgbClr val="000000"/>
                </a:solidFill>
              </a:rPr>
              <a:t>: ces messages (principalement DHCPOFFER et DHCPACK) peuvent être envoyés sous forme de monodiffusion ou de diffusion conformément à la spécification RFC 2131 de l'IETF.</a:t>
            </a:r>
          </a:p>
        </p:txBody>
      </p:sp>
    </p:spTree>
    <p:extLst>
      <p:ext uri="{BB962C8B-B14F-4D97-AF65-F5344CB8AC3E}">
        <p14:creationId xmlns:p14="http://schemas.microsoft.com/office/powerpoint/2010/main" xmlns:c15="http://schemas.microsoft.com/office/drawing/2012/chart" xmlns:c="http://schemas.openxmlformats.org/drawingml/2006/chart" xmlns="" val="3368534477"/>
      </p:ext>
    </p:extLst>
  </p:cSld>
  <p:clrMapOvr>
    <a:masterClrMapping/>
  </p:clrMapOvr>
  <mc:AlternateContent xmlns:mc="http://schemas.openxmlformats.org/markup-compatibility/2006">
    <mc:Choice xmlns:p14="http://schemas.microsoft.com/office/powerpoint/2010/main" xmlns:c15="http://schemas.microsoft.com/office/drawing/2012/chart" xmlns:c="http://schemas.openxmlformats.org/drawingml/2006/chart" xmlns="" Requires="p14">
      <p:transition spd="med" p14:dur="700">
        <p:fade/>
      </p:transition>
    </mc:Choice>
    <mc:Fallback>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7.2 Configurer un serveur Cisco IOS DHCPv4</a:t>
            </a:r>
          </a:p>
        </p:txBody>
      </p:sp>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1016896985"/>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Configurer un serveur Cisco IOS DHCPv4</a:t>
            </a:r>
            <a:r>
              <a:rPr lang="en-US" dirty="0"/>
              <a:t/>
            </a:r>
            <a:br>
              <a:rPr lang="en-US" dirty="0"/>
            </a:br>
            <a:r>
              <a:rPr lang="fr-FR" sz="2400"/>
              <a:t>Serveur Cisco IOS DHCPv4</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7BC7BF0D-8C8B-4F73-8AEF-C93C8E218CAF}"/>
              </a:ext>
            </a:extLst>
          </p:cNvPr>
          <p:cNvSpPr>
            <a:spLocks noGrp="1"/>
          </p:cNvSpPr>
          <p:nvPr>
            <p:ph idx="1"/>
          </p:nvPr>
        </p:nvSpPr>
        <p:spPr>
          <a:xfrm>
            <a:off x="474662" y="731838"/>
            <a:ext cx="8280057" cy="1201466"/>
          </a:xfrm>
        </p:spPr>
        <p:txBody>
          <a:bodyPr/>
          <a:lstStyle/>
          <a:p>
            <a:pPr marL="0" indent="0" algn="l" rtl="0"/>
            <a:r>
              <a:rPr lang="fr-FR" sz="1600">
                <a:solidFill>
                  <a:srgbClr val="000000"/>
                </a:solidFill>
              </a:rPr>
              <a:t>Maintenant, vous avez une compréhension de base du fonctionnement de DHCPv4 et comment cela peut rendre votre travail un peu plus facile. Le logiciel Cisco IOS du routeur Cisco peut être configuré en tant que serveur DHCPv4. Le serveur DHCPv4 Cisco IOS attribue et gère les adresses IPv4 depuis les pools d'adresses spécifiés dans le routeur jusqu'aux clients DHCPv4.</a:t>
            </a:r>
          </a:p>
        </p:txBody>
      </p:sp>
      <p:pic>
        <p:nvPicPr>
          <p:cNvPr id="2" name="Picture 1">
            <a:extLst>
              <a:ext uri="{FF2B5EF4-FFF2-40B4-BE49-F238E27FC236}">
                <a16:creationId xmlns:a16="http://schemas.microsoft.com/office/drawing/2014/main" xmlns:c15="http://schemas.microsoft.com/office/drawing/2012/chart" xmlns:c="http://schemas.openxmlformats.org/drawingml/2006/chart" xmlns="" id="{4C20E8DC-078E-4FFB-8F79-760ABADAD249}"/>
              </a:ext>
            </a:extLst>
          </p:cNvPr>
          <p:cNvPicPr>
            <a:picLocks noChangeAspect="1"/>
          </p:cNvPicPr>
          <p:nvPr/>
        </p:nvPicPr>
        <p:blipFill>
          <a:blip r:embed="rId3"/>
          <a:stretch>
            <a:fillRect/>
          </a:stretch>
        </p:blipFill>
        <p:spPr>
          <a:xfrm>
            <a:off x="1655378" y="2245627"/>
            <a:ext cx="5276193" cy="2334715"/>
          </a:xfrm>
          <a:prstGeom prst="rect">
            <a:avLst/>
          </a:prstGeom>
        </p:spPr>
      </p:pic>
    </p:spTree>
    <p:extLst>
      <p:ext uri="{BB962C8B-B14F-4D97-AF65-F5344CB8AC3E}">
        <p14:creationId xmlns:p14="http://schemas.microsoft.com/office/powerpoint/2010/main" xmlns:c15="http://schemas.microsoft.com/office/drawing/2012/chart" xmlns:c="http://schemas.openxmlformats.org/drawingml/2006/chart" xmlns="" val="1907564527"/>
      </p:ext>
    </p:extLst>
  </p:cSld>
  <p:clrMapOvr>
    <a:masterClrMapping/>
  </p:clrMapOvr>
  <mc:AlternateContent xmlns:mc="http://schemas.openxmlformats.org/markup-compatibility/2006">
    <mc:Choice xmlns:p14="http://schemas.microsoft.com/office/powerpoint/2010/main" xmlns:c15="http://schemas.microsoft.com/office/drawing/2012/chart" xmlns:c="http://schemas.openxmlformats.org/drawingml/2006/chart" xmlns="" Requires="p14">
      <p:transition spd="med" p14:dur="700">
        <p:fade/>
      </p:transition>
    </mc:Choice>
    <mc:Fallback>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Configurer un serveur Cisco IOS DHCPv4</a:t>
            </a:r>
            <a:r>
              <a:rPr lang="en-US" dirty="0"/>
              <a:t/>
            </a:r>
            <a:br>
              <a:rPr lang="en-US" dirty="0"/>
            </a:br>
            <a:r>
              <a:rPr lang="fr-FR" sz="2400"/>
              <a:t>Étapes pour configurer un serveur Cisco IOS DHCPv4</a:t>
            </a:r>
          </a:p>
        </p:txBody>
      </p:sp>
      <p:sp>
        <p:nvSpPr>
          <p:cNvPr id="6" name="Content Placeholder 5">
            <a:extLst>
              <a:ext uri="{FF2B5EF4-FFF2-40B4-BE49-F238E27FC236}">
                <a16:creationId xmlns:a16="http://schemas.microsoft.com/office/drawing/2014/main" xmlns:c15="http://schemas.microsoft.com/office/drawing/2012/chart" xmlns:c="http://schemas.openxmlformats.org/drawingml/2006/chart" xmlns="" id="{8C0E4483-A663-4DD0-B550-6C6E46A4233D}"/>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Suivez les étapes suivantes pour configurer un serveur DHCPv4 Cisco IOS :</a:t>
            </a:r>
          </a:p>
          <a:p>
            <a:pPr marL="171450" indent="-171450" algn="l" rtl="0">
              <a:buFont typeface="Arial" panose="020B0604020202020204" pitchFamily="34" charset="0"/>
              <a:buChar char="•"/>
            </a:pPr>
            <a:r>
              <a:rPr lang="fr-FR" sz="1600" b="1">
                <a:solidFill>
                  <a:srgbClr val="000000"/>
                </a:solidFill>
              </a:rPr>
              <a:t>Étape 1</a:t>
            </a:r>
            <a:r>
              <a:rPr lang="fr-FR" sz="1600">
                <a:solidFill>
                  <a:srgbClr val="000000"/>
                </a:solidFill>
              </a:rPr>
              <a:t>. Exclusion d'adresses IPv4 Une seule adresse ou une série d'adresses peut être exclue en spécifiant </a:t>
            </a:r>
            <a:r>
              <a:rPr lang="fr-FR" sz="1600" i="1">
                <a:solidFill>
                  <a:srgbClr val="000000"/>
                </a:solidFill>
              </a:rPr>
              <a:t>l'adresse basse</a:t>
            </a:r>
            <a:r>
              <a:rPr lang="fr-FR" sz="1600">
                <a:solidFill>
                  <a:srgbClr val="000000"/>
                </a:solidFill>
              </a:rPr>
              <a:t> et </a:t>
            </a:r>
            <a:r>
              <a:rPr lang="fr-FR" sz="1600" i="1">
                <a:solidFill>
                  <a:srgbClr val="000000"/>
                </a:solidFill>
              </a:rPr>
              <a:t>l'adresse haute</a:t>
            </a:r>
            <a:r>
              <a:rPr lang="fr-FR" sz="1600">
                <a:solidFill>
                  <a:srgbClr val="000000"/>
                </a:solidFill>
              </a:rPr>
              <a:t> de la série. Les adresses exclues doivent inclure les adresses attribuées aux routeurs, aux serveurs, aux imprimantes et aux autres périphériques qui ont été ou seront configurés manuellement. Vous pouvez également saisir la commande plusieurs fois. La commande est </a:t>
            </a:r>
            <a:r>
              <a:rPr lang="fr-FR" sz="1600" b="1">
                <a:solidFill>
                  <a:srgbClr val="000000"/>
                </a:solidFill>
                <a:cs typeface="Courier New" panose="02070309020205020404" pitchFamily="49" charset="0"/>
              </a:rPr>
              <a:t>ip dhcp excluded-address </a:t>
            </a:r>
            <a:r>
              <a:rPr lang="fr-FR" sz="1600" b="1" i="1">
                <a:solidFill>
                  <a:srgbClr val="000000"/>
                </a:solidFill>
                <a:cs typeface="Courier New" panose="02070309020205020404" pitchFamily="49" charset="0"/>
              </a:rPr>
              <a:t>low-address [high address]</a:t>
            </a:r>
          </a:p>
          <a:p>
            <a:pPr marL="171450" indent="-171450" algn="l" rtl="0">
              <a:buFont typeface="Arial" panose="020B0604020202020204" pitchFamily="34" charset="0"/>
              <a:buChar char="•"/>
            </a:pPr>
            <a:r>
              <a:rPr lang="fr-FR" sz="1600" b="1">
                <a:solidFill>
                  <a:srgbClr val="000000"/>
                </a:solidFill>
              </a:rPr>
              <a:t>Étape 2</a:t>
            </a:r>
            <a:r>
              <a:rPr lang="fr-FR" sz="1600">
                <a:solidFill>
                  <a:srgbClr val="000000"/>
                </a:solidFill>
              </a:rPr>
              <a:t>. Définissez un nom de pool DHCPv4. La commande </a:t>
            </a:r>
            <a:r>
              <a:rPr lang="fr-FR" sz="1600" b="1">
                <a:solidFill>
                  <a:srgbClr val="000000"/>
                </a:solidFill>
              </a:rPr>
              <a:t>ip dhcp pool</a:t>
            </a:r>
            <a:r>
              <a:rPr lang="fr-FR" sz="1600">
                <a:solidFill>
                  <a:srgbClr val="000000"/>
                </a:solidFill>
              </a:rPr>
              <a:t> </a:t>
            </a:r>
            <a:r>
              <a:rPr lang="fr-FR" sz="1600" b="1" i="1">
                <a:solidFill>
                  <a:srgbClr val="000000"/>
                </a:solidFill>
              </a:rPr>
              <a:t>pool-name</a:t>
            </a:r>
            <a:r>
              <a:rPr lang="fr-FR" sz="1600">
                <a:solidFill>
                  <a:srgbClr val="000000"/>
                </a:solidFill>
              </a:rPr>
              <a:t> crée un pool avec le nom spécifié et met le routeur en mode de configuration DHCPv4, qui est identifié par l'invite </a:t>
            </a:r>
            <a:r>
              <a:rPr lang="fr-FR" sz="1600" b="1">
                <a:solidFill>
                  <a:srgbClr val="000000"/>
                </a:solidFill>
              </a:rPr>
              <a:t>Router(dhcp-config)#.</a:t>
            </a:r>
          </a:p>
          <a:p>
            <a:pPr marL="0" indent="0" algn="l"/>
            <a:endParaRPr lang="en-US" sz="1200" dirty="0">
              <a:solidFill>
                <a:srgbClr val="000000"/>
              </a:solidFill>
            </a:endParaRPr>
          </a:p>
          <a:p>
            <a:pPr marL="342900" indent="-342900" algn="l">
              <a:buFont typeface="Arial" panose="020B0604020202020204" pitchFamily="34" charset="0"/>
              <a:buChar char="•"/>
            </a:pPr>
            <a:endParaRPr lang="en-US" sz="1200" dirty="0">
              <a:solidFill>
                <a:srgbClr val="000000"/>
              </a:solidFill>
            </a:endParaRPr>
          </a:p>
        </p:txBody>
      </p:sp>
    </p:spTree>
    <p:extLst>
      <p:ext uri="{BB962C8B-B14F-4D97-AF65-F5344CB8AC3E}">
        <p14:creationId xmlns:p14="http://schemas.microsoft.com/office/powerpoint/2010/main" xmlns:c15="http://schemas.microsoft.com/office/drawing/2012/chart" xmlns:c="http://schemas.openxmlformats.org/drawingml/2006/chart" xmlns="" val="3988541723"/>
      </p:ext>
    </p:extLst>
  </p:cSld>
  <p:clrMapOvr>
    <a:masterClrMapping/>
  </p:clrMapOvr>
  <mc:AlternateContent xmlns:mc="http://schemas.openxmlformats.org/markup-compatibility/2006">
    <mc:Choice xmlns:p14="http://schemas.microsoft.com/office/powerpoint/2010/main" xmlns:c15="http://schemas.microsoft.com/office/drawing/2012/chart" xmlns:c="http://schemas.openxmlformats.org/drawingml/2006/chart" xmlns="" Requires="p14">
      <p:transition spd="med" p14:dur="700">
        <p:fade/>
      </p:transition>
    </mc:Choice>
    <mc:Fallback>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813494" cy="731837"/>
          </a:xfrm>
        </p:spPr>
        <p:txBody>
          <a:bodyPr/>
          <a:lstStyle/>
          <a:p>
            <a:pPr rtl="0"/>
            <a:r>
              <a:rPr lang="fr-FR" sz="1600" dirty="0" smtClean="0"/>
              <a:t/>
            </a:r>
            <a:br>
              <a:rPr lang="fr-FR" sz="1600" dirty="0" smtClean="0"/>
            </a:br>
            <a:r>
              <a:rPr lang="fr-FR" sz="1600" dirty="0" smtClean="0"/>
              <a:t>Configurer </a:t>
            </a:r>
            <a:r>
              <a:rPr lang="fr-FR" sz="1600" dirty="0"/>
              <a:t>un serveur Cisco IOS DHCPv4</a:t>
            </a:r>
            <a:r>
              <a:rPr lang="en-US" dirty="0"/>
              <a:t/>
            </a:r>
            <a:br>
              <a:rPr lang="en-US" dirty="0"/>
            </a:br>
            <a:r>
              <a:rPr lang="fr-FR" sz="2400" dirty="0"/>
              <a:t>Étapes pour configurer un serveur Cisco IOS DHCPv4 (suite.) </a:t>
            </a:r>
          </a:p>
        </p:txBody>
      </p:sp>
      <p:sp>
        <p:nvSpPr>
          <p:cNvPr id="6" name="Content Placeholder 5">
            <a:extLst>
              <a:ext uri="{FF2B5EF4-FFF2-40B4-BE49-F238E27FC236}">
                <a16:creationId xmlns:a16="http://schemas.microsoft.com/office/drawing/2014/main" xmlns:c15="http://schemas.microsoft.com/office/drawing/2012/chart" xmlns:c="http://schemas.openxmlformats.org/drawingml/2006/chart" xmlns="" id="{8C0E4483-A663-4DD0-B550-6C6E46A4233D}"/>
              </a:ext>
            </a:extLst>
          </p:cNvPr>
          <p:cNvSpPr>
            <a:spLocks noGrp="1"/>
          </p:cNvSpPr>
          <p:nvPr>
            <p:ph idx="1"/>
          </p:nvPr>
        </p:nvSpPr>
        <p:spPr>
          <a:xfrm>
            <a:off x="235132" y="731838"/>
            <a:ext cx="8519588" cy="1027294"/>
          </a:xfrm>
        </p:spPr>
        <p:txBody>
          <a:bodyPr/>
          <a:lstStyle/>
          <a:p>
            <a:pPr marL="171450" indent="-171450" algn="l" rtl="0">
              <a:buFont typeface="Arial" panose="020B0604020202020204" pitchFamily="34" charset="0"/>
              <a:buChar char="•"/>
            </a:pPr>
            <a:r>
              <a:rPr lang="fr-FR" sz="1600" b="1">
                <a:solidFill>
                  <a:srgbClr val="000000"/>
                </a:solidFill>
              </a:rPr>
              <a:t>Étape 3</a:t>
            </a:r>
            <a:r>
              <a:rPr lang="fr-FR" sz="1600">
                <a:solidFill>
                  <a:srgbClr val="000000"/>
                </a:solidFill>
              </a:rPr>
              <a:t>. Configurez le pool DHCPv4. Le pool d'adresses et le routeur servant de passerelle par défaut doivent être configurés. Utilisez l'instruction </a:t>
            </a:r>
            <a:r>
              <a:rPr lang="fr-FR" sz="1600" b="1">
                <a:solidFill>
                  <a:srgbClr val="000000"/>
                </a:solidFill>
              </a:rPr>
              <a:t>network</a:t>
            </a:r>
            <a:r>
              <a:rPr lang="fr-FR" sz="1600">
                <a:solidFill>
                  <a:srgbClr val="000000"/>
                </a:solidFill>
              </a:rPr>
              <a:t> pour définir la plage d'adresses disponibles. Utilisez la commande </a:t>
            </a:r>
            <a:r>
              <a:rPr lang="fr-FR" sz="1600" b="1">
                <a:solidFill>
                  <a:srgbClr val="000000"/>
                </a:solidFill>
              </a:rPr>
              <a:t>default-router</a:t>
            </a:r>
            <a:r>
              <a:rPr lang="fr-FR" sz="1600">
                <a:solidFill>
                  <a:srgbClr val="000000"/>
                </a:solidFill>
              </a:rPr>
              <a:t> pour définir le routeur servant de passerelle par défaut. Ces commandes et d'autres commandes facultatives sont affichées dans le tableau. </a:t>
            </a:r>
          </a:p>
          <a:p>
            <a:pPr marL="342900" indent="-342900" algn="l">
              <a:buFont typeface="Arial" panose="020B0604020202020204" pitchFamily="34" charset="0"/>
              <a:buChar char="•"/>
            </a:pPr>
            <a:endParaRPr lang="en-US" sz="1200" dirty="0">
              <a:solidFill>
                <a:srgbClr val="000000"/>
              </a:solidFill>
            </a:endParaRPr>
          </a:p>
          <a:p>
            <a:pPr marL="342900" indent="-342900" algn="l">
              <a:buFont typeface="Arial" panose="020B0604020202020204" pitchFamily="34" charset="0"/>
              <a:buChar char="•"/>
            </a:pPr>
            <a:endParaRPr lang="en-US" sz="1200" dirty="0">
              <a:solidFill>
                <a:srgbClr val="000000"/>
              </a:solidFill>
            </a:endParaRPr>
          </a:p>
        </p:txBody>
      </p:sp>
      <p:graphicFrame>
        <p:nvGraphicFramePr>
          <p:cNvPr id="8" name="Table 8">
            <a:extLst>
              <a:ext uri="{FF2B5EF4-FFF2-40B4-BE49-F238E27FC236}">
                <a16:creationId xmlns:a16="http://schemas.microsoft.com/office/drawing/2014/main" xmlns:c15="http://schemas.microsoft.com/office/drawing/2012/chart" xmlns:c="http://schemas.openxmlformats.org/drawingml/2006/chart" xmlns="" id="{8160675C-1F4E-46AB-AAC6-BAA24635C806}"/>
              </a:ext>
            </a:extLst>
          </p:cNvPr>
          <p:cNvGraphicFramePr>
            <a:graphicFrameLocks noGrp="1"/>
          </p:cNvGraphicFramePr>
          <p:nvPr>
            <p:extLst>
              <p:ext uri="{D42A27DB-BD31-4B8C-83A1-F6EECF244321}">
                <p14:modId xmlns:p14="http://schemas.microsoft.com/office/powerpoint/2010/main" xmlns:c15="http://schemas.microsoft.com/office/drawing/2012/chart" xmlns:c="http://schemas.openxmlformats.org/drawingml/2006/chart" xmlns="" val="356289604"/>
              </p:ext>
            </p:extLst>
          </p:nvPr>
        </p:nvGraphicFramePr>
        <p:xfrm>
          <a:off x="451692" y="2148292"/>
          <a:ext cx="8207566" cy="2478574"/>
        </p:xfrm>
        <a:graphic>
          <a:graphicData uri="http://schemas.openxmlformats.org/drawingml/2006/table">
            <a:tbl>
              <a:tblPr firstRow="1" bandRow="1">
                <a:tableStyleId>{5C22544A-7EE6-4342-B048-85BDC9FD1C3A}</a:tableStyleId>
              </a:tblPr>
              <a:tblGrid>
                <a:gridCol w="3446682">
                  <a:extLst>
                    <a:ext uri="{9D8B030D-6E8A-4147-A177-3AD203B41FA5}">
                      <a16:colId xmlns:a16="http://schemas.microsoft.com/office/drawing/2014/main" xmlns:c15="http://schemas.microsoft.com/office/drawing/2012/chart" xmlns:c="http://schemas.openxmlformats.org/drawingml/2006/chart" xmlns="" val="3365508779"/>
                    </a:ext>
                  </a:extLst>
                </a:gridCol>
                <a:gridCol w="4760884">
                  <a:extLst>
                    <a:ext uri="{9D8B030D-6E8A-4147-A177-3AD203B41FA5}">
                      <a16:colId xmlns:a16="http://schemas.microsoft.com/office/drawing/2014/main" xmlns:c15="http://schemas.microsoft.com/office/drawing/2012/chart" xmlns:c="http://schemas.openxmlformats.org/drawingml/2006/chart" xmlns="" val="2426411092"/>
                    </a:ext>
                  </a:extLst>
                </a:gridCol>
              </a:tblGrid>
              <a:tr h="354082">
                <a:tc>
                  <a:txBody>
                    <a:bodyPr/>
                    <a:lstStyle/>
                    <a:p>
                      <a:pPr algn="l" rtl="0" fontAlgn="ctr"/>
                      <a:r>
                        <a:rPr lang="fr-FR" sz="1000" b="1" dirty="0">
                          <a:effectLst/>
                        </a:rPr>
                        <a:t>Tâche</a:t>
                      </a:r>
                    </a:p>
                  </a:txBody>
                  <a:tcPr marL="47625" marR="47625" marT="47625" marB="47625" anchor="ctr"/>
                </a:tc>
                <a:tc>
                  <a:txBody>
                    <a:bodyPr/>
                    <a:lstStyle/>
                    <a:p>
                      <a:pPr algn="l" rtl="0" fontAlgn="ctr"/>
                      <a:r>
                        <a:rPr lang="fr-FR" sz="1000" b="1">
                          <a:effectLst/>
                        </a:rPr>
                        <a:t>Commande IOS</a:t>
                      </a:r>
                    </a:p>
                  </a:txBody>
                  <a:tcPr marL="47625" marR="47625" marT="47625" marB="47625" anchor="ctr"/>
                </a:tc>
                <a:extLst>
                  <a:ext uri="{0D108BD9-81ED-4DB2-BD59-A6C34878D82A}">
                    <a16:rowId xmlns:a16="http://schemas.microsoft.com/office/drawing/2014/main" xmlns:c15="http://schemas.microsoft.com/office/drawing/2012/chart" xmlns:c="http://schemas.openxmlformats.org/drawingml/2006/chart" xmlns="" val="592760898"/>
                  </a:ext>
                </a:extLst>
              </a:tr>
              <a:tr h="354082">
                <a:tc>
                  <a:txBody>
                    <a:bodyPr/>
                    <a:lstStyle/>
                    <a:p>
                      <a:pPr rtl="0" fontAlgn="ctr"/>
                      <a:r>
                        <a:rPr lang="fr-FR" sz="1000" b="0">
                          <a:effectLst/>
                        </a:rPr>
                        <a:t>Définir le pool d'adresses</a:t>
                      </a:r>
                    </a:p>
                  </a:txBody>
                  <a:tcPr marL="47625" marR="47625" marT="47625" marB="47625" anchor="ctr"/>
                </a:tc>
                <a:tc>
                  <a:txBody>
                    <a:bodyPr/>
                    <a:lstStyle/>
                    <a:p>
                      <a:pPr rtl="0" fontAlgn="ctr"/>
                      <a:r>
                        <a:rPr lang="fr-FR" sz="1000" b="1">
                          <a:effectLst/>
                        </a:rPr>
                        <a:t>network</a:t>
                      </a:r>
                      <a:r>
                        <a:rPr lang="fr-FR" sz="1000" b="0">
                          <a:effectLst/>
                        </a:rPr>
                        <a:t> </a:t>
                      </a:r>
                      <a:r>
                        <a:rPr lang="fr-FR" sz="1000" b="0" i="1">
                          <a:effectLst/>
                        </a:rPr>
                        <a:t>network-number</a:t>
                      </a:r>
                      <a:r>
                        <a:rPr lang="fr-FR" sz="1000" b="0">
                          <a:effectLst/>
                        </a:rPr>
                        <a:t> [</a:t>
                      </a:r>
                      <a:r>
                        <a:rPr lang="fr-FR" sz="1000" b="0" i="1">
                          <a:effectLst/>
                        </a:rPr>
                        <a:t>mask</a:t>
                      </a:r>
                      <a:r>
                        <a:rPr lang="fr-FR" sz="1000" b="0">
                          <a:effectLst/>
                        </a:rPr>
                        <a:t> | / prefix-length</a:t>
                      </a:r>
                      <a:r>
                        <a:rPr lang="fr-FR" sz="1000" b="0" i="1">
                          <a:effectLst/>
                        </a:rPr>
                        <a:t>]prefix-length</a:t>
                      </a:r>
                      <a:r>
                        <a:rPr lang="fr-FR" sz="1000" b="0">
                          <a:effectLst/>
                        </a:rPr>
                        <a:t>]</a:t>
                      </a:r>
                    </a:p>
                  </a:txBody>
                  <a:tcPr marL="47625" marR="47625" marT="47625" marB="47625" anchor="ctr"/>
                </a:tc>
                <a:extLst>
                  <a:ext uri="{0D108BD9-81ED-4DB2-BD59-A6C34878D82A}">
                    <a16:rowId xmlns:a16="http://schemas.microsoft.com/office/drawing/2014/main" xmlns:c15="http://schemas.microsoft.com/office/drawing/2012/chart" xmlns:c="http://schemas.openxmlformats.org/drawingml/2006/chart" xmlns="" val="3973781449"/>
                  </a:ext>
                </a:extLst>
              </a:tr>
              <a:tr h="354082">
                <a:tc>
                  <a:txBody>
                    <a:bodyPr/>
                    <a:lstStyle/>
                    <a:p>
                      <a:pPr rtl="0" fontAlgn="ctr"/>
                      <a:r>
                        <a:rPr lang="fr-FR" sz="1000" b="0">
                          <a:effectLst/>
                        </a:rPr>
                        <a:t>Définir le routeur ou la passerelle par défaut</a:t>
                      </a:r>
                    </a:p>
                  </a:txBody>
                  <a:tcPr marL="47625" marR="47625" marT="47625" marB="47625" anchor="ctr"/>
                </a:tc>
                <a:tc>
                  <a:txBody>
                    <a:bodyPr/>
                    <a:lstStyle/>
                    <a:p>
                      <a:pPr rtl="0" fontAlgn="ctr"/>
                      <a:r>
                        <a:rPr lang="fr-FR" sz="1000" b="1">
                          <a:effectLst/>
                        </a:rPr>
                        <a:t>default-router</a:t>
                      </a:r>
                      <a:r>
                        <a:rPr lang="fr-FR" sz="1000" b="0">
                          <a:effectLst/>
                        </a:rPr>
                        <a:t> address [ </a:t>
                      </a:r>
                      <a:r>
                        <a:rPr lang="fr-FR" sz="1000" b="0" i="1">
                          <a:effectLst/>
                        </a:rPr>
                        <a:t>address2….address8</a:t>
                      </a:r>
                      <a:r>
                        <a:rPr lang="fr-FR" sz="1000" b="0">
                          <a:effectLst/>
                        </a:rPr>
                        <a:t>]</a:t>
                      </a:r>
                    </a:p>
                  </a:txBody>
                  <a:tcPr marL="47625" marR="47625" marT="47625" marB="47625" anchor="ctr"/>
                </a:tc>
                <a:extLst>
                  <a:ext uri="{0D108BD9-81ED-4DB2-BD59-A6C34878D82A}">
                    <a16:rowId xmlns:a16="http://schemas.microsoft.com/office/drawing/2014/main" xmlns:c15="http://schemas.microsoft.com/office/drawing/2012/chart" xmlns:c="http://schemas.openxmlformats.org/drawingml/2006/chart" xmlns="" val="883745937"/>
                  </a:ext>
                </a:extLst>
              </a:tr>
              <a:tr h="354082">
                <a:tc>
                  <a:txBody>
                    <a:bodyPr/>
                    <a:lstStyle/>
                    <a:p>
                      <a:pPr rtl="0" fontAlgn="ctr"/>
                      <a:r>
                        <a:rPr lang="fr-FR" sz="1000" b="0">
                          <a:effectLst/>
                        </a:rPr>
                        <a:t>Définir un serveur DNS</a:t>
                      </a:r>
                    </a:p>
                  </a:txBody>
                  <a:tcPr marL="47625" marR="47625" marT="47625" marB="47625" anchor="ctr"/>
                </a:tc>
                <a:tc>
                  <a:txBody>
                    <a:bodyPr/>
                    <a:lstStyle/>
                    <a:p>
                      <a:pPr rtl="0" fontAlgn="ctr"/>
                      <a:r>
                        <a:rPr lang="fr-FR" sz="1000" b="1">
                          <a:effectLst/>
                        </a:rPr>
                        <a:t>dns-server</a:t>
                      </a:r>
                      <a:r>
                        <a:rPr lang="fr-FR" sz="1000" b="0">
                          <a:effectLst/>
                        </a:rPr>
                        <a:t> </a:t>
                      </a:r>
                      <a:r>
                        <a:rPr lang="fr-FR" sz="1000" b="0" i="1">
                          <a:effectLst/>
                        </a:rPr>
                        <a:t>address</a:t>
                      </a:r>
                      <a:r>
                        <a:rPr lang="fr-FR" sz="1000" b="0">
                          <a:effectLst/>
                        </a:rPr>
                        <a:t> [ </a:t>
                      </a:r>
                      <a:r>
                        <a:rPr lang="fr-FR" sz="1000" b="0" i="1">
                          <a:effectLst/>
                        </a:rPr>
                        <a:t>address2…address8</a:t>
                      </a:r>
                      <a:r>
                        <a:rPr lang="fr-FR" sz="1000" b="0">
                          <a:effectLst/>
                        </a:rPr>
                        <a:t>]</a:t>
                      </a:r>
                    </a:p>
                  </a:txBody>
                  <a:tcPr marL="47625" marR="47625" marT="47625" marB="47625" anchor="ctr"/>
                </a:tc>
                <a:extLst>
                  <a:ext uri="{0D108BD9-81ED-4DB2-BD59-A6C34878D82A}">
                    <a16:rowId xmlns:a16="http://schemas.microsoft.com/office/drawing/2014/main" xmlns:c15="http://schemas.microsoft.com/office/drawing/2012/chart" xmlns:c="http://schemas.openxmlformats.org/drawingml/2006/chart" xmlns="" val="2884302629"/>
                  </a:ext>
                </a:extLst>
              </a:tr>
              <a:tr h="354082">
                <a:tc>
                  <a:txBody>
                    <a:bodyPr/>
                    <a:lstStyle/>
                    <a:p>
                      <a:pPr rtl="0" fontAlgn="ctr"/>
                      <a:r>
                        <a:rPr lang="fr-FR" sz="1000" b="0" dirty="0">
                          <a:effectLst/>
                        </a:rPr>
                        <a:t>Définir le nom de domaine</a:t>
                      </a:r>
                    </a:p>
                  </a:txBody>
                  <a:tcPr marL="47625" marR="47625" marT="47625" marB="47625" anchor="ctr"/>
                </a:tc>
                <a:tc>
                  <a:txBody>
                    <a:bodyPr/>
                    <a:lstStyle/>
                    <a:p>
                      <a:pPr rtl="0" fontAlgn="ctr"/>
                      <a:r>
                        <a:rPr lang="fr-FR" sz="1000" b="1">
                          <a:effectLst/>
                        </a:rPr>
                        <a:t>domain-name</a:t>
                      </a:r>
                      <a:r>
                        <a:rPr lang="fr-FR" sz="1000" b="0">
                          <a:effectLst/>
                        </a:rPr>
                        <a:t> </a:t>
                      </a:r>
                      <a:r>
                        <a:rPr lang="fr-FR" sz="1000" b="0" i="1">
                          <a:effectLst/>
                        </a:rPr>
                        <a:t>domain</a:t>
                      </a:r>
                    </a:p>
                  </a:txBody>
                  <a:tcPr marL="47625" marR="47625" marT="47625" marB="47625" anchor="ctr"/>
                </a:tc>
                <a:extLst>
                  <a:ext uri="{0D108BD9-81ED-4DB2-BD59-A6C34878D82A}">
                    <a16:rowId xmlns:a16="http://schemas.microsoft.com/office/drawing/2014/main" xmlns:c15="http://schemas.microsoft.com/office/drawing/2012/chart" xmlns:c="http://schemas.openxmlformats.org/drawingml/2006/chart" xmlns="" val="830131601"/>
                  </a:ext>
                </a:extLst>
              </a:tr>
              <a:tr h="354082">
                <a:tc>
                  <a:txBody>
                    <a:bodyPr/>
                    <a:lstStyle/>
                    <a:p>
                      <a:pPr rtl="0" fontAlgn="ctr"/>
                      <a:r>
                        <a:rPr lang="fr-FR" sz="1000" b="0">
                          <a:effectLst/>
                        </a:rPr>
                        <a:t>Définir la durée du bail DHCP</a:t>
                      </a:r>
                    </a:p>
                  </a:txBody>
                  <a:tcPr marL="47625" marR="47625" marT="47625" marB="47625" anchor="ctr"/>
                </a:tc>
                <a:tc>
                  <a:txBody>
                    <a:bodyPr/>
                    <a:lstStyle/>
                    <a:p>
                      <a:pPr rtl="0" fontAlgn="ctr"/>
                      <a:r>
                        <a:rPr lang="fr-FR" sz="1000" b="1">
                          <a:effectLst/>
                        </a:rPr>
                        <a:t>lease</a:t>
                      </a:r>
                      <a:r>
                        <a:rPr lang="fr-FR" sz="1000" b="0">
                          <a:effectLst/>
                        </a:rPr>
                        <a:t> {</a:t>
                      </a:r>
                      <a:r>
                        <a:rPr lang="fr-FR" sz="1000" b="0" i="1">
                          <a:effectLst/>
                        </a:rPr>
                        <a:t>days</a:t>
                      </a:r>
                      <a:r>
                        <a:rPr lang="fr-FR" sz="1000" b="0">
                          <a:effectLst/>
                        </a:rPr>
                        <a:t> [</a:t>
                      </a:r>
                      <a:r>
                        <a:rPr lang="fr-FR" sz="1000" b="0" i="1">
                          <a:effectLst/>
                        </a:rPr>
                        <a:t>hours</a:t>
                      </a:r>
                      <a:r>
                        <a:rPr lang="fr-FR" sz="1000" b="0">
                          <a:effectLst/>
                        </a:rPr>
                        <a:t> [ </a:t>
                      </a:r>
                      <a:r>
                        <a:rPr lang="fr-FR" sz="1000" b="0" i="1">
                          <a:effectLst/>
                        </a:rPr>
                        <a:t>minutes</a:t>
                      </a:r>
                      <a:r>
                        <a:rPr lang="fr-FR" sz="1000" b="0">
                          <a:effectLst/>
                        </a:rPr>
                        <a:t>]] | </a:t>
                      </a:r>
                      <a:r>
                        <a:rPr lang="fr-FR" sz="1000" b="1">
                          <a:effectLst/>
                        </a:rPr>
                        <a:t>infinite</a:t>
                      </a:r>
                      <a:r>
                        <a:rPr lang="fr-FR" sz="1000" b="0">
                          <a:effectLst/>
                        </a:rPr>
                        <a:t>}</a:t>
                      </a:r>
                    </a:p>
                  </a:txBody>
                  <a:tcPr marL="47625" marR="47625" marT="47625" marB="47625" anchor="ctr"/>
                </a:tc>
                <a:extLst>
                  <a:ext uri="{0D108BD9-81ED-4DB2-BD59-A6C34878D82A}">
                    <a16:rowId xmlns:a16="http://schemas.microsoft.com/office/drawing/2014/main" xmlns:c15="http://schemas.microsoft.com/office/drawing/2012/chart" xmlns:c="http://schemas.openxmlformats.org/drawingml/2006/chart" xmlns="" val="633431326"/>
                  </a:ext>
                </a:extLst>
              </a:tr>
              <a:tr h="354082">
                <a:tc>
                  <a:txBody>
                    <a:bodyPr/>
                    <a:lstStyle/>
                    <a:p>
                      <a:pPr rtl="0" fontAlgn="ctr"/>
                      <a:r>
                        <a:rPr lang="fr-FR" sz="1000" b="0">
                          <a:effectLst/>
                        </a:rPr>
                        <a:t>Définir le serveur WINS NetBIOS</a:t>
                      </a:r>
                    </a:p>
                  </a:txBody>
                  <a:tcPr marL="47625" marR="47625" marT="47625" marB="47625" anchor="ctr"/>
                </a:tc>
                <a:tc>
                  <a:txBody>
                    <a:bodyPr/>
                    <a:lstStyle/>
                    <a:p>
                      <a:pPr rtl="0" fontAlgn="ctr"/>
                      <a:r>
                        <a:rPr lang="fr-FR" sz="1000" b="1" dirty="0" err="1">
                          <a:effectLst/>
                        </a:rPr>
                        <a:t>netbios</a:t>
                      </a:r>
                      <a:r>
                        <a:rPr lang="fr-FR" sz="1000" b="1" dirty="0">
                          <a:effectLst/>
                        </a:rPr>
                        <a:t>-</a:t>
                      </a:r>
                      <a:r>
                        <a:rPr lang="fr-FR" sz="1000" b="1" dirty="0" err="1">
                          <a:effectLst/>
                        </a:rPr>
                        <a:t>name</a:t>
                      </a:r>
                      <a:r>
                        <a:rPr lang="fr-FR" sz="1000" b="1" dirty="0">
                          <a:effectLst/>
                        </a:rPr>
                        <a:t>-server</a:t>
                      </a:r>
                      <a:r>
                        <a:rPr lang="fr-FR" sz="1000" b="0" dirty="0">
                          <a:effectLst/>
                        </a:rPr>
                        <a:t> </a:t>
                      </a:r>
                      <a:r>
                        <a:rPr lang="fr-FR" sz="1000" b="0" i="1" dirty="0" err="1">
                          <a:effectLst/>
                        </a:rPr>
                        <a:t>address</a:t>
                      </a:r>
                      <a:r>
                        <a:rPr lang="fr-FR" sz="1000" b="0" dirty="0">
                          <a:effectLst/>
                        </a:rPr>
                        <a:t> [ </a:t>
                      </a:r>
                      <a:r>
                        <a:rPr lang="fr-FR" sz="1000" b="0" i="1" dirty="0">
                          <a:effectLst/>
                        </a:rPr>
                        <a:t>address2…address8</a:t>
                      </a:r>
                      <a:r>
                        <a:rPr lang="fr-FR" sz="1000" b="0" dirty="0">
                          <a:effectLst/>
                        </a:rPr>
                        <a:t>]</a:t>
                      </a:r>
                    </a:p>
                  </a:txBody>
                  <a:tcPr marL="47625" marR="47625" marT="47625" marB="47625" anchor="ctr"/>
                </a:tc>
                <a:extLst>
                  <a:ext uri="{0D108BD9-81ED-4DB2-BD59-A6C34878D82A}">
                    <a16:rowId xmlns:a16="http://schemas.microsoft.com/office/drawing/2014/main" xmlns:c15="http://schemas.microsoft.com/office/drawing/2012/chart" xmlns:c="http://schemas.openxmlformats.org/drawingml/2006/chart" xmlns="" val="3889799977"/>
                  </a:ext>
                </a:extLst>
              </a:tr>
            </a:tbl>
          </a:graphicData>
        </a:graphic>
      </p:graphicFrame>
    </p:spTree>
    <p:extLst>
      <p:ext uri="{BB962C8B-B14F-4D97-AF65-F5344CB8AC3E}">
        <p14:creationId xmlns:p14="http://schemas.microsoft.com/office/powerpoint/2010/main" xmlns:c15="http://schemas.microsoft.com/office/drawing/2012/chart" xmlns:c="http://schemas.openxmlformats.org/drawingml/2006/chart" xmlns="" val="2877297292"/>
      </p:ext>
    </p:extLst>
  </p:cSld>
  <p:clrMapOvr>
    <a:masterClrMapping/>
  </p:clrMapOvr>
  <mc:AlternateContent xmlns:mc="http://schemas.openxmlformats.org/markup-compatibility/2006">
    <mc:Choice xmlns:p14="http://schemas.microsoft.com/office/powerpoint/2010/main" xmlns:c15="http://schemas.microsoft.com/office/drawing/2012/chart" xmlns:c="http://schemas.openxmlformats.org/drawingml/2006/chart" xmlns=""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50629"/>
            <a:ext cx="9144000" cy="757551"/>
          </a:xfrm>
        </p:spPr>
        <p:txBody>
          <a:bodyPr/>
          <a:lstStyle/>
          <a:p>
            <a:pPr rtl="0"/>
            <a:r>
              <a:rPr lang="fr-FR"/>
              <a:t>Instructor Materials – Module 7 Planning Guide</a:t>
            </a:r>
          </a:p>
        </p:txBody>
      </p:sp>
      <p:sp>
        <p:nvSpPr>
          <p:cNvPr id="4099" name="Rectangle 34"/>
          <p:cNvSpPr>
            <a:spLocks noGrp="1" noChangeArrowheads="1"/>
          </p:cNvSpPr>
          <p:nvPr>
            <p:ph idx="1"/>
          </p:nvPr>
        </p:nvSpPr>
        <p:spPr>
          <a:xfrm>
            <a:off x="145357" y="808180"/>
            <a:ext cx="8583007" cy="3193936"/>
          </a:xfrm>
        </p:spPr>
        <p:txBody>
          <a:bodyPr/>
          <a:lstStyle/>
          <a:p>
            <a:pPr marL="0" indent="0" rtl="0">
              <a:buNone/>
            </a:pPr>
            <a:r>
              <a:rPr lang="fr-FR"/>
              <a:t>This PowerPoint deck is divided in two parts:</a:t>
            </a:r>
          </a:p>
          <a:p>
            <a:pPr rtl="0">
              <a:buFont typeface="Arial" panose="020B0604020202020204" pitchFamily="34" charset="0"/>
              <a:buChar char="•"/>
            </a:pPr>
            <a:r>
              <a:rPr lang="fr-FR"/>
              <a:t>Instructor Planning Guide</a:t>
            </a:r>
          </a:p>
          <a:p>
            <a:pPr lvl="1" rtl="0"/>
            <a:r>
              <a:rPr lang="fr-FR"/>
              <a:t>Information to help you become familiar with the module</a:t>
            </a:r>
          </a:p>
          <a:p>
            <a:pPr lvl="1" rtl="0"/>
            <a:r>
              <a:rPr lang="fr-FR"/>
              <a:t>Teaching aids</a:t>
            </a:r>
          </a:p>
          <a:p>
            <a:pPr rtl="0">
              <a:buFont typeface="Arial" panose="020B0604020202020204" pitchFamily="34" charset="0"/>
              <a:buChar char="•"/>
            </a:pPr>
            <a:r>
              <a:rPr lang="fr-FR"/>
              <a:t>Instructor Class Presentation</a:t>
            </a:r>
          </a:p>
          <a:p>
            <a:pPr lvl="1" rtl="0"/>
            <a:r>
              <a:rPr lang="fr-FR"/>
              <a:t>Optional slides that you can use in the classroom</a:t>
            </a:r>
          </a:p>
          <a:p>
            <a:pPr lvl="1" rtl="0"/>
            <a:r>
              <a:rPr lang="fr-FR"/>
              <a:t>Begins on slide # 9</a:t>
            </a:r>
          </a:p>
          <a:p>
            <a:pPr marL="142875" lvl="1" indent="0" algn="ctr" rtl="0">
              <a:buNone/>
            </a:pPr>
            <a:r>
              <a:rPr lang="fr-FR" sz="1600" b="1"/>
              <a:t>Note</a:t>
            </a:r>
            <a:r>
              <a:rPr lang="fr-FR" sz="1600"/>
              <a:t>: Remove the Planning Guide from this presentation before sharing with anyone.</a:t>
            </a:r>
          </a:p>
          <a:p>
            <a:pPr marL="0" indent="0" rtl="0">
              <a:buNone/>
            </a:pPr>
            <a:r>
              <a:rPr lang="fr-FR" sz="1600" b="1">
                <a:solidFill>
                  <a:schemeClr val="accent4"/>
                </a:solidFill>
              </a:rPr>
              <a:t>For additional help and resources go to the Instructor Home Page and Course Resources for this course. You also can visit the professional development site on netacad.com, the official Cisco Networking Academy Facebook page, or Instructor Only FB group.</a:t>
            </a:r>
          </a:p>
        </p:txBody>
      </p:sp>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3599581950"/>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Configurer un serveur Cisco IOS DHCPv4</a:t>
            </a:r>
            <a:r>
              <a:rPr lang="en-US" dirty="0"/>
              <a:t/>
            </a:r>
            <a:br>
              <a:rPr lang="en-US" dirty="0"/>
            </a:br>
            <a:r>
              <a:rPr lang="fr-FR" sz="2400"/>
              <a:t>Exemple de configuration</a:t>
            </a:r>
          </a:p>
        </p:txBody>
      </p:sp>
      <p:pic>
        <p:nvPicPr>
          <p:cNvPr id="7" name="Picture 6">
            <a:extLst>
              <a:ext uri="{FF2B5EF4-FFF2-40B4-BE49-F238E27FC236}">
                <a16:creationId xmlns:a16="http://schemas.microsoft.com/office/drawing/2014/main" xmlns:c15="http://schemas.microsoft.com/office/drawing/2012/chart" xmlns:c="http://schemas.openxmlformats.org/drawingml/2006/chart" xmlns="" id="{B994A58F-8A09-4952-B612-5385EE543AC3}"/>
              </a:ext>
            </a:extLst>
          </p:cNvPr>
          <p:cNvPicPr>
            <a:picLocks noChangeAspect="1"/>
          </p:cNvPicPr>
          <p:nvPr/>
        </p:nvPicPr>
        <p:blipFill>
          <a:blip r:embed="rId3"/>
          <a:stretch>
            <a:fillRect/>
          </a:stretch>
        </p:blipFill>
        <p:spPr>
          <a:xfrm>
            <a:off x="3160497" y="828442"/>
            <a:ext cx="5276193" cy="2334715"/>
          </a:xfrm>
          <a:prstGeom prst="rect">
            <a:avLst/>
          </a:prstGeom>
        </p:spPr>
      </p:pic>
      <p:pic>
        <p:nvPicPr>
          <p:cNvPr id="5" name="Picture 4">
            <a:extLst>
              <a:ext uri="{FF2B5EF4-FFF2-40B4-BE49-F238E27FC236}">
                <a16:creationId xmlns:a16="http://schemas.microsoft.com/office/drawing/2014/main" xmlns:c15="http://schemas.microsoft.com/office/drawing/2012/chart" xmlns:c="http://schemas.openxmlformats.org/drawingml/2006/chart" xmlns="" id="{48A352A4-12D1-4C7B-9C59-DE39C85BE918}"/>
              </a:ext>
            </a:extLst>
          </p:cNvPr>
          <p:cNvPicPr>
            <a:picLocks noChangeAspect="1"/>
          </p:cNvPicPr>
          <p:nvPr/>
        </p:nvPicPr>
        <p:blipFill>
          <a:blip r:embed="rId4"/>
          <a:stretch>
            <a:fillRect/>
          </a:stretch>
        </p:blipFill>
        <p:spPr>
          <a:xfrm>
            <a:off x="845593" y="2404288"/>
            <a:ext cx="4953000" cy="2114550"/>
          </a:xfrm>
          <a:prstGeom prst="rect">
            <a:avLst/>
          </a:prstGeom>
        </p:spPr>
      </p:pic>
    </p:spTree>
    <p:extLst>
      <p:ext uri="{BB962C8B-B14F-4D97-AF65-F5344CB8AC3E}">
        <p14:creationId xmlns:p14="http://schemas.microsoft.com/office/powerpoint/2010/main" xmlns:c15="http://schemas.microsoft.com/office/drawing/2012/chart" xmlns:c="http://schemas.openxmlformats.org/drawingml/2006/chart" xmlns="" val="1459786270"/>
      </p:ext>
    </p:extLst>
  </p:cSld>
  <p:clrMapOvr>
    <a:masterClrMapping/>
  </p:clrMapOvr>
  <mc:AlternateContent xmlns:mc="http://schemas.openxmlformats.org/markup-compatibility/2006">
    <mc:Choice xmlns:p14="http://schemas.microsoft.com/office/powerpoint/2010/main" xmlns:c15="http://schemas.microsoft.com/office/drawing/2012/chart" xmlns:c="http://schemas.openxmlformats.org/drawingml/2006/chart" xmlns="" Requires="p14">
      <p:transition spd="med" p14:dur="700">
        <p:fade/>
      </p:transition>
    </mc:Choice>
    <mc:Fallback>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Configurer un serveur Cisco IOS DHCPv4</a:t>
            </a:r>
            <a:r>
              <a:rPr lang="en-US" dirty="0"/>
              <a:t/>
            </a:r>
            <a:br>
              <a:rPr lang="en-US" dirty="0"/>
            </a:br>
            <a:r>
              <a:rPr lang="fr-FR" sz="2400"/>
              <a:t>VérificationDHCPv4</a:t>
            </a:r>
          </a:p>
        </p:txBody>
      </p:sp>
      <p:sp>
        <p:nvSpPr>
          <p:cNvPr id="9" name="Rectangle 8">
            <a:extLst>
              <a:ext uri="{FF2B5EF4-FFF2-40B4-BE49-F238E27FC236}">
                <a16:creationId xmlns:a16="http://schemas.microsoft.com/office/drawing/2014/main" xmlns:c15="http://schemas.microsoft.com/office/drawing/2012/chart" xmlns:c="http://schemas.openxmlformats.org/drawingml/2006/chart" xmlns="" id="{44134660-1FDB-493B-BCA0-5294308F4A83}"/>
              </a:ext>
            </a:extLst>
          </p:cNvPr>
          <p:cNvSpPr/>
          <p:nvPr/>
        </p:nvSpPr>
        <p:spPr>
          <a:xfrm>
            <a:off x="257628" y="900929"/>
            <a:ext cx="8625115" cy="338554"/>
          </a:xfrm>
          <a:prstGeom prst="rect">
            <a:avLst/>
          </a:prstGeom>
        </p:spPr>
        <p:txBody>
          <a:bodyPr wrap="square">
            <a:spAutoFit/>
          </a:bodyPr>
          <a:lstStyle/>
          <a:p>
            <a:pPr rtl="0"/>
            <a:r>
              <a:rPr lang="fr-FR" sz="1600">
                <a:solidFill>
                  <a:srgbClr val="58585B"/>
                </a:solidFill>
                <a:latin typeface="+mn-lt"/>
              </a:rPr>
              <a:t>Utilisez les commandes du tableau pour vérifier que le serveur Cisco IOS DHCPv4 est opérationnel</a:t>
            </a:r>
            <a:r>
              <a:rPr lang="fr-FR" sz="1400">
                <a:solidFill>
                  <a:srgbClr val="58585B"/>
                </a:solidFill>
                <a:latin typeface="+mn-lt"/>
              </a:rPr>
              <a:t>. </a:t>
            </a:r>
          </a:p>
        </p:txBody>
      </p:sp>
      <p:graphicFrame>
        <p:nvGraphicFramePr>
          <p:cNvPr id="5" name="Table 6">
            <a:extLst>
              <a:ext uri="{FF2B5EF4-FFF2-40B4-BE49-F238E27FC236}">
                <a16:creationId xmlns:a16="http://schemas.microsoft.com/office/drawing/2014/main" xmlns:c15="http://schemas.microsoft.com/office/drawing/2012/chart" xmlns:c="http://schemas.openxmlformats.org/drawingml/2006/chart" xmlns="" id="{0CBE9299-9C7A-4D00-8629-7BFEA1C39AD1}"/>
              </a:ext>
            </a:extLst>
          </p:cNvPr>
          <p:cNvGraphicFramePr>
            <a:graphicFrameLocks noGrp="1"/>
          </p:cNvGraphicFramePr>
          <p:nvPr>
            <p:ph idx="1"/>
            <p:extLst>
              <p:ext uri="{D42A27DB-BD31-4B8C-83A1-F6EECF244321}">
                <p14:modId xmlns:p14="http://schemas.microsoft.com/office/powerpoint/2010/main" xmlns:c15="http://schemas.microsoft.com/office/drawing/2012/chart" xmlns:c="http://schemas.openxmlformats.org/drawingml/2006/chart" xmlns="" val="2944431819"/>
              </p:ext>
            </p:extLst>
          </p:nvPr>
        </p:nvGraphicFramePr>
        <p:xfrm>
          <a:off x="257628" y="1672046"/>
          <a:ext cx="8454572" cy="1970964"/>
        </p:xfrm>
        <a:graphic>
          <a:graphicData uri="http://schemas.openxmlformats.org/drawingml/2006/table">
            <a:tbl>
              <a:tblPr firstRow="1" bandRow="1">
                <a:tableStyleId>{5C22544A-7EE6-4342-B048-85BDC9FD1C3A}</a:tableStyleId>
              </a:tblPr>
              <a:tblGrid>
                <a:gridCol w="3265985">
                  <a:extLst>
                    <a:ext uri="{9D8B030D-6E8A-4147-A177-3AD203B41FA5}">
                      <a16:colId xmlns:a16="http://schemas.microsoft.com/office/drawing/2014/main" xmlns:c15="http://schemas.microsoft.com/office/drawing/2012/chart" xmlns:c="http://schemas.openxmlformats.org/drawingml/2006/chart" xmlns="" val="4044248977"/>
                    </a:ext>
                  </a:extLst>
                </a:gridCol>
                <a:gridCol w="5188587">
                  <a:extLst>
                    <a:ext uri="{9D8B030D-6E8A-4147-A177-3AD203B41FA5}">
                      <a16:colId xmlns:a16="http://schemas.microsoft.com/office/drawing/2014/main" xmlns:c15="http://schemas.microsoft.com/office/drawing/2012/chart" xmlns:c="http://schemas.openxmlformats.org/drawingml/2006/chart" xmlns="" val="2025141453"/>
                    </a:ext>
                  </a:extLst>
                </a:gridCol>
              </a:tblGrid>
              <a:tr h="439329">
                <a:tc>
                  <a:txBody>
                    <a:bodyPr/>
                    <a:lstStyle/>
                    <a:p>
                      <a:pPr algn="l" rtl="0" fontAlgn="ctr"/>
                      <a:r>
                        <a:rPr lang="fr-FR" sz="1200" b="1">
                          <a:effectLst/>
                        </a:rPr>
                        <a:t>Commande</a:t>
                      </a:r>
                    </a:p>
                  </a:txBody>
                  <a:tcPr marL="47625" marR="47625" marT="47625" marB="47625" anchor="ctr"/>
                </a:tc>
                <a:tc>
                  <a:txBody>
                    <a:bodyPr/>
                    <a:lstStyle/>
                    <a:p>
                      <a:pPr algn="l" rtl="0" fontAlgn="ctr"/>
                      <a:r>
                        <a:rPr lang="fr-FR" sz="1200" b="1">
                          <a:effectLst/>
                        </a:rPr>
                        <a:t>Description</a:t>
                      </a:r>
                    </a:p>
                  </a:txBody>
                  <a:tcPr marL="47625" marR="47625" marT="47625" marB="47625" anchor="ctr"/>
                </a:tc>
                <a:extLst>
                  <a:ext uri="{0D108BD9-81ED-4DB2-BD59-A6C34878D82A}">
                    <a16:rowId xmlns:a16="http://schemas.microsoft.com/office/drawing/2014/main" xmlns:c15="http://schemas.microsoft.com/office/drawing/2012/chart" xmlns:c="http://schemas.openxmlformats.org/drawingml/2006/chart" xmlns="" val="3423516778"/>
                  </a:ext>
                </a:extLst>
              </a:tr>
              <a:tr h="439329">
                <a:tc>
                  <a:txBody>
                    <a:bodyPr/>
                    <a:lstStyle/>
                    <a:p>
                      <a:pPr rtl="0" fontAlgn="ctr"/>
                      <a:r>
                        <a:rPr lang="fr-FR" sz="1200" b="1">
                          <a:effectLst/>
                        </a:rPr>
                        <a:t>show running-config | section dhcp</a:t>
                      </a:r>
                    </a:p>
                  </a:txBody>
                  <a:tcPr marL="47625" marR="47625" marT="47625" marB="47625" anchor="ctr"/>
                </a:tc>
                <a:tc>
                  <a:txBody>
                    <a:bodyPr/>
                    <a:lstStyle/>
                    <a:p>
                      <a:pPr rtl="0" fontAlgn="ctr"/>
                      <a:r>
                        <a:rPr lang="fr-FR" sz="1200" b="0">
                          <a:effectLst/>
                        </a:rPr>
                        <a:t>Affiche les commandes DHCPv4 configurées sur le routeur.</a:t>
                      </a:r>
                    </a:p>
                  </a:txBody>
                  <a:tcPr marL="47625" marR="47625" marT="47625" marB="47625" anchor="ctr"/>
                </a:tc>
                <a:extLst>
                  <a:ext uri="{0D108BD9-81ED-4DB2-BD59-A6C34878D82A}">
                    <a16:rowId xmlns:a16="http://schemas.microsoft.com/office/drawing/2014/main" xmlns:c15="http://schemas.microsoft.com/office/drawing/2012/chart" xmlns:c="http://schemas.openxmlformats.org/drawingml/2006/chart" xmlns="" val="1819816803"/>
                  </a:ext>
                </a:extLst>
              </a:tr>
              <a:tr h="546153">
                <a:tc>
                  <a:txBody>
                    <a:bodyPr/>
                    <a:lstStyle/>
                    <a:p>
                      <a:pPr rtl="0" fontAlgn="ctr"/>
                      <a:r>
                        <a:rPr lang="fr-FR" sz="1200" b="1">
                          <a:effectLst/>
                        </a:rPr>
                        <a:t>show ip dhcp binding</a:t>
                      </a:r>
                    </a:p>
                  </a:txBody>
                  <a:tcPr marL="47625" marR="47625" marT="47625" marB="47625" anchor="ctr"/>
                </a:tc>
                <a:tc>
                  <a:txBody>
                    <a:bodyPr/>
                    <a:lstStyle/>
                    <a:p>
                      <a:pPr rtl="0" fontAlgn="ctr"/>
                      <a:r>
                        <a:rPr lang="fr-FR" sz="1200" b="0">
                          <a:effectLst/>
                        </a:rPr>
                        <a:t>Affiche une liste de toutes les liaisons entre les adresses IPv4 et les adresses MAC fournies par le service DHCPv4.</a:t>
                      </a:r>
                    </a:p>
                  </a:txBody>
                  <a:tcPr marL="47625" marR="47625" marT="47625" marB="47625" anchor="ctr"/>
                </a:tc>
                <a:extLst>
                  <a:ext uri="{0D108BD9-81ED-4DB2-BD59-A6C34878D82A}">
                    <a16:rowId xmlns:a16="http://schemas.microsoft.com/office/drawing/2014/main" xmlns:c15="http://schemas.microsoft.com/office/drawing/2012/chart" xmlns:c="http://schemas.openxmlformats.org/drawingml/2006/chart" xmlns="" val="1655001922"/>
                  </a:ext>
                </a:extLst>
              </a:tr>
              <a:tr h="546153">
                <a:tc>
                  <a:txBody>
                    <a:bodyPr/>
                    <a:lstStyle/>
                    <a:p>
                      <a:pPr rtl="0" fontAlgn="ctr"/>
                      <a:r>
                        <a:rPr lang="fr-FR" sz="1200" b="1">
                          <a:effectLst/>
                        </a:rPr>
                        <a:t>show ip dhcp server statistics</a:t>
                      </a:r>
                    </a:p>
                  </a:txBody>
                  <a:tcPr marL="47625" marR="47625" marT="47625" marB="47625" anchor="ctr"/>
                </a:tc>
                <a:tc>
                  <a:txBody>
                    <a:bodyPr/>
                    <a:lstStyle/>
                    <a:p>
                      <a:pPr rtl="0" fontAlgn="ctr"/>
                      <a:r>
                        <a:rPr lang="fr-FR" sz="1200" b="0">
                          <a:effectLst/>
                        </a:rPr>
                        <a:t>Affiche les informations de comptage concernant le nombre de messages DHCPv4 qui ont été envoyés et reçus</a:t>
                      </a:r>
                    </a:p>
                  </a:txBody>
                  <a:tcPr marL="47625" marR="47625" marT="47625" marB="47625" anchor="ctr"/>
                </a:tc>
                <a:extLst>
                  <a:ext uri="{0D108BD9-81ED-4DB2-BD59-A6C34878D82A}">
                    <a16:rowId xmlns:a16="http://schemas.microsoft.com/office/drawing/2014/main" xmlns:c15="http://schemas.microsoft.com/office/drawing/2012/chart" xmlns:c="http://schemas.openxmlformats.org/drawingml/2006/chart" xmlns="" val="334081493"/>
                  </a:ext>
                </a:extLst>
              </a:tr>
            </a:tbl>
          </a:graphicData>
        </a:graphic>
      </p:graphicFrame>
    </p:spTree>
    <p:extLst>
      <p:ext uri="{BB962C8B-B14F-4D97-AF65-F5344CB8AC3E}">
        <p14:creationId xmlns:p14="http://schemas.microsoft.com/office/powerpoint/2010/main" xmlns:c15="http://schemas.microsoft.com/office/drawing/2012/chart" xmlns:c="http://schemas.openxmlformats.org/drawingml/2006/chart" xmlns="" val="1818229044"/>
      </p:ext>
    </p:extLst>
  </p:cSld>
  <p:clrMapOvr>
    <a:masterClrMapping/>
  </p:clrMapOvr>
  <mc:AlternateContent xmlns:mc="http://schemas.openxmlformats.org/markup-compatibility/2006">
    <mc:Choice xmlns:p14="http://schemas.microsoft.com/office/powerpoint/2010/main" xmlns:c15="http://schemas.microsoft.com/office/drawing/2012/chart" xmlns:c="http://schemas.openxmlformats.org/drawingml/2006/chart" xmlns="" Requires="p14">
      <p:transition spd="med" p14:dur="700">
        <p:fade/>
      </p:transition>
    </mc:Choice>
    <mc:Fallback>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Configurer un serveur Cisco IOS DHCPv4</a:t>
            </a:r>
            <a:r>
              <a:rPr lang="en-US" dirty="0"/>
              <a:t/>
            </a:r>
            <a:br>
              <a:rPr lang="en-US" dirty="0"/>
            </a:br>
            <a:r>
              <a:rPr lang="fr-FR" sz="2400"/>
              <a:t>Vérifiez que DHCPv4 est opérationnel</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B4C3649A-1CC4-4545-9ECB-0D52ABAB99FD}"/>
              </a:ext>
            </a:extLst>
          </p:cNvPr>
          <p:cNvSpPr>
            <a:spLocks noGrp="1"/>
          </p:cNvSpPr>
          <p:nvPr>
            <p:ph idx="1"/>
          </p:nvPr>
        </p:nvSpPr>
        <p:spPr>
          <a:xfrm>
            <a:off x="474662" y="731838"/>
            <a:ext cx="8280057" cy="1070836"/>
          </a:xfrm>
        </p:spPr>
        <p:txBody>
          <a:bodyPr/>
          <a:lstStyle/>
          <a:p>
            <a:pPr marL="0" indent="0" algn="l" rtl="0"/>
            <a:r>
              <a:rPr lang="fr-FR" sz="1600" b="1">
                <a:solidFill>
                  <a:srgbClr val="000000"/>
                </a:solidFill>
              </a:rPr>
              <a:t>Vérifiez la configuration DHCPv4 : </a:t>
            </a:r>
            <a:r>
              <a:rPr lang="fr-FR" sz="1600">
                <a:solidFill>
                  <a:srgbClr val="000000"/>
                </a:solidFill>
              </a:rPr>
              <a:t>Comme le montre l'exemple, la sortie de la commande </a:t>
            </a:r>
            <a:r>
              <a:rPr lang="fr-FR" sz="1600" b="1">
                <a:solidFill>
                  <a:srgbClr val="000000"/>
                </a:solidFill>
              </a:rPr>
              <a:t>show running-config | section dhcp</a:t>
            </a:r>
            <a:r>
              <a:rPr lang="fr-FR" sz="1600">
                <a:solidFill>
                  <a:srgbClr val="000000"/>
                </a:solidFill>
              </a:rPr>
              <a:t> affiche les commandes DHCPv4 configurées sur R1. Le paramètre </a:t>
            </a:r>
            <a:r>
              <a:rPr lang="fr-FR" sz="1600" b="1">
                <a:solidFill>
                  <a:srgbClr val="000000"/>
                </a:solidFill>
              </a:rPr>
              <a:t>| section</a:t>
            </a:r>
            <a:r>
              <a:rPr lang="fr-FR" sz="1600">
                <a:solidFill>
                  <a:srgbClr val="000000"/>
                </a:solidFill>
              </a:rPr>
              <a:t> affiche uniquement les commandes liées à la configuration de DHCPv4.</a:t>
            </a:r>
          </a:p>
          <a:p>
            <a:pPr marL="342900" indent="-342900" algn="l">
              <a:buFont typeface="Arial" panose="020B0604020202020204" pitchFamily="34" charset="0"/>
              <a:buChar char="•"/>
            </a:pPr>
            <a:endParaRPr lang="en-US" sz="1400" dirty="0">
              <a:solidFill>
                <a:srgbClr val="000000"/>
              </a:solidFill>
            </a:endParaRPr>
          </a:p>
        </p:txBody>
      </p:sp>
      <p:pic>
        <p:nvPicPr>
          <p:cNvPr id="6" name="Picture 5">
            <a:extLst>
              <a:ext uri="{FF2B5EF4-FFF2-40B4-BE49-F238E27FC236}">
                <a16:creationId xmlns:a16="http://schemas.microsoft.com/office/drawing/2014/main" xmlns:c15="http://schemas.microsoft.com/office/drawing/2012/chart" xmlns:c="http://schemas.openxmlformats.org/drawingml/2006/chart" xmlns="" id="{F86EBC52-F8CB-4958-AF40-6045FA0BA5F7}"/>
              </a:ext>
            </a:extLst>
          </p:cNvPr>
          <p:cNvPicPr>
            <a:picLocks noChangeAspect="1"/>
          </p:cNvPicPr>
          <p:nvPr/>
        </p:nvPicPr>
        <p:blipFill>
          <a:blip r:embed="rId3"/>
          <a:stretch>
            <a:fillRect/>
          </a:stretch>
        </p:blipFill>
        <p:spPr>
          <a:xfrm>
            <a:off x="2124152" y="1924595"/>
            <a:ext cx="4895695" cy="2389005"/>
          </a:xfrm>
          <a:prstGeom prst="rect">
            <a:avLst/>
          </a:prstGeom>
        </p:spPr>
      </p:pic>
    </p:spTree>
    <p:extLst>
      <p:ext uri="{BB962C8B-B14F-4D97-AF65-F5344CB8AC3E}">
        <p14:creationId xmlns:p14="http://schemas.microsoft.com/office/powerpoint/2010/main" xmlns:c15="http://schemas.microsoft.com/office/drawing/2012/chart" xmlns:c="http://schemas.openxmlformats.org/drawingml/2006/chart" xmlns="" val="313516419"/>
      </p:ext>
    </p:extLst>
  </p:cSld>
  <p:clrMapOvr>
    <a:masterClrMapping/>
  </p:clrMapOvr>
  <mc:AlternateContent xmlns:mc="http://schemas.openxmlformats.org/markup-compatibility/2006">
    <mc:Choice xmlns:p14="http://schemas.microsoft.com/office/powerpoint/2010/main" xmlns:c15="http://schemas.microsoft.com/office/drawing/2012/chart" xmlns:c="http://schemas.openxmlformats.org/drawingml/2006/chart" xmlns="" Requires="p14">
      <p:transition spd="med" p14:dur="700">
        <p:fade/>
      </p:transition>
    </mc:Choice>
    <mc:Fallback>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Configurer un serveur Cisco IOS DHCPv4</a:t>
            </a:r>
            <a:r>
              <a:rPr lang="en-US" dirty="0"/>
              <a:t/>
            </a:r>
            <a:br>
              <a:rPr lang="en-US" dirty="0"/>
            </a:br>
            <a:r>
              <a:rPr lang="fr-FR" sz="2400"/>
              <a:t>Vérifiez que DHCPv4 est opérationnel (suite.) </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B4C3649A-1CC4-4545-9ECB-0D52ABAB99FD}"/>
              </a:ext>
            </a:extLst>
          </p:cNvPr>
          <p:cNvSpPr>
            <a:spLocks noGrp="1"/>
          </p:cNvSpPr>
          <p:nvPr>
            <p:ph idx="1"/>
          </p:nvPr>
        </p:nvSpPr>
        <p:spPr>
          <a:xfrm>
            <a:off x="474662" y="731838"/>
            <a:ext cx="8280057" cy="861832"/>
          </a:xfrm>
        </p:spPr>
        <p:txBody>
          <a:bodyPr/>
          <a:lstStyle/>
          <a:p>
            <a:pPr marL="0" indent="0" algn="l" rtl="0"/>
            <a:r>
              <a:rPr lang="fr-FR" sz="1600" b="1">
                <a:solidFill>
                  <a:srgbClr val="000000"/>
                </a:solidFill>
              </a:rPr>
              <a:t>Vérifier les liaisons DHCPv4 : </a:t>
            </a:r>
            <a:r>
              <a:rPr lang="fr-FR" sz="1600">
                <a:solidFill>
                  <a:srgbClr val="000000"/>
                </a:solidFill>
              </a:rPr>
              <a:t>Comme le montre l'exemple, le fonctionnement de DHCPv4 peut être vérifié en utilisant la commande </a:t>
            </a:r>
            <a:r>
              <a:rPr lang="fr-FR" sz="1600" b="1">
                <a:solidFill>
                  <a:srgbClr val="000000"/>
                </a:solidFill>
              </a:rPr>
              <a:t>show ip dhcp binding</a:t>
            </a:r>
            <a:r>
              <a:rPr lang="fr-FR" sz="1600">
                <a:solidFill>
                  <a:srgbClr val="000000"/>
                </a:solidFill>
              </a:rPr>
              <a:t> . Cette commande permet d'afficher la liste de toutes les liaisons entre adresse IPv4 et adresse MAC qui ont été fournies par le service DHCPv4.</a:t>
            </a:r>
          </a:p>
          <a:p>
            <a:pPr marL="342900" indent="-342900" algn="l">
              <a:buFont typeface="Arial" panose="020B0604020202020204" pitchFamily="34" charset="0"/>
              <a:buChar char="•"/>
            </a:pPr>
            <a:endParaRPr lang="en-US" sz="1400" dirty="0">
              <a:solidFill>
                <a:srgbClr val="000000"/>
              </a:solidFill>
            </a:endParaRPr>
          </a:p>
        </p:txBody>
      </p:sp>
      <p:pic>
        <p:nvPicPr>
          <p:cNvPr id="2" name="Picture 1">
            <a:extLst>
              <a:ext uri="{FF2B5EF4-FFF2-40B4-BE49-F238E27FC236}">
                <a16:creationId xmlns:a16="http://schemas.microsoft.com/office/drawing/2014/main" xmlns:c15="http://schemas.microsoft.com/office/drawing/2012/chart" xmlns:c="http://schemas.openxmlformats.org/drawingml/2006/chart" xmlns="" id="{BD5D6C03-2202-48EC-800E-9A50526482C0}"/>
              </a:ext>
            </a:extLst>
          </p:cNvPr>
          <p:cNvPicPr>
            <a:picLocks noChangeAspect="1"/>
          </p:cNvPicPr>
          <p:nvPr/>
        </p:nvPicPr>
        <p:blipFill>
          <a:blip r:embed="rId3"/>
          <a:stretch>
            <a:fillRect/>
          </a:stretch>
        </p:blipFill>
        <p:spPr>
          <a:xfrm>
            <a:off x="590262" y="1985158"/>
            <a:ext cx="8029575" cy="1724025"/>
          </a:xfrm>
          <a:prstGeom prst="rect">
            <a:avLst/>
          </a:prstGeom>
        </p:spPr>
      </p:pic>
    </p:spTree>
    <p:extLst>
      <p:ext uri="{BB962C8B-B14F-4D97-AF65-F5344CB8AC3E}">
        <p14:creationId xmlns:p14="http://schemas.microsoft.com/office/powerpoint/2010/main" xmlns:c15="http://schemas.microsoft.com/office/drawing/2012/chart" xmlns:c="http://schemas.openxmlformats.org/drawingml/2006/chart" xmlns="" val="408345888"/>
      </p:ext>
    </p:extLst>
  </p:cSld>
  <p:clrMapOvr>
    <a:masterClrMapping/>
  </p:clrMapOvr>
  <mc:AlternateContent xmlns:mc="http://schemas.openxmlformats.org/markup-compatibility/2006">
    <mc:Choice xmlns:p14="http://schemas.microsoft.com/office/powerpoint/2010/main" xmlns:c15="http://schemas.microsoft.com/office/drawing/2012/chart" xmlns:c="http://schemas.openxmlformats.org/drawingml/2006/chart" xmlns="" Requires="p14">
      <p:transition spd="med" p14:dur="700">
        <p:fade/>
      </p:transition>
    </mc:Choice>
    <mc:Fallback>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Configurer un serveur Cisco IOS DHCPv4</a:t>
            </a:r>
            <a:r>
              <a:rPr lang="en-US" dirty="0"/>
              <a:t/>
            </a:r>
            <a:br>
              <a:rPr lang="en-US" dirty="0"/>
            </a:br>
            <a:r>
              <a:rPr lang="fr-FR" sz="2400"/>
              <a:t>Vérifiez que DHCPv4 est opérationnel (suite.) </a:t>
            </a:r>
          </a:p>
        </p:txBody>
      </p:sp>
      <p:sp>
        <p:nvSpPr>
          <p:cNvPr id="6" name="Content Placeholder 5">
            <a:extLst>
              <a:ext uri="{FF2B5EF4-FFF2-40B4-BE49-F238E27FC236}">
                <a16:creationId xmlns:a16="http://schemas.microsoft.com/office/drawing/2014/main" xmlns:c15="http://schemas.microsoft.com/office/drawing/2012/chart" xmlns:c="http://schemas.openxmlformats.org/drawingml/2006/chart" xmlns="" id="{3FAFF9D8-0045-439D-9855-1D9957EBC531}"/>
              </a:ext>
            </a:extLst>
          </p:cNvPr>
          <p:cNvSpPr>
            <a:spLocks noGrp="1"/>
          </p:cNvSpPr>
          <p:nvPr>
            <p:ph idx="1"/>
          </p:nvPr>
        </p:nvSpPr>
        <p:spPr>
          <a:xfrm>
            <a:off x="182880" y="957943"/>
            <a:ext cx="3845211" cy="3463791"/>
          </a:xfrm>
        </p:spPr>
        <p:txBody>
          <a:bodyPr/>
          <a:lstStyle/>
          <a:p>
            <a:pPr marL="0" indent="0" algn="l" rtl="0"/>
            <a:r>
              <a:rPr lang="fr-FR" sz="1600" b="1">
                <a:solidFill>
                  <a:srgbClr val="000000"/>
                </a:solidFill>
              </a:rPr>
              <a:t>Vérifiez les statistiques du DHCPv4 : </a:t>
            </a:r>
            <a:r>
              <a:rPr lang="fr-FR" sz="1600">
                <a:solidFill>
                  <a:srgbClr val="000000"/>
                </a:solidFill>
              </a:rPr>
              <a:t>La sortie de </a:t>
            </a:r>
            <a:r>
              <a:rPr lang="fr-FR" sz="1600" b="1">
                <a:solidFill>
                  <a:srgbClr val="000000"/>
                </a:solidFill>
              </a:rPr>
              <a:t>show ip dhcp server statistics</a:t>
            </a:r>
            <a:r>
              <a:rPr lang="fr-FR" sz="1600">
                <a:solidFill>
                  <a:srgbClr val="000000"/>
                </a:solidFill>
              </a:rPr>
              <a:t> est utilisée pour vérifier que les messages sont bien reçus ou envoyés par le routeur. Cette commande permet d'afficher le nombre de messages DHCPv4 envoyés et reçus.</a:t>
            </a:r>
          </a:p>
          <a:p>
            <a:pPr marL="342900" indent="-342900" algn="l">
              <a:buFont typeface="Arial" panose="020B0604020202020204" pitchFamily="34" charset="0"/>
              <a:buChar char="•"/>
            </a:pPr>
            <a:endParaRPr lang="en-US" sz="1200" dirty="0">
              <a:solidFill>
                <a:srgbClr val="000000"/>
              </a:solidFill>
            </a:endParaRPr>
          </a:p>
        </p:txBody>
      </p:sp>
      <p:pic>
        <p:nvPicPr>
          <p:cNvPr id="7" name="Picture 6">
            <a:extLst>
              <a:ext uri="{FF2B5EF4-FFF2-40B4-BE49-F238E27FC236}">
                <a16:creationId xmlns:a16="http://schemas.microsoft.com/office/drawing/2014/main" xmlns:c15="http://schemas.microsoft.com/office/drawing/2012/chart" xmlns:c="http://schemas.openxmlformats.org/drawingml/2006/chart" xmlns="" id="{C51AAFB8-3CA2-4650-94B3-16337A1A7BBF}"/>
              </a:ext>
            </a:extLst>
          </p:cNvPr>
          <p:cNvPicPr>
            <a:picLocks noChangeAspect="1"/>
          </p:cNvPicPr>
          <p:nvPr/>
        </p:nvPicPr>
        <p:blipFill>
          <a:blip r:embed="rId3"/>
          <a:stretch>
            <a:fillRect/>
          </a:stretch>
        </p:blipFill>
        <p:spPr>
          <a:xfrm>
            <a:off x="4841966" y="627017"/>
            <a:ext cx="2946389" cy="4135390"/>
          </a:xfrm>
          <a:prstGeom prst="rect">
            <a:avLst/>
          </a:prstGeom>
        </p:spPr>
      </p:pic>
    </p:spTree>
    <p:extLst>
      <p:ext uri="{BB962C8B-B14F-4D97-AF65-F5344CB8AC3E}">
        <p14:creationId xmlns:p14="http://schemas.microsoft.com/office/powerpoint/2010/main" xmlns:c15="http://schemas.microsoft.com/office/drawing/2012/chart" xmlns:c="http://schemas.openxmlformats.org/drawingml/2006/chart" xmlns="" val="3619727803"/>
      </p:ext>
    </p:extLst>
  </p:cSld>
  <p:clrMapOvr>
    <a:masterClrMapping/>
  </p:clrMapOvr>
  <mc:AlternateContent xmlns:mc="http://schemas.openxmlformats.org/markup-compatibility/2006">
    <mc:Choice xmlns:p14="http://schemas.microsoft.com/office/powerpoint/2010/main" xmlns:c15="http://schemas.microsoft.com/office/drawing/2012/chart" xmlns:c="http://schemas.openxmlformats.org/drawingml/2006/chart" xmlns="" Requires="p14">
      <p:transition spd="med" p14:dur="700">
        <p:fade/>
      </p:transition>
    </mc:Choice>
    <mc:Fallback>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Configurer un serveur Cisco IOS DHCPv4</a:t>
            </a:r>
            <a:r>
              <a:rPr lang="en-US" dirty="0"/>
              <a:t/>
            </a:r>
            <a:br>
              <a:rPr lang="en-US" dirty="0"/>
            </a:br>
            <a:r>
              <a:rPr lang="fr-FR" sz="2400"/>
              <a:t>Vérifiez que DHCPv4 est opérationnel (suite)</a:t>
            </a:r>
          </a:p>
        </p:txBody>
      </p:sp>
      <p:sp>
        <p:nvSpPr>
          <p:cNvPr id="9" name="Content Placeholder 8">
            <a:extLst>
              <a:ext uri="{FF2B5EF4-FFF2-40B4-BE49-F238E27FC236}">
                <a16:creationId xmlns:a16="http://schemas.microsoft.com/office/drawing/2014/main" xmlns:c15="http://schemas.microsoft.com/office/drawing/2012/chart" xmlns:c="http://schemas.openxmlformats.org/drawingml/2006/chart" xmlns="" id="{2457F7C7-C14C-4B3D-8D4A-D99B875C7C0D}"/>
              </a:ext>
            </a:extLst>
          </p:cNvPr>
          <p:cNvSpPr>
            <a:spLocks noGrp="1"/>
          </p:cNvSpPr>
          <p:nvPr>
            <p:ph idx="1"/>
          </p:nvPr>
        </p:nvSpPr>
        <p:spPr>
          <a:xfrm>
            <a:off x="95794" y="731837"/>
            <a:ext cx="3466012" cy="4302034"/>
          </a:xfrm>
        </p:spPr>
        <p:txBody>
          <a:bodyPr/>
          <a:lstStyle/>
          <a:p>
            <a:pPr marL="0" indent="0" algn="l" rtl="0"/>
            <a:r>
              <a:rPr lang="fr-FR" sz="1400" b="1" dirty="0">
                <a:solidFill>
                  <a:srgbClr val="000000"/>
                </a:solidFill>
              </a:rPr>
              <a:t>Vérifier l'adressage IPv4 du client DHCPv4 : </a:t>
            </a:r>
            <a:r>
              <a:rPr lang="fr-FR" sz="1400" dirty="0">
                <a:solidFill>
                  <a:srgbClr val="000000"/>
                </a:solidFill>
              </a:rPr>
              <a:t>la commande </a:t>
            </a:r>
            <a:r>
              <a:rPr lang="fr-FR" sz="1400" b="1" dirty="0" err="1">
                <a:solidFill>
                  <a:srgbClr val="000000"/>
                </a:solidFill>
              </a:rPr>
              <a:t>ipconfig</a:t>
            </a:r>
            <a:r>
              <a:rPr lang="fr-FR" sz="1400" b="1" dirty="0">
                <a:solidFill>
                  <a:srgbClr val="000000"/>
                </a:solidFill>
              </a:rPr>
              <a:t> /all</a:t>
            </a:r>
            <a:r>
              <a:rPr lang="fr-FR" sz="1400" dirty="0">
                <a:solidFill>
                  <a:srgbClr val="000000"/>
                </a:solidFill>
              </a:rPr>
              <a:t> , lorsqu'elle est émise sur PC1, affiche les paramètres TCP/IP, comme indiqué dans l'exemple. Comme PC1 était connecté au segment de réseau 192.168.10.0/24, il a automatiquement reçu un suffixe DNS, une adresse IPv4, un masque de sous-réseau, une passerelle par défaut et une adresse de serveur DNS de ce pool. Aucune configuration d'interface du routeur spécifique DHCP n'est requise. Si un ordinateur est connecté à un segment de réseau ayant un pool DHCPv4 disponible, il peut obtenir automatiquement une adresse IPv4 du pool approprié.</a:t>
            </a:r>
          </a:p>
          <a:p>
            <a:pPr marL="0" indent="0" algn="l"/>
            <a:endParaRPr lang="en-US" sz="1200" dirty="0">
              <a:solidFill>
                <a:srgbClr val="000000"/>
              </a:solidFill>
            </a:endParaRPr>
          </a:p>
        </p:txBody>
      </p:sp>
      <p:pic>
        <p:nvPicPr>
          <p:cNvPr id="10" name="Picture 9">
            <a:extLst>
              <a:ext uri="{FF2B5EF4-FFF2-40B4-BE49-F238E27FC236}">
                <a16:creationId xmlns:a16="http://schemas.microsoft.com/office/drawing/2014/main" xmlns:c15="http://schemas.microsoft.com/office/drawing/2012/chart" xmlns:c="http://schemas.openxmlformats.org/drawingml/2006/chart" xmlns="" id="{BBDA6BC5-079E-408E-B22F-EFCAE218B3AD}"/>
              </a:ext>
            </a:extLst>
          </p:cNvPr>
          <p:cNvPicPr>
            <a:picLocks noChangeAspect="1"/>
          </p:cNvPicPr>
          <p:nvPr/>
        </p:nvPicPr>
        <p:blipFill>
          <a:blip r:embed="rId3"/>
          <a:stretch>
            <a:fillRect/>
          </a:stretch>
        </p:blipFill>
        <p:spPr>
          <a:xfrm>
            <a:off x="3699916" y="937815"/>
            <a:ext cx="4969422" cy="3473848"/>
          </a:xfrm>
          <a:prstGeom prst="rect">
            <a:avLst/>
          </a:prstGeom>
        </p:spPr>
      </p:pic>
    </p:spTree>
    <p:extLst>
      <p:ext uri="{BB962C8B-B14F-4D97-AF65-F5344CB8AC3E}">
        <p14:creationId xmlns:p14="http://schemas.microsoft.com/office/powerpoint/2010/main" xmlns:c15="http://schemas.microsoft.com/office/drawing/2012/chart" xmlns:c="http://schemas.openxmlformats.org/drawingml/2006/chart" xmlns="" val="275481516"/>
      </p:ext>
    </p:extLst>
  </p:cSld>
  <p:clrMapOvr>
    <a:masterClrMapping/>
  </p:clrMapOvr>
  <mc:AlternateContent xmlns:mc="http://schemas.openxmlformats.org/markup-compatibility/2006">
    <mc:Choice xmlns:p14="http://schemas.microsoft.com/office/powerpoint/2010/main" xmlns:c15="http://schemas.microsoft.com/office/drawing/2012/chart" xmlns:c="http://schemas.openxmlformats.org/drawingml/2006/chart" xmlns="" Requires="p14">
      <p:transition spd="med" p14:dur="700">
        <p:fade/>
      </p:transition>
    </mc:Choice>
    <mc:Fallback>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Configurer un serveur Cisco IOS DHCPv4</a:t>
            </a:r>
            <a:r>
              <a:rPr lang="en-US" dirty="0"/>
              <a:t/>
            </a:r>
            <a:br>
              <a:rPr lang="en-US" dirty="0"/>
            </a:br>
            <a:r>
              <a:rPr lang="fr-FR" sz="2400"/>
              <a:t>Désactiver le serveur Cisco IOS DHCPv4</a:t>
            </a:r>
          </a:p>
        </p:txBody>
      </p:sp>
      <p:sp>
        <p:nvSpPr>
          <p:cNvPr id="9" name="Content Placeholder 8">
            <a:extLst>
              <a:ext uri="{FF2B5EF4-FFF2-40B4-BE49-F238E27FC236}">
                <a16:creationId xmlns:a16="http://schemas.microsoft.com/office/drawing/2014/main" xmlns:c15="http://schemas.microsoft.com/office/drawing/2012/chart" xmlns:c="http://schemas.openxmlformats.org/drawingml/2006/chart" xmlns="" id="{2457F7C7-C14C-4B3D-8D4A-D99B875C7C0D}"/>
              </a:ext>
            </a:extLst>
          </p:cNvPr>
          <p:cNvSpPr>
            <a:spLocks noGrp="1"/>
          </p:cNvSpPr>
          <p:nvPr>
            <p:ph idx="1"/>
          </p:nvPr>
        </p:nvSpPr>
        <p:spPr>
          <a:xfrm>
            <a:off x="439828" y="827631"/>
            <a:ext cx="3492092" cy="3689897"/>
          </a:xfrm>
        </p:spPr>
        <p:txBody>
          <a:bodyPr/>
          <a:lstStyle/>
          <a:p>
            <a:pPr marL="0" indent="0" algn="l" rtl="0"/>
            <a:r>
              <a:rPr lang="fr-FR" sz="1400" dirty="0">
                <a:solidFill>
                  <a:srgbClr val="000000"/>
                </a:solidFill>
              </a:rPr>
              <a:t>Le service DHCPv4 est activé par défaut. Pour désactiver le service, utilisez la commande </a:t>
            </a:r>
            <a:r>
              <a:rPr lang="fr-FR" sz="1400" b="1" dirty="0">
                <a:solidFill>
                  <a:srgbClr val="000000"/>
                </a:solidFill>
              </a:rPr>
              <a:t>no service </a:t>
            </a:r>
            <a:r>
              <a:rPr lang="fr-FR" sz="1400" b="1" dirty="0" err="1">
                <a:solidFill>
                  <a:srgbClr val="000000"/>
                </a:solidFill>
              </a:rPr>
              <a:t>dhcp</a:t>
            </a:r>
            <a:r>
              <a:rPr lang="fr-FR" sz="1400" dirty="0">
                <a:solidFill>
                  <a:srgbClr val="000000"/>
                </a:solidFill>
              </a:rPr>
              <a:t> du mode de configuration globale. Utilisez la commande </a:t>
            </a:r>
            <a:r>
              <a:rPr lang="fr-FR" sz="1400" b="1" dirty="0">
                <a:solidFill>
                  <a:srgbClr val="000000"/>
                </a:solidFill>
              </a:rPr>
              <a:t>service </a:t>
            </a:r>
            <a:r>
              <a:rPr lang="fr-FR" sz="1400" b="1" dirty="0" err="1">
                <a:solidFill>
                  <a:srgbClr val="000000"/>
                </a:solidFill>
              </a:rPr>
              <a:t>dhcp</a:t>
            </a:r>
            <a:r>
              <a:rPr lang="fr-FR" sz="1400" dirty="0">
                <a:solidFill>
                  <a:srgbClr val="000000"/>
                </a:solidFill>
              </a:rPr>
              <a:t> du mode de configuration global pour réactiver le processus du serveur DHCPv4, comme indiqué dans l'exemple. L'activation du service n'a aucun effet si les paramètres ne sont pas configurés.</a:t>
            </a:r>
          </a:p>
          <a:p>
            <a:pPr marL="0" indent="0" algn="l" rtl="0"/>
            <a:r>
              <a:rPr lang="fr-FR" sz="1400" b="1" dirty="0">
                <a:solidFill>
                  <a:srgbClr val="000000"/>
                </a:solidFill>
              </a:rPr>
              <a:t>Remarque</a:t>
            </a:r>
            <a:r>
              <a:rPr lang="fr-FR" sz="1400" dirty="0">
                <a:solidFill>
                  <a:srgbClr val="000000"/>
                </a:solidFill>
              </a:rPr>
              <a:t>: l'effacement des liaisons DHCP ou l'arrêt et le redémarrage du service DHCP peuvent entraîner l'attribution temporaire d'adresses IP en double sur le réseau.</a:t>
            </a:r>
          </a:p>
          <a:p>
            <a:pPr marL="0" indent="0" algn="l"/>
            <a:endParaRPr lang="en-US" sz="1600" dirty="0">
              <a:solidFill>
                <a:srgbClr val="000000"/>
              </a:solidFill>
            </a:endParaRPr>
          </a:p>
          <a:p>
            <a:pPr marL="0" indent="0" algn="l"/>
            <a:endParaRPr lang="en-US" sz="1200" dirty="0">
              <a:solidFill>
                <a:srgbClr val="000000"/>
              </a:solidFill>
            </a:endParaRPr>
          </a:p>
        </p:txBody>
      </p:sp>
      <p:pic>
        <p:nvPicPr>
          <p:cNvPr id="2" name="Picture 1">
            <a:extLst>
              <a:ext uri="{FF2B5EF4-FFF2-40B4-BE49-F238E27FC236}">
                <a16:creationId xmlns:a16="http://schemas.microsoft.com/office/drawing/2014/main" xmlns:c15="http://schemas.microsoft.com/office/drawing/2012/chart" xmlns:c="http://schemas.openxmlformats.org/drawingml/2006/chart" xmlns="" id="{4269E1DD-0F11-4AAA-948F-9DF1A674D18A}"/>
              </a:ext>
            </a:extLst>
          </p:cNvPr>
          <p:cNvPicPr>
            <a:picLocks noChangeAspect="1"/>
          </p:cNvPicPr>
          <p:nvPr/>
        </p:nvPicPr>
        <p:blipFill>
          <a:blip r:embed="rId3"/>
          <a:stretch>
            <a:fillRect/>
          </a:stretch>
        </p:blipFill>
        <p:spPr>
          <a:xfrm>
            <a:off x="4235176" y="2040321"/>
            <a:ext cx="3952875" cy="952500"/>
          </a:xfrm>
          <a:prstGeom prst="rect">
            <a:avLst/>
          </a:prstGeom>
        </p:spPr>
      </p:pic>
    </p:spTree>
    <p:extLst>
      <p:ext uri="{BB962C8B-B14F-4D97-AF65-F5344CB8AC3E}">
        <p14:creationId xmlns:p14="http://schemas.microsoft.com/office/powerpoint/2010/main" xmlns:c15="http://schemas.microsoft.com/office/drawing/2012/chart" xmlns:c="http://schemas.openxmlformats.org/drawingml/2006/chart" xmlns="" val="1999304974"/>
      </p:ext>
    </p:extLst>
  </p:cSld>
  <p:clrMapOvr>
    <a:masterClrMapping/>
  </p:clrMapOvr>
  <mc:AlternateContent xmlns:mc="http://schemas.openxmlformats.org/markup-compatibility/2006">
    <mc:Choice xmlns:p14="http://schemas.microsoft.com/office/powerpoint/2010/main" xmlns:c15="http://schemas.microsoft.com/office/drawing/2012/chart" xmlns:c="http://schemas.openxmlformats.org/drawingml/2006/chart" xmlns="" Requires="p14">
      <p:transition spd="med" p14:dur="700">
        <p:fade/>
      </p:transition>
    </mc:Choice>
    <mc:Fallback>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Configurer un serveur Cisco IOS DHCPv4</a:t>
            </a:r>
            <a:r>
              <a:rPr lang="en-US" dirty="0"/>
              <a:t/>
            </a:r>
            <a:br>
              <a:rPr lang="en-US" dirty="0"/>
            </a:br>
            <a:r>
              <a:rPr lang="fr-FR" sz="2400"/>
              <a:t>Relais DHCPv4</a:t>
            </a:r>
          </a:p>
        </p:txBody>
      </p:sp>
      <p:sp>
        <p:nvSpPr>
          <p:cNvPr id="5" name="Content Placeholder 4">
            <a:extLst>
              <a:ext uri="{FF2B5EF4-FFF2-40B4-BE49-F238E27FC236}">
                <a16:creationId xmlns:a16="http://schemas.microsoft.com/office/drawing/2014/main" xmlns:c15="http://schemas.microsoft.com/office/drawing/2012/chart" xmlns:c="http://schemas.openxmlformats.org/drawingml/2006/chart" xmlns="" id="{B6E09C11-E0C2-42E1-B7FE-DA2CDC296F8F}"/>
              </a:ext>
            </a:extLst>
          </p:cNvPr>
          <p:cNvSpPr>
            <a:spLocks noGrp="1"/>
          </p:cNvSpPr>
          <p:nvPr>
            <p:ph idx="1"/>
          </p:nvPr>
        </p:nvSpPr>
        <p:spPr>
          <a:xfrm>
            <a:off x="69670" y="731838"/>
            <a:ext cx="8685050" cy="1454014"/>
          </a:xfrm>
        </p:spPr>
        <p:txBody>
          <a:bodyPr/>
          <a:lstStyle/>
          <a:p>
            <a:pPr marL="342900" indent="-342900" algn="l" rtl="0">
              <a:buFont typeface="Arial" panose="020B0604020202020204" pitchFamily="34" charset="0"/>
              <a:buChar char="•"/>
            </a:pPr>
            <a:r>
              <a:rPr lang="fr-FR" sz="1400">
                <a:solidFill>
                  <a:srgbClr val="000000"/>
                </a:solidFill>
              </a:rPr>
              <a:t>Dans un réseau hiérarchique complexe, les serveurs d'entreprise sont généralement situés au niveau central. Ces serveurs peuvent fournir au réseau des services DHCP, DNS, TFTP et FTP. Les clients du réseau ne sont généralement pas sur le même sous-réseau que ces serveurs. Afin de localiser les serveurs et de bénéficier des services, les clients utilisent souvent des messages de diffusion.</a:t>
            </a:r>
          </a:p>
          <a:p>
            <a:pPr marL="342900" indent="-342900" algn="l" rtl="0">
              <a:buFont typeface="Arial" panose="020B0604020202020204" pitchFamily="34" charset="0"/>
              <a:buChar char="•"/>
            </a:pPr>
            <a:r>
              <a:rPr lang="fr-FR" sz="1400">
                <a:solidFill>
                  <a:srgbClr val="000000"/>
                </a:solidFill>
              </a:rPr>
              <a:t>Dans la figure, PC1 tente d'acquérir une adresse IPv4 à partir d'un serveur DHCPv4 en utilisant un message de diffusion. Dans ce scénario, le routeur R1 n'est pas configuré en tant que serveur DHCPv4 et ne transmet pas la diffusion. Étant donné que le serveur DHCPv4 se trouve sur un autre réseau, PC1 ne peut pas recevoir d'adresse IP via DHCP. R1 doit être configuré pour relayer les messages DHCPv4 au serveur DHCPv4.</a:t>
            </a:r>
          </a:p>
          <a:p>
            <a:pPr marL="342900" indent="-342900" algn="l">
              <a:buFont typeface="Arial" panose="020B0604020202020204" pitchFamily="34" charset="0"/>
              <a:buChar char="•"/>
            </a:pPr>
            <a:endParaRPr lang="en-US" sz="1200" dirty="0">
              <a:solidFill>
                <a:srgbClr val="000000"/>
              </a:solidFill>
            </a:endParaRPr>
          </a:p>
        </p:txBody>
      </p:sp>
      <p:pic>
        <p:nvPicPr>
          <p:cNvPr id="6" name="Picture 5">
            <a:extLst>
              <a:ext uri="{FF2B5EF4-FFF2-40B4-BE49-F238E27FC236}">
                <a16:creationId xmlns:a16="http://schemas.microsoft.com/office/drawing/2014/main" xmlns:c15="http://schemas.microsoft.com/office/drawing/2012/chart" xmlns:c="http://schemas.openxmlformats.org/drawingml/2006/chart" xmlns="" id="{143C2444-5112-4369-B834-C7BFAA5D7C33}"/>
              </a:ext>
            </a:extLst>
          </p:cNvPr>
          <p:cNvPicPr>
            <a:picLocks noChangeAspect="1"/>
          </p:cNvPicPr>
          <p:nvPr/>
        </p:nvPicPr>
        <p:blipFill>
          <a:blip r:embed="rId3"/>
          <a:stretch>
            <a:fillRect/>
          </a:stretch>
        </p:blipFill>
        <p:spPr>
          <a:xfrm>
            <a:off x="1933657" y="2809300"/>
            <a:ext cx="5276685" cy="2024101"/>
          </a:xfrm>
          <a:prstGeom prst="rect">
            <a:avLst/>
          </a:prstGeom>
        </p:spPr>
      </p:pic>
    </p:spTree>
    <p:extLst>
      <p:ext uri="{BB962C8B-B14F-4D97-AF65-F5344CB8AC3E}">
        <p14:creationId xmlns:p14="http://schemas.microsoft.com/office/powerpoint/2010/main" xmlns:c15="http://schemas.microsoft.com/office/drawing/2012/chart" xmlns:c="http://schemas.openxmlformats.org/drawingml/2006/chart" xmlns="" val="1757643552"/>
      </p:ext>
    </p:extLst>
  </p:cSld>
  <p:clrMapOvr>
    <a:masterClrMapping/>
  </p:clrMapOvr>
  <mc:AlternateContent xmlns:mc="http://schemas.openxmlformats.org/markup-compatibility/2006">
    <mc:Choice xmlns:p14="http://schemas.microsoft.com/office/powerpoint/2010/main" xmlns:c15="http://schemas.microsoft.com/office/drawing/2012/chart" xmlns:c="http://schemas.openxmlformats.org/drawingml/2006/chart" xmlns="" Requires="p14">
      <p:transition spd="med" p14:dur="700">
        <p:fade/>
      </p:transition>
    </mc:Choice>
    <mc:Fallback>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Configurer un serveur Cisco IOS DHCPv4</a:t>
            </a:r>
            <a:r>
              <a:rPr lang="en-US" dirty="0"/>
              <a:t/>
            </a:r>
            <a:br>
              <a:rPr lang="en-US" dirty="0"/>
            </a:br>
            <a:r>
              <a:rPr lang="fr-FR" sz="2400"/>
              <a:t>Relais DHCPv4</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B80CB5D6-5ECD-4631-A8B6-534033273036}"/>
              </a:ext>
            </a:extLst>
          </p:cNvPr>
          <p:cNvSpPr>
            <a:spLocks noGrp="1"/>
          </p:cNvSpPr>
          <p:nvPr>
            <p:ph idx="1"/>
          </p:nvPr>
        </p:nvSpPr>
        <p:spPr>
          <a:xfrm>
            <a:off x="474662" y="731838"/>
            <a:ext cx="8280057" cy="2107140"/>
          </a:xfrm>
        </p:spPr>
        <p:txBody>
          <a:bodyPr/>
          <a:lstStyle/>
          <a:p>
            <a:pPr marL="342900" indent="-342900" algn="l" rtl="0">
              <a:buFont typeface="Arial" panose="020B0604020202020204" pitchFamily="34" charset="0"/>
              <a:buChar char="•"/>
            </a:pPr>
            <a:r>
              <a:rPr lang="fr-FR" sz="1600">
                <a:solidFill>
                  <a:srgbClr val="000000"/>
                </a:solidFill>
              </a:rPr>
              <a:t>Configurez R1 avec la commande de configuration de l'interface </a:t>
            </a:r>
            <a:r>
              <a:rPr lang="fr-FR" sz="1600" b="1">
                <a:solidFill>
                  <a:srgbClr val="000000"/>
                </a:solidFill>
              </a:rPr>
              <a:t>ip helper-address</a:t>
            </a:r>
            <a:r>
              <a:rPr lang="fr-FR" sz="1600">
                <a:solidFill>
                  <a:srgbClr val="000000"/>
                </a:solidFill>
              </a:rPr>
              <a:t> </a:t>
            </a:r>
            <a:r>
              <a:rPr lang="fr-FR" sz="1600" i="1">
                <a:solidFill>
                  <a:srgbClr val="000000"/>
                </a:solidFill>
              </a:rPr>
              <a:t>address</a:t>
            </a:r>
            <a:r>
              <a:rPr lang="fr-FR" sz="1600">
                <a:solidFill>
                  <a:srgbClr val="000000"/>
                </a:solidFill>
              </a:rPr>
              <a:t> . Cela entraînera R1 à relayer les diffusions DHCPv4 vers le serveur DHCPv4. Comme indiqué dans l'exemple, l'interface sur R1 recevant la diffusion à partir de PC1 est configurée pour relayer l'adresse DHCPv4 au serveur DHCPv4 à 192.168.11.6.</a:t>
            </a:r>
          </a:p>
          <a:p>
            <a:pPr marL="342900" indent="-342900" algn="l" rtl="0">
              <a:buFont typeface="Arial" panose="020B0604020202020204" pitchFamily="34" charset="0"/>
              <a:buChar char="•"/>
            </a:pPr>
            <a:r>
              <a:rPr lang="fr-FR" sz="1600">
                <a:solidFill>
                  <a:srgbClr val="000000"/>
                </a:solidFill>
              </a:rPr>
              <a:t>Lorsque R1 a été configuré en tant qu'agent de relais DHCPv4, il accepte les requêtes de diffusion liées au service DHCPv4, puis transmet ces demandes en monodiffusion à l'adresse IPv4 192.168.11.6. L'administrateur réseau peut utiliser la commande </a:t>
            </a:r>
            <a:r>
              <a:rPr lang="fr-FR" sz="1600" b="1">
                <a:solidFill>
                  <a:srgbClr val="000000"/>
                </a:solidFill>
              </a:rPr>
              <a:t>show ip interface</a:t>
            </a:r>
            <a:r>
              <a:rPr lang="fr-FR" sz="1600">
                <a:solidFill>
                  <a:srgbClr val="000000"/>
                </a:solidFill>
              </a:rPr>
              <a:t> pour vérifier la configuration.</a:t>
            </a:r>
          </a:p>
        </p:txBody>
      </p:sp>
      <p:pic>
        <p:nvPicPr>
          <p:cNvPr id="7" name="Picture 6">
            <a:extLst>
              <a:ext uri="{FF2B5EF4-FFF2-40B4-BE49-F238E27FC236}">
                <a16:creationId xmlns:a16="http://schemas.microsoft.com/office/drawing/2014/main" xmlns:c15="http://schemas.microsoft.com/office/drawing/2012/chart" xmlns:c="http://schemas.openxmlformats.org/drawingml/2006/chart" xmlns="" id="{4C2BCC5F-EC54-4C13-B73D-BD162833666B}"/>
              </a:ext>
            </a:extLst>
          </p:cNvPr>
          <p:cNvPicPr>
            <a:picLocks noChangeAspect="1"/>
          </p:cNvPicPr>
          <p:nvPr/>
        </p:nvPicPr>
        <p:blipFill>
          <a:blip r:embed="rId3"/>
          <a:stretch>
            <a:fillRect/>
          </a:stretch>
        </p:blipFill>
        <p:spPr>
          <a:xfrm>
            <a:off x="654709" y="3472814"/>
            <a:ext cx="3205257" cy="1013061"/>
          </a:xfrm>
          <a:prstGeom prst="rect">
            <a:avLst/>
          </a:prstGeom>
        </p:spPr>
      </p:pic>
      <p:pic>
        <p:nvPicPr>
          <p:cNvPr id="8" name="Picture 7">
            <a:extLst>
              <a:ext uri="{FF2B5EF4-FFF2-40B4-BE49-F238E27FC236}">
                <a16:creationId xmlns:a16="http://schemas.microsoft.com/office/drawing/2014/main" xmlns:c15="http://schemas.microsoft.com/office/drawing/2012/chart" xmlns:c="http://schemas.openxmlformats.org/drawingml/2006/chart" xmlns="" id="{94E9B43E-1199-40D4-95EE-4955AF297B97}"/>
              </a:ext>
            </a:extLst>
          </p:cNvPr>
          <p:cNvPicPr>
            <a:picLocks noChangeAspect="1"/>
          </p:cNvPicPr>
          <p:nvPr/>
        </p:nvPicPr>
        <p:blipFill>
          <a:blip r:embed="rId4"/>
          <a:stretch>
            <a:fillRect/>
          </a:stretch>
        </p:blipFill>
        <p:spPr>
          <a:xfrm>
            <a:off x="4572000" y="3084723"/>
            <a:ext cx="3771900" cy="1630679"/>
          </a:xfrm>
          <a:prstGeom prst="rect">
            <a:avLst/>
          </a:prstGeom>
        </p:spPr>
      </p:pic>
    </p:spTree>
    <p:extLst>
      <p:ext uri="{BB962C8B-B14F-4D97-AF65-F5344CB8AC3E}">
        <p14:creationId xmlns:p14="http://schemas.microsoft.com/office/powerpoint/2010/main" xmlns:c15="http://schemas.microsoft.com/office/drawing/2012/chart" xmlns:c="http://schemas.openxmlformats.org/drawingml/2006/chart" xmlns="" val="3496042398"/>
      </p:ext>
    </p:extLst>
  </p:cSld>
  <p:clrMapOvr>
    <a:masterClrMapping/>
  </p:clrMapOvr>
  <mc:AlternateContent xmlns:mc="http://schemas.openxmlformats.org/markup-compatibility/2006">
    <mc:Choice xmlns:p14="http://schemas.microsoft.com/office/powerpoint/2010/main" xmlns:c15="http://schemas.microsoft.com/office/drawing/2012/chart" xmlns:c="http://schemas.openxmlformats.org/drawingml/2006/chart" xmlns="" Requires="p14">
      <p:transition spd="med" p14:dur="700">
        <p:fade/>
      </p:transition>
    </mc:Choice>
    <mc:Fallback>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Configurer un serveur Cisco IOS DHCPv4</a:t>
            </a:r>
            <a:r>
              <a:rPr lang="en-US" dirty="0"/>
              <a:t/>
            </a:r>
            <a:br>
              <a:rPr lang="en-US" dirty="0"/>
            </a:br>
            <a:r>
              <a:rPr lang="fr-FR" sz="2400"/>
              <a:t>Autres diffusions de service relayées</a:t>
            </a:r>
          </a:p>
        </p:txBody>
      </p:sp>
      <p:sp>
        <p:nvSpPr>
          <p:cNvPr id="5" name="Content Placeholder 4">
            <a:extLst>
              <a:ext uri="{FF2B5EF4-FFF2-40B4-BE49-F238E27FC236}">
                <a16:creationId xmlns:a16="http://schemas.microsoft.com/office/drawing/2014/main" xmlns:c15="http://schemas.microsoft.com/office/drawing/2012/chart" xmlns:c="http://schemas.openxmlformats.org/drawingml/2006/chart" xmlns="" id="{95D01B9E-FC90-4A46-9EBA-0917DA93EECC}"/>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DHCPv4 n'est pas le seul service que le routeur peut relayer suite à une configuration spécifique. Par défaut, la commande </a:t>
            </a:r>
            <a:r>
              <a:rPr lang="fr-FR" sz="1600" b="1">
                <a:solidFill>
                  <a:srgbClr val="000000"/>
                </a:solidFill>
              </a:rPr>
              <a:t>ip helper-address</a:t>
            </a:r>
            <a:r>
              <a:rPr lang="fr-FR" sz="1600">
                <a:solidFill>
                  <a:srgbClr val="000000"/>
                </a:solidFill>
              </a:rPr>
              <a:t> transmet les huit services UDP suivants :</a:t>
            </a:r>
          </a:p>
          <a:p>
            <a:pPr marL="342900" indent="-342900" algn="l" rtl="0">
              <a:buFont typeface="Arial" panose="020B0604020202020204" pitchFamily="34" charset="0"/>
              <a:buChar char="•"/>
            </a:pPr>
            <a:r>
              <a:rPr lang="fr-FR" sz="1600">
                <a:solidFill>
                  <a:srgbClr val="000000"/>
                </a:solidFill>
              </a:rPr>
              <a:t>Port 37: Time</a:t>
            </a:r>
          </a:p>
          <a:p>
            <a:pPr marL="342900" indent="-342900" algn="l" rtl="0">
              <a:buFont typeface="Arial" panose="020B0604020202020204" pitchFamily="34" charset="0"/>
              <a:buChar char="•"/>
            </a:pPr>
            <a:r>
              <a:rPr lang="fr-FR" sz="1600">
                <a:solidFill>
                  <a:srgbClr val="000000"/>
                </a:solidFill>
              </a:rPr>
              <a:t>Port 49: TACACS</a:t>
            </a:r>
          </a:p>
          <a:p>
            <a:pPr marL="342900" indent="-342900" algn="l" rtl="0">
              <a:buFont typeface="Arial" panose="020B0604020202020204" pitchFamily="34" charset="0"/>
              <a:buChar char="•"/>
            </a:pPr>
            <a:r>
              <a:rPr lang="fr-FR" sz="1600">
                <a:solidFill>
                  <a:srgbClr val="000000"/>
                </a:solidFill>
              </a:rPr>
              <a:t>Port 53: DNS</a:t>
            </a:r>
          </a:p>
          <a:p>
            <a:pPr marL="342900" indent="-342900" algn="l" rtl="0">
              <a:buFont typeface="Arial" panose="020B0604020202020204" pitchFamily="34" charset="0"/>
              <a:buChar char="•"/>
            </a:pPr>
            <a:r>
              <a:rPr lang="fr-FR" sz="1600">
                <a:solidFill>
                  <a:srgbClr val="000000"/>
                </a:solidFill>
              </a:rPr>
              <a:t>Port 67: DHCP/BOOTP server</a:t>
            </a:r>
          </a:p>
          <a:p>
            <a:pPr marL="342900" indent="-342900" algn="l" rtl="0">
              <a:buFont typeface="Arial" panose="020B0604020202020204" pitchFamily="34" charset="0"/>
              <a:buChar char="•"/>
            </a:pPr>
            <a:r>
              <a:rPr lang="fr-FR" sz="1600">
                <a:solidFill>
                  <a:srgbClr val="000000"/>
                </a:solidFill>
              </a:rPr>
              <a:t>Port 68: DHCP/BOOTP client</a:t>
            </a:r>
          </a:p>
          <a:p>
            <a:pPr marL="342900" indent="-342900" algn="l" rtl="0">
              <a:buFont typeface="Arial" panose="020B0604020202020204" pitchFamily="34" charset="0"/>
              <a:buChar char="•"/>
            </a:pPr>
            <a:r>
              <a:rPr lang="fr-FR" sz="1600">
                <a:solidFill>
                  <a:srgbClr val="000000"/>
                </a:solidFill>
              </a:rPr>
              <a:t>Port 69: TFTP</a:t>
            </a:r>
          </a:p>
          <a:p>
            <a:pPr marL="342900" indent="-342900" algn="l" rtl="0">
              <a:buFont typeface="Arial" panose="020B0604020202020204" pitchFamily="34" charset="0"/>
              <a:buChar char="•"/>
            </a:pPr>
            <a:r>
              <a:rPr lang="fr-FR" sz="1600">
                <a:solidFill>
                  <a:srgbClr val="000000"/>
                </a:solidFill>
              </a:rPr>
              <a:t>Port 137: NetBIOS name service</a:t>
            </a:r>
          </a:p>
          <a:p>
            <a:pPr marL="342900" indent="-342900" algn="l" rtl="0">
              <a:buFont typeface="Arial" panose="020B0604020202020204" pitchFamily="34" charset="0"/>
              <a:buChar char="•"/>
            </a:pPr>
            <a:r>
              <a:rPr lang="fr-FR" sz="1600">
                <a:solidFill>
                  <a:srgbClr val="000000"/>
                </a:solidFill>
              </a:rPr>
              <a:t>Port 138: NetBIOS datagram service</a:t>
            </a:r>
          </a:p>
          <a:p>
            <a:pPr marL="342900" indent="-342900" algn="l">
              <a:buFont typeface="Arial" panose="020B0604020202020204" pitchFamily="34" charset="0"/>
              <a:buChar char="•"/>
            </a:pPr>
            <a:endParaRPr lang="en-US" sz="1400" dirty="0">
              <a:solidFill>
                <a:srgbClr val="000000"/>
              </a:solidFill>
            </a:endParaRPr>
          </a:p>
        </p:txBody>
      </p:sp>
    </p:spTree>
    <p:extLst>
      <p:ext uri="{BB962C8B-B14F-4D97-AF65-F5344CB8AC3E}">
        <p14:creationId xmlns:p14="http://schemas.microsoft.com/office/powerpoint/2010/main" xmlns:c15="http://schemas.microsoft.com/office/drawing/2012/chart" xmlns:c="http://schemas.openxmlformats.org/drawingml/2006/chart" xmlns="" val="3129609591"/>
      </p:ext>
    </p:extLst>
  </p:cSld>
  <p:clrMapOvr>
    <a:masterClrMapping/>
  </p:clrMapOvr>
  <mc:AlternateContent xmlns:mc="http://schemas.openxmlformats.org/markup-compatibility/2006">
    <mc:Choice xmlns:p14="http://schemas.microsoft.com/office/powerpoint/2010/main" xmlns:c15="http://schemas.microsoft.com/office/drawing/2012/chart" xmlns:c="http://schemas.openxmlformats.org/drawingml/2006/chart" xmlns=""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D0DBD329-AB20-664C-9697-486FE5CED9B9}"/>
              </a:ext>
            </a:extLst>
          </p:cNvPr>
          <p:cNvSpPr>
            <a:spLocks noGrp="1"/>
          </p:cNvSpPr>
          <p:nvPr>
            <p:ph type="title"/>
          </p:nvPr>
        </p:nvSpPr>
        <p:spPr>
          <a:xfrm>
            <a:off x="0" y="189238"/>
            <a:ext cx="9144000" cy="609708"/>
          </a:xfrm>
        </p:spPr>
        <p:txBody>
          <a:bodyPr/>
          <a:lstStyle/>
          <a:p>
            <a:pPr rtl="0"/>
            <a:r>
              <a:rPr lang="fr-FR"/>
              <a:t>À quoi s'attendre dans ce module</a:t>
            </a:r>
          </a:p>
        </p:txBody>
      </p:sp>
      <p:sp>
        <p:nvSpPr>
          <p:cNvPr id="2" name="Content Placeholder 1">
            <a:extLst>
              <a:ext uri="{FF2B5EF4-FFF2-40B4-BE49-F238E27FC236}">
                <a16:creationId xmlns:a16="http://schemas.microsoft.com/office/drawing/2014/main" xmlns:c15="http://schemas.microsoft.com/office/drawing/2012/chart" xmlns:c="http://schemas.openxmlformats.org/drawingml/2006/chart" xmlns="" id="{C2EDE137-350D-6D47-BD51-750CD198389A}"/>
              </a:ext>
            </a:extLst>
          </p:cNvPr>
          <p:cNvSpPr>
            <a:spLocks noGrp="1"/>
          </p:cNvSpPr>
          <p:nvPr>
            <p:ph idx="1"/>
          </p:nvPr>
        </p:nvSpPr>
        <p:spPr>
          <a:xfrm>
            <a:off x="144065" y="798945"/>
            <a:ext cx="8853286" cy="346366"/>
          </a:xfrm>
        </p:spPr>
        <p:txBody>
          <a:bodyPr/>
          <a:lstStyle/>
          <a:p>
            <a:pPr rtl="0"/>
            <a:r>
              <a:rPr lang="fr-FR"/>
              <a:t>Pour faciliter l'apprentissage, les caractéristiques suivantes de l'interface graphique GUI peuvent être incluses dans ce module :</a:t>
            </a:r>
          </a:p>
          <a:p>
            <a:endParaRPr lang="en-US" dirty="0"/>
          </a:p>
          <a:p>
            <a:endParaRPr lang="en-US" dirty="0"/>
          </a:p>
          <a:p>
            <a:pPr marL="0" indent="0">
              <a:buNone/>
            </a:pPr>
            <a:endParaRPr lang="en-US" dirty="0"/>
          </a:p>
        </p:txBody>
      </p:sp>
      <p:graphicFrame>
        <p:nvGraphicFramePr>
          <p:cNvPr id="4" name="Table 3">
            <a:extLst>
              <a:ext uri="{FF2B5EF4-FFF2-40B4-BE49-F238E27FC236}">
                <a16:creationId xmlns:a16="http://schemas.microsoft.com/office/drawing/2014/main" xmlns:c15="http://schemas.microsoft.com/office/drawing/2012/chart" xmlns:c="http://schemas.openxmlformats.org/drawingml/2006/chart" xmlns="" id="{24EE699F-A87C-2246-9235-C1DFDF6B2651}"/>
              </a:ext>
            </a:extLst>
          </p:cNvPr>
          <p:cNvGraphicFramePr>
            <a:graphicFrameLocks noGrp="1"/>
          </p:cNvGraphicFramePr>
          <p:nvPr>
            <p:extLst/>
          </p:nvPr>
        </p:nvGraphicFramePr>
        <p:xfrm>
          <a:off x="301658" y="1145310"/>
          <a:ext cx="8557528" cy="3545205"/>
        </p:xfrm>
        <a:graphic>
          <a:graphicData uri="http://schemas.openxmlformats.org/drawingml/2006/table">
            <a:tbl>
              <a:tblPr firstRow="1" bandRow="1">
                <a:tableStyleId>{5C22544A-7EE6-4342-B048-85BDC9FD1C3A}</a:tableStyleId>
              </a:tblPr>
              <a:tblGrid>
                <a:gridCol w="2140558">
                  <a:extLst>
                    <a:ext uri="{9D8B030D-6E8A-4147-A177-3AD203B41FA5}">
                      <a16:colId xmlns:a16="http://schemas.microsoft.com/office/drawing/2014/main" xmlns:c15="http://schemas.microsoft.com/office/drawing/2012/chart" xmlns:c="http://schemas.openxmlformats.org/drawingml/2006/chart" xmlns="" val="200107645"/>
                    </a:ext>
                  </a:extLst>
                </a:gridCol>
                <a:gridCol w="6416970">
                  <a:extLst>
                    <a:ext uri="{9D8B030D-6E8A-4147-A177-3AD203B41FA5}">
                      <a16:colId xmlns:a16="http://schemas.microsoft.com/office/drawing/2014/main" xmlns:c15="http://schemas.microsoft.com/office/drawing/2012/chart" xmlns:c="http://schemas.openxmlformats.org/drawingml/2006/chart" xmlns="" val="2648404099"/>
                    </a:ext>
                  </a:extLst>
                </a:gridCol>
              </a:tblGrid>
              <a:tr h="265091">
                <a:tc>
                  <a:txBody>
                    <a:bodyPr/>
                    <a:lstStyle/>
                    <a:p>
                      <a:pPr rtl="0"/>
                      <a:r>
                        <a:rPr lang="fr-FR"/>
                        <a:t>Fonctionnalité</a:t>
                      </a:r>
                    </a:p>
                  </a:txBody>
                  <a:tcPr/>
                </a:tc>
                <a:tc>
                  <a:txBody>
                    <a:bodyPr/>
                    <a:lstStyle/>
                    <a:p>
                      <a:pPr rtl="0"/>
                      <a:r>
                        <a:rPr lang="fr-FR"/>
                        <a:t>Description</a:t>
                      </a:r>
                    </a:p>
                  </a:txBody>
                  <a:tcPr/>
                </a:tc>
                <a:extLst>
                  <a:ext uri="{0D108BD9-81ED-4DB2-BD59-A6C34878D82A}">
                    <a16:rowId xmlns:a16="http://schemas.microsoft.com/office/drawing/2014/main" xmlns:c15="http://schemas.microsoft.com/office/drawing/2012/chart" xmlns:c="http://schemas.openxmlformats.org/drawingml/2006/chart" xmlns="" val="367710602"/>
                  </a:ext>
                </a:extLst>
              </a:tr>
              <a:tr h="331556">
                <a:tc>
                  <a:txBody>
                    <a:bodyPr/>
                    <a:lstStyle/>
                    <a:p>
                      <a:pPr algn="l" rtl="0" fontAlgn="b"/>
                      <a:r>
                        <a:rPr lang="fr-FR" sz="1400" b="0" i="0" u="none" strike="noStrike">
                          <a:solidFill>
                            <a:srgbClr val="000000"/>
                          </a:solidFill>
                          <a:effectLst/>
                          <a:latin typeface="+mn-lt"/>
                        </a:rPr>
                        <a:t>Animations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Exposer les participants à des nouvelles compétences et des nouveaux concepts.</a:t>
                      </a:r>
                    </a:p>
                  </a:txBody>
                  <a:tcPr/>
                </a:tc>
                <a:extLst>
                  <a:ext uri="{0D108BD9-81ED-4DB2-BD59-A6C34878D82A}">
                    <a16:rowId xmlns:a16="http://schemas.microsoft.com/office/drawing/2014/main" xmlns:c15="http://schemas.microsoft.com/office/drawing/2012/chart" xmlns:c="http://schemas.openxmlformats.org/drawingml/2006/chart" xmlns="" val="698835149"/>
                  </a:ext>
                </a:extLst>
              </a:tr>
              <a:tr h="37941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Vidéos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Exposer les participants à des nouvelles compétences et des nouveaux concepts.</a:t>
                      </a:r>
                    </a:p>
                  </a:txBody>
                  <a:tcPr/>
                </a:tc>
                <a:extLst>
                  <a:ext uri="{0D108BD9-81ED-4DB2-BD59-A6C34878D82A}">
                    <a16:rowId xmlns:a16="http://schemas.microsoft.com/office/drawing/2014/main" xmlns:c15="http://schemas.microsoft.com/office/drawing/2012/chart" xmlns:c="http://schemas.openxmlformats.org/drawingml/2006/chart" xmlns="" val="904576505"/>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Vérifiez votre compréhension (CYU)</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Questionnaire en ligne par rubrique pour aider les apprenants à évaluer la compréhension du contenu. </a:t>
                      </a:r>
                    </a:p>
                  </a:txBody>
                  <a:tcPr/>
                </a:tc>
                <a:extLst>
                  <a:ext uri="{0D108BD9-81ED-4DB2-BD59-A6C34878D82A}">
                    <a16:rowId xmlns:a16="http://schemas.microsoft.com/office/drawing/2014/main" xmlns:c15="http://schemas.microsoft.com/office/drawing/2012/chart" xmlns:c="http://schemas.openxmlformats.org/drawingml/2006/chart" xmlns="" val="2876586054"/>
                  </a:ext>
                </a:extLst>
              </a:tr>
              <a:tr h="178145">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Exercices interactifs</a:t>
                      </a:r>
                    </a:p>
                  </a:txBody>
                  <a:tcPr marL="9525" marR="9525" marT="9525" marB="0" anchor="b"/>
                </a:tc>
                <a:tc>
                  <a:txBody>
                    <a:bodyPr/>
                    <a:lstStyle/>
                    <a:p>
                      <a:pPr rtl="0"/>
                      <a:r>
                        <a:rPr lang="fr-FR"/>
                        <a:t>Une variété de formats pour aider les apprenants à évaluer la compréhension du contenu.</a:t>
                      </a:r>
                    </a:p>
                  </a:txBody>
                  <a:tcPr/>
                </a:tc>
                <a:extLst>
                  <a:ext uri="{0D108BD9-81ED-4DB2-BD59-A6C34878D82A}">
                    <a16:rowId xmlns:a16="http://schemas.microsoft.com/office/drawing/2014/main" xmlns:c15="http://schemas.microsoft.com/office/drawing/2012/chart" xmlns:c="http://schemas.openxmlformats.org/drawingml/2006/chart" xmlns="" val="3454703549"/>
                  </a:ext>
                </a:extLst>
              </a:tr>
              <a:tr h="215293">
                <a:tc>
                  <a:txBody>
                    <a:bodyPr/>
                    <a:lstStyle/>
                    <a:p>
                      <a:pPr algn="l" rtl="0" fontAlgn="b"/>
                      <a:r>
                        <a:rPr lang="fr-FR" sz="1400" b="0" i="0" u="none" strike="noStrike">
                          <a:solidFill>
                            <a:srgbClr val="000000"/>
                          </a:solidFill>
                          <a:effectLst/>
                          <a:latin typeface="+mn-lt"/>
                        </a:rPr>
                        <a:t>Contrôleur de syntaxe</a:t>
                      </a:r>
                    </a:p>
                  </a:txBody>
                  <a:tcPr marL="9525" marR="9525" marT="9525" marB="0" anchor="b"/>
                </a:tc>
                <a:tc>
                  <a:txBody>
                    <a:bodyPr/>
                    <a:lstStyle/>
                    <a:p>
                      <a:pPr rtl="0"/>
                      <a:r>
                        <a:rPr lang="fr-FR"/>
                        <a:t>Petites simulations qui exposent les apprenants à la ligne de commande Cisco pour pratiquer les compétences de configuration.</a:t>
                      </a:r>
                    </a:p>
                  </a:txBody>
                  <a:tcPr/>
                </a:tc>
                <a:extLst>
                  <a:ext uri="{0D108BD9-81ED-4DB2-BD59-A6C34878D82A}">
                    <a16:rowId xmlns:a16="http://schemas.microsoft.com/office/drawing/2014/main" xmlns:c15="http://schemas.microsoft.com/office/drawing/2012/chart" xmlns:c="http://schemas.openxmlformats.org/drawingml/2006/chart" xmlns="" val="2195331658"/>
                  </a:ext>
                </a:extLst>
              </a:tr>
              <a:tr h="265091">
                <a:tc>
                  <a:txBody>
                    <a:bodyPr/>
                    <a:lstStyle/>
                    <a:p>
                      <a:pPr algn="l" rtl="0" fontAlgn="b"/>
                      <a:r>
                        <a:rPr lang="fr-FR" sz="1400" b="0" i="0" u="none" strike="noStrike">
                          <a:solidFill>
                            <a:srgbClr val="000000"/>
                          </a:solidFill>
                          <a:effectLst/>
                          <a:latin typeface="+mn-lt"/>
                        </a:rPr>
                        <a:t>Exercice PT</a:t>
                      </a:r>
                    </a:p>
                  </a:txBody>
                  <a:tcPr marL="9525" marR="9525" marT="9525" marB="0" anchor="b"/>
                </a:tc>
                <a:tc>
                  <a:txBody>
                    <a:bodyPr/>
                    <a:lstStyle/>
                    <a:p>
                      <a:pPr rtl="0"/>
                      <a:r>
                        <a:rPr lang="fr-FR"/>
                        <a:t>Activités de simulation et de modélisation conçues pour explorer, acquérir, renforcer et développer les compétences.</a:t>
                      </a:r>
                    </a:p>
                  </a:txBody>
                  <a:tcPr/>
                </a:tc>
                <a:extLst>
                  <a:ext uri="{0D108BD9-81ED-4DB2-BD59-A6C34878D82A}">
                    <a16:rowId xmlns:a16="http://schemas.microsoft.com/office/drawing/2014/main" xmlns:c15="http://schemas.microsoft.com/office/drawing/2012/chart" xmlns:c="http://schemas.openxmlformats.org/drawingml/2006/chart" xmlns="" val="3727131555"/>
                  </a:ext>
                </a:extLst>
              </a:tr>
            </a:tbl>
          </a:graphicData>
        </a:graphic>
      </p:graphicFrame>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122153960"/>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Configurer un serveur Cisco IOS DHCPv4</a:t>
            </a:r>
            <a:r>
              <a:rPr lang="en-US" dirty="0"/>
              <a:t/>
            </a:r>
            <a:br>
              <a:rPr lang="en-US" dirty="0"/>
            </a:br>
            <a:r>
              <a:rPr lang="fr-FR" sz="2400"/>
              <a:t>Packet Tracer - Configurer DHCPv4</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FC459A8E-0490-4278-8D7B-549688222939}"/>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Dans cette activité Packet Tracer, vous remplirez les objectifs suivants:</a:t>
            </a:r>
          </a:p>
          <a:p>
            <a:pPr marL="342900" indent="-342900" algn="l" rtl="0">
              <a:buFont typeface="Arial" panose="020B0604020202020204" pitchFamily="34" charset="0"/>
              <a:buChar char="•"/>
            </a:pPr>
            <a:r>
              <a:rPr lang="fr-FR" sz="1600">
                <a:solidFill>
                  <a:srgbClr val="000000"/>
                </a:solidFill>
              </a:rPr>
              <a:t>Partie 1 : Configuration d'un routeur comme serveur DHCP</a:t>
            </a:r>
          </a:p>
          <a:p>
            <a:pPr marL="342900" indent="-342900" algn="l" rtl="0">
              <a:buFont typeface="Arial" panose="020B0604020202020204" pitchFamily="34" charset="0"/>
              <a:buChar char="•"/>
            </a:pPr>
            <a:r>
              <a:rPr lang="fr-FR" sz="1600">
                <a:solidFill>
                  <a:srgbClr val="000000"/>
                </a:solidFill>
              </a:rPr>
              <a:t>Partie 2 : Configuration du relais DHCP</a:t>
            </a:r>
          </a:p>
          <a:p>
            <a:pPr marL="342900" indent="-342900" algn="l" rtl="0">
              <a:buFont typeface="Arial" panose="020B0604020202020204" pitchFamily="34" charset="0"/>
              <a:buChar char="•"/>
            </a:pPr>
            <a:r>
              <a:rPr lang="fr-FR" sz="1600">
                <a:solidFill>
                  <a:srgbClr val="000000"/>
                </a:solidFill>
              </a:rPr>
              <a:t>Partie 3 : Configuration d'un routeur comme client DHCP</a:t>
            </a:r>
          </a:p>
          <a:p>
            <a:pPr marL="342900" indent="-342900" algn="l" rtl="0">
              <a:buFont typeface="Arial" panose="020B0604020202020204" pitchFamily="34" charset="0"/>
              <a:buChar char="•"/>
            </a:pPr>
            <a:r>
              <a:rPr lang="fr-FR" sz="1600">
                <a:solidFill>
                  <a:srgbClr val="000000"/>
                </a:solidFill>
              </a:rPr>
              <a:t>Partie 4 : Vérification de DHCP et de la connectivité</a:t>
            </a:r>
          </a:p>
          <a:p>
            <a:pPr marL="342900" indent="-342900" algn="l">
              <a:buFont typeface="Arial" panose="020B0604020202020204" pitchFamily="34" charset="0"/>
              <a:buChar char="•"/>
            </a:pPr>
            <a:endParaRPr lang="en-US" sz="1400" dirty="0">
              <a:solidFill>
                <a:srgbClr val="000000"/>
              </a:solidFill>
            </a:endParaRPr>
          </a:p>
        </p:txBody>
      </p:sp>
    </p:spTree>
    <p:extLst>
      <p:ext uri="{BB962C8B-B14F-4D97-AF65-F5344CB8AC3E}">
        <p14:creationId xmlns:p14="http://schemas.microsoft.com/office/powerpoint/2010/main" xmlns:c15="http://schemas.microsoft.com/office/drawing/2012/chart" xmlns:c="http://schemas.openxmlformats.org/drawingml/2006/chart" xmlns="" val="1273642581"/>
      </p:ext>
    </p:extLst>
  </p:cSld>
  <p:clrMapOvr>
    <a:masterClrMapping/>
  </p:clrMapOvr>
  <mc:AlternateContent xmlns:mc="http://schemas.openxmlformats.org/markup-compatibility/2006">
    <mc:Choice xmlns:p14="http://schemas.microsoft.com/office/powerpoint/2010/main" xmlns:c15="http://schemas.microsoft.com/office/drawing/2012/chart" xmlns:c="http://schemas.openxmlformats.org/drawingml/2006/chart" xmlns="" Requires="p14">
      <p:transition spd="med" p14:dur="700">
        <p:fade/>
      </p:transition>
    </mc:Choice>
    <mc:Fallback>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7.3 Configurer un client DHCPv4</a:t>
            </a:r>
          </a:p>
        </p:txBody>
      </p:sp>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2565434932"/>
      </p:ext>
    </p:extLst>
  </p:cSld>
  <p:clrMapOvr>
    <a:masterClrMapping/>
  </p:clrMapOvr>
  <p:transition spd="slow">
    <p:wip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Configurer un client DHCPv4</a:t>
            </a:r>
            <a:r>
              <a:rPr lang="en-US" dirty="0"/>
              <a:t/>
            </a:r>
            <a:br>
              <a:rPr lang="en-US" dirty="0"/>
            </a:br>
            <a:r>
              <a:rPr lang="fr-FR" sz="2400"/>
              <a:t>Routeur Cisco comme client DHCPv4</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3AA97A66-55E7-4FFE-B490-8C78D35AE189}"/>
              </a:ext>
            </a:extLst>
          </p:cNvPr>
          <p:cNvSpPr>
            <a:spLocks noGrp="1"/>
          </p:cNvSpPr>
          <p:nvPr>
            <p:ph idx="1"/>
          </p:nvPr>
        </p:nvSpPr>
        <p:spPr>
          <a:xfrm>
            <a:off x="474662" y="731837"/>
            <a:ext cx="8280057" cy="2533877"/>
          </a:xfrm>
        </p:spPr>
        <p:txBody>
          <a:bodyPr/>
          <a:lstStyle/>
          <a:p>
            <a:pPr marL="0" indent="0" algn="l" rtl="0"/>
            <a:r>
              <a:rPr lang="fr-FR" sz="1400">
                <a:solidFill>
                  <a:srgbClr val="000000"/>
                </a:solidFill>
              </a:rPr>
              <a:t>Dans certains cas, vous pourriez avoir accès à un serveur DHCP par l'intermédiaire de votre fournisseur d'accès Internet. Dans ces cas, vous pouvez configurer un routeur Cisco IOS en tant que client DHCPv4. </a:t>
            </a:r>
          </a:p>
          <a:p>
            <a:pPr marL="342900" indent="-342900" algn="l" rtl="0">
              <a:buFont typeface="Arial" panose="020B0604020202020204" pitchFamily="34" charset="0"/>
              <a:buChar char="•"/>
            </a:pPr>
            <a:r>
              <a:rPr lang="fr-FR" sz="1400">
                <a:solidFill>
                  <a:srgbClr val="000000"/>
                </a:solidFill>
              </a:rPr>
              <a:t>Parfois, les routeurs Cisco installés dans des petites structures, des bureaux à domicile (SOHO) et des filiales doivent être configurés en tant que clients DHCPv4 de la même façon que les ordinateurs clients. La méthode utilisée dépend de l'ISP. Cependant, dans le cas de la configuration la plus simple, l'interface Ethernet est utilisée pour établir la connexion à un modem câble ou DSL.</a:t>
            </a:r>
          </a:p>
          <a:p>
            <a:pPr marL="342900" indent="-342900" algn="l" rtl="0">
              <a:buFont typeface="Arial" panose="020B0604020202020204" pitchFamily="34" charset="0"/>
              <a:buChar char="•"/>
            </a:pPr>
            <a:r>
              <a:rPr lang="fr-FR" sz="1400">
                <a:solidFill>
                  <a:srgbClr val="000000"/>
                </a:solidFill>
              </a:rPr>
              <a:t>Pour configurer une interface Ethernet en tant que client DHCP, utilisez la commande de mode de configuration de l'interface </a:t>
            </a:r>
            <a:r>
              <a:rPr lang="fr-FR" sz="1400" b="1">
                <a:solidFill>
                  <a:srgbClr val="000000"/>
                </a:solidFill>
              </a:rPr>
              <a:t>ip address dhcp interface</a:t>
            </a:r>
            <a:r>
              <a:rPr lang="fr-FR" sz="1400">
                <a:solidFill>
                  <a:srgbClr val="000000"/>
                </a:solidFill>
              </a:rPr>
              <a:t> </a:t>
            </a:r>
          </a:p>
          <a:p>
            <a:pPr marL="342900" indent="-342900" algn="l" rtl="0">
              <a:buFont typeface="Arial" panose="020B0604020202020204" pitchFamily="34" charset="0"/>
              <a:buChar char="•"/>
            </a:pPr>
            <a:r>
              <a:rPr lang="fr-FR" sz="1400">
                <a:solidFill>
                  <a:srgbClr val="000000"/>
                </a:solidFill>
              </a:rPr>
              <a:t>Dans la figure, supposons qu'un ISP ait été configuré pour fournir à certains clients des adresses IP de la gamme de réseaux 209.165.201.0/27 après que l'interface G0/0/1 ait été configurée avec la commande </a:t>
            </a:r>
            <a:r>
              <a:rPr lang="fr-FR" sz="1400" b="1">
                <a:solidFill>
                  <a:srgbClr val="000000"/>
                </a:solidFill>
              </a:rPr>
              <a:t>ip addressdhcp</a:t>
            </a:r>
            <a:r>
              <a:rPr lang="fr-FR" sz="1400">
                <a:solidFill>
                  <a:srgbClr val="000000"/>
                </a:solidFill>
              </a:rPr>
              <a:t> .</a:t>
            </a:r>
          </a:p>
          <a:p>
            <a:pPr marL="342900" indent="-342900" algn="l">
              <a:buFont typeface="Arial" panose="020B0604020202020204" pitchFamily="34" charset="0"/>
              <a:buChar char="•"/>
            </a:pPr>
            <a:endParaRPr lang="en-US" sz="1200" dirty="0">
              <a:solidFill>
                <a:srgbClr val="000000"/>
              </a:solidFill>
            </a:endParaRPr>
          </a:p>
        </p:txBody>
      </p:sp>
      <p:pic>
        <p:nvPicPr>
          <p:cNvPr id="2" name="Picture 1">
            <a:extLst>
              <a:ext uri="{FF2B5EF4-FFF2-40B4-BE49-F238E27FC236}">
                <a16:creationId xmlns:a16="http://schemas.microsoft.com/office/drawing/2014/main" xmlns:c15="http://schemas.microsoft.com/office/drawing/2012/chart" xmlns:c="http://schemas.openxmlformats.org/drawingml/2006/chart" xmlns="" id="{0E35BA5D-F27E-4FFB-B005-BEF1BC520951}"/>
              </a:ext>
            </a:extLst>
          </p:cNvPr>
          <p:cNvPicPr>
            <a:picLocks noChangeAspect="1"/>
          </p:cNvPicPr>
          <p:nvPr/>
        </p:nvPicPr>
        <p:blipFill>
          <a:blip r:embed="rId3"/>
          <a:stretch>
            <a:fillRect/>
          </a:stretch>
        </p:blipFill>
        <p:spPr>
          <a:xfrm>
            <a:off x="1230043" y="3772991"/>
            <a:ext cx="6791325" cy="1200150"/>
          </a:xfrm>
          <a:prstGeom prst="rect">
            <a:avLst/>
          </a:prstGeom>
        </p:spPr>
      </p:pic>
    </p:spTree>
    <p:extLst>
      <p:ext uri="{BB962C8B-B14F-4D97-AF65-F5344CB8AC3E}">
        <p14:creationId xmlns:p14="http://schemas.microsoft.com/office/powerpoint/2010/main" xmlns:c15="http://schemas.microsoft.com/office/drawing/2012/chart" xmlns:c="http://schemas.openxmlformats.org/drawingml/2006/chart" xmlns="" val="543886507"/>
      </p:ext>
    </p:extLst>
  </p:cSld>
  <p:clrMapOvr>
    <a:masterClrMapping/>
  </p:clrMapOvr>
  <mc:AlternateContent xmlns:mc="http://schemas.openxmlformats.org/markup-compatibility/2006">
    <mc:Choice xmlns:p14="http://schemas.microsoft.com/office/powerpoint/2010/main" xmlns:c15="http://schemas.microsoft.com/office/drawing/2012/chart" xmlns:c="http://schemas.openxmlformats.org/drawingml/2006/chart" xmlns="" Requires="p14">
      <p:transition spd="med" p14:dur="700">
        <p:fade/>
      </p:transition>
    </mc:Choice>
    <mc:Fallback>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Configurer un client DHCPv4</a:t>
            </a:r>
            <a:r>
              <a:rPr lang="en-US" dirty="0"/>
              <a:t/>
            </a:r>
            <a:br>
              <a:rPr lang="en-US" dirty="0"/>
            </a:br>
            <a:r>
              <a:rPr lang="fr-FR" sz="2400"/>
              <a:t>Exemple de configuration</a:t>
            </a:r>
          </a:p>
        </p:txBody>
      </p:sp>
      <p:sp>
        <p:nvSpPr>
          <p:cNvPr id="6" name="Content Placeholder 5">
            <a:extLst>
              <a:ext uri="{FF2B5EF4-FFF2-40B4-BE49-F238E27FC236}">
                <a16:creationId xmlns:a16="http://schemas.microsoft.com/office/drawing/2014/main" xmlns:c15="http://schemas.microsoft.com/office/drawing/2012/chart" xmlns:c="http://schemas.openxmlformats.org/drawingml/2006/chart" xmlns="" id="{B5DCDAED-929A-4A10-9785-D92ED0BA4D22}"/>
              </a:ext>
            </a:extLst>
          </p:cNvPr>
          <p:cNvSpPr>
            <a:spLocks noGrp="1"/>
          </p:cNvSpPr>
          <p:nvPr>
            <p:ph idx="1"/>
          </p:nvPr>
        </p:nvSpPr>
        <p:spPr>
          <a:xfrm>
            <a:off x="0" y="731837"/>
            <a:ext cx="8754719" cy="1201239"/>
          </a:xfrm>
        </p:spPr>
        <p:txBody>
          <a:bodyPr/>
          <a:lstStyle/>
          <a:p>
            <a:pPr marL="171450" indent="-171450" algn="l" rtl="0">
              <a:buFont typeface="Arial" panose="020B0604020202020204" pitchFamily="34" charset="0"/>
              <a:buChar char="•"/>
            </a:pPr>
            <a:r>
              <a:rPr lang="fr-FR" sz="1400">
                <a:solidFill>
                  <a:srgbClr val="000000"/>
                </a:solidFill>
              </a:rPr>
              <a:t>Pour configurer une interface Ethernet en tant que client DHCP, utilisez la commande de mode de configuration de l'interface </a:t>
            </a:r>
            <a:r>
              <a:rPr lang="fr-FR" sz="1400" b="1">
                <a:solidFill>
                  <a:srgbClr val="000000"/>
                </a:solidFill>
              </a:rPr>
              <a:t>ip address dhcp</a:t>
            </a:r>
            <a:r>
              <a:rPr lang="fr-FR" sz="1400">
                <a:solidFill>
                  <a:srgbClr val="000000"/>
                </a:solidFill>
              </a:rPr>
              <a:t> , comme indiqué dans l'exemple. Cette configuration suppose que le fournisseur de services Internet a été configuré pour fournir aux clients sélectionnés des informations d'adressage IPv4.</a:t>
            </a:r>
          </a:p>
          <a:p>
            <a:pPr marL="171450" indent="-171450" algn="l" rtl="0">
              <a:buFont typeface="Arial" panose="020B0604020202020204" pitchFamily="34" charset="0"/>
              <a:buChar char="•"/>
            </a:pPr>
            <a:r>
              <a:rPr lang="fr-FR" sz="1400">
                <a:solidFill>
                  <a:srgbClr val="000000"/>
                </a:solidFill>
              </a:rPr>
              <a:t>La commande </a:t>
            </a:r>
            <a:r>
              <a:rPr lang="fr-FR" sz="1400" b="1">
                <a:solidFill>
                  <a:srgbClr val="000000"/>
                </a:solidFill>
              </a:rPr>
              <a:t>show ip interface g0/1</a:t>
            </a:r>
            <a:r>
              <a:rPr lang="fr-FR" sz="1400">
                <a:solidFill>
                  <a:srgbClr val="000000"/>
                </a:solidFill>
              </a:rPr>
              <a:t> confirme que l'interface est activée et que l'adresse a été allouée par un serveur DHCPv4.</a:t>
            </a:r>
          </a:p>
        </p:txBody>
      </p:sp>
      <p:pic>
        <p:nvPicPr>
          <p:cNvPr id="7" name="Picture 6">
            <a:extLst>
              <a:ext uri="{FF2B5EF4-FFF2-40B4-BE49-F238E27FC236}">
                <a16:creationId xmlns:a16="http://schemas.microsoft.com/office/drawing/2014/main" xmlns:c15="http://schemas.microsoft.com/office/drawing/2012/chart" xmlns:c="http://schemas.openxmlformats.org/drawingml/2006/chart" xmlns="" id="{DEFC3214-9974-429A-A241-99DBB05E34CC}"/>
              </a:ext>
            </a:extLst>
          </p:cNvPr>
          <p:cNvPicPr>
            <a:picLocks noChangeAspect="1"/>
          </p:cNvPicPr>
          <p:nvPr/>
        </p:nvPicPr>
        <p:blipFill>
          <a:blip r:embed="rId3"/>
          <a:stretch>
            <a:fillRect/>
          </a:stretch>
        </p:blipFill>
        <p:spPr>
          <a:xfrm>
            <a:off x="563467" y="2192356"/>
            <a:ext cx="8020050" cy="1200996"/>
          </a:xfrm>
          <a:prstGeom prst="rect">
            <a:avLst/>
          </a:prstGeom>
        </p:spPr>
      </p:pic>
      <p:pic>
        <p:nvPicPr>
          <p:cNvPr id="8" name="Picture 7">
            <a:extLst>
              <a:ext uri="{FF2B5EF4-FFF2-40B4-BE49-F238E27FC236}">
                <a16:creationId xmlns:a16="http://schemas.microsoft.com/office/drawing/2014/main" xmlns:c15="http://schemas.microsoft.com/office/drawing/2012/chart" xmlns:c="http://schemas.openxmlformats.org/drawingml/2006/chart" xmlns="" id="{8F4168D1-B952-46D6-889F-A461B115FE3B}"/>
              </a:ext>
            </a:extLst>
          </p:cNvPr>
          <p:cNvPicPr>
            <a:picLocks noChangeAspect="1"/>
          </p:cNvPicPr>
          <p:nvPr/>
        </p:nvPicPr>
        <p:blipFill>
          <a:blip r:embed="rId4"/>
          <a:stretch>
            <a:fillRect/>
          </a:stretch>
        </p:blipFill>
        <p:spPr>
          <a:xfrm>
            <a:off x="561975" y="3492347"/>
            <a:ext cx="8029575" cy="1277252"/>
          </a:xfrm>
          <a:prstGeom prst="rect">
            <a:avLst/>
          </a:prstGeom>
        </p:spPr>
      </p:pic>
    </p:spTree>
    <p:extLst>
      <p:ext uri="{BB962C8B-B14F-4D97-AF65-F5344CB8AC3E}">
        <p14:creationId xmlns:p14="http://schemas.microsoft.com/office/powerpoint/2010/main" xmlns:c15="http://schemas.microsoft.com/office/drawing/2012/chart" xmlns:c="http://schemas.openxmlformats.org/drawingml/2006/chart" xmlns="" val="2642496881"/>
      </p:ext>
    </p:extLst>
  </p:cSld>
  <p:clrMapOvr>
    <a:masterClrMapping/>
  </p:clrMapOvr>
  <mc:AlternateContent xmlns:mc="http://schemas.openxmlformats.org/markup-compatibility/2006">
    <mc:Choice xmlns:p14="http://schemas.microsoft.com/office/powerpoint/2010/main" xmlns:c15="http://schemas.microsoft.com/office/drawing/2012/chart" xmlns:c="http://schemas.openxmlformats.org/drawingml/2006/chart" xmlns="" Requires="p14">
      <p:transition spd="med" p14:dur="700">
        <p:fade/>
      </p:transition>
    </mc:Choice>
    <mc:Fallback>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Configurer un client DHCPv4</a:t>
            </a:r>
            <a:r>
              <a:rPr lang="en-US" dirty="0"/>
              <a:t/>
            </a:r>
            <a:br>
              <a:rPr lang="en-US" dirty="0"/>
            </a:br>
            <a:r>
              <a:rPr lang="fr-FR" sz="2400"/>
              <a:t>Routeur domestique comme client DHCPv4</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F43964A3-7F8F-402C-AE56-0FE1A364CBBE}"/>
              </a:ext>
            </a:extLst>
          </p:cNvPr>
          <p:cNvSpPr>
            <a:spLocks noGrp="1"/>
          </p:cNvSpPr>
          <p:nvPr>
            <p:ph idx="1"/>
          </p:nvPr>
        </p:nvSpPr>
        <p:spPr>
          <a:xfrm>
            <a:off x="121920" y="731838"/>
            <a:ext cx="8632799" cy="1750106"/>
          </a:xfrm>
        </p:spPr>
        <p:txBody>
          <a:bodyPr/>
          <a:lstStyle/>
          <a:p>
            <a:pPr marL="0" indent="0" algn="l" rtl="0"/>
            <a:r>
              <a:rPr lang="fr-FR" sz="1500">
                <a:solidFill>
                  <a:srgbClr val="000000"/>
                </a:solidFill>
              </a:rPr>
              <a:t>Les routeurs domestiques sont généralement déjà configurés pour recevoir automatiquement les informations d'adressage IPv4 d'ISP. Cela permet aux clients de configurer facilement le routeur et de se connecter à Internet.</a:t>
            </a:r>
          </a:p>
          <a:p>
            <a:pPr algn="l" rtl="0">
              <a:buFont typeface="Arial" panose="020B0604020202020204" pitchFamily="34" charset="0"/>
              <a:buChar char="•"/>
            </a:pPr>
            <a:r>
              <a:rPr lang="fr-FR" sz="1500">
                <a:solidFill>
                  <a:srgbClr val="000000"/>
                </a:solidFill>
              </a:rPr>
              <a:t>Par exemple, la figure montre la page de configuration WAN par défaut pour un routeur sans fil Packet Tracer. Remarquez que le type de connexion Internet est défini sur </a:t>
            </a:r>
            <a:r>
              <a:rPr lang="fr-FR" sz="1500" b="1">
                <a:solidFill>
                  <a:srgbClr val="000000"/>
                </a:solidFill>
              </a:rPr>
              <a:t>Automatic Configuration - DHCP</a:t>
            </a:r>
            <a:r>
              <a:rPr lang="fr-FR" sz="1500">
                <a:solidFill>
                  <a:srgbClr val="000000"/>
                </a:solidFill>
              </a:rPr>
              <a:t> (Configuration automatique - DHCP). Cette sélection est utilisée lorsque le routeur est connecté à un DSL ou à un modem câble et agit en tant que client DHCPv4, demandant une adresse IPv4 auprès de l'ISP.</a:t>
            </a:r>
          </a:p>
          <a:p>
            <a:pPr algn="l" rtl="0">
              <a:buFont typeface="Arial" panose="020B0604020202020204" pitchFamily="34" charset="0"/>
              <a:buChar char="•"/>
            </a:pPr>
            <a:r>
              <a:rPr lang="fr-FR" sz="1500">
                <a:solidFill>
                  <a:srgbClr val="000000"/>
                </a:solidFill>
              </a:rPr>
              <a:t>Divers fabricants de routeurs domestiques auront une configuration similaire.</a:t>
            </a:r>
          </a:p>
          <a:p>
            <a:pPr marL="0" indent="0" algn="l"/>
            <a:r>
              <a:rPr lang="en-US" sz="1200" dirty="0">
                <a:solidFill>
                  <a:srgbClr val="000000"/>
                </a:solidFill>
              </a:rPr>
              <a:t/>
            </a:r>
            <a:br>
              <a:rPr lang="en-US" sz="1200" dirty="0">
                <a:solidFill>
                  <a:srgbClr val="000000"/>
                </a:solidFill>
              </a:rPr>
            </a:br>
            <a:endParaRPr lang="en-US" sz="1200" dirty="0">
              <a:solidFill>
                <a:srgbClr val="000000"/>
              </a:solidFill>
            </a:endParaRPr>
          </a:p>
        </p:txBody>
      </p:sp>
      <p:pic>
        <p:nvPicPr>
          <p:cNvPr id="5" name="Picture 4">
            <a:extLst>
              <a:ext uri="{FF2B5EF4-FFF2-40B4-BE49-F238E27FC236}">
                <a16:creationId xmlns:a16="http://schemas.microsoft.com/office/drawing/2014/main" xmlns:c15="http://schemas.microsoft.com/office/drawing/2012/chart" xmlns:c="http://schemas.openxmlformats.org/drawingml/2006/chart" xmlns="" id="{2860344C-FEBC-4700-AA2F-1A8E84416EF9}"/>
              </a:ext>
            </a:extLst>
          </p:cNvPr>
          <p:cNvPicPr>
            <a:picLocks noChangeAspect="1"/>
          </p:cNvPicPr>
          <p:nvPr/>
        </p:nvPicPr>
        <p:blipFill>
          <a:blip r:embed="rId3"/>
          <a:stretch>
            <a:fillRect/>
          </a:stretch>
        </p:blipFill>
        <p:spPr>
          <a:xfrm>
            <a:off x="1024569" y="2963537"/>
            <a:ext cx="7381301" cy="1991117"/>
          </a:xfrm>
          <a:prstGeom prst="rect">
            <a:avLst/>
          </a:prstGeom>
        </p:spPr>
      </p:pic>
    </p:spTree>
    <p:extLst>
      <p:ext uri="{BB962C8B-B14F-4D97-AF65-F5344CB8AC3E}">
        <p14:creationId xmlns:p14="http://schemas.microsoft.com/office/powerpoint/2010/main" xmlns:c15="http://schemas.microsoft.com/office/drawing/2012/chart" xmlns:c="http://schemas.openxmlformats.org/drawingml/2006/chart" xmlns="" val="580358514"/>
      </p:ext>
    </p:extLst>
  </p:cSld>
  <p:clrMapOvr>
    <a:masterClrMapping/>
  </p:clrMapOvr>
  <mc:AlternateContent xmlns:mc="http://schemas.openxmlformats.org/markup-compatibility/2006">
    <mc:Choice xmlns:p14="http://schemas.microsoft.com/office/powerpoint/2010/main" xmlns:c15="http://schemas.microsoft.com/office/drawing/2012/chart" xmlns:c="http://schemas.openxmlformats.org/drawingml/2006/chart" xmlns="" Requires="p14">
      <p:transition spd="med" p14:dur="700">
        <p:fade/>
      </p:transition>
    </mc:Choice>
    <mc:Fallback>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47520"/>
            <a:ext cx="8280314" cy="970280"/>
          </a:xfrm>
        </p:spPr>
        <p:txBody>
          <a:bodyPr/>
          <a:lstStyle/>
          <a:p>
            <a:pPr rtl="0"/>
            <a:r>
              <a:rPr lang="fr-FR">
                <a:solidFill>
                  <a:schemeClr val="accent5">
                    <a:lumMod val="40000"/>
                    <a:lumOff val="60000"/>
                  </a:schemeClr>
                </a:solidFill>
              </a:rPr>
              <a:t>7.4 Module pratique et questionnaire</a:t>
            </a:r>
          </a:p>
        </p:txBody>
      </p:sp>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410599242"/>
      </p:ext>
    </p:extLst>
  </p:cSld>
  <p:clrMapOvr>
    <a:masterClrMapping/>
  </p:clrMapOvr>
  <p:transition spd="slow">
    <p:wip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r>
              <a:rPr lang="en-US" dirty="0">
                <a:latin typeface="Arial" charset="0"/>
              </a:rPr>
              <a:t/>
            </a:r>
            <a:br>
              <a:rPr lang="en-US" dirty="0">
                <a:latin typeface="Arial" charset="0"/>
              </a:rPr>
            </a:br>
            <a:r>
              <a:rPr lang="fr-FR">
                <a:latin typeface="Arial" charset="0"/>
              </a:rPr>
              <a:t>Travaux Pratiques - Mise en œuvre de DHCPv4</a:t>
            </a:r>
          </a:p>
        </p:txBody>
      </p:sp>
      <p:sp>
        <p:nvSpPr>
          <p:cNvPr id="2" name="Content Placeholder 1">
            <a:extLst>
              <a:ext uri="{FF2B5EF4-FFF2-40B4-BE49-F238E27FC236}">
                <a16:creationId xmlns:a16="http://schemas.microsoft.com/office/drawing/2014/main" xmlns:c15="http://schemas.microsoft.com/office/drawing/2012/chart" xmlns:c="http://schemas.openxmlformats.org/drawingml/2006/chart" xmlns="" id="{999B7154-C13C-42B3-B8CB-E7FB157BAF51}"/>
              </a:ext>
            </a:extLst>
          </p:cNvPr>
          <p:cNvSpPr>
            <a:spLocks noGrp="1"/>
          </p:cNvSpPr>
          <p:nvPr>
            <p:ph idx="1"/>
          </p:nvPr>
        </p:nvSpPr>
        <p:spPr/>
        <p:txBody>
          <a:bodyPr/>
          <a:lstStyle/>
          <a:p>
            <a:pPr marL="0" indent="0" rtl="0">
              <a:buNone/>
            </a:pPr>
            <a:r>
              <a:rPr lang="fr-FR" sz="1800"/>
              <a:t>Dans ce Packet Tracer, vous aborderez les points suivants :</a:t>
            </a:r>
          </a:p>
          <a:p>
            <a:pPr rtl="0">
              <a:buFont typeface="Arial" panose="020B0604020202020204" pitchFamily="34" charset="0"/>
              <a:buChar char="•"/>
            </a:pPr>
            <a:r>
              <a:rPr lang="fr-FR" sz="1800"/>
              <a:t>Partie 1: Configurer un routeur comme serveur DHCP</a:t>
            </a:r>
          </a:p>
          <a:p>
            <a:pPr rtl="0">
              <a:buFont typeface="Arial" panose="020B0604020202020204" pitchFamily="34" charset="0"/>
              <a:buChar char="•"/>
            </a:pPr>
            <a:r>
              <a:rPr lang="fr-FR" sz="1800"/>
              <a:t>Partie 2: Configurer le relais DHCP</a:t>
            </a:r>
          </a:p>
          <a:p>
            <a:pPr rtl="0">
              <a:buFont typeface="Arial" panose="020B0604020202020204" pitchFamily="34" charset="0"/>
              <a:buChar char="•"/>
            </a:pPr>
            <a:r>
              <a:rPr lang="fr-FR" sz="1800"/>
              <a:t>Partie 3: Configurer un routeur comme client DHCP</a:t>
            </a:r>
          </a:p>
        </p:txBody>
      </p:sp>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2929623157"/>
      </p:ext>
    </p:extLst>
  </p:cSld>
  <p:clrMapOvr>
    <a:masterClrMapping/>
  </p:clrMapOvr>
  <p:transition spd="slow">
    <p:wip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r>
              <a:rPr lang="en-US" dirty="0">
                <a:latin typeface="Arial" charset="0"/>
              </a:rPr>
              <a:t/>
            </a:r>
            <a:br>
              <a:rPr lang="en-US" dirty="0">
                <a:latin typeface="Arial" charset="0"/>
              </a:rPr>
            </a:br>
            <a:r>
              <a:rPr lang="fr-FR">
                <a:latin typeface="Arial" charset="0"/>
              </a:rPr>
              <a:t>Travaux Pratiques - Mise en œuvre de DHCPv4</a:t>
            </a:r>
          </a:p>
        </p:txBody>
      </p:sp>
      <p:sp>
        <p:nvSpPr>
          <p:cNvPr id="2" name="Content Placeholder 1">
            <a:extLst>
              <a:ext uri="{FF2B5EF4-FFF2-40B4-BE49-F238E27FC236}">
                <a16:creationId xmlns:a16="http://schemas.microsoft.com/office/drawing/2014/main" xmlns:c15="http://schemas.microsoft.com/office/drawing/2012/chart" xmlns:c="http://schemas.openxmlformats.org/drawingml/2006/chart" xmlns="" id="{999B7154-C13C-42B3-B8CB-E7FB157BAF51}"/>
              </a:ext>
            </a:extLst>
          </p:cNvPr>
          <p:cNvSpPr>
            <a:spLocks noGrp="1"/>
          </p:cNvSpPr>
          <p:nvPr>
            <p:ph idx="1"/>
          </p:nvPr>
        </p:nvSpPr>
        <p:spPr/>
        <p:txBody>
          <a:bodyPr/>
          <a:lstStyle/>
          <a:p>
            <a:pPr marL="0" indent="0" rtl="0">
              <a:buNone/>
            </a:pPr>
            <a:r>
              <a:rPr lang="fr-FR"/>
              <a:t>Au cours de ces travaux pratiques, vous aborderez les points suivants :</a:t>
            </a:r>
          </a:p>
          <a:p>
            <a:pPr rtl="0"/>
            <a:r>
              <a:rPr lang="fr-FR"/>
              <a:t>Partie 1 : création du réseau et configuration des paramètres de base des périphériques</a:t>
            </a:r>
          </a:p>
          <a:p>
            <a:pPr rtl="0"/>
            <a:r>
              <a:rPr lang="fr-FR"/>
              <a:t>Partie 2 : Configurer et vérifier deux serveurs DHCPv4 sur R1</a:t>
            </a:r>
          </a:p>
          <a:p>
            <a:pPr rtl="0"/>
            <a:r>
              <a:rPr lang="fr-FR"/>
              <a:t>Partie 3 : Configurer et vérifier un relais DHCP sur R2</a:t>
            </a:r>
          </a:p>
          <a:p>
            <a:endParaRPr lang="en-US" dirty="0"/>
          </a:p>
        </p:txBody>
      </p:sp>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2123383469"/>
      </p:ext>
    </p:extLst>
  </p:cSld>
  <p:clrMapOvr>
    <a:masterClrMapping/>
  </p:clrMapOvr>
  <p:transition spd="slow">
    <p:wip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r>
              <a:rPr lang="en-US" dirty="0">
                <a:latin typeface="Arial" charset="0"/>
              </a:rPr>
              <a:t/>
            </a:r>
            <a:br>
              <a:rPr lang="en-US" dirty="0">
                <a:latin typeface="Arial" charset="0"/>
              </a:rPr>
            </a:br>
            <a:r>
              <a:rPr lang="fr-FR">
                <a:latin typeface="Arial" charset="0"/>
              </a:rPr>
              <a:t>Qu'est-ce que j'ai appris dans ce module?</a:t>
            </a:r>
          </a:p>
        </p:txBody>
      </p:sp>
      <p:sp>
        <p:nvSpPr>
          <p:cNvPr id="2" name="Content Placeholder 1">
            <a:extLst>
              <a:ext uri="{FF2B5EF4-FFF2-40B4-BE49-F238E27FC236}">
                <a16:creationId xmlns:a16="http://schemas.microsoft.com/office/drawing/2014/main" xmlns:c15="http://schemas.microsoft.com/office/drawing/2012/chart" xmlns:c="http://schemas.openxmlformats.org/drawingml/2006/chart" xmlns="" id="{13F29080-AAB4-4292-A230-784A1845CD7F}"/>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sz="1200" dirty="0"/>
              <a:t>Le serveur DHCPv4 attribue dynamiquement, ou loue, une adresse IPv4 à un client à partir d'un pool d'adresses pour une période limitée choisie par le serveur, ou jusqu'à ce que le client n'ait plus besoin de l'adresse. </a:t>
            </a:r>
          </a:p>
          <a:p>
            <a:pPr rtl="0">
              <a:spcBef>
                <a:spcPts val="0"/>
              </a:spcBef>
              <a:spcAft>
                <a:spcPts val="0"/>
              </a:spcAft>
              <a:buFont typeface="Arial" panose="020B0604020202020204" pitchFamily="34" charset="0"/>
              <a:buChar char="•"/>
            </a:pPr>
            <a:r>
              <a:rPr lang="fr-FR" sz="1200" dirty="0"/>
              <a:t>Le processus de location DHCPv4 commence par l'envoi par le client d'un message demandant les services d'un serveur DHCP. S'il y a un serveur DHCPv4 qui reçoit le message, il répondra avec une adresse IPv4 et d'autres informations de configuration réseau possibles. </a:t>
            </a:r>
          </a:p>
          <a:p>
            <a:pPr rtl="0">
              <a:spcBef>
                <a:spcPts val="0"/>
              </a:spcBef>
              <a:spcAft>
                <a:spcPts val="0"/>
              </a:spcAft>
              <a:buFont typeface="Arial" panose="020B0604020202020204" pitchFamily="34" charset="0"/>
              <a:buChar char="•"/>
            </a:pPr>
            <a:r>
              <a:rPr lang="fr-FR" sz="1200" dirty="0"/>
              <a:t>Le client doit régulièrement contacter le serveur DHCP pour renouveler le bail. Ce mécanisme de bail permet de s'assurer que les clients qui sont déplacés ou qui sont mis hors tension ne conservent pas des adresses dont ils n'ont plus besoin. </a:t>
            </a:r>
          </a:p>
          <a:p>
            <a:pPr rtl="0">
              <a:spcBef>
                <a:spcPts val="0"/>
              </a:spcBef>
              <a:spcAft>
                <a:spcPts val="0"/>
              </a:spcAft>
              <a:buFont typeface="Arial" panose="020B0604020202020204" pitchFamily="34" charset="0"/>
              <a:buChar char="•"/>
            </a:pPr>
            <a:r>
              <a:rPr lang="fr-FR" sz="1200" dirty="0"/>
              <a:t>Lorsque le client démarre (ou souhaite rejoindre un réseau), il entame un processus en quatre étapes pour obtenir un bail : DHCPDISCOVER, puis DHCPOFFER, puis DHCPREQUEST, et enfin DHCPACK. Avant l'expiration du bail, le client entame un processus en deux étapes pour renouveler le bail avec le serveur DHCPv4: DHCPREQUEST puis DHCPACK.</a:t>
            </a:r>
          </a:p>
          <a:p>
            <a:pPr rtl="0">
              <a:spcBef>
                <a:spcPts val="0"/>
              </a:spcBef>
              <a:spcAft>
                <a:spcPts val="0"/>
              </a:spcAft>
              <a:buFont typeface="Arial" panose="020B0604020202020204" pitchFamily="34" charset="0"/>
              <a:buChar char="•"/>
            </a:pPr>
            <a:r>
              <a:rPr lang="fr-FR" sz="1200" dirty="0"/>
              <a:t>Le logiciel Cisco IOS du routeur Cisco peut être configuré en tant que serveur DHCPv4. </a:t>
            </a:r>
          </a:p>
          <a:p>
            <a:pPr rtl="0">
              <a:spcBef>
                <a:spcPts val="0"/>
              </a:spcBef>
              <a:spcAft>
                <a:spcPts val="0"/>
              </a:spcAft>
              <a:buFont typeface="Arial" panose="020B0604020202020204" pitchFamily="34" charset="0"/>
              <a:buChar char="•"/>
            </a:pPr>
            <a:r>
              <a:rPr lang="fr-FR" sz="1200" dirty="0"/>
              <a:t>Pour configurer un serveur Cisco IOS DHCPv4, procédez comme suit : excluez les adresses IPv4, définissez un nom de pool DHCPv4 et configurez le pool DHCPv4. </a:t>
            </a:r>
          </a:p>
          <a:p>
            <a:pPr rtl="0">
              <a:spcBef>
                <a:spcPts val="0"/>
              </a:spcBef>
              <a:spcAft>
                <a:spcPts val="0"/>
              </a:spcAft>
              <a:buFont typeface="Arial" panose="020B0604020202020204" pitchFamily="34" charset="0"/>
              <a:buChar char="•"/>
            </a:pPr>
            <a:r>
              <a:rPr lang="fr-FR" sz="1200" dirty="0"/>
              <a:t>Vérifiez votre configuration à l'aide des commandes </a:t>
            </a:r>
            <a:r>
              <a:rPr lang="fr-FR" sz="1200" b="1" dirty="0"/>
              <a:t>show running-config | section </a:t>
            </a:r>
            <a:r>
              <a:rPr lang="fr-FR" sz="1200" b="1" dirty="0" err="1"/>
              <a:t>dhcp</a:t>
            </a:r>
            <a:r>
              <a:rPr lang="fr-FR" sz="1200" dirty="0"/>
              <a:t>, </a:t>
            </a:r>
            <a:r>
              <a:rPr lang="fr-FR" sz="1200" b="1" dirty="0"/>
              <a:t>show </a:t>
            </a:r>
            <a:r>
              <a:rPr lang="fr-FR" sz="1200" b="1" dirty="0" err="1"/>
              <a:t>ip</a:t>
            </a:r>
            <a:r>
              <a:rPr lang="fr-FR" sz="1200" b="1" dirty="0"/>
              <a:t> </a:t>
            </a:r>
            <a:r>
              <a:rPr lang="fr-FR" sz="1200" b="1" dirty="0" err="1"/>
              <a:t>dhcp</a:t>
            </a:r>
            <a:r>
              <a:rPr lang="fr-FR" sz="1200" b="1" dirty="0"/>
              <a:t> </a:t>
            </a:r>
            <a:r>
              <a:rPr lang="fr-FR" sz="1200" b="1" dirty="0" err="1"/>
              <a:t>binding</a:t>
            </a:r>
            <a:r>
              <a:rPr lang="fr-FR" sz="1200" dirty="0"/>
              <a:t> et </a:t>
            </a:r>
            <a:r>
              <a:rPr lang="fr-FR" sz="1200" b="1" dirty="0"/>
              <a:t>show </a:t>
            </a:r>
            <a:r>
              <a:rPr lang="fr-FR" sz="1200" b="1" dirty="0" err="1"/>
              <a:t>ip</a:t>
            </a:r>
            <a:r>
              <a:rPr lang="fr-FR" sz="1200" b="1" dirty="0"/>
              <a:t> </a:t>
            </a:r>
            <a:r>
              <a:rPr lang="fr-FR" sz="1200" b="1" dirty="0" err="1"/>
              <a:t>dhcp</a:t>
            </a:r>
            <a:r>
              <a:rPr lang="fr-FR" sz="1200" b="1" dirty="0"/>
              <a:t> server </a:t>
            </a:r>
            <a:r>
              <a:rPr lang="fr-FR" sz="1200" b="1" dirty="0" err="1"/>
              <a:t>statistics</a:t>
            </a:r>
            <a:r>
              <a:rPr lang="fr-FR" sz="1200" dirty="0"/>
              <a:t>. </a:t>
            </a:r>
          </a:p>
          <a:p>
            <a:pPr rtl="0">
              <a:spcBef>
                <a:spcPts val="0"/>
              </a:spcBef>
              <a:spcAft>
                <a:spcPts val="0"/>
              </a:spcAft>
              <a:buFont typeface="Arial" panose="020B0604020202020204" pitchFamily="34" charset="0"/>
              <a:buChar char="•"/>
            </a:pPr>
            <a:r>
              <a:rPr lang="fr-FR" sz="1200" dirty="0"/>
              <a:t>Le service DHCPv4 est activé par défaut. Pour désactiver le service, utilisez la commande </a:t>
            </a:r>
            <a:r>
              <a:rPr lang="fr-FR" sz="1200" b="1" dirty="0"/>
              <a:t>no service </a:t>
            </a:r>
            <a:r>
              <a:rPr lang="fr-FR" sz="1200" b="1" dirty="0" err="1"/>
              <a:t>dhcp</a:t>
            </a:r>
            <a:r>
              <a:rPr lang="fr-FR" sz="1200" dirty="0"/>
              <a:t> du mode de configuration globale. </a:t>
            </a:r>
          </a:p>
        </p:txBody>
      </p:sp>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3610298723"/>
      </p:ext>
    </p:extLst>
  </p:cSld>
  <p:clrMapOvr>
    <a:masterClrMapping/>
  </p:clrMapOvr>
  <p:transition spd="slow">
    <p:wip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r>
              <a:rPr lang="en-US" dirty="0">
                <a:latin typeface="Arial" charset="0"/>
              </a:rPr>
              <a:t/>
            </a:r>
            <a:br>
              <a:rPr lang="en-US" dirty="0">
                <a:latin typeface="Arial" charset="0"/>
              </a:rPr>
            </a:br>
            <a:r>
              <a:rPr lang="fr-FR">
                <a:latin typeface="Arial" charset="0"/>
              </a:rPr>
              <a:t>Qu'est-ce que j'ai appris dans ce module? (Suite)</a:t>
            </a:r>
          </a:p>
        </p:txBody>
      </p:sp>
      <p:sp>
        <p:nvSpPr>
          <p:cNvPr id="2" name="Content Placeholder 1">
            <a:extLst>
              <a:ext uri="{FF2B5EF4-FFF2-40B4-BE49-F238E27FC236}">
                <a16:creationId xmlns:a16="http://schemas.microsoft.com/office/drawing/2014/main" xmlns:c15="http://schemas.microsoft.com/office/drawing/2012/chart" xmlns:c="http://schemas.openxmlformats.org/drawingml/2006/chart" xmlns="" id="{13F29080-AAB4-4292-A230-784A1845CD7F}"/>
              </a:ext>
            </a:extLst>
          </p:cNvPr>
          <p:cNvSpPr>
            <a:spLocks noGrp="1"/>
          </p:cNvSpPr>
          <p:nvPr>
            <p:ph idx="1"/>
          </p:nvPr>
        </p:nvSpPr>
        <p:spPr>
          <a:xfrm>
            <a:off x="0" y="722812"/>
            <a:ext cx="9143999" cy="4231452"/>
          </a:xfrm>
        </p:spPr>
        <p:txBody>
          <a:bodyPr/>
          <a:lstStyle/>
          <a:p>
            <a:pPr rtl="0">
              <a:spcBef>
                <a:spcPts val="0"/>
              </a:spcBef>
              <a:spcAft>
                <a:spcPts val="0"/>
              </a:spcAft>
              <a:buFont typeface="Arial" panose="020B0604020202020204" pitchFamily="34" charset="0"/>
              <a:buChar char="•"/>
            </a:pPr>
            <a:r>
              <a:rPr lang="fr-FR" sz="1200" dirty="0"/>
              <a:t>Les clients réseau ne sont généralement pas sur le même sous-réseau que les serveurs d'entreprise fournissant des services DHCP, DNS, TFTP et FTP pour le réseau. Afin de localiser les serveurs et de bénéficier des services, les clients utilisent souvent des messages de diffusion. Le routeur doit être configuré pour relayer les messages DHCPv4 au serveur DHCPv4. </a:t>
            </a:r>
          </a:p>
          <a:p>
            <a:pPr rtl="0">
              <a:spcBef>
                <a:spcPts val="0"/>
              </a:spcBef>
              <a:spcAft>
                <a:spcPts val="0"/>
              </a:spcAft>
              <a:buFont typeface="Arial" panose="020B0604020202020204" pitchFamily="34" charset="0"/>
              <a:buChar char="•"/>
            </a:pPr>
            <a:r>
              <a:rPr lang="fr-FR" sz="1200" dirty="0"/>
              <a:t>L'administrateur réseau peut configurer le routeur avec la commande de configuration de l'interface </a:t>
            </a:r>
            <a:r>
              <a:rPr lang="fr-FR" sz="1200" b="1" dirty="0" err="1"/>
              <a:t>iphelper</a:t>
            </a:r>
            <a:r>
              <a:rPr lang="fr-FR" sz="1200" b="1" dirty="0"/>
              <a:t>-</a:t>
            </a:r>
            <a:r>
              <a:rPr lang="fr-FR" sz="1200" b="1" dirty="0" err="1"/>
              <a:t>address</a:t>
            </a:r>
            <a:r>
              <a:rPr lang="fr-FR" sz="1200" b="1" dirty="0"/>
              <a:t> </a:t>
            </a:r>
            <a:r>
              <a:rPr lang="fr-FR" sz="1200" b="1" i="1" dirty="0" err="1"/>
              <a:t>address</a:t>
            </a:r>
            <a:r>
              <a:rPr lang="fr-FR" sz="1200" b="1" i="1" dirty="0"/>
              <a:t> </a:t>
            </a:r>
            <a:r>
              <a:rPr lang="fr-FR" sz="1200" b="1" dirty="0"/>
              <a:t> </a:t>
            </a:r>
            <a:r>
              <a:rPr lang="fr-FR" sz="1200" dirty="0"/>
              <a:t>et utiliser la commande </a:t>
            </a:r>
            <a:r>
              <a:rPr lang="fr-FR" sz="1200" b="1" dirty="0"/>
              <a:t>show </a:t>
            </a:r>
            <a:r>
              <a:rPr lang="fr-FR" sz="1200" b="1" dirty="0" err="1"/>
              <a:t>ip</a:t>
            </a:r>
            <a:r>
              <a:rPr lang="fr-FR" sz="1200" b="1" dirty="0"/>
              <a:t> interface</a:t>
            </a:r>
            <a:r>
              <a:rPr lang="fr-FR" sz="1200" dirty="0"/>
              <a:t> pour vérifier la configuration. </a:t>
            </a:r>
          </a:p>
          <a:p>
            <a:pPr rtl="0">
              <a:spcBef>
                <a:spcPts val="0"/>
              </a:spcBef>
              <a:spcAft>
                <a:spcPts val="0"/>
              </a:spcAft>
              <a:buFont typeface="Arial" panose="020B0604020202020204" pitchFamily="34" charset="0"/>
              <a:buChar char="•"/>
            </a:pPr>
            <a:r>
              <a:rPr lang="fr-FR" sz="1200" dirty="0"/>
              <a:t>Par défaut, la commande </a:t>
            </a:r>
            <a:r>
              <a:rPr lang="fr-FR" sz="1200" dirty="0" err="1"/>
              <a:t>ip</a:t>
            </a:r>
            <a:r>
              <a:rPr lang="fr-FR" sz="1200" dirty="0"/>
              <a:t> </a:t>
            </a:r>
            <a:r>
              <a:rPr lang="fr-FR" sz="1200" dirty="0" err="1"/>
              <a:t>helper</a:t>
            </a:r>
            <a:r>
              <a:rPr lang="fr-FR" sz="1200" dirty="0"/>
              <a:t>-</a:t>
            </a:r>
            <a:r>
              <a:rPr lang="fr-FR" sz="1200" dirty="0" err="1"/>
              <a:t>address</a:t>
            </a:r>
            <a:r>
              <a:rPr lang="fr-FR" sz="1200" dirty="0"/>
              <a:t> transfère les huit services UDP suivants :</a:t>
            </a:r>
          </a:p>
          <a:p>
            <a:pPr lvl="1" rtl="0">
              <a:spcBef>
                <a:spcPts val="0"/>
              </a:spcBef>
              <a:spcAft>
                <a:spcPts val="0"/>
              </a:spcAft>
              <a:buFont typeface="Arial" panose="020B0604020202020204" pitchFamily="34" charset="0"/>
              <a:buChar char="•"/>
            </a:pPr>
            <a:r>
              <a:rPr lang="fr-FR" sz="1200" dirty="0"/>
              <a:t>Port 37: Time</a:t>
            </a:r>
          </a:p>
          <a:p>
            <a:pPr lvl="1" rtl="0">
              <a:spcBef>
                <a:spcPts val="0"/>
              </a:spcBef>
              <a:spcAft>
                <a:spcPts val="0"/>
              </a:spcAft>
              <a:buFont typeface="Arial" panose="020B0604020202020204" pitchFamily="34" charset="0"/>
              <a:buChar char="•"/>
            </a:pPr>
            <a:r>
              <a:rPr lang="fr-FR" sz="1200" dirty="0"/>
              <a:t>Port 49: TACACS</a:t>
            </a:r>
          </a:p>
          <a:p>
            <a:pPr lvl="1" rtl="0">
              <a:spcBef>
                <a:spcPts val="0"/>
              </a:spcBef>
              <a:spcAft>
                <a:spcPts val="0"/>
              </a:spcAft>
              <a:buFont typeface="Arial" panose="020B0604020202020204" pitchFamily="34" charset="0"/>
              <a:buChar char="•"/>
            </a:pPr>
            <a:r>
              <a:rPr lang="fr-FR" sz="1200" dirty="0"/>
              <a:t>Port 53: DNS</a:t>
            </a:r>
          </a:p>
          <a:p>
            <a:pPr lvl="1" rtl="0">
              <a:spcBef>
                <a:spcPts val="0"/>
              </a:spcBef>
              <a:spcAft>
                <a:spcPts val="0"/>
              </a:spcAft>
              <a:buFont typeface="Arial" panose="020B0604020202020204" pitchFamily="34" charset="0"/>
              <a:buChar char="•"/>
            </a:pPr>
            <a:r>
              <a:rPr lang="fr-FR" sz="1200" dirty="0"/>
              <a:t>Port 67: DHCP/BOOTP server</a:t>
            </a:r>
          </a:p>
          <a:p>
            <a:pPr lvl="1" rtl="0">
              <a:spcBef>
                <a:spcPts val="0"/>
              </a:spcBef>
              <a:spcAft>
                <a:spcPts val="0"/>
              </a:spcAft>
              <a:buFont typeface="Arial" panose="020B0604020202020204" pitchFamily="34" charset="0"/>
              <a:buChar char="•"/>
            </a:pPr>
            <a:r>
              <a:rPr lang="fr-FR" sz="1200" dirty="0"/>
              <a:t>Port 68: DHCP/BOOTP client</a:t>
            </a:r>
          </a:p>
          <a:p>
            <a:pPr lvl="1" rtl="0">
              <a:spcBef>
                <a:spcPts val="0"/>
              </a:spcBef>
              <a:spcAft>
                <a:spcPts val="0"/>
              </a:spcAft>
              <a:buFont typeface="Arial" panose="020B0604020202020204" pitchFamily="34" charset="0"/>
              <a:buChar char="•"/>
            </a:pPr>
            <a:r>
              <a:rPr lang="fr-FR" sz="1200" dirty="0"/>
              <a:t>Port 69: TFTP</a:t>
            </a:r>
          </a:p>
          <a:p>
            <a:pPr lvl="1" rtl="0">
              <a:spcBef>
                <a:spcPts val="0"/>
              </a:spcBef>
              <a:spcAft>
                <a:spcPts val="0"/>
              </a:spcAft>
              <a:buFont typeface="Arial" panose="020B0604020202020204" pitchFamily="34" charset="0"/>
              <a:buChar char="•"/>
            </a:pPr>
            <a:r>
              <a:rPr lang="fr-FR" sz="1200" dirty="0"/>
              <a:t>Port 137: NetBIOS </a:t>
            </a:r>
            <a:r>
              <a:rPr lang="fr-FR" sz="1200" dirty="0" err="1"/>
              <a:t>name</a:t>
            </a:r>
            <a:r>
              <a:rPr lang="fr-FR" sz="1200" dirty="0"/>
              <a:t> service</a:t>
            </a:r>
          </a:p>
          <a:p>
            <a:pPr lvl="1" rtl="0">
              <a:spcBef>
                <a:spcPts val="0"/>
              </a:spcBef>
              <a:spcAft>
                <a:spcPts val="0"/>
              </a:spcAft>
              <a:buFont typeface="Arial" panose="020B0604020202020204" pitchFamily="34" charset="0"/>
              <a:buChar char="•"/>
            </a:pPr>
            <a:r>
              <a:rPr lang="fr-FR" sz="1200" dirty="0"/>
              <a:t>Port 138: NetBIOS </a:t>
            </a:r>
            <a:r>
              <a:rPr lang="fr-FR" sz="1200" dirty="0" err="1"/>
              <a:t>datagram</a:t>
            </a:r>
            <a:r>
              <a:rPr lang="fr-FR" sz="1200" dirty="0"/>
              <a:t> service</a:t>
            </a:r>
          </a:p>
          <a:p>
            <a:pPr rtl="0">
              <a:spcBef>
                <a:spcPts val="0"/>
              </a:spcBef>
              <a:spcAft>
                <a:spcPts val="0"/>
              </a:spcAft>
              <a:buFont typeface="Arial" panose="020B0604020202020204" pitchFamily="34" charset="0"/>
              <a:buChar char="•"/>
            </a:pPr>
            <a:r>
              <a:rPr lang="fr-FR" sz="1200" dirty="0"/>
              <a:t>Pour configurer une interface Ethernet en tant que client DHCP, utilisez la commande de mode de configuration de l'interface </a:t>
            </a:r>
            <a:r>
              <a:rPr lang="fr-FR" sz="1200" b="1" dirty="0" err="1"/>
              <a:t>ip</a:t>
            </a:r>
            <a:r>
              <a:rPr lang="fr-FR" sz="1200" b="1" dirty="0"/>
              <a:t> </a:t>
            </a:r>
            <a:r>
              <a:rPr lang="fr-FR" sz="1200" b="1" dirty="0" err="1"/>
              <a:t>address</a:t>
            </a:r>
            <a:r>
              <a:rPr lang="fr-FR" sz="1200" b="1" dirty="0"/>
              <a:t> </a:t>
            </a:r>
            <a:r>
              <a:rPr lang="fr-FR" sz="1200" b="1" dirty="0" err="1"/>
              <a:t>dhcp</a:t>
            </a:r>
            <a:r>
              <a:rPr lang="fr-FR" sz="1200" dirty="0"/>
              <a:t>  </a:t>
            </a:r>
          </a:p>
          <a:p>
            <a:pPr rtl="0">
              <a:spcBef>
                <a:spcPts val="0"/>
              </a:spcBef>
              <a:spcAft>
                <a:spcPts val="0"/>
              </a:spcAft>
              <a:buFont typeface="Arial" panose="020B0604020202020204" pitchFamily="34" charset="0"/>
              <a:buChar char="•"/>
            </a:pPr>
            <a:r>
              <a:rPr lang="fr-FR" sz="1200" dirty="0"/>
              <a:t>Les routeurs domestiques sont généralement déjà configurés pour recevoir automatiquement les informations d'adressage IPv4 d'ISP. Vérifiez que le type de connexion Internet est défini sur Configuration automatique - DHCP. Cette sélection est utilisée lorsque le routeur est connecté à un DSL ou à un modem câble et agit en tant que client DHCPv4, demandant une adresse IPv4 auprès de l'ISP.</a:t>
            </a:r>
          </a:p>
        </p:txBody>
      </p:sp>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3300287508"/>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xmlns:c15="http://schemas.microsoft.com/office/drawing/2012/chart" xmlns:c="http://schemas.openxmlformats.org/drawingml/2006/chart" xmlns="" id="{2D10C50B-ED86-4E5D-BD0F-658911DFEF9B}"/>
              </a:ext>
            </a:extLst>
          </p:cNvPr>
          <p:cNvSpPr>
            <a:spLocks noGrp="1"/>
          </p:cNvSpPr>
          <p:nvPr>
            <p:ph type="title"/>
          </p:nvPr>
        </p:nvSpPr>
        <p:spPr>
          <a:xfrm>
            <a:off x="0" y="-15285"/>
            <a:ext cx="9144000" cy="757238"/>
          </a:xfrm>
        </p:spPr>
        <p:txBody>
          <a:bodyPr/>
          <a:lstStyle/>
          <a:p>
            <a:pPr rtl="0"/>
            <a:r>
              <a:rPr lang="fr-FR"/>
              <a:t>À quoi s'attendre dans ce module (suite)</a:t>
            </a:r>
          </a:p>
        </p:txBody>
      </p:sp>
      <p:sp>
        <p:nvSpPr>
          <p:cNvPr id="6" name="Content Placeholder 1">
            <a:extLst>
              <a:ext uri="{FF2B5EF4-FFF2-40B4-BE49-F238E27FC236}">
                <a16:creationId xmlns:a16="http://schemas.microsoft.com/office/drawing/2014/main" xmlns:c15="http://schemas.microsoft.com/office/drawing/2012/chart" xmlns:c="http://schemas.openxmlformats.org/drawingml/2006/chart" xmlns="" id="{031D3D35-BC84-421A-A5F0-48081A310F8E}"/>
              </a:ext>
            </a:extLst>
          </p:cNvPr>
          <p:cNvSpPr txBox="1">
            <a:spLocks/>
          </p:cNvSpPr>
          <p:nvPr/>
        </p:nvSpPr>
        <p:spPr bwMode="auto">
          <a:xfrm>
            <a:off x="106756" y="668963"/>
            <a:ext cx="8853286" cy="346366"/>
          </a:xfrm>
          <a:prstGeom prst="rect">
            <a:avLst/>
          </a:prstGeom>
          <a:noFill/>
          <a:ln>
            <a:noFill/>
          </a:ln>
          <a:extLst>
            <a:ext uri="{909E8E84-426E-40DD-AFC4-6F175D3DCCD1}">
              <a14:hiddenFill xmlns:a14="http://schemas.microsoft.com/office/drawing/2010/main" xmlns:c15="http://schemas.microsoft.com/office/drawing/2012/chart" xmlns:c="http://schemas.openxmlformats.org/drawingml/2006/chart" xmlns="">
                <a:solidFill>
                  <a:srgbClr val="FFFFFF"/>
                </a:solidFill>
              </a14:hiddenFill>
            </a:ext>
            <a:ext uri="{91240B29-F687-4F45-9708-019B960494DF}">
              <a14:hiddenLine xmlns:a14="http://schemas.microsoft.com/office/drawing/2010/main" xmlns:c15="http://schemas.microsoft.com/office/drawing/2012/chart" xmlns:c="http://schemas.openxmlformats.org/drawingml/2006/chart" xmlns=""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r>
              <a:rPr lang="fr-FR"/>
              <a:t>Pour faciliter l'apprentissage, les caractéristiques suivantes peuvent être incluses dans ce module :</a:t>
            </a:r>
          </a:p>
          <a:p>
            <a:pPr marL="0" indent="0">
              <a:buNone/>
            </a:pPr>
            <a:endParaRPr lang="en-US" dirty="0"/>
          </a:p>
          <a:p>
            <a:pPr marL="0" indent="0">
              <a:buFont typeface="Wingdings" panose="05000000000000000000" pitchFamily="2" charset="2"/>
              <a:buNone/>
            </a:pPr>
            <a:endParaRPr lang="en-US" dirty="0"/>
          </a:p>
        </p:txBody>
      </p:sp>
      <p:graphicFrame>
        <p:nvGraphicFramePr>
          <p:cNvPr id="4" name="Content Placeholder 3">
            <a:extLst>
              <a:ext uri="{FF2B5EF4-FFF2-40B4-BE49-F238E27FC236}">
                <a16:creationId xmlns:a16="http://schemas.microsoft.com/office/drawing/2014/main" xmlns:c15="http://schemas.microsoft.com/office/drawing/2012/chart" xmlns:c="http://schemas.openxmlformats.org/drawingml/2006/chart" xmlns="" id="{DDD52CCD-9D1E-4CC4-815A-A5967A0831D9}"/>
              </a:ext>
            </a:extLst>
          </p:cNvPr>
          <p:cNvGraphicFramePr>
            <a:graphicFrameLocks noGrp="1"/>
          </p:cNvGraphicFramePr>
          <p:nvPr>
            <p:ph idx="1"/>
            <p:extLst/>
          </p:nvPr>
        </p:nvGraphicFramePr>
        <p:xfrm>
          <a:off x="106756" y="1279280"/>
          <a:ext cx="8595235" cy="2164080"/>
        </p:xfrm>
        <a:graphic>
          <a:graphicData uri="http://schemas.openxmlformats.org/drawingml/2006/table">
            <a:tbl>
              <a:tblPr firstRow="1" bandRow="1">
                <a:tableStyleId>{5C22544A-7EE6-4342-B048-85BDC9FD1C3A}</a:tableStyleId>
              </a:tblPr>
              <a:tblGrid>
                <a:gridCol w="2178265">
                  <a:extLst>
                    <a:ext uri="{9D8B030D-6E8A-4147-A177-3AD203B41FA5}">
                      <a16:colId xmlns:a16="http://schemas.microsoft.com/office/drawing/2014/main" xmlns:c15="http://schemas.microsoft.com/office/drawing/2012/chart" xmlns:c="http://schemas.openxmlformats.org/drawingml/2006/chart" xmlns="" val="3215831619"/>
                    </a:ext>
                  </a:extLst>
                </a:gridCol>
                <a:gridCol w="6416970">
                  <a:extLst>
                    <a:ext uri="{9D8B030D-6E8A-4147-A177-3AD203B41FA5}">
                      <a16:colId xmlns:a16="http://schemas.microsoft.com/office/drawing/2014/main" xmlns:c15="http://schemas.microsoft.com/office/drawing/2012/chart" xmlns:c="http://schemas.openxmlformats.org/drawingml/2006/chart" xmlns="" val="276475465"/>
                    </a:ext>
                  </a:extLst>
                </a:gridCol>
              </a:tblGrid>
              <a:tr h="265091">
                <a:tc>
                  <a:txBody>
                    <a:bodyPr/>
                    <a:lstStyle/>
                    <a:p>
                      <a:pPr algn="l" rtl="0" fontAlgn="b"/>
                      <a:r>
                        <a:rPr lang="fr-FR" sz="1400" b="1" i="0" u="none" strike="noStrike">
                          <a:solidFill>
                            <a:schemeClr val="bg1"/>
                          </a:solidFill>
                          <a:effectLst/>
                          <a:latin typeface="+mn-lt"/>
                        </a:rPr>
                        <a:t>Fonctionnalité</a:t>
                      </a:r>
                    </a:p>
                  </a:txBody>
                  <a:tcPr marL="9525" marR="9525" marT="9525" marB="0" anchor="b"/>
                </a:tc>
                <a:tc>
                  <a:txBody>
                    <a:bodyPr/>
                    <a:lstStyle/>
                    <a:p>
                      <a:pPr rtl="0"/>
                      <a:r>
                        <a:rPr lang="fr-FR"/>
                        <a:t>Description</a:t>
                      </a:r>
                    </a:p>
                  </a:txBody>
                  <a:tcPr/>
                </a:tc>
                <a:extLst>
                  <a:ext uri="{0D108BD9-81ED-4DB2-BD59-A6C34878D82A}">
                    <a16:rowId xmlns:a16="http://schemas.microsoft.com/office/drawing/2014/main" xmlns:c15="http://schemas.microsoft.com/office/drawing/2012/chart" xmlns:c="http://schemas.openxmlformats.org/drawingml/2006/chart" xmlns="" val="3768427975"/>
                  </a:ext>
                </a:extLst>
              </a:tr>
              <a:tr h="265091">
                <a:tc>
                  <a:txBody>
                    <a:bodyPr/>
                    <a:lstStyle/>
                    <a:p>
                      <a:pPr algn="l" rtl="0" fontAlgn="b"/>
                      <a:r>
                        <a:rPr lang="fr-FR" sz="1400" b="0" i="0" u="none" strike="noStrike">
                          <a:solidFill>
                            <a:srgbClr val="000000"/>
                          </a:solidFill>
                          <a:effectLst/>
                          <a:latin typeface="+mn-lt"/>
                        </a:rPr>
                        <a:t>Ateliers pratiques</a:t>
                      </a:r>
                    </a:p>
                  </a:txBody>
                  <a:tcPr marL="9525" marR="9525" marT="9525" marB="0" anchor="b"/>
                </a:tc>
                <a:tc>
                  <a:txBody>
                    <a:bodyPr/>
                    <a:lstStyle/>
                    <a:p>
                      <a:pPr rtl="0"/>
                      <a:r>
                        <a:rPr lang="fr-FR"/>
                        <a:t>Travaux Pratiques conçus pour travailler avec des équipements physiques.</a:t>
                      </a:r>
                    </a:p>
                  </a:txBody>
                  <a:tcPr/>
                </a:tc>
                <a:extLst>
                  <a:ext uri="{0D108BD9-81ED-4DB2-BD59-A6C34878D82A}">
                    <a16:rowId xmlns:a16="http://schemas.microsoft.com/office/drawing/2014/main" xmlns:c15="http://schemas.microsoft.com/office/drawing/2012/chart" xmlns:c="http://schemas.openxmlformats.org/drawingml/2006/chart" xmlns="" val="2258594367"/>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Exercices en classe</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Ces informations se trouvent sur la page Ressources de l'instructeur. Les activités de classe sont conçues pour faciliter l'apprentissage, la discussion en classe et la collaboration.</a:t>
                      </a:r>
                    </a:p>
                  </a:txBody>
                  <a:tcPr/>
                </a:tc>
                <a:extLst>
                  <a:ext uri="{0D108BD9-81ED-4DB2-BD59-A6C34878D82A}">
                    <a16:rowId xmlns:a16="http://schemas.microsoft.com/office/drawing/2014/main" xmlns:c15="http://schemas.microsoft.com/office/drawing/2012/chart" xmlns:c="http://schemas.openxmlformats.org/drawingml/2006/chart" xmlns="" val="1125566603"/>
                  </a:ext>
                </a:extLst>
              </a:tr>
              <a:tr h="265091">
                <a:tc>
                  <a:txBody>
                    <a:bodyPr/>
                    <a:lstStyle/>
                    <a:p>
                      <a:pPr algn="l" rtl="0" fontAlgn="b"/>
                      <a:r>
                        <a:rPr lang="fr-FR" sz="1400" b="0" i="0" u="none" strike="noStrike">
                          <a:solidFill>
                            <a:srgbClr val="000000"/>
                          </a:solidFill>
                          <a:effectLst/>
                          <a:latin typeface="+mn-lt"/>
                        </a:rPr>
                        <a:t>Questionnaires sur le module</a:t>
                      </a:r>
                    </a:p>
                  </a:txBody>
                  <a:tcPr marL="9525" marR="9525" marT="9525" marB="0" anchor="b"/>
                </a:tc>
                <a:tc>
                  <a:txBody>
                    <a:bodyPr/>
                    <a:lstStyle/>
                    <a:p>
                      <a:pPr rtl="0"/>
                      <a:r>
                        <a:rPr lang="fr-FR"/>
                        <a:t>Des évaluations automatique qui intègrent les concepts et les compétences acquises tout au long de la série de rubriques présentés dans le module.</a:t>
                      </a:r>
                    </a:p>
                  </a:txBody>
                  <a:tcPr/>
                </a:tc>
                <a:extLst>
                  <a:ext uri="{0D108BD9-81ED-4DB2-BD59-A6C34878D82A}">
                    <a16:rowId xmlns:a16="http://schemas.microsoft.com/office/drawing/2014/main" xmlns:c15="http://schemas.microsoft.com/office/drawing/2012/chart" xmlns:c="http://schemas.openxmlformats.org/drawingml/2006/chart" xmlns="" val="831502776"/>
                  </a:ext>
                </a:extLst>
              </a:tr>
              <a:tr h="265091">
                <a:tc>
                  <a:txBody>
                    <a:bodyPr/>
                    <a:lstStyle/>
                    <a:p>
                      <a:pPr algn="l" rtl="0" fontAlgn="b"/>
                      <a:r>
                        <a:rPr lang="fr-FR" sz="1400" b="0" i="0" u="none" strike="noStrike">
                          <a:solidFill>
                            <a:srgbClr val="000000"/>
                          </a:solidFill>
                          <a:effectLst/>
                          <a:latin typeface="+mn-lt"/>
                        </a:rPr>
                        <a:t>Résumé du module</a:t>
                      </a:r>
                    </a:p>
                  </a:txBody>
                  <a:tcPr marL="9525" marR="9525" marT="9525" marB="0" anchor="b"/>
                </a:tc>
                <a:tc>
                  <a:txBody>
                    <a:bodyPr/>
                    <a:lstStyle/>
                    <a:p>
                      <a:pPr rtl="0"/>
                      <a:r>
                        <a:rPr lang="fr-FR"/>
                        <a:t>Récapte brièvement le contenu du module.</a:t>
                      </a:r>
                    </a:p>
                  </a:txBody>
                  <a:tcPr/>
                </a:tc>
                <a:extLst>
                  <a:ext uri="{0D108BD9-81ED-4DB2-BD59-A6C34878D82A}">
                    <a16:rowId xmlns:a16="http://schemas.microsoft.com/office/drawing/2014/main" xmlns:c15="http://schemas.microsoft.com/office/drawing/2012/chart" xmlns:c="http://schemas.openxmlformats.org/drawingml/2006/chart" xmlns="" val="2267046280"/>
                  </a:ext>
                </a:extLst>
              </a:tr>
            </a:tbl>
          </a:graphicData>
        </a:graphic>
      </p:graphicFrame>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1736058053"/>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0" y="0"/>
            <a:ext cx="9144000" cy="609056"/>
          </a:xfrm>
        </p:spPr>
        <p:txBody>
          <a:bodyPr/>
          <a:lstStyle/>
          <a:p>
            <a:pPr rtl="0" eaLnBrk="1" hangingPunct="1"/>
            <a:r>
              <a:rPr lang="fr-FR" sz="1400">
                <a:latin typeface="Arial" charset="0"/>
              </a:rPr>
              <a:t>Module 7: DHCPv4</a:t>
            </a:r>
            <a:r>
              <a:rPr lang="en-US" dirty="0">
                <a:latin typeface="Arial" charset="0"/>
              </a:rPr>
              <a:t/>
            </a:r>
            <a:br>
              <a:rPr lang="en-US" dirty="0">
                <a:latin typeface="Arial" charset="0"/>
              </a:rPr>
            </a:br>
            <a:r>
              <a:rPr lang="fr-FR">
                <a:latin typeface="Arial" charset="0"/>
              </a:rPr>
              <a:t>New Terms and Commands</a:t>
            </a:r>
          </a:p>
        </p:txBody>
      </p:sp>
      <p:sp>
        <p:nvSpPr>
          <p:cNvPr id="3" name="Content Placeholder 2">
            <a:extLst>
              <a:ext uri="{FF2B5EF4-FFF2-40B4-BE49-F238E27FC236}">
                <a16:creationId xmlns:a16="http://schemas.microsoft.com/office/drawing/2014/main" xmlns:c15="http://schemas.microsoft.com/office/drawing/2012/chart" xmlns:c="http://schemas.openxmlformats.org/drawingml/2006/chart" xmlns="" id="{CE8C6162-D86A-9644-A0EE-E1EE5E7020B3}"/>
              </a:ext>
            </a:extLst>
          </p:cNvPr>
          <p:cNvSpPr>
            <a:spLocks noGrp="1"/>
          </p:cNvSpPr>
          <p:nvPr>
            <p:ph idx="1"/>
          </p:nvPr>
        </p:nvSpPr>
        <p:spPr>
          <a:xfrm>
            <a:off x="109231" y="609056"/>
            <a:ext cx="4703064" cy="4155319"/>
          </a:xfrm>
        </p:spPr>
        <p:txBody>
          <a:bodyPr/>
          <a:lstStyle/>
          <a:p>
            <a:pPr rtl="0">
              <a:spcBef>
                <a:spcPts val="0"/>
              </a:spcBef>
              <a:spcAft>
                <a:spcPts val="0"/>
              </a:spcAft>
              <a:buFont typeface="Arial" panose="020B0604020202020204" pitchFamily="34" charset="0"/>
              <a:buChar char="•"/>
            </a:pPr>
            <a:r>
              <a:rPr lang="fr-FR" sz="1300"/>
              <a:t>Dynamic Host Configuration Protocol (DHCP)</a:t>
            </a:r>
          </a:p>
          <a:p>
            <a:pPr rtl="0">
              <a:spcBef>
                <a:spcPts val="0"/>
              </a:spcBef>
              <a:spcAft>
                <a:spcPts val="0"/>
              </a:spcAft>
              <a:buFont typeface="Arial" panose="020B0604020202020204" pitchFamily="34" charset="0"/>
              <a:buChar char="•"/>
            </a:pPr>
            <a:r>
              <a:rPr lang="fr-FR" sz="1300"/>
              <a:t>DHCP Discover (DHCPDISCOVER)</a:t>
            </a:r>
          </a:p>
          <a:p>
            <a:pPr rtl="0">
              <a:spcBef>
                <a:spcPts val="0"/>
              </a:spcBef>
              <a:spcAft>
                <a:spcPts val="0"/>
              </a:spcAft>
              <a:buFont typeface="Arial" panose="020B0604020202020204" pitchFamily="34" charset="0"/>
              <a:buChar char="•"/>
            </a:pPr>
            <a:r>
              <a:rPr lang="fr-FR" sz="1300"/>
              <a:t>DHCP Offer (DHCPOFFER)</a:t>
            </a:r>
          </a:p>
          <a:p>
            <a:pPr rtl="0">
              <a:spcBef>
                <a:spcPts val="0"/>
              </a:spcBef>
              <a:spcAft>
                <a:spcPts val="0"/>
              </a:spcAft>
              <a:buFont typeface="Arial" panose="020B0604020202020204" pitchFamily="34" charset="0"/>
              <a:buChar char="•"/>
            </a:pPr>
            <a:r>
              <a:rPr lang="fr-FR" sz="1300"/>
              <a:t>DHCP Request (DHCPREQUEST)</a:t>
            </a:r>
          </a:p>
          <a:p>
            <a:pPr rtl="0">
              <a:spcBef>
                <a:spcPts val="0"/>
              </a:spcBef>
              <a:spcAft>
                <a:spcPts val="0"/>
              </a:spcAft>
              <a:buFont typeface="Arial" panose="020B0604020202020204" pitchFamily="34" charset="0"/>
              <a:buChar char="•"/>
            </a:pPr>
            <a:r>
              <a:rPr lang="fr-FR" sz="1300"/>
              <a:t>DHCP Acknowledgment (DHCPACK)</a:t>
            </a:r>
          </a:p>
          <a:p>
            <a:pPr rtl="0">
              <a:spcBef>
                <a:spcPts val="0"/>
              </a:spcBef>
              <a:spcAft>
                <a:spcPts val="0"/>
              </a:spcAft>
              <a:buFont typeface="Arial" panose="020B0604020202020204" pitchFamily="34" charset="0"/>
              <a:buChar char="•"/>
            </a:pPr>
            <a:r>
              <a:rPr lang="fr-FR" sz="1300" b="1"/>
              <a:t>ip dhcp excluded-address low-address [high-address]</a:t>
            </a:r>
          </a:p>
          <a:p>
            <a:pPr rtl="0">
              <a:spcBef>
                <a:spcPts val="0"/>
              </a:spcBef>
              <a:spcAft>
                <a:spcPts val="0"/>
              </a:spcAft>
              <a:buFont typeface="Arial" panose="020B0604020202020204" pitchFamily="34" charset="0"/>
              <a:buChar char="•"/>
            </a:pPr>
            <a:r>
              <a:rPr lang="fr-FR" sz="1300" b="1"/>
              <a:t>ip dhcp pool name</a:t>
            </a:r>
          </a:p>
          <a:p>
            <a:pPr rtl="0">
              <a:spcBef>
                <a:spcPts val="0"/>
              </a:spcBef>
              <a:spcAft>
                <a:spcPts val="0"/>
              </a:spcAft>
              <a:buFont typeface="Arial" panose="020B0604020202020204" pitchFamily="34" charset="0"/>
              <a:buChar char="•"/>
            </a:pPr>
            <a:r>
              <a:rPr lang="fr-FR" sz="1300" b="1"/>
              <a:t>network network-number [mask | /prefix-length]</a:t>
            </a:r>
          </a:p>
          <a:p>
            <a:pPr rtl="0">
              <a:spcBef>
                <a:spcPts val="0"/>
              </a:spcBef>
              <a:spcAft>
                <a:spcPts val="0"/>
              </a:spcAft>
              <a:buFont typeface="Arial" panose="020B0604020202020204" pitchFamily="34" charset="0"/>
              <a:buChar char="•"/>
            </a:pPr>
            <a:r>
              <a:rPr lang="fr-FR" sz="1300" b="1"/>
              <a:t>default-router address [address2 ... address8]</a:t>
            </a:r>
          </a:p>
          <a:p>
            <a:pPr rtl="0">
              <a:spcBef>
                <a:spcPts val="0"/>
              </a:spcBef>
              <a:spcAft>
                <a:spcPts val="0"/>
              </a:spcAft>
              <a:buFont typeface="Arial" panose="020B0604020202020204" pitchFamily="34" charset="0"/>
              <a:buChar char="•"/>
            </a:pPr>
            <a:r>
              <a:rPr lang="fr-FR" sz="1300" b="1"/>
              <a:t>dns-server address [address2 ... address8]</a:t>
            </a:r>
          </a:p>
          <a:p>
            <a:pPr rtl="0">
              <a:spcBef>
                <a:spcPts val="0"/>
              </a:spcBef>
              <a:spcAft>
                <a:spcPts val="0"/>
              </a:spcAft>
              <a:buFont typeface="Arial" panose="020B0604020202020204" pitchFamily="34" charset="0"/>
              <a:buChar char="•"/>
            </a:pPr>
            <a:r>
              <a:rPr lang="fr-FR" sz="1300" b="1"/>
              <a:t>domain-name domain</a:t>
            </a:r>
          </a:p>
          <a:p>
            <a:pPr rtl="0">
              <a:spcBef>
                <a:spcPts val="0"/>
              </a:spcBef>
              <a:spcAft>
                <a:spcPts val="0"/>
              </a:spcAft>
              <a:buFont typeface="Arial" panose="020B0604020202020204" pitchFamily="34" charset="0"/>
              <a:buChar char="•"/>
            </a:pPr>
            <a:r>
              <a:rPr lang="fr-FR" sz="1300" b="1"/>
              <a:t>lease {days [hours [minutes]] | infinite}</a:t>
            </a:r>
          </a:p>
          <a:p>
            <a:pPr rtl="0">
              <a:spcBef>
                <a:spcPts val="0"/>
              </a:spcBef>
              <a:spcAft>
                <a:spcPts val="0"/>
              </a:spcAft>
              <a:buFont typeface="Arial" panose="020B0604020202020204" pitchFamily="34" charset="0"/>
              <a:buChar char="•"/>
            </a:pPr>
            <a:r>
              <a:rPr lang="fr-FR" sz="1300" b="1"/>
              <a:t>netbios-name-server address [address2 ... address8]</a:t>
            </a:r>
          </a:p>
          <a:p>
            <a:pPr rtl="0">
              <a:spcBef>
                <a:spcPts val="0"/>
              </a:spcBef>
              <a:spcAft>
                <a:spcPts val="0"/>
              </a:spcAft>
              <a:buFont typeface="Arial" panose="020B0604020202020204" pitchFamily="34" charset="0"/>
              <a:buChar char="•"/>
            </a:pPr>
            <a:r>
              <a:rPr lang="fr-FR" sz="1300" b="1"/>
              <a:t>show running-config | section dhcp</a:t>
            </a:r>
          </a:p>
          <a:p>
            <a:pPr rtl="0">
              <a:spcBef>
                <a:spcPts val="0"/>
              </a:spcBef>
              <a:spcAft>
                <a:spcPts val="0"/>
              </a:spcAft>
              <a:buFont typeface="Arial" panose="020B0604020202020204" pitchFamily="34" charset="0"/>
              <a:buChar char="•"/>
            </a:pPr>
            <a:r>
              <a:rPr lang="fr-FR" sz="1300" b="1"/>
              <a:t>show ip dhcp binding</a:t>
            </a:r>
          </a:p>
          <a:p>
            <a:pPr rtl="0">
              <a:spcBef>
                <a:spcPts val="0"/>
              </a:spcBef>
              <a:spcAft>
                <a:spcPts val="0"/>
              </a:spcAft>
              <a:buFont typeface="Arial" panose="020B0604020202020204" pitchFamily="34" charset="0"/>
              <a:buChar char="•"/>
            </a:pPr>
            <a:r>
              <a:rPr lang="fr-FR" sz="1300" b="1"/>
              <a:t>show ip dhcp server statistics</a:t>
            </a:r>
          </a:p>
          <a:p>
            <a:pPr rtl="0">
              <a:spcBef>
                <a:spcPts val="0"/>
              </a:spcBef>
              <a:spcAft>
                <a:spcPts val="0"/>
              </a:spcAft>
              <a:buFont typeface="Arial" panose="020B0604020202020204" pitchFamily="34" charset="0"/>
              <a:buChar char="•"/>
            </a:pPr>
            <a:r>
              <a:rPr lang="fr-FR" sz="1300" b="1"/>
              <a:t>[no] service dhcp</a:t>
            </a:r>
          </a:p>
          <a:p>
            <a:pPr rtl="0">
              <a:spcBef>
                <a:spcPts val="0"/>
              </a:spcBef>
              <a:spcAft>
                <a:spcPts val="0"/>
              </a:spcAft>
              <a:buFont typeface="Arial" panose="020B0604020202020204" pitchFamily="34" charset="0"/>
              <a:buChar char="•"/>
            </a:pPr>
            <a:r>
              <a:rPr lang="fr-FR" sz="1300" b="1"/>
              <a:t>ip helper-address address</a:t>
            </a:r>
          </a:p>
          <a:p>
            <a:pPr rtl="0">
              <a:spcBef>
                <a:spcPts val="0"/>
              </a:spcBef>
              <a:spcAft>
                <a:spcPts val="0"/>
              </a:spcAft>
              <a:buFont typeface="Arial" panose="020B0604020202020204" pitchFamily="34" charset="0"/>
              <a:buChar char="•"/>
            </a:pPr>
            <a:r>
              <a:rPr lang="fr-FR" sz="1300" b="1"/>
              <a:t>ip address dhcp</a:t>
            </a:r>
          </a:p>
        </p:txBody>
      </p:sp>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3271745509"/>
      </p:ext>
    </p:extLst>
  </p:cSld>
  <p:clrMapOvr>
    <a:masterClrMapping/>
  </p:clrMapOvr>
  <p:transition spd="slow">
    <p:wip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4190828277"/>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rtl="0" eaLnBrk="1" hangingPunct="1"/>
            <a:r>
              <a:rPr lang="fr-FR"/>
              <a:t>Check Your Understanding</a:t>
            </a:r>
          </a:p>
        </p:txBody>
      </p:sp>
      <p:sp>
        <p:nvSpPr>
          <p:cNvPr id="7171" name="Rectangle 34"/>
          <p:cNvSpPr>
            <a:spLocks noGrp="1" noChangeArrowheads="1"/>
          </p:cNvSpPr>
          <p:nvPr>
            <p:ph idx="1"/>
          </p:nvPr>
        </p:nvSpPr>
        <p:spPr>
          <a:xfrm>
            <a:off x="145357" y="965201"/>
            <a:ext cx="8878570" cy="3643747"/>
          </a:xfrm>
        </p:spPr>
        <p:txBody>
          <a:bodyPr/>
          <a:lstStyle/>
          <a:p>
            <a:pPr rtl="0">
              <a:spcBef>
                <a:spcPct val="30000"/>
              </a:spcBef>
              <a:buFont typeface="Arial" panose="020B0604020202020204" pitchFamily="34" charset="0"/>
              <a:buChar char="•"/>
            </a:pPr>
            <a:r>
              <a:rPr lang="fr-FR"/>
              <a:t>Check Your Understanding activities are designed to let students quickly determine if they understand the content and can proceed, or if they need to review. </a:t>
            </a:r>
          </a:p>
          <a:p>
            <a:pPr rtl="0">
              <a:spcBef>
                <a:spcPct val="30000"/>
              </a:spcBef>
              <a:buFont typeface="Arial" panose="020B0604020202020204" pitchFamily="34" charset="0"/>
              <a:buChar char="•"/>
            </a:pPr>
            <a:r>
              <a:rPr lang="fr-FR"/>
              <a:t>Check Your Understanding activities </a:t>
            </a:r>
            <a:r>
              <a:rPr lang="fr-FR" b="1" i="1"/>
              <a:t>do not </a:t>
            </a:r>
            <a:r>
              <a:rPr lang="fr-FR"/>
              <a:t>affect student grades.</a:t>
            </a:r>
          </a:p>
          <a:p>
            <a:pPr rtl="0">
              <a:spcBef>
                <a:spcPct val="30000"/>
              </a:spcBef>
              <a:buFont typeface="Arial" panose="020B0604020202020204" pitchFamily="34" charset="0"/>
              <a:buChar char="•"/>
            </a:pPr>
            <a:r>
              <a:rPr lang="fr-FR"/>
              <a:t>There are no separate slides for these activities in the PPT. They are listed in the notes area of the slide that appears before these activities.</a:t>
            </a:r>
          </a:p>
          <a:p>
            <a:pPr eaLnBrk="1" hangingPunct="1">
              <a:spcBef>
                <a:spcPct val="30000"/>
              </a:spcBef>
              <a:buFont typeface="Arial" panose="020B0604020202020204" pitchFamily="34" charset="0"/>
              <a:buChar char="•"/>
            </a:pPr>
            <a:endParaRPr lang="en-US" dirty="0"/>
          </a:p>
          <a:p>
            <a:pPr eaLnBrk="1" hangingPunct="1">
              <a:spcBef>
                <a:spcPct val="30000"/>
              </a:spcBef>
            </a:pPr>
            <a:endParaRPr lang="en-US" dirty="0"/>
          </a:p>
        </p:txBody>
      </p:sp>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34472702"/>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rtl="0" eaLnBrk="1" hangingPunct="1"/>
            <a:r>
              <a:rPr lang="fr-FR"/>
              <a:t>Module 7: Activities</a:t>
            </a:r>
          </a:p>
        </p:txBody>
      </p:sp>
      <p:sp>
        <p:nvSpPr>
          <p:cNvPr id="6147" name="Rectangle 34"/>
          <p:cNvSpPr>
            <a:spLocks noGrp="1" noChangeArrowheads="1"/>
          </p:cNvSpPr>
          <p:nvPr>
            <p:ph idx="1"/>
          </p:nvPr>
        </p:nvSpPr>
        <p:spPr>
          <a:xfrm>
            <a:off x="144065" y="733629"/>
            <a:ext cx="8695135" cy="348414"/>
          </a:xfrm>
        </p:spPr>
        <p:txBody>
          <a:bodyPr/>
          <a:lstStyle/>
          <a:p>
            <a:pPr marL="0" indent="0" rtl="0">
              <a:spcBef>
                <a:spcPct val="30000"/>
              </a:spcBef>
              <a:buNone/>
            </a:pPr>
            <a:r>
              <a:rPr lang="fr-FR"/>
              <a:t>What activities are associated with this module?</a:t>
            </a: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xmlns:c15="http://schemas.microsoft.com/office/drawing/2012/chart" xmlns:c="http://schemas.openxmlformats.org/drawingml/2006/chart" xmlns="" val="56343721"/>
              </p:ext>
            </p:extLst>
          </p:nvPr>
        </p:nvGraphicFramePr>
        <p:xfrm>
          <a:off x="455999" y="1082042"/>
          <a:ext cx="8229418" cy="2406138"/>
        </p:xfrm>
        <a:graphic>
          <a:graphicData uri="http://schemas.openxmlformats.org/drawingml/2006/table">
            <a:tbl>
              <a:tblPr firstRow="1" bandRow="1">
                <a:tableStyleId>{5C22544A-7EE6-4342-B048-85BDC9FD1C3A}</a:tableStyleId>
              </a:tblPr>
              <a:tblGrid>
                <a:gridCol w="1129733">
                  <a:extLst>
                    <a:ext uri="{9D8B030D-6E8A-4147-A177-3AD203B41FA5}">
                      <a16:colId xmlns:a16="http://schemas.microsoft.com/office/drawing/2014/main" xmlns:c15="http://schemas.microsoft.com/office/drawing/2012/chart" xmlns:c="http://schemas.openxmlformats.org/drawingml/2006/chart" xmlns="" val="20001"/>
                    </a:ext>
                  </a:extLst>
                </a:gridCol>
                <a:gridCol w="1857736">
                  <a:extLst>
                    <a:ext uri="{9D8B030D-6E8A-4147-A177-3AD203B41FA5}">
                      <a16:colId xmlns:a16="http://schemas.microsoft.com/office/drawing/2014/main" xmlns:c15="http://schemas.microsoft.com/office/drawing/2012/chart" xmlns:c="http://schemas.openxmlformats.org/drawingml/2006/chart" xmlns="" val="3156509146"/>
                    </a:ext>
                  </a:extLst>
                </a:gridCol>
                <a:gridCol w="4080076">
                  <a:extLst>
                    <a:ext uri="{9D8B030D-6E8A-4147-A177-3AD203B41FA5}">
                      <a16:colId xmlns:a16="http://schemas.microsoft.com/office/drawing/2014/main" xmlns:c15="http://schemas.microsoft.com/office/drawing/2012/chart" xmlns:c="http://schemas.openxmlformats.org/drawingml/2006/chart" xmlns="" val="20002"/>
                    </a:ext>
                  </a:extLst>
                </a:gridCol>
                <a:gridCol w="1161873">
                  <a:extLst>
                    <a:ext uri="{9D8B030D-6E8A-4147-A177-3AD203B41FA5}">
                      <a16:colId xmlns:a16="http://schemas.microsoft.com/office/drawing/2014/main" xmlns:c15="http://schemas.microsoft.com/office/drawing/2012/chart" xmlns:c="http://schemas.openxmlformats.org/drawingml/2006/chart" xmlns="" val="20003"/>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fr-FR" sz="1200"/>
                        <a:t>Page #</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t>Activity Type</a:t>
                      </a:r>
                    </a:p>
                  </a:txBody>
                  <a:tcPr marL="68580" marR="68580" marT="34290" marB="34290" anchor="ctr"/>
                </a:tc>
                <a:tc>
                  <a:txBody>
                    <a:bodyPr/>
                    <a:lstStyle/>
                    <a:p>
                      <a:pPr rtl="0"/>
                      <a:r>
                        <a:rPr lang="fr-FR" sz="1200"/>
                        <a:t>Activity Name</a:t>
                      </a:r>
                    </a:p>
                  </a:txBody>
                  <a:tcPr marL="68580" marR="68580" marT="34290" marB="34290" anchor="ctr"/>
                </a:tc>
                <a:tc>
                  <a:txBody>
                    <a:bodyPr/>
                    <a:lstStyle/>
                    <a:p>
                      <a:pPr rtl="0"/>
                      <a:r>
                        <a:rPr lang="fr-FR" sz="1200"/>
                        <a:t>Optional?</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0000"/>
                  </a:ext>
                </a:extLst>
              </a:tr>
              <a:tr h="350784">
                <a:tc>
                  <a:txBody>
                    <a:bodyPr/>
                    <a:lstStyle/>
                    <a:p>
                      <a:pPr algn="ctr" rtl="0"/>
                      <a:r>
                        <a:rPr lang="fr-FR" sz="1100">
                          <a:solidFill>
                            <a:srgbClr val="000000"/>
                          </a:solidFill>
                        </a:rPr>
                        <a:t>7.1.5</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Check Your Understanding</a:t>
                      </a:r>
                    </a:p>
                  </a:txBody>
                  <a:tcPr marL="68580" marR="68580" marT="34290" marB="34290" anchor="ctr"/>
                </a:tc>
                <a:tc>
                  <a:txBody>
                    <a:bodyPr/>
                    <a:lstStyle/>
                    <a:p>
                      <a:pPr rtl="0"/>
                      <a:r>
                        <a:rPr lang="fr-FR" sz="1100">
                          <a:solidFill>
                            <a:srgbClr val="000000"/>
                          </a:solidFill>
                        </a:rPr>
                        <a:t>DHCPv4 Concepts</a:t>
                      </a:r>
                    </a:p>
                  </a:txBody>
                  <a:tcPr marL="68580" marR="68580" marT="34290" marB="34290" anchor="ctr"/>
                </a:tc>
                <a:tc>
                  <a:txBody>
                    <a:bodyPr/>
                    <a:lstStyle/>
                    <a:p>
                      <a:pPr rtl="0"/>
                      <a:r>
                        <a:rPr lang="fr-FR" sz="1100">
                          <a:solidFill>
                            <a:srgbClr val="000000"/>
                          </a:solidFill>
                        </a:rPr>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0001"/>
                  </a:ext>
                </a:extLst>
              </a:tr>
              <a:tr h="350784">
                <a:tc>
                  <a:txBody>
                    <a:bodyPr/>
                    <a:lstStyle/>
                    <a:p>
                      <a:pPr algn="ctr" rtl="0"/>
                      <a:r>
                        <a:rPr lang="fr-FR" sz="1100">
                          <a:solidFill>
                            <a:srgbClr val="000000"/>
                          </a:solidFill>
                        </a:rPr>
                        <a:t>7.2.6</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Syntax Checker</a:t>
                      </a:r>
                    </a:p>
                  </a:txBody>
                  <a:tcPr marL="68580" marR="68580" marT="34290" marB="34290" anchor="ctr"/>
                </a:tc>
                <a:tc>
                  <a:txBody>
                    <a:bodyPr/>
                    <a:lstStyle/>
                    <a:p>
                      <a:pPr rtl="0"/>
                      <a:r>
                        <a:rPr lang="fr-FR" sz="1100">
                          <a:solidFill>
                            <a:srgbClr val="000000"/>
                          </a:solidFill>
                        </a:rPr>
                        <a:t>Configure DHCPv4</a:t>
                      </a:r>
                    </a:p>
                  </a:txBody>
                  <a:tcPr marL="68580" marR="68580" marT="34290" marB="34290" anchor="ctr"/>
                </a:tc>
                <a:tc>
                  <a:txBody>
                    <a:bodyPr/>
                    <a:lstStyle/>
                    <a:p>
                      <a:pPr rtl="0"/>
                      <a:r>
                        <a:rPr lang="fr-FR" sz="1100">
                          <a:solidFill>
                            <a:srgbClr val="000000"/>
                          </a:solidFill>
                        </a:rPr>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0006"/>
                  </a:ext>
                </a:extLst>
              </a:tr>
              <a:tr h="350784">
                <a:tc>
                  <a:txBody>
                    <a:bodyPr/>
                    <a:lstStyle/>
                    <a:p>
                      <a:pPr algn="ctr" rtl="0"/>
                      <a:r>
                        <a:rPr lang="fr-FR" sz="1100">
                          <a:solidFill>
                            <a:srgbClr val="000000"/>
                          </a:solidFill>
                        </a:rPr>
                        <a:t>7.2.10</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Configure DHCPv4</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0008"/>
                  </a:ext>
                </a:extLst>
              </a:tr>
              <a:tr h="350784">
                <a:tc>
                  <a:txBody>
                    <a:bodyPr/>
                    <a:lstStyle/>
                    <a:p>
                      <a:pPr algn="ctr" rtl="0"/>
                      <a:r>
                        <a:rPr lang="fr-FR" sz="1100">
                          <a:solidFill>
                            <a:srgbClr val="000000"/>
                          </a:solidFill>
                        </a:rPr>
                        <a:t>7.3.4</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Syntax Checker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Configure a Cisco Router as DHCP Client</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2582900979"/>
                  </a:ext>
                </a:extLst>
              </a:tr>
              <a:tr h="350784">
                <a:tc>
                  <a:txBody>
                    <a:bodyPr/>
                    <a:lstStyle/>
                    <a:p>
                      <a:pPr algn="ctr" rtl="0"/>
                      <a:r>
                        <a:rPr lang="fr-FR" sz="1100">
                          <a:solidFill>
                            <a:srgbClr val="000000"/>
                          </a:solidFill>
                        </a:rPr>
                        <a:t>7.4.1</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Implement DHCPv4</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3522544737"/>
                  </a:ext>
                </a:extLst>
              </a:tr>
              <a:tr h="350784">
                <a:tc>
                  <a:txBody>
                    <a:bodyPr/>
                    <a:lstStyle/>
                    <a:p>
                      <a:pPr algn="ctr" rtl="0"/>
                      <a:r>
                        <a:rPr lang="fr-FR" sz="1100">
                          <a:solidFill>
                            <a:srgbClr val="000000"/>
                          </a:solidFill>
                        </a:rPr>
                        <a:t>7.4.2</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Lab</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Implement DHCPv4</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a:ln>
                            <a:noFill/>
                          </a:ln>
                          <a:solidFill>
                            <a:srgbClr val="000000"/>
                          </a:solidFill>
                          <a:effectLst/>
                          <a:uLnTx/>
                          <a:uFillTx/>
                          <a:latin typeface="Arial"/>
                          <a:ea typeface="+mn-ea"/>
                          <a:cs typeface="+mn-cs"/>
                        </a:rPr>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2876512523"/>
                  </a:ext>
                </a:extLst>
              </a:tr>
            </a:tbl>
          </a:graphicData>
        </a:graphic>
      </p:graphicFrame>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2145273728"/>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7: Best Practices</a:t>
            </a:r>
          </a:p>
        </p:txBody>
      </p:sp>
      <p:sp>
        <p:nvSpPr>
          <p:cNvPr id="11266" name="Rectangle 34"/>
          <p:cNvSpPr>
            <a:spLocks noGrp="1" noChangeArrowheads="1"/>
          </p:cNvSpPr>
          <p:nvPr>
            <p:ph idx="1"/>
          </p:nvPr>
        </p:nvSpPr>
        <p:spPr>
          <a:xfrm>
            <a:off x="145357" y="684644"/>
            <a:ext cx="8853286" cy="4155319"/>
          </a:xfrm>
        </p:spPr>
        <p:txBody>
          <a:bodyPr/>
          <a:lstStyle/>
          <a:p>
            <a:pPr marL="0" indent="0" rtl="0">
              <a:lnSpc>
                <a:spcPct val="85000"/>
              </a:lnSpc>
              <a:spcBef>
                <a:spcPct val="30000"/>
              </a:spcBef>
              <a:buNone/>
            </a:pPr>
            <a:r>
              <a:rPr lang="fr-FR" sz="1600"/>
              <a:t>Prior to teaching Module 7, the instructor should:</a:t>
            </a:r>
          </a:p>
          <a:p>
            <a:pPr rtl="0">
              <a:lnSpc>
                <a:spcPct val="85000"/>
              </a:lnSpc>
              <a:spcBef>
                <a:spcPct val="30000"/>
              </a:spcBef>
              <a:buFont typeface="Arial" panose="020B0604020202020204" pitchFamily="34" charset="0"/>
              <a:buChar char="•"/>
            </a:pPr>
            <a:r>
              <a:rPr lang="fr-FR" sz="1600"/>
              <a:t>Review the activities and assessments for this module.</a:t>
            </a:r>
          </a:p>
          <a:p>
            <a:pPr rtl="0">
              <a:lnSpc>
                <a:spcPct val="85000"/>
              </a:lnSpc>
              <a:spcBef>
                <a:spcPct val="30000"/>
              </a:spcBef>
              <a:buFont typeface="Arial" panose="020B0604020202020204" pitchFamily="34" charset="0"/>
              <a:buChar char="•"/>
            </a:pPr>
            <a:r>
              <a:rPr lang="fr-FR" sz="1600"/>
              <a:t>Try to include as many questions as possible to keep students engaged during classroom presentation.</a:t>
            </a:r>
          </a:p>
          <a:p>
            <a:pPr marL="0" indent="0" rtl="0">
              <a:lnSpc>
                <a:spcPct val="85000"/>
              </a:lnSpc>
              <a:spcBef>
                <a:spcPct val="30000"/>
              </a:spcBef>
              <a:buNone/>
            </a:pPr>
            <a:r>
              <a:rPr lang="fr-FR" sz="1600"/>
              <a:t>Topic 7.1</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During the lease procedure, what is the reason for the client sending the DHCPREQUEST as a broadcast packet?</a:t>
            </a:r>
          </a:p>
          <a:p>
            <a:pPr lvl="2" rtl="0">
              <a:lnSpc>
                <a:spcPct val="85000"/>
              </a:lnSpc>
              <a:spcBef>
                <a:spcPct val="30000"/>
              </a:spcBef>
            </a:pPr>
            <a:r>
              <a:rPr lang="fr-FR" sz="1600"/>
              <a:t>What Layer 2 protocol is peripherally involved during the DHCP process?</a:t>
            </a:r>
          </a:p>
          <a:p>
            <a:pPr marL="0" indent="0">
              <a:lnSpc>
                <a:spcPct val="85000"/>
              </a:lnSpc>
              <a:spcBef>
                <a:spcPct val="30000"/>
              </a:spcBef>
              <a:buNone/>
            </a:pPr>
            <a:endParaRPr lang="en-US" sz="1600" dirty="0"/>
          </a:p>
          <a:p>
            <a:pPr lvl="1">
              <a:lnSpc>
                <a:spcPct val="85000"/>
              </a:lnSpc>
              <a:spcBef>
                <a:spcPct val="30000"/>
              </a:spcBef>
            </a:pPr>
            <a:endParaRPr lang="en-US" dirty="0"/>
          </a:p>
          <a:p>
            <a:pPr lvl="1">
              <a:lnSpc>
                <a:spcPct val="85000"/>
              </a:lnSpc>
              <a:spcBef>
                <a:spcPct val="30000"/>
              </a:spcBef>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2109317603"/>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7: Best Practices (Cont.)</a:t>
            </a:r>
          </a:p>
        </p:txBody>
      </p:sp>
      <p:sp>
        <p:nvSpPr>
          <p:cNvPr id="11266" name="Rectangle 34"/>
          <p:cNvSpPr>
            <a:spLocks noGrp="1" noChangeArrowheads="1"/>
          </p:cNvSpPr>
          <p:nvPr>
            <p:ph idx="1"/>
          </p:nvPr>
        </p:nvSpPr>
        <p:spPr>
          <a:xfrm>
            <a:off x="145357" y="684644"/>
            <a:ext cx="8853286" cy="4155319"/>
          </a:xfrm>
        </p:spPr>
        <p:txBody>
          <a:bodyPr/>
          <a:lstStyle/>
          <a:p>
            <a:pPr marL="0" indent="0" rtl="0">
              <a:lnSpc>
                <a:spcPct val="85000"/>
              </a:lnSpc>
              <a:spcBef>
                <a:spcPct val="30000"/>
              </a:spcBef>
              <a:buNone/>
            </a:pPr>
            <a:r>
              <a:rPr lang="fr-FR" sz="1600"/>
              <a:t>Topic 7.2</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What scenarios do you think a router acting as a DHCPv4 server is the best course of action?</a:t>
            </a:r>
          </a:p>
          <a:p>
            <a:pPr lvl="2" rtl="0">
              <a:lnSpc>
                <a:spcPct val="85000"/>
              </a:lnSpc>
              <a:spcBef>
                <a:spcPct val="30000"/>
              </a:spcBef>
            </a:pPr>
            <a:r>
              <a:rPr lang="fr-FR" sz="1600"/>
              <a:t>If the DHCPv4 server is not configured, does the dhcp service running on the router pose a security risk?</a:t>
            </a:r>
          </a:p>
          <a:p>
            <a:pPr marL="0" indent="0" rtl="0">
              <a:lnSpc>
                <a:spcPct val="85000"/>
              </a:lnSpc>
              <a:spcBef>
                <a:spcPct val="30000"/>
              </a:spcBef>
              <a:buNone/>
            </a:pPr>
            <a:r>
              <a:rPr lang="fr-FR" sz="1600"/>
              <a:t>Topic 7.3</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Based on your knowledge of DHCPv4 server configuration options, what options do you think most service providers make sure to provide to home router DHCPv4 clients?</a:t>
            </a:r>
          </a:p>
          <a:p>
            <a:pPr marL="261937" lvl="2" indent="0">
              <a:lnSpc>
                <a:spcPct val="85000"/>
              </a:lnSpc>
              <a:spcBef>
                <a:spcPct val="30000"/>
              </a:spcBef>
              <a:buNone/>
            </a:pPr>
            <a:endParaRPr lang="en-US" sz="1050" dirty="0"/>
          </a:p>
          <a:p>
            <a:pPr marL="630238" lvl="2" indent="-214313">
              <a:buFont typeface="Arial" panose="020B0604020202020204" pitchFamily="34" charset="0"/>
              <a:buChar char="•"/>
            </a:pPr>
            <a:endParaRPr lang="en-US" dirty="0"/>
          </a:p>
          <a:p>
            <a:pPr eaLnBrk="1" hangingPunct="1">
              <a:lnSpc>
                <a:spcPct val="85000"/>
              </a:lnSpc>
              <a:spcBef>
                <a:spcPct val="30000"/>
              </a:spcBef>
            </a:pPr>
            <a:endParaRPr lang="en-US" sz="1200" b="1" dirty="0">
              <a:solidFill>
                <a:srgbClr val="FF0000"/>
              </a:solidFill>
            </a:endParaRPr>
          </a:p>
          <a:p>
            <a:pPr eaLnBrk="1" hangingPunct="1">
              <a:lnSpc>
                <a:spcPct val="85000"/>
              </a:lnSpc>
              <a:spcBef>
                <a:spcPct val="30000"/>
              </a:spcBef>
            </a:pPr>
            <a:endParaRPr lang="en-US" sz="1200" dirty="0"/>
          </a:p>
        </p:txBody>
      </p:sp>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1129576059"/>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469497" y="3809526"/>
            <a:ext cx="2368954" cy="902174"/>
          </a:xfrm>
        </p:spPr>
        <p:txBody>
          <a:bodyPr/>
          <a:lstStyle/>
          <a:p>
            <a:pPr rtl="0"/>
            <a:r>
              <a:rPr lang="fr-FR">
                <a:solidFill>
                  <a:schemeClr val="accent5">
                    <a:lumMod val="40000"/>
                    <a:lumOff val="60000"/>
                  </a:schemeClr>
                </a:solidFill>
              </a:rPr>
              <a:t>Notions de base sur la commutation, le routage et le sans fil v7.0 (SRWE)</a:t>
            </a:r>
          </a:p>
          <a:p>
            <a:endParaRPr lang="en-US" dirty="0"/>
          </a:p>
        </p:txBody>
      </p:sp>
      <p:sp>
        <p:nvSpPr>
          <p:cNvPr id="6" name="Title 5"/>
          <p:cNvSpPr>
            <a:spLocks noGrp="1"/>
          </p:cNvSpPr>
          <p:nvPr>
            <p:ph type="ctrTitle"/>
          </p:nvPr>
        </p:nvSpPr>
        <p:spPr>
          <a:xfrm>
            <a:off x="469497" y="2316480"/>
            <a:ext cx="6672708" cy="1080143"/>
          </a:xfrm>
        </p:spPr>
        <p:txBody>
          <a:bodyPr/>
          <a:lstStyle/>
          <a:p>
            <a:pPr rtl="0"/>
            <a:r>
              <a:rPr lang="fr-FR">
                <a:solidFill>
                  <a:schemeClr val="accent5">
                    <a:lumMod val="40000"/>
                    <a:lumOff val="60000"/>
                  </a:schemeClr>
                </a:solidFill>
              </a:rPr>
              <a:t>Module 7 : DHCPv4</a:t>
            </a:r>
          </a:p>
        </p:txBody>
      </p:sp>
    </p:spTree>
    <p:custDataLst>
      <p:tags r:id="rId1"/>
    </p:custDataLst>
    <p:extLst>
      <p:ext uri="{BB962C8B-B14F-4D97-AF65-F5344CB8AC3E}">
        <p14:creationId xmlns:p14="http://schemas.microsoft.com/office/powerpoint/2010/main" xmlns:c15="http://schemas.microsoft.com/office/drawing/2012/chart" xmlns:c="http://schemas.openxmlformats.org/drawingml/2006/chart" xmlns="" val="1989389863"/>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65"/>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5357</TotalTime>
  <Words>2991</Words>
  <Application>Microsoft Office PowerPoint</Application>
  <PresentationFormat>On-screen Show (16:9)</PresentationFormat>
  <Paragraphs>411</Paragraphs>
  <Slides>41</Slides>
  <Notes>39</Notes>
  <HiddenSlides>6</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Default Theme</vt:lpstr>
      <vt:lpstr>Module 7 : DHCPv4</vt:lpstr>
      <vt:lpstr>Instructor Materials – Module 7 Planning Guide</vt:lpstr>
      <vt:lpstr>À quoi s'attendre dans ce module</vt:lpstr>
      <vt:lpstr>À quoi s'attendre dans ce module (suite)</vt:lpstr>
      <vt:lpstr>Check Your Understanding</vt:lpstr>
      <vt:lpstr>Module 7: Activities</vt:lpstr>
      <vt:lpstr>Module 7: Best Practices</vt:lpstr>
      <vt:lpstr>Module 7: Best Practices (Cont.)</vt:lpstr>
      <vt:lpstr>Module 7 : DHCPv4</vt:lpstr>
      <vt:lpstr>Objectifs de ce module</vt:lpstr>
      <vt:lpstr>7.1 Concepts du DHCPv4</vt:lpstr>
      <vt:lpstr>Concepts du DHCPv4 Serveur et client DHCPv4</vt:lpstr>
      <vt:lpstr>Concepts du DHCPv4 Fonctionnement DHCPv4</vt:lpstr>
      <vt:lpstr>Concepts du DHCPv4 Étapes pour obtenir un bail</vt:lpstr>
      <vt:lpstr>Concepts du DHCPv4 Étapes pour obtenir un bail</vt:lpstr>
      <vt:lpstr>7.2 Configurer un serveur Cisco IOS DHCPv4</vt:lpstr>
      <vt:lpstr>Configurer un serveur Cisco IOS DHCPv4 Serveur Cisco IOS DHCPv4</vt:lpstr>
      <vt:lpstr>Configurer un serveur Cisco IOS DHCPv4 Étapes pour configurer un serveur Cisco IOS DHCPv4</vt:lpstr>
      <vt:lpstr> Configurer un serveur Cisco IOS DHCPv4 Étapes pour configurer un serveur Cisco IOS DHCPv4 (suite.) </vt:lpstr>
      <vt:lpstr>Configurer un serveur Cisco IOS DHCPv4 Exemple de configuration</vt:lpstr>
      <vt:lpstr>Configurer un serveur Cisco IOS DHCPv4 VérificationDHCPv4</vt:lpstr>
      <vt:lpstr>Configurer un serveur Cisco IOS DHCPv4 Vérifiez que DHCPv4 est opérationnel</vt:lpstr>
      <vt:lpstr>Configurer un serveur Cisco IOS DHCPv4 Vérifiez que DHCPv4 est opérationnel (suite.) </vt:lpstr>
      <vt:lpstr>Configurer un serveur Cisco IOS DHCPv4 Vérifiez que DHCPv4 est opérationnel (suite.) </vt:lpstr>
      <vt:lpstr>Configurer un serveur Cisco IOS DHCPv4 Vérifiez que DHCPv4 est opérationnel (suite)</vt:lpstr>
      <vt:lpstr>Configurer un serveur Cisco IOS DHCPv4 Désactiver le serveur Cisco IOS DHCPv4</vt:lpstr>
      <vt:lpstr>Configurer un serveur Cisco IOS DHCPv4 Relais DHCPv4</vt:lpstr>
      <vt:lpstr>Configurer un serveur Cisco IOS DHCPv4 Relais DHCPv4</vt:lpstr>
      <vt:lpstr>Configurer un serveur Cisco IOS DHCPv4 Autres diffusions de service relayées</vt:lpstr>
      <vt:lpstr>Configurer un serveur Cisco IOS DHCPv4 Packet Tracer - Configurer DHCPv4</vt:lpstr>
      <vt:lpstr>7.3 Configurer un client DHCPv4</vt:lpstr>
      <vt:lpstr>Configurer un client DHCPv4 Routeur Cisco comme client DHCPv4</vt:lpstr>
      <vt:lpstr>Configurer un client DHCPv4 Exemple de configuration</vt:lpstr>
      <vt:lpstr>Configurer un client DHCPv4 Routeur domestique comme client DHCPv4</vt:lpstr>
      <vt:lpstr>7.4 Module pratique et questionnaire</vt:lpstr>
      <vt:lpstr>Module pratique et questionnaire Travaux Pratiques - Mise en œuvre de DHCPv4</vt:lpstr>
      <vt:lpstr>Module pratique et questionnaire Travaux Pratiques - Mise en œuvre de DHCPv4</vt:lpstr>
      <vt:lpstr>Module pratique et questionnaire Qu'est-ce que j'ai appris dans ce module?</vt:lpstr>
      <vt:lpstr>Module pratique et questionnaire Qu'est-ce que j'ai appris dans ce module? (Suite)</vt:lpstr>
      <vt:lpstr>Module 7: DHCPv4 New Terms and Commands</vt:lpstr>
      <vt:lpstr>Slide 41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Dawlat</cp:lastModifiedBy>
  <cp:revision>378</cp:revision>
  <dcterms:created xsi:type="dcterms:W3CDTF">2019-10-18T06:21:22Z</dcterms:created>
  <dcterms:modified xsi:type="dcterms:W3CDTF">2020-08-07T13:39:23Z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