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7"/>
  </p:notesMasterIdLst>
  <p:sldIdLst>
    <p:sldId id="513" r:id="rId2"/>
    <p:sldId id="730" r:id="rId3"/>
    <p:sldId id="1272" r:id="rId4"/>
    <p:sldId id="1274" r:id="rId5"/>
    <p:sldId id="1273" r:id="rId6"/>
    <p:sldId id="1072" r:id="rId7"/>
    <p:sldId id="763" r:id="rId8"/>
    <p:sldId id="1052" r:id="rId9"/>
    <p:sldId id="876" r:id="rId10"/>
    <p:sldId id="1096" r:id="rId11"/>
    <p:sldId id="759" r:id="rId12"/>
    <p:sldId id="1054" r:id="rId13"/>
    <p:sldId id="1159" r:id="rId14"/>
    <p:sldId id="1160" r:id="rId15"/>
    <p:sldId id="1056" r:id="rId16"/>
    <p:sldId id="1103" r:id="rId17"/>
    <p:sldId id="1104" r:id="rId18"/>
    <p:sldId id="1106" r:id="rId19"/>
    <p:sldId id="957" r:id="rId20"/>
    <p:sldId id="1155" r:id="rId21"/>
    <p:sldId id="1156" r:id="rId22"/>
    <p:sldId id="958" r:id="rId23"/>
    <p:sldId id="1157" r:id="rId24"/>
    <p:sldId id="1158" r:id="rId25"/>
    <p:sldId id="291" r:id="rId26"/>
  </p:sldIdLst>
  <p:sldSz cx="9144000" cy="5143500" type="screen16x9"/>
  <p:notesSz cx="6858000" cy="9144000"/>
  <p:custDataLst>
    <p:tags r:id="rId2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77285" autoAdjust="0"/>
  </p:normalViewPr>
  <p:slideViewPr>
    <p:cSldViewPr snapToGrid="0" showGuides="1">
      <p:cViewPr varScale="1">
        <p:scale>
          <a:sx n="70" d="100"/>
          <a:sy n="70" d="100"/>
        </p:scale>
        <p:origin x="1332"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lvl="0" defTabSz="457200" rtl="0" fontAlgn="auto">
              <a:lnSpc>
                <a:spcPct val="100000"/>
              </a:lnSpc>
              <a:spcBef>
                <a:spcPts val="0"/>
              </a:spcBef>
              <a:spcAft>
                <a:spcPts val="0"/>
              </a:spcAft>
              <a:buClrTx/>
              <a:buSzTx/>
              <a:defRPr/>
            </a:pPr>
            <a:r>
              <a:rPr lang="fr-FR">
                <a:solidFill>
                  <a:schemeClr val="accent5">
                    <a:lumMod val="40000"/>
                    <a:lumOff val="60000"/>
                  </a:schemeClr>
                </a:solidFill>
              </a:rPr>
              <a:t>Notions de base sur la commutation, le routage et le sans fil v7.0 (SRWE)</a:t>
            </a:r>
          </a:p>
          <a:p>
            <a:pPr rtl="0">
              <a:buFontTx/>
              <a:buNone/>
            </a:pPr>
            <a:r>
              <a:rPr lang="fr-FR">
                <a:solidFill>
                  <a:schemeClr val="accent5">
                    <a:lumMod val="40000"/>
                    <a:lumOff val="60000"/>
                  </a:schemeClr>
                </a:solidFill>
              </a:rPr>
              <a:t>Module 16: Dépannage de routes statiques et par défaut</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16</a:t>
            </a:r>
            <a:r>
              <a:rPr lang="fr-FR" sz="1200" baseline="0">
                <a:solidFill>
                  <a:schemeClr val="accent5">
                    <a:lumMod val="40000"/>
                    <a:lumOff val="60000"/>
                  </a:schemeClr>
                </a:solidFill>
              </a:rPr>
              <a:t> - </a:t>
            </a:r>
            <a:r>
              <a:rPr lang="fr-FR" sz="1200">
                <a:solidFill>
                  <a:schemeClr val="accent5">
                    <a:lumMod val="40000"/>
                    <a:lumOff val="60000"/>
                  </a:schemeClr>
                </a:solidFill>
              </a:rPr>
              <a:t>Dépannage de routes statiques et par défaut</a:t>
            </a:r>
          </a:p>
          <a:p>
            <a:pPr rtl="0"/>
            <a:r>
              <a:rPr lang="fr-FR"/>
              <a:t>16.1 - Traitement des paquets avec des routes statiques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16.1.1 - </a:t>
            </a:r>
            <a:r>
              <a:rPr lang="fr-FR" sz="1200" b="0" i="0" kern="1200">
                <a:solidFill>
                  <a:schemeClr val="tx1"/>
                </a:solidFill>
                <a:effectLst/>
                <a:latin typeface="+mn-lt"/>
                <a:ea typeface="+mn-ea"/>
                <a:cs typeface="+mn-cs"/>
              </a:rPr>
              <a:t>Routes statiques et transfert de paquets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16</a:t>
            </a:r>
            <a:r>
              <a:rPr lang="fr-FR" sz="1200" baseline="0">
                <a:solidFill>
                  <a:schemeClr val="accent5">
                    <a:lumMod val="40000"/>
                    <a:lumOff val="60000"/>
                  </a:schemeClr>
                </a:solidFill>
              </a:rPr>
              <a:t> - </a:t>
            </a:r>
            <a:r>
              <a:rPr lang="fr-FR" sz="1200">
                <a:solidFill>
                  <a:schemeClr val="accent5">
                    <a:lumMod val="40000"/>
                    <a:lumOff val="60000"/>
                  </a:schemeClr>
                </a:solidFill>
              </a:rPr>
              <a:t>Dépannage de routes statiques et par défaut</a:t>
            </a:r>
          </a:p>
          <a:p>
            <a:pPr rtl="0"/>
            <a:r>
              <a:rPr lang="fr-FR"/>
              <a:t>16.1 - Traitement des paquets avec des routes statiques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16.1.1 - </a:t>
            </a:r>
            <a:r>
              <a:rPr lang="fr-FR" sz="1200" b="0" i="0" kern="1200">
                <a:solidFill>
                  <a:schemeClr val="tx1"/>
                </a:solidFill>
                <a:effectLst/>
                <a:latin typeface="+mn-lt"/>
                <a:ea typeface="+mn-ea"/>
                <a:cs typeface="+mn-cs"/>
              </a:rPr>
              <a:t>Routes statiques et transfert de paquets (Suite)</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50075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16</a:t>
            </a:r>
            <a:r>
              <a:rPr lang="fr-FR" sz="1200" baseline="0">
                <a:solidFill>
                  <a:schemeClr val="accent5">
                    <a:lumMod val="40000"/>
                    <a:lumOff val="60000"/>
                  </a:schemeClr>
                </a:solidFill>
              </a:rPr>
              <a:t> - </a:t>
            </a:r>
            <a:r>
              <a:rPr lang="fr-FR" sz="1200">
                <a:solidFill>
                  <a:schemeClr val="accent5">
                    <a:lumMod val="40000"/>
                    <a:lumOff val="60000"/>
                  </a:schemeClr>
                </a:solidFill>
              </a:rPr>
              <a:t>Dépannage de routes statiques et par défaut</a:t>
            </a:r>
          </a:p>
          <a:p>
            <a:pPr rtl="0"/>
            <a:r>
              <a:rPr lang="fr-FR"/>
              <a:t>16.1 - Traitement des paquets avec des routes statiques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16.1.1 - </a:t>
            </a:r>
            <a:r>
              <a:rPr lang="fr-FR" sz="1200" b="0" i="0" kern="1200">
                <a:solidFill>
                  <a:schemeClr val="tx1"/>
                </a:solidFill>
                <a:effectLst/>
                <a:latin typeface="+mn-lt"/>
                <a:ea typeface="+mn-ea"/>
                <a:cs typeface="+mn-cs"/>
              </a:rPr>
              <a:t>Routes statiques et transfert de paquets (Suite)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kern="1200">
                <a:solidFill>
                  <a:schemeClr val="tx1"/>
                </a:solidFill>
                <a:effectLst/>
                <a:latin typeface="+mn-lt"/>
                <a:ea typeface="+mn-ea"/>
                <a:cs typeface="+mn-cs"/>
              </a:rPr>
              <a:t>16.1.2</a:t>
            </a:r>
            <a:r>
              <a:rPr lang="fr-FR"/>
              <a:t> - </a:t>
            </a:r>
            <a:r>
              <a:rPr lang="fr-FR" sz="1200" b="0" i="0" kern="1200">
                <a:solidFill>
                  <a:schemeClr val="tx1"/>
                </a:solidFill>
                <a:effectLst/>
                <a:latin typeface="+mn-lt"/>
                <a:ea typeface="+mn-ea"/>
                <a:cs typeface="+mn-cs"/>
              </a:rPr>
              <a:t>Vérifiez votre compréhension - Traitement des paquets avec des routes statiques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3021554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16.2 - Dépannage de la configurations des routes statiques et par défaut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16.2 - Dépannage de la configurations des routes statiques et par défaut IPv4</a:t>
            </a:r>
          </a:p>
          <a:p>
            <a:pPr rtl="0"/>
            <a:r>
              <a:rPr lang="fr-FR"/>
              <a:t>16.2.1 - Changements de réseau</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2449157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16.2 - Dépannage de la configurations des routes statiques et par défaut IPv4</a:t>
            </a:r>
          </a:p>
          <a:p>
            <a:pPr rtl="0"/>
            <a:r>
              <a:rPr lang="fr-FR"/>
              <a:t>16.2.2 - Commandes courantes de dépannage</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019084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16.2 - Dépannage de la configurations des routes statiques et par défaut IPv4</a:t>
            </a:r>
          </a:p>
          <a:p>
            <a:pPr rtl="0"/>
            <a:r>
              <a:rPr lang="fr-FR"/>
              <a:t>16.2.3 -</a:t>
            </a:r>
            <a:r>
              <a:rPr lang="fr-FR" sz="1200" b="0" i="0" kern="1200">
                <a:solidFill>
                  <a:schemeClr val="tx1"/>
                </a:solidFill>
                <a:effectLst/>
                <a:latin typeface="+mn-lt"/>
                <a:ea typeface="+mn-ea"/>
                <a:cs typeface="+mn-cs"/>
              </a:rPr>
              <a:t>Résolution d'un problème de connectivité</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16.2.4 - </a:t>
            </a:r>
            <a:r>
              <a:rPr lang="fr-FR" sz="1200" b="0" i="0" kern="1200">
                <a:solidFill>
                  <a:schemeClr val="tx1"/>
                </a:solidFill>
                <a:effectLst/>
                <a:latin typeface="+mn-lt"/>
                <a:ea typeface="+mn-ea"/>
                <a:cs typeface="+mn-cs"/>
              </a:rPr>
              <a:t>Contrôleur de syntaxe - Dépannage de routes statiques et par défaut IPv4</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CA" sz="1200" b="0" i="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2938994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16.3 -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16.3 -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16.3.1 - Packet Tracer - </a:t>
            </a:r>
            <a:r>
              <a:rPr lang="fr-FR" sz="1200" b="0" i="0" kern="1200">
                <a:solidFill>
                  <a:schemeClr val="tx1"/>
                </a:solidFill>
                <a:effectLst/>
                <a:latin typeface="+mn-lt"/>
                <a:ea typeface="+mn-ea"/>
                <a:cs typeface="+mn-cs"/>
              </a:rPr>
              <a:t>Dépannage de routes statiques et par défaut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299477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 Dépannage de routes statiques et par défaut</a:t>
            </a:r>
          </a:p>
          <a:p>
            <a:pPr rtl="0"/>
            <a:r>
              <a:rPr lang="fr-FR"/>
              <a:t>16.3 - Module pratique et questionnaire</a:t>
            </a:r>
          </a:p>
          <a:p>
            <a:pPr rtl="0"/>
            <a:r>
              <a:rPr lang="fr-FR"/>
              <a:t>16.3.2 – PTPT et Travaux pratiques - </a:t>
            </a:r>
            <a:r>
              <a:rPr lang="fr-FR" sz="1200" b="0" i="0" kern="1200">
                <a:solidFill>
                  <a:schemeClr val="tx1"/>
                </a:solidFill>
                <a:effectLst/>
                <a:latin typeface="+mn-lt"/>
                <a:ea typeface="+mn-ea"/>
                <a:cs typeface="+mn-cs"/>
              </a:rPr>
              <a:t>Dépannage de routes statiques et par défaut</a:t>
            </a:r>
          </a:p>
          <a:p>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700420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22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16 - Dépannage de routes statiques et par défaut</a:t>
            </a:r>
          </a:p>
          <a:p>
            <a:pPr rtl="0"/>
            <a:r>
              <a:rPr lang="fr-FR"/>
              <a:t>16.3 - Module pratique et questionnaire</a:t>
            </a:r>
          </a:p>
          <a:p>
            <a:pPr rtl="0"/>
            <a:r>
              <a:rPr lang="fr-FR"/>
              <a:t>16.3.3 - Qu'est-ce que j'ai appris dans ce module?</a:t>
            </a:r>
          </a:p>
        </p:txBody>
      </p:sp>
    </p:spTree>
    <p:extLst>
      <p:ext uri="{BB962C8B-B14F-4D97-AF65-F5344CB8AC3E}">
        <p14:creationId xmlns:p14="http://schemas.microsoft.com/office/powerpoint/2010/main" val="1476824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23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16 - Dépannage de routes statiques et par défaut</a:t>
            </a:r>
          </a:p>
          <a:p>
            <a:pPr rtl="0"/>
            <a:r>
              <a:rPr lang="fr-FR"/>
              <a:t>16.3 - Module pratique et questionnaire</a:t>
            </a:r>
          </a:p>
          <a:p>
            <a:pPr rtl="0"/>
            <a:r>
              <a:rPr lang="fr-FR"/>
              <a:t>16.3.3 - Qu'est-ce que j'ai appris dans ce module? (Cont.)</a:t>
            </a:r>
          </a:p>
        </p:txBody>
      </p:sp>
    </p:spTree>
    <p:extLst>
      <p:ext uri="{BB962C8B-B14F-4D97-AF65-F5344CB8AC3E}">
        <p14:creationId xmlns:p14="http://schemas.microsoft.com/office/powerpoint/2010/main" val="27115259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24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16 - Dépannage de routes statiques et par défaut</a:t>
            </a:r>
          </a:p>
          <a:p>
            <a:pPr rtl="0"/>
            <a:r>
              <a:rPr lang="fr-FR"/>
              <a:t>16.3 - Module pratique et questionnaire</a:t>
            </a:r>
          </a:p>
          <a:p>
            <a:pPr rtl="0"/>
            <a:r>
              <a:rPr lang="fr-FR"/>
              <a:t>16.3.3 - Qu'est-ce que j'ai appris dans ce module? (Cont.)</a:t>
            </a:r>
          </a:p>
          <a:p>
            <a:pPr rtl="0"/>
            <a:r>
              <a:rPr lang="fr-FR"/>
              <a:t>16.3.4 - Module Questionnaire - Dépannage des routes statiques et par défaut</a:t>
            </a:r>
          </a:p>
        </p:txBody>
      </p:sp>
    </p:spTree>
    <p:extLst>
      <p:ext uri="{BB962C8B-B14F-4D97-AF65-F5344CB8AC3E}">
        <p14:creationId xmlns:p14="http://schemas.microsoft.com/office/powerpoint/2010/main" val="998845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lvl="0" defTabSz="457200" rtl="0" fontAlgn="auto">
              <a:lnSpc>
                <a:spcPct val="100000"/>
              </a:lnSpc>
              <a:spcBef>
                <a:spcPts val="0"/>
              </a:spcBef>
              <a:spcAft>
                <a:spcPts val="0"/>
              </a:spcAft>
              <a:buClrTx/>
              <a:buSzTx/>
              <a:defRPr/>
            </a:pPr>
            <a:r>
              <a:rPr lang="fr-FR">
                <a:solidFill>
                  <a:schemeClr val="accent5">
                    <a:lumMod val="40000"/>
                    <a:lumOff val="60000"/>
                  </a:schemeClr>
                </a:solidFill>
              </a:rPr>
              <a:t>Notions de base sur la commutation, le routage et le sans fil v7.0 (SRWE)</a:t>
            </a:r>
          </a:p>
          <a:p>
            <a:pPr rtl="0"/>
            <a:r>
              <a:rPr lang="fr-FR">
                <a:solidFill>
                  <a:schemeClr val="accent5">
                    <a:lumMod val="40000"/>
                    <a:lumOff val="60000"/>
                  </a:schemeClr>
                </a:solidFill>
              </a:rPr>
              <a:t>Module 16: Dépannage de routes statiques et par défaut</a:t>
            </a:r>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16</a:t>
            </a:r>
            <a:r>
              <a:rPr lang="fr-FR" sz="1200" baseline="0">
                <a:solidFill>
                  <a:schemeClr val="accent5">
                    <a:lumMod val="40000"/>
                    <a:lumOff val="60000"/>
                  </a:schemeClr>
                </a:solidFill>
              </a:rPr>
              <a:t> - </a:t>
            </a:r>
            <a:r>
              <a:rPr lang="fr-FR" sz="1200">
                <a:solidFill>
                  <a:schemeClr val="accent5">
                    <a:lumMod val="40000"/>
                    <a:lumOff val="60000"/>
                  </a:schemeClr>
                </a:solidFill>
              </a:rPr>
              <a:t>Dépannage de routes statiques et par défaut</a:t>
            </a:r>
          </a:p>
          <a:p>
            <a:pPr rtl="0">
              <a:buFontTx/>
              <a:buNone/>
            </a:pPr>
            <a:r>
              <a:rPr lang="fr-FR" sz="1200" b="0"/>
              <a:t>16.0 - Présentation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16.0.2 - </a:t>
            </a:r>
            <a:r>
              <a:rPr lang="fr-FR" sz="1200" kern="1200">
                <a:solidFill>
                  <a:schemeClr val="tx1"/>
                </a:solidFill>
                <a:latin typeface="+mn-lt"/>
                <a:ea typeface="+mn-ea"/>
                <a:cs typeface="+mn-cs"/>
              </a:rPr>
              <a:t>Qu'est-ce que</a:t>
            </a:r>
            <a:r>
              <a:rPr lang="fr-FR" sz="1200" kern="1200" baseline="0">
                <a:solidFill>
                  <a:schemeClr val="tx1"/>
                </a:solidFill>
                <a:latin typeface="+mn-lt"/>
                <a:ea typeface="+mn-ea"/>
                <a:cs typeface="+mn-cs"/>
              </a:rPr>
              <a:t> je vais apprendre dans ce module?</a:t>
            </a:r>
          </a:p>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16</a:t>
            </a:r>
            <a:r>
              <a:rPr lang="fr-FR" sz="1200" baseline="0">
                <a:solidFill>
                  <a:schemeClr val="accent5">
                    <a:lumMod val="40000"/>
                    <a:lumOff val="60000"/>
                  </a:schemeClr>
                </a:solidFill>
              </a:rPr>
              <a:t> - </a:t>
            </a:r>
            <a:r>
              <a:rPr lang="fr-FR" sz="1200">
                <a:solidFill>
                  <a:schemeClr val="accent5">
                    <a:lumMod val="40000"/>
                    <a:lumOff val="60000"/>
                  </a:schemeClr>
                </a:solidFill>
              </a:rPr>
              <a:t>Dépannage de routes statiques et par défaut</a:t>
            </a:r>
          </a:p>
          <a:p>
            <a:pPr rtl="0">
              <a:buFontTx/>
              <a:buNone/>
            </a:pPr>
            <a:r>
              <a:rPr lang="fr-FR" sz="1200" b="0"/>
              <a:t>16.1 - </a:t>
            </a:r>
            <a:r>
              <a:rPr lang="fr-FR"/>
              <a:t>Traitement des paquets avec des routes statiques</a:t>
            </a:r>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706724" y="4741653"/>
            <a:ext cx="2818802"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16: Dépannage de routes statiques et par défaut</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6" y="3809526"/>
            <a:ext cx="3448079" cy="902174"/>
          </a:xfrm>
        </p:spPr>
        <p:txBody>
          <a:bodyPr/>
          <a:lstStyle/>
          <a:p>
            <a:pPr lvl="0" defTabSz="457200" rtl="0" fontAlgn="auto">
              <a:lnSpc>
                <a:spcPct val="100000"/>
              </a:lnSpc>
              <a:spcBef>
                <a:spcPts val="0"/>
              </a:spcBef>
              <a:spcAft>
                <a:spcPts val="0"/>
              </a:spcAft>
              <a:buClrTx/>
              <a:buSzTx/>
              <a:defRPr/>
            </a:pPr>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Dépannage de routes statiques et par défaut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latin typeface="+mn-lt"/>
                <a:ea typeface="Calibri" panose="020F0502020204030204" pitchFamily="34" charset="0"/>
                <a:cs typeface="Calibri" panose="020F0502020204030204" pitchFamily="34" charset="0"/>
              </a:rPr>
              <a:t>Dépannage de la configuration de routage statique et par défaut.</a:t>
            </a: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1705319320"/>
              </p:ext>
            </p:extLst>
          </p:nvPr>
        </p:nvGraphicFramePr>
        <p:xfrm>
          <a:off x="407549" y="1736541"/>
          <a:ext cx="8328900" cy="1335027"/>
        </p:xfrm>
        <a:graphic>
          <a:graphicData uri="http://schemas.openxmlformats.org/drawingml/2006/table">
            <a:tbl>
              <a:tblPr firstRow="1" firstCol="1" bandRow="1">
                <a:tableStyleId>{5C22544A-7EE6-4342-B048-85BDC9FD1C3A}</a:tableStyleId>
              </a:tblPr>
              <a:tblGrid>
                <a:gridCol w="4120000">
                  <a:extLst>
                    <a:ext uri="{9D8B030D-6E8A-4147-A177-3AD203B41FA5}">
                      <a16:colId xmlns:a16="http://schemas.microsoft.com/office/drawing/2014/main" val="1523797708"/>
                    </a:ext>
                  </a:extLst>
                </a:gridCol>
                <a:gridCol w="4208900">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874061904"/>
                  </a:ext>
                </a:extLst>
              </a:tr>
              <a:tr h="559340">
                <a:tc>
                  <a:txBody>
                    <a:bodyPr/>
                    <a:lstStyle/>
                    <a:p>
                      <a:pPr marL="0" marR="0" rtl="0">
                        <a:lnSpc>
                          <a:spcPct val="107000"/>
                        </a:lnSpc>
                        <a:spcBef>
                          <a:spcPts val="0"/>
                        </a:spcBef>
                        <a:spcAft>
                          <a:spcPts val="0"/>
                        </a:spcAft>
                      </a:pPr>
                      <a:r>
                        <a:rPr lang="fr-FR" sz="1200">
                          <a:effectLst/>
                          <a:latin typeface="+mn-lt"/>
                          <a:ea typeface="Calibri" panose="020F0502020204030204" pitchFamily="34" charset="0"/>
                          <a:cs typeface="Times New Roman" panose="02020603050405020304" pitchFamily="18" charset="0"/>
                        </a:rPr>
                        <a:t>Traitement des paquets à l'aide de routes statiques </a:t>
                      </a:r>
                    </a:p>
                  </a:txBody>
                  <a:tcPr marL="68580" marR="68580" marT="0" marB="0"/>
                </a:tc>
                <a:tc>
                  <a:txBody>
                    <a:bodyPr/>
                    <a:lstStyle/>
                    <a:p>
                      <a:pPr marL="0" marR="0" rtl="0">
                        <a:lnSpc>
                          <a:spcPct val="107000"/>
                        </a:lnSpc>
                        <a:spcBef>
                          <a:spcPts val="0"/>
                        </a:spcBef>
                        <a:spcAft>
                          <a:spcPts val="0"/>
                        </a:spcAft>
                      </a:pPr>
                      <a:r>
                        <a:rPr lang="fr-FR" sz="1200" kern="1200">
                          <a:solidFill>
                            <a:srgbClr val="000000"/>
                          </a:solidFill>
                          <a:effectLst/>
                          <a:latin typeface="+mn-lt"/>
                          <a:ea typeface="+mn-ea"/>
                          <a:cs typeface="+mn-cs"/>
                        </a:rPr>
                        <a:t>Expliquer comment un routeur traite les paquets lorsqu'une route statique est configurée.</a:t>
                      </a:r>
                    </a:p>
                  </a:txBody>
                  <a:tcPr marL="68580" marR="68580" marT="0" marB="0"/>
                </a:tc>
                <a:extLst>
                  <a:ext uri="{0D108BD9-81ED-4DB2-BD59-A6C34878D82A}">
                    <a16:rowId xmlns:a16="http://schemas.microsoft.com/office/drawing/2014/main" val="1646858405"/>
                  </a:ext>
                </a:extLst>
              </a:tr>
              <a:tr h="559340">
                <a:tc>
                  <a:txBody>
                    <a:bodyPr/>
                    <a:lstStyle/>
                    <a:p>
                      <a:pPr marL="0" marR="0" rtl="0">
                        <a:lnSpc>
                          <a:spcPct val="107000"/>
                        </a:lnSpc>
                        <a:spcBef>
                          <a:spcPts val="0"/>
                        </a:spcBef>
                        <a:spcAft>
                          <a:spcPts val="0"/>
                        </a:spcAft>
                      </a:pPr>
                      <a:r>
                        <a:rPr lang="fr-FR" sz="1200">
                          <a:effectLst/>
                          <a:latin typeface="+mn-lt"/>
                          <a:ea typeface="Calibri" panose="020F0502020204030204" pitchFamily="34" charset="0"/>
                          <a:cs typeface="Times New Roman" panose="02020603050405020304" pitchFamily="18" charset="0"/>
                        </a:rPr>
                        <a:t>Dépannage de la configuration des routes statiques et par défaut IPv4</a:t>
                      </a:r>
                    </a:p>
                  </a:txBody>
                  <a:tcPr marL="68580" marR="68580" marT="0" marB="0"/>
                </a:tc>
                <a:tc>
                  <a:txBody>
                    <a:bodyPr/>
                    <a:lstStyle/>
                    <a:p>
                      <a:pPr marL="0" marR="0" rtl="0">
                        <a:lnSpc>
                          <a:spcPct val="107000"/>
                        </a:lnSpc>
                        <a:spcBef>
                          <a:spcPts val="0"/>
                        </a:spcBef>
                        <a:spcAft>
                          <a:spcPts val="0"/>
                        </a:spcAft>
                      </a:pPr>
                      <a:r>
                        <a:rPr lang="fr-FR" sz="1200" kern="1200">
                          <a:solidFill>
                            <a:srgbClr val="000000"/>
                          </a:solidFill>
                          <a:effectLst/>
                          <a:latin typeface="+mn-lt"/>
                          <a:ea typeface="+mn-ea"/>
                          <a:cs typeface="+mn-cs"/>
                        </a:rPr>
                        <a:t>Dépannage des problèmes courants de configuration des routes statiques et par défaut.</a:t>
                      </a:r>
                    </a:p>
                  </a:txBody>
                  <a:tcPr marL="68580" marR="68580" marT="0" marB="0"/>
                </a:tc>
                <a:extLst>
                  <a:ext uri="{0D108BD9-81ED-4DB2-BD59-A6C34878D82A}">
                    <a16:rowId xmlns:a16="http://schemas.microsoft.com/office/drawing/2014/main" val="1435904258"/>
                  </a:ext>
                </a:extLst>
              </a:tr>
            </a:tbl>
          </a:graphicData>
        </a:graphic>
      </p:graphicFrame>
    </p:spTree>
    <p:custDataLst>
      <p:tags r:id="rId1"/>
    </p:custDataLst>
    <p:extLst>
      <p:ext uri="{BB962C8B-B14F-4D97-AF65-F5344CB8AC3E}">
        <p14:creationId xmlns:p14="http://schemas.microsoft.com/office/powerpoint/2010/main" val="94570917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16.1 Traitement des paquets avec des routes statiques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Traitement des paquets avec des routes statiques</a:t>
            </a:r>
            <a:br>
              <a:rPr lang="en-US" dirty="0"/>
            </a:br>
            <a:r>
              <a:rPr lang="fr-FR" sz="2400"/>
              <a:t>Routes statiques et transfert de paquets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9"/>
            <a:ext cx="5464332" cy="153043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Le PC1 adresse un paquet au PC3 et l'envoie à l'adresse de passerelle par défaut.</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Lorsque le paquet arrive sur l'interface R1 G0/0/0, R1 décapsule le paquet et recherche dans la table de routage une entrée de réseau de destination correspondante</a:t>
            </a:r>
          </a:p>
        </p:txBody>
      </p:sp>
      <p:sp>
        <p:nvSpPr>
          <p:cNvPr id="8" name="Content Placeholder 3">
            <a:extLst>
              <a:ext uri="{FF2B5EF4-FFF2-40B4-BE49-F238E27FC236}">
                <a16:creationId xmlns:a16="http://schemas.microsoft.com/office/drawing/2014/main" id="{04E33590-2B40-4C86-B3A2-E0B0D4C7E807}"/>
              </a:ext>
            </a:extLst>
          </p:cNvPr>
          <p:cNvSpPr txBox="1">
            <a:spLocks/>
          </p:cNvSpPr>
          <p:nvPr/>
        </p:nvSpPr>
        <p:spPr>
          <a:xfrm>
            <a:off x="431971" y="2680138"/>
            <a:ext cx="8470291" cy="189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5875" indent="0" algn="l" defTabSz="684213" rtl="0" fontAlgn="base">
              <a:spcBef>
                <a:spcPts val="300"/>
              </a:spcBef>
              <a:spcAft>
                <a:spcPts val="300"/>
              </a:spcAft>
              <a:buClr>
                <a:schemeClr val="tx2"/>
              </a:buClr>
              <a:buSzPct val="90000"/>
            </a:pPr>
            <a:r>
              <a:rPr lang="fr-FR" sz="1600">
                <a:solidFill>
                  <a:srgbClr val="000000"/>
                </a:solidFill>
              </a:rPr>
              <a:t>Si l'adresse IP de destination:</a:t>
            </a:r>
          </a:p>
          <a:p>
            <a:pPr marL="371475" lvl="1" indent="-166688" rtl="0">
              <a:lnSpc>
                <a:spcPct val="100000"/>
              </a:lnSpc>
              <a:spcBef>
                <a:spcPts val="300"/>
              </a:spcBef>
              <a:spcAft>
                <a:spcPts val="300"/>
              </a:spcAft>
              <a:buFont typeface="Arial" panose="020B0604020202020204" pitchFamily="34" charset="0"/>
              <a:buChar char="•"/>
            </a:pPr>
            <a:r>
              <a:rPr lang="fr-FR">
                <a:solidFill>
                  <a:srgbClr val="000000"/>
                </a:solidFill>
              </a:rPr>
              <a:t>Correspond à une entrée de route statique, R1 utilisera la route statique pour identifier l'adresse IP du tronçon suivant ou l'interface de sortie.</a:t>
            </a:r>
          </a:p>
          <a:p>
            <a:pPr marL="371475" lvl="1" indent="-166688" rtl="0">
              <a:lnSpc>
                <a:spcPct val="100000"/>
              </a:lnSpc>
              <a:spcBef>
                <a:spcPts val="300"/>
              </a:spcBef>
              <a:spcAft>
                <a:spcPts val="300"/>
              </a:spcAft>
              <a:buFont typeface="Arial" panose="020B0604020202020204" pitchFamily="34" charset="0"/>
              <a:buChar char="•"/>
            </a:pPr>
            <a:r>
              <a:rPr lang="fr-FR">
                <a:solidFill>
                  <a:srgbClr val="000000"/>
                </a:solidFill>
              </a:rPr>
              <a:t>Ne correspond pas à une route spécifique au réseau de destination, alors R1 utilisera la route statique par défaut (si configuré).</a:t>
            </a:r>
          </a:p>
          <a:p>
            <a:pPr marL="371475" lvl="1" indent="-166688" rtl="0">
              <a:lnSpc>
                <a:spcPct val="100000"/>
              </a:lnSpc>
              <a:spcBef>
                <a:spcPts val="300"/>
              </a:spcBef>
              <a:spcAft>
                <a:spcPts val="300"/>
              </a:spcAft>
              <a:buFont typeface="Arial" panose="020B0604020202020204" pitchFamily="34" charset="0"/>
              <a:buChar char="•"/>
            </a:pPr>
            <a:r>
              <a:rPr lang="fr-FR">
                <a:solidFill>
                  <a:srgbClr val="000000"/>
                </a:solidFill>
              </a:rPr>
              <a:t>Ne correspond pas à une entrée de table de routage, alors R1 abandonnera le paquet et renvoie un message ICMP à la source (c'est-à-dire PC1).</a:t>
            </a:r>
          </a:p>
        </p:txBody>
      </p:sp>
      <p:pic>
        <p:nvPicPr>
          <p:cNvPr id="5" name="Picture 4">
            <a:extLst>
              <a:ext uri="{FF2B5EF4-FFF2-40B4-BE49-F238E27FC236}">
                <a16:creationId xmlns:a16="http://schemas.microsoft.com/office/drawing/2014/main" id="{63866CAD-0BAB-49EB-BE6F-BB98C953FC0F}"/>
              </a:ext>
            </a:extLst>
          </p:cNvPr>
          <p:cNvPicPr>
            <a:picLocks noChangeAspect="1"/>
          </p:cNvPicPr>
          <p:nvPr/>
        </p:nvPicPr>
        <p:blipFill>
          <a:blip r:embed="rId3"/>
          <a:stretch>
            <a:fillRect/>
          </a:stretch>
        </p:blipFill>
        <p:spPr>
          <a:xfrm>
            <a:off x="5618375" y="715781"/>
            <a:ext cx="3377424" cy="1964357"/>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Traitement des paquets avec des routes statiques</a:t>
            </a:r>
            <a:br>
              <a:rPr lang="en-US" dirty="0"/>
            </a:br>
            <a:r>
              <a:rPr lang="fr-FR" sz="2400"/>
              <a:t>Routes statiques et transfert de paquets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5054429" cy="3727091"/>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p>
            <a:pPr marL="15875" indent="0" algn="l" defTabSz="684213" rtl="0" fontAlgn="base">
              <a:spcBef>
                <a:spcPts val="300"/>
              </a:spcBef>
              <a:spcAft>
                <a:spcPts val="300"/>
              </a:spcAft>
              <a:buClr>
                <a:schemeClr val="tx2"/>
              </a:buClr>
              <a:buSzPct val="90000"/>
            </a:pPr>
            <a:r>
              <a:rPr lang="fr-FR" sz="1600">
                <a:solidFill>
                  <a:srgbClr val="000000"/>
                </a:solidFill>
              </a:rPr>
              <a:t>En supposant que R1 correspondait à une entrée de table de routage, il encapsule le paquet dans une nouvelle trame et le transfère via l'interface S0/1/0 vers R2. </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R2 reçoit le paquet sur son interface S0/1/0.</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Il décapsule et traite le paquet de la même façon que R1.</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Lorsque R2 trouve une correspondance dans la table de routage, il utilise l'adresse IP de tronçon suivant identifiée ou l'interface de sortie et envoie le paquet de son interface S0/1/1 vers R3.</a:t>
            </a:r>
          </a:p>
          <a:p>
            <a:pPr marL="15875" indent="0" algn="l" defTabSz="684213" fontAlgn="base">
              <a:spcBef>
                <a:spcPts val="300"/>
              </a:spcBef>
              <a:spcAft>
                <a:spcPts val="300"/>
              </a:spcAft>
              <a:buClr>
                <a:schemeClr val="tx2"/>
              </a:buClr>
              <a:buSzPct val="90000"/>
            </a:pPr>
            <a:endParaRPr lang="en-US" sz="1600" dirty="0">
              <a:solidFill>
                <a:srgbClr val="000000"/>
              </a:solidFill>
            </a:endParaRPr>
          </a:p>
        </p:txBody>
      </p:sp>
      <p:sp>
        <p:nvSpPr>
          <p:cNvPr id="8" name="Content Placeholder 3">
            <a:extLst>
              <a:ext uri="{FF2B5EF4-FFF2-40B4-BE49-F238E27FC236}">
                <a16:creationId xmlns:a16="http://schemas.microsoft.com/office/drawing/2014/main" id="{E56E7CDA-6F13-4DF1-BCD1-299A7BB9DD65}"/>
              </a:ext>
            </a:extLst>
          </p:cNvPr>
          <p:cNvSpPr txBox="1">
            <a:spLocks/>
          </p:cNvSpPr>
          <p:nvPr/>
        </p:nvSpPr>
        <p:spPr>
          <a:xfrm>
            <a:off x="431971" y="3018448"/>
            <a:ext cx="8470291" cy="951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82563" indent="-166688" algn="l" defTabSz="684213" fontAlgn="base">
              <a:spcBef>
                <a:spcPts val="300"/>
              </a:spcBef>
              <a:spcAft>
                <a:spcPts val="300"/>
              </a:spcAft>
              <a:buClr>
                <a:schemeClr val="tx2"/>
              </a:buClr>
              <a:buSzPct val="90000"/>
              <a:buFont typeface="Arial" panose="020B0604020202020204" pitchFamily="34" charset="0"/>
              <a:buChar char="•"/>
            </a:pPr>
            <a:endParaRPr lang="en-CA" sz="1600" dirty="0">
              <a:solidFill>
                <a:srgbClr val="000000"/>
              </a:solidFill>
            </a:endParaRPr>
          </a:p>
        </p:txBody>
      </p:sp>
      <p:pic>
        <p:nvPicPr>
          <p:cNvPr id="6" name="Picture 5">
            <a:extLst>
              <a:ext uri="{FF2B5EF4-FFF2-40B4-BE49-F238E27FC236}">
                <a16:creationId xmlns:a16="http://schemas.microsoft.com/office/drawing/2014/main" id="{C4C5A040-7E14-4570-B49B-A4A0DA33D3F5}"/>
              </a:ext>
            </a:extLst>
          </p:cNvPr>
          <p:cNvPicPr>
            <a:picLocks noChangeAspect="1"/>
          </p:cNvPicPr>
          <p:nvPr/>
        </p:nvPicPr>
        <p:blipFill>
          <a:blip r:embed="rId3"/>
          <a:stretch>
            <a:fillRect/>
          </a:stretch>
        </p:blipFill>
        <p:spPr>
          <a:xfrm>
            <a:off x="5318005" y="928988"/>
            <a:ext cx="3677794" cy="1964357"/>
          </a:xfrm>
          <a:prstGeom prst="rect">
            <a:avLst/>
          </a:prstGeom>
        </p:spPr>
      </p:pic>
    </p:spTree>
    <p:extLst>
      <p:ext uri="{BB962C8B-B14F-4D97-AF65-F5344CB8AC3E}">
        <p14:creationId xmlns:p14="http://schemas.microsoft.com/office/powerpoint/2010/main" val="180456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Traitement des paquets avec des routes statiques</a:t>
            </a:r>
            <a:br>
              <a:rPr lang="en-US" dirty="0"/>
            </a:br>
            <a:r>
              <a:rPr lang="fr-FR" sz="2400"/>
              <a:t>Routes statiques et transfert de paquets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21535" y="793627"/>
            <a:ext cx="4982061" cy="229170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R3 reçoit le paquet, le décapsule et recherche une correspondance dans la table de routage.</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L'adresse IP de destination de PC3 correspond à l'interface G0/0/0 directement connectée. Par conséquent, R3 recherche dans la table ARP l'adresse MAC de couche 2 de PC3. </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Si aucune entrée ARP n'existe, R3 envoie une requête ARP via l'interface G0/0/0.</a:t>
            </a:r>
          </a:p>
        </p:txBody>
      </p:sp>
      <p:sp>
        <p:nvSpPr>
          <p:cNvPr id="8" name="Content Placeholder 3">
            <a:extLst>
              <a:ext uri="{FF2B5EF4-FFF2-40B4-BE49-F238E27FC236}">
                <a16:creationId xmlns:a16="http://schemas.microsoft.com/office/drawing/2014/main" id="{6A2FD246-52EE-4FB7-B7A8-5CEB80981715}"/>
              </a:ext>
            </a:extLst>
          </p:cNvPr>
          <p:cNvSpPr txBox="1">
            <a:spLocks/>
          </p:cNvSpPr>
          <p:nvPr/>
        </p:nvSpPr>
        <p:spPr>
          <a:xfrm>
            <a:off x="431970" y="3147127"/>
            <a:ext cx="8345488" cy="167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PC3 répond avec une réponse ARP contenant son adresse MAC.</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R3 encapsule le paquet dans une nouvelle trame et utilise l'adresse MAC du PC3 comme adresse MAC de destination et l'adresse MAC G0/0/0 comme adresse MAC source.</a:t>
            </a:r>
          </a:p>
          <a:p>
            <a:pPr marL="182563" indent="-166688" algn="l" defTabSz="684213" rtl="0" fontAlgn="base">
              <a:spcBef>
                <a:spcPts val="300"/>
              </a:spcBef>
              <a:spcAft>
                <a:spcPts val="300"/>
              </a:spcAft>
              <a:buClr>
                <a:schemeClr val="tx2"/>
              </a:buClr>
              <a:buSzPct val="90000"/>
              <a:buFont typeface="Arial" panose="020B0604020202020204" pitchFamily="34" charset="0"/>
              <a:buChar char="•"/>
            </a:pPr>
            <a:r>
              <a:rPr lang="fr-FR" sz="1600">
                <a:solidFill>
                  <a:srgbClr val="000000"/>
                </a:solidFill>
              </a:rPr>
              <a:t>La trame est transmise via l'interface G0/0/0 et PC3 la reçoit et la traite en conséquence.</a:t>
            </a:r>
          </a:p>
          <a:p>
            <a:pPr marL="182563" indent="-166688" algn="l" defTabSz="684213" fontAlgn="base">
              <a:spcBef>
                <a:spcPts val="300"/>
              </a:spcBef>
              <a:spcAft>
                <a:spcPts val="300"/>
              </a:spcAft>
              <a:buClr>
                <a:schemeClr val="tx2"/>
              </a:buClr>
              <a:buSzPct val="90000"/>
              <a:buFont typeface="Arial" panose="020B0604020202020204" pitchFamily="34" charset="0"/>
              <a:buChar char="•"/>
            </a:pPr>
            <a:endParaRPr lang="en-CA" sz="1600" dirty="0">
              <a:solidFill>
                <a:srgbClr val="000000"/>
              </a:solidFill>
            </a:endParaRPr>
          </a:p>
        </p:txBody>
      </p:sp>
      <p:pic>
        <p:nvPicPr>
          <p:cNvPr id="7" name="Picture 6">
            <a:extLst>
              <a:ext uri="{FF2B5EF4-FFF2-40B4-BE49-F238E27FC236}">
                <a16:creationId xmlns:a16="http://schemas.microsoft.com/office/drawing/2014/main" id="{F361A382-C7FF-4DA1-A15B-FF1323ED9EAF}"/>
              </a:ext>
            </a:extLst>
          </p:cNvPr>
          <p:cNvPicPr>
            <a:picLocks noChangeAspect="1"/>
          </p:cNvPicPr>
          <p:nvPr/>
        </p:nvPicPr>
        <p:blipFill>
          <a:blip r:embed="rId3"/>
          <a:stretch>
            <a:fillRect/>
          </a:stretch>
        </p:blipFill>
        <p:spPr>
          <a:xfrm>
            <a:off x="5318005" y="928988"/>
            <a:ext cx="3677794" cy="1964357"/>
          </a:xfrm>
          <a:prstGeom prst="rect">
            <a:avLst/>
          </a:prstGeom>
        </p:spPr>
      </p:pic>
    </p:spTree>
    <p:extLst>
      <p:ext uri="{BB962C8B-B14F-4D97-AF65-F5344CB8AC3E}">
        <p14:creationId xmlns:p14="http://schemas.microsoft.com/office/powerpoint/2010/main" val="2403921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16.2 Dépannage de la configuration des routes statiques et par défaut IPv4</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configuration des routes statiques et par défaut IPv4</a:t>
            </a:r>
            <a:br>
              <a:rPr lang="en-US" dirty="0"/>
            </a:br>
            <a:r>
              <a:rPr lang="fr-FR" sz="2400"/>
              <a:t>Changements de réseau</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Les réseaux échouent pour plusieurs raisons:</a:t>
            </a:r>
          </a:p>
          <a:p>
            <a:pPr marL="342900" indent="-342900" algn="l" rtl="0">
              <a:buFont typeface="Arial" panose="020B0604020202020204" pitchFamily="34" charset="0"/>
              <a:buChar char="•"/>
            </a:pPr>
            <a:r>
              <a:rPr lang="fr-FR" sz="1600">
                <a:solidFill>
                  <a:srgbClr val="000000"/>
                </a:solidFill>
              </a:rPr>
              <a:t>Une interface est désactivée</a:t>
            </a:r>
          </a:p>
          <a:p>
            <a:pPr marL="342900" indent="-342900" algn="l" rtl="0">
              <a:buFont typeface="Arial" panose="020B0604020202020204" pitchFamily="34" charset="0"/>
              <a:buChar char="•"/>
            </a:pPr>
            <a:r>
              <a:rPr lang="fr-FR" sz="1600">
                <a:solidFill>
                  <a:srgbClr val="000000"/>
                </a:solidFill>
              </a:rPr>
              <a:t>Un fournisseur de services perd une connexion</a:t>
            </a:r>
          </a:p>
          <a:p>
            <a:pPr marL="342900" indent="-342900" algn="l" rtl="0">
              <a:buFont typeface="Arial" panose="020B0604020202020204" pitchFamily="34" charset="0"/>
              <a:buChar char="•"/>
            </a:pPr>
            <a:r>
              <a:rPr lang="fr-FR" sz="1600">
                <a:solidFill>
                  <a:srgbClr val="000000"/>
                </a:solidFill>
              </a:rPr>
              <a:t>Les liaisons sont sursaturées</a:t>
            </a:r>
          </a:p>
          <a:p>
            <a:pPr marL="342900" indent="-342900" algn="l" rtl="0">
              <a:buFont typeface="Arial" panose="020B0604020202020204" pitchFamily="34" charset="0"/>
              <a:buChar char="•"/>
            </a:pPr>
            <a:r>
              <a:rPr lang="fr-FR" sz="1600">
                <a:solidFill>
                  <a:srgbClr val="000000"/>
                </a:solidFill>
              </a:rPr>
              <a:t>Un administrateur entre une configuration erronée</a:t>
            </a:r>
          </a:p>
          <a:p>
            <a:pPr marL="342900" indent="-34290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Les administrateurs réseau sont responsables de l'identification et de la résolution du problème. </a:t>
            </a:r>
          </a:p>
          <a:p>
            <a:pPr marL="0" indent="0" algn="l"/>
            <a:endParaRPr lang="en-CA" sz="1600" dirty="0">
              <a:solidFill>
                <a:srgbClr val="000000"/>
              </a:solidFill>
            </a:endParaRPr>
          </a:p>
          <a:p>
            <a:pPr marL="0" indent="0" algn="l" rtl="0"/>
            <a:r>
              <a:rPr lang="fr-FR" sz="1600">
                <a:solidFill>
                  <a:srgbClr val="000000"/>
                </a:solidFill>
              </a:rPr>
              <a:t>Pour trouver et résoudre efficacement ces problèmes, il est avantageux d'être intimement familier avec les outils qui permettent d'identifier rapidement les problèmes de routage.</a:t>
            </a:r>
          </a:p>
        </p:txBody>
      </p:sp>
    </p:spTree>
    <p:extLst>
      <p:ext uri="{BB962C8B-B14F-4D97-AF65-F5344CB8AC3E}">
        <p14:creationId xmlns:p14="http://schemas.microsoft.com/office/powerpoint/2010/main" val="287255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configuration des routes statiques et par défaut IPv4</a:t>
            </a:r>
            <a:br>
              <a:rPr lang="en-US" dirty="0"/>
            </a:br>
            <a:r>
              <a:rPr lang="fr-FR" sz="2400"/>
              <a:t>Commandes courantes de dépannage</a:t>
            </a:r>
          </a:p>
        </p:txBody>
      </p:sp>
      <p:graphicFrame>
        <p:nvGraphicFramePr>
          <p:cNvPr id="2" name="Table 1">
            <a:extLst>
              <a:ext uri="{FF2B5EF4-FFF2-40B4-BE49-F238E27FC236}">
                <a16:creationId xmlns:a16="http://schemas.microsoft.com/office/drawing/2014/main" id="{B73E4837-7A3B-4797-BFB6-6F7F910E2136}"/>
              </a:ext>
            </a:extLst>
          </p:cNvPr>
          <p:cNvGraphicFramePr>
            <a:graphicFrameLocks noGrp="1"/>
          </p:cNvGraphicFramePr>
          <p:nvPr>
            <p:extLst>
              <p:ext uri="{D42A27DB-BD31-4B8C-83A1-F6EECF244321}">
                <p14:modId xmlns:p14="http://schemas.microsoft.com/office/powerpoint/2010/main" val="1602188198"/>
              </p:ext>
            </p:extLst>
          </p:nvPr>
        </p:nvGraphicFramePr>
        <p:xfrm>
          <a:off x="798511" y="855419"/>
          <a:ext cx="7913517" cy="3609827"/>
        </p:xfrm>
        <a:graphic>
          <a:graphicData uri="http://schemas.openxmlformats.org/drawingml/2006/table">
            <a:tbl>
              <a:tblPr firstRow="1" bandRow="1">
                <a:tableStyleId>{5C22544A-7EE6-4342-B048-85BDC9FD1C3A}</a:tableStyleId>
              </a:tblPr>
              <a:tblGrid>
                <a:gridCol w="2733598">
                  <a:extLst>
                    <a:ext uri="{9D8B030D-6E8A-4147-A177-3AD203B41FA5}">
                      <a16:colId xmlns:a16="http://schemas.microsoft.com/office/drawing/2014/main" val="142654838"/>
                    </a:ext>
                  </a:extLst>
                </a:gridCol>
                <a:gridCol w="5179919">
                  <a:extLst>
                    <a:ext uri="{9D8B030D-6E8A-4147-A177-3AD203B41FA5}">
                      <a16:colId xmlns:a16="http://schemas.microsoft.com/office/drawing/2014/main" val="3001336057"/>
                    </a:ext>
                  </a:extLst>
                </a:gridCol>
              </a:tblGrid>
              <a:tr h="258267">
                <a:tc>
                  <a:txBody>
                    <a:bodyPr/>
                    <a:lstStyle/>
                    <a:p>
                      <a:pPr rtl="0"/>
                      <a:r>
                        <a:rPr lang="fr-FR" sz="1400"/>
                        <a:t>Commande</a:t>
                      </a:r>
                    </a:p>
                  </a:txBody>
                  <a:tcPr/>
                </a:tc>
                <a:tc>
                  <a:txBody>
                    <a:bodyPr/>
                    <a:lstStyle/>
                    <a:p>
                      <a:pPr rtl="0"/>
                      <a:r>
                        <a:rPr lang="fr-FR" sz="1400"/>
                        <a:t>Description</a:t>
                      </a:r>
                    </a:p>
                  </a:txBody>
                  <a:tcPr/>
                </a:tc>
                <a:extLst>
                  <a:ext uri="{0D108BD9-81ED-4DB2-BD59-A6C34878D82A}">
                    <a16:rowId xmlns:a16="http://schemas.microsoft.com/office/drawing/2014/main" val="888108213"/>
                  </a:ext>
                </a:extLst>
              </a:tr>
              <a:tr h="715715">
                <a:tc>
                  <a:txBody>
                    <a:bodyPr/>
                    <a:lstStyle/>
                    <a:p>
                      <a:pPr rtl="0"/>
                      <a:r>
                        <a:rPr lang="fr-FR" sz="1400" b="1">
                          <a:solidFill>
                            <a:srgbClr val="000000"/>
                          </a:solidFill>
                          <a:latin typeface="Courier New" panose="02070309020205020404" pitchFamily="49" charset="0"/>
                          <a:cs typeface="Courier New" panose="02070309020205020404" pitchFamily="49" charset="0"/>
                        </a:rPr>
                        <a:t>ping</a:t>
                      </a:r>
                    </a:p>
                  </a:txBody>
                  <a:tcPr/>
                </a:tc>
                <a:tc>
                  <a:txBody>
                    <a:bodyPr/>
                    <a:lstStyle/>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Vérifie la connectivité de couche 3 au destination.</a:t>
                      </a:r>
                    </a:p>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Les pings étendus fournissent des options supplémentaires.</a:t>
                      </a:r>
                    </a:p>
                  </a:txBody>
                  <a:tcPr/>
                </a:tc>
                <a:extLst>
                  <a:ext uri="{0D108BD9-81ED-4DB2-BD59-A6C34878D82A}">
                    <a16:rowId xmlns:a16="http://schemas.microsoft.com/office/drawing/2014/main" val="3483992816"/>
                  </a:ext>
                </a:extLst>
              </a:tr>
              <a:tr h="563136">
                <a:tc>
                  <a:txBody>
                    <a:bodyPr/>
                    <a:lstStyle/>
                    <a:p>
                      <a:pPr rtl="0"/>
                      <a:r>
                        <a:rPr lang="fr-FR" sz="1400" b="1">
                          <a:solidFill>
                            <a:srgbClr val="000000"/>
                          </a:solidFill>
                          <a:latin typeface="Courier New" panose="02070309020205020404" pitchFamily="49" charset="0"/>
                          <a:cs typeface="Courier New" panose="02070309020205020404" pitchFamily="49" charset="0"/>
                        </a:rPr>
                        <a:t>traceroute</a:t>
                      </a:r>
                    </a:p>
                  </a:txBody>
                  <a:tcPr/>
                </a:tc>
                <a:tc>
                  <a:txBody>
                    <a:bodyPr/>
                    <a:lstStyle/>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Vérifie le chemin d'accès au réseau de destination.</a:t>
                      </a:r>
                    </a:p>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Il utilise des messages de réponse d'écho ICMP pour déterminer les sauts au destination.</a:t>
                      </a:r>
                    </a:p>
                  </a:txBody>
                  <a:tcPr/>
                </a:tc>
                <a:extLst>
                  <a:ext uri="{0D108BD9-81ED-4DB2-BD59-A6C34878D82A}">
                    <a16:rowId xmlns:a16="http://schemas.microsoft.com/office/drawing/2014/main" val="2404510817"/>
                  </a:ext>
                </a:extLst>
              </a:tr>
              <a:tr h="563136">
                <a:tc>
                  <a:txBody>
                    <a:bodyPr/>
                    <a:lstStyle/>
                    <a:p>
                      <a:pPr rtl="0"/>
                      <a:r>
                        <a:rPr lang="fr-FR" sz="1400" b="1">
                          <a:solidFill>
                            <a:srgbClr val="000000"/>
                          </a:solidFill>
                          <a:latin typeface="Courier New" panose="02070309020205020404" pitchFamily="49" charset="0"/>
                          <a:cs typeface="Courier New" panose="02070309020205020404" pitchFamily="49" charset="0"/>
                        </a:rPr>
                        <a:t>show ip route</a:t>
                      </a:r>
                    </a:p>
                  </a:txBody>
                  <a:tcPr/>
                </a:tc>
                <a:tc>
                  <a:txBody>
                    <a:bodyPr/>
                    <a:lstStyle/>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Affiche la table de routage.</a:t>
                      </a:r>
                    </a:p>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Permet de vérifier les entrées du route pour les adresses IP de destination.</a:t>
                      </a:r>
                    </a:p>
                  </a:txBody>
                  <a:tcPr/>
                </a:tc>
                <a:extLst>
                  <a:ext uri="{0D108BD9-81ED-4DB2-BD59-A6C34878D82A}">
                    <a16:rowId xmlns:a16="http://schemas.microsoft.com/office/drawing/2014/main" val="2805360840"/>
                  </a:ext>
                </a:extLst>
              </a:tr>
              <a:tr h="563136">
                <a:tc>
                  <a:txBody>
                    <a:bodyPr/>
                    <a:lstStyle/>
                    <a:p>
                      <a:pPr rtl="0"/>
                      <a:r>
                        <a:rPr lang="fr-FR" sz="1400" b="1">
                          <a:solidFill>
                            <a:srgbClr val="000000"/>
                          </a:solidFill>
                          <a:latin typeface="Courier New" panose="02070309020205020404" pitchFamily="49" charset="0"/>
                          <a:cs typeface="Courier New" panose="02070309020205020404" pitchFamily="49" charset="0"/>
                        </a:rPr>
                        <a:t>show ip interface brief</a:t>
                      </a:r>
                    </a:p>
                  </a:txBody>
                  <a:tcPr/>
                </a:tc>
                <a:tc>
                  <a:txBody>
                    <a:bodyPr/>
                    <a:lstStyle/>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Affiche l'état des interfaces de périphériques.</a:t>
                      </a:r>
                    </a:p>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Permet de vérifier l'état opérationnel et l'adresse IP d'une interface.</a:t>
                      </a:r>
                    </a:p>
                  </a:txBody>
                  <a:tcPr/>
                </a:tc>
                <a:extLst>
                  <a:ext uri="{0D108BD9-81ED-4DB2-BD59-A6C34878D82A}">
                    <a16:rowId xmlns:a16="http://schemas.microsoft.com/office/drawing/2014/main" val="1271990834"/>
                  </a:ext>
                </a:extLst>
              </a:tr>
              <a:tr h="563136">
                <a:tc>
                  <a:txBody>
                    <a:bodyPr/>
                    <a:lstStyle/>
                    <a:p>
                      <a:pPr rtl="0"/>
                      <a:r>
                        <a:rPr lang="fr-FR" sz="1400" b="1">
                          <a:solidFill>
                            <a:srgbClr val="000000"/>
                          </a:solidFill>
                          <a:latin typeface="Courier New" panose="02070309020205020404" pitchFamily="49" charset="0"/>
                          <a:cs typeface="Courier New" panose="02070309020205020404" pitchFamily="49" charset="0"/>
                        </a:rPr>
                        <a:t>show cdp neighbors</a:t>
                      </a:r>
                    </a:p>
                  </a:txBody>
                  <a:tcPr/>
                </a:tc>
                <a:tc>
                  <a:txBody>
                    <a:bodyPr/>
                    <a:lstStyle/>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Affiche une liste des périphériques Cisco connectés directement.</a:t>
                      </a:r>
                    </a:p>
                    <a:p>
                      <a:pPr marL="171450" indent="-171450" algn="l" defTabSz="685777" rtl="0" eaLnBrk="1" latinLnBrk="0" hangingPunct="1">
                        <a:buFont typeface="Arial" panose="020B0604020202020204" pitchFamily="34" charset="0"/>
                        <a:buChar char="•"/>
                      </a:pPr>
                      <a:r>
                        <a:rPr lang="fr-FR" sz="1400" kern="1200">
                          <a:solidFill>
                            <a:srgbClr val="000000"/>
                          </a:solidFill>
                          <a:latin typeface="+mn-lt"/>
                          <a:ea typeface="+mn-ea"/>
                          <a:cs typeface="+mn-cs"/>
                        </a:rPr>
                        <a:t>Également utilisé pour valider la connectivité des couches 1 et 2.</a:t>
                      </a:r>
                    </a:p>
                  </a:txBody>
                  <a:tcPr/>
                </a:tc>
                <a:extLst>
                  <a:ext uri="{0D108BD9-81ED-4DB2-BD59-A6C34878D82A}">
                    <a16:rowId xmlns:a16="http://schemas.microsoft.com/office/drawing/2014/main" val="1469579584"/>
                  </a:ext>
                </a:extLst>
              </a:tr>
            </a:tbl>
          </a:graphicData>
        </a:graphic>
      </p:graphicFrame>
    </p:spTree>
    <p:extLst>
      <p:ext uri="{BB962C8B-B14F-4D97-AF65-F5344CB8AC3E}">
        <p14:creationId xmlns:p14="http://schemas.microsoft.com/office/powerpoint/2010/main" val="11661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de la configuration des routes statiques et par défaut IPv4</a:t>
            </a:r>
            <a:br>
              <a:rPr lang="en-US" dirty="0"/>
            </a:br>
            <a:r>
              <a:rPr lang="fr-FR" sz="2400"/>
              <a:t>Résolution d'un problème de connectivité</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5022898" cy="1716331"/>
          </a:xfrm>
        </p:spPr>
        <p:txBody>
          <a:bodyPr/>
          <a:lstStyle/>
          <a:p>
            <a:pPr marL="0" indent="0" algn="l" rtl="0"/>
            <a:r>
              <a:rPr lang="fr-FR" sz="1600">
                <a:solidFill>
                  <a:srgbClr val="000000"/>
                </a:solidFill>
              </a:rPr>
              <a:t>La connectivité de PC1 à PC3 défaille.</a:t>
            </a:r>
          </a:p>
          <a:p>
            <a:pPr marL="342900" indent="-342900" algn="l" rtl="0">
              <a:buFont typeface="Arial" panose="020B0604020202020204" pitchFamily="34" charset="0"/>
              <a:buChar char="•"/>
            </a:pPr>
            <a:r>
              <a:rPr lang="fr-FR" sz="1400">
                <a:solidFill>
                  <a:srgbClr val="000000"/>
                </a:solidFill>
              </a:rPr>
              <a:t>Les pings étendus de l'interface R1 G0/0/0 vers PC3 sont défaillants.</a:t>
            </a:r>
          </a:p>
          <a:p>
            <a:pPr marL="342900" indent="-342900" algn="l" rtl="0">
              <a:buFont typeface="Arial" panose="020B0604020202020204" pitchFamily="34" charset="0"/>
              <a:buChar char="•"/>
            </a:pPr>
            <a:r>
              <a:rPr lang="fr-FR" sz="1400">
                <a:solidFill>
                  <a:srgbClr val="000000"/>
                </a:solidFill>
              </a:rPr>
              <a:t>Les pings de R1 (c'est-à-dire, l'interface S0/1/0) vers R2 réussissent.</a:t>
            </a:r>
          </a:p>
          <a:p>
            <a:pPr marL="342900" indent="-342900" algn="l" rtl="0">
              <a:buFont typeface="Arial" panose="020B0604020202020204" pitchFamily="34" charset="0"/>
              <a:buChar char="•"/>
            </a:pPr>
            <a:r>
              <a:rPr lang="fr-FR" sz="1400">
                <a:solidFill>
                  <a:srgbClr val="000000"/>
                </a:solidFill>
              </a:rPr>
              <a:t>Les pings de R1 (c'est-à-dire, l'interface S0/1/0) vers R3 réussissent.</a:t>
            </a:r>
          </a:p>
        </p:txBody>
      </p:sp>
      <p:sp>
        <p:nvSpPr>
          <p:cNvPr id="10" name="Content Placeholder 3">
            <a:extLst>
              <a:ext uri="{FF2B5EF4-FFF2-40B4-BE49-F238E27FC236}">
                <a16:creationId xmlns:a16="http://schemas.microsoft.com/office/drawing/2014/main" id="{2283DF60-4C91-485F-BDD1-7A4CB657C5F3}"/>
              </a:ext>
            </a:extLst>
          </p:cNvPr>
          <p:cNvSpPr txBox="1">
            <a:spLocks/>
          </p:cNvSpPr>
          <p:nvPr/>
        </p:nvSpPr>
        <p:spPr>
          <a:xfrm>
            <a:off x="369217" y="2695332"/>
            <a:ext cx="4024415" cy="1716331"/>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La table de routage R2 révèle le problème et la route statique incorrect est supprimé.</a:t>
            </a:r>
          </a:p>
          <a:p>
            <a:pPr marL="342900" indent="-342900" algn="l" rtl="0">
              <a:buFont typeface="Arial" panose="020B0604020202020204" pitchFamily="34" charset="0"/>
              <a:buChar char="•"/>
            </a:pPr>
            <a:r>
              <a:rPr lang="fr-FR" sz="1600">
                <a:solidFill>
                  <a:srgbClr val="000000"/>
                </a:solidFill>
              </a:rPr>
              <a:t>Une nouvelle route statique résout le problème.</a:t>
            </a:r>
          </a:p>
          <a:p>
            <a:pPr marL="415985" lvl="1" indent="-342900" rtl="0">
              <a:buFont typeface="Arial" panose="020B0604020202020204" pitchFamily="34" charset="0"/>
              <a:buChar char="•"/>
            </a:pPr>
            <a:r>
              <a:rPr lang="fr-FR" sz="1000" b="1">
                <a:solidFill>
                  <a:srgbClr val="000000"/>
                </a:solidFill>
                <a:latin typeface="Courier New" panose="02070309020205020404" pitchFamily="49" charset="0"/>
                <a:cs typeface="Courier New" panose="02070309020205020404" pitchFamily="49" charset="0"/>
              </a:rPr>
              <a:t>ip route 172.16.3.0 255.255.255.0 172.16.2.1</a:t>
            </a: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p:txBody>
      </p:sp>
      <p:pic>
        <p:nvPicPr>
          <p:cNvPr id="2" name="Picture 1">
            <a:extLst>
              <a:ext uri="{FF2B5EF4-FFF2-40B4-BE49-F238E27FC236}">
                <a16:creationId xmlns:a16="http://schemas.microsoft.com/office/drawing/2014/main" id="{912C72D6-6017-493F-8258-1217F22A31AD}"/>
              </a:ext>
            </a:extLst>
          </p:cNvPr>
          <p:cNvPicPr>
            <a:picLocks noChangeAspect="1"/>
          </p:cNvPicPr>
          <p:nvPr/>
        </p:nvPicPr>
        <p:blipFill>
          <a:blip r:embed="rId3"/>
          <a:stretch>
            <a:fillRect/>
          </a:stretch>
        </p:blipFill>
        <p:spPr>
          <a:xfrm>
            <a:off x="5454869" y="802869"/>
            <a:ext cx="3327108" cy="1768881"/>
          </a:xfrm>
          <a:prstGeom prst="rect">
            <a:avLst/>
          </a:prstGeom>
        </p:spPr>
      </p:pic>
      <p:sp>
        <p:nvSpPr>
          <p:cNvPr id="9" name="Content Placeholder 3">
            <a:extLst>
              <a:ext uri="{FF2B5EF4-FFF2-40B4-BE49-F238E27FC236}">
                <a16:creationId xmlns:a16="http://schemas.microsoft.com/office/drawing/2014/main" id="{6AAD1D6D-89D0-4094-8B66-34FB3D28F74F}"/>
              </a:ext>
            </a:extLst>
          </p:cNvPr>
          <p:cNvSpPr txBox="1">
            <a:spLocks/>
          </p:cNvSpPr>
          <p:nvPr/>
        </p:nvSpPr>
        <p:spPr>
          <a:xfrm>
            <a:off x="4330262" y="2686456"/>
            <a:ext cx="4707960" cy="1883588"/>
          </a:xfrm>
          <a:prstGeom prst="rect">
            <a:avLst/>
          </a:prstGeom>
          <a:ln>
            <a:solidFill>
              <a:srgbClr val="000000"/>
            </a:solidFill>
          </a:ln>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algn="l" rtl="0">
              <a:spcBef>
                <a:spcPts val="0"/>
              </a:spcBef>
            </a:pPr>
            <a:r>
              <a:rPr lang="fr-FR" sz="900">
                <a:solidFill>
                  <a:srgbClr val="000000"/>
                </a:solidFill>
                <a:latin typeface="Courier New" panose="02070309020205020404" pitchFamily="49" charset="0"/>
                <a:cs typeface="Courier New" panose="02070309020205020404" pitchFamily="49" charset="0"/>
              </a:rPr>
              <a:t>R2# </a:t>
            </a:r>
            <a:r>
              <a:rPr lang="fr-FR" sz="900" b="1">
                <a:solidFill>
                  <a:srgbClr val="000000"/>
                </a:solidFill>
                <a:latin typeface="Courier New" panose="02070309020205020404" pitchFamily="49" charset="0"/>
                <a:cs typeface="Courier New" panose="02070309020205020404" pitchFamily="49" charset="0"/>
              </a:rPr>
              <a:t>show ip route | begin Gateway</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Gateway of last resort is not set</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      172.16.0.0/16 is variably subnetted, 5 subnets, 2 masks </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C 172.16.1.0/24 is directly connected, GigabitEthernet0/0/0</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L 172.16.1.1/32 is directly connected, GigabitEthernet0/0/0</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C 172.16.2.0/24 is directly connected, Serial0/l/0</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L 172.16.2.2/32 is directly connected, Serial0/l/0</a:t>
            </a:r>
          </a:p>
          <a:p>
            <a:pPr algn="l" rtl="0">
              <a:spcBef>
                <a:spcPts val="0"/>
              </a:spcBef>
            </a:pPr>
            <a:r>
              <a:rPr lang="fr-FR" sz="900">
                <a:solidFill>
                  <a:srgbClr val="000000"/>
                </a:solidFill>
                <a:highlight>
                  <a:srgbClr val="FFFF00"/>
                </a:highlight>
                <a:latin typeface="Courier New" panose="02070309020205020404" pitchFamily="49" charset="0"/>
                <a:cs typeface="Courier New" panose="02070309020205020404" pitchFamily="49" charset="0"/>
              </a:rPr>
              <a:t>S 172.16.3.0/24 [1/0] via 192.168.1.1</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      192.168.1.0/24 is variably subnetted, 2 subnets, 2 masks </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C 192.168.1.0/24 is directly connected, Serial0/1/1</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L 192.168.1.2/32 is directly connected, Serial0/1/1</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S 192.168.2.0/24 [1/0] via 192.168.1.1 </a:t>
            </a:r>
          </a:p>
          <a:p>
            <a:pPr algn="l" rtl="0">
              <a:spcBef>
                <a:spcPts val="0"/>
              </a:spcBef>
            </a:pPr>
            <a:r>
              <a:rPr lang="fr-FR" sz="900">
                <a:solidFill>
                  <a:srgbClr val="000000"/>
                </a:solidFill>
                <a:latin typeface="Courier New" panose="02070309020205020404" pitchFamily="49" charset="0"/>
                <a:cs typeface="Courier New" panose="02070309020205020404" pitchFamily="49" charset="0"/>
              </a:rPr>
              <a:t>R2#</a:t>
            </a:r>
          </a:p>
          <a:p>
            <a:pPr marL="342900" indent="-342900" algn="l">
              <a:spcBef>
                <a:spcPts val="0"/>
              </a:spcBef>
              <a:buFont typeface="Arial" panose="020B0604020202020204" pitchFamily="34" charset="0"/>
              <a:buChar char="•"/>
            </a:pPr>
            <a:endParaRPr lang="en-CA" sz="900" dirty="0">
              <a:solidFill>
                <a:srgbClr val="000000"/>
              </a:solidFill>
              <a:latin typeface="Courier New" panose="02070309020205020404" pitchFamily="49" charset="0"/>
              <a:cs typeface="Courier New" panose="02070309020205020404" pitchFamily="49" charset="0"/>
            </a:endParaRPr>
          </a:p>
          <a:p>
            <a:pPr marL="342900" indent="-342900" algn="l">
              <a:spcBef>
                <a:spcPts val="0"/>
              </a:spcBef>
              <a:buFont typeface="Arial" panose="020B0604020202020204" pitchFamily="34" charset="0"/>
              <a:buChar char="•"/>
            </a:pPr>
            <a:endParaRPr lang="en-CA" sz="900" dirty="0">
              <a:solidFill>
                <a:srgbClr val="00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85583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16.3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16</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9</a:t>
            </a:r>
          </a:p>
          <a:p>
            <a:pPr marL="142875" lvl="1" indent="0" algn="ctr" rtl="0">
              <a:buNone/>
            </a:pPr>
            <a:r>
              <a:rPr lang="fr-FR" sz="1600" b="1"/>
              <a:t>Remarque</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31837"/>
          </a:xfrm>
        </p:spPr>
        <p:txBody>
          <a:bodyPr/>
          <a:lstStyle/>
          <a:p>
            <a:pPr rtl="0"/>
            <a:r>
              <a:rPr lang="fr-FR" sz="1600"/>
              <a:t>Conception Structurée</a:t>
            </a:r>
            <a:br>
              <a:rPr lang="en-US" dirty="0"/>
            </a:br>
            <a:r>
              <a:rPr lang="fr-FR" sz="2300"/>
              <a:t>Packet Tracer - Dépannage de routes statiques et par défaut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Dans cette activité, vous dépannerez les routes statiques et par défaut et réparerez les erreurs que vous trouverez.</a:t>
            </a:r>
          </a:p>
          <a:p>
            <a:pPr marL="415985" lvl="1" indent="-342900" rtl="0">
              <a:buFont typeface="Arial" panose="020B0604020202020204" pitchFamily="34" charset="0"/>
              <a:buChar char="•"/>
            </a:pPr>
            <a:r>
              <a:rPr lang="fr-FR" sz="1600">
                <a:solidFill>
                  <a:srgbClr val="000000"/>
                </a:solidFill>
              </a:rPr>
              <a:t>Dépannage de routes statiques IPv4.</a:t>
            </a:r>
          </a:p>
          <a:p>
            <a:pPr marL="415985" lvl="1" indent="-342900" rtl="0">
              <a:buFont typeface="Arial" panose="020B0604020202020204" pitchFamily="34" charset="0"/>
              <a:buChar char="•"/>
            </a:pPr>
            <a:r>
              <a:rPr lang="fr-FR" sz="1600">
                <a:solidFill>
                  <a:srgbClr val="000000"/>
                </a:solidFill>
              </a:rPr>
              <a:t>Dépannage de routes statiques IPv6.</a:t>
            </a:r>
          </a:p>
          <a:p>
            <a:pPr marL="415985" lvl="1" indent="-342900" rtl="0">
              <a:buFont typeface="Arial" panose="020B0604020202020204" pitchFamily="34" charset="0"/>
              <a:buChar char="•"/>
            </a:pPr>
            <a:r>
              <a:rPr lang="fr-FR" sz="1600">
                <a:solidFill>
                  <a:srgbClr val="000000"/>
                </a:solidFill>
              </a:rPr>
              <a:t>Configuration de routes statiques IPv4.</a:t>
            </a:r>
          </a:p>
          <a:p>
            <a:pPr marL="415985" lvl="1" indent="-342900" rtl="0">
              <a:buFont typeface="Arial" panose="020B0604020202020204" pitchFamily="34" charset="0"/>
              <a:buChar char="•"/>
            </a:pPr>
            <a:r>
              <a:rPr lang="fr-FR" sz="1600">
                <a:solidFill>
                  <a:srgbClr val="000000"/>
                </a:solidFill>
              </a:rPr>
              <a:t>Configuration de routes par défaut IPv4.</a:t>
            </a:r>
          </a:p>
          <a:p>
            <a:pPr marL="415985" lvl="1" indent="-342900" rtl="0">
              <a:buFont typeface="Arial" panose="020B0604020202020204" pitchFamily="34" charset="0"/>
              <a:buChar char="•"/>
            </a:pPr>
            <a:r>
              <a:rPr lang="fr-FR" sz="1600">
                <a:solidFill>
                  <a:srgbClr val="000000"/>
                </a:solidFill>
              </a:rPr>
              <a:t>Configuration de routes statiques IPv6.</a:t>
            </a:r>
          </a:p>
        </p:txBody>
      </p:sp>
    </p:spTree>
    <p:extLst>
      <p:ext uri="{BB962C8B-B14F-4D97-AF65-F5344CB8AC3E}">
        <p14:creationId xmlns:p14="http://schemas.microsoft.com/office/powerpoint/2010/main" val="255643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28784"/>
            <a:ext cx="8345488" cy="731837"/>
          </a:xfrm>
        </p:spPr>
        <p:txBody>
          <a:bodyPr/>
          <a:lstStyle/>
          <a:p>
            <a:pPr rtl="0"/>
            <a:r>
              <a:rPr lang="fr-FR" sz="1600"/>
              <a:t>Conception Structurée</a:t>
            </a:r>
            <a:br>
              <a:rPr lang="en-US" dirty="0"/>
            </a:br>
            <a:r>
              <a:rPr lang="fr-FR" sz="2400"/>
              <a:t>Packet Tracer – Dépannage de routes statiques et par défaut - Mode Physique</a:t>
            </a:r>
            <a:br>
              <a:rPr lang="en-CA" sz="2400" dirty="0"/>
            </a:br>
            <a:r>
              <a:rPr lang="fr-FR" sz="2400"/>
              <a:t>Travaux Pratiques - Dépannage de routes statiques et par défaut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1474851"/>
            <a:ext cx="8280057" cy="3073946"/>
          </a:xfrm>
        </p:spPr>
        <p:txBody>
          <a:bodyPr/>
          <a:lstStyle/>
          <a:p>
            <a:pPr marL="0" indent="0" algn="l" rtl="0"/>
            <a:r>
              <a:rPr lang="fr-FR" sz="1600">
                <a:solidFill>
                  <a:srgbClr val="000000"/>
                </a:solidFill>
              </a:rPr>
              <a:t>Dans cette activité mode physique du Packet Tracer et dans les Travaux Pratiques, vous remplirez les objectifs suivants:</a:t>
            </a:r>
          </a:p>
          <a:p>
            <a:pPr marL="415985" lvl="1" indent="-342900" rtl="0">
              <a:buFont typeface="Arial" panose="020B0604020202020204" pitchFamily="34" charset="0"/>
              <a:buChar char="•"/>
            </a:pPr>
            <a:r>
              <a:rPr lang="fr-FR" sz="1600">
                <a:solidFill>
                  <a:srgbClr val="000000"/>
                </a:solidFill>
              </a:rPr>
              <a:t>Évaluer le fonctionnement du réseau</a:t>
            </a:r>
          </a:p>
          <a:p>
            <a:pPr marL="415985" lvl="1" indent="-342900" rtl="0">
              <a:buFont typeface="Arial" panose="020B0604020202020204" pitchFamily="34" charset="0"/>
              <a:buChar char="•"/>
            </a:pPr>
            <a:r>
              <a:rPr lang="fr-FR" sz="1600">
                <a:solidFill>
                  <a:srgbClr val="000000"/>
                </a:solidFill>
              </a:rPr>
              <a:t>Recueillir des informations, créer un plan d'action et mettre en œuvre des corrections.</a:t>
            </a:r>
          </a:p>
        </p:txBody>
      </p:sp>
    </p:spTree>
    <p:extLst>
      <p:ext uri="{BB962C8B-B14F-4D97-AF65-F5344CB8AC3E}">
        <p14:creationId xmlns:p14="http://schemas.microsoft.com/office/powerpoint/2010/main" val="1575232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82563" indent="-166688" rtl="0">
              <a:spcBef>
                <a:spcPts val="300"/>
              </a:spcBef>
              <a:spcAft>
                <a:spcPts val="300"/>
              </a:spcAft>
              <a:buFont typeface="Arial" panose="020B0604020202020204" pitchFamily="34" charset="0"/>
              <a:buChar char="•"/>
            </a:pPr>
            <a:r>
              <a:rPr lang="fr-FR" sz="1600"/>
              <a:t>Un hôte envoie un paquet à un autre hôte et l'envoie à l'adresse de passerelle par défaut.</a:t>
            </a:r>
          </a:p>
          <a:p>
            <a:pPr marL="182563" indent="-166688" rtl="0">
              <a:spcBef>
                <a:spcPts val="300"/>
              </a:spcBef>
              <a:spcAft>
                <a:spcPts val="300"/>
              </a:spcAft>
              <a:buFont typeface="Arial" panose="020B0604020202020204" pitchFamily="34" charset="0"/>
              <a:buChar char="•"/>
            </a:pPr>
            <a:r>
              <a:rPr lang="fr-FR" sz="1600"/>
              <a:t>Lorsque le paquet arrive sur une interface de routeur, il décapsule le paquet et recherche dans la table de routage une entrée de réseau de destination correspondante</a:t>
            </a:r>
          </a:p>
          <a:p>
            <a:pPr marL="182563" indent="-166688" rtl="0">
              <a:spcBef>
                <a:spcPts val="300"/>
              </a:spcBef>
              <a:spcAft>
                <a:spcPts val="300"/>
              </a:spcAft>
              <a:buFont typeface="Arial" panose="020B0604020202020204" pitchFamily="34" charset="0"/>
              <a:buChar char="•"/>
            </a:pPr>
            <a:r>
              <a:rPr lang="fr-FR" sz="1600"/>
              <a:t>Si l'adresse IP de destination:</a:t>
            </a:r>
          </a:p>
          <a:p>
            <a:pPr marL="371475" lvl="1" indent="-166688" rtl="0">
              <a:buFont typeface="Arial" panose="020B0604020202020204" pitchFamily="34" charset="0"/>
              <a:buChar char="•"/>
            </a:pPr>
            <a:r>
              <a:rPr lang="fr-FR"/>
              <a:t>Correspond à une entrée de route statique, le routeur utilisera la route statique pour identifier l'adresse IP du tronçon suivant ou l'interface de sortie.</a:t>
            </a:r>
          </a:p>
          <a:p>
            <a:pPr marL="371475" lvl="1" indent="-166688" rtl="0">
              <a:buFont typeface="Arial" panose="020B0604020202020204" pitchFamily="34" charset="0"/>
              <a:buChar char="•"/>
            </a:pPr>
            <a:r>
              <a:rPr lang="fr-FR"/>
              <a:t>Ne correspond pas à une route spécifique au réseau de destination, alors le routeur utilisera la route statique par défaut (si configuré).</a:t>
            </a:r>
          </a:p>
          <a:p>
            <a:pPr marL="371475" lvl="1" indent="-166688" rtl="0">
              <a:buFont typeface="Arial" panose="020B0604020202020204" pitchFamily="34" charset="0"/>
              <a:buChar char="•"/>
            </a:pPr>
            <a:r>
              <a:rPr lang="fr-FR"/>
              <a:t>Ne correspond pas à une entrée de table de routage, alors le routeur abandonnera le paquet et renvoie un message ICMP à la source.</a:t>
            </a:r>
          </a:p>
          <a:p>
            <a:pPr marL="182563" indent="-166688" rtl="0">
              <a:spcBef>
                <a:spcPts val="300"/>
              </a:spcBef>
              <a:spcAft>
                <a:spcPts val="300"/>
              </a:spcAft>
              <a:buFont typeface="Arial" panose="020B0604020202020204" pitchFamily="34" charset="0"/>
              <a:buChar char="•"/>
            </a:pPr>
            <a:r>
              <a:rPr lang="fr-FR" sz="1600"/>
              <a:t>Si le routeur correspond à une entrée de table de routage, le routeur encapsule le paquet et le transfère via l'interface appropriée. </a:t>
            </a:r>
          </a:p>
          <a:p>
            <a:pPr marL="182563" indent="-166688" rtl="0">
              <a:spcBef>
                <a:spcPts val="300"/>
              </a:spcBef>
              <a:spcAft>
                <a:spcPts val="300"/>
              </a:spcAft>
              <a:buFont typeface="Arial" panose="020B0604020202020204" pitchFamily="34" charset="0"/>
              <a:buChar char="•"/>
            </a:pPr>
            <a:r>
              <a:rPr lang="fr-FR" sz="1600"/>
              <a:t>Le paquet est transféré du routeur au routeur jusqu'à ce qu'il atteigne son réseau de destination.</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82563" indent="-166688" rtl="0">
              <a:spcBef>
                <a:spcPts val="300"/>
              </a:spcBef>
              <a:spcAft>
                <a:spcPts val="300"/>
              </a:spcAft>
              <a:buFont typeface="Arial" panose="020B0604020202020204" pitchFamily="34" charset="0"/>
              <a:buChar char="•"/>
            </a:pPr>
            <a:r>
              <a:rPr lang="fr-FR" sz="1600"/>
              <a:t>Lorsque le paquet atteint le réseau de destination, ce routeur recherche une correspondance dans la table de routage.</a:t>
            </a:r>
          </a:p>
          <a:p>
            <a:pPr marL="182563" indent="-166688" rtl="0">
              <a:spcBef>
                <a:spcPts val="300"/>
              </a:spcBef>
              <a:spcAft>
                <a:spcPts val="300"/>
              </a:spcAft>
              <a:buFont typeface="Arial" panose="020B0604020202020204" pitchFamily="34" charset="0"/>
              <a:buChar char="•"/>
            </a:pPr>
            <a:r>
              <a:rPr lang="fr-FR" sz="1600"/>
              <a:t>Lorsque l'adresse IP de destination correspond à une interface Ethernet directement connectée, le routeur recherche dans la table ARP l'adresse MAC de couche 2 de l'adresse IP de destination. </a:t>
            </a:r>
          </a:p>
          <a:p>
            <a:pPr marL="182563" indent="-166688" rtl="0">
              <a:spcBef>
                <a:spcPts val="300"/>
              </a:spcBef>
              <a:spcAft>
                <a:spcPts val="300"/>
              </a:spcAft>
              <a:buFont typeface="Arial" panose="020B0604020202020204" pitchFamily="34" charset="0"/>
              <a:buChar char="•"/>
            </a:pPr>
            <a:r>
              <a:rPr lang="fr-FR" sz="1600"/>
              <a:t>Si aucune entrée ARP n'existe, le routeur envoie une requête ARP via l'interface Ethernet</a:t>
            </a:r>
          </a:p>
          <a:p>
            <a:pPr marL="182563" indent="-166688" rtl="0">
              <a:spcBef>
                <a:spcPts val="300"/>
              </a:spcBef>
              <a:spcAft>
                <a:spcPts val="300"/>
              </a:spcAft>
              <a:buFont typeface="Arial" panose="020B0604020202020204" pitchFamily="34" charset="0"/>
              <a:buChar char="•"/>
            </a:pPr>
            <a:r>
              <a:rPr lang="fr-FR" sz="1600"/>
              <a:t>L'hôte de destination répond avec une réponse ARP contenant son adresse MAC.</a:t>
            </a:r>
          </a:p>
          <a:p>
            <a:pPr marL="182563" indent="-166688" rtl="0">
              <a:spcBef>
                <a:spcPts val="300"/>
              </a:spcBef>
              <a:spcAft>
                <a:spcPts val="300"/>
              </a:spcAft>
              <a:buFont typeface="Arial" panose="020B0604020202020204" pitchFamily="34" charset="0"/>
              <a:buChar char="•"/>
            </a:pPr>
            <a:r>
              <a:rPr lang="fr-FR" sz="1600"/>
              <a:t>Le routeur encapsule alors le paquet dans une nouvelle trame. Il utilise l'adresse MAC de l'hôte de destination comme adresse MAC de destination de la trame, et l'adresse MAC de l'interface Ethernet du routeur comme adresse MAC source dans la trame.</a:t>
            </a:r>
          </a:p>
          <a:p>
            <a:pPr marL="182563" indent="-166688" rtl="0">
              <a:spcBef>
                <a:spcPts val="300"/>
              </a:spcBef>
              <a:spcAft>
                <a:spcPts val="300"/>
              </a:spcAft>
              <a:buFont typeface="Arial" panose="020B0604020202020204" pitchFamily="34" charset="0"/>
              <a:buChar char="•"/>
            </a:pPr>
            <a:r>
              <a:rPr lang="fr-FR" sz="1600"/>
              <a:t>La trame est transmise via l'interface appropriée.</a:t>
            </a:r>
          </a:p>
          <a:p>
            <a:pPr marL="182563" indent="-166688" rtl="0">
              <a:spcBef>
                <a:spcPts val="300"/>
              </a:spcBef>
              <a:spcAft>
                <a:spcPts val="300"/>
              </a:spcAft>
              <a:buFont typeface="Arial" panose="020B0604020202020204" pitchFamily="34" charset="0"/>
              <a:buChar char="•"/>
            </a:pPr>
            <a:r>
              <a:rPr lang="fr-FR" sz="1600"/>
              <a:t>Le paquet arrive sur l'interface de la carte d'interface réseau (NIC) de l'hôte de destination et est traité en conséquence.</a:t>
            </a:r>
          </a:p>
        </p:txBody>
      </p:sp>
    </p:spTree>
    <p:custDataLst>
      <p:tags r:id="rId1"/>
    </p:custDataLst>
    <p:extLst>
      <p:ext uri="{BB962C8B-B14F-4D97-AF65-F5344CB8AC3E}">
        <p14:creationId xmlns:p14="http://schemas.microsoft.com/office/powerpoint/2010/main" val="2045065826"/>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5875" indent="0" rtl="0">
              <a:spcBef>
                <a:spcPts val="300"/>
              </a:spcBef>
              <a:spcAft>
                <a:spcPts val="300"/>
              </a:spcAft>
              <a:buNone/>
            </a:pPr>
            <a:r>
              <a:rPr lang="fr-FR" sz="1600"/>
              <a:t>Les commandes courantes de dépannage IOS pour dépanner les routes statiques et par défaut IPv4 incluent:</a:t>
            </a:r>
          </a:p>
          <a:p>
            <a:pPr marL="182563" indent="-166688" rtl="0">
              <a:spcBef>
                <a:spcPts val="300"/>
              </a:spcBef>
              <a:spcAft>
                <a:spcPts val="300"/>
              </a:spcAft>
              <a:buFont typeface="Arial" panose="020B0604020202020204" pitchFamily="34" charset="0"/>
              <a:buChar char="•"/>
            </a:pPr>
            <a:r>
              <a:rPr lang="fr-FR" sz="1400" b="1"/>
              <a:t>ping</a:t>
            </a:r>
          </a:p>
          <a:p>
            <a:pPr marL="182563" indent="-166688" rtl="0">
              <a:spcBef>
                <a:spcPts val="300"/>
              </a:spcBef>
              <a:spcAft>
                <a:spcPts val="300"/>
              </a:spcAft>
              <a:buFont typeface="Arial" panose="020B0604020202020204" pitchFamily="34" charset="0"/>
              <a:buChar char="•"/>
            </a:pPr>
            <a:r>
              <a:rPr lang="fr-FR" sz="1400" b="1"/>
              <a:t>traceroute</a:t>
            </a:r>
          </a:p>
          <a:p>
            <a:pPr marL="182563" indent="-166688" rtl="0">
              <a:spcBef>
                <a:spcPts val="300"/>
              </a:spcBef>
              <a:spcAft>
                <a:spcPts val="300"/>
              </a:spcAft>
              <a:buFont typeface="Arial" panose="020B0604020202020204" pitchFamily="34" charset="0"/>
              <a:buChar char="•"/>
            </a:pPr>
            <a:r>
              <a:rPr lang="fr-FR" sz="1400" b="1"/>
              <a:t>show ip route</a:t>
            </a:r>
          </a:p>
          <a:p>
            <a:pPr marL="182563" indent="-166688" rtl="0">
              <a:spcBef>
                <a:spcPts val="300"/>
              </a:spcBef>
              <a:spcAft>
                <a:spcPts val="300"/>
              </a:spcAft>
              <a:buFont typeface="Arial" panose="020B0604020202020204" pitchFamily="34" charset="0"/>
              <a:buChar char="•"/>
            </a:pPr>
            <a:r>
              <a:rPr lang="fr-FR" sz="1400" b="1"/>
              <a:t>show ip interface brief</a:t>
            </a:r>
          </a:p>
          <a:p>
            <a:pPr marL="182563" indent="-166688" rtl="0">
              <a:spcBef>
                <a:spcPts val="300"/>
              </a:spcBef>
              <a:spcAft>
                <a:spcPts val="300"/>
              </a:spcAft>
              <a:buFont typeface="Arial" panose="020B0604020202020204" pitchFamily="34" charset="0"/>
              <a:buChar char="•"/>
            </a:pPr>
            <a:r>
              <a:rPr lang="fr-FR" sz="1400" b="1"/>
              <a:t>show cdp neighbors detail</a:t>
            </a:r>
          </a:p>
        </p:txBody>
      </p:sp>
    </p:spTree>
    <p:custDataLst>
      <p:tags r:id="rId1"/>
    </p:custDataLst>
    <p:extLst>
      <p:ext uri="{BB962C8B-B14F-4D97-AF65-F5344CB8AC3E}">
        <p14:creationId xmlns:p14="http://schemas.microsoft.com/office/powerpoint/2010/main" val="427190860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352030100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a:t>Les exercices du module Vérifiez votre compréhension </a:t>
            </a:r>
            <a:r>
              <a:rPr lang="fr-FR" b="1" i="1"/>
              <a:t>ne sont pas</a:t>
            </a:r>
            <a:r>
              <a:rPr lang="fr-FR"/>
              <a:t> comptés dans la note finale des candidats.</a:t>
            </a:r>
          </a:p>
          <a:p>
            <a:pPr rtl="0">
              <a:spcBef>
                <a:spcPct val="30000"/>
              </a:spcBef>
              <a:buFont typeface="Arial" panose="020B0604020202020204" pitchFamily="34" charset="0"/>
              <a:buChar char="•"/>
            </a:pPr>
            <a:r>
              <a:rPr lang="fr-FR"/>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05438309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de Packet Tracer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de travaux pratiques lorsque l'accès aux équipements physiques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a:r>
              <a:rPr lang="fr-FR"/>
              <a:t>Module 16: Activités</a:t>
            </a:r>
          </a:p>
        </p:txBody>
      </p:sp>
      <p:sp>
        <p:nvSpPr>
          <p:cNvPr id="6147" name="Rectangle 34"/>
          <p:cNvSpPr>
            <a:spLocks noGrp="1" noChangeArrowheads="1"/>
          </p:cNvSpPr>
          <p:nvPr>
            <p:ph idx="1"/>
          </p:nvPr>
        </p:nvSpPr>
        <p:spPr>
          <a:xfrm>
            <a:off x="144065" y="798945"/>
            <a:ext cx="8853286" cy="322846"/>
          </a:xfrm>
        </p:spPr>
        <p:txBody>
          <a:bodyPr/>
          <a:lstStyle/>
          <a:p>
            <a:pPr rtl="0"/>
            <a:r>
              <a:rPr lang="fr-FR"/>
              <a:t>Quelles sont les activités associées à ce module?</a:t>
            </a:r>
          </a:p>
          <a:p>
            <a:endParaRPr lang="en-US" dirty="0"/>
          </a:p>
          <a:p>
            <a:endParaRPr lang="en-US" dirty="0"/>
          </a:p>
          <a:p>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647984412"/>
              </p:ext>
            </p:extLst>
          </p:nvPr>
        </p:nvGraphicFramePr>
        <p:xfrm>
          <a:off x="455999" y="1240256"/>
          <a:ext cx="8229418" cy="2459214"/>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t>16.1.2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rtl="0"/>
                      <a:r>
                        <a:rPr lang="fr-FR" sz="1100"/>
                        <a:t>Traitement des paquets à l'aide de routes statiques</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t>16.2.4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Dépannage des routes statiques et par défaut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t>16.3.1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Dépannage des routes statiques et par défaut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t>16.3.2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Mode physique du Packet Tracer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 - Dépannage des routes statiques et par défaut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512356708"/>
                  </a:ext>
                </a:extLst>
              </a:tr>
              <a:tr h="350784">
                <a:tc>
                  <a:txBody>
                    <a:bodyPr/>
                    <a:lstStyle/>
                    <a:p>
                      <a:pPr algn="ctr" rtl="0"/>
                      <a:r>
                        <a:rPr lang="fr-FR" sz="1100"/>
                        <a:t>16.3.2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Dépannage des routes statiques et par défaut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t>16.3.4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Dépannage des routes statiques et par défaut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909407840"/>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16: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400"/>
              <a:t>Avant d'enseigner le contenu du module 16, l'enseignant doit:</a:t>
            </a:r>
          </a:p>
          <a:p>
            <a:pPr rtl="0" eaLnBrk="1" hangingPunct="1">
              <a:lnSpc>
                <a:spcPct val="85000"/>
              </a:lnSpc>
              <a:spcBef>
                <a:spcPct val="30000"/>
              </a:spcBef>
              <a:buFont typeface="Arial" panose="020B0604020202020204" pitchFamily="34" charset="0"/>
              <a:buChar char="•"/>
            </a:pPr>
            <a:r>
              <a:rPr lang="fr-FR" sz="1400"/>
              <a:t>Examiner les activités et les évaluations de ce module.</a:t>
            </a:r>
          </a:p>
          <a:p>
            <a:pPr rtl="0" eaLnBrk="1" hangingPunct="1">
              <a:lnSpc>
                <a:spcPct val="85000"/>
              </a:lnSpc>
              <a:spcBef>
                <a:spcPct val="30000"/>
              </a:spcBef>
              <a:buFont typeface="Arial" panose="020B0604020202020204" pitchFamily="34" charset="0"/>
              <a:buChar char="•"/>
            </a:pPr>
            <a:r>
              <a:rPr lang="fr-FR" sz="1400"/>
              <a:t>Essayez d'inclure autant de questions que possible pour maintenir l'intérêt des élèves pendant la présentation en classe.</a:t>
            </a:r>
          </a:p>
          <a:p>
            <a:pPr rtl="0">
              <a:lnSpc>
                <a:spcPct val="85000"/>
              </a:lnSpc>
              <a:spcBef>
                <a:spcPct val="30000"/>
              </a:spcBef>
              <a:buFont typeface="Arial" panose="020B0604020202020204" pitchFamily="34" charset="0"/>
              <a:buChar char="•"/>
            </a:pPr>
            <a:r>
              <a:rPr lang="fr-FR" sz="1400"/>
              <a:t>Après ce module, l'examen Concepts de routage et de configuration est disponible, couvrant les modules 14-16</a:t>
            </a:r>
          </a:p>
          <a:p>
            <a:pPr marL="0" indent="0" rtl="0" eaLnBrk="1" hangingPunct="1">
              <a:lnSpc>
                <a:spcPct val="85000"/>
              </a:lnSpc>
              <a:spcBef>
                <a:spcPct val="30000"/>
              </a:spcBef>
              <a:buNone/>
            </a:pPr>
            <a:r>
              <a:rPr lang="fr-FR" sz="1400"/>
              <a:t>Rubrique 16.1</a:t>
            </a:r>
          </a:p>
          <a:p>
            <a:pPr lvl="1" rtl="0">
              <a:lnSpc>
                <a:spcPct val="85000"/>
              </a:lnSpc>
              <a:spcBef>
                <a:spcPct val="30000"/>
              </a:spcBef>
            </a:pPr>
            <a:r>
              <a:rPr lang="fr-FR"/>
              <a:t>Posez les questions suivantes aux étudiants afin de les faire débattre:</a:t>
            </a:r>
          </a:p>
          <a:p>
            <a:pPr lvl="2" rtl="0">
              <a:lnSpc>
                <a:spcPct val="85000"/>
              </a:lnSpc>
              <a:spcBef>
                <a:spcPct val="30000"/>
              </a:spcBef>
            </a:pPr>
            <a:r>
              <a:rPr lang="fr-FR" sz="1400"/>
              <a:t>Quels types de problèmes pensez-vous qu'une route statique mal configurée crée?</a:t>
            </a:r>
          </a:p>
          <a:p>
            <a:pPr lvl="2" rtl="0">
              <a:lnSpc>
                <a:spcPct val="85000"/>
              </a:lnSpc>
              <a:spcBef>
                <a:spcPct val="30000"/>
              </a:spcBef>
            </a:pPr>
            <a:r>
              <a:rPr lang="fr-FR" sz="1400"/>
              <a:t>Quels types d'erreurs de configuration peuvent être causés par la configuration d'une route statique?</a:t>
            </a:r>
          </a:p>
          <a:p>
            <a:pPr marL="0" indent="0" rtl="0">
              <a:lnSpc>
                <a:spcPct val="85000"/>
              </a:lnSpc>
              <a:spcBef>
                <a:spcPct val="30000"/>
              </a:spcBef>
              <a:buNone/>
            </a:pPr>
            <a:r>
              <a:rPr lang="fr-FR" sz="1400"/>
              <a:t>Rubrique 16.2</a:t>
            </a:r>
          </a:p>
          <a:p>
            <a:pPr lvl="1" rtl="0">
              <a:lnSpc>
                <a:spcPct val="85000"/>
              </a:lnSpc>
              <a:spcBef>
                <a:spcPct val="30000"/>
              </a:spcBef>
            </a:pPr>
            <a:r>
              <a:rPr lang="fr-FR"/>
              <a:t>Posez les questions suivantes aux étudiants afin de les faire débattre:</a:t>
            </a:r>
          </a:p>
          <a:p>
            <a:pPr lvl="2" rtl="0">
              <a:lnSpc>
                <a:spcPct val="85000"/>
              </a:lnSpc>
              <a:spcBef>
                <a:spcPct val="30000"/>
              </a:spcBef>
            </a:pPr>
            <a:r>
              <a:rPr lang="fr-FR" sz="1400"/>
              <a:t>Compte tenu d'une topologie, pouvez-vous expliquer comment un paquet se déplace de la source à la destination?</a:t>
            </a:r>
          </a:p>
          <a:p>
            <a:pPr lvl="2" rtl="0">
              <a:lnSpc>
                <a:spcPct val="85000"/>
              </a:lnSpc>
              <a:spcBef>
                <a:spcPct val="30000"/>
              </a:spcBef>
            </a:pPr>
            <a:r>
              <a:rPr lang="fr-FR" sz="1400"/>
              <a:t>Quelles commandes vous aideraient à résoudre un problème de route statique?</a:t>
            </a:r>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58416" cy="1080143"/>
          </a:xfrm>
        </p:spPr>
        <p:txBody>
          <a:bodyPr/>
          <a:lstStyle/>
          <a:p>
            <a:pPr rtl="0"/>
            <a:r>
              <a:rPr lang="fr-FR" sz="4400">
                <a:solidFill>
                  <a:schemeClr val="accent5">
                    <a:lumMod val="40000"/>
                    <a:lumOff val="60000"/>
                  </a:schemeClr>
                </a:solidFill>
              </a:rPr>
              <a:t>Module 16: Dépannage de routes statiques et par défaut</a:t>
            </a:r>
          </a:p>
        </p:txBody>
      </p:sp>
      <p:sp>
        <p:nvSpPr>
          <p:cNvPr id="7" name="Subtitle 6"/>
          <p:cNvSpPr>
            <a:spLocks noGrp="1"/>
          </p:cNvSpPr>
          <p:nvPr>
            <p:ph type="subTitle" idx="1"/>
          </p:nvPr>
        </p:nvSpPr>
        <p:spPr>
          <a:xfrm>
            <a:off x="469497" y="3809526"/>
            <a:ext cx="2368954" cy="902174"/>
          </a:xfrm>
        </p:spPr>
        <p:txBody>
          <a:bodyPr/>
          <a:lstStyle/>
          <a:p>
            <a:pPr lvl="0" defTabSz="457200" rtl="0" fontAlgn="auto">
              <a:lnSpc>
                <a:spcPct val="100000"/>
              </a:lnSpc>
              <a:spcBef>
                <a:spcPts val="0"/>
              </a:spcBef>
              <a:spcAft>
                <a:spcPts val="0"/>
              </a:spcAft>
              <a:buClrTx/>
              <a:buSzTx/>
              <a:defRPr/>
            </a:pPr>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10450</TotalTime>
  <Words>2777</Words>
  <Application>Microsoft Office PowerPoint</Application>
  <PresentationFormat>On-screen Show (16:9)</PresentationFormat>
  <Paragraphs>298</Paragraphs>
  <Slides>25</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CiscoSans ExtraLight</vt:lpstr>
      <vt:lpstr>Arial</vt:lpstr>
      <vt:lpstr>Calibri</vt:lpstr>
      <vt:lpstr>Courier New</vt:lpstr>
      <vt:lpstr>Wingdings</vt:lpstr>
      <vt:lpstr>Default Theme</vt:lpstr>
      <vt:lpstr>Module 16: Dépannage de routes statiques et par défaut</vt:lpstr>
      <vt:lpstr>Contenu pédagogique de l'instructeur - Guide de planification du module 16</vt:lpstr>
      <vt:lpstr>À quoi s'attendre dans ce module</vt:lpstr>
      <vt:lpstr>À quoi s'attendre dans ce module (suite)</vt:lpstr>
      <vt:lpstr>Vérifiez votre compréhension</vt:lpstr>
      <vt:lpstr>Activités du mode physique du Packet Tracer :</vt:lpstr>
      <vt:lpstr>Module 16: Activités</vt:lpstr>
      <vt:lpstr>Module 16: Meilleures pratiques</vt:lpstr>
      <vt:lpstr>Module 16: Dépannage de routes statiques et par défaut</vt:lpstr>
      <vt:lpstr>Objectifs du Module</vt:lpstr>
      <vt:lpstr>16.1 Traitement des paquets avec des routes statiques</vt:lpstr>
      <vt:lpstr>Traitement des paquets avec des routes statiques Routes statiques et transfert de paquets</vt:lpstr>
      <vt:lpstr>Traitement des paquets avec des routes statiques Routes statiques et transfert de paquets (Suite)</vt:lpstr>
      <vt:lpstr>Traitement des paquets avec des routes statiques Routes statiques et transfert de paquets (Suite)</vt:lpstr>
      <vt:lpstr>16.2 Dépannage de la configuration des routes statiques et par défaut IPv4</vt:lpstr>
      <vt:lpstr>Dépannage de la configuration des routes statiques et par défaut IPv4 Changements de réseau</vt:lpstr>
      <vt:lpstr>Dépannage de la configuration des routes statiques et par défaut IPv4 Commandes courantes de dépannage</vt:lpstr>
      <vt:lpstr>Dépannage de la configuration des routes statiques et par défaut IPv4 Résolution d'un problème de connectivité</vt:lpstr>
      <vt:lpstr>16.3 Module pratique et questionnaire</vt:lpstr>
      <vt:lpstr>Conception Structurée Packet Tracer - Dépannage de routes statiques et par défaut</vt:lpstr>
      <vt:lpstr>Conception Structurée Packet Tracer – Dépannage de routes statiques et par défaut - Mode Physique Travaux Pratiques - Dépannage de routes statiques et par défaut</vt:lpstr>
      <vt:lpstr>Module Pratique et Questionnaire Qu'est-ce que j'ai appris dans ce module?</vt:lpstr>
      <vt:lpstr>Module pratique et questionnaire Qu'est-ce que j'ai appris dans ce module? (Cont.)</vt:lpstr>
      <vt:lpstr>Module pratique et questionnaire Qu'est-ce que j'ai appris dans ce module? (Cont.)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312</cp:revision>
  <dcterms:created xsi:type="dcterms:W3CDTF">2019-10-18T06:21:22Z</dcterms:created>
  <dcterms:modified xsi:type="dcterms:W3CDTF">2021-04-13T19:32:32Z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